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slides/slide52.xml" ContentType="application/vnd.openxmlformats-officedocument.presentationml.slide+xml"/>
  <Override PartName="/ppt/diagrams/data1.xml" ContentType="application/vnd.openxmlformats-officedocument.drawingml.diagramData+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presentation.xml" ContentType="application/vnd.openxmlformats-officedocument.presentationml.presentation.main+xml"/>
  <Override PartName="/ppt/slides/slide5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8.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29.xml" ContentType="application/vnd.openxmlformats-officedocument.presentationml.slide+xml"/>
  <Override PartName="/ppt/slides/slide40.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97.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104.xml" ContentType="application/vnd.openxmlformats-officedocument.presentationml.slideLayout+xml"/>
  <Override PartName="/ppt/slideLayouts/slideLayout96.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32.xml" ContentType="application/vnd.openxmlformats-officedocument.presentationml.slideLayout+xml"/>
  <Override PartName="/ppt/slideLayouts/slideLayout144.xml" ContentType="application/vnd.openxmlformats-officedocument.presentationml.slideLayout+xml"/>
  <Override PartName="/ppt/slideLayouts/slideLayout130.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31.xml" ContentType="application/vnd.openxmlformats-officedocument.presentationml.slideLayout+xml"/>
  <Override PartName="/ppt/slideLayouts/slideLayout128.xml" ContentType="application/vnd.openxmlformats-officedocument.presentationml.slideLayout+xml"/>
  <Override PartName="/ppt/slideLayouts/slideLayout126.xml" ContentType="application/vnd.openxmlformats-officedocument.presentationml.slideLayout+xml"/>
  <Override PartName="/ppt/slideLayouts/slideLayout129.xml" ContentType="application/vnd.openxmlformats-officedocument.presentationml.slideLayout+xml"/>
  <Override PartName="/ppt/slideLayouts/slideLayout124.xml" ContentType="application/vnd.openxmlformats-officedocument.presentationml.slideLayout+xml"/>
  <Override PartName="/ppt/slideLayouts/slideLayout127.xml" ContentType="application/vnd.openxmlformats-officedocument.presentationml.slideLayout+xml"/>
  <Override PartName="/ppt/slideLayouts/slideLayout125.xml" ContentType="application/vnd.openxmlformats-officedocument.presentationml.slideLayout+xml"/>
  <Override PartName="/ppt/theme/themeOverride4.xml" ContentType="application/vnd.openxmlformats-officedocument.themeOverride+xml"/>
  <Override PartName="/ppt/theme/themeOverride16.xml" ContentType="application/vnd.openxmlformats-officedocument.themeOverride+xml"/>
  <Override PartName="/ppt/theme/themeOverride2.xml" ContentType="application/vnd.openxmlformats-officedocument.themeOverride+xml"/>
  <Override PartName="/ppt/theme/themeOverride11.xml" ContentType="application/vnd.openxmlformats-officedocument.themeOverride+xml"/>
  <Override PartName="/ppt/theme/themeOverride1.xml" ContentType="application/vnd.openxmlformats-officedocument.themeOverride+xml"/>
  <Override PartName="/ppt/theme/themeOverride3.xml" ContentType="application/vnd.openxmlformats-officedocument.themeOverride+xml"/>
  <Override PartName="/ppt/theme/themeOverride7.xml" ContentType="application/vnd.openxmlformats-officedocument.themeOverride+xml"/>
  <Override PartName="/ppt/theme/theme11.xml" ContentType="application/vnd.openxmlformats-officedocument.theme+xml"/>
  <Override PartName="/ppt/theme/themeOverride12.xml" ContentType="application/vnd.openxmlformats-officedocument.themeOverride+xml"/>
  <Override PartName="/ppt/theme/theme8.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8.xml" ContentType="application/vnd.openxmlformats-officedocument.themeOverride+xml"/>
  <Override PartName="/ppt/theme/themeOverride10.xml" ContentType="application/vnd.openxmlformats-officedocument.themeOverride+xml"/>
  <Override PartName="/ppt/theme/theme6.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9.xml" ContentType="application/vnd.openxmlformats-officedocument.theme+xml"/>
  <Override PartName="/ppt/diagrams/drawing1.xml" ContentType="application/vnd.ms-office.drawingml.diagramDrawing+xml"/>
  <Override PartName="/ppt/theme/themeOverride9.xml" ContentType="application/vnd.openxmlformats-officedocument.themeOverr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Override15.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1.xml" ContentType="application/vnd.openxmlformats-officedocument.themeOverride+xml"/>
  <Override PartName="/ppt/theme/theme1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Override14.xml" ContentType="application/vnd.openxmlformats-officedocument.themeOverride+xml"/>
  <Override PartName="/ppt/theme/themeOverride13.xml" ContentType="application/vnd.openxmlformats-officedocument.themeOverride+xml"/>
  <Override PartName="/ppt/theme/theme10.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Override18.xml" ContentType="application/vnd.openxmlformats-officedocument.themeOverride+xml"/>
  <Override PartName="/ppt/theme/themeOverride17.xml" ContentType="application/vnd.openxmlformats-officedocument.themeOverride+xml"/>
  <Override PartName="/ppt/theme/theme5.xml" ContentType="application/vnd.openxmlformats-officedocument.theme+xml"/>
  <Override PartName="/ppt/theme/theme2.xml" ContentType="application/vnd.openxmlformats-officedocument.theme+xml"/>
  <Override PartName="/ppt/theme/themeOverride20.xml" ContentType="application/vnd.openxmlformats-officedocument.themeOverride+xml"/>
  <Override PartName="/ppt/theme/themeOverride19.xml" ContentType="application/vnd.openxmlformats-officedocument.themeOverr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36" r:id="rId2"/>
    <p:sldMasterId id="2147483748" r:id="rId3"/>
    <p:sldMasterId id="2147483775" r:id="rId4"/>
    <p:sldMasterId id="2147483805" r:id="rId5"/>
    <p:sldMasterId id="2147483829" r:id="rId6"/>
    <p:sldMasterId id="2147483841" r:id="rId7"/>
    <p:sldMasterId id="2147483866" r:id="rId8"/>
    <p:sldMasterId id="2147483880" r:id="rId9"/>
    <p:sldMasterId id="2147483894" r:id="rId10"/>
    <p:sldMasterId id="2147483908" r:id="rId11"/>
    <p:sldMasterId id="2147483922" r:id="rId12"/>
  </p:sldMasterIdLst>
  <p:notesMasterIdLst>
    <p:notesMasterId r:id="rId68"/>
  </p:notesMasterIdLst>
  <p:sldIdLst>
    <p:sldId id="347" r:id="rId13"/>
    <p:sldId id="305" r:id="rId14"/>
    <p:sldId id="306" r:id="rId15"/>
    <p:sldId id="339" r:id="rId16"/>
    <p:sldId id="307" r:id="rId17"/>
    <p:sldId id="308" r:id="rId18"/>
    <p:sldId id="383" r:id="rId19"/>
    <p:sldId id="382" r:id="rId20"/>
    <p:sldId id="389" r:id="rId21"/>
    <p:sldId id="309" r:id="rId22"/>
    <p:sldId id="312" r:id="rId23"/>
    <p:sldId id="340" r:id="rId24"/>
    <p:sldId id="393" r:id="rId25"/>
    <p:sldId id="313" r:id="rId26"/>
    <p:sldId id="396" r:id="rId27"/>
    <p:sldId id="314" r:id="rId28"/>
    <p:sldId id="315" r:id="rId29"/>
    <p:sldId id="316" r:id="rId30"/>
    <p:sldId id="317" r:id="rId31"/>
    <p:sldId id="401" r:id="rId32"/>
    <p:sldId id="404" r:id="rId33"/>
    <p:sldId id="405" r:id="rId34"/>
    <p:sldId id="406" r:id="rId35"/>
    <p:sldId id="320" r:id="rId36"/>
    <p:sldId id="407" r:id="rId37"/>
    <p:sldId id="321" r:id="rId38"/>
    <p:sldId id="408" r:id="rId39"/>
    <p:sldId id="322" r:id="rId40"/>
    <p:sldId id="409" r:id="rId41"/>
    <p:sldId id="377" r:id="rId42"/>
    <p:sldId id="410" r:id="rId43"/>
    <p:sldId id="411" r:id="rId44"/>
    <p:sldId id="348" r:id="rId45"/>
    <p:sldId id="349" r:id="rId46"/>
    <p:sldId id="350" r:id="rId47"/>
    <p:sldId id="351" r:id="rId48"/>
    <p:sldId id="352" r:id="rId49"/>
    <p:sldId id="353" r:id="rId50"/>
    <p:sldId id="354" r:id="rId51"/>
    <p:sldId id="355" r:id="rId52"/>
    <p:sldId id="356" r:id="rId53"/>
    <p:sldId id="357" r:id="rId54"/>
    <p:sldId id="417" r:id="rId55"/>
    <p:sldId id="418" r:id="rId56"/>
    <p:sldId id="362" r:id="rId57"/>
    <p:sldId id="363" r:id="rId58"/>
    <p:sldId id="364" r:id="rId59"/>
    <p:sldId id="365" r:id="rId60"/>
    <p:sldId id="412" r:id="rId61"/>
    <p:sldId id="367" r:id="rId62"/>
    <p:sldId id="415" r:id="rId63"/>
    <p:sldId id="413" r:id="rId64"/>
    <p:sldId id="368" r:id="rId65"/>
    <p:sldId id="369" r:id="rId66"/>
    <p:sldId id="331" r:id="rId6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3" autoAdjust="0"/>
    <p:restoredTop sz="94918" autoAdjust="0"/>
  </p:normalViewPr>
  <p:slideViewPr>
    <p:cSldViewPr>
      <p:cViewPr varScale="1">
        <p:scale>
          <a:sx n="65" d="100"/>
          <a:sy n="65" d="100"/>
        </p:scale>
        <p:origin x="1348"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70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customXml" Target="../customXml/item2.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7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47.xml"/><Relationship Id="rId3" Type="http://schemas.openxmlformats.org/officeDocument/2006/relationships/slide" Target="slides/slide39.xml"/><Relationship Id="rId7" Type="http://schemas.openxmlformats.org/officeDocument/2006/relationships/slide" Target="slides/slide46.xml"/><Relationship Id="rId2" Type="http://schemas.openxmlformats.org/officeDocument/2006/relationships/slide" Target="slides/slide37.xml"/><Relationship Id="rId1" Type="http://schemas.openxmlformats.org/officeDocument/2006/relationships/slide" Target="slides/slide33.xml"/><Relationship Id="rId6" Type="http://schemas.openxmlformats.org/officeDocument/2006/relationships/slide" Target="slides/slide45.xml"/><Relationship Id="rId5" Type="http://schemas.openxmlformats.org/officeDocument/2006/relationships/slide" Target="slides/slide42.xml"/><Relationship Id="rId10" Type="http://schemas.openxmlformats.org/officeDocument/2006/relationships/slide" Target="slides/slide50.xml"/><Relationship Id="rId4" Type="http://schemas.openxmlformats.org/officeDocument/2006/relationships/slide" Target="slides/slide40.xml"/><Relationship Id="rId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0408D4-898C-43F9-811C-56AECA010964}" type="doc">
      <dgm:prSet loTypeId="urn:microsoft.com/office/officeart/2005/8/layout/cycle1" loCatId="cycle" qsTypeId="urn:microsoft.com/office/officeart/2005/8/quickstyle/simple1" qsCatId="simple" csTypeId="urn:microsoft.com/office/officeart/2005/8/colors/accent4_1" csCatId="accent4" phldr="1"/>
      <dgm:spPr/>
      <dgm:t>
        <a:bodyPr/>
        <a:lstStyle/>
        <a:p>
          <a:endParaRPr lang="en-US"/>
        </a:p>
      </dgm:t>
    </dgm:pt>
    <dgm:pt modelId="{35200F8E-BF81-4F3D-BB73-E06ABE0E76F5}">
      <dgm:prSet phldrT="[Text]"/>
      <dgm:spPr/>
      <dgm:t>
        <a:bodyPr/>
        <a:lstStyle/>
        <a:p>
          <a:r>
            <a:rPr lang="en-US" smtClean="0">
              <a:latin typeface="Times" pitchFamily="18" charset="0"/>
            </a:rPr>
            <a:t>Establish the test objectives</a:t>
          </a:r>
          <a:endParaRPr lang="en-US" dirty="0"/>
        </a:p>
      </dgm:t>
    </dgm:pt>
    <dgm:pt modelId="{4209A774-E5D6-470C-A571-52E18CF77CAF}" type="parTrans" cxnId="{9E186B7B-983F-46E5-B9B8-4EEA331156F7}">
      <dgm:prSet/>
      <dgm:spPr/>
      <dgm:t>
        <a:bodyPr/>
        <a:lstStyle/>
        <a:p>
          <a:endParaRPr lang="en-US"/>
        </a:p>
      </dgm:t>
    </dgm:pt>
    <dgm:pt modelId="{345459D7-7693-4576-A5D2-C53FFC13D84D}" type="sibTrans" cxnId="{9E186B7B-983F-46E5-B9B8-4EEA331156F7}">
      <dgm:prSet/>
      <dgm:spPr/>
      <dgm:t>
        <a:bodyPr/>
        <a:lstStyle/>
        <a:p>
          <a:endParaRPr lang="en-US"/>
        </a:p>
      </dgm:t>
    </dgm:pt>
    <dgm:pt modelId="{C49AEA9C-45C6-44F5-804B-D6AAFC9EB307}">
      <dgm:prSet phldrT="[Text]"/>
      <dgm:spPr/>
      <dgm:t>
        <a:bodyPr/>
        <a:lstStyle/>
        <a:p>
          <a:r>
            <a:rPr lang="en-US" smtClean="0">
              <a:latin typeface="Times" pitchFamily="18" charset="0"/>
            </a:rPr>
            <a:t>Design the test cases</a:t>
          </a:r>
          <a:endParaRPr lang="en-US" dirty="0"/>
        </a:p>
      </dgm:t>
    </dgm:pt>
    <dgm:pt modelId="{828FB402-7CD0-4DC1-AD53-071260C9242B}" type="parTrans" cxnId="{B8843AA6-63E9-44EF-9A21-C67969CF1310}">
      <dgm:prSet/>
      <dgm:spPr/>
      <dgm:t>
        <a:bodyPr/>
        <a:lstStyle/>
        <a:p>
          <a:endParaRPr lang="en-US"/>
        </a:p>
      </dgm:t>
    </dgm:pt>
    <dgm:pt modelId="{EC062E79-73B1-444A-B300-EEE83A93A0AC}" type="sibTrans" cxnId="{B8843AA6-63E9-44EF-9A21-C67969CF1310}">
      <dgm:prSet/>
      <dgm:spPr/>
      <dgm:t>
        <a:bodyPr/>
        <a:lstStyle/>
        <a:p>
          <a:endParaRPr lang="en-US"/>
        </a:p>
      </dgm:t>
    </dgm:pt>
    <dgm:pt modelId="{F73C49DF-0118-41C1-AC61-F2BE9C0A8949}">
      <dgm:prSet phldrT="[Text]"/>
      <dgm:spPr/>
      <dgm:t>
        <a:bodyPr/>
        <a:lstStyle/>
        <a:p>
          <a:r>
            <a:rPr lang="en-US" smtClean="0">
              <a:latin typeface="Times" pitchFamily="18" charset="0"/>
            </a:rPr>
            <a:t>Write the test cases</a:t>
          </a:r>
          <a:endParaRPr lang="en-US" dirty="0"/>
        </a:p>
      </dgm:t>
    </dgm:pt>
    <dgm:pt modelId="{593C1B31-C5A8-4D98-A4D6-59EA07C832BD}" type="parTrans" cxnId="{58705AFC-240B-45DC-BE47-938D0DFABD1E}">
      <dgm:prSet/>
      <dgm:spPr/>
      <dgm:t>
        <a:bodyPr/>
        <a:lstStyle/>
        <a:p>
          <a:endParaRPr lang="en-US"/>
        </a:p>
      </dgm:t>
    </dgm:pt>
    <dgm:pt modelId="{E99B3B96-696D-4A79-A4CB-B0197CC65B05}" type="sibTrans" cxnId="{58705AFC-240B-45DC-BE47-938D0DFABD1E}">
      <dgm:prSet/>
      <dgm:spPr/>
      <dgm:t>
        <a:bodyPr/>
        <a:lstStyle/>
        <a:p>
          <a:endParaRPr lang="en-US"/>
        </a:p>
      </dgm:t>
    </dgm:pt>
    <dgm:pt modelId="{D0CBE7C6-B5F5-473F-A977-DBE10BBE9C4E}">
      <dgm:prSet phldrT="[Text]"/>
      <dgm:spPr/>
      <dgm:t>
        <a:bodyPr/>
        <a:lstStyle/>
        <a:p>
          <a:r>
            <a:rPr lang="en-US" smtClean="0">
              <a:latin typeface="Times" pitchFamily="18" charset="0"/>
            </a:rPr>
            <a:t>Test the test cases</a:t>
          </a:r>
          <a:endParaRPr lang="en-US" dirty="0"/>
        </a:p>
      </dgm:t>
    </dgm:pt>
    <dgm:pt modelId="{685DFC9E-2670-48A0-B98A-2290A694A767}" type="parTrans" cxnId="{9900D24B-A930-4F12-A8D8-F197244DA216}">
      <dgm:prSet/>
      <dgm:spPr/>
      <dgm:t>
        <a:bodyPr/>
        <a:lstStyle/>
        <a:p>
          <a:endParaRPr lang="en-US"/>
        </a:p>
      </dgm:t>
    </dgm:pt>
    <dgm:pt modelId="{087DEDB6-4D1C-4194-B8B9-B21B9B255C64}" type="sibTrans" cxnId="{9900D24B-A930-4F12-A8D8-F197244DA216}">
      <dgm:prSet/>
      <dgm:spPr/>
      <dgm:t>
        <a:bodyPr/>
        <a:lstStyle/>
        <a:p>
          <a:endParaRPr lang="en-US"/>
        </a:p>
      </dgm:t>
    </dgm:pt>
    <dgm:pt modelId="{79BAF6F2-A442-4ECF-A00F-7D41D066DB5A}">
      <dgm:prSet phldrT="[Text]"/>
      <dgm:spPr/>
      <dgm:t>
        <a:bodyPr/>
        <a:lstStyle/>
        <a:p>
          <a:r>
            <a:rPr lang="en-US" dirty="0" smtClean="0">
              <a:latin typeface="Times" pitchFamily="18" charset="0"/>
            </a:rPr>
            <a:t>Execute the tests</a:t>
          </a:r>
          <a:endParaRPr lang="en-US" dirty="0"/>
        </a:p>
      </dgm:t>
    </dgm:pt>
    <dgm:pt modelId="{F1F7625D-B30A-461B-8B07-368B72F888F6}" type="parTrans" cxnId="{1AB63C2E-2D4B-4963-A5C4-E617D25A1296}">
      <dgm:prSet/>
      <dgm:spPr/>
      <dgm:t>
        <a:bodyPr/>
        <a:lstStyle/>
        <a:p>
          <a:endParaRPr lang="en-US"/>
        </a:p>
      </dgm:t>
    </dgm:pt>
    <dgm:pt modelId="{6EE833B0-4108-4AD5-B52D-D03F671BF4ED}" type="sibTrans" cxnId="{1AB63C2E-2D4B-4963-A5C4-E617D25A1296}">
      <dgm:prSet/>
      <dgm:spPr/>
      <dgm:t>
        <a:bodyPr/>
        <a:lstStyle/>
        <a:p>
          <a:endParaRPr lang="en-US"/>
        </a:p>
      </dgm:t>
    </dgm:pt>
    <dgm:pt modelId="{3072538C-482F-4F97-B044-C1BF064BABDC}">
      <dgm:prSet/>
      <dgm:spPr/>
      <dgm:t>
        <a:bodyPr/>
        <a:lstStyle/>
        <a:p>
          <a:r>
            <a:rPr lang="en-US" smtClean="0">
              <a:latin typeface="Times" pitchFamily="18" charset="0"/>
            </a:rPr>
            <a:t>Evaluate the test results</a:t>
          </a:r>
          <a:endParaRPr lang="en-US" dirty="0"/>
        </a:p>
      </dgm:t>
    </dgm:pt>
    <dgm:pt modelId="{EEBDBBA8-48A5-487A-940D-3710A4AB21C0}" type="parTrans" cxnId="{933DE363-5FD5-4A55-B114-EF71C6B6795A}">
      <dgm:prSet/>
      <dgm:spPr/>
      <dgm:t>
        <a:bodyPr/>
        <a:lstStyle/>
        <a:p>
          <a:endParaRPr lang="en-US"/>
        </a:p>
      </dgm:t>
    </dgm:pt>
    <dgm:pt modelId="{07F6860E-19C7-4901-A969-2ACA2868789A}" type="sibTrans" cxnId="{933DE363-5FD5-4A55-B114-EF71C6B6795A}">
      <dgm:prSet/>
      <dgm:spPr/>
      <dgm:t>
        <a:bodyPr/>
        <a:lstStyle/>
        <a:p>
          <a:endParaRPr lang="en-US"/>
        </a:p>
      </dgm:t>
    </dgm:pt>
    <dgm:pt modelId="{5509A126-B899-4294-AD7D-E2193C75EE29}">
      <dgm:prSet/>
      <dgm:spPr/>
      <dgm:t>
        <a:bodyPr/>
        <a:lstStyle/>
        <a:p>
          <a:r>
            <a:rPr lang="en-US" smtClean="0">
              <a:latin typeface="Times" pitchFamily="18" charset="0"/>
            </a:rPr>
            <a:t>Change the system</a:t>
          </a:r>
          <a:endParaRPr lang="en-US" dirty="0"/>
        </a:p>
      </dgm:t>
    </dgm:pt>
    <dgm:pt modelId="{3AB10A90-815D-4A9E-9D3D-2FB7C4A78E9D}" type="parTrans" cxnId="{2DC2CCAB-DF1F-48A0-8516-89908C3C79A3}">
      <dgm:prSet/>
      <dgm:spPr/>
      <dgm:t>
        <a:bodyPr/>
        <a:lstStyle/>
        <a:p>
          <a:endParaRPr lang="en-US"/>
        </a:p>
      </dgm:t>
    </dgm:pt>
    <dgm:pt modelId="{AA47B510-481A-430B-93F0-406CA7E09947}" type="sibTrans" cxnId="{2DC2CCAB-DF1F-48A0-8516-89908C3C79A3}">
      <dgm:prSet/>
      <dgm:spPr/>
      <dgm:t>
        <a:bodyPr/>
        <a:lstStyle/>
        <a:p>
          <a:endParaRPr lang="en-US"/>
        </a:p>
      </dgm:t>
    </dgm:pt>
    <dgm:pt modelId="{836B32EE-3B2B-4594-84A7-F36D415359C3}">
      <dgm:prSet/>
      <dgm:spPr/>
      <dgm:t>
        <a:bodyPr/>
        <a:lstStyle/>
        <a:p>
          <a:r>
            <a:rPr lang="en-US" dirty="0" smtClean="0">
              <a:latin typeface="Times" pitchFamily="18" charset="0"/>
            </a:rPr>
            <a:t>Do regression testing</a:t>
          </a:r>
          <a:endParaRPr lang="en-US" dirty="0"/>
        </a:p>
      </dgm:t>
    </dgm:pt>
    <dgm:pt modelId="{22238BB6-E690-4AD6-B4C4-04F9A3A402A5}" type="parTrans" cxnId="{22BB097A-05F3-48FA-A2D0-DBDCD1CD71D1}">
      <dgm:prSet/>
      <dgm:spPr/>
      <dgm:t>
        <a:bodyPr/>
        <a:lstStyle/>
        <a:p>
          <a:endParaRPr lang="en-US"/>
        </a:p>
      </dgm:t>
    </dgm:pt>
    <dgm:pt modelId="{C2C82980-4480-466B-8A04-28257A8AFE2B}" type="sibTrans" cxnId="{22BB097A-05F3-48FA-A2D0-DBDCD1CD71D1}">
      <dgm:prSet/>
      <dgm:spPr/>
      <dgm:t>
        <a:bodyPr/>
        <a:lstStyle/>
        <a:p>
          <a:endParaRPr lang="en-US"/>
        </a:p>
      </dgm:t>
    </dgm:pt>
    <dgm:pt modelId="{1BC39F26-8581-43EA-A196-66EF0C1BBD05}" type="pres">
      <dgm:prSet presAssocID="{470408D4-898C-43F9-811C-56AECA010964}" presName="cycle" presStyleCnt="0">
        <dgm:presLayoutVars>
          <dgm:dir/>
          <dgm:resizeHandles val="exact"/>
        </dgm:presLayoutVars>
      </dgm:prSet>
      <dgm:spPr/>
      <dgm:t>
        <a:bodyPr/>
        <a:lstStyle/>
        <a:p>
          <a:endParaRPr lang="en-US"/>
        </a:p>
      </dgm:t>
    </dgm:pt>
    <dgm:pt modelId="{3B655F31-DC5A-4FCF-851C-6A4B806EF34F}" type="pres">
      <dgm:prSet presAssocID="{35200F8E-BF81-4F3D-BB73-E06ABE0E76F5}" presName="dummy" presStyleCnt="0"/>
      <dgm:spPr/>
    </dgm:pt>
    <dgm:pt modelId="{81B00155-DBED-4971-BBAE-23C8E2BA4617}" type="pres">
      <dgm:prSet presAssocID="{35200F8E-BF81-4F3D-BB73-E06ABE0E76F5}" presName="node" presStyleLbl="revTx" presStyleIdx="0" presStyleCnt="8">
        <dgm:presLayoutVars>
          <dgm:bulletEnabled val="1"/>
        </dgm:presLayoutVars>
      </dgm:prSet>
      <dgm:spPr/>
      <dgm:t>
        <a:bodyPr/>
        <a:lstStyle/>
        <a:p>
          <a:endParaRPr lang="en-US"/>
        </a:p>
      </dgm:t>
    </dgm:pt>
    <dgm:pt modelId="{40CE8FA6-5809-498D-80F9-15FAB51E7525}" type="pres">
      <dgm:prSet presAssocID="{345459D7-7693-4576-A5D2-C53FFC13D84D}" presName="sibTrans" presStyleLbl="node1" presStyleIdx="0" presStyleCnt="8"/>
      <dgm:spPr/>
      <dgm:t>
        <a:bodyPr/>
        <a:lstStyle/>
        <a:p>
          <a:endParaRPr lang="en-US"/>
        </a:p>
      </dgm:t>
    </dgm:pt>
    <dgm:pt modelId="{365644F3-7341-489F-B87B-0AC4E7EF9F24}" type="pres">
      <dgm:prSet presAssocID="{C49AEA9C-45C6-44F5-804B-D6AAFC9EB307}" presName="dummy" presStyleCnt="0"/>
      <dgm:spPr/>
    </dgm:pt>
    <dgm:pt modelId="{9ADBFB58-A7DA-4552-B720-ED9F65608924}" type="pres">
      <dgm:prSet presAssocID="{C49AEA9C-45C6-44F5-804B-D6AAFC9EB307}" presName="node" presStyleLbl="revTx" presStyleIdx="1" presStyleCnt="8">
        <dgm:presLayoutVars>
          <dgm:bulletEnabled val="1"/>
        </dgm:presLayoutVars>
      </dgm:prSet>
      <dgm:spPr/>
      <dgm:t>
        <a:bodyPr/>
        <a:lstStyle/>
        <a:p>
          <a:endParaRPr lang="en-US"/>
        </a:p>
      </dgm:t>
    </dgm:pt>
    <dgm:pt modelId="{8E78E923-47B2-463D-8805-737EA87DB045}" type="pres">
      <dgm:prSet presAssocID="{EC062E79-73B1-444A-B300-EEE83A93A0AC}" presName="sibTrans" presStyleLbl="node1" presStyleIdx="1" presStyleCnt="8"/>
      <dgm:spPr/>
      <dgm:t>
        <a:bodyPr/>
        <a:lstStyle/>
        <a:p>
          <a:endParaRPr lang="en-US"/>
        </a:p>
      </dgm:t>
    </dgm:pt>
    <dgm:pt modelId="{50166843-D678-4069-B8C0-8F6907C5B750}" type="pres">
      <dgm:prSet presAssocID="{F73C49DF-0118-41C1-AC61-F2BE9C0A8949}" presName="dummy" presStyleCnt="0"/>
      <dgm:spPr/>
    </dgm:pt>
    <dgm:pt modelId="{70826246-C586-4F2D-82C3-28015BE13183}" type="pres">
      <dgm:prSet presAssocID="{F73C49DF-0118-41C1-AC61-F2BE9C0A8949}" presName="node" presStyleLbl="revTx" presStyleIdx="2" presStyleCnt="8">
        <dgm:presLayoutVars>
          <dgm:bulletEnabled val="1"/>
        </dgm:presLayoutVars>
      </dgm:prSet>
      <dgm:spPr/>
      <dgm:t>
        <a:bodyPr/>
        <a:lstStyle/>
        <a:p>
          <a:endParaRPr lang="en-US"/>
        </a:p>
      </dgm:t>
    </dgm:pt>
    <dgm:pt modelId="{7E6BD3E9-C2DC-4921-AA4B-9711647AB2AE}" type="pres">
      <dgm:prSet presAssocID="{E99B3B96-696D-4A79-A4CB-B0197CC65B05}" presName="sibTrans" presStyleLbl="node1" presStyleIdx="2" presStyleCnt="8"/>
      <dgm:spPr/>
      <dgm:t>
        <a:bodyPr/>
        <a:lstStyle/>
        <a:p>
          <a:endParaRPr lang="en-US"/>
        </a:p>
      </dgm:t>
    </dgm:pt>
    <dgm:pt modelId="{E7C37CE8-4E34-41B1-888D-6864E288A13A}" type="pres">
      <dgm:prSet presAssocID="{D0CBE7C6-B5F5-473F-A977-DBE10BBE9C4E}" presName="dummy" presStyleCnt="0"/>
      <dgm:spPr/>
    </dgm:pt>
    <dgm:pt modelId="{97A49712-7766-4649-8D7F-123F90488933}" type="pres">
      <dgm:prSet presAssocID="{D0CBE7C6-B5F5-473F-A977-DBE10BBE9C4E}" presName="node" presStyleLbl="revTx" presStyleIdx="3" presStyleCnt="8">
        <dgm:presLayoutVars>
          <dgm:bulletEnabled val="1"/>
        </dgm:presLayoutVars>
      </dgm:prSet>
      <dgm:spPr/>
      <dgm:t>
        <a:bodyPr/>
        <a:lstStyle/>
        <a:p>
          <a:endParaRPr lang="en-US"/>
        </a:p>
      </dgm:t>
    </dgm:pt>
    <dgm:pt modelId="{1A2E466C-D500-4CC5-8A91-A4887B60E78B}" type="pres">
      <dgm:prSet presAssocID="{087DEDB6-4D1C-4194-B8B9-B21B9B255C64}" presName="sibTrans" presStyleLbl="node1" presStyleIdx="3" presStyleCnt="8"/>
      <dgm:spPr/>
      <dgm:t>
        <a:bodyPr/>
        <a:lstStyle/>
        <a:p>
          <a:endParaRPr lang="en-US"/>
        </a:p>
      </dgm:t>
    </dgm:pt>
    <dgm:pt modelId="{ABDB8859-7DC7-407A-96C8-442094A6358A}" type="pres">
      <dgm:prSet presAssocID="{79BAF6F2-A442-4ECF-A00F-7D41D066DB5A}" presName="dummy" presStyleCnt="0"/>
      <dgm:spPr/>
    </dgm:pt>
    <dgm:pt modelId="{27712D7B-B221-48DC-BF95-D3C06EE215CC}" type="pres">
      <dgm:prSet presAssocID="{79BAF6F2-A442-4ECF-A00F-7D41D066DB5A}" presName="node" presStyleLbl="revTx" presStyleIdx="4" presStyleCnt="8">
        <dgm:presLayoutVars>
          <dgm:bulletEnabled val="1"/>
        </dgm:presLayoutVars>
      </dgm:prSet>
      <dgm:spPr/>
      <dgm:t>
        <a:bodyPr/>
        <a:lstStyle/>
        <a:p>
          <a:endParaRPr lang="en-US"/>
        </a:p>
      </dgm:t>
    </dgm:pt>
    <dgm:pt modelId="{A49E30B8-97A4-4FC8-A2CA-E9EDC925F534}" type="pres">
      <dgm:prSet presAssocID="{6EE833B0-4108-4AD5-B52D-D03F671BF4ED}" presName="sibTrans" presStyleLbl="node1" presStyleIdx="4" presStyleCnt="8"/>
      <dgm:spPr/>
      <dgm:t>
        <a:bodyPr/>
        <a:lstStyle/>
        <a:p>
          <a:endParaRPr lang="en-US"/>
        </a:p>
      </dgm:t>
    </dgm:pt>
    <dgm:pt modelId="{EC0A32B1-CDE5-456D-A193-9A8919B335E2}" type="pres">
      <dgm:prSet presAssocID="{3072538C-482F-4F97-B044-C1BF064BABDC}" presName="dummy" presStyleCnt="0"/>
      <dgm:spPr/>
    </dgm:pt>
    <dgm:pt modelId="{A52F0FEF-DEAE-4629-8968-0022D851970A}" type="pres">
      <dgm:prSet presAssocID="{3072538C-482F-4F97-B044-C1BF064BABDC}" presName="node" presStyleLbl="revTx" presStyleIdx="5" presStyleCnt="8">
        <dgm:presLayoutVars>
          <dgm:bulletEnabled val="1"/>
        </dgm:presLayoutVars>
      </dgm:prSet>
      <dgm:spPr/>
      <dgm:t>
        <a:bodyPr/>
        <a:lstStyle/>
        <a:p>
          <a:endParaRPr lang="en-US"/>
        </a:p>
      </dgm:t>
    </dgm:pt>
    <dgm:pt modelId="{533CC72E-7FAE-439C-A967-602C4B036F72}" type="pres">
      <dgm:prSet presAssocID="{07F6860E-19C7-4901-A969-2ACA2868789A}" presName="sibTrans" presStyleLbl="node1" presStyleIdx="5" presStyleCnt="8"/>
      <dgm:spPr/>
      <dgm:t>
        <a:bodyPr/>
        <a:lstStyle/>
        <a:p>
          <a:endParaRPr lang="en-US"/>
        </a:p>
      </dgm:t>
    </dgm:pt>
    <dgm:pt modelId="{CD99D084-8030-4452-9D73-23AF377C68DD}" type="pres">
      <dgm:prSet presAssocID="{5509A126-B899-4294-AD7D-E2193C75EE29}" presName="dummy" presStyleCnt="0"/>
      <dgm:spPr/>
    </dgm:pt>
    <dgm:pt modelId="{7E6B32BB-9E43-40A4-A7F6-7A98761692CE}" type="pres">
      <dgm:prSet presAssocID="{5509A126-B899-4294-AD7D-E2193C75EE29}" presName="node" presStyleLbl="revTx" presStyleIdx="6" presStyleCnt="8">
        <dgm:presLayoutVars>
          <dgm:bulletEnabled val="1"/>
        </dgm:presLayoutVars>
      </dgm:prSet>
      <dgm:spPr/>
      <dgm:t>
        <a:bodyPr/>
        <a:lstStyle/>
        <a:p>
          <a:endParaRPr lang="en-US"/>
        </a:p>
      </dgm:t>
    </dgm:pt>
    <dgm:pt modelId="{29CE57DA-AF0E-41E6-8320-19ED5A13B7E6}" type="pres">
      <dgm:prSet presAssocID="{AA47B510-481A-430B-93F0-406CA7E09947}" presName="sibTrans" presStyleLbl="node1" presStyleIdx="6" presStyleCnt="8"/>
      <dgm:spPr/>
      <dgm:t>
        <a:bodyPr/>
        <a:lstStyle/>
        <a:p>
          <a:endParaRPr lang="en-US"/>
        </a:p>
      </dgm:t>
    </dgm:pt>
    <dgm:pt modelId="{53E8952B-0DF8-4A87-A541-413520FFCEFE}" type="pres">
      <dgm:prSet presAssocID="{836B32EE-3B2B-4594-84A7-F36D415359C3}" presName="dummy" presStyleCnt="0"/>
      <dgm:spPr/>
    </dgm:pt>
    <dgm:pt modelId="{1583364B-8C64-405E-9FCF-5FE6E6EE746E}" type="pres">
      <dgm:prSet presAssocID="{836B32EE-3B2B-4594-84A7-F36D415359C3}" presName="node" presStyleLbl="revTx" presStyleIdx="7" presStyleCnt="8">
        <dgm:presLayoutVars>
          <dgm:bulletEnabled val="1"/>
        </dgm:presLayoutVars>
      </dgm:prSet>
      <dgm:spPr/>
      <dgm:t>
        <a:bodyPr/>
        <a:lstStyle/>
        <a:p>
          <a:endParaRPr lang="en-US"/>
        </a:p>
      </dgm:t>
    </dgm:pt>
    <dgm:pt modelId="{42FAC419-4427-44FE-AA68-5463CA5C701F}" type="pres">
      <dgm:prSet presAssocID="{C2C82980-4480-466B-8A04-28257A8AFE2B}" presName="sibTrans" presStyleLbl="node1" presStyleIdx="7" presStyleCnt="8"/>
      <dgm:spPr/>
      <dgm:t>
        <a:bodyPr/>
        <a:lstStyle/>
        <a:p>
          <a:endParaRPr lang="en-US"/>
        </a:p>
      </dgm:t>
    </dgm:pt>
  </dgm:ptLst>
  <dgm:cxnLst>
    <dgm:cxn modelId="{132FAD7C-4FFC-41F3-BF9F-175CB3D15783}" type="presOf" srcId="{AA47B510-481A-430B-93F0-406CA7E09947}" destId="{29CE57DA-AF0E-41E6-8320-19ED5A13B7E6}" srcOrd="0" destOrd="0" presId="urn:microsoft.com/office/officeart/2005/8/layout/cycle1"/>
    <dgm:cxn modelId="{913C781B-5D6E-446B-AB36-E1862AC2CFA7}" type="presOf" srcId="{79BAF6F2-A442-4ECF-A00F-7D41D066DB5A}" destId="{27712D7B-B221-48DC-BF95-D3C06EE215CC}" srcOrd="0" destOrd="0" presId="urn:microsoft.com/office/officeart/2005/8/layout/cycle1"/>
    <dgm:cxn modelId="{3DDD04FB-3BA5-40EE-B139-9C54C77BE15E}" type="presOf" srcId="{F73C49DF-0118-41C1-AC61-F2BE9C0A8949}" destId="{70826246-C586-4F2D-82C3-28015BE13183}" srcOrd="0" destOrd="0" presId="urn:microsoft.com/office/officeart/2005/8/layout/cycle1"/>
    <dgm:cxn modelId="{23C44AB0-FB6F-4BE2-B9DA-DA8ADD64B90A}" type="presOf" srcId="{C2C82980-4480-466B-8A04-28257A8AFE2B}" destId="{42FAC419-4427-44FE-AA68-5463CA5C701F}" srcOrd="0" destOrd="0" presId="urn:microsoft.com/office/officeart/2005/8/layout/cycle1"/>
    <dgm:cxn modelId="{A10C8BD5-3194-4A21-89B4-14336A2A2F38}" type="presOf" srcId="{836B32EE-3B2B-4594-84A7-F36D415359C3}" destId="{1583364B-8C64-405E-9FCF-5FE6E6EE746E}" srcOrd="0" destOrd="0" presId="urn:microsoft.com/office/officeart/2005/8/layout/cycle1"/>
    <dgm:cxn modelId="{9900D24B-A930-4F12-A8D8-F197244DA216}" srcId="{470408D4-898C-43F9-811C-56AECA010964}" destId="{D0CBE7C6-B5F5-473F-A977-DBE10BBE9C4E}" srcOrd="3" destOrd="0" parTransId="{685DFC9E-2670-48A0-B98A-2290A694A767}" sibTransId="{087DEDB6-4D1C-4194-B8B9-B21B9B255C64}"/>
    <dgm:cxn modelId="{B8843AA6-63E9-44EF-9A21-C67969CF1310}" srcId="{470408D4-898C-43F9-811C-56AECA010964}" destId="{C49AEA9C-45C6-44F5-804B-D6AAFC9EB307}" srcOrd="1" destOrd="0" parTransId="{828FB402-7CD0-4DC1-AD53-071260C9242B}" sibTransId="{EC062E79-73B1-444A-B300-EEE83A93A0AC}"/>
    <dgm:cxn modelId="{E44767C2-A155-452D-9727-10E3E9E0F67D}" type="presOf" srcId="{EC062E79-73B1-444A-B300-EEE83A93A0AC}" destId="{8E78E923-47B2-463D-8805-737EA87DB045}" srcOrd="0" destOrd="0" presId="urn:microsoft.com/office/officeart/2005/8/layout/cycle1"/>
    <dgm:cxn modelId="{B1D7CE01-4C2B-436A-888D-1E416F7A4B70}" type="presOf" srcId="{E99B3B96-696D-4A79-A4CB-B0197CC65B05}" destId="{7E6BD3E9-C2DC-4921-AA4B-9711647AB2AE}" srcOrd="0" destOrd="0" presId="urn:microsoft.com/office/officeart/2005/8/layout/cycle1"/>
    <dgm:cxn modelId="{933DE363-5FD5-4A55-B114-EF71C6B6795A}" srcId="{470408D4-898C-43F9-811C-56AECA010964}" destId="{3072538C-482F-4F97-B044-C1BF064BABDC}" srcOrd="5" destOrd="0" parTransId="{EEBDBBA8-48A5-487A-940D-3710A4AB21C0}" sibTransId="{07F6860E-19C7-4901-A969-2ACA2868789A}"/>
    <dgm:cxn modelId="{47C2FDDD-B9E5-4C56-A09E-EEAB10298038}" type="presOf" srcId="{345459D7-7693-4576-A5D2-C53FFC13D84D}" destId="{40CE8FA6-5809-498D-80F9-15FAB51E7525}" srcOrd="0" destOrd="0" presId="urn:microsoft.com/office/officeart/2005/8/layout/cycle1"/>
    <dgm:cxn modelId="{2F2CCD0E-A604-4FD1-8D92-42EAB835CFF4}" type="presOf" srcId="{07F6860E-19C7-4901-A969-2ACA2868789A}" destId="{533CC72E-7FAE-439C-A967-602C4B036F72}" srcOrd="0" destOrd="0" presId="urn:microsoft.com/office/officeart/2005/8/layout/cycle1"/>
    <dgm:cxn modelId="{9E186B7B-983F-46E5-B9B8-4EEA331156F7}" srcId="{470408D4-898C-43F9-811C-56AECA010964}" destId="{35200F8E-BF81-4F3D-BB73-E06ABE0E76F5}" srcOrd="0" destOrd="0" parTransId="{4209A774-E5D6-470C-A571-52E18CF77CAF}" sibTransId="{345459D7-7693-4576-A5D2-C53FFC13D84D}"/>
    <dgm:cxn modelId="{208EE112-6C45-409B-8B7A-A08C4AF3A844}" type="presOf" srcId="{C49AEA9C-45C6-44F5-804B-D6AAFC9EB307}" destId="{9ADBFB58-A7DA-4552-B720-ED9F65608924}" srcOrd="0" destOrd="0" presId="urn:microsoft.com/office/officeart/2005/8/layout/cycle1"/>
    <dgm:cxn modelId="{58705AFC-240B-45DC-BE47-938D0DFABD1E}" srcId="{470408D4-898C-43F9-811C-56AECA010964}" destId="{F73C49DF-0118-41C1-AC61-F2BE9C0A8949}" srcOrd="2" destOrd="0" parTransId="{593C1B31-C5A8-4D98-A4D6-59EA07C832BD}" sibTransId="{E99B3B96-696D-4A79-A4CB-B0197CC65B05}"/>
    <dgm:cxn modelId="{02AF2A9E-2421-4FE4-A5BB-FA695187550B}" type="presOf" srcId="{3072538C-482F-4F97-B044-C1BF064BABDC}" destId="{A52F0FEF-DEAE-4629-8968-0022D851970A}" srcOrd="0" destOrd="0" presId="urn:microsoft.com/office/officeart/2005/8/layout/cycle1"/>
    <dgm:cxn modelId="{CA719840-903C-4353-8468-BB3C12890D3F}" type="presOf" srcId="{087DEDB6-4D1C-4194-B8B9-B21B9B255C64}" destId="{1A2E466C-D500-4CC5-8A91-A4887B60E78B}" srcOrd="0" destOrd="0" presId="urn:microsoft.com/office/officeart/2005/8/layout/cycle1"/>
    <dgm:cxn modelId="{2C0D2309-7B64-45DA-93AF-C427BE167313}" type="presOf" srcId="{D0CBE7C6-B5F5-473F-A977-DBE10BBE9C4E}" destId="{97A49712-7766-4649-8D7F-123F90488933}" srcOrd="0" destOrd="0" presId="urn:microsoft.com/office/officeart/2005/8/layout/cycle1"/>
    <dgm:cxn modelId="{EB271905-47CE-492F-9871-C71109F6F7AB}" type="presOf" srcId="{35200F8E-BF81-4F3D-BB73-E06ABE0E76F5}" destId="{81B00155-DBED-4971-BBAE-23C8E2BA4617}" srcOrd="0" destOrd="0" presId="urn:microsoft.com/office/officeart/2005/8/layout/cycle1"/>
    <dgm:cxn modelId="{22BB097A-05F3-48FA-A2D0-DBDCD1CD71D1}" srcId="{470408D4-898C-43F9-811C-56AECA010964}" destId="{836B32EE-3B2B-4594-84A7-F36D415359C3}" srcOrd="7" destOrd="0" parTransId="{22238BB6-E690-4AD6-B4C4-04F9A3A402A5}" sibTransId="{C2C82980-4480-466B-8A04-28257A8AFE2B}"/>
    <dgm:cxn modelId="{3F54B3AE-5268-46FF-81BE-F54518690402}" type="presOf" srcId="{5509A126-B899-4294-AD7D-E2193C75EE29}" destId="{7E6B32BB-9E43-40A4-A7F6-7A98761692CE}" srcOrd="0" destOrd="0" presId="urn:microsoft.com/office/officeart/2005/8/layout/cycle1"/>
    <dgm:cxn modelId="{2DC2CCAB-DF1F-48A0-8516-89908C3C79A3}" srcId="{470408D4-898C-43F9-811C-56AECA010964}" destId="{5509A126-B899-4294-AD7D-E2193C75EE29}" srcOrd="6" destOrd="0" parTransId="{3AB10A90-815D-4A9E-9D3D-2FB7C4A78E9D}" sibTransId="{AA47B510-481A-430B-93F0-406CA7E09947}"/>
    <dgm:cxn modelId="{1AB63C2E-2D4B-4963-A5C4-E617D25A1296}" srcId="{470408D4-898C-43F9-811C-56AECA010964}" destId="{79BAF6F2-A442-4ECF-A00F-7D41D066DB5A}" srcOrd="4" destOrd="0" parTransId="{F1F7625D-B30A-461B-8B07-368B72F888F6}" sibTransId="{6EE833B0-4108-4AD5-B52D-D03F671BF4ED}"/>
    <dgm:cxn modelId="{00B62112-F350-42A7-90C7-3B3AE7767FAB}" type="presOf" srcId="{6EE833B0-4108-4AD5-B52D-D03F671BF4ED}" destId="{A49E30B8-97A4-4FC8-A2CA-E9EDC925F534}" srcOrd="0" destOrd="0" presId="urn:microsoft.com/office/officeart/2005/8/layout/cycle1"/>
    <dgm:cxn modelId="{3766D45F-A0CD-4276-A1FE-C2FD1FD05F41}" type="presOf" srcId="{470408D4-898C-43F9-811C-56AECA010964}" destId="{1BC39F26-8581-43EA-A196-66EF0C1BBD05}" srcOrd="0" destOrd="0" presId="urn:microsoft.com/office/officeart/2005/8/layout/cycle1"/>
    <dgm:cxn modelId="{994CDBCC-A90F-4EEA-91AA-457957F717C3}" type="presParOf" srcId="{1BC39F26-8581-43EA-A196-66EF0C1BBD05}" destId="{3B655F31-DC5A-4FCF-851C-6A4B806EF34F}" srcOrd="0" destOrd="0" presId="urn:microsoft.com/office/officeart/2005/8/layout/cycle1"/>
    <dgm:cxn modelId="{77AF2E5B-AC14-4DD6-BF83-E354F97611EE}" type="presParOf" srcId="{1BC39F26-8581-43EA-A196-66EF0C1BBD05}" destId="{81B00155-DBED-4971-BBAE-23C8E2BA4617}" srcOrd="1" destOrd="0" presId="urn:microsoft.com/office/officeart/2005/8/layout/cycle1"/>
    <dgm:cxn modelId="{6D9DAB8C-6313-4F98-903A-E1DF5EDFF75C}" type="presParOf" srcId="{1BC39F26-8581-43EA-A196-66EF0C1BBD05}" destId="{40CE8FA6-5809-498D-80F9-15FAB51E7525}" srcOrd="2" destOrd="0" presId="urn:microsoft.com/office/officeart/2005/8/layout/cycle1"/>
    <dgm:cxn modelId="{F0ECBACF-7B92-4FEA-BB8F-74660A748D67}" type="presParOf" srcId="{1BC39F26-8581-43EA-A196-66EF0C1BBD05}" destId="{365644F3-7341-489F-B87B-0AC4E7EF9F24}" srcOrd="3" destOrd="0" presId="urn:microsoft.com/office/officeart/2005/8/layout/cycle1"/>
    <dgm:cxn modelId="{9CD69890-8E4B-4C4C-94AF-3F52220D62C6}" type="presParOf" srcId="{1BC39F26-8581-43EA-A196-66EF0C1BBD05}" destId="{9ADBFB58-A7DA-4552-B720-ED9F65608924}" srcOrd="4" destOrd="0" presId="urn:microsoft.com/office/officeart/2005/8/layout/cycle1"/>
    <dgm:cxn modelId="{07F8E453-B967-475D-8F3D-783476D46097}" type="presParOf" srcId="{1BC39F26-8581-43EA-A196-66EF0C1BBD05}" destId="{8E78E923-47B2-463D-8805-737EA87DB045}" srcOrd="5" destOrd="0" presId="urn:microsoft.com/office/officeart/2005/8/layout/cycle1"/>
    <dgm:cxn modelId="{82260685-90C5-45EE-9D52-1CF2DB514C3D}" type="presParOf" srcId="{1BC39F26-8581-43EA-A196-66EF0C1BBD05}" destId="{50166843-D678-4069-B8C0-8F6907C5B750}" srcOrd="6" destOrd="0" presId="urn:microsoft.com/office/officeart/2005/8/layout/cycle1"/>
    <dgm:cxn modelId="{0A61EB2B-8C71-4AAE-B42E-667DB6147564}" type="presParOf" srcId="{1BC39F26-8581-43EA-A196-66EF0C1BBD05}" destId="{70826246-C586-4F2D-82C3-28015BE13183}" srcOrd="7" destOrd="0" presId="urn:microsoft.com/office/officeart/2005/8/layout/cycle1"/>
    <dgm:cxn modelId="{8CF86980-74CF-406C-88B1-1F42DD215644}" type="presParOf" srcId="{1BC39F26-8581-43EA-A196-66EF0C1BBD05}" destId="{7E6BD3E9-C2DC-4921-AA4B-9711647AB2AE}" srcOrd="8" destOrd="0" presId="urn:microsoft.com/office/officeart/2005/8/layout/cycle1"/>
    <dgm:cxn modelId="{E7093A93-7405-4EB9-BB7C-C10F756D3F5B}" type="presParOf" srcId="{1BC39F26-8581-43EA-A196-66EF0C1BBD05}" destId="{E7C37CE8-4E34-41B1-888D-6864E288A13A}" srcOrd="9" destOrd="0" presId="urn:microsoft.com/office/officeart/2005/8/layout/cycle1"/>
    <dgm:cxn modelId="{F1210FE4-2EC2-4195-921B-17179E0180A0}" type="presParOf" srcId="{1BC39F26-8581-43EA-A196-66EF0C1BBD05}" destId="{97A49712-7766-4649-8D7F-123F90488933}" srcOrd="10" destOrd="0" presId="urn:microsoft.com/office/officeart/2005/8/layout/cycle1"/>
    <dgm:cxn modelId="{82E5FF42-4AFA-46A2-A4AF-39725CA4A291}" type="presParOf" srcId="{1BC39F26-8581-43EA-A196-66EF0C1BBD05}" destId="{1A2E466C-D500-4CC5-8A91-A4887B60E78B}" srcOrd="11" destOrd="0" presId="urn:microsoft.com/office/officeart/2005/8/layout/cycle1"/>
    <dgm:cxn modelId="{E248C9D4-F451-403D-A97C-3EC7CB06C473}" type="presParOf" srcId="{1BC39F26-8581-43EA-A196-66EF0C1BBD05}" destId="{ABDB8859-7DC7-407A-96C8-442094A6358A}" srcOrd="12" destOrd="0" presId="urn:microsoft.com/office/officeart/2005/8/layout/cycle1"/>
    <dgm:cxn modelId="{85198CC5-6461-40D7-AE17-83B87863A1F5}" type="presParOf" srcId="{1BC39F26-8581-43EA-A196-66EF0C1BBD05}" destId="{27712D7B-B221-48DC-BF95-D3C06EE215CC}" srcOrd="13" destOrd="0" presId="urn:microsoft.com/office/officeart/2005/8/layout/cycle1"/>
    <dgm:cxn modelId="{CC7A176F-0AC4-466D-86C3-DC35FDE1F365}" type="presParOf" srcId="{1BC39F26-8581-43EA-A196-66EF0C1BBD05}" destId="{A49E30B8-97A4-4FC8-A2CA-E9EDC925F534}" srcOrd="14" destOrd="0" presId="urn:microsoft.com/office/officeart/2005/8/layout/cycle1"/>
    <dgm:cxn modelId="{251D0433-53A8-4F5D-B40D-F0EB7D2C93DD}" type="presParOf" srcId="{1BC39F26-8581-43EA-A196-66EF0C1BBD05}" destId="{EC0A32B1-CDE5-456D-A193-9A8919B335E2}" srcOrd="15" destOrd="0" presId="urn:microsoft.com/office/officeart/2005/8/layout/cycle1"/>
    <dgm:cxn modelId="{7A4EB8C5-C908-4070-8CFA-3F7AA1AF317F}" type="presParOf" srcId="{1BC39F26-8581-43EA-A196-66EF0C1BBD05}" destId="{A52F0FEF-DEAE-4629-8968-0022D851970A}" srcOrd="16" destOrd="0" presId="urn:microsoft.com/office/officeart/2005/8/layout/cycle1"/>
    <dgm:cxn modelId="{CEFC605F-E9FC-4809-A306-07EA3FEDB019}" type="presParOf" srcId="{1BC39F26-8581-43EA-A196-66EF0C1BBD05}" destId="{533CC72E-7FAE-439C-A967-602C4B036F72}" srcOrd="17" destOrd="0" presId="urn:microsoft.com/office/officeart/2005/8/layout/cycle1"/>
    <dgm:cxn modelId="{D9FD3427-129E-4AB5-8E06-FB91382BCEC3}" type="presParOf" srcId="{1BC39F26-8581-43EA-A196-66EF0C1BBD05}" destId="{CD99D084-8030-4452-9D73-23AF377C68DD}" srcOrd="18" destOrd="0" presId="urn:microsoft.com/office/officeart/2005/8/layout/cycle1"/>
    <dgm:cxn modelId="{54E39EBD-A307-4842-B457-F24B909E10DA}" type="presParOf" srcId="{1BC39F26-8581-43EA-A196-66EF0C1BBD05}" destId="{7E6B32BB-9E43-40A4-A7F6-7A98761692CE}" srcOrd="19" destOrd="0" presId="urn:microsoft.com/office/officeart/2005/8/layout/cycle1"/>
    <dgm:cxn modelId="{572D1666-FE04-46DB-8181-52723D8169A7}" type="presParOf" srcId="{1BC39F26-8581-43EA-A196-66EF0C1BBD05}" destId="{29CE57DA-AF0E-41E6-8320-19ED5A13B7E6}" srcOrd="20" destOrd="0" presId="urn:microsoft.com/office/officeart/2005/8/layout/cycle1"/>
    <dgm:cxn modelId="{C8BDDBA4-FD55-40DB-90BD-5163B08F59E5}" type="presParOf" srcId="{1BC39F26-8581-43EA-A196-66EF0C1BBD05}" destId="{53E8952B-0DF8-4A87-A541-413520FFCEFE}" srcOrd="21" destOrd="0" presId="urn:microsoft.com/office/officeart/2005/8/layout/cycle1"/>
    <dgm:cxn modelId="{51EE8296-B22B-4CC6-A387-37F282EF7193}" type="presParOf" srcId="{1BC39F26-8581-43EA-A196-66EF0C1BBD05}" destId="{1583364B-8C64-405E-9FCF-5FE6E6EE746E}" srcOrd="22" destOrd="0" presId="urn:microsoft.com/office/officeart/2005/8/layout/cycle1"/>
    <dgm:cxn modelId="{73E1C015-036B-4BB9-AD4D-5A327B106E58}" type="presParOf" srcId="{1BC39F26-8581-43EA-A196-66EF0C1BBD05}" destId="{42FAC419-4427-44FE-AA68-5463CA5C701F}" srcOrd="23" destOrd="0" presId="urn:microsoft.com/office/officeart/2005/8/layout/cycle1"/>
  </dgm:cxnLst>
  <dgm:bg>
    <a:solidFill>
      <a:schemeClr val="accent6">
        <a:lumMod val="25000"/>
        <a:lumOff val="7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00155-DBED-4971-BBAE-23C8E2BA4617}">
      <dsp:nvSpPr>
        <dsp:cNvPr id="0" name=""/>
        <dsp:cNvSpPr/>
      </dsp:nvSpPr>
      <dsp:spPr>
        <a:xfrm>
          <a:off x="4335684" y="1052"/>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latin typeface="Times" pitchFamily="18" charset="0"/>
            </a:rPr>
            <a:t>Establish the test objectives</a:t>
          </a:r>
          <a:endParaRPr lang="en-US" sz="1600" kern="1200" dirty="0"/>
        </a:p>
      </dsp:txBody>
      <dsp:txXfrm>
        <a:off x="4335684" y="1052"/>
        <a:ext cx="926008" cy="926008"/>
      </dsp:txXfrm>
    </dsp:sp>
    <dsp:sp modelId="{40CE8FA6-5809-498D-80F9-15FAB51E7525}">
      <dsp:nvSpPr>
        <dsp:cNvPr id="0" name=""/>
        <dsp:cNvSpPr/>
      </dsp:nvSpPr>
      <dsp:spPr>
        <a:xfrm>
          <a:off x="1306132" y="86932"/>
          <a:ext cx="5160135" cy="5160135"/>
        </a:xfrm>
        <a:prstGeom prst="circularArrow">
          <a:avLst>
            <a:gd name="adj1" fmla="val 3499"/>
            <a:gd name="adj2" fmla="val 216983"/>
            <a:gd name="adj3" fmla="val 19269216"/>
            <a:gd name="adj4" fmla="val 18313800"/>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BFB58-A7DA-4552-B720-ED9F65608924}">
      <dsp:nvSpPr>
        <dsp:cNvPr id="0" name=""/>
        <dsp:cNvSpPr/>
      </dsp:nvSpPr>
      <dsp:spPr>
        <a:xfrm>
          <a:off x="5626138" y="1291506"/>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latin typeface="Times" pitchFamily="18" charset="0"/>
            </a:rPr>
            <a:t>Design the test cases</a:t>
          </a:r>
          <a:endParaRPr lang="en-US" sz="1600" kern="1200" dirty="0"/>
        </a:p>
      </dsp:txBody>
      <dsp:txXfrm>
        <a:off x="5626138" y="1291506"/>
        <a:ext cx="926008" cy="926008"/>
      </dsp:txXfrm>
    </dsp:sp>
    <dsp:sp modelId="{8E78E923-47B2-463D-8805-737EA87DB045}">
      <dsp:nvSpPr>
        <dsp:cNvPr id="0" name=""/>
        <dsp:cNvSpPr/>
      </dsp:nvSpPr>
      <dsp:spPr>
        <a:xfrm>
          <a:off x="1306132" y="86932"/>
          <a:ext cx="5160135" cy="5160135"/>
        </a:xfrm>
        <a:prstGeom prst="circularArrow">
          <a:avLst>
            <a:gd name="adj1" fmla="val 3499"/>
            <a:gd name="adj2" fmla="val 216983"/>
            <a:gd name="adj3" fmla="val 434956"/>
            <a:gd name="adj4" fmla="val 20948061"/>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826246-C586-4F2D-82C3-28015BE13183}">
      <dsp:nvSpPr>
        <dsp:cNvPr id="0" name=""/>
        <dsp:cNvSpPr/>
      </dsp:nvSpPr>
      <dsp:spPr>
        <a:xfrm>
          <a:off x="5626138" y="3116484"/>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latin typeface="Times" pitchFamily="18" charset="0"/>
            </a:rPr>
            <a:t>Write the test cases</a:t>
          </a:r>
          <a:endParaRPr lang="en-US" sz="1600" kern="1200" dirty="0"/>
        </a:p>
      </dsp:txBody>
      <dsp:txXfrm>
        <a:off x="5626138" y="3116484"/>
        <a:ext cx="926008" cy="926008"/>
      </dsp:txXfrm>
    </dsp:sp>
    <dsp:sp modelId="{7E6BD3E9-C2DC-4921-AA4B-9711647AB2AE}">
      <dsp:nvSpPr>
        <dsp:cNvPr id="0" name=""/>
        <dsp:cNvSpPr/>
      </dsp:nvSpPr>
      <dsp:spPr>
        <a:xfrm>
          <a:off x="1306132" y="86932"/>
          <a:ext cx="5160135" cy="5160135"/>
        </a:xfrm>
        <a:prstGeom prst="circularArrow">
          <a:avLst>
            <a:gd name="adj1" fmla="val 3499"/>
            <a:gd name="adj2" fmla="val 216983"/>
            <a:gd name="adj3" fmla="val 3069216"/>
            <a:gd name="adj4" fmla="val 2113800"/>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A49712-7766-4649-8D7F-123F90488933}">
      <dsp:nvSpPr>
        <dsp:cNvPr id="0" name=""/>
        <dsp:cNvSpPr/>
      </dsp:nvSpPr>
      <dsp:spPr>
        <a:xfrm>
          <a:off x="4335684" y="4406938"/>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latin typeface="Times" pitchFamily="18" charset="0"/>
            </a:rPr>
            <a:t>Test the test cases</a:t>
          </a:r>
          <a:endParaRPr lang="en-US" sz="1600" kern="1200" dirty="0"/>
        </a:p>
      </dsp:txBody>
      <dsp:txXfrm>
        <a:off x="4335684" y="4406938"/>
        <a:ext cx="926008" cy="926008"/>
      </dsp:txXfrm>
    </dsp:sp>
    <dsp:sp modelId="{1A2E466C-D500-4CC5-8A91-A4887B60E78B}">
      <dsp:nvSpPr>
        <dsp:cNvPr id="0" name=""/>
        <dsp:cNvSpPr/>
      </dsp:nvSpPr>
      <dsp:spPr>
        <a:xfrm>
          <a:off x="1306132" y="86932"/>
          <a:ext cx="5160135" cy="5160135"/>
        </a:xfrm>
        <a:prstGeom prst="circularArrow">
          <a:avLst>
            <a:gd name="adj1" fmla="val 3499"/>
            <a:gd name="adj2" fmla="val 216983"/>
            <a:gd name="adj3" fmla="val 5834956"/>
            <a:gd name="adj4" fmla="val 4748061"/>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12D7B-B221-48DC-BF95-D3C06EE215CC}">
      <dsp:nvSpPr>
        <dsp:cNvPr id="0" name=""/>
        <dsp:cNvSpPr/>
      </dsp:nvSpPr>
      <dsp:spPr>
        <a:xfrm>
          <a:off x="2510706" y="4406938"/>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Execute the tests</a:t>
          </a:r>
          <a:endParaRPr lang="en-US" sz="1600" kern="1200" dirty="0"/>
        </a:p>
      </dsp:txBody>
      <dsp:txXfrm>
        <a:off x="2510706" y="4406938"/>
        <a:ext cx="926008" cy="926008"/>
      </dsp:txXfrm>
    </dsp:sp>
    <dsp:sp modelId="{A49E30B8-97A4-4FC8-A2CA-E9EDC925F534}">
      <dsp:nvSpPr>
        <dsp:cNvPr id="0" name=""/>
        <dsp:cNvSpPr/>
      </dsp:nvSpPr>
      <dsp:spPr>
        <a:xfrm>
          <a:off x="1306132" y="86932"/>
          <a:ext cx="5160135" cy="5160135"/>
        </a:xfrm>
        <a:prstGeom prst="circularArrow">
          <a:avLst>
            <a:gd name="adj1" fmla="val 3499"/>
            <a:gd name="adj2" fmla="val 216983"/>
            <a:gd name="adj3" fmla="val 8469216"/>
            <a:gd name="adj4" fmla="val 7513800"/>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2F0FEF-DEAE-4629-8968-0022D851970A}">
      <dsp:nvSpPr>
        <dsp:cNvPr id="0" name=""/>
        <dsp:cNvSpPr/>
      </dsp:nvSpPr>
      <dsp:spPr>
        <a:xfrm>
          <a:off x="1220252" y="3116484"/>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latin typeface="Times" pitchFamily="18" charset="0"/>
            </a:rPr>
            <a:t>Evaluate the test results</a:t>
          </a:r>
          <a:endParaRPr lang="en-US" sz="1600" kern="1200" dirty="0"/>
        </a:p>
      </dsp:txBody>
      <dsp:txXfrm>
        <a:off x="1220252" y="3116484"/>
        <a:ext cx="926008" cy="926008"/>
      </dsp:txXfrm>
    </dsp:sp>
    <dsp:sp modelId="{533CC72E-7FAE-439C-A967-602C4B036F72}">
      <dsp:nvSpPr>
        <dsp:cNvPr id="0" name=""/>
        <dsp:cNvSpPr/>
      </dsp:nvSpPr>
      <dsp:spPr>
        <a:xfrm>
          <a:off x="1306132" y="86932"/>
          <a:ext cx="5160135" cy="5160135"/>
        </a:xfrm>
        <a:prstGeom prst="circularArrow">
          <a:avLst>
            <a:gd name="adj1" fmla="val 3499"/>
            <a:gd name="adj2" fmla="val 216983"/>
            <a:gd name="adj3" fmla="val 11234956"/>
            <a:gd name="adj4" fmla="val 10148061"/>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B32BB-9E43-40A4-A7F6-7A98761692CE}">
      <dsp:nvSpPr>
        <dsp:cNvPr id="0" name=""/>
        <dsp:cNvSpPr/>
      </dsp:nvSpPr>
      <dsp:spPr>
        <a:xfrm>
          <a:off x="1220252" y="1291506"/>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latin typeface="Times" pitchFamily="18" charset="0"/>
            </a:rPr>
            <a:t>Change the system</a:t>
          </a:r>
          <a:endParaRPr lang="en-US" sz="1600" kern="1200" dirty="0"/>
        </a:p>
      </dsp:txBody>
      <dsp:txXfrm>
        <a:off x="1220252" y="1291506"/>
        <a:ext cx="926008" cy="926008"/>
      </dsp:txXfrm>
    </dsp:sp>
    <dsp:sp modelId="{29CE57DA-AF0E-41E6-8320-19ED5A13B7E6}">
      <dsp:nvSpPr>
        <dsp:cNvPr id="0" name=""/>
        <dsp:cNvSpPr/>
      </dsp:nvSpPr>
      <dsp:spPr>
        <a:xfrm>
          <a:off x="1306132" y="86932"/>
          <a:ext cx="5160135" cy="5160135"/>
        </a:xfrm>
        <a:prstGeom prst="circularArrow">
          <a:avLst>
            <a:gd name="adj1" fmla="val 3499"/>
            <a:gd name="adj2" fmla="val 216983"/>
            <a:gd name="adj3" fmla="val 13869216"/>
            <a:gd name="adj4" fmla="val 12913800"/>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83364B-8C64-405E-9FCF-5FE6E6EE746E}">
      <dsp:nvSpPr>
        <dsp:cNvPr id="0" name=""/>
        <dsp:cNvSpPr/>
      </dsp:nvSpPr>
      <dsp:spPr>
        <a:xfrm>
          <a:off x="2510706" y="1052"/>
          <a:ext cx="926008" cy="926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Do regression testing</a:t>
          </a:r>
          <a:endParaRPr lang="en-US" sz="1600" kern="1200" dirty="0"/>
        </a:p>
      </dsp:txBody>
      <dsp:txXfrm>
        <a:off x="2510706" y="1052"/>
        <a:ext cx="926008" cy="926008"/>
      </dsp:txXfrm>
    </dsp:sp>
    <dsp:sp modelId="{42FAC419-4427-44FE-AA68-5463CA5C701F}">
      <dsp:nvSpPr>
        <dsp:cNvPr id="0" name=""/>
        <dsp:cNvSpPr/>
      </dsp:nvSpPr>
      <dsp:spPr>
        <a:xfrm>
          <a:off x="1306132" y="86932"/>
          <a:ext cx="5160135" cy="5160135"/>
        </a:xfrm>
        <a:prstGeom prst="circularArrow">
          <a:avLst>
            <a:gd name="adj1" fmla="val 3499"/>
            <a:gd name="adj2" fmla="val 216983"/>
            <a:gd name="adj3" fmla="val 16634956"/>
            <a:gd name="adj4" fmla="val 15548061"/>
            <a:gd name="adj5" fmla="val 4083"/>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a:lvl1pPr>
          </a:lstStyle>
          <a:p>
            <a:pPr>
              <a:defRPr/>
            </a:pPr>
            <a:endParaRPr lang="en-US"/>
          </a:p>
        </p:txBody>
      </p:sp>
      <p:sp>
        <p:nvSpPr>
          <p:cNvPr id="23552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5"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2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a:lvl1pPr>
          </a:lstStyle>
          <a:p>
            <a:pPr>
              <a:defRPr/>
            </a:pPr>
            <a:endParaRPr lang="en-US"/>
          </a:p>
        </p:txBody>
      </p:sp>
      <p:sp>
        <p:nvSpPr>
          <p:cNvPr id="23552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pPr>
              <a:defRPr/>
            </a:pPr>
            <a:fld id="{806D7D9E-755B-49CC-801C-FB13670C284D}" type="slidenum">
              <a:rPr lang="en-US"/>
              <a:pPr>
                <a:defRPr/>
              </a:pPr>
              <a:t>‹#›</a:t>
            </a:fld>
            <a:endParaRPr lang="en-US"/>
          </a:p>
        </p:txBody>
      </p:sp>
    </p:spTree>
    <p:extLst>
      <p:ext uri="{BB962C8B-B14F-4D97-AF65-F5344CB8AC3E}">
        <p14:creationId xmlns:p14="http://schemas.microsoft.com/office/powerpoint/2010/main" val="4280426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46128-553B-4DFF-A56E-573AF9E03C4F}" type="slidenum">
              <a:rPr lang="en-US" altLang="en-US">
                <a:solidFill>
                  <a:prstClr val="black"/>
                </a:solidFill>
              </a:rPr>
              <a:pPr/>
              <a:t>7</a:t>
            </a:fld>
            <a:endParaRPr lang="en-US" altLang="en-US">
              <a:solidFill>
                <a:prstClr val="black"/>
              </a:solidFill>
            </a:endParaRPr>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
        <p:nvSpPr>
          <p:cNvPr id="43011" name="Rectangle 3"/>
          <p:cNvSpPr>
            <a:spLocks noGrp="1" noRot="1" noChangeAspect="1" noChangeArrowheads="1" noTextEdit="1"/>
          </p:cNvSpPr>
          <p:nvPr>
            <p:ph type="sldImg"/>
          </p:nvPr>
        </p:nvSpPr>
        <p:spPr>
          <a:xfrm>
            <a:off x="1279525" y="700088"/>
            <a:ext cx="4783138" cy="358775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7D7EF-E7C9-407E-9F9F-81AA2B6925E4}" type="slidenum">
              <a:rPr lang="en-US" altLang="en-US"/>
              <a:pPr/>
              <a:t>8</a:t>
            </a:fld>
            <a:endParaRPr lang="en-US" altLang="en-US"/>
          </a:p>
        </p:txBody>
      </p:sp>
      <p:sp>
        <p:nvSpPr>
          <p:cNvPr id="728066" name="Rectangle 2"/>
          <p:cNvSpPr>
            <a:spLocks noGrp="1" noChangeArrowheads="1"/>
          </p:cNvSpPr>
          <p:nvPr>
            <p:ph type="body" idx="1"/>
          </p:nvPr>
        </p:nvSpPr>
        <p:spPr bwMode="auto">
          <a:xfrm>
            <a:off x="975360" y="4563904"/>
            <a:ext cx="5364480" cy="40455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654" tIns="46988" rIns="95654" bIns="46988"/>
          <a:lstStyle/>
          <a:p>
            <a:endParaRPr lang="en-US" altLang="en-US"/>
          </a:p>
        </p:txBody>
      </p:sp>
      <p:sp>
        <p:nvSpPr>
          <p:cNvPr id="728067" name="Rectangle 3"/>
          <p:cNvSpPr>
            <a:spLocks noGrp="1" noRot="1" noChangeAspect="1" noChangeArrowheads="1"/>
          </p:cNvSpPr>
          <p:nvPr>
            <p:ph type="sldImg"/>
          </p:nvPr>
        </p:nvSpPr>
        <p:spPr bwMode="auto">
          <a:xfrm>
            <a:off x="1419225" y="839788"/>
            <a:ext cx="4478338" cy="33591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cap="flat"/>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28E9C-A54A-4F6A-96A6-E8EC6F7290C3}" type="slidenum">
              <a:rPr lang="en-US" altLang="en-US">
                <a:solidFill>
                  <a:prstClr val="black"/>
                </a:solidFill>
              </a:rPr>
              <a:pPr/>
              <a:t>9</a:t>
            </a:fld>
            <a:endParaRPr lang="en-US" altLang="en-US">
              <a:solidFill>
                <a:prstClr val="black"/>
              </a:solidFill>
            </a:endParaRP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7475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9.xml"/><Relationship Id="rId1" Type="http://schemas.openxmlformats.org/officeDocument/2006/relationships/themeOverride" Target="../theme/themeOverride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13.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1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0.xml"/><Relationship Id="rId1" Type="http://schemas.openxmlformats.org/officeDocument/2006/relationships/themeOverride" Target="../theme/themeOverride1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hemeOverride" Target="../theme/themeOverride17.xml"/></Relationships>
</file>

<file path=ppt/slideLayouts/_rels/slideLayout126.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hemeOverride" Target="../theme/themeOverride1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hemeOverride" Target="../theme/themeOverride1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1.xml"/><Relationship Id="rId1" Type="http://schemas.openxmlformats.org/officeDocument/2006/relationships/themeOverride" Target="../theme/themeOverride2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2" Type="http://schemas.openxmlformats.org/officeDocument/2006/relationships/slideMaster" Target="../slideMasters/slideMaster12.xml"/><Relationship Id="rId1" Type="http://schemas.openxmlformats.org/officeDocument/2006/relationships/themeOverride" Target="../theme/themeOverride21.xml"/></Relationships>
</file>

<file path=ppt/slideLayouts/_rels/slideLayout139.xml.rels><?xml version="1.0" encoding="UTF-8" standalone="yes"?>
<Relationships xmlns="http://schemas.openxmlformats.org/package/2006/relationships"><Relationship Id="rId2" Type="http://schemas.openxmlformats.org/officeDocument/2006/relationships/slideMaster" Target="../slideMasters/slideMaster12.xml"/><Relationship Id="rId1" Type="http://schemas.openxmlformats.org/officeDocument/2006/relationships/themeOverride" Target="../theme/themeOverride2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2" Type="http://schemas.openxmlformats.org/officeDocument/2006/relationships/slideMaster" Target="../slideMasters/slideMaster12.xml"/><Relationship Id="rId1" Type="http://schemas.openxmlformats.org/officeDocument/2006/relationships/themeOverride" Target="../theme/themeOverride2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2.xml"/><Relationship Id="rId1" Type="http://schemas.openxmlformats.org/officeDocument/2006/relationships/themeOverride" Target="../theme/themeOverride2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5.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8.xml"/><Relationship Id="rId1" Type="http://schemas.openxmlformats.org/officeDocument/2006/relationships/themeOverride" Target="../theme/themeOverride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92F059D-0D77-480C-9705-9DAB290399D4}" type="slidenum">
              <a:rPr lang="en-US"/>
              <a:pPr>
                <a:defRPr/>
              </a:pPr>
              <a:t>‹#›</a:t>
            </a:fld>
            <a:endParaRPr lang="en-US"/>
          </a:p>
        </p:txBody>
      </p:sp>
    </p:spTree>
    <p:extLst>
      <p:ext uri="{BB962C8B-B14F-4D97-AF65-F5344CB8AC3E}">
        <p14:creationId xmlns:p14="http://schemas.microsoft.com/office/powerpoint/2010/main" val="362031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5CBF73-6654-4400-AD73-314658525595}" type="slidenum">
              <a:rPr lang="en-US"/>
              <a:pPr>
                <a:defRPr/>
              </a:pPr>
              <a:t>‹#›</a:t>
            </a:fld>
            <a:endParaRPr lang="en-US"/>
          </a:p>
        </p:txBody>
      </p:sp>
    </p:spTree>
    <p:extLst>
      <p:ext uri="{BB962C8B-B14F-4D97-AF65-F5344CB8AC3E}">
        <p14:creationId xmlns:p14="http://schemas.microsoft.com/office/powerpoint/2010/main" val="419327359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D190C4C-C10D-40B1-A272-2ADD12693A9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808050774"/>
      </p:ext>
    </p:extLst>
  </p:cSld>
  <p:clrMapOvr>
    <a:overrideClrMapping bg1="dk1" tx1="lt1" bg2="dk2"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3506675-2FA5-4070-ABA5-8BDCF8C80A5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92170044"/>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C6C7CA69-7522-4EB3-A760-4F7D3DACF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734355527"/>
      </p:ext>
    </p:extLst>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1A264836-39A5-42A7-B235-C059DCF479B1}"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1596900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B13E388-F101-4C27-B852-0DCCDBFEC04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313705101"/>
      </p:ext>
    </p:extLst>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6BB1C2E1-E9C4-41AF-ADD1-A6228146656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248207725"/>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5CBF73-6654-4400-AD73-31465852559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0779306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D11BF4C-F407-4320-93BA-408DD8FF842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516514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85B6E402-7C0F-42C5-9BA3-E7A68A6024C9}"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18066542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DC23CE1D-97C4-4F5E-8B77-0EB09337F38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89746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D11BF4C-F407-4320-93BA-408DD8FF842C}" type="slidenum">
              <a:rPr lang="en-US"/>
              <a:pPr>
                <a:defRPr/>
              </a:pPr>
              <a:t>‹#›</a:t>
            </a:fld>
            <a:endParaRPr lang="en-US"/>
          </a:p>
        </p:txBody>
      </p:sp>
    </p:spTree>
    <p:extLst>
      <p:ext uri="{BB962C8B-B14F-4D97-AF65-F5344CB8AC3E}">
        <p14:creationId xmlns:p14="http://schemas.microsoft.com/office/powerpoint/2010/main" val="37770579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92F059D-0D77-480C-9705-9DAB290399D4}" type="slidenum">
              <a:rPr lang="en-US"/>
              <a:pPr>
                <a:defRPr/>
              </a:pPr>
              <a:t>‹#›</a:t>
            </a:fld>
            <a:endParaRPr lang="en-US"/>
          </a:p>
        </p:txBody>
      </p:sp>
    </p:spTree>
    <p:extLst>
      <p:ext uri="{BB962C8B-B14F-4D97-AF65-F5344CB8AC3E}">
        <p14:creationId xmlns:p14="http://schemas.microsoft.com/office/powerpoint/2010/main" val="77471712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D97097EC-CE8C-4384-88DE-6156AD04EA8A}"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840756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49F57CCF-E28D-42A7-A8CB-0D2099A2976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256131715"/>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D190C4C-C10D-40B1-A272-2ADD12693A9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185903413"/>
      </p:ext>
    </p:extLst>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3506675-2FA5-4070-ABA5-8BDCF8C80A5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84348310"/>
      </p:ext>
    </p:extLst>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C6C7CA69-7522-4EB3-A760-4F7D3DACF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417859531"/>
      </p:ext>
    </p:extLst>
  </p:cSld>
  <p:clrMapOvr>
    <a:overrideClrMapping bg1="dk1" tx1="lt1" bg2="dk2" tx2="lt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1A264836-39A5-42A7-B235-C059DCF479B1}"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7546003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B13E388-F101-4C27-B852-0DCCDBFEC04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062197068"/>
      </p:ext>
    </p:extLst>
  </p:cSld>
  <p:clrMapOvr>
    <a:overrideClrMapping bg1="lt1" tx1="dk1" bg2="lt2" tx2="dk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6BB1C2E1-E9C4-41AF-ADD1-A6228146656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423815295"/>
      </p:ext>
    </p:extLst>
  </p:cSld>
  <p:clrMapOvr>
    <a:overrideClrMapping bg1="dk1" tx1="lt1" bg2="dk2" tx2="lt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5CBF73-6654-4400-AD73-31465852559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107795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85B6E402-7C0F-42C5-9BA3-E7A68A6024C9}" type="slidenum">
              <a:rPr lang="en-US"/>
              <a:pPr>
                <a:defRPr/>
              </a:pPr>
              <a:t>‹#›</a:t>
            </a:fld>
            <a:endParaRPr lang="en-US"/>
          </a:p>
        </p:txBody>
      </p:sp>
    </p:spTree>
    <p:extLst>
      <p:ext uri="{BB962C8B-B14F-4D97-AF65-F5344CB8AC3E}">
        <p14:creationId xmlns:p14="http://schemas.microsoft.com/office/powerpoint/2010/main" val="386915755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D11BF4C-F407-4320-93BA-408DD8FF842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9303164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85B6E402-7C0F-42C5-9BA3-E7A68A6024C9}"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82241090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DC23CE1D-97C4-4F5E-8B77-0EB09337F38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830851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92F059D-0D77-480C-9705-9DAB290399D4}" type="slidenum">
              <a:rPr lang="en-US"/>
              <a:pPr>
                <a:defRPr/>
              </a:pPr>
              <a:t>‹#›</a:t>
            </a:fld>
            <a:endParaRPr lang="en-US"/>
          </a:p>
        </p:txBody>
      </p:sp>
    </p:spTree>
    <p:extLst>
      <p:ext uri="{BB962C8B-B14F-4D97-AF65-F5344CB8AC3E}">
        <p14:creationId xmlns:p14="http://schemas.microsoft.com/office/powerpoint/2010/main" val="32105879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D97097EC-CE8C-4384-88DE-6156AD04EA8A}"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0011376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49F57CCF-E28D-42A7-A8CB-0D2099A2976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99838924"/>
      </p:ext>
    </p:extLst>
  </p:cSld>
  <p:clrMapOvr>
    <a:overrideClrMapping bg1="dk1" tx1="lt1" bg2="dk2" tx2="lt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D190C4C-C10D-40B1-A272-2ADD12693A9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134597267"/>
      </p:ext>
    </p:extLst>
  </p:cSld>
  <p:clrMapOvr>
    <a:overrideClrMapping bg1="dk1" tx1="lt1" bg2="dk2" tx2="lt2" accent1="accent1" accent2="accent2" accent3="accent3" accent4="accent4" accent5="accent5" accent6="accent6" hlink="hlink" folHlink="folHlink"/>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3506675-2FA5-4070-ABA5-8BDCF8C80A5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05884332"/>
      </p:ext>
    </p:extLst>
  </p:cSld>
  <p:clrMapOvr>
    <a:overrideClrMapping bg1="lt1" tx1="dk1" bg2="lt2" tx2="dk2" accent1="accent1" accent2="accent2" accent3="accent3" accent4="accent4" accent5="accent5" accent6="accent6" hlink="hlink" folHlink="folHlink"/>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C6C7CA69-7522-4EB3-A760-4F7D3DACF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928683141"/>
      </p:ext>
    </p:extLst>
  </p:cSld>
  <p:clrMapOvr>
    <a:overrideClrMapping bg1="dk1" tx1="lt1" bg2="dk2" tx2="lt2" accent1="accent1" accent2="accent2" accent3="accent3" accent4="accent4" accent5="accent5" accent6="accent6" hlink="hlink" folHlink="folHlink"/>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1A264836-39A5-42A7-B235-C059DCF479B1}"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73037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DC23CE1D-97C4-4F5E-8B77-0EB09337F385}" type="slidenum">
              <a:rPr lang="en-US"/>
              <a:pPr>
                <a:defRPr/>
              </a:pPr>
              <a:t>‹#›</a:t>
            </a:fld>
            <a:endParaRPr lang="en-US"/>
          </a:p>
        </p:txBody>
      </p:sp>
    </p:spTree>
    <p:extLst>
      <p:ext uri="{BB962C8B-B14F-4D97-AF65-F5344CB8AC3E}">
        <p14:creationId xmlns:p14="http://schemas.microsoft.com/office/powerpoint/2010/main" val="205544039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B13E388-F101-4C27-B852-0DCCDBFEC04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67657792"/>
      </p:ext>
    </p:extLst>
  </p:cSld>
  <p:clrMapOvr>
    <a:overrideClrMapping bg1="lt1" tx1="dk1" bg2="lt2" tx2="dk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6BB1C2E1-E9C4-41AF-ADD1-A6228146656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02528096"/>
      </p:ext>
    </p:extLst>
  </p:cSld>
  <p:clrMapOvr>
    <a:overrideClrMapping bg1="dk1" tx1="lt1" bg2="dk2" tx2="lt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5CBF73-6654-4400-AD73-31465852559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4937801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D11BF4C-F407-4320-93BA-408DD8FF842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549984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85B6E402-7C0F-42C5-9BA3-E7A68A6024C9}"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18472681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DC23CE1D-97C4-4F5E-8B77-0EB09337F38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756303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92F059D-0D77-480C-9705-9DAB290399D4}" type="slidenum">
              <a:rPr lang="en-US"/>
              <a:pPr>
                <a:defRPr/>
              </a:pPr>
              <a:t>‹#›</a:t>
            </a:fld>
            <a:endParaRPr lang="en-US"/>
          </a:p>
        </p:txBody>
      </p:sp>
    </p:spTree>
    <p:extLst>
      <p:ext uri="{BB962C8B-B14F-4D97-AF65-F5344CB8AC3E}">
        <p14:creationId xmlns:p14="http://schemas.microsoft.com/office/powerpoint/2010/main" val="16785912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D97097EC-CE8C-4384-88DE-6156AD04EA8A}"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1330398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49F57CCF-E28D-42A7-A8CB-0D2099A2976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940260007"/>
      </p:ext>
    </p:extLst>
  </p:cSld>
  <p:clrMapOvr>
    <a:overrideClrMapping bg1="dk1" tx1="lt1" bg2="dk2" tx2="lt2" accent1="accent1" accent2="accent2" accent3="accent3" accent4="accent4" accent5="accent5" accent6="accent6" hlink="hlink" folHlink="folHlink"/>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D190C4C-C10D-40B1-A272-2ADD12693A9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20322814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pPr>
              <a:defRPr/>
            </a:pPr>
            <a:r>
              <a:rPr lang="en-US" sz="2400">
                <a:solidFill>
                  <a:srgbClr val="000000"/>
                </a:solidFill>
                <a:latin typeface="Times" pitchFamily="18" charset="0"/>
              </a:rPr>
              <a:t>Using UML, Patterns, and Java</a:t>
            </a:r>
          </a:p>
        </p:txBody>
      </p:sp>
      <p:sp>
        <p:nvSpPr>
          <p:cNvPr id="4" name="Text Box 5"/>
          <p:cNvSpPr txBox="1">
            <a:spLocks noChangeArrowheads="1"/>
          </p:cNvSpPr>
          <p:nvPr/>
        </p:nvSpPr>
        <p:spPr bwMode="auto">
          <a:xfrm rot="16200000">
            <a:off x="-2662238" y="3178176"/>
            <a:ext cx="6405563" cy="519112"/>
          </a:xfrm>
          <a:prstGeom prst="rect">
            <a:avLst/>
          </a:prstGeom>
          <a:noFill/>
          <a:ln w="12700">
            <a:noFill/>
            <a:miter lim="800000"/>
            <a:headEnd/>
            <a:tailEnd/>
          </a:ln>
          <a:effectLst/>
        </p:spPr>
        <p:txBody>
          <a:bodyPr>
            <a:spAutoFit/>
          </a:bodyPr>
          <a:lstStyle/>
          <a:p>
            <a:pPr algn="ctr">
              <a:spcBef>
                <a:spcPct val="50000"/>
              </a:spcBef>
              <a:defRPr/>
            </a:pPr>
            <a:r>
              <a:rPr lang="en-US" sz="2800" b="1">
                <a:solidFill>
                  <a:srgbClr val="000000"/>
                </a:solidFill>
                <a:latin typeface="Times" pitchFamily="18" charset="0"/>
              </a:rPr>
              <a:t>Object-Oriented Software Engineering</a:t>
            </a:r>
            <a:endParaRPr lang="en-US" sz="2400">
              <a:solidFill>
                <a:srgbClr val="000000"/>
              </a:solidFill>
              <a:latin typeface="Times" pitchFamily="18" charset="0"/>
            </a:endParaRPr>
          </a:p>
        </p:txBody>
      </p:sp>
      <p:sp>
        <p:nvSpPr>
          <p:cNvPr id="151555"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r>
              <a:rPr lang="en-US"/>
              <a:t>Click to edit Master title style</a:t>
            </a:r>
          </a:p>
        </p:txBody>
      </p:sp>
    </p:spTree>
    <p:extLst>
      <p:ext uri="{BB962C8B-B14F-4D97-AF65-F5344CB8AC3E}">
        <p14:creationId xmlns:p14="http://schemas.microsoft.com/office/powerpoint/2010/main" val="388637801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3506675-2FA5-4070-ABA5-8BDCF8C80A5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24802746"/>
      </p:ext>
    </p:extLst>
  </p:cSld>
  <p:clrMapOvr>
    <a:overrideClrMapping bg1="lt1" tx1="dk1" bg2="lt2" tx2="dk2" accent1="accent1" accent2="accent2" accent3="accent3" accent4="accent4" accent5="accent5" accent6="accent6" hlink="hlink" folHlink="folHlink"/>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C6C7CA69-7522-4EB3-A760-4F7D3DACF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930421030"/>
      </p:ext>
    </p:extLst>
  </p:cSld>
  <p:clrMapOvr>
    <a:overrideClrMapping bg1="dk1" tx1="lt1" bg2="dk2" tx2="lt2" accent1="accent1" accent2="accent2" accent3="accent3" accent4="accent4" accent5="accent5" accent6="accent6" hlink="hlink" folHlink="folHlink"/>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1A264836-39A5-42A7-B235-C059DCF479B1}"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8244109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B13E388-F101-4C27-B852-0DCCDBFEC04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185439823"/>
      </p:ext>
    </p:extLst>
  </p:cSld>
  <p:clrMapOvr>
    <a:overrideClrMapping bg1="lt1" tx1="dk1" bg2="lt2" tx2="dk2" accent1="accent1" accent2="accent2" accent3="accent3" accent4="accent4" accent5="accent5" accent6="accent6" hlink="hlink" folHlink="folHlink"/>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6BB1C2E1-E9C4-41AF-ADD1-A6228146656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571706962"/>
      </p:ext>
    </p:extLst>
  </p:cSld>
  <p:clrMapOvr>
    <a:overrideClrMapping bg1="dk1" tx1="lt1" bg2="dk2" tx2="lt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5CBF73-6654-4400-AD73-31465852559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71700749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D11BF4C-F407-4320-93BA-408DD8FF842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1333613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85B6E402-7C0F-42C5-9BA3-E7A68A6024C9}"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74946319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DC23CE1D-97C4-4F5E-8B77-0EB09337F38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2333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6821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800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5142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179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923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D97097EC-CE8C-4384-88DE-6156AD04EA8A}" type="slidenum">
              <a:rPr lang="en-US"/>
              <a:pPr>
                <a:defRPr/>
              </a:pPr>
              <a:t>‹#›</a:t>
            </a:fld>
            <a:endParaRPr lang="en-US"/>
          </a:p>
        </p:txBody>
      </p:sp>
    </p:spTree>
    <p:extLst>
      <p:ext uri="{BB962C8B-B14F-4D97-AF65-F5344CB8AC3E}">
        <p14:creationId xmlns:p14="http://schemas.microsoft.com/office/powerpoint/2010/main" val="2114931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504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2624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289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5266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9327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pPr>
              <a:defRPr/>
            </a:pPr>
            <a:r>
              <a:rPr lang="en-US" sz="2400">
                <a:solidFill>
                  <a:srgbClr val="000000"/>
                </a:solidFill>
                <a:latin typeface="Times" pitchFamily="18" charset="0"/>
              </a:rPr>
              <a:t>Using UML, Patterns, and Java</a:t>
            </a:r>
          </a:p>
        </p:txBody>
      </p:sp>
      <p:sp>
        <p:nvSpPr>
          <p:cNvPr id="4" name="Text Box 5"/>
          <p:cNvSpPr txBox="1">
            <a:spLocks noChangeArrowheads="1"/>
          </p:cNvSpPr>
          <p:nvPr/>
        </p:nvSpPr>
        <p:spPr bwMode="auto">
          <a:xfrm rot="16200000">
            <a:off x="-2662238" y="3178176"/>
            <a:ext cx="6405563" cy="519112"/>
          </a:xfrm>
          <a:prstGeom prst="rect">
            <a:avLst/>
          </a:prstGeom>
          <a:noFill/>
          <a:ln w="12700">
            <a:noFill/>
            <a:miter lim="800000"/>
            <a:headEnd/>
            <a:tailEnd/>
          </a:ln>
          <a:effectLst/>
        </p:spPr>
        <p:txBody>
          <a:bodyPr>
            <a:spAutoFit/>
          </a:bodyPr>
          <a:lstStyle/>
          <a:p>
            <a:pPr algn="ctr">
              <a:spcBef>
                <a:spcPct val="50000"/>
              </a:spcBef>
              <a:defRPr/>
            </a:pPr>
            <a:r>
              <a:rPr lang="en-US" sz="2800" b="1">
                <a:solidFill>
                  <a:srgbClr val="000000"/>
                </a:solidFill>
                <a:latin typeface="Times" pitchFamily="18" charset="0"/>
              </a:rPr>
              <a:t>Object-Oriented Software Engineering</a:t>
            </a:r>
            <a:endParaRPr lang="en-US" sz="2400">
              <a:solidFill>
                <a:srgbClr val="000000"/>
              </a:solidFill>
              <a:latin typeface="Times" pitchFamily="18" charset="0"/>
            </a:endParaRPr>
          </a:p>
        </p:txBody>
      </p:sp>
      <p:sp>
        <p:nvSpPr>
          <p:cNvPr id="151555"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r>
              <a:rPr lang="en-US"/>
              <a:t>Click to edit Master title style</a:t>
            </a:r>
          </a:p>
        </p:txBody>
      </p:sp>
    </p:spTree>
    <p:extLst>
      <p:ext uri="{BB962C8B-B14F-4D97-AF65-F5344CB8AC3E}">
        <p14:creationId xmlns:p14="http://schemas.microsoft.com/office/powerpoint/2010/main" val="1428489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7031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55834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9739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96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49F57CCF-E28D-42A7-A8CB-0D2099A2976A}" type="slidenum">
              <a:rPr lang="en-US"/>
              <a:pPr>
                <a:defRPr/>
              </a:pPr>
              <a:t>‹#›</a:t>
            </a:fld>
            <a:endParaRPr lang="en-US"/>
          </a:p>
        </p:txBody>
      </p:sp>
    </p:spTree>
    <p:extLst>
      <p:ext uri="{BB962C8B-B14F-4D97-AF65-F5344CB8AC3E}">
        <p14:creationId xmlns:p14="http://schemas.microsoft.com/office/powerpoint/2010/main" val="298852288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384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116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87822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54440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62850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97625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791257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9988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712928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690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D190C4C-C10D-40B1-A272-2ADD12693A90}" type="slidenum">
              <a:rPr lang="en-US"/>
              <a:pPr>
                <a:defRPr/>
              </a:pPr>
              <a:t>‹#›</a:t>
            </a:fld>
            <a:endParaRPr lang="en-US"/>
          </a:p>
        </p:txBody>
      </p:sp>
    </p:spTree>
    <p:extLst>
      <p:ext uri="{BB962C8B-B14F-4D97-AF65-F5344CB8AC3E}">
        <p14:creationId xmlns:p14="http://schemas.microsoft.com/office/powerpoint/2010/main" val="222981967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5650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04876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1442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15673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7621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77912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03796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16900" cy="4665663"/>
          </a:xfrm>
        </p:spPr>
        <p:txBody>
          <a:bodyPr/>
          <a:lstStyle/>
          <a:p>
            <a:pPr lvl="0"/>
            <a:endParaRPr lang="en-US" noProof="0" smtClean="0"/>
          </a:p>
        </p:txBody>
      </p:sp>
    </p:spTree>
    <p:extLst>
      <p:ext uri="{BB962C8B-B14F-4D97-AF65-F5344CB8AC3E}">
        <p14:creationId xmlns:p14="http://schemas.microsoft.com/office/powerpoint/2010/main" val="13087611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68903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8216900" cy="2255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856038"/>
            <a:ext cx="8216900" cy="225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172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3506675-2FA5-4070-ABA5-8BDCF8C80A55}" type="slidenum">
              <a:rPr lang="en-US"/>
              <a:pPr>
                <a:defRPr/>
              </a:pPr>
              <a:t>‹#›</a:t>
            </a:fld>
            <a:endParaRPr lang="en-US"/>
          </a:p>
        </p:txBody>
      </p:sp>
    </p:spTree>
    <p:extLst>
      <p:ext uri="{BB962C8B-B14F-4D97-AF65-F5344CB8AC3E}">
        <p14:creationId xmlns:p14="http://schemas.microsoft.com/office/powerpoint/2010/main" val="19330325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6850FA-5A1C-4F83-849E-3B495F363D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560164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50CDC66-928F-4DB1-AA01-25DF4C945A3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371481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7A681D0-70A5-4A2C-86FA-784DE4DD70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101925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466B01F-93FE-4D04-8050-43FF3CDEA55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263768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E19B4A4-34ED-4E2D-978F-CDA43CE1C6C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023561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DDA8489-38D8-4A34-98F2-5CCC1F5843A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56388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561BFF77-8194-4F8C-8657-7340CA3B3C6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47890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0255E35-6239-45BC-8525-6CC4EB5EE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136256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68A85CC-FBC2-49F6-9665-9FF9329E313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69112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1807AB-A19F-4534-9AA2-C4A7917B855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5283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C6C7CA69-7522-4EB3-A760-4F7D3DACF45F}" type="slidenum">
              <a:rPr lang="en-US"/>
              <a:pPr>
                <a:defRPr/>
              </a:pPr>
              <a:t>‹#›</a:t>
            </a:fld>
            <a:endParaRPr lang="en-US"/>
          </a:p>
        </p:txBody>
      </p:sp>
    </p:spTree>
    <p:extLst>
      <p:ext uri="{BB962C8B-B14F-4D97-AF65-F5344CB8AC3E}">
        <p14:creationId xmlns:p14="http://schemas.microsoft.com/office/powerpoint/2010/main" val="1247676772"/>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4B0B454-EA4A-4085-9C99-3D66669F86E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754371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6850FA-5A1C-4F83-849E-3B495F363D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28825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50CDC66-928F-4DB1-AA01-25DF4C945A3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50587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7A681D0-70A5-4A2C-86FA-784DE4DD70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828664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466B01F-93FE-4D04-8050-43FF3CDEA55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17340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E19B4A4-34ED-4E2D-978F-CDA43CE1C6C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898979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DDA8489-38D8-4A34-98F2-5CCC1F5843A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7494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561BFF77-8194-4F8C-8657-7340CA3B3C6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298723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0255E35-6239-45BC-8525-6CC4EB5EE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623535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68A85CC-FBC2-49F6-9665-9FF9329E313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0164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1A264836-39A5-42A7-B235-C059DCF479B1}" type="slidenum">
              <a:rPr lang="en-US"/>
              <a:pPr>
                <a:defRPr/>
              </a:pPr>
              <a:t>‹#›</a:t>
            </a:fld>
            <a:endParaRPr lang="en-US"/>
          </a:p>
        </p:txBody>
      </p:sp>
    </p:spTree>
    <p:extLst>
      <p:ext uri="{BB962C8B-B14F-4D97-AF65-F5344CB8AC3E}">
        <p14:creationId xmlns:p14="http://schemas.microsoft.com/office/powerpoint/2010/main" val="7909575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1807AB-A19F-4534-9AA2-C4A7917B855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723051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4B0B454-EA4A-4085-9C99-3D66669F86E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15455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24CEF80-ED0A-4D6E-82BD-AFAB6D4AF23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508425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95AED8-B560-4F96-998C-A8EECA61FF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97558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4697E8E-3EA5-413E-933E-F0B45D7EBEB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61295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DAB10AD-4458-45C8-8925-DDD94ABD10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885764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28E0606-4BBC-4242-B490-C52190D13C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624365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115ACC-AE19-4F9C-9B8B-A2B485D48E1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5960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11731DF5-A9EC-4345-9531-07B0BC2E83C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5745882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E3534D-39EC-4BCA-AF1F-379F095D89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098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B13E388-F101-4C27-B852-0DCCDBFEC04F}" type="slidenum">
              <a:rPr lang="en-US"/>
              <a:pPr>
                <a:defRPr/>
              </a:pPr>
              <a:t>‹#›</a:t>
            </a:fld>
            <a:endParaRPr lang="en-US"/>
          </a:p>
        </p:txBody>
      </p:sp>
    </p:spTree>
    <p:extLst>
      <p:ext uri="{BB962C8B-B14F-4D97-AF65-F5344CB8AC3E}">
        <p14:creationId xmlns:p14="http://schemas.microsoft.com/office/powerpoint/2010/main" val="1702117642"/>
      </p:ext>
    </p:extLst>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D667D0-FE7D-4257-B4A6-E5FBC03080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833798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6209F-5303-4D49-A942-CCE2E508F77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333975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CD2A7C0-70DE-4657-8B57-61859E5985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81669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543624E-5819-4CB3-BD3D-FB5690B6601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9998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92F059D-0D77-480C-9705-9DAB290399D4}" type="slidenum">
              <a:rPr lang="en-US"/>
              <a:pPr>
                <a:defRPr/>
              </a:pPr>
              <a:t>‹#›</a:t>
            </a:fld>
            <a:endParaRPr lang="en-US"/>
          </a:p>
        </p:txBody>
      </p:sp>
    </p:spTree>
    <p:extLst>
      <p:ext uri="{BB962C8B-B14F-4D97-AF65-F5344CB8AC3E}">
        <p14:creationId xmlns:p14="http://schemas.microsoft.com/office/powerpoint/2010/main" val="18134574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D97097EC-CE8C-4384-88DE-6156AD04EA8A}"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914898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49F57CCF-E28D-42A7-A8CB-0D2099A2976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853782010"/>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FD190C4C-C10D-40B1-A272-2ADD12693A9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610996071"/>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83506675-2FA5-4070-ABA5-8BDCF8C80A5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26811952"/>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C6C7CA69-7522-4EB3-A760-4F7D3DACF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00471458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t>Copyright 2005 </a:t>
            </a:r>
          </a:p>
          <a:p>
            <a:pPr>
              <a:defRPr/>
            </a:pPr>
            <a:r>
              <a:rPr lang="en-US"/>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6BB1C2E1-E9C4-41AF-ADD1-A62281466560}" type="slidenum">
              <a:rPr lang="en-US"/>
              <a:pPr>
                <a:defRPr/>
              </a:pPr>
              <a:t>‹#›</a:t>
            </a:fld>
            <a:endParaRPr lang="en-US"/>
          </a:p>
        </p:txBody>
      </p:sp>
    </p:spTree>
    <p:extLst>
      <p:ext uri="{BB962C8B-B14F-4D97-AF65-F5344CB8AC3E}">
        <p14:creationId xmlns:p14="http://schemas.microsoft.com/office/powerpoint/2010/main" val="3341172495"/>
      </p:ext>
    </p:extLst>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1A264836-39A5-42A7-B235-C059DCF479B1}"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2739536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B13E388-F101-4C27-B852-0DCCDBFEC04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21971061"/>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6BB1C2E1-E9C4-41AF-ADD1-A62281466560}"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504917290"/>
      </p:ext>
    </p:extLst>
  </p:cSld>
  <p:clrMapOvr>
    <a:overrideClrMapping bg1="dk1" tx1="lt1" bg2="dk2"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5CBF73-6654-4400-AD73-31465852559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374687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D11BF4C-F407-4320-93BA-408DD8FF842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658632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85B6E402-7C0F-42C5-9BA3-E7A68A6024C9}"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910952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DC23CE1D-97C4-4F5E-8B77-0EB09337F38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7335264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92F059D-0D77-480C-9705-9DAB290399D4}" type="slidenum">
              <a:rPr lang="en-US"/>
              <a:pPr>
                <a:defRPr/>
              </a:pPr>
              <a:t>‹#›</a:t>
            </a:fld>
            <a:endParaRPr lang="en-US"/>
          </a:p>
        </p:txBody>
      </p:sp>
    </p:spTree>
    <p:extLst>
      <p:ext uri="{BB962C8B-B14F-4D97-AF65-F5344CB8AC3E}">
        <p14:creationId xmlns:p14="http://schemas.microsoft.com/office/powerpoint/2010/main" val="326477551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black"/>
              </a:solidFill>
            </a:endParaRPr>
          </a:p>
          <a:p>
            <a:pPr>
              <a:defRPr/>
            </a:pPr>
            <a:r>
              <a:rPr lang="en-US">
                <a:solidFill>
                  <a:prstClr val="black"/>
                </a:solidFill>
              </a:rPr>
              <a:t>Design for Electrical and Computer Engineers (Published by McGraw Hill)</a:t>
            </a:r>
          </a:p>
          <a:p>
            <a:pPr>
              <a:defRPr/>
            </a:pPr>
            <a:r>
              <a:rPr lang="en-US">
                <a:solidFill>
                  <a:prstClr val="black"/>
                </a:solidFill>
              </a:rPr>
              <a:t>Not to be transmitted or reproduced without written consent of authors</a:t>
            </a:r>
          </a:p>
          <a:p>
            <a:pPr>
              <a:defRPr/>
            </a:pPr>
            <a:endParaRPr lang="en-US">
              <a:solidFill>
                <a:prstClr val="black"/>
              </a:solidFill>
            </a:endParaRPr>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black"/>
                </a:solidFill>
              </a:rPr>
              <a:t>Copyright 2005 </a:t>
            </a:r>
          </a:p>
          <a:p>
            <a:pPr>
              <a:defRPr/>
            </a:pPr>
            <a:r>
              <a:rPr lang="en-US">
                <a:solidFill>
                  <a:prstClr val="black"/>
                </a:solidFill>
              </a:rPr>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D97097EC-CE8C-4384-88DE-6156AD04EA8A}"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94995973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solidFill>
                <a:prstClr val="white"/>
              </a:solidFill>
            </a:endParaRPr>
          </a:p>
          <a:p>
            <a:pPr>
              <a:defRPr/>
            </a:pPr>
            <a:r>
              <a:rPr lang="en-US">
                <a:solidFill>
                  <a:prstClr val="white"/>
                </a:solidFill>
              </a:rPr>
              <a:t>Design for Electrical and Computer Engineers (Published by McGraw Hill)</a:t>
            </a:r>
          </a:p>
          <a:p>
            <a:pPr>
              <a:defRPr/>
            </a:pPr>
            <a:r>
              <a:rPr lang="en-US">
                <a:solidFill>
                  <a:prstClr val="white"/>
                </a:solidFill>
              </a:rPr>
              <a:t>Not to be transmitted or reproduced without written consent of authors</a:t>
            </a:r>
          </a:p>
          <a:p>
            <a:pPr>
              <a:defRPr/>
            </a:pPr>
            <a:endParaRPr lang="en-US">
              <a:solidFill>
                <a:prstClr val="white"/>
              </a:solidFill>
            </a:endParaRP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solidFill>
                  <a:prstClr val="white"/>
                </a:solidFill>
              </a:rPr>
              <a:t>Copyright 2005 </a:t>
            </a:r>
          </a:p>
          <a:p>
            <a:pPr>
              <a:defRPr/>
            </a:pPr>
            <a:r>
              <a:rPr lang="en-US">
                <a:solidFill>
                  <a:prstClr val="white"/>
                </a:solidFill>
              </a:rPr>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49F57CCF-E28D-42A7-A8CB-0D2099A2976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7071202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image" Target="../media/image3.png"/><Relationship Id="rId2" Type="http://schemas.openxmlformats.org/officeDocument/2006/relationships/slideLayout" Target="../slideLayouts/slideLayout111.xml"/><Relationship Id="rId16" Type="http://schemas.openxmlformats.org/officeDocument/2006/relationships/image" Target="../media/image1.jpeg"/><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image" Target="../media/image2.png"/><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image" Target="../media/image3.png"/><Relationship Id="rId2" Type="http://schemas.openxmlformats.org/officeDocument/2006/relationships/slideLayout" Target="../slideLayouts/slideLayout124.xml"/><Relationship Id="rId16" Type="http://schemas.openxmlformats.org/officeDocument/2006/relationships/image" Target="../media/image1.jpeg"/><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image" Target="../media/image2.png"/><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image" Target="../media/image3.png"/><Relationship Id="rId2" Type="http://schemas.openxmlformats.org/officeDocument/2006/relationships/slideLayout" Target="../slideLayouts/slideLayout137.xml"/><Relationship Id="rId16" Type="http://schemas.openxmlformats.org/officeDocument/2006/relationships/image" Target="../media/image1.jpeg"/><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image" Target="../media/image2.png"/><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4.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image" Target="../media/image3.png"/><Relationship Id="rId2" Type="http://schemas.openxmlformats.org/officeDocument/2006/relationships/slideLayout" Target="../slideLayouts/slideLayout85.xml"/><Relationship Id="rId16" Type="http://schemas.openxmlformats.org/officeDocument/2006/relationships/image" Target="../media/image1.jpeg"/><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2.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image" Target="../media/image3.png"/><Relationship Id="rId2" Type="http://schemas.openxmlformats.org/officeDocument/2006/relationships/slideLayout" Target="../slideLayouts/slideLayout98.xml"/><Relationship Id="rId16" Type="http://schemas.openxmlformats.org/officeDocument/2006/relationships/image" Target="../media/image1.jpeg"/><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png"/><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F56D2B4A-0EAA-4B1B-AD66-107F0CBAC528}" type="slidenum">
              <a:rPr lang="en-US"/>
              <a:pPr>
                <a:defRPr/>
              </a:pPr>
              <a:t>‹#›</a:t>
            </a:fld>
            <a:endParaRPr lang="en-US"/>
          </a:p>
        </p:txBody>
      </p:sp>
      <p:pic>
        <p:nvPicPr>
          <p:cNvPr id="1036" name="Picture 4" descr="cove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F56D2B4A-0EAA-4B1B-AD66-107F0CBAC528}" type="slidenum">
              <a:rPr lang="en-US">
                <a:solidFill>
                  <a:prstClr val="black"/>
                </a:solidFill>
              </a:rPr>
              <a:pPr>
                <a:defRPr/>
              </a:pPr>
              <a:t>‹#›</a:t>
            </a:fld>
            <a:endParaRPr lang="en-US">
              <a:solidFill>
                <a:prstClr val="black"/>
              </a:solidFill>
            </a:endParaRPr>
          </a:p>
        </p:txBody>
      </p:sp>
      <p:pic>
        <p:nvPicPr>
          <p:cNvPr id="1036" name="Picture 4" descr="cove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343806823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F56D2B4A-0EAA-4B1B-AD66-107F0CBAC528}" type="slidenum">
              <a:rPr lang="en-US">
                <a:solidFill>
                  <a:prstClr val="black"/>
                </a:solidFill>
              </a:rPr>
              <a:pPr>
                <a:defRPr/>
              </a:pPr>
              <a:t>‹#›</a:t>
            </a:fld>
            <a:endParaRPr lang="en-US">
              <a:solidFill>
                <a:prstClr val="black"/>
              </a:solidFill>
            </a:endParaRPr>
          </a:p>
        </p:txBody>
      </p:sp>
      <p:pic>
        <p:nvPicPr>
          <p:cNvPr id="1036" name="Picture 4" descr="cove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96359705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F56D2B4A-0EAA-4B1B-AD66-107F0CBAC528}" type="slidenum">
              <a:rPr lang="en-US">
                <a:solidFill>
                  <a:prstClr val="black"/>
                </a:solidFill>
              </a:rPr>
              <a:pPr>
                <a:defRPr/>
              </a:pPr>
              <a:t>‹#›</a:t>
            </a:fld>
            <a:endParaRPr lang="en-US">
              <a:solidFill>
                <a:prstClr val="black"/>
              </a:solidFill>
            </a:endParaRPr>
          </a:p>
        </p:txBody>
      </p:sp>
      <p:pic>
        <p:nvPicPr>
          <p:cNvPr id="1036" name="Picture 4" descr="cove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164491418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55600" y="1295400"/>
            <a:ext cx="82550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1" name="Rectangle 3"/>
          <p:cNvSpPr>
            <a:spLocks noChangeArrowheads="1"/>
          </p:cNvSpPr>
          <p:nvPr/>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defRPr/>
            </a:pPr>
            <a:r>
              <a:rPr lang="en-US" sz="800" b="1">
                <a:solidFill>
                  <a:srgbClr val="000000"/>
                </a:solidFill>
                <a:latin typeface="Times" pitchFamily="18" charset="0"/>
              </a:rPr>
              <a:t>Bernd Bruegge &amp; Allen H. Dutoit 	       		Object-Oriented Software Engineering: Using UML, Patterns, and Java  			    </a:t>
            </a:r>
            <a:fld id="{C7C7E209-C009-46E8-B6BF-2294F19A1441}" type="slidenum">
              <a:rPr lang="en-US" sz="800" b="1">
                <a:solidFill>
                  <a:srgbClr val="000000"/>
                </a:solidFill>
                <a:latin typeface="Times" pitchFamily="18" charset="0"/>
              </a:rPr>
              <a:pPr algn="ctr" defTabSz="514350">
                <a:defRPr/>
              </a:pPr>
              <a:t>‹#›</a:t>
            </a:fld>
            <a:endParaRPr lang="en-US" sz="800" b="1">
              <a:solidFill>
                <a:srgbClr val="000000"/>
              </a:solidFill>
              <a:latin typeface="Times" pitchFamily="18" charset="0"/>
            </a:endParaRPr>
          </a:p>
        </p:txBody>
      </p:sp>
      <p:sp>
        <p:nvSpPr>
          <p:cNvPr id="1028" name="Rectangle 4"/>
          <p:cNvSpPr>
            <a:spLocks noGrp="1" noChangeArrowheads="1"/>
          </p:cNvSpPr>
          <p:nvPr>
            <p:ph type="title"/>
          </p:nvPr>
        </p:nvSpPr>
        <p:spPr bwMode="auto">
          <a:xfrm>
            <a:off x="419100" y="22225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41521262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0" fontAlgn="base" hangingPunct="0">
        <a:lnSpc>
          <a:spcPct val="90000"/>
        </a:lnSpc>
        <a:spcBef>
          <a:spcPct val="0"/>
        </a:spcBef>
        <a:spcAft>
          <a:spcPct val="0"/>
        </a:spcAft>
        <a:defRPr sz="2800" b="1" i="1">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itchFamily="18" charset="0"/>
        </a:defRPr>
      </a:lvl2pPr>
      <a:lvl3pPr algn="l" rtl="0" eaLnBrk="0" fontAlgn="base" hangingPunct="0">
        <a:lnSpc>
          <a:spcPct val="90000"/>
        </a:lnSpc>
        <a:spcBef>
          <a:spcPct val="0"/>
        </a:spcBef>
        <a:spcAft>
          <a:spcPct val="0"/>
        </a:spcAft>
        <a:defRPr sz="2800" b="1" i="1">
          <a:solidFill>
            <a:schemeClr val="tx2"/>
          </a:solidFill>
          <a:latin typeface="Times" pitchFamily="18" charset="0"/>
        </a:defRPr>
      </a:lvl3pPr>
      <a:lvl4pPr algn="l" rtl="0" eaLnBrk="0" fontAlgn="base" hangingPunct="0">
        <a:lnSpc>
          <a:spcPct val="90000"/>
        </a:lnSpc>
        <a:spcBef>
          <a:spcPct val="0"/>
        </a:spcBef>
        <a:spcAft>
          <a:spcPct val="0"/>
        </a:spcAft>
        <a:defRPr sz="2800" b="1" i="1">
          <a:solidFill>
            <a:schemeClr val="tx2"/>
          </a:solidFill>
          <a:latin typeface="Times" pitchFamily="18" charset="0"/>
        </a:defRPr>
      </a:lvl4pPr>
      <a:lvl5pPr algn="l" rtl="0" eaLnBrk="0" fontAlgn="base" hangingPunct="0">
        <a:lnSpc>
          <a:spcPct val="90000"/>
        </a:lnSpc>
        <a:spcBef>
          <a:spcPct val="0"/>
        </a:spcBef>
        <a:spcAft>
          <a:spcPct val="0"/>
        </a:spcAft>
        <a:defRPr sz="2800" b="1" i="1">
          <a:solidFill>
            <a:schemeClr val="tx2"/>
          </a:solidFill>
          <a:latin typeface="Times"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itchFamily="18" charset="2"/>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itchFamily="2" charset="2"/>
        <a:buChar char="w"/>
        <a:defRPr sz="2000" b="1">
          <a:solidFill>
            <a:schemeClr val="tx1"/>
          </a:solidFill>
          <a:latin typeface="+mn-lt"/>
        </a:defRPr>
      </a:lvl2pPr>
      <a:lvl3pPr marL="1143000" indent="-228600" algn="l" rtl="0" eaLnBrk="0" fontAlgn="base" hangingPunct="0">
        <a:lnSpc>
          <a:spcPct val="90000"/>
        </a:lnSpc>
        <a:spcBef>
          <a:spcPct val="30000"/>
        </a:spcBef>
        <a:spcAft>
          <a:spcPct val="0"/>
        </a:spcAft>
        <a:buClr>
          <a:schemeClr val="tx2"/>
        </a:buClr>
        <a:buSzPct val="60000"/>
        <a:buFont typeface="Wingdings" pitchFamily="2" charset="2"/>
        <a:buChar char="t"/>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55600" y="1295400"/>
            <a:ext cx="82550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1" name="Rectangle 3"/>
          <p:cNvSpPr>
            <a:spLocks noChangeArrowheads="1"/>
          </p:cNvSpPr>
          <p:nvPr/>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defRPr/>
            </a:pPr>
            <a:r>
              <a:rPr lang="en-US" sz="800" b="1">
                <a:solidFill>
                  <a:srgbClr val="000000"/>
                </a:solidFill>
                <a:latin typeface="Times" pitchFamily="18" charset="0"/>
              </a:rPr>
              <a:t>Bernd Bruegge &amp; Allen H. Dutoit 	       		Object-Oriented Software Engineering: Using UML, Patterns, and Java  			    </a:t>
            </a:r>
            <a:fld id="{C7C7E209-C009-46E8-B6BF-2294F19A1441}" type="slidenum">
              <a:rPr lang="en-US" sz="800" b="1">
                <a:solidFill>
                  <a:srgbClr val="000000"/>
                </a:solidFill>
                <a:latin typeface="Times" pitchFamily="18" charset="0"/>
              </a:rPr>
              <a:pPr algn="ctr" defTabSz="514350">
                <a:defRPr/>
              </a:pPr>
              <a:t>‹#›</a:t>
            </a:fld>
            <a:endParaRPr lang="en-US" sz="800" b="1">
              <a:solidFill>
                <a:srgbClr val="000000"/>
              </a:solidFill>
              <a:latin typeface="Times" pitchFamily="18" charset="0"/>
            </a:endParaRPr>
          </a:p>
        </p:txBody>
      </p:sp>
      <p:sp>
        <p:nvSpPr>
          <p:cNvPr id="1028" name="Rectangle 4"/>
          <p:cNvSpPr>
            <a:spLocks noGrp="1" noChangeArrowheads="1"/>
          </p:cNvSpPr>
          <p:nvPr>
            <p:ph type="title"/>
          </p:nvPr>
        </p:nvSpPr>
        <p:spPr bwMode="auto">
          <a:xfrm>
            <a:off x="419100" y="22225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388831424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0" fontAlgn="base" hangingPunct="0">
        <a:lnSpc>
          <a:spcPct val="90000"/>
        </a:lnSpc>
        <a:spcBef>
          <a:spcPct val="0"/>
        </a:spcBef>
        <a:spcAft>
          <a:spcPct val="0"/>
        </a:spcAft>
        <a:defRPr sz="2800" b="1" i="1">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itchFamily="18" charset="0"/>
        </a:defRPr>
      </a:lvl2pPr>
      <a:lvl3pPr algn="l" rtl="0" eaLnBrk="0" fontAlgn="base" hangingPunct="0">
        <a:lnSpc>
          <a:spcPct val="90000"/>
        </a:lnSpc>
        <a:spcBef>
          <a:spcPct val="0"/>
        </a:spcBef>
        <a:spcAft>
          <a:spcPct val="0"/>
        </a:spcAft>
        <a:defRPr sz="2800" b="1" i="1">
          <a:solidFill>
            <a:schemeClr val="tx2"/>
          </a:solidFill>
          <a:latin typeface="Times" pitchFamily="18" charset="0"/>
        </a:defRPr>
      </a:lvl3pPr>
      <a:lvl4pPr algn="l" rtl="0" eaLnBrk="0" fontAlgn="base" hangingPunct="0">
        <a:lnSpc>
          <a:spcPct val="90000"/>
        </a:lnSpc>
        <a:spcBef>
          <a:spcPct val="0"/>
        </a:spcBef>
        <a:spcAft>
          <a:spcPct val="0"/>
        </a:spcAft>
        <a:defRPr sz="2800" b="1" i="1">
          <a:solidFill>
            <a:schemeClr val="tx2"/>
          </a:solidFill>
          <a:latin typeface="Times" pitchFamily="18" charset="0"/>
        </a:defRPr>
      </a:lvl4pPr>
      <a:lvl5pPr algn="l" rtl="0" eaLnBrk="0" fontAlgn="base" hangingPunct="0">
        <a:lnSpc>
          <a:spcPct val="90000"/>
        </a:lnSpc>
        <a:spcBef>
          <a:spcPct val="0"/>
        </a:spcBef>
        <a:spcAft>
          <a:spcPct val="0"/>
        </a:spcAft>
        <a:defRPr sz="2800" b="1" i="1">
          <a:solidFill>
            <a:schemeClr val="tx2"/>
          </a:solidFill>
          <a:latin typeface="Times"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itchFamily="18" charset="2"/>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itchFamily="2" charset="2"/>
        <a:buChar char="w"/>
        <a:defRPr sz="2000" b="1">
          <a:solidFill>
            <a:schemeClr val="tx1"/>
          </a:solidFill>
          <a:latin typeface="+mn-lt"/>
        </a:defRPr>
      </a:lvl2pPr>
      <a:lvl3pPr marL="1143000" indent="-228600" algn="l" rtl="0" eaLnBrk="0" fontAlgn="base" hangingPunct="0">
        <a:lnSpc>
          <a:spcPct val="90000"/>
        </a:lnSpc>
        <a:spcBef>
          <a:spcPct val="30000"/>
        </a:spcBef>
        <a:spcAft>
          <a:spcPct val="0"/>
        </a:spcAft>
        <a:buClr>
          <a:schemeClr val="tx2"/>
        </a:buClr>
        <a:buSzPct val="60000"/>
        <a:buFont typeface="Wingdings" pitchFamily="2" charset="2"/>
        <a:buChar char="t"/>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scaled="1"/>
        </a:gra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81000" y="6324600"/>
            <a:ext cx="5486400" cy="528638"/>
          </a:xfrm>
          <a:prstGeom prst="rect">
            <a:avLst/>
          </a:prstGeom>
          <a:noFill/>
          <a:ln w="9525">
            <a:noFill/>
            <a:miter lim="800000"/>
            <a:headEnd/>
            <a:tailEnd/>
          </a:ln>
        </p:spPr>
        <p:txBody>
          <a:bodyPr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rPr>
              <a:t>Pfleeger and Atlee, Software Engineering: Theory and Practice</a:t>
            </a:r>
          </a:p>
        </p:txBody>
      </p:sp>
      <p:sp>
        <p:nvSpPr>
          <p:cNvPr id="1026" name="Line 2"/>
          <p:cNvSpPr>
            <a:spLocks noChangeShapeType="1"/>
          </p:cNvSpPr>
          <p:nvPr/>
        </p:nvSpPr>
        <p:spPr bwMode="auto">
          <a:xfrm>
            <a:off x="457200" y="6248400"/>
            <a:ext cx="8229600" cy="1588"/>
          </a:xfrm>
          <a:prstGeom prst="line">
            <a:avLst/>
          </a:prstGeom>
          <a:noFill/>
          <a:ln w="9360">
            <a:solidFill>
              <a:srgbClr val="DE0000"/>
            </a:solidFill>
            <a:round/>
            <a:headEnd/>
            <a:tailEnd/>
          </a:ln>
        </p:spPr>
        <p:txBody>
          <a:bodyPr/>
          <a:lstStyle/>
          <a:p>
            <a:pPr>
              <a:defRPr/>
            </a:pPr>
            <a:endParaRPr lang="en-US">
              <a:solidFill>
                <a:srgbClr val="FFFFFF"/>
              </a:solidFill>
              <a:latin typeface="Times New Roman" pitchFamily="18" charset="0"/>
            </a:endParaRPr>
          </a:p>
        </p:txBody>
      </p:sp>
      <p:sp>
        <p:nvSpPr>
          <p:cNvPr id="1027" name="Line 3"/>
          <p:cNvSpPr>
            <a:spLocks noChangeShapeType="1"/>
          </p:cNvSpPr>
          <p:nvPr/>
        </p:nvSpPr>
        <p:spPr bwMode="auto">
          <a:xfrm>
            <a:off x="457200" y="1295400"/>
            <a:ext cx="8229600" cy="1588"/>
          </a:xfrm>
          <a:prstGeom prst="line">
            <a:avLst/>
          </a:prstGeom>
          <a:noFill/>
          <a:ln w="19080">
            <a:solidFill>
              <a:srgbClr val="DE0000"/>
            </a:solidFill>
            <a:round/>
            <a:headEnd/>
            <a:tailEnd/>
          </a:ln>
        </p:spPr>
        <p:txBody>
          <a:bodyPr/>
          <a:lstStyle/>
          <a:p>
            <a:pPr>
              <a:defRPr/>
            </a:pPr>
            <a:endParaRPr lang="en-US">
              <a:solidFill>
                <a:srgbClr val="FFFFFF"/>
              </a:solidFill>
              <a:latin typeface="Times New Roman" pitchFamily="18" charset="0"/>
            </a:endParaRPr>
          </a:p>
        </p:txBody>
      </p:sp>
      <p:sp>
        <p:nvSpPr>
          <p:cNvPr id="1028" name="Text Box 4"/>
          <p:cNvSpPr txBox="1">
            <a:spLocks noChangeArrowheads="1"/>
          </p:cNvSpPr>
          <p:nvPr/>
        </p:nvSpPr>
        <p:spPr bwMode="auto">
          <a:xfrm>
            <a:off x="7162800" y="6324600"/>
            <a:ext cx="1463675" cy="304800"/>
          </a:xfrm>
          <a:prstGeom prst="rect">
            <a:avLst/>
          </a:prstGeom>
          <a:noFill/>
          <a:ln w="9525">
            <a:noFill/>
            <a:miter lim="800000"/>
            <a:headEnd/>
            <a:tailEnd/>
          </a:ln>
        </p:spPr>
        <p:txBody>
          <a:bodyPr lIns="90000" tIns="46800" rIns="90000" bIns="46800">
            <a:spAutoFit/>
          </a:bodyPr>
          <a:lstStyle/>
          <a:p>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rPr>
              <a:t>Chapter 8.</a:t>
            </a:r>
            <a:fld id="{B411C0D8-1178-44B2-9EBC-5DA17E8896B4}" type="slidenum">
              <a:rPr lang="en-GB" sz="1400" i="1">
                <a:solidFill>
                  <a:srgbClr val="DE0000"/>
                </a:solidFill>
                <a:latin typeface="Lucida Sans Unicode" pitchFamily="34" charset="0"/>
              </a:rPr>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sz="1400" i="1">
              <a:solidFill>
                <a:srgbClr val="DE0000"/>
              </a:solidFill>
              <a:latin typeface="Lucida Sans Unicode" pitchFamily="34" charset="0"/>
            </a:endParaRPr>
          </a:p>
        </p:txBody>
      </p:sp>
      <p:sp>
        <p:nvSpPr>
          <p:cNvPr id="1030" name="Rectangle 5"/>
          <p:cNvSpPr>
            <a:spLocks noGrp="1" noChangeArrowheads="1"/>
          </p:cNvSpPr>
          <p:nvPr>
            <p:ph type="title"/>
          </p:nvPr>
        </p:nvSpPr>
        <p:spPr bwMode="auto">
          <a:xfrm>
            <a:off x="457200" y="0"/>
            <a:ext cx="82169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1" name="Rectangle 6"/>
          <p:cNvSpPr>
            <a:spLocks noGrp="1" noChangeArrowheads="1"/>
          </p:cNvSpPr>
          <p:nvPr>
            <p:ph type="body" idx="1"/>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extLst>
      <p:ext uri="{BB962C8B-B14F-4D97-AF65-F5344CB8AC3E}">
        <p14:creationId xmlns:p14="http://schemas.microsoft.com/office/powerpoint/2010/main" val="207588994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mj-lt"/>
          <a:ea typeface="+mj-ea"/>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0099"/>
          </a:solidFill>
          <a:latin typeface="+mn-lt"/>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0099"/>
          </a:solidFill>
          <a:latin typeface="+mn-lt"/>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000099"/>
          </a:solidFill>
          <a:latin typeface="+mn-lt"/>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defRPr>
          <a:solidFill>
            <a:srgbClr val="000099"/>
          </a:solidFill>
          <a:latin typeface="+mn-lt"/>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990600"/>
            <a:ext cx="7772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1" hangingPunct="1"/>
            <a:endParaRPr lang="en-US" alt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1" hangingPunct="1"/>
            <a:endParaRPr lang="en-US" alt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1" hangingPunct="1"/>
            <a:fld id="{33A0FE19-0355-45FE-A26D-E257D83F98C4}" type="slidenum">
              <a:rPr lang="en-US" altLang="en-US">
                <a:solidFill>
                  <a:srgbClr val="000000"/>
                </a:solidFill>
                <a:latin typeface="Times New Roman" pitchFamily="18" charset="0"/>
              </a:rPr>
              <a:pPr eaLnBrk="1" hangingPunct="1"/>
              <a:t>‹#›</a:t>
            </a:fld>
            <a:endParaRPr lang="en-US" altLang="en-US">
              <a:solidFill>
                <a:srgbClr val="000000"/>
              </a:solidFill>
              <a:latin typeface="Times New Roman" pitchFamily="18" charset="0"/>
            </a:endParaRPr>
          </a:p>
        </p:txBody>
      </p:sp>
    </p:spTree>
    <p:extLst>
      <p:ext uri="{BB962C8B-B14F-4D97-AF65-F5344CB8AC3E}">
        <p14:creationId xmlns:p14="http://schemas.microsoft.com/office/powerpoint/2010/main" val="194435932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rtl="0" fontAlgn="base">
        <a:spcBef>
          <a:spcPct val="0"/>
        </a:spcBef>
        <a:spcAft>
          <a:spcPct val="0"/>
        </a:spcAft>
        <a:defRPr sz="3600" b="1" u="sng">
          <a:solidFill>
            <a:schemeClr val="accent2"/>
          </a:solidFill>
          <a:latin typeface="+mj-lt"/>
          <a:ea typeface="+mj-ea"/>
          <a:cs typeface="+mj-cs"/>
        </a:defRPr>
      </a:lvl1pPr>
      <a:lvl2pPr algn="ctr" rtl="0" fontAlgn="base">
        <a:spcBef>
          <a:spcPct val="0"/>
        </a:spcBef>
        <a:spcAft>
          <a:spcPct val="0"/>
        </a:spcAft>
        <a:defRPr sz="3600" b="1" u="sng">
          <a:solidFill>
            <a:schemeClr val="accent2"/>
          </a:solidFill>
          <a:latin typeface="Times New Roman" pitchFamily="18" charset="0"/>
        </a:defRPr>
      </a:lvl2pPr>
      <a:lvl3pPr algn="ctr" rtl="0" fontAlgn="base">
        <a:spcBef>
          <a:spcPct val="0"/>
        </a:spcBef>
        <a:spcAft>
          <a:spcPct val="0"/>
        </a:spcAft>
        <a:defRPr sz="3600" b="1" u="sng">
          <a:solidFill>
            <a:schemeClr val="accent2"/>
          </a:solidFill>
          <a:latin typeface="Times New Roman" pitchFamily="18" charset="0"/>
        </a:defRPr>
      </a:lvl3pPr>
      <a:lvl4pPr algn="ctr" rtl="0" fontAlgn="base">
        <a:spcBef>
          <a:spcPct val="0"/>
        </a:spcBef>
        <a:spcAft>
          <a:spcPct val="0"/>
        </a:spcAft>
        <a:defRPr sz="3600" b="1" u="sng">
          <a:solidFill>
            <a:schemeClr val="accent2"/>
          </a:solidFill>
          <a:latin typeface="Times New Roman" pitchFamily="18" charset="0"/>
        </a:defRPr>
      </a:lvl4pPr>
      <a:lvl5pPr algn="ctr" rtl="0" fontAlgn="base">
        <a:spcBef>
          <a:spcPct val="0"/>
        </a:spcBef>
        <a:spcAft>
          <a:spcPct val="0"/>
        </a:spcAft>
        <a:defRPr sz="3600" b="1" u="sng">
          <a:solidFill>
            <a:schemeClr val="accent2"/>
          </a:solidFill>
          <a:latin typeface="Times New Roman" pitchFamily="18" charset="0"/>
        </a:defRPr>
      </a:lvl5pPr>
      <a:lvl6pPr marL="457200" algn="ctr" rtl="0" fontAlgn="base">
        <a:spcBef>
          <a:spcPct val="0"/>
        </a:spcBef>
        <a:spcAft>
          <a:spcPct val="0"/>
        </a:spcAft>
        <a:defRPr sz="3600" b="1" u="sng">
          <a:solidFill>
            <a:schemeClr val="accent2"/>
          </a:solidFill>
          <a:latin typeface="Times New Roman" pitchFamily="18" charset="0"/>
        </a:defRPr>
      </a:lvl6pPr>
      <a:lvl7pPr marL="914400" algn="ctr" rtl="0" fontAlgn="base">
        <a:spcBef>
          <a:spcPct val="0"/>
        </a:spcBef>
        <a:spcAft>
          <a:spcPct val="0"/>
        </a:spcAft>
        <a:defRPr sz="3600" b="1" u="sng">
          <a:solidFill>
            <a:schemeClr val="accent2"/>
          </a:solidFill>
          <a:latin typeface="Times New Roman" pitchFamily="18" charset="0"/>
        </a:defRPr>
      </a:lvl7pPr>
      <a:lvl8pPr marL="1371600" algn="ctr" rtl="0" fontAlgn="base">
        <a:spcBef>
          <a:spcPct val="0"/>
        </a:spcBef>
        <a:spcAft>
          <a:spcPct val="0"/>
        </a:spcAft>
        <a:defRPr sz="3600" b="1" u="sng">
          <a:solidFill>
            <a:schemeClr val="accent2"/>
          </a:solidFill>
          <a:latin typeface="Times New Roman" pitchFamily="18" charset="0"/>
        </a:defRPr>
      </a:lvl8pPr>
      <a:lvl9pPr marL="1828800" algn="ctr" rtl="0" fontAlgn="base">
        <a:spcBef>
          <a:spcPct val="0"/>
        </a:spcBef>
        <a:spcAft>
          <a:spcPct val="0"/>
        </a:spcAft>
        <a:defRPr sz="3600" b="1" u="sng">
          <a:solidFill>
            <a:schemeClr val="accent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990600"/>
            <a:ext cx="7772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1" hangingPunct="1"/>
            <a:endParaRPr lang="en-US" alt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1" hangingPunct="1"/>
            <a:endParaRPr lang="en-US" alt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1" hangingPunct="1"/>
            <a:fld id="{33A0FE19-0355-45FE-A26D-E257D83F98C4}" type="slidenum">
              <a:rPr lang="en-US" altLang="en-US">
                <a:solidFill>
                  <a:srgbClr val="000000"/>
                </a:solidFill>
                <a:latin typeface="Times New Roman" pitchFamily="18" charset="0"/>
              </a:rPr>
              <a:pPr eaLnBrk="1" hangingPunct="1"/>
              <a:t>‹#›</a:t>
            </a:fld>
            <a:endParaRPr lang="en-US" altLang="en-US">
              <a:solidFill>
                <a:srgbClr val="000000"/>
              </a:solidFill>
              <a:latin typeface="Times New Roman" pitchFamily="18" charset="0"/>
            </a:endParaRPr>
          </a:p>
        </p:txBody>
      </p:sp>
    </p:spTree>
    <p:extLst>
      <p:ext uri="{BB962C8B-B14F-4D97-AF65-F5344CB8AC3E}">
        <p14:creationId xmlns:p14="http://schemas.microsoft.com/office/powerpoint/2010/main" val="338534802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rtl="0" fontAlgn="base">
        <a:spcBef>
          <a:spcPct val="0"/>
        </a:spcBef>
        <a:spcAft>
          <a:spcPct val="0"/>
        </a:spcAft>
        <a:defRPr sz="3600" b="1" u="sng">
          <a:solidFill>
            <a:schemeClr val="accent2"/>
          </a:solidFill>
          <a:latin typeface="+mj-lt"/>
          <a:ea typeface="+mj-ea"/>
          <a:cs typeface="+mj-cs"/>
        </a:defRPr>
      </a:lvl1pPr>
      <a:lvl2pPr algn="ctr" rtl="0" fontAlgn="base">
        <a:spcBef>
          <a:spcPct val="0"/>
        </a:spcBef>
        <a:spcAft>
          <a:spcPct val="0"/>
        </a:spcAft>
        <a:defRPr sz="3600" b="1" u="sng">
          <a:solidFill>
            <a:schemeClr val="accent2"/>
          </a:solidFill>
          <a:latin typeface="Times New Roman" pitchFamily="18" charset="0"/>
        </a:defRPr>
      </a:lvl2pPr>
      <a:lvl3pPr algn="ctr" rtl="0" fontAlgn="base">
        <a:spcBef>
          <a:spcPct val="0"/>
        </a:spcBef>
        <a:spcAft>
          <a:spcPct val="0"/>
        </a:spcAft>
        <a:defRPr sz="3600" b="1" u="sng">
          <a:solidFill>
            <a:schemeClr val="accent2"/>
          </a:solidFill>
          <a:latin typeface="Times New Roman" pitchFamily="18" charset="0"/>
        </a:defRPr>
      </a:lvl3pPr>
      <a:lvl4pPr algn="ctr" rtl="0" fontAlgn="base">
        <a:spcBef>
          <a:spcPct val="0"/>
        </a:spcBef>
        <a:spcAft>
          <a:spcPct val="0"/>
        </a:spcAft>
        <a:defRPr sz="3600" b="1" u="sng">
          <a:solidFill>
            <a:schemeClr val="accent2"/>
          </a:solidFill>
          <a:latin typeface="Times New Roman" pitchFamily="18" charset="0"/>
        </a:defRPr>
      </a:lvl4pPr>
      <a:lvl5pPr algn="ctr" rtl="0" fontAlgn="base">
        <a:spcBef>
          <a:spcPct val="0"/>
        </a:spcBef>
        <a:spcAft>
          <a:spcPct val="0"/>
        </a:spcAft>
        <a:defRPr sz="3600" b="1" u="sng">
          <a:solidFill>
            <a:schemeClr val="accent2"/>
          </a:solidFill>
          <a:latin typeface="Times New Roman" pitchFamily="18" charset="0"/>
        </a:defRPr>
      </a:lvl5pPr>
      <a:lvl6pPr marL="457200" algn="ctr" rtl="0" fontAlgn="base">
        <a:spcBef>
          <a:spcPct val="0"/>
        </a:spcBef>
        <a:spcAft>
          <a:spcPct val="0"/>
        </a:spcAft>
        <a:defRPr sz="3600" b="1" u="sng">
          <a:solidFill>
            <a:schemeClr val="accent2"/>
          </a:solidFill>
          <a:latin typeface="Times New Roman" pitchFamily="18" charset="0"/>
        </a:defRPr>
      </a:lvl6pPr>
      <a:lvl7pPr marL="914400" algn="ctr" rtl="0" fontAlgn="base">
        <a:spcBef>
          <a:spcPct val="0"/>
        </a:spcBef>
        <a:spcAft>
          <a:spcPct val="0"/>
        </a:spcAft>
        <a:defRPr sz="3600" b="1" u="sng">
          <a:solidFill>
            <a:schemeClr val="accent2"/>
          </a:solidFill>
          <a:latin typeface="Times New Roman" pitchFamily="18" charset="0"/>
        </a:defRPr>
      </a:lvl7pPr>
      <a:lvl8pPr marL="1371600" algn="ctr" rtl="0" fontAlgn="base">
        <a:spcBef>
          <a:spcPct val="0"/>
        </a:spcBef>
        <a:spcAft>
          <a:spcPct val="0"/>
        </a:spcAft>
        <a:defRPr sz="3600" b="1" u="sng">
          <a:solidFill>
            <a:schemeClr val="accent2"/>
          </a:solidFill>
          <a:latin typeface="Times New Roman" pitchFamily="18" charset="0"/>
        </a:defRPr>
      </a:lvl8pPr>
      <a:lvl9pPr marL="1828800" algn="ctr" rtl="0" fontAlgn="base">
        <a:spcBef>
          <a:spcPct val="0"/>
        </a:spcBef>
        <a:spcAft>
          <a:spcPct val="0"/>
        </a:spcAft>
        <a:defRPr sz="3600" b="1" u="sng">
          <a:solidFill>
            <a:schemeClr val="accent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1" hangingPunct="1">
              <a:defRPr/>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1" hangingPunct="1">
              <a:defRPr/>
            </a:pPr>
            <a:endParaRPr 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1" hangingPunct="1">
              <a:defRPr/>
            </a:pPr>
            <a:fld id="{A6A1838F-20BE-40C2-944B-8581468ED1F5}" type="slidenum">
              <a:rPr lang="en-US">
                <a:solidFill>
                  <a:srgbClr val="000000"/>
                </a:solidFill>
                <a:latin typeface="Times New Roman" pitchFamily="18" charset="0"/>
              </a:rPr>
              <a:pPr eaLnBrk="1" hangingPunct="1">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310030594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fontAlgn="base">
        <a:spcBef>
          <a:spcPct val="0"/>
        </a:spcBef>
        <a:spcAft>
          <a:spcPct val="0"/>
        </a:spcAft>
        <a:defRPr sz="4000">
          <a:solidFill>
            <a:schemeClr val="tx2"/>
          </a:solidFill>
          <a:latin typeface="Times New Roman" pitchFamily="18" charset="0"/>
        </a:defRPr>
      </a:lvl6pPr>
      <a:lvl7pPr marL="914400" algn="ctr" rtl="0" fontAlgn="base">
        <a:spcBef>
          <a:spcPct val="0"/>
        </a:spcBef>
        <a:spcAft>
          <a:spcPct val="0"/>
        </a:spcAft>
        <a:defRPr sz="4000">
          <a:solidFill>
            <a:schemeClr val="tx2"/>
          </a:solidFill>
          <a:latin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F56D2B4A-0EAA-4B1B-AD66-107F0CBAC528}" type="slidenum">
              <a:rPr lang="en-US">
                <a:solidFill>
                  <a:prstClr val="black"/>
                </a:solidFill>
              </a:rPr>
              <a:pPr>
                <a:defRPr/>
              </a:pPr>
              <a:t>‹#›</a:t>
            </a:fld>
            <a:endParaRPr lang="en-US">
              <a:solidFill>
                <a:prstClr val="black"/>
              </a:solidFill>
            </a:endParaRPr>
          </a:p>
        </p:txBody>
      </p:sp>
      <p:pic>
        <p:nvPicPr>
          <p:cNvPr id="1036" name="Picture 4" descr="cove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202696977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F56D2B4A-0EAA-4B1B-AD66-107F0CBAC528}" type="slidenum">
              <a:rPr lang="en-US">
                <a:solidFill>
                  <a:prstClr val="black"/>
                </a:solidFill>
              </a:rPr>
              <a:pPr>
                <a:defRPr/>
              </a:pPr>
              <a:t>‹#›</a:t>
            </a:fld>
            <a:endParaRPr lang="en-US">
              <a:solidFill>
                <a:prstClr val="black"/>
              </a:solidFill>
            </a:endParaRPr>
          </a:p>
        </p:txBody>
      </p:sp>
      <p:pic>
        <p:nvPicPr>
          <p:cNvPr id="1036" name="Picture 4" descr="cove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291664657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609600" y="533400"/>
            <a:ext cx="8077200" cy="1829761"/>
          </a:xfrm>
        </p:spPr>
        <p:txBody>
          <a:bodyPr/>
          <a:lstStyle/>
          <a:p>
            <a:pPr algn="l" fontAlgn="auto">
              <a:spcAft>
                <a:spcPts val="0"/>
              </a:spcAft>
              <a:defRPr/>
            </a:pPr>
            <a:r>
              <a:rPr lang="en-US" sz="7200" dirty="0"/>
              <a:t>Testing</a:t>
            </a:r>
            <a:br>
              <a:rPr lang="en-US" sz="7200" dirty="0"/>
            </a:br>
            <a:r>
              <a:rPr lang="en-US" sz="2800" dirty="0" smtClean="0"/>
              <a:t>Chapter 7 </a:t>
            </a:r>
            <a:endParaRPr lang="en-US" sz="2800" dirty="0"/>
          </a:p>
        </p:txBody>
      </p:sp>
      <p:pic>
        <p:nvPicPr>
          <p:cNvPr id="15363" name="Picture 4"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2974975" cy="3657600"/>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idx="1"/>
          </p:nvPr>
        </p:nvSpPr>
        <p:spPr>
          <a:xfrm>
            <a:off x="152400" y="990600"/>
            <a:ext cx="8839200" cy="5334000"/>
          </a:xfrm>
        </p:spPr>
        <p:txBody>
          <a:bodyPr>
            <a:normAutofit fontScale="77500" lnSpcReduction="20000"/>
          </a:bodyPr>
          <a:lstStyle/>
          <a:p>
            <a:pPr marL="365760" indent="-256032" fontAlgn="auto">
              <a:spcAft>
                <a:spcPts val="400"/>
              </a:spcAft>
              <a:buFont typeface="Wingdings 3"/>
              <a:buChar char=""/>
              <a:defRPr/>
            </a:pPr>
            <a:r>
              <a:rPr lang="en-US" dirty="0" smtClean="0"/>
              <a:t>A major goal in engineering is to design systems with high </a:t>
            </a:r>
            <a:r>
              <a:rPr lang="en-US" dirty="0" smtClean="0">
                <a:solidFill>
                  <a:srgbClr val="C00000"/>
                </a:solidFill>
              </a:rPr>
              <a:t>testability</a:t>
            </a:r>
            <a:r>
              <a:rPr lang="en-US" dirty="0" smtClean="0"/>
              <a:t>.</a:t>
            </a:r>
          </a:p>
          <a:p>
            <a:pPr marL="365760" indent="-256032" fontAlgn="auto">
              <a:spcAft>
                <a:spcPts val="400"/>
              </a:spcAft>
              <a:buFont typeface="Wingdings 3"/>
              <a:buChar char=""/>
              <a:defRPr/>
            </a:pPr>
            <a:r>
              <a:rPr lang="en-US" dirty="0" smtClean="0"/>
              <a:t>A testable design is easier to </a:t>
            </a:r>
          </a:p>
          <a:p>
            <a:pPr marL="621348" lvl="1" indent="-256032" fontAlgn="auto">
              <a:spcAft>
                <a:spcPts val="400"/>
              </a:spcAft>
              <a:buFont typeface="Wingdings 3"/>
              <a:buChar char=""/>
              <a:defRPr/>
            </a:pPr>
            <a:r>
              <a:rPr lang="en-US" dirty="0" smtClean="0"/>
              <a:t>Debug</a:t>
            </a:r>
          </a:p>
          <a:p>
            <a:pPr marL="859473" lvl="2" indent="-256032" fontAlgn="auto">
              <a:spcAft>
                <a:spcPts val="400"/>
              </a:spcAft>
              <a:buFont typeface="Wingdings 3"/>
              <a:buChar char=""/>
              <a:defRPr/>
            </a:pPr>
            <a:r>
              <a:rPr lang="en-US" dirty="0" smtClean="0"/>
              <a:t>If a design is “testable” then a </a:t>
            </a:r>
            <a:r>
              <a:rPr lang="en-US" dirty="0"/>
              <a:t>failure of a component can be</a:t>
            </a:r>
          </a:p>
          <a:p>
            <a:pPr marL="1144079" lvl="3" fontAlgn="auto">
              <a:spcBef>
                <a:spcPts val="400"/>
              </a:spcBef>
              <a:spcAft>
                <a:spcPts val="400"/>
              </a:spcAft>
              <a:buFont typeface="Verdana"/>
              <a:buChar char="◦"/>
              <a:defRPr/>
            </a:pPr>
            <a:r>
              <a:rPr lang="en-US" dirty="0"/>
              <a:t>Quickly detected</a:t>
            </a:r>
          </a:p>
          <a:p>
            <a:pPr marL="1144079" lvl="3" fontAlgn="auto">
              <a:spcBef>
                <a:spcPts val="400"/>
              </a:spcBef>
              <a:spcAft>
                <a:spcPts val="400"/>
              </a:spcAft>
              <a:buFont typeface="Verdana"/>
              <a:buChar char="◦"/>
              <a:defRPr/>
            </a:pPr>
            <a:r>
              <a:rPr lang="en-US" dirty="0"/>
              <a:t>Quickly located</a:t>
            </a:r>
          </a:p>
          <a:p>
            <a:pPr marL="621348" lvl="1" indent="-256032" fontAlgn="auto">
              <a:spcAft>
                <a:spcPts val="400"/>
              </a:spcAft>
              <a:buFont typeface="Wingdings 3"/>
              <a:buChar char=""/>
              <a:defRPr/>
            </a:pPr>
            <a:r>
              <a:rPr lang="en-US" dirty="0" smtClean="0"/>
              <a:t>Manufacture, and </a:t>
            </a:r>
          </a:p>
          <a:p>
            <a:pPr marL="621348" lvl="1" indent="-256032" fontAlgn="auto">
              <a:spcAft>
                <a:spcPts val="400"/>
              </a:spcAft>
              <a:buFont typeface="Wingdings 3"/>
              <a:buChar char=""/>
              <a:defRPr/>
            </a:pPr>
            <a:r>
              <a:rPr lang="en-US" dirty="0" smtClean="0"/>
              <a:t>Service in the field</a:t>
            </a:r>
          </a:p>
          <a:p>
            <a:pPr marL="365760" indent="-256032" fontAlgn="auto">
              <a:spcAft>
                <a:spcPts val="400"/>
              </a:spcAft>
              <a:buFont typeface="Wingdings 3"/>
              <a:buChar char=""/>
              <a:defRPr/>
            </a:pPr>
            <a:r>
              <a:rPr lang="en-US" dirty="0" smtClean="0"/>
              <a:t>Design with high testability is possible if both the “Controllability” and “</a:t>
            </a:r>
            <a:r>
              <a:rPr lang="en-US" dirty="0" err="1" smtClean="0"/>
              <a:t>Observability</a:t>
            </a:r>
            <a:r>
              <a:rPr lang="en-US" dirty="0" smtClean="0"/>
              <a:t>” of system are also high.</a:t>
            </a:r>
          </a:p>
          <a:p>
            <a:pPr marL="365760" indent="-256032" fontAlgn="auto">
              <a:spcAft>
                <a:spcPts val="400"/>
              </a:spcAft>
              <a:buFont typeface="Wingdings 3"/>
              <a:buChar char=""/>
              <a:defRPr/>
            </a:pPr>
            <a:r>
              <a:rPr lang="en-US" dirty="0" smtClean="0">
                <a:solidFill>
                  <a:srgbClr val="0070C0"/>
                </a:solidFill>
              </a:rPr>
              <a:t>Controllability</a:t>
            </a:r>
          </a:p>
          <a:p>
            <a:pPr marL="621792" lvl="1" fontAlgn="auto">
              <a:spcBef>
                <a:spcPts val="400"/>
              </a:spcBef>
              <a:spcAft>
                <a:spcPts val="400"/>
              </a:spcAft>
              <a:buFont typeface="Verdana"/>
              <a:buChar char="◦"/>
              <a:defRPr/>
            </a:pPr>
            <a:r>
              <a:rPr lang="en-US" dirty="0" smtClean="0"/>
              <a:t>When any node of the system can be accessed to set the associated variable of interest (i.e. voltage) to a desired value</a:t>
            </a:r>
          </a:p>
          <a:p>
            <a:pPr marL="365760" indent="-256032" fontAlgn="auto">
              <a:spcAft>
                <a:spcPts val="400"/>
              </a:spcAft>
              <a:buFont typeface="Wingdings 3"/>
              <a:buChar char=""/>
              <a:defRPr/>
            </a:pPr>
            <a:r>
              <a:rPr lang="en-US" dirty="0" err="1" smtClean="0">
                <a:solidFill>
                  <a:srgbClr val="00B050"/>
                </a:solidFill>
              </a:rPr>
              <a:t>Observability</a:t>
            </a:r>
            <a:endParaRPr lang="en-US" dirty="0" smtClean="0">
              <a:solidFill>
                <a:srgbClr val="00B050"/>
              </a:solidFill>
            </a:endParaRPr>
          </a:p>
          <a:p>
            <a:pPr marL="621792" lvl="1" fontAlgn="auto">
              <a:spcBef>
                <a:spcPts val="400"/>
              </a:spcBef>
              <a:spcAft>
                <a:spcPts val="400"/>
              </a:spcAft>
              <a:buFont typeface="Verdana"/>
              <a:buChar char="◦"/>
              <a:defRPr/>
            </a:pPr>
            <a:r>
              <a:rPr lang="en-US" dirty="0" smtClean="0"/>
              <a:t>When measurements of interest can be made at any node of the system.</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78BC2A-63D6-4A14-AA47-670B66E822FF}" type="slidenum">
              <a:rPr lang="en-US"/>
              <a:pPr/>
              <a:t>10</a:t>
            </a:fld>
            <a:endParaRPr lang="en-US"/>
          </a:p>
        </p:txBody>
      </p:sp>
      <p:sp>
        <p:nvSpPr>
          <p:cNvPr id="10245" name="AutoShape 2"/>
          <p:cNvSpPr>
            <a:spLocks noGrp="1" noChangeArrowheads="1"/>
          </p:cNvSpPr>
          <p:nvPr>
            <p:ph type="title"/>
          </p:nvPr>
        </p:nvSpPr>
        <p:spPr>
          <a:xfrm>
            <a:off x="152400" y="14207"/>
            <a:ext cx="8229600" cy="1143000"/>
          </a:xfrm>
        </p:spPr>
        <p:txBody>
          <a:bodyPr/>
          <a:lstStyle/>
          <a:p>
            <a:pPr fontAlgn="auto">
              <a:spcAft>
                <a:spcPts val="0"/>
              </a:spcAft>
              <a:defRPr/>
            </a:pPr>
            <a:r>
              <a:rPr lang="en-US" dirty="0" smtClean="0"/>
              <a:t>Design for Testability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a:xfrm>
            <a:off x="228600" y="1143000"/>
            <a:ext cx="8305800" cy="4754562"/>
          </a:xfrm>
        </p:spPr>
        <p:txBody>
          <a:bodyPr>
            <a:normAutofit fontScale="92500" lnSpcReduction="10000"/>
          </a:bodyPr>
          <a:lstStyle/>
          <a:p>
            <a:pPr marL="366204" fontAlgn="auto">
              <a:spcAft>
                <a:spcPts val="400"/>
              </a:spcAft>
              <a:buFont typeface="Verdana"/>
              <a:buChar char="◦"/>
              <a:defRPr/>
            </a:pPr>
            <a:r>
              <a:rPr lang="en-US" dirty="0" smtClean="0"/>
              <a:t>A placeholder for future functionality</a:t>
            </a:r>
          </a:p>
          <a:p>
            <a:pPr marL="366204" fontAlgn="auto">
              <a:spcAft>
                <a:spcPts val="400"/>
              </a:spcAft>
              <a:buFont typeface="Verdana"/>
              <a:buChar char="◦"/>
              <a:defRPr/>
            </a:pPr>
            <a:r>
              <a:rPr lang="en-US" dirty="0" smtClean="0"/>
              <a:t>A device which mimics subsystem</a:t>
            </a:r>
          </a:p>
          <a:p>
            <a:pPr marL="621411" lvl="1" fontAlgn="auto">
              <a:spcBef>
                <a:spcPts val="400"/>
              </a:spcBef>
              <a:spcAft>
                <a:spcPts val="400"/>
              </a:spcAft>
              <a:buFont typeface="Wingdings 2"/>
              <a:buChar char=""/>
              <a:defRPr/>
            </a:pPr>
            <a:r>
              <a:rPr lang="en-US" dirty="0" smtClean="0"/>
              <a:t>Simulates input or monitors outputs</a:t>
            </a:r>
          </a:p>
          <a:p>
            <a:pPr marL="621411" lvl="1" fontAlgn="auto">
              <a:spcBef>
                <a:spcPts val="400"/>
              </a:spcBef>
              <a:spcAft>
                <a:spcPts val="400"/>
              </a:spcAft>
              <a:buFont typeface="Wingdings 2"/>
              <a:buChar char=""/>
              <a:defRPr/>
            </a:pPr>
            <a:r>
              <a:rPr lang="en-US" dirty="0" smtClean="0"/>
              <a:t>For a unit under test (UUT)</a:t>
            </a:r>
          </a:p>
          <a:p>
            <a:pPr marL="621411" lvl="1" fontAlgn="auto">
              <a:spcBef>
                <a:spcPts val="400"/>
              </a:spcBef>
              <a:spcAft>
                <a:spcPts val="400"/>
              </a:spcAft>
              <a:buFont typeface="Wingdings 2"/>
              <a:buChar char=""/>
              <a:defRPr/>
            </a:pPr>
            <a:r>
              <a:rPr lang="en-US" dirty="0" smtClean="0"/>
              <a:t>Insure good behavior </a:t>
            </a:r>
          </a:p>
          <a:p>
            <a:pPr lvl="2" fontAlgn="auto">
              <a:spcBef>
                <a:spcPts val="400"/>
              </a:spcBef>
              <a:spcAft>
                <a:spcPts val="400"/>
              </a:spcAft>
              <a:buFont typeface="Wingdings 2"/>
              <a:buChar char=""/>
              <a:defRPr/>
            </a:pPr>
            <a:r>
              <a:rPr lang="en-US" sz="2000" dirty="0" smtClean="0"/>
              <a:t>before wreaking havoc on the rest of the system</a:t>
            </a:r>
          </a:p>
          <a:p>
            <a:pPr marL="365760" indent="-256032" fontAlgn="auto">
              <a:spcAft>
                <a:spcPts val="400"/>
              </a:spcAft>
              <a:buFont typeface="Wingdings 3"/>
              <a:buChar char=""/>
              <a:defRPr/>
            </a:pPr>
            <a:endParaRPr lang="en-US" dirty="0" smtClean="0"/>
          </a:p>
          <a:p>
            <a:pPr marL="365760" indent="-256032" fontAlgn="auto">
              <a:spcAft>
                <a:spcPts val="400"/>
              </a:spcAft>
              <a:buFont typeface="Wingdings 3"/>
              <a:buChar char=""/>
              <a:defRPr/>
            </a:pPr>
            <a:r>
              <a:rPr lang="en-US" dirty="0" smtClean="0"/>
              <a:t>Examples of A Stub:</a:t>
            </a:r>
          </a:p>
          <a:p>
            <a:pPr marL="621792" lvl="1" fontAlgn="auto">
              <a:spcBef>
                <a:spcPts val="400"/>
              </a:spcBef>
              <a:spcAft>
                <a:spcPts val="400"/>
              </a:spcAft>
              <a:buFont typeface="Verdana"/>
              <a:buChar char="◦"/>
              <a:defRPr/>
            </a:pPr>
            <a:r>
              <a:rPr lang="en-US" dirty="0" smtClean="0"/>
              <a:t>A function generator for an audio input</a:t>
            </a:r>
          </a:p>
          <a:p>
            <a:pPr marL="621792" lvl="1" fontAlgn="auto">
              <a:spcBef>
                <a:spcPts val="400"/>
              </a:spcBef>
              <a:spcAft>
                <a:spcPts val="400"/>
              </a:spcAft>
              <a:buFont typeface="Verdana"/>
              <a:buChar char="◦"/>
              <a:defRPr/>
            </a:pPr>
            <a:r>
              <a:rPr lang="en-US" dirty="0" smtClean="0"/>
              <a:t>A </a:t>
            </a:r>
            <a:r>
              <a:rPr lang="en-US" dirty="0" err="1" smtClean="0"/>
              <a:t>printf</a:t>
            </a:r>
            <a:r>
              <a:rPr lang="en-US" dirty="0" smtClean="0"/>
              <a:t>() instead of a file write</a:t>
            </a:r>
          </a:p>
          <a:p>
            <a:pPr marL="621792" lvl="1" fontAlgn="auto">
              <a:spcBef>
                <a:spcPts val="400"/>
              </a:spcBef>
              <a:spcAft>
                <a:spcPts val="400"/>
              </a:spcAft>
              <a:buFont typeface="Verdana"/>
              <a:buChar char="◦"/>
              <a:defRPr/>
            </a:pPr>
            <a:r>
              <a:rPr lang="en-US" dirty="0" smtClean="0"/>
              <a:t>DIP switch instead of a bus connection</a:t>
            </a:r>
          </a:p>
          <a:p>
            <a:pPr marL="365760" indent="-256032" fontAlgn="auto">
              <a:spcAft>
                <a:spcPts val="0"/>
              </a:spcAft>
              <a:buFont typeface="Wingdings 3"/>
              <a:buChar char=""/>
              <a:defRPr/>
            </a:pPr>
            <a:endParaRPr lang="en-US" dirty="0" smtClean="0"/>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BF7C2B-D7C7-4252-9474-81763C5B214F}" type="slidenum">
              <a:rPr lang="en-US"/>
              <a:pPr/>
              <a:t>11</a:t>
            </a:fld>
            <a:endParaRPr lang="en-US"/>
          </a:p>
        </p:txBody>
      </p:sp>
      <p:sp>
        <p:nvSpPr>
          <p:cNvPr id="11269" name="AutoShape 2"/>
          <p:cNvSpPr>
            <a:spLocks noGrp="1" noChangeArrowheads="1"/>
          </p:cNvSpPr>
          <p:nvPr>
            <p:ph type="title"/>
          </p:nvPr>
        </p:nvSpPr>
        <p:spPr>
          <a:xfrm>
            <a:off x="152400" y="152400"/>
            <a:ext cx="8229600" cy="1143000"/>
          </a:xfrm>
        </p:spPr>
        <p:txBody>
          <a:bodyPr/>
          <a:lstStyle/>
          <a:p>
            <a:pPr fontAlgn="auto">
              <a:spcAft>
                <a:spcPts val="0"/>
              </a:spcAft>
              <a:defRPr/>
            </a:pPr>
            <a:r>
              <a:rPr lang="en-US" dirty="0" smtClean="0"/>
              <a:t>Stubs for Testing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3BD923-80E9-437F-84E3-2ABF18E4E389}" type="slidenum">
              <a:rPr lang="en-US"/>
              <a:pPr/>
              <a:t>12</a:t>
            </a:fld>
            <a:endParaRPr lang="en-US"/>
          </a:p>
        </p:txBody>
      </p:sp>
      <p:sp>
        <p:nvSpPr>
          <p:cNvPr id="12290" name="Title 1"/>
          <p:cNvSpPr>
            <a:spLocks noGrp="1"/>
          </p:cNvSpPr>
          <p:nvPr>
            <p:ph type="title"/>
          </p:nvPr>
        </p:nvSpPr>
        <p:spPr>
          <a:xfrm>
            <a:off x="152400" y="152400"/>
            <a:ext cx="8229600" cy="1143000"/>
          </a:xfrm>
        </p:spPr>
        <p:txBody>
          <a:bodyPr>
            <a:normAutofit fontScale="90000"/>
          </a:bodyPr>
          <a:lstStyle/>
          <a:p>
            <a:pPr fontAlgn="auto">
              <a:spcAft>
                <a:spcPts val="0"/>
              </a:spcAft>
              <a:defRPr/>
            </a:pPr>
            <a:r>
              <a:rPr lang="en-US" dirty="0" smtClean="0"/>
              <a:t>Stub </a:t>
            </a:r>
            <a:br>
              <a:rPr lang="en-US" dirty="0" smtClean="0"/>
            </a:br>
            <a:r>
              <a:rPr lang="en-US" sz="3100" dirty="0" smtClean="0"/>
              <a:t>A Hardware Example</a:t>
            </a:r>
            <a:endParaRPr lang="en-US" dirty="0" smtClean="0"/>
          </a:p>
        </p:txBody>
      </p:sp>
      <p:pic>
        <p:nvPicPr>
          <p:cNvPr id="24580" name="Picture 2" descr="BJT%20st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1676400"/>
            <a:ext cx="819943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228600"/>
            <a:ext cx="8839200" cy="1143000"/>
          </a:xfrm>
        </p:spPr>
        <p:txBody>
          <a:bodyPr/>
          <a:lstStyle/>
          <a:p>
            <a:pPr algn="l" eaLnBrk="1" hangingPunct="1"/>
            <a:r>
              <a:rPr lang="en-US" altLang="en-US" sz="3600" dirty="0" smtClean="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Stubs (and Drivers) </a:t>
            </a:r>
            <a:br>
              <a:rPr lang="en-US" altLang="en-US" sz="3600" dirty="0" smtClean="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br>
            <a:r>
              <a:rPr lang="en-US" altLang="en-US" sz="3600" dirty="0" smtClean="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Isolating the Module UUT</a:t>
            </a:r>
          </a:p>
        </p:txBody>
      </p:sp>
      <p:grpSp>
        <p:nvGrpSpPr>
          <p:cNvPr id="6147" name="Group 5"/>
          <p:cNvGrpSpPr>
            <a:grpSpLocks noChangeAspect="1"/>
          </p:cNvGrpSpPr>
          <p:nvPr/>
        </p:nvGrpSpPr>
        <p:grpSpPr bwMode="auto">
          <a:xfrm>
            <a:off x="1524000" y="1524000"/>
            <a:ext cx="6088063" cy="4811713"/>
            <a:chOff x="960" y="960"/>
            <a:chExt cx="3835" cy="3031"/>
          </a:xfrm>
        </p:grpSpPr>
        <p:sp>
          <p:nvSpPr>
            <p:cNvPr id="6148" name="AutoShape 4"/>
            <p:cNvSpPr>
              <a:spLocks noChangeAspect="1" noChangeArrowheads="1" noTextEdit="1"/>
            </p:cNvSpPr>
            <p:nvPr/>
          </p:nvSpPr>
          <p:spPr bwMode="auto">
            <a:xfrm>
              <a:off x="960" y="960"/>
              <a:ext cx="3835" cy="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000000"/>
                </a:solidFill>
                <a:latin typeface="Times New Roman" pitchFamily="18" charset="0"/>
              </a:endParaRPr>
            </a:p>
          </p:txBody>
        </p:sp>
        <p:sp>
          <p:nvSpPr>
            <p:cNvPr id="6149" name="Rectangle 6"/>
            <p:cNvSpPr>
              <a:spLocks noChangeArrowheads="1"/>
            </p:cNvSpPr>
            <p:nvPr/>
          </p:nvSpPr>
          <p:spPr bwMode="auto">
            <a:xfrm>
              <a:off x="2475" y="1134"/>
              <a:ext cx="804" cy="537"/>
            </a:xfrm>
            <a:prstGeom prst="rect">
              <a:avLst/>
            </a:prstGeom>
            <a:solidFill>
              <a:srgbClr val="CDCDCD"/>
            </a:solidFill>
            <a:ln w="26988">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50" name="Rectangle 7"/>
            <p:cNvSpPr>
              <a:spLocks noChangeArrowheads="1"/>
            </p:cNvSpPr>
            <p:nvPr/>
          </p:nvSpPr>
          <p:spPr bwMode="auto">
            <a:xfrm>
              <a:off x="2639" y="1296"/>
              <a:ext cx="55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Driver</a:t>
              </a:r>
              <a:endParaRPr lang="en-US" altLang="en-US">
                <a:solidFill>
                  <a:srgbClr val="000000"/>
                </a:solidFill>
              </a:endParaRPr>
            </a:p>
          </p:txBody>
        </p:sp>
        <p:sp>
          <p:nvSpPr>
            <p:cNvPr id="6151" name="Rectangle 8"/>
            <p:cNvSpPr>
              <a:spLocks noChangeArrowheads="1"/>
            </p:cNvSpPr>
            <p:nvPr/>
          </p:nvSpPr>
          <p:spPr bwMode="auto">
            <a:xfrm>
              <a:off x="2475" y="3414"/>
              <a:ext cx="804" cy="536"/>
            </a:xfrm>
            <a:prstGeom prst="rect">
              <a:avLst/>
            </a:prstGeom>
            <a:solidFill>
              <a:srgbClr val="CDCDCD"/>
            </a:solidFill>
            <a:ln w="26988">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52" name="Rectangle 9"/>
            <p:cNvSpPr>
              <a:spLocks noChangeArrowheads="1"/>
            </p:cNvSpPr>
            <p:nvPr/>
          </p:nvSpPr>
          <p:spPr bwMode="auto">
            <a:xfrm>
              <a:off x="2694" y="3575"/>
              <a:ext cx="44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Stub</a:t>
              </a:r>
              <a:endParaRPr lang="en-US" altLang="en-US">
                <a:solidFill>
                  <a:srgbClr val="000000"/>
                </a:solidFill>
              </a:endParaRPr>
            </a:p>
          </p:txBody>
        </p:sp>
        <p:sp>
          <p:nvSpPr>
            <p:cNvPr id="6153" name="Rectangle 10"/>
            <p:cNvSpPr>
              <a:spLocks noChangeArrowheads="1"/>
            </p:cNvSpPr>
            <p:nvPr/>
          </p:nvSpPr>
          <p:spPr bwMode="auto">
            <a:xfrm>
              <a:off x="1402" y="3280"/>
              <a:ext cx="805" cy="536"/>
            </a:xfrm>
            <a:prstGeom prst="rect">
              <a:avLst/>
            </a:prstGeom>
            <a:solidFill>
              <a:srgbClr val="CDCDCD"/>
            </a:solidFill>
            <a:ln w="26988">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54" name="Rectangle 11"/>
            <p:cNvSpPr>
              <a:spLocks noChangeArrowheads="1"/>
            </p:cNvSpPr>
            <p:nvPr/>
          </p:nvSpPr>
          <p:spPr bwMode="auto">
            <a:xfrm>
              <a:off x="1621" y="3441"/>
              <a:ext cx="44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Stub</a:t>
              </a:r>
              <a:endParaRPr lang="en-US" altLang="en-US">
                <a:solidFill>
                  <a:srgbClr val="000000"/>
                </a:solidFill>
              </a:endParaRPr>
            </a:p>
          </p:txBody>
        </p:sp>
        <p:sp>
          <p:nvSpPr>
            <p:cNvPr id="6155" name="Rectangle 12"/>
            <p:cNvSpPr>
              <a:spLocks noChangeArrowheads="1"/>
            </p:cNvSpPr>
            <p:nvPr/>
          </p:nvSpPr>
          <p:spPr bwMode="auto">
            <a:xfrm>
              <a:off x="3547" y="3280"/>
              <a:ext cx="805" cy="536"/>
            </a:xfrm>
            <a:prstGeom prst="rect">
              <a:avLst/>
            </a:prstGeom>
            <a:solidFill>
              <a:srgbClr val="CDCDCD"/>
            </a:solidFill>
            <a:ln w="26988">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56" name="Rectangle 13"/>
            <p:cNvSpPr>
              <a:spLocks noChangeArrowheads="1"/>
            </p:cNvSpPr>
            <p:nvPr/>
          </p:nvSpPr>
          <p:spPr bwMode="auto">
            <a:xfrm>
              <a:off x="3766" y="3441"/>
              <a:ext cx="44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Stub</a:t>
              </a:r>
              <a:endParaRPr lang="en-US" altLang="en-US">
                <a:solidFill>
                  <a:srgbClr val="000000"/>
                </a:solidFill>
              </a:endParaRPr>
            </a:p>
          </p:txBody>
        </p:sp>
        <p:sp>
          <p:nvSpPr>
            <p:cNvPr id="6157" name="Freeform 14"/>
            <p:cNvSpPr>
              <a:spLocks/>
            </p:cNvSpPr>
            <p:nvPr/>
          </p:nvSpPr>
          <p:spPr bwMode="auto">
            <a:xfrm>
              <a:off x="2442" y="2007"/>
              <a:ext cx="871" cy="870"/>
            </a:xfrm>
            <a:custGeom>
              <a:avLst/>
              <a:gdLst>
                <a:gd name="T0" fmla="*/ 1 w 1742"/>
                <a:gd name="T1" fmla="*/ 198 h 1742"/>
                <a:gd name="T2" fmla="*/ 7 w 1742"/>
                <a:gd name="T3" fmla="*/ 159 h 1742"/>
                <a:gd name="T4" fmla="*/ 22 w 1742"/>
                <a:gd name="T5" fmla="*/ 123 h 1742"/>
                <a:gd name="T6" fmla="*/ 42 w 1742"/>
                <a:gd name="T7" fmla="*/ 89 h 1742"/>
                <a:gd name="T8" fmla="*/ 67 w 1742"/>
                <a:gd name="T9" fmla="*/ 60 h 1742"/>
                <a:gd name="T10" fmla="*/ 98 w 1742"/>
                <a:gd name="T11" fmla="*/ 35 h 1742"/>
                <a:gd name="T12" fmla="*/ 133 w 1742"/>
                <a:gd name="T13" fmla="*/ 17 h 1742"/>
                <a:gd name="T14" fmla="*/ 170 w 1742"/>
                <a:gd name="T15" fmla="*/ 5 h 1742"/>
                <a:gd name="T16" fmla="*/ 209 w 1742"/>
                <a:gd name="T17" fmla="*/ 0 h 1742"/>
                <a:gd name="T18" fmla="*/ 247 w 1742"/>
                <a:gd name="T19" fmla="*/ 2 h 1742"/>
                <a:gd name="T20" fmla="*/ 285 w 1742"/>
                <a:gd name="T21" fmla="*/ 10 h 1742"/>
                <a:gd name="T22" fmla="*/ 321 w 1742"/>
                <a:gd name="T23" fmla="*/ 26 h 1742"/>
                <a:gd name="T24" fmla="*/ 354 w 1742"/>
                <a:gd name="T25" fmla="*/ 47 h 1742"/>
                <a:gd name="T26" fmla="*/ 382 w 1742"/>
                <a:gd name="T27" fmla="*/ 74 h 1742"/>
                <a:gd name="T28" fmla="*/ 405 w 1742"/>
                <a:gd name="T29" fmla="*/ 106 h 1742"/>
                <a:gd name="T30" fmla="*/ 422 w 1742"/>
                <a:gd name="T31" fmla="*/ 141 h 1742"/>
                <a:gd name="T32" fmla="*/ 432 w 1742"/>
                <a:gd name="T33" fmla="*/ 178 h 1742"/>
                <a:gd name="T34" fmla="*/ 436 w 1742"/>
                <a:gd name="T35" fmla="*/ 217 h 1742"/>
                <a:gd name="T36" fmla="*/ 432 w 1742"/>
                <a:gd name="T37" fmla="*/ 256 h 1742"/>
                <a:gd name="T38" fmla="*/ 422 w 1742"/>
                <a:gd name="T39" fmla="*/ 294 h 1742"/>
                <a:gd name="T40" fmla="*/ 405 w 1742"/>
                <a:gd name="T41" fmla="*/ 329 h 1742"/>
                <a:gd name="T42" fmla="*/ 382 w 1742"/>
                <a:gd name="T43" fmla="*/ 361 h 1742"/>
                <a:gd name="T44" fmla="*/ 354 w 1742"/>
                <a:gd name="T45" fmla="*/ 387 h 1742"/>
                <a:gd name="T46" fmla="*/ 321 w 1742"/>
                <a:gd name="T47" fmla="*/ 409 h 1742"/>
                <a:gd name="T48" fmla="*/ 285 w 1742"/>
                <a:gd name="T49" fmla="*/ 424 h 1742"/>
                <a:gd name="T50" fmla="*/ 247 w 1742"/>
                <a:gd name="T51" fmla="*/ 433 h 1742"/>
                <a:gd name="T52" fmla="*/ 209 w 1742"/>
                <a:gd name="T53" fmla="*/ 435 h 1742"/>
                <a:gd name="T54" fmla="*/ 170 w 1742"/>
                <a:gd name="T55" fmla="*/ 429 h 1742"/>
                <a:gd name="T56" fmla="*/ 133 w 1742"/>
                <a:gd name="T57" fmla="*/ 417 h 1742"/>
                <a:gd name="T58" fmla="*/ 98 w 1742"/>
                <a:gd name="T59" fmla="*/ 399 h 1742"/>
                <a:gd name="T60" fmla="*/ 67 w 1742"/>
                <a:gd name="T61" fmla="*/ 374 h 1742"/>
                <a:gd name="T62" fmla="*/ 42 w 1742"/>
                <a:gd name="T63" fmla="*/ 345 h 1742"/>
                <a:gd name="T64" fmla="*/ 22 w 1742"/>
                <a:gd name="T65" fmla="*/ 311 h 1742"/>
                <a:gd name="T66" fmla="*/ 7 w 1742"/>
                <a:gd name="T67" fmla="*/ 275 h 1742"/>
                <a:gd name="T68" fmla="*/ 1 w 1742"/>
                <a:gd name="T69" fmla="*/ 237 h 17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2"/>
                <a:gd name="T106" fmla="*/ 0 h 1742"/>
                <a:gd name="T107" fmla="*/ 1742 w 1742"/>
                <a:gd name="T108" fmla="*/ 1742 h 17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2" h="1742">
                  <a:moveTo>
                    <a:pt x="0" y="871"/>
                  </a:moveTo>
                  <a:lnTo>
                    <a:pt x="3" y="792"/>
                  </a:lnTo>
                  <a:lnTo>
                    <a:pt x="14" y="715"/>
                  </a:lnTo>
                  <a:lnTo>
                    <a:pt x="30" y="639"/>
                  </a:lnTo>
                  <a:lnTo>
                    <a:pt x="55" y="565"/>
                  </a:lnTo>
                  <a:lnTo>
                    <a:pt x="85" y="492"/>
                  </a:lnTo>
                  <a:lnTo>
                    <a:pt x="123" y="424"/>
                  </a:lnTo>
                  <a:lnTo>
                    <a:pt x="166" y="358"/>
                  </a:lnTo>
                  <a:lnTo>
                    <a:pt x="214" y="297"/>
                  </a:lnTo>
                  <a:lnTo>
                    <a:pt x="268" y="242"/>
                  </a:lnTo>
                  <a:lnTo>
                    <a:pt x="327" y="190"/>
                  </a:lnTo>
                  <a:lnTo>
                    <a:pt x="391" y="143"/>
                  </a:lnTo>
                  <a:lnTo>
                    <a:pt x="457" y="104"/>
                  </a:lnTo>
                  <a:lnTo>
                    <a:pt x="529" y="70"/>
                  </a:lnTo>
                  <a:lnTo>
                    <a:pt x="602" y="41"/>
                  </a:lnTo>
                  <a:lnTo>
                    <a:pt x="677" y="22"/>
                  </a:lnTo>
                  <a:lnTo>
                    <a:pt x="754" y="8"/>
                  </a:lnTo>
                  <a:lnTo>
                    <a:pt x="833" y="0"/>
                  </a:lnTo>
                  <a:lnTo>
                    <a:pt x="909" y="0"/>
                  </a:lnTo>
                  <a:lnTo>
                    <a:pt x="988" y="8"/>
                  </a:lnTo>
                  <a:lnTo>
                    <a:pt x="1065" y="22"/>
                  </a:lnTo>
                  <a:lnTo>
                    <a:pt x="1140" y="41"/>
                  </a:lnTo>
                  <a:lnTo>
                    <a:pt x="1213" y="70"/>
                  </a:lnTo>
                  <a:lnTo>
                    <a:pt x="1283" y="104"/>
                  </a:lnTo>
                  <a:lnTo>
                    <a:pt x="1351" y="143"/>
                  </a:lnTo>
                  <a:lnTo>
                    <a:pt x="1413" y="190"/>
                  </a:lnTo>
                  <a:lnTo>
                    <a:pt x="1472" y="242"/>
                  </a:lnTo>
                  <a:lnTo>
                    <a:pt x="1526" y="297"/>
                  </a:lnTo>
                  <a:lnTo>
                    <a:pt x="1576" y="358"/>
                  </a:lnTo>
                  <a:lnTo>
                    <a:pt x="1619" y="424"/>
                  </a:lnTo>
                  <a:lnTo>
                    <a:pt x="1657" y="492"/>
                  </a:lnTo>
                  <a:lnTo>
                    <a:pt x="1687" y="565"/>
                  </a:lnTo>
                  <a:lnTo>
                    <a:pt x="1710" y="639"/>
                  </a:lnTo>
                  <a:lnTo>
                    <a:pt x="1728" y="715"/>
                  </a:lnTo>
                  <a:lnTo>
                    <a:pt x="1739" y="792"/>
                  </a:lnTo>
                  <a:lnTo>
                    <a:pt x="1742" y="871"/>
                  </a:lnTo>
                  <a:lnTo>
                    <a:pt x="1739" y="950"/>
                  </a:lnTo>
                  <a:lnTo>
                    <a:pt x="1728" y="1026"/>
                  </a:lnTo>
                  <a:lnTo>
                    <a:pt x="1710" y="1103"/>
                  </a:lnTo>
                  <a:lnTo>
                    <a:pt x="1687" y="1177"/>
                  </a:lnTo>
                  <a:lnTo>
                    <a:pt x="1657" y="1248"/>
                  </a:lnTo>
                  <a:lnTo>
                    <a:pt x="1619" y="1318"/>
                  </a:lnTo>
                  <a:lnTo>
                    <a:pt x="1576" y="1382"/>
                  </a:lnTo>
                  <a:lnTo>
                    <a:pt x="1526" y="1445"/>
                  </a:lnTo>
                  <a:lnTo>
                    <a:pt x="1472" y="1500"/>
                  </a:lnTo>
                  <a:lnTo>
                    <a:pt x="1413" y="1552"/>
                  </a:lnTo>
                  <a:lnTo>
                    <a:pt x="1351" y="1599"/>
                  </a:lnTo>
                  <a:lnTo>
                    <a:pt x="1283" y="1638"/>
                  </a:lnTo>
                  <a:lnTo>
                    <a:pt x="1213" y="1672"/>
                  </a:lnTo>
                  <a:lnTo>
                    <a:pt x="1140" y="1700"/>
                  </a:lnTo>
                  <a:lnTo>
                    <a:pt x="1065" y="1720"/>
                  </a:lnTo>
                  <a:lnTo>
                    <a:pt x="988" y="1734"/>
                  </a:lnTo>
                  <a:lnTo>
                    <a:pt x="909" y="1742"/>
                  </a:lnTo>
                  <a:lnTo>
                    <a:pt x="833" y="1742"/>
                  </a:lnTo>
                  <a:lnTo>
                    <a:pt x="754" y="1734"/>
                  </a:lnTo>
                  <a:lnTo>
                    <a:pt x="677" y="1720"/>
                  </a:lnTo>
                  <a:lnTo>
                    <a:pt x="602" y="1700"/>
                  </a:lnTo>
                  <a:lnTo>
                    <a:pt x="529" y="1672"/>
                  </a:lnTo>
                  <a:lnTo>
                    <a:pt x="457" y="1638"/>
                  </a:lnTo>
                  <a:lnTo>
                    <a:pt x="391" y="1599"/>
                  </a:lnTo>
                  <a:lnTo>
                    <a:pt x="327" y="1552"/>
                  </a:lnTo>
                  <a:lnTo>
                    <a:pt x="268" y="1500"/>
                  </a:lnTo>
                  <a:lnTo>
                    <a:pt x="214" y="1445"/>
                  </a:lnTo>
                  <a:lnTo>
                    <a:pt x="166" y="1382"/>
                  </a:lnTo>
                  <a:lnTo>
                    <a:pt x="123" y="1318"/>
                  </a:lnTo>
                  <a:lnTo>
                    <a:pt x="85" y="1248"/>
                  </a:lnTo>
                  <a:lnTo>
                    <a:pt x="55" y="1177"/>
                  </a:lnTo>
                  <a:lnTo>
                    <a:pt x="30" y="1103"/>
                  </a:lnTo>
                  <a:lnTo>
                    <a:pt x="14" y="1026"/>
                  </a:lnTo>
                  <a:lnTo>
                    <a:pt x="3" y="950"/>
                  </a:lnTo>
                  <a:lnTo>
                    <a:pt x="0" y="871"/>
                  </a:lnTo>
                  <a:close/>
                </a:path>
              </a:pathLst>
            </a:custGeom>
            <a:solidFill>
              <a:srgbClr val="FFFF00"/>
            </a:solidFill>
            <a:ln w="26988">
              <a:solidFill>
                <a:srgbClr val="000000"/>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58" name="Rectangle 15"/>
            <p:cNvSpPr>
              <a:spLocks noChangeArrowheads="1"/>
            </p:cNvSpPr>
            <p:nvPr/>
          </p:nvSpPr>
          <p:spPr bwMode="auto">
            <a:xfrm>
              <a:off x="2518" y="2246"/>
              <a:ext cx="793"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100">
                  <a:solidFill>
                    <a:srgbClr val="000000"/>
                  </a:solidFill>
                  <a:latin typeface="Arial" charset="0"/>
                </a:rPr>
                <a:t>Module to</a:t>
              </a:r>
              <a:endParaRPr lang="en-US" altLang="en-US">
                <a:solidFill>
                  <a:srgbClr val="000000"/>
                </a:solidFill>
              </a:endParaRPr>
            </a:p>
          </p:txBody>
        </p:sp>
        <p:sp>
          <p:nvSpPr>
            <p:cNvPr id="6159" name="Rectangle 16"/>
            <p:cNvSpPr>
              <a:spLocks noChangeArrowheads="1"/>
            </p:cNvSpPr>
            <p:nvPr/>
          </p:nvSpPr>
          <p:spPr bwMode="auto">
            <a:xfrm>
              <a:off x="2718" y="2442"/>
              <a:ext cx="39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100">
                  <a:solidFill>
                    <a:srgbClr val="000000"/>
                  </a:solidFill>
                  <a:latin typeface="Arial" charset="0"/>
                </a:rPr>
                <a:t>Test</a:t>
              </a:r>
              <a:endParaRPr lang="en-US" altLang="en-US">
                <a:solidFill>
                  <a:srgbClr val="000000"/>
                </a:solidFill>
              </a:endParaRPr>
            </a:p>
          </p:txBody>
        </p:sp>
        <p:sp>
          <p:nvSpPr>
            <p:cNvPr id="6160" name="Line 17"/>
            <p:cNvSpPr>
              <a:spLocks noChangeShapeType="1"/>
            </p:cNvSpPr>
            <p:nvPr/>
          </p:nvSpPr>
          <p:spPr bwMode="auto">
            <a:xfrm>
              <a:off x="2877" y="1752"/>
              <a:ext cx="1" cy="17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en-US" sz="2400">
                <a:solidFill>
                  <a:srgbClr val="000000"/>
                </a:solidFill>
                <a:latin typeface="Times New Roman" pitchFamily="18" charset="0"/>
              </a:endParaRPr>
            </a:p>
          </p:txBody>
        </p:sp>
        <p:sp>
          <p:nvSpPr>
            <p:cNvPr id="6161" name="Freeform 18"/>
            <p:cNvSpPr>
              <a:spLocks noEditPoints="1"/>
            </p:cNvSpPr>
            <p:nvPr/>
          </p:nvSpPr>
          <p:spPr bwMode="auto">
            <a:xfrm>
              <a:off x="2848" y="1671"/>
              <a:ext cx="59" cy="335"/>
            </a:xfrm>
            <a:custGeom>
              <a:avLst/>
              <a:gdLst>
                <a:gd name="T0" fmla="*/ 30 w 118"/>
                <a:gd name="T1" fmla="*/ 44 h 671"/>
                <a:gd name="T2" fmla="*/ 15 w 118"/>
                <a:gd name="T3" fmla="*/ 0 h 671"/>
                <a:gd name="T4" fmla="*/ 0 w 118"/>
                <a:gd name="T5" fmla="*/ 44 h 671"/>
                <a:gd name="T6" fmla="*/ 30 w 118"/>
                <a:gd name="T7" fmla="*/ 44 h 671"/>
                <a:gd name="T8" fmla="*/ 0 w 118"/>
                <a:gd name="T9" fmla="*/ 123 h 671"/>
                <a:gd name="T10" fmla="*/ 15 w 118"/>
                <a:gd name="T11" fmla="*/ 167 h 671"/>
                <a:gd name="T12" fmla="*/ 30 w 118"/>
                <a:gd name="T13" fmla="*/ 123 h 671"/>
                <a:gd name="T14" fmla="*/ 0 w 118"/>
                <a:gd name="T15" fmla="*/ 123 h 671"/>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671"/>
                <a:gd name="T26" fmla="*/ 118 w 118"/>
                <a:gd name="T27" fmla="*/ 671 h 6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671">
                  <a:moveTo>
                    <a:pt x="118" y="177"/>
                  </a:moveTo>
                  <a:lnTo>
                    <a:pt x="59" y="0"/>
                  </a:lnTo>
                  <a:lnTo>
                    <a:pt x="0" y="177"/>
                  </a:lnTo>
                  <a:lnTo>
                    <a:pt x="118" y="177"/>
                  </a:lnTo>
                  <a:close/>
                  <a:moveTo>
                    <a:pt x="0" y="494"/>
                  </a:moveTo>
                  <a:lnTo>
                    <a:pt x="59" y="671"/>
                  </a:lnTo>
                  <a:lnTo>
                    <a:pt x="118" y="494"/>
                  </a:lnTo>
                  <a:lnTo>
                    <a:pt x="0" y="4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62" name="Line 19"/>
            <p:cNvSpPr>
              <a:spLocks noChangeShapeType="1"/>
            </p:cNvSpPr>
            <p:nvPr/>
          </p:nvSpPr>
          <p:spPr bwMode="auto">
            <a:xfrm>
              <a:off x="3278" y="2791"/>
              <a:ext cx="606" cy="44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en-US" sz="2400">
                <a:solidFill>
                  <a:srgbClr val="000000"/>
                </a:solidFill>
                <a:latin typeface="Times New Roman" pitchFamily="18" charset="0"/>
              </a:endParaRPr>
            </a:p>
          </p:txBody>
        </p:sp>
        <p:sp>
          <p:nvSpPr>
            <p:cNvPr id="6163" name="Freeform 20"/>
            <p:cNvSpPr>
              <a:spLocks noEditPoints="1"/>
            </p:cNvSpPr>
            <p:nvPr/>
          </p:nvSpPr>
          <p:spPr bwMode="auto">
            <a:xfrm>
              <a:off x="3212" y="2743"/>
              <a:ext cx="738" cy="537"/>
            </a:xfrm>
            <a:custGeom>
              <a:avLst/>
              <a:gdLst>
                <a:gd name="T0" fmla="*/ 28 w 1475"/>
                <a:gd name="T1" fmla="*/ 38 h 1073"/>
                <a:gd name="T2" fmla="*/ 0 w 1475"/>
                <a:gd name="T3" fmla="*/ 0 h 1073"/>
                <a:gd name="T4" fmla="*/ 45 w 1475"/>
                <a:gd name="T5" fmla="*/ 15 h 1073"/>
                <a:gd name="T6" fmla="*/ 28 w 1475"/>
                <a:gd name="T7" fmla="*/ 38 h 1073"/>
                <a:gd name="T8" fmla="*/ 342 w 1475"/>
                <a:gd name="T9" fmla="*/ 231 h 1073"/>
                <a:gd name="T10" fmla="*/ 369 w 1475"/>
                <a:gd name="T11" fmla="*/ 269 h 1073"/>
                <a:gd name="T12" fmla="*/ 325 w 1475"/>
                <a:gd name="T13" fmla="*/ 255 h 1073"/>
                <a:gd name="T14" fmla="*/ 342 w 1475"/>
                <a:gd name="T15" fmla="*/ 231 h 1073"/>
                <a:gd name="T16" fmla="*/ 0 60000 65536"/>
                <a:gd name="T17" fmla="*/ 0 60000 65536"/>
                <a:gd name="T18" fmla="*/ 0 60000 65536"/>
                <a:gd name="T19" fmla="*/ 0 60000 65536"/>
                <a:gd name="T20" fmla="*/ 0 60000 65536"/>
                <a:gd name="T21" fmla="*/ 0 60000 65536"/>
                <a:gd name="T22" fmla="*/ 0 60000 65536"/>
                <a:gd name="T23" fmla="*/ 0 60000 65536"/>
                <a:gd name="T24" fmla="*/ 0 w 1475"/>
                <a:gd name="T25" fmla="*/ 0 h 1073"/>
                <a:gd name="T26" fmla="*/ 1475 w 1475"/>
                <a:gd name="T27" fmla="*/ 1073 h 10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5" h="1073">
                  <a:moveTo>
                    <a:pt x="109" y="152"/>
                  </a:moveTo>
                  <a:lnTo>
                    <a:pt x="0" y="0"/>
                  </a:lnTo>
                  <a:lnTo>
                    <a:pt x="179" y="58"/>
                  </a:lnTo>
                  <a:lnTo>
                    <a:pt x="109" y="152"/>
                  </a:lnTo>
                  <a:close/>
                  <a:moveTo>
                    <a:pt x="1368" y="921"/>
                  </a:moveTo>
                  <a:lnTo>
                    <a:pt x="1475" y="1073"/>
                  </a:lnTo>
                  <a:lnTo>
                    <a:pt x="1298" y="1018"/>
                  </a:lnTo>
                  <a:lnTo>
                    <a:pt x="1368" y="9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64" name="Line 21"/>
            <p:cNvSpPr>
              <a:spLocks noChangeShapeType="1"/>
            </p:cNvSpPr>
            <p:nvPr/>
          </p:nvSpPr>
          <p:spPr bwMode="auto">
            <a:xfrm>
              <a:off x="2877" y="2959"/>
              <a:ext cx="1" cy="37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en-US" sz="2400">
                <a:solidFill>
                  <a:srgbClr val="000000"/>
                </a:solidFill>
                <a:latin typeface="Times New Roman" pitchFamily="18" charset="0"/>
              </a:endParaRPr>
            </a:p>
          </p:txBody>
        </p:sp>
        <p:sp>
          <p:nvSpPr>
            <p:cNvPr id="6165" name="Freeform 22"/>
            <p:cNvSpPr>
              <a:spLocks noEditPoints="1"/>
            </p:cNvSpPr>
            <p:nvPr/>
          </p:nvSpPr>
          <p:spPr bwMode="auto">
            <a:xfrm>
              <a:off x="2848" y="2877"/>
              <a:ext cx="59" cy="537"/>
            </a:xfrm>
            <a:custGeom>
              <a:avLst/>
              <a:gdLst>
                <a:gd name="T0" fmla="*/ 30 w 118"/>
                <a:gd name="T1" fmla="*/ 45 h 1072"/>
                <a:gd name="T2" fmla="*/ 15 w 118"/>
                <a:gd name="T3" fmla="*/ 0 h 1072"/>
                <a:gd name="T4" fmla="*/ 0 w 118"/>
                <a:gd name="T5" fmla="*/ 45 h 1072"/>
                <a:gd name="T6" fmla="*/ 30 w 118"/>
                <a:gd name="T7" fmla="*/ 45 h 1072"/>
                <a:gd name="T8" fmla="*/ 0 w 118"/>
                <a:gd name="T9" fmla="*/ 224 h 1072"/>
                <a:gd name="T10" fmla="*/ 15 w 118"/>
                <a:gd name="T11" fmla="*/ 269 h 1072"/>
                <a:gd name="T12" fmla="*/ 30 w 118"/>
                <a:gd name="T13" fmla="*/ 224 h 1072"/>
                <a:gd name="T14" fmla="*/ 0 w 118"/>
                <a:gd name="T15" fmla="*/ 224 h 1072"/>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072"/>
                <a:gd name="T26" fmla="*/ 118 w 118"/>
                <a:gd name="T27" fmla="*/ 1072 h 10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072">
                  <a:moveTo>
                    <a:pt x="118" y="177"/>
                  </a:moveTo>
                  <a:lnTo>
                    <a:pt x="59" y="0"/>
                  </a:lnTo>
                  <a:lnTo>
                    <a:pt x="0" y="177"/>
                  </a:lnTo>
                  <a:lnTo>
                    <a:pt x="118" y="177"/>
                  </a:lnTo>
                  <a:close/>
                  <a:moveTo>
                    <a:pt x="0" y="895"/>
                  </a:moveTo>
                  <a:lnTo>
                    <a:pt x="59" y="1072"/>
                  </a:lnTo>
                  <a:lnTo>
                    <a:pt x="118" y="895"/>
                  </a:lnTo>
                  <a:lnTo>
                    <a:pt x="0" y="8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66" name="Line 23"/>
            <p:cNvSpPr>
              <a:spLocks noChangeShapeType="1"/>
            </p:cNvSpPr>
            <p:nvPr/>
          </p:nvSpPr>
          <p:spPr bwMode="auto">
            <a:xfrm flipH="1">
              <a:off x="1871" y="2791"/>
              <a:ext cx="606" cy="44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en-US" sz="2400">
                <a:solidFill>
                  <a:srgbClr val="000000"/>
                </a:solidFill>
                <a:latin typeface="Times New Roman" pitchFamily="18" charset="0"/>
              </a:endParaRPr>
            </a:p>
          </p:txBody>
        </p:sp>
        <p:sp>
          <p:nvSpPr>
            <p:cNvPr id="6167" name="Freeform 24"/>
            <p:cNvSpPr>
              <a:spLocks noEditPoints="1"/>
            </p:cNvSpPr>
            <p:nvPr/>
          </p:nvSpPr>
          <p:spPr bwMode="auto">
            <a:xfrm>
              <a:off x="1805" y="2743"/>
              <a:ext cx="737" cy="537"/>
            </a:xfrm>
            <a:custGeom>
              <a:avLst/>
              <a:gdLst>
                <a:gd name="T0" fmla="*/ 342 w 1475"/>
                <a:gd name="T1" fmla="*/ 38 h 1073"/>
                <a:gd name="T2" fmla="*/ 368 w 1475"/>
                <a:gd name="T3" fmla="*/ 0 h 1073"/>
                <a:gd name="T4" fmla="*/ 324 w 1475"/>
                <a:gd name="T5" fmla="*/ 15 h 1073"/>
                <a:gd name="T6" fmla="*/ 342 w 1475"/>
                <a:gd name="T7" fmla="*/ 38 h 1073"/>
                <a:gd name="T8" fmla="*/ 27 w 1475"/>
                <a:gd name="T9" fmla="*/ 231 h 1073"/>
                <a:gd name="T10" fmla="*/ 0 w 1475"/>
                <a:gd name="T11" fmla="*/ 269 h 1073"/>
                <a:gd name="T12" fmla="*/ 44 w 1475"/>
                <a:gd name="T13" fmla="*/ 255 h 1073"/>
                <a:gd name="T14" fmla="*/ 27 w 1475"/>
                <a:gd name="T15" fmla="*/ 231 h 1073"/>
                <a:gd name="T16" fmla="*/ 0 60000 65536"/>
                <a:gd name="T17" fmla="*/ 0 60000 65536"/>
                <a:gd name="T18" fmla="*/ 0 60000 65536"/>
                <a:gd name="T19" fmla="*/ 0 60000 65536"/>
                <a:gd name="T20" fmla="*/ 0 60000 65536"/>
                <a:gd name="T21" fmla="*/ 0 60000 65536"/>
                <a:gd name="T22" fmla="*/ 0 60000 65536"/>
                <a:gd name="T23" fmla="*/ 0 60000 65536"/>
                <a:gd name="T24" fmla="*/ 0 w 1475"/>
                <a:gd name="T25" fmla="*/ 0 h 1073"/>
                <a:gd name="T26" fmla="*/ 1475 w 1475"/>
                <a:gd name="T27" fmla="*/ 1073 h 10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5" h="1073">
                  <a:moveTo>
                    <a:pt x="1368" y="152"/>
                  </a:moveTo>
                  <a:lnTo>
                    <a:pt x="1475" y="0"/>
                  </a:lnTo>
                  <a:lnTo>
                    <a:pt x="1298" y="58"/>
                  </a:lnTo>
                  <a:lnTo>
                    <a:pt x="1368" y="152"/>
                  </a:lnTo>
                  <a:close/>
                  <a:moveTo>
                    <a:pt x="109" y="921"/>
                  </a:moveTo>
                  <a:lnTo>
                    <a:pt x="0" y="1073"/>
                  </a:lnTo>
                  <a:lnTo>
                    <a:pt x="179" y="1018"/>
                  </a:lnTo>
                  <a:lnTo>
                    <a:pt x="109" y="9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68" name="Rectangle 25"/>
            <p:cNvSpPr>
              <a:spLocks noChangeArrowheads="1"/>
            </p:cNvSpPr>
            <p:nvPr/>
          </p:nvSpPr>
          <p:spPr bwMode="auto">
            <a:xfrm>
              <a:off x="1000" y="1000"/>
              <a:ext cx="805" cy="537"/>
            </a:xfrm>
            <a:prstGeom prst="rect">
              <a:avLst/>
            </a:prstGeom>
            <a:blipFill dpi="0" rotWithShape="0">
              <a:blip r:embed="rId2"/>
              <a:srcRect/>
              <a:tile tx="0" ty="0" sx="100000" sy="100000" flip="none" algn="tl"/>
            </a:blipFill>
            <a:ln w="26988">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69" name="Rectangle 26"/>
            <p:cNvSpPr>
              <a:spLocks noChangeArrowheads="1"/>
            </p:cNvSpPr>
            <p:nvPr/>
          </p:nvSpPr>
          <p:spPr bwMode="auto">
            <a:xfrm>
              <a:off x="1229" y="1055"/>
              <a:ext cx="42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Test</a:t>
              </a:r>
              <a:endParaRPr lang="en-US" altLang="en-US">
                <a:solidFill>
                  <a:srgbClr val="000000"/>
                </a:solidFill>
              </a:endParaRPr>
            </a:p>
          </p:txBody>
        </p:sp>
        <p:sp>
          <p:nvSpPr>
            <p:cNvPr id="6170" name="Rectangle 27"/>
            <p:cNvSpPr>
              <a:spLocks noChangeArrowheads="1"/>
            </p:cNvSpPr>
            <p:nvPr/>
          </p:nvSpPr>
          <p:spPr bwMode="auto">
            <a:xfrm>
              <a:off x="1169" y="1269"/>
              <a:ext cx="54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cases</a:t>
              </a:r>
              <a:endParaRPr lang="en-US" altLang="en-US">
                <a:solidFill>
                  <a:srgbClr val="000000"/>
                </a:solidFill>
              </a:endParaRPr>
            </a:p>
          </p:txBody>
        </p:sp>
        <p:sp>
          <p:nvSpPr>
            <p:cNvPr id="6171" name="Rectangle 28"/>
            <p:cNvSpPr>
              <a:spLocks noChangeArrowheads="1"/>
            </p:cNvSpPr>
            <p:nvPr/>
          </p:nvSpPr>
          <p:spPr bwMode="auto">
            <a:xfrm>
              <a:off x="3950" y="1000"/>
              <a:ext cx="804" cy="537"/>
            </a:xfrm>
            <a:prstGeom prst="rect">
              <a:avLst/>
            </a:prstGeom>
            <a:blipFill dpi="0" rotWithShape="0">
              <a:blip r:embed="rId2"/>
              <a:srcRect/>
              <a:tile tx="0" ty="0" sx="100000" sy="100000" flip="none" algn="tl"/>
            </a:blipFill>
            <a:ln w="26988">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72" name="Rectangle 29"/>
            <p:cNvSpPr>
              <a:spLocks noChangeArrowheads="1"/>
            </p:cNvSpPr>
            <p:nvPr/>
          </p:nvSpPr>
          <p:spPr bwMode="auto">
            <a:xfrm>
              <a:off x="4054" y="1162"/>
              <a:ext cx="67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200">
                  <a:solidFill>
                    <a:srgbClr val="000000"/>
                  </a:solidFill>
                  <a:latin typeface="Arial" charset="0"/>
                </a:rPr>
                <a:t>Results</a:t>
              </a:r>
              <a:endParaRPr lang="en-US" altLang="en-US">
                <a:solidFill>
                  <a:srgbClr val="000000"/>
                </a:solidFill>
              </a:endParaRPr>
            </a:p>
          </p:txBody>
        </p:sp>
        <p:sp>
          <p:nvSpPr>
            <p:cNvPr id="6173" name="Line 30"/>
            <p:cNvSpPr>
              <a:spLocks noChangeShapeType="1"/>
            </p:cNvSpPr>
            <p:nvPr/>
          </p:nvSpPr>
          <p:spPr bwMode="auto">
            <a:xfrm>
              <a:off x="1805" y="1268"/>
              <a:ext cx="590" cy="11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en-US" sz="2400">
                <a:solidFill>
                  <a:srgbClr val="000000"/>
                </a:solidFill>
                <a:latin typeface="Times New Roman" pitchFamily="18" charset="0"/>
              </a:endParaRPr>
            </a:p>
          </p:txBody>
        </p:sp>
        <p:sp>
          <p:nvSpPr>
            <p:cNvPr id="6174" name="Freeform 31"/>
            <p:cNvSpPr>
              <a:spLocks/>
            </p:cNvSpPr>
            <p:nvPr/>
          </p:nvSpPr>
          <p:spPr bwMode="auto">
            <a:xfrm>
              <a:off x="2383" y="1357"/>
              <a:ext cx="92" cy="57"/>
            </a:xfrm>
            <a:custGeom>
              <a:avLst/>
              <a:gdLst>
                <a:gd name="T0" fmla="*/ 6 w 184"/>
                <a:gd name="T1" fmla="*/ 0 h 114"/>
                <a:gd name="T2" fmla="*/ 46 w 184"/>
                <a:gd name="T3" fmla="*/ 23 h 114"/>
                <a:gd name="T4" fmla="*/ 0 w 184"/>
                <a:gd name="T5" fmla="*/ 29 h 114"/>
                <a:gd name="T6" fmla="*/ 6 w 184"/>
                <a:gd name="T7" fmla="*/ 0 h 114"/>
                <a:gd name="T8" fmla="*/ 0 60000 65536"/>
                <a:gd name="T9" fmla="*/ 0 60000 65536"/>
                <a:gd name="T10" fmla="*/ 0 60000 65536"/>
                <a:gd name="T11" fmla="*/ 0 60000 65536"/>
                <a:gd name="T12" fmla="*/ 0 w 184"/>
                <a:gd name="T13" fmla="*/ 0 h 114"/>
                <a:gd name="T14" fmla="*/ 184 w 184"/>
                <a:gd name="T15" fmla="*/ 114 h 114"/>
              </a:gdLst>
              <a:ahLst/>
              <a:cxnLst>
                <a:cxn ang="T8">
                  <a:pos x="T0" y="T1"/>
                </a:cxn>
                <a:cxn ang="T9">
                  <a:pos x="T2" y="T3"/>
                </a:cxn>
                <a:cxn ang="T10">
                  <a:pos x="T4" y="T5"/>
                </a:cxn>
                <a:cxn ang="T11">
                  <a:pos x="T6" y="T7"/>
                </a:cxn>
              </a:cxnLst>
              <a:rect l="T12" t="T13" r="T14" b="T15"/>
              <a:pathLst>
                <a:path w="184" h="114">
                  <a:moveTo>
                    <a:pt x="23" y="0"/>
                  </a:moveTo>
                  <a:lnTo>
                    <a:pt x="184" y="91"/>
                  </a:lnTo>
                  <a:lnTo>
                    <a:pt x="0" y="11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sp>
          <p:nvSpPr>
            <p:cNvPr id="6175" name="Line 32"/>
            <p:cNvSpPr>
              <a:spLocks noChangeShapeType="1"/>
            </p:cNvSpPr>
            <p:nvPr/>
          </p:nvSpPr>
          <p:spPr bwMode="auto">
            <a:xfrm flipV="1">
              <a:off x="3279" y="1284"/>
              <a:ext cx="591" cy="11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en-US" sz="2400">
                <a:solidFill>
                  <a:srgbClr val="000000"/>
                </a:solidFill>
                <a:latin typeface="Times New Roman" pitchFamily="18" charset="0"/>
              </a:endParaRPr>
            </a:p>
          </p:txBody>
        </p:sp>
        <p:sp>
          <p:nvSpPr>
            <p:cNvPr id="6176" name="Freeform 33"/>
            <p:cNvSpPr>
              <a:spLocks/>
            </p:cNvSpPr>
            <p:nvPr/>
          </p:nvSpPr>
          <p:spPr bwMode="auto">
            <a:xfrm>
              <a:off x="3857" y="1257"/>
              <a:ext cx="93" cy="58"/>
            </a:xfrm>
            <a:custGeom>
              <a:avLst/>
              <a:gdLst>
                <a:gd name="T0" fmla="*/ 6 w 184"/>
                <a:gd name="T1" fmla="*/ 29 h 116"/>
                <a:gd name="T2" fmla="*/ 47 w 184"/>
                <a:gd name="T3" fmla="*/ 6 h 116"/>
                <a:gd name="T4" fmla="*/ 0 w 184"/>
                <a:gd name="T5" fmla="*/ 0 h 116"/>
                <a:gd name="T6" fmla="*/ 6 w 184"/>
                <a:gd name="T7" fmla="*/ 29 h 116"/>
                <a:gd name="T8" fmla="*/ 0 60000 65536"/>
                <a:gd name="T9" fmla="*/ 0 60000 65536"/>
                <a:gd name="T10" fmla="*/ 0 60000 65536"/>
                <a:gd name="T11" fmla="*/ 0 60000 65536"/>
                <a:gd name="T12" fmla="*/ 0 w 184"/>
                <a:gd name="T13" fmla="*/ 0 h 116"/>
                <a:gd name="T14" fmla="*/ 184 w 184"/>
                <a:gd name="T15" fmla="*/ 116 h 116"/>
              </a:gdLst>
              <a:ahLst/>
              <a:cxnLst>
                <a:cxn ang="T8">
                  <a:pos x="T0" y="T1"/>
                </a:cxn>
                <a:cxn ang="T9">
                  <a:pos x="T2" y="T3"/>
                </a:cxn>
                <a:cxn ang="T10">
                  <a:pos x="T4" y="T5"/>
                </a:cxn>
                <a:cxn ang="T11">
                  <a:pos x="T6" y="T7"/>
                </a:cxn>
              </a:cxnLst>
              <a:rect l="T12" t="T13" r="T14" b="T15"/>
              <a:pathLst>
                <a:path w="184" h="116">
                  <a:moveTo>
                    <a:pt x="23" y="116"/>
                  </a:moveTo>
                  <a:lnTo>
                    <a:pt x="184" y="23"/>
                  </a:lnTo>
                  <a:lnTo>
                    <a:pt x="0" y="0"/>
                  </a:lnTo>
                  <a:lnTo>
                    <a:pt x="23"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solidFill>
                  <a:srgbClr val="000000"/>
                </a:solidFill>
              </a:endParaRPr>
            </a:p>
          </p:txBody>
        </p:sp>
      </p:grpSp>
    </p:spTree>
    <p:extLst>
      <p:ext uri="{BB962C8B-B14F-4D97-AF65-F5344CB8AC3E}">
        <p14:creationId xmlns:p14="http://schemas.microsoft.com/office/powerpoint/2010/main" val="1881984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idx="1"/>
          </p:nvPr>
        </p:nvSpPr>
        <p:spPr/>
        <p:txBody>
          <a:bodyPr>
            <a:normAutofit lnSpcReduction="10000"/>
          </a:bodyPr>
          <a:lstStyle/>
          <a:p>
            <a:pPr marL="365760" indent="-256032" fontAlgn="auto">
              <a:lnSpc>
                <a:spcPct val="90000"/>
              </a:lnSpc>
              <a:spcAft>
                <a:spcPts val="600"/>
              </a:spcAft>
              <a:buFont typeface="Wingdings 3"/>
              <a:buChar char=""/>
              <a:defRPr/>
            </a:pPr>
            <a:r>
              <a:rPr lang="en-US" sz="2000" dirty="0" smtClean="0">
                <a:solidFill>
                  <a:srgbClr val="FF0000"/>
                </a:solidFill>
              </a:rPr>
              <a:t>Accurate</a:t>
            </a:r>
            <a:r>
              <a:rPr lang="en-US" sz="2000" dirty="0" smtClean="0"/>
              <a:t> - The test should check what it is supposed to and exercise an area of intent.</a:t>
            </a:r>
          </a:p>
          <a:p>
            <a:pPr marL="365760" indent="-256032" fontAlgn="auto">
              <a:lnSpc>
                <a:spcPct val="90000"/>
              </a:lnSpc>
              <a:spcAft>
                <a:spcPts val="600"/>
              </a:spcAft>
              <a:buFont typeface="Wingdings 3"/>
              <a:buChar char=""/>
              <a:defRPr/>
            </a:pPr>
            <a:r>
              <a:rPr lang="en-US" sz="2000" dirty="0" smtClean="0">
                <a:solidFill>
                  <a:srgbClr val="FF0000"/>
                </a:solidFill>
              </a:rPr>
              <a:t>Economical </a:t>
            </a:r>
            <a:r>
              <a:rPr lang="en-US" sz="2000" dirty="0" smtClean="0"/>
              <a:t>- The test should be performed in a minimal number of steps.</a:t>
            </a:r>
          </a:p>
          <a:p>
            <a:pPr marL="365760" indent="-256032" fontAlgn="auto">
              <a:lnSpc>
                <a:spcPct val="90000"/>
              </a:lnSpc>
              <a:spcAft>
                <a:spcPts val="600"/>
              </a:spcAft>
              <a:buFont typeface="Wingdings 3"/>
              <a:buChar char=""/>
              <a:defRPr/>
            </a:pPr>
            <a:r>
              <a:rPr lang="en-US" sz="2000" dirty="0" smtClean="0">
                <a:solidFill>
                  <a:srgbClr val="FF0000"/>
                </a:solidFill>
              </a:rPr>
              <a:t>Limited in complexity </a:t>
            </a:r>
            <a:r>
              <a:rPr lang="en-US" sz="2000" dirty="0" smtClean="0"/>
              <a:t>- Tests should consist of a moderate number (10-15) of steps.</a:t>
            </a:r>
          </a:p>
          <a:p>
            <a:pPr marL="365760" indent="-256032" fontAlgn="auto">
              <a:lnSpc>
                <a:spcPct val="90000"/>
              </a:lnSpc>
              <a:spcAft>
                <a:spcPts val="600"/>
              </a:spcAft>
              <a:buFont typeface="Wingdings 3"/>
              <a:buChar char=""/>
              <a:defRPr/>
            </a:pPr>
            <a:r>
              <a:rPr lang="en-US" sz="2000" dirty="0" smtClean="0">
                <a:solidFill>
                  <a:srgbClr val="FF0000"/>
                </a:solidFill>
              </a:rPr>
              <a:t>Repeatable</a:t>
            </a:r>
            <a:r>
              <a:rPr lang="en-US" sz="2000" dirty="0" smtClean="0"/>
              <a:t> - The test should be able to be performed and repeated by another person.</a:t>
            </a:r>
          </a:p>
          <a:p>
            <a:pPr marL="365760" indent="-256032" fontAlgn="auto">
              <a:lnSpc>
                <a:spcPct val="90000"/>
              </a:lnSpc>
              <a:spcAft>
                <a:spcPts val="600"/>
              </a:spcAft>
              <a:buFont typeface="Wingdings 3"/>
              <a:buChar char=""/>
              <a:defRPr/>
            </a:pPr>
            <a:r>
              <a:rPr lang="en-US" sz="2000" dirty="0" smtClean="0">
                <a:solidFill>
                  <a:srgbClr val="FF0000"/>
                </a:solidFill>
              </a:rPr>
              <a:t>Appropriate</a:t>
            </a:r>
            <a:r>
              <a:rPr lang="en-US" sz="2000" dirty="0" smtClean="0"/>
              <a:t> - The complexity of the test should be such that it is able to be performed by other individuals who are assigned the testing task.</a:t>
            </a:r>
          </a:p>
          <a:p>
            <a:pPr marL="365760" indent="-256032" fontAlgn="auto">
              <a:lnSpc>
                <a:spcPct val="90000"/>
              </a:lnSpc>
              <a:spcAft>
                <a:spcPts val="600"/>
              </a:spcAft>
              <a:buFont typeface="Wingdings 3"/>
              <a:buChar char=""/>
              <a:defRPr/>
            </a:pPr>
            <a:r>
              <a:rPr lang="en-US" sz="2000" dirty="0" smtClean="0">
                <a:solidFill>
                  <a:srgbClr val="FF0000"/>
                </a:solidFill>
              </a:rPr>
              <a:t>Traceable</a:t>
            </a:r>
            <a:r>
              <a:rPr lang="en-US" sz="2000" dirty="0" smtClean="0"/>
              <a:t> - The test should verify a specific requirement.</a:t>
            </a:r>
          </a:p>
          <a:p>
            <a:pPr marL="365760" indent="-256032" fontAlgn="auto">
              <a:lnSpc>
                <a:spcPct val="90000"/>
              </a:lnSpc>
              <a:spcAft>
                <a:spcPts val="600"/>
              </a:spcAft>
              <a:buFont typeface="Wingdings 3"/>
              <a:buChar char=""/>
              <a:defRPr/>
            </a:pPr>
            <a:r>
              <a:rPr lang="en-US" sz="2000" dirty="0" smtClean="0">
                <a:solidFill>
                  <a:srgbClr val="FF0000"/>
                </a:solidFill>
              </a:rPr>
              <a:t>Self cleaning </a:t>
            </a:r>
            <a:r>
              <a:rPr lang="en-US" sz="2000" dirty="0" smtClean="0"/>
              <a:t>- The system should return to the pre-test state after the test is complete.</a:t>
            </a:r>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C405FEC-A5AA-433C-8273-33B9478E85C7}" type="slidenum">
              <a:rPr lang="en-US"/>
              <a:pPr/>
              <a:t>14</a:t>
            </a:fld>
            <a:endParaRPr lang="en-US"/>
          </a:p>
        </p:txBody>
      </p:sp>
      <p:sp>
        <p:nvSpPr>
          <p:cNvPr id="13317" name="AutoShape 2"/>
          <p:cNvSpPr>
            <a:spLocks noGrp="1" noChangeArrowheads="1"/>
          </p:cNvSpPr>
          <p:nvPr>
            <p:ph type="title"/>
          </p:nvPr>
        </p:nvSpPr>
        <p:spPr/>
        <p:txBody>
          <a:bodyPr/>
          <a:lstStyle/>
          <a:p>
            <a:pPr fontAlgn="auto">
              <a:spcAft>
                <a:spcPts val="0"/>
              </a:spcAft>
              <a:defRPr/>
            </a:pPr>
            <a:r>
              <a:rPr lang="en-US" dirty="0" smtClean="0"/>
              <a:t>Test Case </a:t>
            </a:r>
            <a:r>
              <a:rPr lang="en-US" dirty="0"/>
              <a:t>P</a:t>
            </a:r>
            <a:r>
              <a:rPr lang="en-US" dirty="0" smtClean="0"/>
              <a:t>roperties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lnSpc>
                <a:spcPct val="90000"/>
              </a:lnSpc>
              <a:buFont typeface="Wingdings" pitchFamily="2" charset="2"/>
              <a:buNone/>
            </a:pPr>
            <a:r>
              <a:rPr lang="en-US" dirty="0" smtClean="0"/>
              <a:t>There are many types of testing and several taxonomies to classify testing procedures or methodologies.</a:t>
            </a:r>
          </a:p>
          <a:p>
            <a:pPr>
              <a:lnSpc>
                <a:spcPct val="90000"/>
              </a:lnSpc>
              <a:buFont typeface="Wingdings" pitchFamily="2" charset="2"/>
              <a:buNone/>
            </a:pPr>
            <a:endParaRPr lang="en-US" dirty="0" smtClean="0"/>
          </a:p>
          <a:p>
            <a:pPr>
              <a:lnSpc>
                <a:spcPct val="90000"/>
              </a:lnSpc>
              <a:buFont typeface="Wingdings" pitchFamily="2" charset="2"/>
              <a:buNone/>
            </a:pPr>
            <a:r>
              <a:rPr lang="en-US" dirty="0" smtClean="0"/>
              <a:t>We will focus on four types as</a:t>
            </a:r>
          </a:p>
          <a:p>
            <a:pPr>
              <a:lnSpc>
                <a:spcPct val="90000"/>
              </a:lnSpc>
            </a:pPr>
            <a:r>
              <a:rPr lang="en-US" dirty="0" smtClean="0"/>
              <a:t>Debugging</a:t>
            </a:r>
          </a:p>
          <a:p>
            <a:pPr>
              <a:lnSpc>
                <a:spcPct val="90000"/>
              </a:lnSpc>
            </a:pPr>
            <a:r>
              <a:rPr lang="en-US" dirty="0" smtClean="0"/>
              <a:t>Unit Testing</a:t>
            </a:r>
          </a:p>
          <a:p>
            <a:pPr>
              <a:lnSpc>
                <a:spcPct val="90000"/>
              </a:lnSpc>
            </a:pPr>
            <a:r>
              <a:rPr lang="en-US" dirty="0" smtClean="0"/>
              <a:t>Integration Testing</a:t>
            </a:r>
          </a:p>
          <a:p>
            <a:pPr>
              <a:lnSpc>
                <a:spcPct val="90000"/>
              </a:lnSpc>
            </a:pPr>
            <a:r>
              <a:rPr lang="en-US" dirty="0" smtClean="0"/>
              <a:t>Acceptance Testing</a:t>
            </a:r>
          </a:p>
        </p:txBody>
      </p:sp>
      <p:sp>
        <p:nvSpPr>
          <p:cNvPr id="266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888316-E17E-49FD-9B95-0D0DBAE8BB5A}" type="slidenum">
              <a:rPr lang="en-US"/>
              <a:pPr/>
              <a:t>15</a:t>
            </a:fld>
            <a:endParaRPr lang="en-US"/>
          </a:p>
        </p:txBody>
      </p:sp>
      <p:sp>
        <p:nvSpPr>
          <p:cNvPr id="14341" name="AutoShape 2"/>
          <p:cNvSpPr>
            <a:spLocks noGrp="1" noChangeArrowheads="1"/>
          </p:cNvSpPr>
          <p:nvPr>
            <p:ph type="title"/>
          </p:nvPr>
        </p:nvSpPr>
        <p:spPr/>
        <p:txBody>
          <a:bodyPr/>
          <a:lstStyle/>
          <a:p>
            <a:pPr fontAlgn="auto">
              <a:spcAft>
                <a:spcPts val="0"/>
              </a:spcAft>
              <a:defRPr/>
            </a:pPr>
            <a:r>
              <a:rPr lang="en-US" dirty="0" smtClean="0"/>
              <a:t>Constructing Tests</a:t>
            </a:r>
          </a:p>
        </p:txBody>
      </p:sp>
    </p:spTree>
    <p:extLst>
      <p:ext uri="{BB962C8B-B14F-4D97-AF65-F5344CB8AC3E}">
        <p14:creationId xmlns:p14="http://schemas.microsoft.com/office/powerpoint/2010/main" val="1683639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76200" y="990600"/>
            <a:ext cx="8991600" cy="5105400"/>
          </a:xfrm>
        </p:spPr>
        <p:txBody>
          <a:bodyPr/>
          <a:lstStyle/>
          <a:p>
            <a:pPr>
              <a:lnSpc>
                <a:spcPct val="90000"/>
              </a:lnSpc>
              <a:buFont typeface="Wingdings" pitchFamily="2" charset="2"/>
              <a:buNone/>
            </a:pPr>
            <a:r>
              <a:rPr lang="en-US" sz="2400" dirty="0" smtClean="0"/>
              <a:t>There are two types of bugs:</a:t>
            </a:r>
          </a:p>
          <a:p>
            <a:pPr>
              <a:lnSpc>
                <a:spcPct val="90000"/>
              </a:lnSpc>
              <a:buFont typeface="Wingdings" pitchFamily="2" charset="2"/>
              <a:buNone/>
            </a:pPr>
            <a:endParaRPr lang="en-US" sz="400" dirty="0" smtClean="0"/>
          </a:p>
          <a:p>
            <a:pPr>
              <a:lnSpc>
                <a:spcPct val="90000"/>
              </a:lnSpc>
            </a:pPr>
            <a:r>
              <a:rPr lang="en-US" sz="2400" dirty="0" err="1" smtClean="0"/>
              <a:t>Bohrbugs</a:t>
            </a:r>
            <a:endParaRPr lang="en-US" sz="2400" dirty="0" smtClean="0"/>
          </a:p>
          <a:p>
            <a:pPr lvl="1">
              <a:lnSpc>
                <a:spcPct val="90000"/>
              </a:lnSpc>
            </a:pPr>
            <a:r>
              <a:rPr lang="en-US" sz="2000" dirty="0" err="1" smtClean="0"/>
              <a:t>Bohrbugs</a:t>
            </a:r>
            <a:r>
              <a:rPr lang="en-US" sz="2000" dirty="0" smtClean="0"/>
              <a:t> are reliable bugs</a:t>
            </a:r>
          </a:p>
          <a:p>
            <a:pPr lvl="1">
              <a:lnSpc>
                <a:spcPct val="90000"/>
              </a:lnSpc>
            </a:pPr>
            <a:r>
              <a:rPr lang="en-US" sz="2000" dirty="0" smtClean="0"/>
              <a:t>The error is always in the same place and the same way</a:t>
            </a:r>
          </a:p>
          <a:p>
            <a:pPr lvl="2">
              <a:lnSpc>
                <a:spcPct val="90000"/>
              </a:lnSpc>
            </a:pPr>
            <a:r>
              <a:rPr lang="en-US" sz="1800" dirty="0" smtClean="0"/>
              <a:t>Example: accessing the </a:t>
            </a:r>
            <a:r>
              <a:rPr lang="en-US" sz="1800" dirty="0" err="1" smtClean="0"/>
              <a:t>incorrrect</a:t>
            </a:r>
            <a:r>
              <a:rPr lang="en-US" sz="1800" dirty="0" smtClean="0"/>
              <a:t> element of an array</a:t>
            </a:r>
          </a:p>
          <a:p>
            <a:pPr lvl="2">
              <a:lnSpc>
                <a:spcPct val="90000"/>
              </a:lnSpc>
            </a:pPr>
            <a:r>
              <a:rPr lang="en-US" sz="1800" dirty="0" smtClean="0"/>
              <a:t>Example: incorrect connection for a logic gate input</a:t>
            </a:r>
          </a:p>
          <a:p>
            <a:pPr lvl="1">
              <a:lnSpc>
                <a:spcPct val="90000"/>
              </a:lnSpc>
            </a:pPr>
            <a:r>
              <a:rPr lang="en-US" sz="2000" dirty="0" smtClean="0"/>
              <a:t>Solution: set a good trap that causes the associated error, and reveals the source of error.</a:t>
            </a:r>
          </a:p>
          <a:p>
            <a:pPr lvl="1">
              <a:lnSpc>
                <a:spcPct val="90000"/>
              </a:lnSpc>
            </a:pPr>
            <a:endParaRPr lang="en-US" sz="600" dirty="0" smtClean="0"/>
          </a:p>
          <a:p>
            <a:pPr>
              <a:lnSpc>
                <a:spcPct val="90000"/>
              </a:lnSpc>
            </a:pPr>
            <a:r>
              <a:rPr lang="en-US" sz="2400" dirty="0" err="1" smtClean="0"/>
              <a:t>Heisenbugs</a:t>
            </a:r>
            <a:endParaRPr lang="en-US" sz="2400" dirty="0" smtClean="0"/>
          </a:p>
          <a:p>
            <a:pPr lvl="1">
              <a:lnSpc>
                <a:spcPct val="90000"/>
              </a:lnSpc>
            </a:pPr>
            <a:r>
              <a:rPr lang="en-US" sz="2000" dirty="0" smtClean="0"/>
              <a:t>Innocuous changes of input yield buggy behavior</a:t>
            </a:r>
          </a:p>
          <a:p>
            <a:pPr lvl="1">
              <a:lnSpc>
                <a:spcPct val="90000"/>
              </a:lnSpc>
            </a:pPr>
            <a:r>
              <a:rPr lang="en-US" sz="2000" dirty="0" smtClean="0"/>
              <a:t>May not be reproducible</a:t>
            </a:r>
          </a:p>
          <a:p>
            <a:pPr lvl="1">
              <a:lnSpc>
                <a:spcPct val="90000"/>
              </a:lnSpc>
            </a:pPr>
            <a:r>
              <a:rPr lang="en-US" sz="2000" dirty="0" smtClean="0"/>
              <a:t>They seemingly move around within a system</a:t>
            </a:r>
          </a:p>
          <a:p>
            <a:pPr lvl="2">
              <a:lnSpc>
                <a:spcPct val="90000"/>
              </a:lnSpc>
            </a:pPr>
            <a:r>
              <a:rPr lang="en-US" sz="1800" dirty="0" smtClean="0"/>
              <a:t>Example: a pointer error that occasionally writes the system stack!</a:t>
            </a:r>
          </a:p>
          <a:p>
            <a:pPr lvl="2">
              <a:lnSpc>
                <a:spcPct val="90000"/>
              </a:lnSpc>
            </a:pPr>
            <a:r>
              <a:rPr lang="en-US" sz="1800" dirty="0" smtClean="0"/>
              <a:t>Example: a circuit that operates incorrectly at random times (a floating ground line?)</a:t>
            </a:r>
          </a:p>
          <a:p>
            <a:pPr lvl="1">
              <a:lnSpc>
                <a:spcPct val="90000"/>
              </a:lnSpc>
            </a:pPr>
            <a:r>
              <a:rPr lang="en-US" sz="2000" dirty="0" smtClean="0"/>
              <a:t>Solution: not trivial, must think outside the box!</a:t>
            </a:r>
          </a:p>
        </p:txBody>
      </p:sp>
      <p:sp>
        <p:nvSpPr>
          <p:cNvPr id="266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888316-E17E-49FD-9B95-0D0DBAE8BB5A}" type="slidenum">
              <a:rPr lang="en-US"/>
              <a:pPr/>
              <a:t>16</a:t>
            </a:fld>
            <a:endParaRPr lang="en-US"/>
          </a:p>
        </p:txBody>
      </p:sp>
      <p:sp>
        <p:nvSpPr>
          <p:cNvPr id="14341" name="AutoShape 2"/>
          <p:cNvSpPr>
            <a:spLocks noGrp="1" noChangeArrowheads="1"/>
          </p:cNvSpPr>
          <p:nvPr>
            <p:ph type="title"/>
          </p:nvPr>
        </p:nvSpPr>
        <p:spPr>
          <a:xfrm>
            <a:off x="152400" y="76200"/>
            <a:ext cx="8229600" cy="1143000"/>
          </a:xfrm>
        </p:spPr>
        <p:txBody>
          <a:bodyPr/>
          <a:lstStyle/>
          <a:p>
            <a:pPr fontAlgn="auto">
              <a:spcAft>
                <a:spcPts val="0"/>
              </a:spcAft>
              <a:defRPr/>
            </a:pPr>
            <a:r>
              <a:rPr lang="en-US" dirty="0" smtClean="0"/>
              <a:t>Debugging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57200" y="1600200"/>
            <a:ext cx="8229600" cy="4406900"/>
          </a:xfrm>
        </p:spPr>
        <p:txBody>
          <a:bodyPr/>
          <a:lstStyle/>
          <a:p>
            <a:r>
              <a:rPr lang="en-US" dirty="0" smtClean="0"/>
              <a:t>Observe the problem under different operating conditions</a:t>
            </a:r>
          </a:p>
          <a:p>
            <a:r>
              <a:rPr lang="en-US" dirty="0" smtClean="0"/>
              <a:t>Form a hypothesis as to what the potential problem is</a:t>
            </a:r>
          </a:p>
          <a:p>
            <a:r>
              <a:rPr lang="en-US" dirty="0" smtClean="0"/>
              <a:t>Conduct experiments to confirm or eliminate the hypothesized source of the problem</a:t>
            </a:r>
          </a:p>
          <a:p>
            <a:r>
              <a:rPr lang="en-US" dirty="0" smtClean="0"/>
              <a:t>Repeat until the problem is eliminated</a:t>
            </a:r>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FD82A4-1E55-4D8C-A4A8-42325AF88E8F}" type="slidenum">
              <a:rPr lang="en-US"/>
              <a:pPr/>
              <a:t>17</a:t>
            </a:fld>
            <a:endParaRPr lang="en-US"/>
          </a:p>
        </p:txBody>
      </p:sp>
      <p:sp>
        <p:nvSpPr>
          <p:cNvPr id="15365" name="AutoShape 2"/>
          <p:cNvSpPr>
            <a:spLocks noGrp="1" noChangeArrowheads="1"/>
          </p:cNvSpPr>
          <p:nvPr>
            <p:ph type="title"/>
          </p:nvPr>
        </p:nvSpPr>
        <p:spPr/>
        <p:txBody>
          <a:bodyPr>
            <a:normAutofit fontScale="90000"/>
          </a:bodyPr>
          <a:lstStyle/>
          <a:p>
            <a:pPr fontAlgn="auto">
              <a:spcAft>
                <a:spcPts val="0"/>
              </a:spcAft>
              <a:defRPr/>
            </a:pPr>
            <a:r>
              <a:rPr lang="en-US" dirty="0" smtClean="0"/>
              <a:t>Debugging </a:t>
            </a:r>
            <a:br>
              <a:rPr lang="en-US" dirty="0" smtClean="0"/>
            </a:br>
            <a:r>
              <a:rPr lang="en-US" sz="3100" dirty="0" smtClean="0"/>
              <a:t>Process	</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57200" y="1600200"/>
            <a:ext cx="8229600" cy="4525962"/>
          </a:xfrm>
        </p:spPr>
        <p:txBody>
          <a:bodyPr/>
          <a:lstStyle/>
          <a:p>
            <a:r>
              <a:rPr lang="en-US" dirty="0" smtClean="0"/>
              <a:t>Check easiest problems first</a:t>
            </a:r>
          </a:p>
          <a:p>
            <a:pPr lvl="1"/>
            <a:r>
              <a:rPr lang="en-US" dirty="0" smtClean="0"/>
              <a:t>You can perform more in a given time</a:t>
            </a:r>
          </a:p>
          <a:p>
            <a:r>
              <a:rPr lang="en-US" dirty="0" smtClean="0"/>
              <a:t>Start at lowest levels of abstraction</a:t>
            </a:r>
          </a:p>
          <a:p>
            <a:pPr lvl="1"/>
            <a:r>
              <a:rPr lang="en-US" dirty="0" smtClean="0"/>
              <a:t>Upper levels rely on lower level</a:t>
            </a:r>
          </a:p>
          <a:p>
            <a:r>
              <a:rPr lang="en-US" dirty="0" smtClean="0"/>
              <a:t>Examples</a:t>
            </a:r>
          </a:p>
          <a:p>
            <a:pPr lvl="1"/>
            <a:r>
              <a:rPr lang="en-US" dirty="0" smtClean="0"/>
              <a:t>Is the system powered up?</a:t>
            </a:r>
          </a:p>
          <a:p>
            <a:pPr lvl="1"/>
            <a:r>
              <a:rPr lang="en-US" dirty="0" smtClean="0"/>
              <a:t>Is the testing equipment adjusted properly?</a:t>
            </a:r>
          </a:p>
          <a:p>
            <a:pPr lvl="1"/>
            <a:r>
              <a:rPr lang="en-US" dirty="0" smtClean="0"/>
              <a:t>Are the bus lines being correctly manipulated?</a:t>
            </a:r>
          </a:p>
          <a:p>
            <a:pPr lvl="1"/>
            <a:r>
              <a:rPr lang="en-US" dirty="0" smtClean="0"/>
              <a:t>Have you initialized the system?</a:t>
            </a:r>
          </a:p>
          <a:p>
            <a:pPr lvl="1"/>
            <a:r>
              <a:rPr lang="en-US" dirty="0" smtClean="0"/>
              <a:t>Are you printing out the right variable/type?</a:t>
            </a:r>
          </a:p>
          <a:p>
            <a:pPr lvl="1"/>
            <a:endParaRPr 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703065-BF70-44D2-9B76-F0C7570B1615}" type="slidenum">
              <a:rPr lang="en-US"/>
              <a:pPr/>
              <a:t>18</a:t>
            </a:fld>
            <a:endParaRPr lang="en-US"/>
          </a:p>
        </p:txBody>
      </p:sp>
      <p:sp>
        <p:nvSpPr>
          <p:cNvPr id="16389" name="AutoShape 2"/>
          <p:cNvSpPr>
            <a:spLocks noGrp="1" noChangeArrowheads="1"/>
          </p:cNvSpPr>
          <p:nvPr>
            <p:ph type="title"/>
          </p:nvPr>
        </p:nvSpPr>
        <p:spPr/>
        <p:txBody>
          <a:bodyPr>
            <a:normAutofit/>
          </a:bodyPr>
          <a:lstStyle/>
          <a:p>
            <a:pPr fontAlgn="auto">
              <a:spcAft>
                <a:spcPts val="0"/>
              </a:spcAft>
              <a:defRPr/>
            </a:pPr>
            <a:r>
              <a:rPr lang="en-US" dirty="0" smtClean="0"/>
              <a:t>Debugging</a:t>
            </a:r>
            <a:br>
              <a:rPr lang="en-US" dirty="0" smtClean="0"/>
            </a:br>
            <a:r>
              <a:rPr lang="en-US" sz="2700" dirty="0" smtClean="0"/>
              <a:t>Common Problems</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0" y="1295400"/>
            <a:ext cx="9144000" cy="4953000"/>
          </a:xfrm>
        </p:spPr>
        <p:txBody>
          <a:bodyPr/>
          <a:lstStyle/>
          <a:p>
            <a:pPr>
              <a:spcBef>
                <a:spcPts val="0"/>
              </a:spcBef>
              <a:spcAft>
                <a:spcPts val="1200"/>
              </a:spcAft>
            </a:pPr>
            <a:r>
              <a:rPr lang="en-US" sz="2800" dirty="0" smtClean="0"/>
              <a:t>A </a:t>
            </a:r>
            <a:r>
              <a:rPr lang="en-US" sz="2800" b="1" dirty="0" smtClean="0">
                <a:solidFill>
                  <a:srgbClr val="FF0000"/>
                </a:solidFill>
              </a:rPr>
              <a:t>unit test </a:t>
            </a:r>
            <a:r>
              <a:rPr lang="en-US" sz="2800" dirty="0" smtClean="0"/>
              <a:t>is a </a:t>
            </a:r>
            <a:r>
              <a:rPr lang="en-US" sz="2800" dirty="0" smtClean="0">
                <a:effectLst>
                  <a:outerShdw blurRad="38100" dist="38100" dir="2700000" algn="tl">
                    <a:srgbClr val="000000">
                      <a:alpha val="43137"/>
                    </a:srgbClr>
                  </a:outerShdw>
                </a:effectLst>
              </a:rPr>
              <a:t>COMPLETE</a:t>
            </a:r>
            <a:r>
              <a:rPr lang="en-US" sz="2800" dirty="0" smtClean="0"/>
              <a:t> test of the functionality of a system module in isolation.</a:t>
            </a:r>
          </a:p>
          <a:p>
            <a:pPr>
              <a:spcBef>
                <a:spcPts val="0"/>
              </a:spcBef>
              <a:spcAft>
                <a:spcPts val="1200"/>
              </a:spcAft>
            </a:pPr>
            <a:r>
              <a:rPr lang="en-US" sz="2800" dirty="0" smtClean="0"/>
              <a:t>Should be </a:t>
            </a:r>
            <a:r>
              <a:rPr lang="en-US" sz="2800" dirty="0" smtClean="0">
                <a:solidFill>
                  <a:srgbClr val="00B050"/>
                </a:solidFill>
              </a:rPr>
              <a:t>traceable</a:t>
            </a:r>
            <a:r>
              <a:rPr lang="en-US" sz="2800" dirty="0" smtClean="0"/>
              <a:t> to the detailed design. </a:t>
            </a:r>
          </a:p>
          <a:p>
            <a:pPr>
              <a:spcBef>
                <a:spcPts val="0"/>
              </a:spcBef>
              <a:spcAft>
                <a:spcPts val="1200"/>
              </a:spcAft>
            </a:pPr>
            <a:r>
              <a:rPr lang="en-US" sz="2800" dirty="0" smtClean="0"/>
              <a:t>Consists of a set of test cases.</a:t>
            </a:r>
          </a:p>
          <a:p>
            <a:pPr>
              <a:spcBef>
                <a:spcPts val="0"/>
              </a:spcBef>
              <a:spcAft>
                <a:spcPts val="1200"/>
              </a:spcAft>
            </a:pPr>
            <a:r>
              <a:rPr lang="en-US" sz="2800" dirty="0" smtClean="0"/>
              <a:t>Each test case establishes that a subsystem performs a single unit of functionality to some </a:t>
            </a:r>
            <a:r>
              <a:rPr lang="en-US" sz="2800" dirty="0" smtClean="0">
                <a:solidFill>
                  <a:srgbClr val="0070C0"/>
                </a:solidFill>
              </a:rPr>
              <a:t>specification</a:t>
            </a:r>
            <a:r>
              <a:rPr lang="en-US" sz="2800" dirty="0" smtClean="0"/>
              <a:t>. </a:t>
            </a:r>
          </a:p>
          <a:p>
            <a:pPr>
              <a:spcBef>
                <a:spcPts val="0"/>
              </a:spcBef>
              <a:spcAft>
                <a:spcPts val="1200"/>
              </a:spcAft>
            </a:pPr>
            <a:r>
              <a:rPr lang="en-US" sz="2800" dirty="0" smtClean="0"/>
              <a:t>Test cases should be written with the express intent of uncovering undiscovered defects</a:t>
            </a:r>
            <a:r>
              <a:rPr lang="en-US" sz="3200" dirty="0" smtClean="0"/>
              <a:t>.</a:t>
            </a:r>
          </a:p>
        </p:txBody>
      </p:sp>
      <p:sp>
        <p:nvSpPr>
          <p:cNvPr id="296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9BA300-E395-4262-A52C-373CBAA3C8A0}" type="slidenum">
              <a:rPr lang="en-US"/>
              <a:pPr/>
              <a:t>19</a:t>
            </a:fld>
            <a:endParaRPr lang="en-US"/>
          </a:p>
        </p:txBody>
      </p:sp>
      <p:sp>
        <p:nvSpPr>
          <p:cNvPr id="17413" name="AutoShape 2"/>
          <p:cNvSpPr>
            <a:spLocks noGrp="1" noChangeArrowheads="1"/>
          </p:cNvSpPr>
          <p:nvPr>
            <p:ph type="title"/>
          </p:nvPr>
        </p:nvSpPr>
        <p:spPr>
          <a:xfrm>
            <a:off x="228600" y="152400"/>
            <a:ext cx="8229600" cy="1143000"/>
          </a:xfrm>
        </p:spPr>
        <p:txBody>
          <a:bodyPr/>
          <a:lstStyle/>
          <a:p>
            <a:pPr fontAlgn="auto">
              <a:spcAft>
                <a:spcPts val="0"/>
              </a:spcAft>
              <a:defRPr/>
            </a:pPr>
            <a:r>
              <a:rPr lang="en-US" dirty="0" smtClean="0"/>
              <a:t>Unit Testing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838200" y="1295400"/>
            <a:ext cx="7620000" cy="4648200"/>
          </a:xfrm>
        </p:spPr>
        <p:txBody>
          <a:bodyPr>
            <a:normAutofit fontScale="92500"/>
          </a:bodyPr>
          <a:lstStyle/>
          <a:p>
            <a:pPr marL="365760" indent="-256032" fontAlgn="auto">
              <a:lnSpc>
                <a:spcPct val="90000"/>
              </a:lnSpc>
              <a:spcAft>
                <a:spcPts val="400"/>
              </a:spcAft>
              <a:buFont typeface="Wingdings 3"/>
              <a:buChar char=""/>
              <a:defRPr/>
            </a:pPr>
            <a:r>
              <a:rPr lang="en-US" dirty="0" smtClean="0"/>
              <a:t>Development is accompanied by “bugs.”</a:t>
            </a:r>
          </a:p>
          <a:p>
            <a:pPr marL="365760" indent="-256032" fontAlgn="auto">
              <a:lnSpc>
                <a:spcPct val="90000"/>
              </a:lnSpc>
              <a:spcAft>
                <a:spcPts val="400"/>
              </a:spcAft>
              <a:buFont typeface="Wingdings 3"/>
              <a:buChar char=""/>
              <a:defRPr/>
            </a:pPr>
            <a:r>
              <a:rPr lang="en-US" dirty="0" smtClean="0"/>
              <a:t>Catching bugs early saves money</a:t>
            </a:r>
          </a:p>
          <a:p>
            <a:pPr marL="621792" lvl="1" fontAlgn="auto">
              <a:lnSpc>
                <a:spcPct val="90000"/>
              </a:lnSpc>
              <a:spcBef>
                <a:spcPts val="400"/>
              </a:spcBef>
              <a:spcAft>
                <a:spcPts val="400"/>
              </a:spcAft>
              <a:buFont typeface="Verdana"/>
              <a:buChar char="◦"/>
              <a:defRPr/>
            </a:pPr>
            <a:r>
              <a:rPr lang="en-US" dirty="0" smtClean="0"/>
              <a:t>The further a bug progresses the more impact it has on the system</a:t>
            </a:r>
          </a:p>
          <a:p>
            <a:pPr marL="859536" lvl="2" fontAlgn="auto">
              <a:lnSpc>
                <a:spcPct val="90000"/>
              </a:lnSpc>
              <a:spcBef>
                <a:spcPts val="400"/>
              </a:spcBef>
              <a:spcAft>
                <a:spcPts val="400"/>
              </a:spcAft>
              <a:buFont typeface="Wingdings 2"/>
              <a:buChar char=""/>
              <a:defRPr/>
            </a:pPr>
            <a:r>
              <a:rPr lang="en-US" dirty="0" smtClean="0"/>
              <a:t>A bug fix requires all related modules to be retested.</a:t>
            </a:r>
          </a:p>
          <a:p>
            <a:pPr marL="859536" lvl="2" fontAlgn="auto">
              <a:lnSpc>
                <a:spcPct val="90000"/>
              </a:lnSpc>
              <a:spcBef>
                <a:spcPts val="400"/>
              </a:spcBef>
              <a:spcAft>
                <a:spcPts val="400"/>
              </a:spcAft>
              <a:buFont typeface="Wingdings 2"/>
              <a:buChar char=""/>
              <a:defRPr/>
            </a:pPr>
            <a:r>
              <a:rPr lang="en-US" dirty="0" smtClean="0"/>
              <a:t>A bug fix may require redesigning related modules.</a:t>
            </a:r>
          </a:p>
          <a:p>
            <a:pPr marL="621792" lvl="1" fontAlgn="auto">
              <a:lnSpc>
                <a:spcPct val="90000"/>
              </a:lnSpc>
              <a:spcBef>
                <a:spcPts val="400"/>
              </a:spcBef>
              <a:spcAft>
                <a:spcPts val="400"/>
              </a:spcAft>
              <a:buFont typeface="Verdana"/>
              <a:buChar char="◦"/>
              <a:defRPr/>
            </a:pPr>
            <a:r>
              <a:rPr lang="en-US" dirty="0" smtClean="0"/>
              <a:t>For example</a:t>
            </a:r>
          </a:p>
          <a:p>
            <a:pPr marL="859536" lvl="2" fontAlgn="auto">
              <a:lnSpc>
                <a:spcPct val="90000"/>
              </a:lnSpc>
              <a:spcBef>
                <a:spcPts val="400"/>
              </a:spcBef>
              <a:spcAft>
                <a:spcPts val="400"/>
              </a:spcAft>
              <a:buFont typeface="Wingdings 2"/>
              <a:buChar char=""/>
              <a:defRPr/>
            </a:pPr>
            <a:r>
              <a:rPr lang="en-US" dirty="0" smtClean="0"/>
              <a:t>PCB design flaw</a:t>
            </a:r>
          </a:p>
          <a:p>
            <a:pPr marL="859536" lvl="2" fontAlgn="auto">
              <a:lnSpc>
                <a:spcPct val="90000"/>
              </a:lnSpc>
              <a:spcBef>
                <a:spcPts val="400"/>
              </a:spcBef>
              <a:spcAft>
                <a:spcPts val="400"/>
              </a:spcAft>
              <a:buFont typeface="Wingdings 2"/>
              <a:buChar char=""/>
              <a:defRPr/>
            </a:pPr>
            <a:r>
              <a:rPr lang="en-US" dirty="0" smtClean="0"/>
              <a:t>VLSI layout error</a:t>
            </a:r>
          </a:p>
          <a:p>
            <a:pPr marL="859536" lvl="2" fontAlgn="auto">
              <a:lnSpc>
                <a:spcPct val="90000"/>
              </a:lnSpc>
              <a:spcBef>
                <a:spcPts val="400"/>
              </a:spcBef>
              <a:spcAft>
                <a:spcPts val="400"/>
              </a:spcAft>
              <a:buFont typeface="Wingdings 2"/>
              <a:buChar char=""/>
              <a:defRPr/>
            </a:pPr>
            <a:r>
              <a:rPr lang="en-US" dirty="0" smtClean="0"/>
              <a:t>Subtle coding flaw</a:t>
            </a:r>
          </a:p>
          <a:p>
            <a:pPr marL="365760" indent="-256032" fontAlgn="auto">
              <a:lnSpc>
                <a:spcPct val="90000"/>
              </a:lnSpc>
              <a:spcAft>
                <a:spcPts val="400"/>
              </a:spcAft>
              <a:buFont typeface="Wingdings 3"/>
              <a:buChar char=""/>
              <a:defRPr/>
            </a:pPr>
            <a:r>
              <a:rPr lang="en-US" dirty="0" smtClean="0"/>
              <a:t>Testing doesn’t remove bugs, it just makes it less likely they exist.</a:t>
            </a:r>
          </a:p>
          <a:p>
            <a:pPr marL="621792" lvl="1" fontAlgn="auto">
              <a:lnSpc>
                <a:spcPct val="90000"/>
              </a:lnSpc>
              <a:spcBef>
                <a:spcPts val="324"/>
              </a:spcBef>
              <a:spcAft>
                <a:spcPts val="0"/>
              </a:spcAft>
              <a:buFont typeface="Verdana"/>
              <a:buChar char="◦"/>
              <a:defRPr/>
            </a:pPr>
            <a:endParaRPr lang="en-US" dirty="0" smtClean="0"/>
          </a:p>
          <a:p>
            <a:pPr marL="621792" lvl="1" fontAlgn="auto">
              <a:lnSpc>
                <a:spcPct val="90000"/>
              </a:lnSpc>
              <a:spcBef>
                <a:spcPts val="324"/>
              </a:spcBef>
              <a:spcAft>
                <a:spcPts val="0"/>
              </a:spcAft>
              <a:buFont typeface="Verdana"/>
              <a:buChar char="◦"/>
              <a:defRPr/>
            </a:pPr>
            <a:endParaRPr lang="en-US" dirty="0" smtClean="0"/>
          </a:p>
          <a:p>
            <a:pPr marL="621792" lvl="1" fontAlgn="auto">
              <a:lnSpc>
                <a:spcPct val="90000"/>
              </a:lnSpc>
              <a:spcBef>
                <a:spcPts val="324"/>
              </a:spcBef>
              <a:spcAft>
                <a:spcPts val="0"/>
              </a:spcAft>
              <a:buFont typeface="Verdana"/>
              <a:buChar char="◦"/>
              <a:defRPr/>
            </a:pPr>
            <a:endParaRPr lang="en-US" dirty="0" smtClean="0"/>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D9012A-CEC9-422D-A52D-5B65229CF27B}" type="slidenum">
              <a:rPr lang="en-US"/>
              <a:pPr/>
              <a:t>2</a:t>
            </a:fld>
            <a:endParaRPr lang="en-US"/>
          </a:p>
        </p:txBody>
      </p:sp>
      <p:sp>
        <p:nvSpPr>
          <p:cNvPr id="4101" name="AutoShape 2"/>
          <p:cNvSpPr>
            <a:spLocks noGrp="1" noChangeArrowheads="1"/>
          </p:cNvSpPr>
          <p:nvPr>
            <p:ph type="title"/>
          </p:nvPr>
        </p:nvSpPr>
        <p:spPr/>
        <p:txBody>
          <a:bodyPr/>
          <a:lstStyle/>
          <a:p>
            <a:pPr fontAlgn="auto">
              <a:spcAft>
                <a:spcPts val="0"/>
              </a:spcAft>
              <a:defRPr/>
            </a:pPr>
            <a:r>
              <a:rPr lang="en-US" smtClean="0"/>
              <a:t>Motivation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Rob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8153400" cy="3467100"/>
          </a:xfrm>
          <a:noFill/>
        </p:spPr>
      </p:pic>
      <p:sp>
        <p:nvSpPr>
          <p:cNvPr id="419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4972CD-B207-409B-8D3D-64A043C8C021}" type="slidenum">
              <a:rPr lang="en-US">
                <a:solidFill>
                  <a:prstClr val="black"/>
                </a:solidFill>
              </a:rPr>
              <a:pPr/>
              <a:t>20</a:t>
            </a:fld>
            <a:endParaRPr lang="en-US">
              <a:solidFill>
                <a:prstClr val="black"/>
              </a:solidFill>
            </a:endParaRPr>
          </a:p>
        </p:txBody>
      </p:sp>
      <p:sp>
        <p:nvSpPr>
          <p:cNvPr id="29701" name="AutoShape 2"/>
          <p:cNvSpPr>
            <a:spLocks noGrp="1" noChangeArrowheads="1"/>
          </p:cNvSpPr>
          <p:nvPr>
            <p:ph type="title"/>
          </p:nvPr>
        </p:nvSpPr>
        <p:spPr/>
        <p:txBody>
          <a:bodyPr>
            <a:normAutofit/>
          </a:bodyPr>
          <a:lstStyle/>
          <a:p>
            <a:pPr fontAlgn="auto">
              <a:spcAft>
                <a:spcPts val="0"/>
              </a:spcAft>
              <a:defRPr/>
            </a:pPr>
            <a:r>
              <a:rPr lang="en-US" dirty="0" smtClean="0"/>
              <a:t>Unit Testing Example</a:t>
            </a:r>
            <a:br>
              <a:rPr lang="en-US" dirty="0" smtClean="0"/>
            </a:br>
            <a:r>
              <a:rPr lang="en-US" sz="2400" dirty="0" smtClean="0"/>
              <a:t>Robot Electro-mechanical Architecture</a:t>
            </a:r>
            <a:endParaRPr lang="en-US" dirty="0" smtClean="0"/>
          </a:p>
        </p:txBody>
      </p:sp>
    </p:spTree>
    <p:extLst>
      <p:ext uri="{BB962C8B-B14F-4D97-AF65-F5344CB8AC3E}">
        <p14:creationId xmlns:p14="http://schemas.microsoft.com/office/powerpoint/2010/main" val="883040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r>
              <a:rPr lang="en-US" sz="2800" dirty="0" smtClean="0"/>
              <a:t>MCU (hardware)</a:t>
            </a:r>
          </a:p>
          <a:p>
            <a:r>
              <a:rPr lang="en-US" sz="2800" dirty="0" smtClean="0"/>
              <a:t>LCD</a:t>
            </a:r>
          </a:p>
          <a:p>
            <a:r>
              <a:rPr lang="en-US" sz="2800" dirty="0" smtClean="0"/>
              <a:t>Switches</a:t>
            </a:r>
          </a:p>
          <a:p>
            <a:r>
              <a:rPr lang="en-US" sz="2800" dirty="0" smtClean="0"/>
              <a:t>Digital Compass</a:t>
            </a:r>
          </a:p>
          <a:p>
            <a:r>
              <a:rPr lang="en-US" sz="2800" dirty="0" smtClean="0"/>
              <a:t>Range finder</a:t>
            </a:r>
          </a:p>
          <a:p>
            <a:r>
              <a:rPr lang="en-US" sz="2800" dirty="0" smtClean="0"/>
              <a:t>H-bridge</a:t>
            </a:r>
          </a:p>
          <a:p>
            <a:r>
              <a:rPr lang="en-US" sz="2800" dirty="0" smtClean="0"/>
              <a:t>Motors</a:t>
            </a:r>
          </a:p>
          <a:p>
            <a:r>
              <a:rPr lang="en-US" sz="2800" dirty="0" smtClean="0"/>
              <a:t>Chassis</a:t>
            </a:r>
          </a:p>
          <a:p>
            <a:r>
              <a:rPr lang="en-US" sz="2800" dirty="0" smtClean="0"/>
              <a:t>MCU (software)</a:t>
            </a:r>
          </a:p>
        </p:txBody>
      </p:sp>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6F30BB-C2DE-490C-BDCA-0F2527E69763}" type="slidenum">
              <a:rPr lang="en-US">
                <a:solidFill>
                  <a:prstClr val="black"/>
                </a:solidFill>
              </a:rPr>
              <a:pPr/>
              <a:t>21</a:t>
            </a:fld>
            <a:endParaRPr lang="en-US">
              <a:solidFill>
                <a:prstClr val="black"/>
              </a:solidFill>
            </a:endParaRPr>
          </a:p>
        </p:txBody>
      </p:sp>
      <p:sp>
        <p:nvSpPr>
          <p:cNvPr id="32773" name="AutoShape 2"/>
          <p:cNvSpPr>
            <a:spLocks noGrp="1" noChangeArrowheads="1"/>
          </p:cNvSpPr>
          <p:nvPr>
            <p:ph type="title"/>
          </p:nvPr>
        </p:nvSpPr>
        <p:spPr/>
        <p:txBody>
          <a:bodyPr>
            <a:normAutofit fontScale="90000"/>
          </a:bodyPr>
          <a:lstStyle/>
          <a:p>
            <a:pPr fontAlgn="auto">
              <a:spcAft>
                <a:spcPts val="0"/>
              </a:spcAft>
              <a:defRPr/>
            </a:pPr>
            <a:r>
              <a:rPr lang="en-US" dirty="0" smtClean="0"/>
              <a:t>Unit Testing</a:t>
            </a:r>
            <a:br>
              <a:rPr lang="en-US" dirty="0" smtClean="0"/>
            </a:br>
            <a:r>
              <a:rPr lang="en-US" sz="3100" dirty="0" smtClean="0"/>
              <a:t>Qualifying Subsystems or Modules</a:t>
            </a:r>
            <a:endParaRPr lang="en-US" dirty="0" smtClean="0"/>
          </a:p>
        </p:txBody>
      </p:sp>
    </p:spTree>
    <p:extLst>
      <p:ext uri="{BB962C8B-B14F-4D97-AF65-F5344CB8AC3E}">
        <p14:creationId xmlns:p14="http://schemas.microsoft.com/office/powerpoint/2010/main" val="3094550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76DC53-BBCC-4126-A644-F754C540FD64}" type="slidenum">
              <a:rPr lang="en-US">
                <a:solidFill>
                  <a:prstClr val="black"/>
                </a:solidFill>
              </a:rPr>
              <a:pPr/>
              <a:t>22</a:t>
            </a:fld>
            <a:endParaRPr lang="en-US">
              <a:solidFill>
                <a:prstClr val="black"/>
              </a:solidFill>
            </a:endParaRPr>
          </a:p>
        </p:txBody>
      </p:sp>
      <p:sp>
        <p:nvSpPr>
          <p:cNvPr id="33794" name="Title 1"/>
          <p:cNvSpPr>
            <a:spLocks noGrp="1"/>
          </p:cNvSpPr>
          <p:nvPr>
            <p:ph type="title"/>
          </p:nvPr>
        </p:nvSpPr>
        <p:spPr>
          <a:xfrm>
            <a:off x="381000" y="274638"/>
            <a:ext cx="8229600" cy="1143000"/>
          </a:xfrm>
        </p:spPr>
        <p:txBody>
          <a:bodyPr>
            <a:normAutofit fontScale="90000"/>
          </a:bodyPr>
          <a:lstStyle/>
          <a:p>
            <a:pPr fontAlgn="auto">
              <a:spcAft>
                <a:spcPts val="0"/>
              </a:spcAft>
              <a:defRPr/>
            </a:pPr>
            <a:r>
              <a:rPr lang="en-US" dirty="0" smtClean="0"/>
              <a:t>Unit Test: The Digital Compass</a:t>
            </a:r>
            <a:br>
              <a:rPr lang="en-US" dirty="0" smtClean="0"/>
            </a:br>
            <a:r>
              <a:rPr lang="en-US" sz="3100" dirty="0" smtClean="0"/>
              <a:t>Functional Requirements</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465460018"/>
              </p:ext>
            </p:extLst>
          </p:nvPr>
        </p:nvGraphicFramePr>
        <p:xfrm>
          <a:off x="533400" y="1447800"/>
          <a:ext cx="8001000" cy="4518026"/>
        </p:xfrm>
        <a:graphic>
          <a:graphicData uri="http://schemas.openxmlformats.org/drawingml/2006/table">
            <a:tbl>
              <a:tblPr/>
              <a:tblGrid>
                <a:gridCol w="1627588">
                  <a:extLst>
                    <a:ext uri="{9D8B030D-6E8A-4147-A177-3AD203B41FA5}">
                      <a16:colId xmlns:a16="http://schemas.microsoft.com/office/drawing/2014/main" val="20000"/>
                    </a:ext>
                  </a:extLst>
                </a:gridCol>
                <a:gridCol w="6373412">
                  <a:extLst>
                    <a:ext uri="{9D8B030D-6E8A-4147-A177-3AD203B41FA5}">
                      <a16:colId xmlns:a16="http://schemas.microsoft.com/office/drawing/2014/main" val="20001"/>
                    </a:ext>
                  </a:extLst>
                </a:gridCol>
              </a:tblGrid>
              <a:tr h="307851">
                <a:tc>
                  <a:txBody>
                    <a:bodyPr/>
                    <a:lstStyle/>
                    <a:p>
                      <a:pPr marL="0" marR="0" algn="just">
                        <a:spcBef>
                          <a:spcPts val="300"/>
                        </a:spcBef>
                        <a:spcAft>
                          <a:spcPts val="300"/>
                        </a:spcAft>
                      </a:pPr>
                      <a:r>
                        <a:rPr lang="en-US" sz="1800" i="1" dirty="0">
                          <a:latin typeface="Palatino Linotype"/>
                          <a:ea typeface="Times New Roman"/>
                        </a:rPr>
                        <a:t>Module</a:t>
                      </a:r>
                      <a:endParaRPr lang="en-US" sz="18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300"/>
                        </a:spcBef>
                        <a:spcAft>
                          <a:spcPts val="300"/>
                        </a:spcAft>
                      </a:pPr>
                      <a:r>
                        <a:rPr lang="en-US" sz="1800">
                          <a:latin typeface="Palatino Linotype"/>
                          <a:ea typeface="Times New Roman"/>
                        </a:rPr>
                        <a:t>Digital Compass – Geosensor version 2.3</a:t>
                      </a:r>
                      <a:endParaRPr lang="en-US" sz="18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89161">
                <a:tc>
                  <a:txBody>
                    <a:bodyPr/>
                    <a:lstStyle/>
                    <a:p>
                      <a:pPr marL="0" marR="0" algn="just">
                        <a:spcBef>
                          <a:spcPts val="300"/>
                        </a:spcBef>
                        <a:spcAft>
                          <a:spcPts val="300"/>
                        </a:spcAft>
                      </a:pPr>
                      <a:r>
                        <a:rPr lang="en-US" sz="1800" i="1" dirty="0">
                          <a:latin typeface="Palatino Linotype"/>
                          <a:ea typeface="Times New Roman"/>
                        </a:rPr>
                        <a:t>Inputs</a:t>
                      </a:r>
                      <a:endParaRPr lang="en-US" sz="18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Earth’s magnetic field: An orientated field of magnetic force beginning and ending at the earth’s magnetic poles.</a:t>
                      </a:r>
                      <a:endParaRPr lang="en-US" sz="1800">
                        <a:latin typeface="Times New Roman"/>
                        <a:ea typeface="Times New Roman"/>
                      </a:endParaRPr>
                    </a:p>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SClk – Clock signal to clock data through the module. Maximum Frequency is 10Mhz.</a:t>
                      </a:r>
                      <a:endParaRPr lang="en-US" sz="1800">
                        <a:latin typeface="Times New Roman"/>
                        <a:ea typeface="Times New Roman"/>
                      </a:endParaRPr>
                    </a:p>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SDIn – Serial data input to send data into the compass module. Date is valid on positive SClk edges.</a:t>
                      </a:r>
                      <a:endParaRPr lang="en-US" sz="18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5702">
                <a:tc>
                  <a:txBody>
                    <a:bodyPr/>
                    <a:lstStyle/>
                    <a:p>
                      <a:pPr marL="0" marR="0" algn="just">
                        <a:spcBef>
                          <a:spcPts val="300"/>
                        </a:spcBef>
                        <a:spcAft>
                          <a:spcPts val="300"/>
                        </a:spcAft>
                      </a:pPr>
                      <a:r>
                        <a:rPr lang="en-US" sz="1800" i="1">
                          <a:latin typeface="Palatino Linotype"/>
                          <a:ea typeface="Times New Roman"/>
                        </a:rPr>
                        <a:t>Outputs</a:t>
                      </a:r>
                      <a:endParaRPr lang="en-US" sz="18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SDOut – Serial data output from the compass module. Data is valid on negative clock edges.</a:t>
                      </a:r>
                      <a:endParaRPr lang="en-US" sz="18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97461">
                <a:tc>
                  <a:txBody>
                    <a:bodyPr/>
                    <a:lstStyle/>
                    <a:p>
                      <a:pPr marL="0" marR="0" algn="just">
                        <a:spcBef>
                          <a:spcPts val="300"/>
                        </a:spcBef>
                        <a:spcAft>
                          <a:spcPts val="300"/>
                        </a:spcAft>
                      </a:pPr>
                      <a:r>
                        <a:rPr lang="en-US" sz="1800" i="1" dirty="0">
                          <a:latin typeface="Palatino Linotype"/>
                          <a:ea typeface="Times New Roman"/>
                        </a:rPr>
                        <a:t>Functionality</a:t>
                      </a:r>
                      <a:endParaRPr lang="en-US" sz="18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300"/>
                        </a:spcBef>
                        <a:spcAft>
                          <a:spcPts val="300"/>
                        </a:spcAft>
                      </a:pPr>
                      <a:r>
                        <a:rPr lang="en-US" sz="1800" dirty="0">
                          <a:latin typeface="Palatino Linotype"/>
                          <a:ea typeface="Times New Roman"/>
                        </a:rPr>
                        <a:t>Senses the earth’s magnetic field and determines the orientation of the compass with respect to the field. This orientation is stored in an internal register and can be retrieved through the SPI interface.</a:t>
                      </a:r>
                      <a:endParaRPr lang="en-US" sz="18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7851">
                <a:tc>
                  <a:txBody>
                    <a:bodyPr/>
                    <a:lstStyle/>
                    <a:p>
                      <a:pPr marL="0" marR="0" algn="just">
                        <a:spcBef>
                          <a:spcPts val="300"/>
                        </a:spcBef>
                        <a:spcAft>
                          <a:spcPts val="300"/>
                        </a:spcAft>
                      </a:pPr>
                      <a:r>
                        <a:rPr lang="en-US" sz="1800" i="1">
                          <a:latin typeface="Palatino Linotype"/>
                          <a:ea typeface="Times New Roman"/>
                        </a:rPr>
                        <a:t>Test</a:t>
                      </a:r>
                      <a:endParaRPr lang="en-US" sz="18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300"/>
                        </a:spcBef>
                        <a:spcAft>
                          <a:spcPts val="300"/>
                        </a:spcAft>
                      </a:pPr>
                      <a:r>
                        <a:rPr lang="en-US" sz="1800" dirty="0">
                          <a:latin typeface="Palatino Linotype"/>
                          <a:ea typeface="Times New Roman"/>
                        </a:rPr>
                        <a:t>Comp-UT-01</a:t>
                      </a:r>
                      <a:endParaRPr lang="en-US" sz="18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7241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638725-790C-4040-BE61-74F213FCFF43}" type="slidenum">
              <a:rPr lang="en-US">
                <a:solidFill>
                  <a:prstClr val="black"/>
                </a:solidFill>
              </a:rPr>
              <a:pPr/>
              <a:t>23</a:t>
            </a:fld>
            <a:endParaRPr lang="en-US">
              <a:solidFill>
                <a:prstClr val="black"/>
              </a:solidFill>
            </a:endParaRPr>
          </a:p>
        </p:txBody>
      </p:sp>
      <p:sp>
        <p:nvSpPr>
          <p:cNvPr id="34818" name="Title 1"/>
          <p:cNvSpPr>
            <a:spLocks noGrp="1"/>
          </p:cNvSpPr>
          <p:nvPr>
            <p:ph type="title"/>
          </p:nvPr>
        </p:nvSpPr>
        <p:spPr>
          <a:xfrm>
            <a:off x="228600" y="76200"/>
            <a:ext cx="8229600" cy="1143000"/>
          </a:xfrm>
        </p:spPr>
        <p:txBody>
          <a:bodyPr>
            <a:normAutofit fontScale="90000"/>
          </a:bodyPr>
          <a:lstStyle/>
          <a:p>
            <a:pPr fontAlgn="auto">
              <a:spcAft>
                <a:spcPts val="0"/>
              </a:spcAft>
              <a:defRPr/>
            </a:pPr>
            <a:r>
              <a:rPr lang="en-US" dirty="0" smtClean="0"/>
              <a:t>Unit Test: The Digital Compass </a:t>
            </a:r>
            <a:r>
              <a:rPr lang="en-US" sz="3100" dirty="0" smtClean="0"/>
              <a:t>Matrix</a:t>
            </a:r>
            <a:r>
              <a:rPr lang="en-US" sz="3100" dirty="0"/>
              <a:t> </a:t>
            </a:r>
            <a:r>
              <a:rPr lang="en-US" sz="3100" dirty="0" smtClean="0"/>
              <a:t>Test</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349592548"/>
              </p:ext>
            </p:extLst>
          </p:nvPr>
        </p:nvGraphicFramePr>
        <p:xfrm>
          <a:off x="152400" y="1143000"/>
          <a:ext cx="8610599" cy="5486402"/>
        </p:xfrm>
        <a:graphic>
          <a:graphicData uri="http://schemas.openxmlformats.org/drawingml/2006/table">
            <a:tbl>
              <a:tblPr/>
              <a:tblGrid>
                <a:gridCol w="355333">
                  <a:extLst>
                    <a:ext uri="{9D8B030D-6E8A-4147-A177-3AD203B41FA5}">
                      <a16:colId xmlns:a16="http://schemas.microsoft.com/office/drawing/2014/main" val="20000"/>
                    </a:ext>
                  </a:extLst>
                </a:gridCol>
                <a:gridCol w="1857588">
                  <a:extLst>
                    <a:ext uri="{9D8B030D-6E8A-4147-A177-3AD203B41FA5}">
                      <a16:colId xmlns:a16="http://schemas.microsoft.com/office/drawing/2014/main" val="20001"/>
                    </a:ext>
                  </a:extLst>
                </a:gridCol>
                <a:gridCol w="2998643">
                  <a:extLst>
                    <a:ext uri="{9D8B030D-6E8A-4147-A177-3AD203B41FA5}">
                      <a16:colId xmlns:a16="http://schemas.microsoft.com/office/drawing/2014/main" val="20002"/>
                    </a:ext>
                  </a:extLst>
                </a:gridCol>
                <a:gridCol w="294351">
                  <a:extLst>
                    <a:ext uri="{9D8B030D-6E8A-4147-A177-3AD203B41FA5}">
                      <a16:colId xmlns:a16="http://schemas.microsoft.com/office/drawing/2014/main" val="20003"/>
                    </a:ext>
                  </a:extLst>
                </a:gridCol>
                <a:gridCol w="337743">
                  <a:extLst>
                    <a:ext uri="{9D8B030D-6E8A-4147-A177-3AD203B41FA5}">
                      <a16:colId xmlns:a16="http://schemas.microsoft.com/office/drawing/2014/main" val="20004"/>
                    </a:ext>
                  </a:extLst>
                </a:gridCol>
                <a:gridCol w="253308">
                  <a:extLst>
                    <a:ext uri="{9D8B030D-6E8A-4147-A177-3AD203B41FA5}">
                      <a16:colId xmlns:a16="http://schemas.microsoft.com/office/drawing/2014/main" val="20005"/>
                    </a:ext>
                  </a:extLst>
                </a:gridCol>
                <a:gridCol w="64993">
                  <a:extLst>
                    <a:ext uri="{9D8B030D-6E8A-4147-A177-3AD203B41FA5}">
                      <a16:colId xmlns:a16="http://schemas.microsoft.com/office/drawing/2014/main" val="20006"/>
                    </a:ext>
                  </a:extLst>
                </a:gridCol>
                <a:gridCol w="1182103">
                  <a:extLst>
                    <a:ext uri="{9D8B030D-6E8A-4147-A177-3AD203B41FA5}">
                      <a16:colId xmlns:a16="http://schemas.microsoft.com/office/drawing/2014/main" val="20007"/>
                    </a:ext>
                  </a:extLst>
                </a:gridCol>
                <a:gridCol w="1266537">
                  <a:extLst>
                    <a:ext uri="{9D8B030D-6E8A-4147-A177-3AD203B41FA5}">
                      <a16:colId xmlns:a16="http://schemas.microsoft.com/office/drawing/2014/main" val="20008"/>
                    </a:ext>
                  </a:extLst>
                </a:gridCol>
              </a:tblGrid>
              <a:tr h="185823">
                <a:tc gridSpan="9">
                  <a:txBody>
                    <a:bodyPr/>
                    <a:lstStyle/>
                    <a:p>
                      <a:pPr marL="0" marR="0" algn="just">
                        <a:spcBef>
                          <a:spcPts val="0"/>
                        </a:spcBef>
                        <a:spcAft>
                          <a:spcPts val="0"/>
                        </a:spcAft>
                      </a:pPr>
                      <a:r>
                        <a:rPr lang="en-US" sz="1000" b="1" spc="-25" dirty="0">
                          <a:latin typeface="Palatino Linotype"/>
                          <a:ea typeface="Times New Roman"/>
                          <a:cs typeface="Times New Roman"/>
                        </a:rPr>
                        <a:t>Test Writer: </a:t>
                      </a:r>
                      <a:r>
                        <a:rPr lang="en-US" sz="1000" spc="-25" dirty="0">
                          <a:latin typeface="Palatino Linotype"/>
                          <a:ea typeface="Times New Roman"/>
                          <a:cs typeface="Times New Roman"/>
                        </a:rPr>
                        <a:t>Sue L. Engineer</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5823">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dirty="0">
                          <a:latin typeface="Palatino Linotype"/>
                          <a:ea typeface="Times New Roman"/>
                          <a:cs typeface="Times New Roman"/>
                        </a:rPr>
                        <a:t>Test Case Name:</a:t>
                      </a:r>
                      <a:endParaRPr lang="en-US" sz="1000" spc="-25" dirty="0">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000" spc="-25">
                          <a:latin typeface="Palatino Linotype"/>
                          <a:ea typeface="Times New Roman"/>
                          <a:cs typeface="Times New Roman"/>
                        </a:rPr>
                        <a:t>Compass unit test #1</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Test ID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800" spc="-25">
                          <a:latin typeface="Palatino Linotype"/>
                          <a:ea typeface="Times New Roman"/>
                          <a:cs typeface="Times New Roman"/>
                        </a:rPr>
                        <a:t>Comp-UT-01</a:t>
                      </a:r>
                      <a:endParaRPr lang="en-US" sz="9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4920">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dirty="0">
                          <a:latin typeface="Palatino Linotype"/>
                          <a:ea typeface="Times New Roman"/>
                          <a:cs typeface="Times New Roman"/>
                        </a:rPr>
                        <a:t>Description:</a:t>
                      </a:r>
                      <a:endParaRPr lang="en-US" sz="1000" spc="-25" dirty="0">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000" spc="-25">
                          <a:latin typeface="Palatino Linotype"/>
                          <a:ea typeface="Times New Roman"/>
                          <a:cs typeface="Times New Roman"/>
                        </a:rPr>
                        <a:t>Checks that the compass returns correct angular measurements to the MCU. Test program is in ./test/compass_unit_test_1.c</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Type: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100" spc="-25">
                          <a:latin typeface="Webdings"/>
                          <a:ea typeface="Times New Roman"/>
                          <a:cs typeface="Times New Roman"/>
                          <a:sym typeface="Wingdings"/>
                        </a:rPr>
                        <a:t></a:t>
                      </a:r>
                      <a:r>
                        <a:rPr lang="en-US" sz="700" spc="-25">
                          <a:latin typeface="Webdings"/>
                          <a:ea typeface="Times New Roman"/>
                          <a:cs typeface="Times New Roman"/>
                        </a:rPr>
                        <a:t> </a:t>
                      </a:r>
                      <a:r>
                        <a:rPr lang="en-US" sz="800" spc="-25">
                          <a:latin typeface="Palatino Linotype"/>
                          <a:ea typeface="Times New Roman"/>
                          <a:cs typeface="Times New Roman"/>
                        </a:rPr>
                        <a:t>white box  </a:t>
                      </a:r>
                      <a:endParaRPr lang="en-US" sz="900" spc="-25">
                        <a:latin typeface="Palatino Linotype"/>
                        <a:ea typeface="Times New Roman"/>
                        <a:cs typeface="Times New Roman"/>
                      </a:endParaRPr>
                    </a:p>
                    <a:p>
                      <a:pPr marL="0" marR="0" algn="l">
                        <a:spcBef>
                          <a:spcPts val="0"/>
                        </a:spcBef>
                        <a:spcAft>
                          <a:spcPts val="0"/>
                        </a:spcAft>
                      </a:pPr>
                      <a:r>
                        <a:rPr lang="en-US" sz="1100" spc="-25">
                          <a:latin typeface="Webdings"/>
                          <a:ea typeface="Times New Roman"/>
                          <a:cs typeface="Times New Roman"/>
                          <a:sym typeface="Wingdings"/>
                        </a:rPr>
                        <a:t></a:t>
                      </a:r>
                      <a:r>
                        <a:rPr lang="en-US" sz="700" spc="-25">
                          <a:latin typeface="Webdings"/>
                          <a:ea typeface="Times New Roman"/>
                          <a:cs typeface="Times New Roman"/>
                        </a:rPr>
                        <a:t> </a:t>
                      </a:r>
                      <a:r>
                        <a:rPr lang="en-US" sz="800" spc="-25">
                          <a:latin typeface="Palatino Linotype"/>
                          <a:ea typeface="Times New Roman"/>
                          <a:cs typeface="Times New Roman"/>
                        </a:rPr>
                        <a:t>black box</a:t>
                      </a:r>
                      <a:endParaRPr lang="en-US" sz="9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6386">
                <a:tc gridSpan="9">
                  <a:txBody>
                    <a:bodyPr/>
                    <a:lstStyle/>
                    <a:p>
                      <a:pPr marL="0" marR="0" algn="just">
                        <a:spcBef>
                          <a:spcPts val="0"/>
                        </a:spcBef>
                        <a:spcAft>
                          <a:spcPts val="0"/>
                        </a:spcAft>
                      </a:pPr>
                      <a:r>
                        <a:rPr lang="en-US" sz="1000" b="1" spc="-25">
                          <a:latin typeface="Palatino Linotype"/>
                          <a:ea typeface="Times New Roman"/>
                          <a:cs typeface="Times New Roman"/>
                        </a:rPr>
                        <a:t>Tester Information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94963">
                <a:tc>
                  <a:txBody>
                    <a:bodyPr/>
                    <a:lstStyle/>
                    <a:p>
                      <a:pPr marL="0" marR="0" algn="just">
                        <a:spcBef>
                          <a:spcPts val="0"/>
                        </a:spcBef>
                        <a:spcAft>
                          <a:spcPts val="0"/>
                        </a:spcAft>
                      </a:pPr>
                      <a:r>
                        <a:rPr lang="en-US" sz="1000" b="1" spc="-25">
                          <a:latin typeface="Palatino Linotype"/>
                          <a:ea typeface="Times New Roman"/>
                          <a:cs typeface="Times New Roman"/>
                        </a:rPr>
                        <a:t>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Name of Tester:</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Date: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8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4963">
                <a:tc>
                  <a:txBody>
                    <a:bodyPr/>
                    <a:lstStyle/>
                    <a:p>
                      <a:pPr marL="0" marR="0" algn="just">
                        <a:spcBef>
                          <a:spcPts val="0"/>
                        </a:spcBef>
                        <a:spcAft>
                          <a:spcPts val="0"/>
                        </a:spcAft>
                      </a:pPr>
                      <a:r>
                        <a:rPr lang="en-US" sz="1000" b="1" spc="-25">
                          <a:latin typeface="Palatino Linotype"/>
                          <a:ea typeface="Times New Roman"/>
                          <a:cs typeface="Times New Roman"/>
                        </a:rPr>
                        <a:t>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Hardware Ver:</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000" spc="-25">
                          <a:latin typeface="Palatino Linotype"/>
                          <a:ea typeface="Times New Roman"/>
                          <a:cs typeface="Times New Roman"/>
                        </a:rPr>
                        <a:t>Compass Module - Geosensor version 2.3</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Time: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8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9419">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Setup:</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l">
                        <a:spcBef>
                          <a:spcPts val="0"/>
                        </a:spcBef>
                        <a:spcAft>
                          <a:spcPts val="0"/>
                        </a:spcAft>
                      </a:pPr>
                      <a:r>
                        <a:rPr lang="en-US" sz="1000" spc="-25">
                          <a:latin typeface="Palatino Linotype"/>
                          <a:ea typeface="Times New Roman"/>
                          <a:cs typeface="Times New Roman"/>
                        </a:rPr>
                        <a:t>Compass module should be wired to the MCU through the SPI interface pins. The MCU should be connected to an RS232 terminal through its SCI interface. The terminal should be configured to run at 9600 baud. Cardinal directions map should be aligned using the magnetic compass.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75220">
                <a:tc>
                  <a:txBody>
                    <a:bodyPr/>
                    <a:lstStyle/>
                    <a:p>
                      <a:pPr marL="0" marR="0" algn="just">
                        <a:spcBef>
                          <a:spcPts val="0"/>
                        </a:spcBef>
                        <a:spcAft>
                          <a:spcPts val="0"/>
                        </a:spcAft>
                      </a:pPr>
                      <a:r>
                        <a:rPr lang="en-US" sz="1000" b="1" spc="-25">
                          <a:latin typeface="Palatino Linotype"/>
                          <a:ea typeface="Times New Roman"/>
                          <a:cs typeface="Times New Roman"/>
                        </a:rPr>
                        <a:t>Step</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Action</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Expected Result</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Pass</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Fail</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N/A</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000" b="1" spc="-25">
                          <a:latin typeface="Palatino Linotype"/>
                          <a:ea typeface="Times New Roman"/>
                          <a:cs typeface="Times New Roman"/>
                        </a:rPr>
                        <a:t>Comments</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54519">
                <a:tc>
                  <a:txBody>
                    <a:bodyPr/>
                    <a:lstStyle/>
                    <a:p>
                      <a:pPr marL="0" marR="0" algn="just">
                        <a:spcBef>
                          <a:spcPts val="0"/>
                        </a:spcBef>
                        <a:spcAft>
                          <a:spcPts val="0"/>
                        </a:spcAft>
                      </a:pPr>
                      <a:r>
                        <a:rPr lang="en-US" sz="1000" spc="-25">
                          <a:latin typeface="Palatino Linotype"/>
                          <a:ea typeface="Times New Roman"/>
                          <a:cs typeface="Times New Roman"/>
                        </a:rPr>
                        <a:t>1</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Compile compass.c in /test directory</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IDE should generate no warnings or errors.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40422">
                <a:tc>
                  <a:txBody>
                    <a:bodyPr/>
                    <a:lstStyle/>
                    <a:p>
                      <a:pPr marL="0" marR="0" algn="just">
                        <a:spcBef>
                          <a:spcPts val="0"/>
                        </a:spcBef>
                        <a:spcAft>
                          <a:spcPts val="0"/>
                        </a:spcAft>
                      </a:pPr>
                      <a:r>
                        <a:rPr lang="en-US" sz="1000" spc="-25">
                          <a:latin typeface="Palatino Linotype"/>
                          <a:ea typeface="Times New Roman"/>
                          <a:cs typeface="Times New Roman"/>
                        </a:rPr>
                        <a:t>2</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Download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MCU should report “download successful”</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54519">
                <a:tc>
                  <a:txBody>
                    <a:bodyPr/>
                    <a:lstStyle/>
                    <a:p>
                      <a:pPr marL="0" marR="0" algn="just">
                        <a:spcBef>
                          <a:spcPts val="0"/>
                        </a:spcBef>
                        <a:spcAft>
                          <a:spcPts val="0"/>
                        </a:spcAft>
                      </a:pPr>
                      <a:r>
                        <a:rPr lang="en-US" sz="1000" spc="-25">
                          <a:latin typeface="Palatino Linotype"/>
                          <a:ea typeface="Times New Roman"/>
                          <a:cs typeface="Times New Roman"/>
                        </a:rPr>
                        <a:t>3</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Execute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MCU should display compass splash screen on terminal interface.</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54519">
                <a:tc>
                  <a:txBody>
                    <a:bodyPr/>
                    <a:lstStyle/>
                    <a:p>
                      <a:pPr marL="0" marR="0" algn="just">
                        <a:spcBef>
                          <a:spcPts val="0"/>
                        </a:spcBef>
                        <a:spcAft>
                          <a:spcPts val="0"/>
                        </a:spcAft>
                      </a:pPr>
                      <a:r>
                        <a:rPr lang="en-US" sz="1000" spc="-25">
                          <a:latin typeface="Palatino Linotype"/>
                          <a:ea typeface="Times New Roman"/>
                          <a:cs typeface="Times New Roman"/>
                        </a:rPr>
                        <a:t>4</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0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54519">
                <a:tc>
                  <a:txBody>
                    <a:bodyPr/>
                    <a:lstStyle/>
                    <a:p>
                      <a:pPr marL="0" marR="0" algn="just">
                        <a:spcBef>
                          <a:spcPts val="0"/>
                        </a:spcBef>
                        <a:spcAft>
                          <a:spcPts val="0"/>
                        </a:spcAft>
                      </a:pPr>
                      <a:r>
                        <a:rPr lang="en-US" sz="1000" spc="-25">
                          <a:latin typeface="Palatino Linotype"/>
                          <a:ea typeface="Times New Roman"/>
                          <a:cs typeface="Times New Roman"/>
                        </a:rPr>
                        <a:t>5</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30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30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354519">
                <a:tc>
                  <a:txBody>
                    <a:bodyPr/>
                    <a:lstStyle/>
                    <a:p>
                      <a:pPr marL="0" marR="0" algn="just">
                        <a:spcBef>
                          <a:spcPts val="0"/>
                        </a:spcBef>
                        <a:spcAft>
                          <a:spcPts val="0"/>
                        </a:spcAft>
                      </a:pPr>
                      <a:r>
                        <a:rPr lang="en-US" sz="1000" spc="-25">
                          <a:latin typeface="Palatino Linotype"/>
                          <a:ea typeface="Times New Roman"/>
                          <a:cs typeface="Times New Roman"/>
                        </a:rPr>
                        <a:t>6</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45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45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194963">
                <a:tc>
                  <a:txBody>
                    <a:bodyPr/>
                    <a:lstStyle/>
                    <a:p>
                      <a:pPr marL="0" marR="0" algn="just">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354519">
                <a:tc>
                  <a:txBody>
                    <a:bodyPr/>
                    <a:lstStyle/>
                    <a:p>
                      <a:pPr marL="0" marR="0" algn="just">
                        <a:spcBef>
                          <a:spcPts val="0"/>
                        </a:spcBef>
                        <a:spcAft>
                          <a:spcPts val="0"/>
                        </a:spcAft>
                      </a:pPr>
                      <a:r>
                        <a:rPr lang="en-US" sz="1000" spc="-25">
                          <a:latin typeface="Palatino Linotype"/>
                          <a:ea typeface="Times New Roman"/>
                          <a:cs typeface="Times New Roman"/>
                        </a:rPr>
                        <a:t>12</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315degrees.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315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206386">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000" b="1" spc="-25">
                          <a:latin typeface="Palatino Linotype"/>
                          <a:ea typeface="Times New Roman"/>
                          <a:cs typeface="Times New Roman"/>
                        </a:rPr>
                        <a:t>Overall test result:</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dirty="0">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094207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en-US" smtClean="0"/>
              <a:t>Matrix Test</a:t>
            </a:r>
          </a:p>
          <a:p>
            <a:r>
              <a:rPr lang="en-US" smtClean="0"/>
              <a:t>Automated Scripts Tests</a:t>
            </a:r>
          </a:p>
          <a:p>
            <a:r>
              <a:rPr lang="en-US" smtClean="0"/>
              <a:t>Step-by-step Test</a:t>
            </a:r>
          </a:p>
          <a:p>
            <a:pPr>
              <a:buFont typeface="Wingdings 3" pitchFamily="18" charset="2"/>
              <a:buNone/>
            </a:pPr>
            <a:endParaRPr lang="en-US" smtClean="0"/>
          </a:p>
          <a:p>
            <a:pPr>
              <a:buFont typeface="Wingdings 3" pitchFamily="18" charset="2"/>
              <a:buNone/>
            </a:pPr>
            <a:r>
              <a:rPr lang="en-US" smtClean="0"/>
              <a:t>Note: these can be applied to any level of test: unit, integration, acceptance, etc.</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005266-B9D6-4445-B37D-6354855D6165}" type="slidenum">
              <a:rPr lang="en-US"/>
              <a:pPr/>
              <a:t>24</a:t>
            </a:fld>
            <a:endParaRPr lang="en-US"/>
          </a:p>
        </p:txBody>
      </p:sp>
      <p:sp>
        <p:nvSpPr>
          <p:cNvPr id="21509" name="AutoShape 2"/>
          <p:cNvSpPr>
            <a:spLocks noGrp="1" noChangeArrowheads="1"/>
          </p:cNvSpPr>
          <p:nvPr>
            <p:ph type="title"/>
          </p:nvPr>
        </p:nvSpPr>
        <p:spPr/>
        <p:txBody>
          <a:bodyPr/>
          <a:lstStyle/>
          <a:p>
            <a:pPr fontAlgn="auto">
              <a:spcAft>
                <a:spcPts val="0"/>
              </a:spcAft>
              <a:defRPr/>
            </a:pPr>
            <a:r>
              <a:rPr lang="en-US" dirty="0" smtClean="0"/>
              <a:t>Unit Testing Methods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382000" cy="4635500"/>
          </a:xfrm>
        </p:spPr>
        <p:txBody>
          <a:bodyPr/>
          <a:lstStyle/>
          <a:p>
            <a:r>
              <a:rPr lang="en-US"/>
              <a:t>Appropriate</a:t>
            </a:r>
            <a:r>
              <a:rPr lang="en-US"/>
              <a:t> for </a:t>
            </a:r>
            <a:r>
              <a:rPr lang="en-US" dirty="0"/>
              <a:t>cases where the inputs are structurally the same and differ only in their values.</a:t>
            </a:r>
          </a:p>
          <a:p>
            <a:r>
              <a:rPr lang="en-US" dirty="0"/>
              <a:t>Consider a test for the analog-to-digital (ADC</a:t>
            </a:r>
            <a:r>
              <a:rPr lang="en-US"/>
              <a:t>) (temperature </a:t>
            </a:r>
            <a:r>
              <a:rPr lang="en-US" dirty="0"/>
              <a:t>measurement system).</a:t>
            </a:r>
          </a:p>
          <a:p>
            <a:r>
              <a:rPr lang="en-US" dirty="0"/>
              <a:t>Assuming that ADC’s clock frequency is 10 KHz and the input ranges from 0 to 5 V.</a:t>
            </a:r>
          </a:p>
          <a:p>
            <a:r>
              <a:rPr lang="en-US" dirty="0"/>
              <a:t>The Unit Test will entail applying different inputs to the ADC </a:t>
            </a:r>
            <a:r>
              <a:rPr lang="en-US"/>
              <a:t>and verifying </a:t>
            </a:r>
            <a:r>
              <a:rPr lang="en-US" dirty="0"/>
              <a:t>the outputs.</a:t>
            </a:r>
          </a:p>
          <a:p>
            <a:r>
              <a:rPr lang="en-US" dirty="0"/>
              <a:t>The applicable text matrix is presented next.</a:t>
            </a:r>
          </a:p>
        </p:txBody>
      </p:sp>
      <p:sp>
        <p:nvSpPr>
          <p:cNvPr id="3" name="Title 2"/>
          <p:cNvSpPr>
            <a:spLocks noGrp="1"/>
          </p:cNvSpPr>
          <p:nvPr>
            <p:ph type="title"/>
          </p:nvPr>
        </p:nvSpPr>
        <p:spPr/>
        <p:txBody>
          <a:bodyPr/>
          <a:lstStyle/>
          <a:p>
            <a:r>
              <a:rPr lang="en-US" dirty="0" smtClean="0"/>
              <a:t>Matrix Test</a:t>
            </a:r>
            <a:endParaRPr lang="en-US" dirty="0"/>
          </a:p>
        </p:txBody>
      </p:sp>
      <p:sp>
        <p:nvSpPr>
          <p:cNvPr id="6" name="Slide Number Placeholder 5"/>
          <p:cNvSpPr>
            <a:spLocks noGrp="1"/>
          </p:cNvSpPr>
          <p:nvPr>
            <p:ph type="sldNum" sz="quarter" idx="12"/>
          </p:nvPr>
        </p:nvSpPr>
        <p:spPr/>
        <p:txBody>
          <a:bodyPr/>
          <a:lstStyle/>
          <a:p>
            <a:pPr>
              <a:defRPr/>
            </a:pPr>
            <a:fld id="{D97097EC-CE8C-4384-88DE-6156AD04EA8A}" type="slidenum">
              <a:rPr lang="en-US" smtClean="0"/>
              <a:pPr>
                <a:defRPr/>
              </a:pPr>
              <a:t>25</a:t>
            </a:fld>
            <a:endParaRPr lang="en-US"/>
          </a:p>
        </p:txBody>
      </p:sp>
    </p:spTree>
    <p:extLst>
      <p:ext uri="{BB962C8B-B14F-4D97-AF65-F5344CB8AC3E}">
        <p14:creationId xmlns:p14="http://schemas.microsoft.com/office/powerpoint/2010/main" val="2481602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C4F582-D3C4-4427-A84C-73FE91277189}" type="slidenum">
              <a:rPr lang="en-US"/>
              <a:pPr/>
              <a:t>26</a:t>
            </a:fld>
            <a:endParaRPr lang="en-US"/>
          </a:p>
        </p:txBody>
      </p:sp>
      <p:sp>
        <p:nvSpPr>
          <p:cNvPr id="22533" name="AutoShape 2"/>
          <p:cNvSpPr>
            <a:spLocks noGrp="1" noChangeArrowheads="1"/>
          </p:cNvSpPr>
          <p:nvPr>
            <p:ph type="title"/>
          </p:nvPr>
        </p:nvSpPr>
        <p:spPr>
          <a:xfrm>
            <a:off x="304800" y="76200"/>
            <a:ext cx="8229600" cy="1143000"/>
          </a:xfrm>
        </p:spPr>
        <p:txBody>
          <a:bodyPr>
            <a:normAutofit fontScale="90000"/>
          </a:bodyPr>
          <a:lstStyle/>
          <a:p>
            <a:pPr fontAlgn="auto">
              <a:spcAft>
                <a:spcPts val="0"/>
              </a:spcAft>
              <a:defRPr/>
            </a:pPr>
            <a:r>
              <a:rPr lang="en-US" dirty="0" smtClean="0"/>
              <a:t>Matrix Test</a:t>
            </a:r>
            <a:br>
              <a:rPr lang="en-US" dirty="0" smtClean="0"/>
            </a:br>
            <a:r>
              <a:rPr lang="en-US" sz="3100" dirty="0" err="1" smtClean="0"/>
              <a:t>Test</a:t>
            </a:r>
            <a:r>
              <a:rPr lang="en-US" sz="3100" dirty="0" smtClean="0"/>
              <a:t> Template for </a:t>
            </a:r>
            <a:r>
              <a:rPr lang="en-US" sz="2700" dirty="0" smtClean="0"/>
              <a:t>ADC</a:t>
            </a:r>
          </a:p>
        </p:txBody>
      </p:sp>
      <p:sp>
        <p:nvSpPr>
          <p:cNvPr id="34820" name="Line 433"/>
          <p:cNvSpPr>
            <a:spLocks noChangeShapeType="1"/>
          </p:cNvSpPr>
          <p:nvPr/>
        </p:nvSpPr>
        <p:spPr bwMode="auto">
          <a:xfrm>
            <a:off x="3019425" y="1784350"/>
            <a:ext cx="0"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216725" name="Group 661"/>
          <p:cNvGraphicFramePr>
            <a:graphicFrameLocks noGrp="1"/>
          </p:cNvGraphicFramePr>
          <p:nvPr>
            <p:extLst>
              <p:ext uri="{D42A27DB-BD31-4B8C-83A1-F6EECF244321}">
                <p14:modId xmlns:p14="http://schemas.microsoft.com/office/powerpoint/2010/main" val="1258235908"/>
              </p:ext>
            </p:extLst>
          </p:nvPr>
        </p:nvGraphicFramePr>
        <p:xfrm>
          <a:off x="304800" y="1143000"/>
          <a:ext cx="8534398" cy="5261715"/>
        </p:xfrm>
        <a:graphic>
          <a:graphicData uri="http://schemas.openxmlformats.org/drawingml/2006/table">
            <a:tbl>
              <a:tblPr/>
              <a:tblGrid>
                <a:gridCol w="334264">
                  <a:extLst>
                    <a:ext uri="{9D8B030D-6E8A-4147-A177-3AD203B41FA5}">
                      <a16:colId xmlns:a16="http://schemas.microsoft.com/office/drawing/2014/main" val="20000"/>
                    </a:ext>
                  </a:extLst>
                </a:gridCol>
                <a:gridCol w="199136">
                  <a:extLst>
                    <a:ext uri="{9D8B030D-6E8A-4147-A177-3AD203B41FA5}">
                      <a16:colId xmlns:a16="http://schemas.microsoft.com/office/drawing/2014/main" val="20001"/>
                    </a:ext>
                  </a:extLst>
                </a:gridCol>
                <a:gridCol w="1338833">
                  <a:extLst>
                    <a:ext uri="{9D8B030D-6E8A-4147-A177-3AD203B41FA5}">
                      <a16:colId xmlns:a16="http://schemas.microsoft.com/office/drawing/2014/main" val="20002"/>
                    </a:ext>
                  </a:extLst>
                </a:gridCol>
                <a:gridCol w="277368">
                  <a:extLst>
                    <a:ext uri="{9D8B030D-6E8A-4147-A177-3AD203B41FA5}">
                      <a16:colId xmlns:a16="http://schemas.microsoft.com/office/drawing/2014/main" val="20003"/>
                    </a:ext>
                  </a:extLst>
                </a:gridCol>
                <a:gridCol w="545845">
                  <a:extLst>
                    <a:ext uri="{9D8B030D-6E8A-4147-A177-3AD203B41FA5}">
                      <a16:colId xmlns:a16="http://schemas.microsoft.com/office/drawing/2014/main" val="20004"/>
                    </a:ext>
                  </a:extLst>
                </a:gridCol>
                <a:gridCol w="1258824">
                  <a:extLst>
                    <a:ext uri="{9D8B030D-6E8A-4147-A177-3AD203B41FA5}">
                      <a16:colId xmlns:a16="http://schemas.microsoft.com/office/drawing/2014/main" val="20005"/>
                    </a:ext>
                  </a:extLst>
                </a:gridCol>
                <a:gridCol w="2034031">
                  <a:extLst>
                    <a:ext uri="{9D8B030D-6E8A-4147-A177-3AD203B41FA5}">
                      <a16:colId xmlns:a16="http://schemas.microsoft.com/office/drawing/2014/main" val="20006"/>
                    </a:ext>
                  </a:extLst>
                </a:gridCol>
                <a:gridCol w="396495">
                  <a:extLst>
                    <a:ext uri="{9D8B030D-6E8A-4147-A177-3AD203B41FA5}">
                      <a16:colId xmlns:a16="http://schemas.microsoft.com/office/drawing/2014/main" val="20007"/>
                    </a:ext>
                  </a:extLst>
                </a:gridCol>
                <a:gridCol w="396494">
                  <a:extLst>
                    <a:ext uri="{9D8B030D-6E8A-4147-A177-3AD203B41FA5}">
                      <a16:colId xmlns:a16="http://schemas.microsoft.com/office/drawing/2014/main" val="20008"/>
                    </a:ext>
                  </a:extLst>
                </a:gridCol>
                <a:gridCol w="320040">
                  <a:extLst>
                    <a:ext uri="{9D8B030D-6E8A-4147-A177-3AD203B41FA5}">
                      <a16:colId xmlns:a16="http://schemas.microsoft.com/office/drawing/2014/main" val="20009"/>
                    </a:ext>
                  </a:extLst>
                </a:gridCol>
                <a:gridCol w="1433068">
                  <a:extLst>
                    <a:ext uri="{9D8B030D-6E8A-4147-A177-3AD203B41FA5}">
                      <a16:colId xmlns:a16="http://schemas.microsoft.com/office/drawing/2014/main" val="20010"/>
                    </a:ext>
                  </a:extLst>
                </a:gridCol>
              </a:tblGrid>
              <a:tr h="279833">
                <a:tc gridSpan="11">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Test Writer: </a:t>
                      </a: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Sue L. Engineer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983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Test Case Name:</a:t>
                      </a:r>
                      <a:endParaRPr kumimoji="0" lang="en-US" sz="14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ADC unit test</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 ID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ADC-UT-01</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340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Description:</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Verify conversion range and clock frequency. Output goes to 0 in presence of null clock.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Type: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r>
                        <a:rPr kumimoji="0" lang="en-US" sz="14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400" b="0" i="0" u="none" strike="noStrike" cap="none" normalizeH="0" baseline="0" smtClean="0">
                          <a:ln>
                            <a:noFill/>
                          </a:ln>
                          <a:solidFill>
                            <a:schemeClr val="tx1"/>
                          </a:solidFill>
                          <a:effectLst/>
                          <a:latin typeface="Webdings" pitchFamily="18" charset="2"/>
                          <a:cs typeface="Times New Roman" pitchFamily="18" charset="0"/>
                        </a:rPr>
                        <a:t> </a:t>
                      </a:r>
                      <a:r>
                        <a:rPr kumimoji="0" lang="en-US" sz="14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white box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  </a:t>
                      </a:r>
                      <a:r>
                        <a:rPr kumimoji="0" lang="en-US" sz="14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black box</a:t>
                      </a:r>
                      <a:endParaRPr kumimoji="0" lang="en-US" sz="14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8454">
                <a:tc gridSpan="11">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Tester Information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9833">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Name of Tester:</a:t>
                      </a:r>
                      <a:endParaRPr kumimoji="0" lang="en-US" sz="14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Date: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833">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Hardware </a:t>
                      </a:r>
                      <a:r>
                        <a:rPr kumimoji="0" lang="en-US" sz="1400" b="1" i="0" u="none" strike="noStrike" cap="none" normalizeH="0" baseline="0" dirty="0" err="1" smtClean="0">
                          <a:ln>
                            <a:noFill/>
                          </a:ln>
                          <a:solidFill>
                            <a:schemeClr val="tx1"/>
                          </a:solidFill>
                          <a:effectLst/>
                          <a:latin typeface="Palatino Linotype" pitchFamily="18" charset="0"/>
                          <a:cs typeface="Times New Roman" pitchFamily="18" charset="0"/>
                        </a:rPr>
                        <a:t>Ver</a:t>
                      </a: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a:t>
                      </a:r>
                      <a:endParaRPr kumimoji="0" lang="en-US" sz="14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1.0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Time: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70749">
                <a:tc gridSpan="2">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Setup:</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7">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Isolate the ADC from the system by removing configuration jumpers. Connect the CLK input to 10 KHz clock source and the Din input to a high-precision voltage source.  Connect the output from the ADC to a logic analyzer.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79833">
                <a:tc rowSpan="2"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V</a:t>
                      </a:r>
                      <a:r>
                        <a:rPr kumimoji="0" lang="en-US" sz="1400" b="1" i="0" u="none" strike="noStrike" cap="none" normalizeH="0" baseline="-30000" smtClean="0">
                          <a:ln>
                            <a:noFill/>
                          </a:ln>
                          <a:solidFill>
                            <a:schemeClr val="tx1"/>
                          </a:solidFill>
                          <a:effectLst/>
                          <a:latin typeface="Palatino Linotype" pitchFamily="18" charset="0"/>
                          <a:cs typeface="Times New Roman" pitchFamily="18" charset="0"/>
                        </a:rPr>
                        <a:t>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Clock</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hMerge="1">
                  <a:txBody>
                    <a:bodyPr/>
                    <a:lstStyle/>
                    <a:p>
                      <a:endParaRPr lang="en-US"/>
                    </a:p>
                  </a:txBody>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Expected output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Pass</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Fail</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N/A</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Comments</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r h="278454">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Decimal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Hexadecimal</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467307">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1</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0.0V</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10 KHz</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0x000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5928">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2</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2.0 V</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0 Hz</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0x000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65928">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anose="02040502050505030304" pitchFamily="18" charset="0"/>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Palatino Linotype" panose="0204050205050503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anose="02040502050505030304" pitchFamily="18" charset="0"/>
                        </a:rPr>
                        <a:t>2.502 V</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anose="02040502050505030304" pitchFamily="18" charset="0"/>
                        </a:rPr>
                        <a:t>10 KHz</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anose="02040502050505030304" pitchFamily="18" charset="0"/>
                        </a:rPr>
                        <a:t>512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anose="02040502050505030304" pitchFamily="18" charset="0"/>
                        </a:rPr>
                        <a:t> 0x200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Palatino Linotype" panose="0204050205050503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Palatino Linotype" panose="0204050205050503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Palatino Linotype" panose="0204050205050503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rgbClr val="000000"/>
                        </a:solidFill>
                        <a:effectLst/>
                        <a:latin typeface="Palatino Linotype" panose="0204050205050503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9833">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Overall test result:</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839200" cy="4559300"/>
          </a:xfrm>
        </p:spPr>
        <p:txBody>
          <a:bodyPr/>
          <a:lstStyle/>
          <a:p>
            <a:r>
              <a:rPr lang="en-US" sz="2400" dirty="0" smtClean="0"/>
              <a:t>A step-by-step test case follows a prescribed approach to generate the test and checking the results.</a:t>
            </a:r>
          </a:p>
          <a:p>
            <a:pPr lvl="1"/>
            <a:r>
              <a:rPr lang="en-US" sz="2000" dirty="0" smtClean="0"/>
              <a:t>Appropriate for complex test cases.</a:t>
            </a:r>
          </a:p>
          <a:p>
            <a:r>
              <a:rPr lang="en-US" sz="2400" dirty="0" smtClean="0"/>
              <a:t>The test template has an additional column in comparison the same for the Matrix Test.</a:t>
            </a:r>
          </a:p>
          <a:p>
            <a:pPr lvl="1"/>
            <a:r>
              <a:rPr lang="en-US" sz="2000" dirty="0" smtClean="0"/>
              <a:t>Specific action the tester must perform at each step in the test process is defined in that column.</a:t>
            </a:r>
          </a:p>
          <a:p>
            <a:r>
              <a:rPr lang="en-US" sz="2400" dirty="0" smtClean="0"/>
              <a:t>Consider the vending machine state </a:t>
            </a:r>
            <a:r>
              <a:rPr lang="en-US" sz="2400" smtClean="0"/>
              <a:t>diagram </a:t>
            </a:r>
            <a:r>
              <a:rPr lang="en-US" sz="2400" smtClean="0"/>
              <a:t>that </a:t>
            </a:r>
            <a:r>
              <a:rPr lang="en-US" sz="2400" dirty="0" smtClean="0"/>
              <a:t>accepts nickels and dimes and dispenses candy when total is $0.25 (or more).</a:t>
            </a:r>
          </a:p>
          <a:p>
            <a:pPr lvl="1"/>
            <a:r>
              <a:rPr lang="en-US" sz="2000" dirty="0" smtClean="0"/>
              <a:t>Its state machine has multiple processing paths.</a:t>
            </a:r>
          </a:p>
          <a:p>
            <a:pPr lvl="1"/>
            <a:r>
              <a:rPr lang="en-US" sz="2000" dirty="0" smtClean="0"/>
              <a:t>A test case can be written for each processing path.</a:t>
            </a:r>
            <a:endParaRPr lang="en-US" sz="2000" dirty="0"/>
          </a:p>
        </p:txBody>
      </p:sp>
      <p:sp>
        <p:nvSpPr>
          <p:cNvPr id="3" name="Title 2"/>
          <p:cNvSpPr>
            <a:spLocks noGrp="1"/>
          </p:cNvSpPr>
          <p:nvPr>
            <p:ph type="title"/>
          </p:nvPr>
        </p:nvSpPr>
        <p:spPr>
          <a:xfrm>
            <a:off x="228600" y="152400"/>
            <a:ext cx="8229600" cy="1143000"/>
          </a:xfrm>
        </p:spPr>
        <p:txBody>
          <a:bodyPr>
            <a:normAutofit/>
          </a:bodyPr>
          <a:lstStyle/>
          <a:p>
            <a:r>
              <a:rPr lang="en-US" dirty="0" smtClean="0"/>
              <a:t>Unit Testing</a:t>
            </a:r>
            <a:br>
              <a:rPr lang="en-US" dirty="0" smtClean="0"/>
            </a:br>
            <a:r>
              <a:rPr lang="en-US" sz="2400" dirty="0" smtClean="0"/>
              <a:t>Step-by-Step Tests</a:t>
            </a:r>
            <a:endParaRPr lang="en-US" dirty="0"/>
          </a:p>
        </p:txBody>
      </p:sp>
      <p:sp>
        <p:nvSpPr>
          <p:cNvPr id="6" name="Slide Number Placeholder 5"/>
          <p:cNvSpPr>
            <a:spLocks noGrp="1"/>
          </p:cNvSpPr>
          <p:nvPr>
            <p:ph type="sldNum" sz="quarter" idx="12"/>
          </p:nvPr>
        </p:nvSpPr>
        <p:spPr/>
        <p:txBody>
          <a:bodyPr/>
          <a:lstStyle/>
          <a:p>
            <a:pPr>
              <a:defRPr/>
            </a:pPr>
            <a:fld id="{D97097EC-CE8C-4384-88DE-6156AD04EA8A}" type="slidenum">
              <a:rPr lang="en-US" smtClean="0"/>
              <a:pPr>
                <a:defRPr/>
              </a:pPr>
              <a:t>27</a:t>
            </a:fld>
            <a:endParaRPr lang="en-US"/>
          </a:p>
        </p:txBody>
      </p:sp>
    </p:spTree>
    <p:extLst>
      <p:ext uri="{BB962C8B-B14F-4D97-AF65-F5344CB8AC3E}">
        <p14:creationId xmlns:p14="http://schemas.microsoft.com/office/powerpoint/2010/main" val="3656011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2"/>
          <p:cNvSpPr>
            <a:spLocks noGrp="1" noChangeArrowheads="1"/>
          </p:cNvSpPr>
          <p:nvPr>
            <p:ph type="title"/>
          </p:nvPr>
        </p:nvSpPr>
        <p:spPr>
          <a:xfrm>
            <a:off x="381000" y="304800"/>
            <a:ext cx="7924800" cy="762000"/>
          </a:xfrm>
        </p:spPr>
        <p:txBody>
          <a:bodyPr>
            <a:normAutofit fontScale="90000"/>
          </a:bodyPr>
          <a:lstStyle/>
          <a:p>
            <a:pPr fontAlgn="auto">
              <a:spcAft>
                <a:spcPts val="0"/>
              </a:spcAft>
              <a:defRPr/>
            </a:pPr>
            <a:r>
              <a:rPr lang="en-US" dirty="0" smtClean="0"/>
              <a:t>Unit Testing</a:t>
            </a:r>
            <a:br>
              <a:rPr lang="en-US" dirty="0" smtClean="0"/>
            </a:br>
            <a:r>
              <a:rPr lang="en-US" sz="3100" dirty="0" smtClean="0"/>
              <a:t>Step-by-Step Test for Vending</a:t>
            </a:r>
            <a:endParaRPr lang="en-US" dirty="0" smtClean="0"/>
          </a:p>
        </p:txBody>
      </p:sp>
      <p:graphicFrame>
        <p:nvGraphicFramePr>
          <p:cNvPr id="217642" name="Group 554"/>
          <p:cNvGraphicFramePr>
            <a:graphicFrameLocks noGrp="1"/>
          </p:cNvGraphicFramePr>
          <p:nvPr>
            <p:ph type="tbl" idx="1"/>
            <p:extLst>
              <p:ext uri="{D42A27DB-BD31-4B8C-83A1-F6EECF244321}">
                <p14:modId xmlns:p14="http://schemas.microsoft.com/office/powerpoint/2010/main" val="2122613642"/>
              </p:ext>
            </p:extLst>
          </p:nvPr>
        </p:nvGraphicFramePr>
        <p:xfrm>
          <a:off x="457200" y="1295400"/>
          <a:ext cx="8153400" cy="5279825"/>
        </p:xfrm>
        <a:graphic>
          <a:graphicData uri="http://schemas.openxmlformats.org/drawingml/2006/table">
            <a:tbl>
              <a:tblPr/>
              <a:tblGrid>
                <a:gridCol w="307898">
                  <a:extLst>
                    <a:ext uri="{9D8B030D-6E8A-4147-A177-3AD203B41FA5}">
                      <a16:colId xmlns:a16="http://schemas.microsoft.com/office/drawing/2014/main" val="20000"/>
                    </a:ext>
                  </a:extLst>
                </a:gridCol>
                <a:gridCol w="1620248">
                  <a:extLst>
                    <a:ext uri="{9D8B030D-6E8A-4147-A177-3AD203B41FA5}">
                      <a16:colId xmlns:a16="http://schemas.microsoft.com/office/drawing/2014/main" val="20001"/>
                    </a:ext>
                  </a:extLst>
                </a:gridCol>
                <a:gridCol w="2848475">
                  <a:extLst>
                    <a:ext uri="{9D8B030D-6E8A-4147-A177-3AD203B41FA5}">
                      <a16:colId xmlns:a16="http://schemas.microsoft.com/office/drawing/2014/main" val="20002"/>
                    </a:ext>
                  </a:extLst>
                </a:gridCol>
                <a:gridCol w="274247">
                  <a:extLst>
                    <a:ext uri="{9D8B030D-6E8A-4147-A177-3AD203B41FA5}">
                      <a16:colId xmlns:a16="http://schemas.microsoft.com/office/drawing/2014/main" val="20003"/>
                    </a:ext>
                  </a:extLst>
                </a:gridCol>
                <a:gridCol w="319675">
                  <a:extLst>
                    <a:ext uri="{9D8B030D-6E8A-4147-A177-3AD203B41FA5}">
                      <a16:colId xmlns:a16="http://schemas.microsoft.com/office/drawing/2014/main" val="20004"/>
                    </a:ext>
                  </a:extLst>
                </a:gridCol>
                <a:gridCol w="272565">
                  <a:extLst>
                    <a:ext uri="{9D8B030D-6E8A-4147-A177-3AD203B41FA5}">
                      <a16:colId xmlns:a16="http://schemas.microsoft.com/office/drawing/2014/main" val="20005"/>
                    </a:ext>
                  </a:extLst>
                </a:gridCol>
                <a:gridCol w="272565">
                  <a:extLst>
                    <a:ext uri="{9D8B030D-6E8A-4147-A177-3AD203B41FA5}">
                      <a16:colId xmlns:a16="http://schemas.microsoft.com/office/drawing/2014/main" val="20006"/>
                    </a:ext>
                  </a:extLst>
                </a:gridCol>
                <a:gridCol w="932106">
                  <a:extLst>
                    <a:ext uri="{9D8B030D-6E8A-4147-A177-3AD203B41FA5}">
                      <a16:colId xmlns:a16="http://schemas.microsoft.com/office/drawing/2014/main" val="20007"/>
                    </a:ext>
                  </a:extLst>
                </a:gridCol>
                <a:gridCol w="1305621">
                  <a:extLst>
                    <a:ext uri="{9D8B030D-6E8A-4147-A177-3AD203B41FA5}">
                      <a16:colId xmlns:a16="http://schemas.microsoft.com/office/drawing/2014/main" val="20008"/>
                    </a:ext>
                  </a:extLst>
                </a:gridCol>
              </a:tblGrid>
              <a:tr h="318343">
                <a:tc gridSpan="9">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Palatino Linotype" pitchFamily="18" charset="0"/>
                          <a:cs typeface="Times New Roman" pitchFamily="18" charset="0"/>
                        </a:rPr>
                        <a:t>Test Writer: </a:t>
                      </a:r>
                      <a:r>
                        <a:rPr kumimoji="0" lang="en-US" sz="1200" b="0" i="0" u="none" strike="noStrike" cap="none" normalizeH="0" baseline="0" dirty="0" smtClean="0">
                          <a:ln>
                            <a:noFill/>
                          </a:ln>
                          <a:solidFill>
                            <a:schemeClr val="tx1"/>
                          </a:solidFill>
                          <a:effectLst/>
                          <a:latin typeface="Palatino Linotype" pitchFamily="18" charset="0"/>
                          <a:cs typeface="Times New Roman" pitchFamily="18" charset="0"/>
                        </a:rPr>
                        <a:t>Sue L. Engineer</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 Case Name:</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Finite State Machine Path Test #1</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 ID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FSM-Path-01</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5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Description:</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Palatino Linotype" pitchFamily="18" charset="0"/>
                          <a:cs typeface="Times New Roman" pitchFamily="18" charset="0"/>
                        </a:rPr>
                        <a:t>Simulate insertion of money with a mix of nickels and dimes. Verifies FSM, outputs candy in response to a total deposit of $0.25.</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Type: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200" b="0" i="0" u="none" strike="noStrike" cap="none" normalizeH="0" baseline="0" smtClean="0">
                          <a:ln>
                            <a:noFill/>
                          </a:ln>
                          <a:solidFill>
                            <a:schemeClr val="tx1"/>
                          </a:solidFill>
                          <a:effectLst/>
                          <a:latin typeface="Webdings" pitchFamily="18" charset="2"/>
                          <a:cs typeface="Times New Roman" pitchFamily="18" charset="0"/>
                        </a:rPr>
                        <a:t> </a:t>
                      </a:r>
                      <a:r>
                        <a:rPr kumimoji="0" lang="en-US" sz="12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white box  </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200" b="0" i="0" u="none" strike="noStrike" cap="none" normalizeH="0" baseline="0" smtClean="0">
                          <a:ln>
                            <a:noFill/>
                          </a:ln>
                          <a:solidFill>
                            <a:schemeClr val="tx1"/>
                          </a:solidFill>
                          <a:effectLst/>
                          <a:latin typeface="Webdings" pitchFamily="18" charset="2"/>
                          <a:cs typeface="Times New Roman" pitchFamily="18" charset="0"/>
                        </a:rPr>
                        <a:t> </a:t>
                      </a:r>
                      <a:r>
                        <a:rPr kumimoji="0" lang="en-US" sz="12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black box</a:t>
                      </a:r>
                      <a:endParaRPr kumimoji="0" lang="en-US" sz="12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8343">
                <a:tc gridSpan="9">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Tester Information</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Name of Tester:</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Date: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Hardware Ver:</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Time: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834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Setup:</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7">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Make sure that the system was reset sometime prior and is in state $0.00.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9000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cs typeface="Times New Roman" pitchFamily="18" charset="0"/>
                        </a:rPr>
                        <a:t>Step</a:t>
                      </a:r>
                      <a:endParaRPr kumimoji="0" lang="en-US" sz="1200" b="0" i="0" u="none" strike="noStrike" cap="none" normalizeH="0" baseline="0" dirty="0" smtClean="0">
                        <a:ln>
                          <a:noFill/>
                        </a:ln>
                        <a:solidFill>
                          <a:schemeClr val="tx1"/>
                        </a:solidFill>
                        <a:effectLst/>
                        <a:latin typeface="Arial Narrow" pitchFamily="34"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Action</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Expected Result</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cs typeface="Times New Roman" pitchFamily="18" charset="0"/>
                        </a:rPr>
                        <a:t>Pass</a:t>
                      </a:r>
                      <a:endParaRPr kumimoji="0" lang="en-US" sz="1200" b="0" i="0" u="none" strike="noStrike" cap="none" normalizeH="0" baseline="0" dirty="0" smtClean="0">
                        <a:ln>
                          <a:noFill/>
                        </a:ln>
                        <a:solidFill>
                          <a:schemeClr val="tx1"/>
                        </a:solidFill>
                        <a:effectLst/>
                        <a:latin typeface="Arial Narrow" pitchFamily="34"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Fail</a:t>
                      </a:r>
                      <a:endParaRPr kumimoji="0" lang="en-US" sz="12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Palatino Linotype" pitchFamily="18" charset="0"/>
                          <a:cs typeface="Times New Roman" pitchFamily="18" charset="0"/>
                        </a:rPr>
                        <a:t>N/A</a:t>
                      </a:r>
                      <a:endParaRPr kumimoji="0" lang="en-US" sz="1200" b="0" i="0" u="none" strike="noStrike" cap="none" normalizeH="0" baseline="0" dirty="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3">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Comments</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Nickel</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Palatino Linotype" pitchFamily="18" charset="0"/>
                          <a:cs typeface="Times New Roman" pitchFamily="18" charset="0"/>
                        </a:rPr>
                        <a:t>State should go to $0.05</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Dime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$0.15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Wait</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remain $0.15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4</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Nickel</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$0.20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Dime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$0.25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Nothing</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$0.00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Overall test result:</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359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69CF5F-D587-4AE5-990C-08A543ED817C}"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76400"/>
            <a:ext cx="8686800" cy="4330700"/>
          </a:xfrm>
        </p:spPr>
        <p:txBody>
          <a:bodyPr/>
          <a:lstStyle/>
          <a:p>
            <a:r>
              <a:rPr lang="en-US" dirty="0" smtClean="0"/>
              <a:t>A sequence of commands provided to the UUT to facilitate testing without human intervention.</a:t>
            </a:r>
          </a:p>
          <a:p>
            <a:pPr lvl="1"/>
            <a:r>
              <a:rPr lang="en-US" dirty="0" smtClean="0"/>
              <a:t>The generated outputs can be compared to expected outputs to determine if there is an error: this can be automated as well.</a:t>
            </a:r>
          </a:p>
          <a:p>
            <a:r>
              <a:rPr lang="en-US" dirty="0" smtClean="0"/>
              <a:t>Useful for regression testing phase</a:t>
            </a:r>
          </a:p>
          <a:p>
            <a:pPr lvl="1"/>
            <a:r>
              <a:rPr lang="en-US" dirty="0" smtClean="0"/>
              <a:t>The process of retesting a module after a modification to make sure no new errors were introduced.</a:t>
            </a:r>
          </a:p>
          <a:p>
            <a:r>
              <a:rPr lang="en-US" dirty="0" smtClean="0"/>
              <a:t>Developing testing scripts require significant up-front cost.</a:t>
            </a:r>
            <a:endParaRPr lang="en-US" dirty="0"/>
          </a:p>
        </p:txBody>
      </p:sp>
      <p:sp>
        <p:nvSpPr>
          <p:cNvPr id="2" name="Title 1"/>
          <p:cNvSpPr>
            <a:spLocks noGrp="1"/>
          </p:cNvSpPr>
          <p:nvPr>
            <p:ph type="title"/>
          </p:nvPr>
        </p:nvSpPr>
        <p:spPr/>
        <p:txBody>
          <a:bodyPr>
            <a:normAutofit/>
          </a:bodyPr>
          <a:lstStyle/>
          <a:p>
            <a:r>
              <a:rPr lang="en-US" dirty="0" smtClean="0"/>
              <a:t>Unit Testing</a:t>
            </a:r>
            <a:br>
              <a:rPr lang="en-US" dirty="0" smtClean="0"/>
            </a:br>
            <a:r>
              <a:rPr lang="en-US" sz="2700" dirty="0" smtClean="0"/>
              <a:t>Automated Test Scripts</a:t>
            </a:r>
            <a:endParaRPr lang="en-US" sz="2700" dirty="0"/>
          </a:p>
        </p:txBody>
      </p:sp>
      <p:sp>
        <p:nvSpPr>
          <p:cNvPr id="6" name="Slide Number Placeholder 5"/>
          <p:cNvSpPr>
            <a:spLocks noGrp="1"/>
          </p:cNvSpPr>
          <p:nvPr>
            <p:ph type="sldNum" sz="quarter" idx="12"/>
          </p:nvPr>
        </p:nvSpPr>
        <p:spPr/>
        <p:txBody>
          <a:bodyPr/>
          <a:lstStyle/>
          <a:p>
            <a:pPr>
              <a:defRPr/>
            </a:pPr>
            <a:fld id="{DC23CE1D-97C4-4F5E-8B77-0EB09337F385}" type="slidenum">
              <a:rPr lang="en-US" smtClean="0"/>
              <a:pPr>
                <a:defRPr/>
              </a:pPr>
              <a:t>29</a:t>
            </a:fld>
            <a:endParaRPr lang="en-US"/>
          </a:p>
        </p:txBody>
      </p:sp>
    </p:spTree>
    <p:extLst>
      <p:ext uri="{BB962C8B-B14F-4D97-AF65-F5344CB8AC3E}">
        <p14:creationId xmlns:p14="http://schemas.microsoft.com/office/powerpoint/2010/main" val="260944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AutoShape 2"/>
          <p:cNvSpPr>
            <a:spLocks noGrp="1" noChangeArrowheads="1"/>
          </p:cNvSpPr>
          <p:nvPr>
            <p:ph type="title"/>
          </p:nvPr>
        </p:nvSpPr>
        <p:spPr/>
        <p:txBody>
          <a:bodyPr>
            <a:normAutofit fontScale="90000"/>
          </a:bodyPr>
          <a:lstStyle/>
          <a:p>
            <a:pPr fontAlgn="auto">
              <a:spcAft>
                <a:spcPts val="0"/>
              </a:spcAft>
              <a:defRPr/>
            </a:pPr>
            <a:r>
              <a:rPr lang="en-US" dirty="0" smtClean="0"/>
              <a:t>Testing Principles</a:t>
            </a:r>
          </a:p>
        </p:txBody>
      </p:sp>
      <p:sp>
        <p:nvSpPr>
          <p:cNvPr id="18435" name="Rectangle 3"/>
          <p:cNvSpPr>
            <a:spLocks noGrp="1" noChangeArrowheads="1"/>
          </p:cNvSpPr>
          <p:nvPr>
            <p:ph type="body" sz="half" idx="1"/>
          </p:nvPr>
        </p:nvSpPr>
        <p:spPr>
          <a:xfrm>
            <a:off x="838200" y="838200"/>
            <a:ext cx="7391400" cy="1600200"/>
          </a:xfrm>
        </p:spPr>
        <p:txBody>
          <a:bodyPr/>
          <a:lstStyle/>
          <a:p>
            <a:r>
              <a:rPr lang="en-US" sz="2400" dirty="0" smtClean="0"/>
              <a:t>Testing proceeds with design process</a:t>
            </a:r>
          </a:p>
          <a:p>
            <a:pPr lvl="1"/>
            <a:r>
              <a:rPr lang="en-US" sz="2000" dirty="0" smtClean="0"/>
              <a:t>Write tests while designing modules </a:t>
            </a:r>
          </a:p>
          <a:p>
            <a:pPr lvl="1"/>
            <a:r>
              <a:rPr lang="en-US" sz="2000" dirty="0" smtClean="0"/>
              <a:t>Perform tests while implementing modules</a:t>
            </a:r>
          </a:p>
          <a:p>
            <a:r>
              <a:rPr lang="en-US" sz="2400" dirty="0" smtClean="0"/>
              <a:t>The Test-</a:t>
            </a:r>
            <a:r>
              <a:rPr lang="en-US" sz="2400" dirty="0" err="1" smtClean="0"/>
              <a:t>Vee</a:t>
            </a:r>
            <a:r>
              <a:rPr lang="en-US" sz="2400" dirty="0" smtClean="0"/>
              <a:t> illustrates this process</a:t>
            </a:r>
          </a:p>
        </p:txBody>
      </p:sp>
      <p:sp>
        <p:nvSpPr>
          <p:cNvPr id="1843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905495-71CC-458A-86A7-654C01E49EE0}" type="slidenum">
              <a:rPr lang="en-US" smtClean="0"/>
              <a:pPr/>
              <a:t>3</a:t>
            </a:fld>
            <a:endParaRPr lang="en-US" smtClean="0"/>
          </a:p>
        </p:txBody>
      </p:sp>
      <p:pic>
        <p:nvPicPr>
          <p:cNvPr id="18437" name="Picture 6" descr="Test%20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46799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0" dirty="0" smtClean="0">
                <a:solidFill>
                  <a:schemeClr val="tx1"/>
                </a:solidFill>
                <a:effectLst>
                  <a:outerShdw blurRad="38100" dist="38100" dir="2700000" algn="tl">
                    <a:srgbClr val="000000">
                      <a:alpha val="43137"/>
                    </a:srgbClr>
                  </a:outerShdw>
                </a:effectLst>
              </a:rPr>
              <a:t>Complete Testing Process for Software</a:t>
            </a:r>
            <a:br>
              <a:rPr lang="en-US" b="0" dirty="0" smtClean="0">
                <a:solidFill>
                  <a:schemeClr val="tx1"/>
                </a:solidFill>
                <a:effectLst>
                  <a:outerShdw blurRad="38100" dist="38100" dir="2700000" algn="tl">
                    <a:srgbClr val="000000">
                      <a:alpha val="43137"/>
                    </a:srgbClr>
                  </a:outerShdw>
                </a:effectLst>
              </a:rPr>
            </a:br>
            <a:r>
              <a:rPr lang="en-US" sz="2400" b="0" dirty="0" smtClean="0">
                <a:solidFill>
                  <a:schemeClr val="tx1"/>
                </a:solidFill>
                <a:effectLst>
                  <a:outerShdw blurRad="38100" dist="38100" dir="2700000" algn="tl">
                    <a:srgbClr val="000000">
                      <a:alpha val="43137"/>
                    </a:srgbClr>
                  </a:outerShdw>
                </a:effectLst>
              </a:rPr>
              <a:t>Illustrated</a:t>
            </a:r>
          </a:p>
        </p:txBody>
      </p:sp>
      <p:sp>
        <p:nvSpPr>
          <p:cNvPr id="14339" name="Rectangle 3"/>
          <p:cNvSpPr>
            <a:spLocks noGrp="1" noChangeArrowheads="1"/>
          </p:cNvSpPr>
          <p:nvPr>
            <p:ph type="body" idx="1"/>
          </p:nvPr>
        </p:nvSpPr>
        <p:spPr/>
        <p:txBody>
          <a:bodyPr/>
          <a:lstStyle/>
          <a:p>
            <a:pPr eaLnBrk="1" hangingPunct="1"/>
            <a:endParaRPr lang="en-US" smtClean="0"/>
          </a:p>
        </p:txBody>
      </p:sp>
      <p:pic>
        <p:nvPicPr>
          <p:cNvPr id="14340" name="Picture 4"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93630"/>
            <a:ext cx="8382000" cy="548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38982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a:spcBef>
                <a:spcPts val="600"/>
              </a:spcBef>
              <a:spcAft>
                <a:spcPts val="600"/>
              </a:spcAft>
            </a:pPr>
            <a:r>
              <a:rPr lang="en-US" sz="2800" dirty="0" smtClean="0"/>
              <a:t>Checks that major modules work correctly.</a:t>
            </a:r>
          </a:p>
          <a:p>
            <a:pPr>
              <a:spcBef>
                <a:spcPts val="600"/>
              </a:spcBef>
              <a:spcAft>
                <a:spcPts val="600"/>
              </a:spcAft>
            </a:pPr>
            <a:r>
              <a:rPr lang="en-US" sz="2800" dirty="0" smtClean="0"/>
              <a:t>Write the integration test during Level 1 design:</a:t>
            </a:r>
          </a:p>
          <a:p>
            <a:pPr lvl="1">
              <a:spcBef>
                <a:spcPts val="600"/>
              </a:spcBef>
              <a:spcAft>
                <a:spcPts val="600"/>
              </a:spcAft>
            </a:pPr>
            <a:r>
              <a:rPr lang="en-US" sz="2400" dirty="0" smtClean="0"/>
              <a:t>Help insure requirements are being met.</a:t>
            </a:r>
          </a:p>
          <a:p>
            <a:pPr lvl="1">
              <a:spcBef>
                <a:spcPts val="600"/>
              </a:spcBef>
              <a:spcAft>
                <a:spcPts val="600"/>
              </a:spcAft>
            </a:pPr>
            <a:r>
              <a:rPr lang="en-US" sz="2400" dirty="0" smtClean="0"/>
              <a:t>Help to firm-up design</a:t>
            </a:r>
          </a:p>
          <a:p>
            <a:pPr lvl="1">
              <a:spcBef>
                <a:spcPts val="600"/>
              </a:spcBef>
              <a:spcAft>
                <a:spcPts val="600"/>
              </a:spcAft>
            </a:pPr>
            <a:r>
              <a:rPr lang="en-US" sz="2400" dirty="0" smtClean="0"/>
              <a:t>Requires the designer think about the expected behavior of the subsystems.</a:t>
            </a:r>
          </a:p>
          <a:p>
            <a:pPr lvl="1">
              <a:spcBef>
                <a:spcPts val="600"/>
              </a:spcBef>
              <a:spcAft>
                <a:spcPts val="600"/>
              </a:spcAft>
            </a:pPr>
            <a:r>
              <a:rPr lang="en-US" sz="2400" dirty="0" smtClean="0"/>
              <a:t>Requires designer to think about extreme behaviors of subsystems.</a:t>
            </a:r>
          </a:p>
          <a:p>
            <a:pPr lvl="1"/>
            <a:endParaRPr lang="en-US" dirty="0" smtClean="0"/>
          </a:p>
          <a:p>
            <a:pPr lvl="1"/>
            <a:endParaRPr lang="en-US" dirty="0" smtClean="0"/>
          </a:p>
        </p:txBody>
      </p:sp>
      <p:sp>
        <p:nvSpPr>
          <p:cNvPr id="368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A782055-475D-4C8B-B35E-9337FC92982C}" type="slidenum">
              <a:rPr lang="en-US">
                <a:solidFill>
                  <a:prstClr val="black"/>
                </a:solidFill>
              </a:rPr>
              <a:pPr/>
              <a:t>31</a:t>
            </a:fld>
            <a:endParaRPr lang="en-US">
              <a:solidFill>
                <a:prstClr val="black"/>
              </a:solidFill>
            </a:endParaRPr>
          </a:p>
        </p:txBody>
      </p:sp>
      <p:sp>
        <p:nvSpPr>
          <p:cNvPr id="24581" name="AutoShape 2"/>
          <p:cNvSpPr>
            <a:spLocks noGrp="1" noChangeArrowheads="1"/>
          </p:cNvSpPr>
          <p:nvPr>
            <p:ph type="title"/>
          </p:nvPr>
        </p:nvSpPr>
        <p:spPr/>
        <p:txBody>
          <a:bodyPr/>
          <a:lstStyle/>
          <a:p>
            <a:pPr fontAlgn="auto">
              <a:spcAft>
                <a:spcPts val="0"/>
              </a:spcAft>
              <a:defRPr/>
            </a:pPr>
            <a:r>
              <a:rPr lang="en-US" smtClean="0"/>
              <a:t>Integration Testing</a:t>
            </a:r>
          </a:p>
        </p:txBody>
      </p:sp>
    </p:spTree>
    <p:extLst>
      <p:ext uri="{BB962C8B-B14F-4D97-AF65-F5344CB8AC3E}">
        <p14:creationId xmlns:p14="http://schemas.microsoft.com/office/powerpoint/2010/main" val="3339654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marL="109537" indent="0">
              <a:spcAft>
                <a:spcPts val="600"/>
              </a:spcAft>
              <a:buNone/>
            </a:pPr>
            <a:r>
              <a:rPr lang="en-US" sz="2800" dirty="0" smtClean="0"/>
              <a:t>Following questions can be the bases for formulating the test cases:</a:t>
            </a:r>
          </a:p>
          <a:p>
            <a:pPr>
              <a:spcAft>
                <a:spcPts val="600"/>
              </a:spcAft>
            </a:pPr>
            <a:r>
              <a:rPr lang="en-US" sz="2400" dirty="0" smtClean="0"/>
              <a:t>What are the different paths of execution through the system?</a:t>
            </a:r>
          </a:p>
          <a:p>
            <a:pPr>
              <a:spcAft>
                <a:spcPts val="600"/>
              </a:spcAft>
            </a:pPr>
            <a:r>
              <a:rPr lang="en-US" sz="2400" dirty="0" smtClean="0"/>
              <a:t>Are all modules exercised at least once during integration testing?</a:t>
            </a:r>
          </a:p>
          <a:p>
            <a:pPr>
              <a:spcAft>
                <a:spcPts val="600"/>
              </a:spcAft>
            </a:pPr>
            <a:r>
              <a:rPr lang="en-US" sz="2400" dirty="0" smtClean="0"/>
              <a:t>Have all the interface signals been tested?</a:t>
            </a:r>
          </a:p>
          <a:p>
            <a:pPr>
              <a:spcAft>
                <a:spcPts val="600"/>
              </a:spcAft>
            </a:pPr>
            <a:r>
              <a:rPr lang="en-US" sz="2400" dirty="0" smtClean="0"/>
              <a:t>Have all the interface modes been exercised?</a:t>
            </a:r>
          </a:p>
          <a:p>
            <a:pPr>
              <a:spcAft>
                <a:spcPts val="600"/>
              </a:spcAft>
            </a:pPr>
            <a:r>
              <a:rPr lang="en-US" sz="2400" dirty="0" smtClean="0"/>
              <a:t>Does the system process information at the required rate and meet timing requirements?</a:t>
            </a:r>
            <a:endParaRPr lang="en-US" sz="2800" dirty="0" smtClean="0"/>
          </a:p>
        </p:txBody>
      </p:sp>
      <p:sp>
        <p:nvSpPr>
          <p:cNvPr id="378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180FF94-5E0A-4451-A678-F7102E00420C}" type="slidenum">
              <a:rPr lang="en-US">
                <a:solidFill>
                  <a:prstClr val="black"/>
                </a:solidFill>
              </a:rPr>
              <a:pPr/>
              <a:t>32</a:t>
            </a:fld>
            <a:endParaRPr lang="en-US">
              <a:solidFill>
                <a:prstClr val="black"/>
              </a:solidFill>
            </a:endParaRPr>
          </a:p>
        </p:txBody>
      </p:sp>
      <p:sp>
        <p:nvSpPr>
          <p:cNvPr id="25605" name="AutoShape 2"/>
          <p:cNvSpPr>
            <a:spLocks noGrp="1" noChangeArrowheads="1"/>
          </p:cNvSpPr>
          <p:nvPr>
            <p:ph type="title"/>
          </p:nvPr>
        </p:nvSpPr>
        <p:spPr>
          <a:xfrm>
            <a:off x="304800" y="152400"/>
            <a:ext cx="8229600" cy="1143000"/>
          </a:xfrm>
        </p:spPr>
        <p:txBody>
          <a:bodyPr>
            <a:normAutofit fontScale="90000"/>
          </a:bodyPr>
          <a:lstStyle/>
          <a:p>
            <a:pPr fontAlgn="auto">
              <a:spcAft>
                <a:spcPts val="0"/>
              </a:spcAft>
              <a:defRPr/>
            </a:pPr>
            <a:r>
              <a:rPr lang="en-US" dirty="0" smtClean="0"/>
              <a:t>Integration Testing</a:t>
            </a:r>
            <a:br>
              <a:rPr lang="en-US" dirty="0" smtClean="0"/>
            </a:br>
            <a:r>
              <a:rPr lang="en-US" sz="3100" dirty="0" smtClean="0"/>
              <a:t>Formulation of Test Cases</a:t>
            </a:r>
            <a:endParaRPr lang="en-US" dirty="0" smtClean="0"/>
          </a:p>
        </p:txBody>
      </p:sp>
    </p:spTree>
    <p:extLst>
      <p:ext uri="{BB962C8B-B14F-4D97-AF65-F5344CB8AC3E}">
        <p14:creationId xmlns:p14="http://schemas.microsoft.com/office/powerpoint/2010/main" val="1314121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US" sz="3600" b="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Testing</a:t>
            </a:r>
            <a:br>
              <a:rPr lang="en-US" sz="3600" b="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b="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Software Design Perspective</a:t>
            </a:r>
            <a:endParaRPr lang="en-US" sz="3600" b="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58371" name="Rectangle 3"/>
          <p:cNvSpPr>
            <a:spLocks noGrp="1" noChangeArrowheads="1"/>
          </p:cNvSpPr>
          <p:nvPr>
            <p:ph type="body" idx="1"/>
          </p:nvPr>
        </p:nvSpPr>
        <p:spPr>
          <a:noFill/>
        </p:spPr>
        <p:txBody>
          <a:bodyPr/>
          <a:lstStyle/>
          <a:p>
            <a:r>
              <a:rPr lang="en-US" dirty="0" smtClean="0">
                <a:latin typeface="Lucida Sans Unicode" pitchFamily="34" charset="0"/>
                <a:cs typeface="Lucida Sans Unicode" pitchFamily="34" charset="0"/>
              </a:rPr>
              <a:t>The entire system is viewed as a collection of subsystems (sets of classes) determined during the system and object design. </a:t>
            </a:r>
          </a:p>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The order in which the subsystems are selected for testing and integration determines the testing strategy</a:t>
            </a:r>
          </a:p>
          <a:p>
            <a:pPr lvl="1"/>
            <a:r>
              <a:rPr lang="en-US" sz="2400" b="0" dirty="0" smtClean="0">
                <a:latin typeface="Lucida Sans Unicode" pitchFamily="34" charset="0"/>
                <a:cs typeface="Lucida Sans Unicode" pitchFamily="34" charset="0"/>
              </a:rPr>
              <a:t>Big bang integration (Non-incremental)</a:t>
            </a:r>
          </a:p>
          <a:p>
            <a:pPr lvl="1"/>
            <a:r>
              <a:rPr lang="en-US" sz="2400" b="0" dirty="0" smtClean="0">
                <a:latin typeface="Lucida Sans Unicode" pitchFamily="34" charset="0"/>
                <a:cs typeface="Lucida Sans Unicode" pitchFamily="34" charset="0"/>
              </a:rPr>
              <a:t>Bottom up integration</a:t>
            </a:r>
          </a:p>
          <a:p>
            <a:pPr lvl="1"/>
            <a:r>
              <a:rPr lang="en-US" sz="2400" b="0" dirty="0" smtClean="0">
                <a:latin typeface="Lucida Sans Unicode" pitchFamily="34" charset="0"/>
                <a:cs typeface="Lucida Sans Unicode" pitchFamily="34" charset="0"/>
              </a:rPr>
              <a:t>Top down integration</a:t>
            </a:r>
          </a:p>
          <a:p>
            <a:pPr lvl="1"/>
            <a:r>
              <a:rPr lang="en-US" sz="2400" b="0" dirty="0" smtClean="0">
                <a:latin typeface="Lucida Sans Unicode" pitchFamily="34" charset="0"/>
                <a:cs typeface="Lucida Sans Unicode" pitchFamily="34" charset="0"/>
              </a:rPr>
              <a:t>Sandwich testing</a:t>
            </a:r>
          </a:p>
          <a:p>
            <a:pPr lvl="1"/>
            <a:r>
              <a:rPr lang="en-US" sz="2400" b="0" dirty="0" smtClean="0">
                <a:latin typeface="Lucida Sans Unicode" pitchFamily="34" charset="0"/>
                <a:cs typeface="Lucida Sans Unicode" pitchFamily="34" charset="0"/>
              </a:rPr>
              <a:t>Variations of the above</a:t>
            </a:r>
          </a:p>
        </p:txBody>
      </p:sp>
    </p:spTree>
    <p:extLst>
      <p:ext uri="{BB962C8B-B14F-4D97-AF65-F5344CB8AC3E}">
        <p14:creationId xmlns:p14="http://schemas.microsoft.com/office/powerpoint/2010/main" val="3944806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8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8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8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8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19100" y="222250"/>
            <a:ext cx="8153400" cy="996950"/>
          </a:xfrm>
          <a:noFill/>
        </p:spPr>
        <p:txBody>
          <a:bodyPr/>
          <a:lstStyle/>
          <a:p>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Testing</a:t>
            </a:r>
            <a:b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Software Example:  Three Layer Call Hierarchy</a:t>
            </a:r>
            <a:endPar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grpSp>
        <p:nvGrpSpPr>
          <p:cNvPr id="5123" name="Group 26"/>
          <p:cNvGrpSpPr>
            <a:grpSpLocks/>
          </p:cNvGrpSpPr>
          <p:nvPr/>
        </p:nvGrpSpPr>
        <p:grpSpPr bwMode="auto">
          <a:xfrm>
            <a:off x="673100" y="1449388"/>
            <a:ext cx="7759700" cy="3573462"/>
            <a:chOff x="424" y="913"/>
            <a:chExt cx="4888" cy="2251"/>
          </a:xfrm>
        </p:grpSpPr>
        <p:grpSp>
          <p:nvGrpSpPr>
            <p:cNvPr id="5125" name="Group 20"/>
            <p:cNvGrpSpPr>
              <a:grpSpLocks/>
            </p:cNvGrpSpPr>
            <p:nvPr/>
          </p:nvGrpSpPr>
          <p:grpSpPr bwMode="auto">
            <a:xfrm>
              <a:off x="688" y="913"/>
              <a:ext cx="3628" cy="2251"/>
              <a:chOff x="688" y="913"/>
              <a:chExt cx="3628" cy="2251"/>
            </a:xfrm>
          </p:grpSpPr>
          <p:sp>
            <p:nvSpPr>
              <p:cNvPr id="5131" name="AutoShape 3"/>
              <p:cNvSpPr>
                <a:spLocks noChangeArrowheads="1"/>
              </p:cNvSpPr>
              <p:nvPr/>
            </p:nvSpPr>
            <p:spPr bwMode="auto">
              <a:xfrm>
                <a:off x="2055" y="913"/>
                <a:ext cx="914"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A</a:t>
                </a:r>
              </a:p>
            </p:txBody>
          </p:sp>
          <p:sp>
            <p:nvSpPr>
              <p:cNvPr id="5132" name="AutoShape 4"/>
              <p:cNvSpPr>
                <a:spLocks noChangeArrowheads="1"/>
              </p:cNvSpPr>
              <p:nvPr/>
            </p:nvSpPr>
            <p:spPr bwMode="auto">
              <a:xfrm>
                <a:off x="1064" y="1795"/>
                <a:ext cx="914"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B</a:t>
                </a:r>
              </a:p>
            </p:txBody>
          </p:sp>
          <p:sp>
            <p:nvSpPr>
              <p:cNvPr id="5133" name="AutoShape 5"/>
              <p:cNvSpPr>
                <a:spLocks noChangeArrowheads="1"/>
              </p:cNvSpPr>
              <p:nvPr/>
            </p:nvSpPr>
            <p:spPr bwMode="auto">
              <a:xfrm>
                <a:off x="2234" y="1785"/>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C</a:t>
                </a:r>
              </a:p>
            </p:txBody>
          </p:sp>
          <p:sp>
            <p:nvSpPr>
              <p:cNvPr id="5134" name="AutoShape 6"/>
              <p:cNvSpPr>
                <a:spLocks noChangeArrowheads="1"/>
              </p:cNvSpPr>
              <p:nvPr/>
            </p:nvSpPr>
            <p:spPr bwMode="auto">
              <a:xfrm>
                <a:off x="3403" y="1775"/>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D</a:t>
                </a:r>
              </a:p>
            </p:txBody>
          </p:sp>
          <p:sp>
            <p:nvSpPr>
              <p:cNvPr id="5135" name="AutoShape 7"/>
              <p:cNvSpPr>
                <a:spLocks noChangeArrowheads="1"/>
              </p:cNvSpPr>
              <p:nvPr/>
            </p:nvSpPr>
            <p:spPr bwMode="auto">
              <a:xfrm>
                <a:off x="3403" y="2627"/>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G</a:t>
                </a:r>
              </a:p>
            </p:txBody>
          </p:sp>
          <p:sp>
            <p:nvSpPr>
              <p:cNvPr id="5136" name="AutoShape 8"/>
              <p:cNvSpPr>
                <a:spLocks noChangeArrowheads="1"/>
              </p:cNvSpPr>
              <p:nvPr/>
            </p:nvSpPr>
            <p:spPr bwMode="auto">
              <a:xfrm>
                <a:off x="1798" y="2637"/>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F</a:t>
                </a:r>
              </a:p>
            </p:txBody>
          </p:sp>
          <p:sp>
            <p:nvSpPr>
              <p:cNvPr id="5137" name="AutoShape 9"/>
              <p:cNvSpPr>
                <a:spLocks noChangeArrowheads="1"/>
              </p:cNvSpPr>
              <p:nvPr/>
            </p:nvSpPr>
            <p:spPr bwMode="auto">
              <a:xfrm>
                <a:off x="688" y="2657"/>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E</a:t>
                </a:r>
              </a:p>
            </p:txBody>
          </p:sp>
          <p:sp>
            <p:nvSpPr>
              <p:cNvPr id="5138" name="Line 10"/>
              <p:cNvSpPr>
                <a:spLocks noChangeShapeType="1"/>
              </p:cNvSpPr>
              <p:nvPr/>
            </p:nvSpPr>
            <p:spPr bwMode="auto">
              <a:xfrm>
                <a:off x="2507" y="1418"/>
                <a:ext cx="0" cy="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39" name="Line 11"/>
              <p:cNvSpPr>
                <a:spLocks noChangeShapeType="1"/>
              </p:cNvSpPr>
              <p:nvPr/>
            </p:nvSpPr>
            <p:spPr bwMode="auto">
              <a:xfrm>
                <a:off x="1550" y="1642"/>
                <a:ext cx="239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0" name="Line 12"/>
              <p:cNvSpPr>
                <a:spLocks noChangeShapeType="1"/>
              </p:cNvSpPr>
              <p:nvPr/>
            </p:nvSpPr>
            <p:spPr bwMode="auto">
              <a:xfrm>
                <a:off x="1546" y="1646"/>
                <a:ext cx="0" cy="1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1" name="Line 13"/>
              <p:cNvSpPr>
                <a:spLocks noChangeShapeType="1"/>
              </p:cNvSpPr>
              <p:nvPr/>
            </p:nvSpPr>
            <p:spPr bwMode="auto">
              <a:xfrm>
                <a:off x="2675" y="1646"/>
                <a:ext cx="0"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2" name="Line 14"/>
              <p:cNvSpPr>
                <a:spLocks noChangeShapeType="1"/>
              </p:cNvSpPr>
              <p:nvPr/>
            </p:nvSpPr>
            <p:spPr bwMode="auto">
              <a:xfrm>
                <a:off x="3963" y="1646"/>
                <a:ext cx="0"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3" name="Line 15"/>
              <p:cNvSpPr>
                <a:spLocks noChangeShapeType="1"/>
              </p:cNvSpPr>
              <p:nvPr/>
            </p:nvSpPr>
            <p:spPr bwMode="auto">
              <a:xfrm>
                <a:off x="1536" y="2310"/>
                <a:ext cx="0" cy="1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4" name="Line 16"/>
              <p:cNvSpPr>
                <a:spLocks noChangeShapeType="1"/>
              </p:cNvSpPr>
              <p:nvPr/>
            </p:nvSpPr>
            <p:spPr bwMode="auto">
              <a:xfrm flipH="1">
                <a:off x="1120" y="2465"/>
                <a:ext cx="10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5" name="Line 17"/>
              <p:cNvSpPr>
                <a:spLocks noChangeShapeType="1"/>
              </p:cNvSpPr>
              <p:nvPr/>
            </p:nvSpPr>
            <p:spPr bwMode="auto">
              <a:xfrm>
                <a:off x="1120" y="2459"/>
                <a:ext cx="0" cy="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6" name="Line 18"/>
              <p:cNvSpPr>
                <a:spLocks noChangeShapeType="1"/>
              </p:cNvSpPr>
              <p:nvPr/>
            </p:nvSpPr>
            <p:spPr bwMode="auto">
              <a:xfrm>
                <a:off x="2190" y="2469"/>
                <a:ext cx="0"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47" name="Line 19"/>
              <p:cNvSpPr>
                <a:spLocks noChangeShapeType="1"/>
              </p:cNvSpPr>
              <p:nvPr/>
            </p:nvSpPr>
            <p:spPr bwMode="auto">
              <a:xfrm>
                <a:off x="3914" y="2290"/>
                <a:ext cx="0" cy="3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sp>
          <p:nvSpPr>
            <p:cNvPr id="5126" name="Line 21"/>
            <p:cNvSpPr>
              <a:spLocks noChangeShapeType="1"/>
            </p:cNvSpPr>
            <p:nvPr/>
          </p:nvSpPr>
          <p:spPr bwMode="auto">
            <a:xfrm>
              <a:off x="472" y="1512"/>
              <a:ext cx="4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27" name="Line 22"/>
            <p:cNvSpPr>
              <a:spLocks noChangeShapeType="1"/>
            </p:cNvSpPr>
            <p:nvPr/>
          </p:nvSpPr>
          <p:spPr bwMode="auto">
            <a:xfrm>
              <a:off x="424" y="2376"/>
              <a:ext cx="4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5128" name="Rectangle 23"/>
            <p:cNvSpPr>
              <a:spLocks noChangeArrowheads="1"/>
            </p:cNvSpPr>
            <p:nvPr/>
          </p:nvSpPr>
          <p:spPr bwMode="auto">
            <a:xfrm>
              <a:off x="4539" y="1126"/>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000000"/>
                  </a:solidFill>
                  <a:latin typeface="Times" pitchFamily="18" charset="0"/>
                </a:rPr>
                <a:t>Layer I</a:t>
              </a:r>
            </a:p>
          </p:txBody>
        </p:sp>
        <p:sp>
          <p:nvSpPr>
            <p:cNvPr id="5129" name="Rectangle 24"/>
            <p:cNvSpPr>
              <a:spLocks noChangeArrowheads="1"/>
            </p:cNvSpPr>
            <p:nvPr/>
          </p:nvSpPr>
          <p:spPr bwMode="auto">
            <a:xfrm>
              <a:off x="4623" y="1882"/>
              <a:ext cx="6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000000"/>
                  </a:solidFill>
                  <a:latin typeface="Times" pitchFamily="18" charset="0"/>
                </a:rPr>
                <a:t>Layer II</a:t>
              </a:r>
            </a:p>
          </p:txBody>
        </p:sp>
        <p:sp>
          <p:nvSpPr>
            <p:cNvPr id="5130" name="Rectangle 25"/>
            <p:cNvSpPr>
              <a:spLocks noChangeArrowheads="1"/>
            </p:cNvSpPr>
            <p:nvPr/>
          </p:nvSpPr>
          <p:spPr bwMode="auto">
            <a:xfrm>
              <a:off x="4623" y="2746"/>
              <a:ext cx="6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000000"/>
                  </a:solidFill>
                  <a:latin typeface="Times" pitchFamily="18" charset="0"/>
                </a:rPr>
                <a:t>Layer III</a:t>
              </a:r>
            </a:p>
          </p:txBody>
        </p:sp>
      </p:grpSp>
    </p:spTree>
    <p:extLst>
      <p:ext uri="{BB962C8B-B14F-4D97-AF65-F5344CB8AC3E}">
        <p14:creationId xmlns:p14="http://schemas.microsoft.com/office/powerpoint/2010/main" val="38041547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2249"/>
            <a:ext cx="8191500" cy="930275"/>
          </a:xfrm>
          <a:noFill/>
        </p:spPr>
        <p:txBody>
          <a:bodyPr/>
          <a:lstStyle/>
          <a:p>
            <a:r>
              <a:rPr lang="en-US" sz="3600" i="0" dirty="0" smtClean="0">
                <a:effectLst>
                  <a:outerShdw blurRad="38100" dist="38100" dir="2700000" algn="tl">
                    <a:srgbClr val="000000">
                      <a:alpha val="43137"/>
                    </a:srgbClr>
                  </a:outerShdw>
                </a:effectLst>
                <a:latin typeface="Lucida Sans Unicode" pitchFamily="34" charset="0"/>
                <a:cs typeface="Lucida Sans Unicode" pitchFamily="34" charset="0"/>
              </a:rPr>
              <a:t>Integration Testing</a:t>
            </a:r>
            <a:br>
              <a:rPr lang="en-US" sz="3600" i="0" dirty="0" smtClean="0">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t>Big-Bang</a:t>
            </a:r>
            <a:r>
              <a:rPr lang="en-US" sz="2400" i="0" dirty="0" smtClean="0">
                <a:effectLst>
                  <a:outerShdw blurRad="38100" dist="38100" dir="2700000" algn="tl">
                    <a:srgbClr val="000000">
                      <a:alpha val="43137"/>
                    </a:srgbClr>
                  </a:outerShdw>
                </a:effectLst>
                <a:latin typeface="Lucida Sans Unicode" pitchFamily="34" charset="0"/>
                <a:cs typeface="Lucida Sans Unicode" pitchFamily="34" charset="0"/>
              </a:rPr>
              <a:t> Approach</a:t>
            </a:r>
            <a:endParaRPr lang="en-US" sz="3600" i="0" dirty="0" smtClean="0">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62475" name="Oval 11"/>
          <p:cNvSpPr>
            <a:spLocks noChangeArrowheads="1"/>
          </p:cNvSpPr>
          <p:nvPr/>
        </p:nvSpPr>
        <p:spPr bwMode="auto">
          <a:xfrm>
            <a:off x="2178050" y="5159375"/>
            <a:ext cx="2146300" cy="7842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2000" b="1" smtClean="0">
                <a:solidFill>
                  <a:srgbClr val="000000"/>
                </a:solidFill>
                <a:latin typeface="Times" pitchFamily="18" charset="0"/>
              </a:rPr>
              <a:t>Unit Test </a:t>
            </a:r>
          </a:p>
          <a:p>
            <a:pPr algn="ctr"/>
            <a:r>
              <a:rPr lang="en-US" sz="2000" b="1" smtClean="0">
                <a:solidFill>
                  <a:srgbClr val="000000"/>
                </a:solidFill>
                <a:latin typeface="Times" pitchFamily="18" charset="0"/>
              </a:rPr>
              <a:t>F</a:t>
            </a:r>
          </a:p>
        </p:txBody>
      </p:sp>
      <p:sp>
        <p:nvSpPr>
          <p:cNvPr id="62476" name="Oval 12"/>
          <p:cNvSpPr>
            <a:spLocks noChangeArrowheads="1"/>
          </p:cNvSpPr>
          <p:nvPr/>
        </p:nvSpPr>
        <p:spPr bwMode="auto">
          <a:xfrm>
            <a:off x="2178050" y="4364038"/>
            <a:ext cx="2146300" cy="749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2000" b="1" smtClean="0">
                <a:solidFill>
                  <a:srgbClr val="000000"/>
                </a:solidFill>
                <a:latin typeface="Times" pitchFamily="18" charset="0"/>
              </a:rPr>
              <a:t>Unit Test </a:t>
            </a:r>
          </a:p>
          <a:p>
            <a:pPr algn="ctr"/>
            <a:r>
              <a:rPr lang="en-US" sz="2000" b="1" smtClean="0">
                <a:solidFill>
                  <a:srgbClr val="000000"/>
                </a:solidFill>
                <a:latin typeface="Times" pitchFamily="18" charset="0"/>
              </a:rPr>
              <a:t>E</a:t>
            </a:r>
          </a:p>
        </p:txBody>
      </p:sp>
      <p:sp>
        <p:nvSpPr>
          <p:cNvPr id="62477" name="Oval 13"/>
          <p:cNvSpPr>
            <a:spLocks noChangeArrowheads="1"/>
          </p:cNvSpPr>
          <p:nvPr/>
        </p:nvSpPr>
        <p:spPr bwMode="auto">
          <a:xfrm>
            <a:off x="2178050" y="3652838"/>
            <a:ext cx="2146300" cy="698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2000" b="1" smtClean="0">
                <a:solidFill>
                  <a:srgbClr val="000000"/>
                </a:solidFill>
                <a:latin typeface="Times" pitchFamily="18" charset="0"/>
              </a:rPr>
              <a:t>Unit Test </a:t>
            </a:r>
          </a:p>
          <a:p>
            <a:pPr algn="ctr"/>
            <a:r>
              <a:rPr lang="en-US" sz="2000" b="1" smtClean="0">
                <a:solidFill>
                  <a:srgbClr val="000000"/>
                </a:solidFill>
                <a:latin typeface="Times" pitchFamily="18" charset="0"/>
              </a:rPr>
              <a:t>D</a:t>
            </a:r>
          </a:p>
        </p:txBody>
      </p:sp>
      <p:sp>
        <p:nvSpPr>
          <p:cNvPr id="62478" name="Oval 14"/>
          <p:cNvSpPr>
            <a:spLocks noChangeArrowheads="1"/>
          </p:cNvSpPr>
          <p:nvPr/>
        </p:nvSpPr>
        <p:spPr bwMode="auto">
          <a:xfrm>
            <a:off x="2178050" y="2857500"/>
            <a:ext cx="2146300" cy="663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2000" b="1" smtClean="0">
                <a:solidFill>
                  <a:srgbClr val="000000"/>
                </a:solidFill>
                <a:latin typeface="Times" pitchFamily="18" charset="0"/>
              </a:rPr>
              <a:t>Unit Test </a:t>
            </a:r>
          </a:p>
          <a:p>
            <a:pPr algn="ctr"/>
            <a:r>
              <a:rPr lang="en-US" sz="2000" b="1" smtClean="0">
                <a:solidFill>
                  <a:srgbClr val="000000"/>
                </a:solidFill>
                <a:latin typeface="Times" pitchFamily="18" charset="0"/>
              </a:rPr>
              <a:t>C</a:t>
            </a:r>
          </a:p>
        </p:txBody>
      </p:sp>
      <p:sp>
        <p:nvSpPr>
          <p:cNvPr id="62479" name="Oval 15"/>
          <p:cNvSpPr>
            <a:spLocks noChangeArrowheads="1"/>
          </p:cNvSpPr>
          <p:nvPr/>
        </p:nvSpPr>
        <p:spPr bwMode="auto">
          <a:xfrm>
            <a:off x="2178050" y="2019300"/>
            <a:ext cx="2146300" cy="723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2000" b="1" smtClean="0">
                <a:solidFill>
                  <a:srgbClr val="000000"/>
                </a:solidFill>
                <a:latin typeface="Times" pitchFamily="18" charset="0"/>
              </a:rPr>
              <a:t>Unit Test </a:t>
            </a:r>
          </a:p>
          <a:p>
            <a:pPr algn="ctr"/>
            <a:r>
              <a:rPr lang="en-US" sz="2000" b="1" smtClean="0">
                <a:solidFill>
                  <a:srgbClr val="000000"/>
                </a:solidFill>
                <a:latin typeface="Times" pitchFamily="18" charset="0"/>
              </a:rPr>
              <a:t>B</a:t>
            </a:r>
          </a:p>
        </p:txBody>
      </p:sp>
      <p:sp>
        <p:nvSpPr>
          <p:cNvPr id="6152" name="Oval 16"/>
          <p:cNvSpPr>
            <a:spLocks noChangeArrowheads="1"/>
          </p:cNvSpPr>
          <p:nvPr/>
        </p:nvSpPr>
        <p:spPr bwMode="auto">
          <a:xfrm>
            <a:off x="2160588" y="1152525"/>
            <a:ext cx="2146300" cy="7588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2000" b="1" smtClean="0">
                <a:solidFill>
                  <a:srgbClr val="000000"/>
                </a:solidFill>
                <a:latin typeface="Times" pitchFamily="18" charset="0"/>
              </a:rPr>
              <a:t>Unit Test </a:t>
            </a:r>
          </a:p>
          <a:p>
            <a:pPr algn="ctr"/>
            <a:r>
              <a:rPr lang="en-US" sz="2000" b="1" smtClean="0">
                <a:solidFill>
                  <a:srgbClr val="000000"/>
                </a:solidFill>
                <a:latin typeface="Times" pitchFamily="18" charset="0"/>
              </a:rPr>
              <a:t>A</a:t>
            </a:r>
          </a:p>
        </p:txBody>
      </p:sp>
      <p:grpSp>
        <p:nvGrpSpPr>
          <p:cNvPr id="2" name="Group 19"/>
          <p:cNvGrpSpPr>
            <a:grpSpLocks/>
          </p:cNvGrpSpPr>
          <p:nvPr/>
        </p:nvGrpSpPr>
        <p:grpSpPr bwMode="auto">
          <a:xfrm>
            <a:off x="4121150" y="1733550"/>
            <a:ext cx="4611688" cy="3752850"/>
            <a:chOff x="2596" y="1092"/>
            <a:chExt cx="2905" cy="2364"/>
          </a:xfrm>
        </p:grpSpPr>
        <p:sp>
          <p:nvSpPr>
            <p:cNvPr id="6155" name="Line 3"/>
            <p:cNvSpPr>
              <a:spLocks noChangeShapeType="1"/>
            </p:cNvSpPr>
            <p:nvPr/>
          </p:nvSpPr>
          <p:spPr bwMode="auto">
            <a:xfrm>
              <a:off x="2596" y="1092"/>
              <a:ext cx="1996" cy="9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6156" name="Line 4"/>
            <p:cNvSpPr>
              <a:spLocks noChangeShapeType="1"/>
            </p:cNvSpPr>
            <p:nvPr/>
          </p:nvSpPr>
          <p:spPr bwMode="auto">
            <a:xfrm>
              <a:off x="2671" y="1583"/>
              <a:ext cx="1813" cy="6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6157" name="Line 5"/>
            <p:cNvSpPr>
              <a:spLocks noChangeShapeType="1"/>
            </p:cNvSpPr>
            <p:nvPr/>
          </p:nvSpPr>
          <p:spPr bwMode="auto">
            <a:xfrm>
              <a:off x="2704" y="2080"/>
              <a:ext cx="178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6158" name="Line 6"/>
            <p:cNvSpPr>
              <a:spLocks noChangeShapeType="1"/>
            </p:cNvSpPr>
            <p:nvPr/>
          </p:nvSpPr>
          <p:spPr bwMode="auto">
            <a:xfrm flipV="1">
              <a:off x="2728" y="2496"/>
              <a:ext cx="175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6159" name="Line 7"/>
            <p:cNvSpPr>
              <a:spLocks noChangeShapeType="1"/>
            </p:cNvSpPr>
            <p:nvPr/>
          </p:nvSpPr>
          <p:spPr bwMode="auto">
            <a:xfrm flipV="1">
              <a:off x="2728" y="2688"/>
              <a:ext cx="1804" cy="3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6160" name="Line 8"/>
            <p:cNvSpPr>
              <a:spLocks noChangeShapeType="1"/>
            </p:cNvSpPr>
            <p:nvPr/>
          </p:nvSpPr>
          <p:spPr bwMode="auto">
            <a:xfrm flipV="1">
              <a:off x="2728" y="2796"/>
              <a:ext cx="1876" cy="6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6161" name="Oval 17"/>
            <p:cNvSpPr>
              <a:spLocks noChangeArrowheads="1"/>
            </p:cNvSpPr>
            <p:nvPr/>
          </p:nvSpPr>
          <p:spPr bwMode="auto">
            <a:xfrm>
              <a:off x="4313" y="1779"/>
              <a:ext cx="1188" cy="1101"/>
            </a:xfrm>
            <a:prstGeom prst="ellipse">
              <a:avLst/>
            </a:prstGeom>
            <a:solidFill>
              <a:schemeClr val="bg1"/>
            </a:solidFill>
            <a:ln w="12700">
              <a:solidFill>
                <a:schemeClr val="tx1"/>
              </a:solidFill>
              <a:round/>
              <a:headEnd/>
              <a:tailEnd/>
            </a:ln>
          </p:spPr>
          <p:txBody>
            <a:bodyPr wrap="none" lIns="90487" tIns="44450" rIns="90487" bIns="44450" anchor="ctr"/>
            <a:lstStyle/>
            <a:p>
              <a:pPr algn="ctr"/>
              <a:r>
                <a:rPr lang="en-US" b="1" smtClean="0">
                  <a:solidFill>
                    <a:srgbClr val="000000"/>
                  </a:solidFill>
                  <a:latin typeface="Times" pitchFamily="18" charset="0"/>
                </a:rPr>
                <a:t>System Test</a:t>
              </a:r>
            </a:p>
            <a:p>
              <a:pPr algn="ctr"/>
              <a:endParaRPr lang="en-US" b="1" smtClean="0">
                <a:solidFill>
                  <a:srgbClr val="000000"/>
                </a:solidFill>
                <a:latin typeface="Times" pitchFamily="18" charset="0"/>
              </a:endParaRPr>
            </a:p>
          </p:txBody>
        </p:sp>
      </p:grpSp>
      <p:sp>
        <p:nvSpPr>
          <p:cNvPr id="62482" name="Rectangle 18"/>
          <p:cNvSpPr>
            <a:spLocks noChangeArrowheads="1"/>
          </p:cNvSpPr>
          <p:nvPr/>
        </p:nvSpPr>
        <p:spPr bwMode="auto">
          <a:xfrm>
            <a:off x="6480175" y="1646238"/>
            <a:ext cx="157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FC0128"/>
                </a:solidFill>
                <a:latin typeface="Times" pitchFamily="18" charset="0"/>
              </a:rPr>
              <a:t>Don’t try this!</a:t>
            </a:r>
          </a:p>
        </p:txBody>
      </p:sp>
    </p:spTree>
    <p:extLst>
      <p:ext uri="{BB962C8B-B14F-4D97-AF65-F5344CB8AC3E}">
        <p14:creationId xmlns:p14="http://schemas.microsoft.com/office/powerpoint/2010/main" val="14313775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24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5" grpId="0" animBg="1" autoUpdateAnimBg="0"/>
      <p:bldP spid="62476" grpId="0" animBg="1" autoUpdateAnimBg="0"/>
      <p:bldP spid="62477" grpId="0" animBg="1" autoUpdateAnimBg="0"/>
      <p:bldP spid="62478" grpId="0" animBg="1" autoUpdateAnimBg="0"/>
      <p:bldP spid="62479" grpId="0" animBg="1" autoUpdateAnimBg="0"/>
      <p:bldP spid="6248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9399" y="187325"/>
            <a:ext cx="5262563" cy="957263"/>
          </a:xfrm>
          <a:noFill/>
        </p:spPr>
        <p:txBody>
          <a:bodyPr/>
          <a:lstStyle/>
          <a:p>
            <a:r>
              <a:rPr lang="en-US" sz="4000" i="0" dirty="0">
                <a:effectLst>
                  <a:outerShdw blurRad="38100" dist="38100" dir="2700000" algn="tl">
                    <a:srgbClr val="000000">
                      <a:alpha val="43137"/>
                    </a:srgbClr>
                  </a:outerShdw>
                </a:effectLst>
                <a:latin typeface="Lucida Sans Unicode" pitchFamily="34" charset="0"/>
                <a:cs typeface="Lucida Sans Unicode" pitchFamily="34" charset="0"/>
              </a:rPr>
              <a:t>Integration Testing</a:t>
            </a:r>
            <a:r>
              <a:rPr lang="en-US" sz="3600" i="0" dirty="0">
                <a:effectLst>
                  <a:outerShdw blurRad="38100" dist="38100" dir="2700000" algn="tl">
                    <a:srgbClr val="000000">
                      <a:alpha val="43137"/>
                    </a:srgbClr>
                  </a:outerShdw>
                </a:effectLst>
                <a:latin typeface="Lucida Sans Unicode" pitchFamily="34" charset="0"/>
                <a:cs typeface="Lucida Sans Unicode" pitchFamily="34" charset="0"/>
              </a:rPr>
              <a:t/>
            </a:r>
            <a:br>
              <a:rPr lang="en-US" sz="3600" i="0" dirty="0">
                <a:effectLst>
                  <a:outerShdw blurRad="38100" dist="38100" dir="2700000" algn="tl">
                    <a:srgbClr val="000000">
                      <a:alpha val="43137"/>
                    </a:srgbClr>
                  </a:outerShdw>
                </a:effectLst>
                <a:latin typeface="Lucida Sans Unicode" pitchFamily="34" charset="0"/>
                <a:cs typeface="Lucida Sans Unicode" pitchFamily="34" charset="0"/>
              </a:rPr>
            </a:br>
            <a:r>
              <a:rPr lang="en-US"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t>Bottom-Up</a:t>
            </a:r>
            <a:endParaRPr lang="en-US" i="0" dirty="0" smtClean="0">
              <a:effectLst>
                <a:outerShdw blurRad="38100" dist="38100" dir="2700000" algn="tl">
                  <a:srgbClr val="000000">
                    <a:alpha val="43137"/>
                  </a:srgbClr>
                </a:outerShdw>
              </a:effectLst>
              <a:latin typeface="Lucida Sans Unicode" pitchFamily="34" charset="0"/>
              <a:cs typeface="Lucida Sans Unicode" pitchFamily="34" charset="0"/>
            </a:endParaRPr>
          </a:p>
        </p:txBody>
      </p:sp>
      <p:grpSp>
        <p:nvGrpSpPr>
          <p:cNvPr id="7171" name="Group 26"/>
          <p:cNvGrpSpPr>
            <a:grpSpLocks/>
          </p:cNvGrpSpPr>
          <p:nvPr/>
        </p:nvGrpSpPr>
        <p:grpSpPr bwMode="auto">
          <a:xfrm>
            <a:off x="4632325" y="552450"/>
            <a:ext cx="4132263" cy="1811338"/>
            <a:chOff x="2918" y="348"/>
            <a:chExt cx="2603" cy="1141"/>
          </a:xfrm>
        </p:grpSpPr>
        <p:grpSp>
          <p:nvGrpSpPr>
            <p:cNvPr id="7189" name="Group 20"/>
            <p:cNvGrpSpPr>
              <a:grpSpLocks/>
            </p:cNvGrpSpPr>
            <p:nvPr/>
          </p:nvGrpSpPr>
          <p:grpSpPr bwMode="auto">
            <a:xfrm>
              <a:off x="3053" y="348"/>
              <a:ext cx="1842" cy="1141"/>
              <a:chOff x="3053" y="348"/>
              <a:chExt cx="1842" cy="1141"/>
            </a:xfrm>
          </p:grpSpPr>
          <p:sp>
            <p:nvSpPr>
              <p:cNvPr id="7195" name="AutoShape 3"/>
              <p:cNvSpPr>
                <a:spLocks noChangeArrowheads="1"/>
              </p:cNvSpPr>
              <p:nvPr/>
            </p:nvSpPr>
            <p:spPr bwMode="auto">
              <a:xfrm>
                <a:off x="3747" y="348"/>
                <a:ext cx="463"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A</a:t>
                </a:r>
              </a:p>
            </p:txBody>
          </p:sp>
          <p:sp>
            <p:nvSpPr>
              <p:cNvPr id="7196" name="AutoShape 4"/>
              <p:cNvSpPr>
                <a:spLocks noChangeArrowheads="1"/>
              </p:cNvSpPr>
              <p:nvPr/>
            </p:nvSpPr>
            <p:spPr bwMode="auto">
              <a:xfrm>
                <a:off x="3243" y="796"/>
                <a:ext cx="462"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B</a:t>
                </a:r>
              </a:p>
            </p:txBody>
          </p:sp>
          <p:sp>
            <p:nvSpPr>
              <p:cNvPr id="7197" name="AutoShape 5"/>
              <p:cNvSpPr>
                <a:spLocks noChangeArrowheads="1"/>
              </p:cNvSpPr>
              <p:nvPr/>
            </p:nvSpPr>
            <p:spPr bwMode="auto">
              <a:xfrm>
                <a:off x="3838" y="792"/>
                <a:ext cx="463"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C</a:t>
                </a:r>
              </a:p>
            </p:txBody>
          </p:sp>
          <p:sp>
            <p:nvSpPr>
              <p:cNvPr id="7198" name="AutoShape 6"/>
              <p:cNvSpPr>
                <a:spLocks noChangeArrowheads="1"/>
              </p:cNvSpPr>
              <p:nvPr/>
            </p:nvSpPr>
            <p:spPr bwMode="auto">
              <a:xfrm>
                <a:off x="4435" y="787"/>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D</a:t>
                </a:r>
              </a:p>
            </p:txBody>
          </p:sp>
          <p:sp>
            <p:nvSpPr>
              <p:cNvPr id="7199" name="AutoShape 7"/>
              <p:cNvSpPr>
                <a:spLocks noChangeArrowheads="1"/>
              </p:cNvSpPr>
              <p:nvPr/>
            </p:nvSpPr>
            <p:spPr bwMode="auto">
              <a:xfrm>
                <a:off x="4435" y="1219"/>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G</a:t>
                </a:r>
              </a:p>
            </p:txBody>
          </p:sp>
          <p:sp>
            <p:nvSpPr>
              <p:cNvPr id="7200" name="AutoShape 8"/>
              <p:cNvSpPr>
                <a:spLocks noChangeArrowheads="1"/>
              </p:cNvSpPr>
              <p:nvPr/>
            </p:nvSpPr>
            <p:spPr bwMode="auto">
              <a:xfrm>
                <a:off x="3617" y="1224"/>
                <a:ext cx="461"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F</a:t>
                </a:r>
              </a:p>
            </p:txBody>
          </p:sp>
          <p:sp>
            <p:nvSpPr>
              <p:cNvPr id="7201" name="AutoShape 9"/>
              <p:cNvSpPr>
                <a:spLocks noChangeArrowheads="1"/>
              </p:cNvSpPr>
              <p:nvPr/>
            </p:nvSpPr>
            <p:spPr bwMode="auto">
              <a:xfrm>
                <a:off x="3053" y="1234"/>
                <a:ext cx="460" cy="255"/>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E</a:t>
                </a:r>
              </a:p>
            </p:txBody>
          </p:sp>
          <p:sp>
            <p:nvSpPr>
              <p:cNvPr id="7202" name="Line 10"/>
              <p:cNvSpPr>
                <a:spLocks noChangeShapeType="1"/>
              </p:cNvSpPr>
              <p:nvPr/>
            </p:nvSpPr>
            <p:spPr bwMode="auto">
              <a:xfrm>
                <a:off x="3976" y="604"/>
                <a:ext cx="0"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3" name="Line 11"/>
              <p:cNvSpPr>
                <a:spLocks noChangeShapeType="1"/>
              </p:cNvSpPr>
              <p:nvPr/>
            </p:nvSpPr>
            <p:spPr bwMode="auto">
              <a:xfrm>
                <a:off x="3491" y="717"/>
                <a:ext cx="1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4" name="Line 12"/>
              <p:cNvSpPr>
                <a:spLocks noChangeShapeType="1"/>
              </p:cNvSpPr>
              <p:nvPr/>
            </p:nvSpPr>
            <p:spPr bwMode="auto">
              <a:xfrm>
                <a:off x="3487" y="721"/>
                <a:ext cx="0" cy="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5" name="Line 13"/>
              <p:cNvSpPr>
                <a:spLocks noChangeShapeType="1"/>
              </p:cNvSpPr>
              <p:nvPr/>
            </p:nvSpPr>
            <p:spPr bwMode="auto">
              <a:xfrm>
                <a:off x="4062" y="721"/>
                <a:ext cx="0" cy="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6" name="Line 14"/>
              <p:cNvSpPr>
                <a:spLocks noChangeShapeType="1"/>
              </p:cNvSpPr>
              <p:nvPr/>
            </p:nvSpPr>
            <p:spPr bwMode="auto">
              <a:xfrm>
                <a:off x="4716" y="721"/>
                <a:ext cx="0"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7" name="Line 15"/>
              <p:cNvSpPr>
                <a:spLocks noChangeShapeType="1"/>
              </p:cNvSpPr>
              <p:nvPr/>
            </p:nvSpPr>
            <p:spPr bwMode="auto">
              <a:xfrm>
                <a:off x="3483" y="1058"/>
                <a:ext cx="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8" name="Line 16"/>
              <p:cNvSpPr>
                <a:spLocks noChangeShapeType="1"/>
              </p:cNvSpPr>
              <p:nvPr/>
            </p:nvSpPr>
            <p:spPr bwMode="auto">
              <a:xfrm flipH="1">
                <a:off x="3270" y="1136"/>
                <a:ext cx="5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09" name="Line 17"/>
              <p:cNvSpPr>
                <a:spLocks noChangeShapeType="1"/>
              </p:cNvSpPr>
              <p:nvPr/>
            </p:nvSpPr>
            <p:spPr bwMode="auto">
              <a:xfrm>
                <a:off x="3270" y="1133"/>
                <a:ext cx="0" cy="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10" name="Line 18"/>
              <p:cNvSpPr>
                <a:spLocks noChangeShapeType="1"/>
              </p:cNvSpPr>
              <p:nvPr/>
            </p:nvSpPr>
            <p:spPr bwMode="auto">
              <a:xfrm>
                <a:off x="3814" y="1140"/>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211" name="Line 19"/>
              <p:cNvSpPr>
                <a:spLocks noChangeShapeType="1"/>
              </p:cNvSpPr>
              <p:nvPr/>
            </p:nvSpPr>
            <p:spPr bwMode="auto">
              <a:xfrm>
                <a:off x="4692" y="1049"/>
                <a:ext cx="0" cy="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sp>
          <p:nvSpPr>
            <p:cNvPr id="7190" name="Line 21"/>
            <p:cNvSpPr>
              <a:spLocks noChangeShapeType="1"/>
            </p:cNvSpPr>
            <p:nvPr/>
          </p:nvSpPr>
          <p:spPr bwMode="auto">
            <a:xfrm>
              <a:off x="2942" y="651"/>
              <a:ext cx="245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191" name="Line 22"/>
            <p:cNvSpPr>
              <a:spLocks noChangeShapeType="1"/>
            </p:cNvSpPr>
            <p:nvPr/>
          </p:nvSpPr>
          <p:spPr bwMode="auto">
            <a:xfrm>
              <a:off x="2918" y="1091"/>
              <a:ext cx="245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192" name="Rectangle 23"/>
            <p:cNvSpPr>
              <a:spLocks noChangeArrowheads="1"/>
            </p:cNvSpPr>
            <p:nvPr/>
          </p:nvSpPr>
          <p:spPr bwMode="auto">
            <a:xfrm>
              <a:off x="4982" y="489"/>
              <a:ext cx="4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a:t>
              </a:r>
            </a:p>
          </p:txBody>
        </p:sp>
        <p:sp>
          <p:nvSpPr>
            <p:cNvPr id="7193" name="Rectangle 24"/>
            <p:cNvSpPr>
              <a:spLocks noChangeArrowheads="1"/>
            </p:cNvSpPr>
            <p:nvPr/>
          </p:nvSpPr>
          <p:spPr bwMode="auto">
            <a:xfrm>
              <a:off x="5026" y="874"/>
              <a:ext cx="45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II</a:t>
              </a:r>
            </a:p>
          </p:txBody>
        </p:sp>
        <p:sp>
          <p:nvSpPr>
            <p:cNvPr id="7194" name="Rectangle 25"/>
            <p:cNvSpPr>
              <a:spLocks noChangeArrowheads="1"/>
            </p:cNvSpPr>
            <p:nvPr/>
          </p:nvSpPr>
          <p:spPr bwMode="auto">
            <a:xfrm>
              <a:off x="5026" y="1313"/>
              <a:ext cx="4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III</a:t>
              </a:r>
            </a:p>
          </p:txBody>
        </p:sp>
      </p:grpSp>
      <p:sp>
        <p:nvSpPr>
          <p:cNvPr id="64540" name="Oval 28"/>
          <p:cNvSpPr>
            <a:spLocks noChangeArrowheads="1"/>
          </p:cNvSpPr>
          <p:nvPr/>
        </p:nvSpPr>
        <p:spPr bwMode="auto">
          <a:xfrm>
            <a:off x="939800" y="2940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F</a:t>
            </a:r>
          </a:p>
        </p:txBody>
      </p:sp>
      <p:sp>
        <p:nvSpPr>
          <p:cNvPr id="7173" name="Oval 29"/>
          <p:cNvSpPr>
            <a:spLocks noChangeArrowheads="1"/>
          </p:cNvSpPr>
          <p:nvPr/>
        </p:nvSpPr>
        <p:spPr bwMode="auto">
          <a:xfrm>
            <a:off x="920750" y="1720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E</a:t>
            </a:r>
          </a:p>
        </p:txBody>
      </p:sp>
      <p:sp>
        <p:nvSpPr>
          <p:cNvPr id="64544" name="Oval 32"/>
          <p:cNvSpPr>
            <a:spLocks noChangeArrowheads="1"/>
          </p:cNvSpPr>
          <p:nvPr/>
        </p:nvSpPr>
        <p:spPr bwMode="auto">
          <a:xfrm>
            <a:off x="1206500" y="5035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G</a:t>
            </a:r>
          </a:p>
        </p:txBody>
      </p:sp>
      <p:sp>
        <p:nvSpPr>
          <p:cNvPr id="64545" name="Oval 33"/>
          <p:cNvSpPr>
            <a:spLocks noChangeArrowheads="1"/>
          </p:cNvSpPr>
          <p:nvPr/>
        </p:nvSpPr>
        <p:spPr bwMode="auto">
          <a:xfrm>
            <a:off x="3587750" y="3511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C</a:t>
            </a:r>
          </a:p>
        </p:txBody>
      </p:sp>
      <p:grpSp>
        <p:nvGrpSpPr>
          <p:cNvPr id="4" name="Group 41"/>
          <p:cNvGrpSpPr>
            <a:grpSpLocks/>
          </p:cNvGrpSpPr>
          <p:nvPr/>
        </p:nvGrpSpPr>
        <p:grpSpPr bwMode="auto">
          <a:xfrm>
            <a:off x="2025650" y="4692650"/>
            <a:ext cx="3359150" cy="641350"/>
            <a:chOff x="1276" y="2956"/>
            <a:chExt cx="2116" cy="404"/>
          </a:xfrm>
        </p:grpSpPr>
        <p:sp>
          <p:nvSpPr>
            <p:cNvPr id="7187" name="Oval 27"/>
            <p:cNvSpPr>
              <a:spLocks noChangeArrowheads="1"/>
            </p:cNvSpPr>
            <p:nvPr/>
          </p:nvSpPr>
          <p:spPr bwMode="auto">
            <a:xfrm>
              <a:off x="2524" y="2956"/>
              <a:ext cx="868" cy="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D,G</a:t>
              </a:r>
            </a:p>
          </p:txBody>
        </p:sp>
        <p:sp>
          <p:nvSpPr>
            <p:cNvPr id="7188" name="Line 35"/>
            <p:cNvSpPr>
              <a:spLocks noChangeShapeType="1"/>
            </p:cNvSpPr>
            <p:nvPr/>
          </p:nvSpPr>
          <p:spPr bwMode="auto">
            <a:xfrm flipV="1">
              <a:off x="1276" y="3192"/>
              <a:ext cx="1252" cy="1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grpSp>
        <p:nvGrpSpPr>
          <p:cNvPr id="5" name="Group 40"/>
          <p:cNvGrpSpPr>
            <a:grpSpLocks/>
          </p:cNvGrpSpPr>
          <p:nvPr/>
        </p:nvGrpSpPr>
        <p:grpSpPr bwMode="auto">
          <a:xfrm>
            <a:off x="1739900" y="2063750"/>
            <a:ext cx="2063750" cy="1174750"/>
            <a:chOff x="1096" y="1300"/>
            <a:chExt cx="1300" cy="740"/>
          </a:xfrm>
        </p:grpSpPr>
        <p:sp>
          <p:nvSpPr>
            <p:cNvPr id="7184" name="Line 30"/>
            <p:cNvSpPr>
              <a:spLocks noChangeShapeType="1"/>
            </p:cNvSpPr>
            <p:nvPr/>
          </p:nvSpPr>
          <p:spPr bwMode="auto">
            <a:xfrm>
              <a:off x="1096" y="1300"/>
              <a:ext cx="472" cy="2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185" name="Line 31"/>
            <p:cNvSpPr>
              <a:spLocks noChangeShapeType="1"/>
            </p:cNvSpPr>
            <p:nvPr/>
          </p:nvSpPr>
          <p:spPr bwMode="auto">
            <a:xfrm flipV="1">
              <a:off x="1120" y="1788"/>
              <a:ext cx="436" cy="2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186" name="Oval 36"/>
            <p:cNvSpPr>
              <a:spLocks noChangeArrowheads="1"/>
            </p:cNvSpPr>
            <p:nvPr/>
          </p:nvSpPr>
          <p:spPr bwMode="auto">
            <a:xfrm>
              <a:off x="1528" y="1504"/>
              <a:ext cx="868" cy="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B, E, F</a:t>
              </a:r>
            </a:p>
          </p:txBody>
        </p:sp>
      </p:grpSp>
      <p:grpSp>
        <p:nvGrpSpPr>
          <p:cNvPr id="6" name="Group 42"/>
          <p:cNvGrpSpPr>
            <a:grpSpLocks/>
          </p:cNvGrpSpPr>
          <p:nvPr/>
        </p:nvGrpSpPr>
        <p:grpSpPr bwMode="auto">
          <a:xfrm>
            <a:off x="3797300" y="2730500"/>
            <a:ext cx="3530600" cy="2241550"/>
            <a:chOff x="2392" y="1720"/>
            <a:chExt cx="2224" cy="1412"/>
          </a:xfrm>
        </p:grpSpPr>
        <p:sp>
          <p:nvSpPr>
            <p:cNvPr id="7180" name="Oval 34"/>
            <p:cNvSpPr>
              <a:spLocks noChangeArrowheads="1"/>
            </p:cNvSpPr>
            <p:nvPr/>
          </p:nvSpPr>
          <p:spPr bwMode="auto">
            <a:xfrm>
              <a:off x="3760" y="2068"/>
              <a:ext cx="856" cy="8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a:t>
              </a:r>
            </a:p>
            <a:p>
              <a:pPr algn="ctr"/>
              <a:r>
                <a:rPr lang="en-US" b="1" smtClean="0">
                  <a:solidFill>
                    <a:srgbClr val="000000"/>
                  </a:solidFill>
                  <a:latin typeface="Times" pitchFamily="18" charset="0"/>
                </a:rPr>
                <a:t>A, B, C, D,</a:t>
              </a:r>
            </a:p>
            <a:p>
              <a:pPr algn="ctr"/>
              <a:r>
                <a:rPr lang="en-US" b="1" smtClean="0">
                  <a:solidFill>
                    <a:srgbClr val="000000"/>
                  </a:solidFill>
                  <a:latin typeface="Times" pitchFamily="18" charset="0"/>
                </a:rPr>
                <a:t>E, F, G</a:t>
              </a:r>
            </a:p>
          </p:txBody>
        </p:sp>
        <p:sp>
          <p:nvSpPr>
            <p:cNvPr id="7181" name="Line 37"/>
            <p:cNvSpPr>
              <a:spLocks noChangeShapeType="1"/>
            </p:cNvSpPr>
            <p:nvPr/>
          </p:nvSpPr>
          <p:spPr bwMode="auto">
            <a:xfrm>
              <a:off x="2392" y="1720"/>
              <a:ext cx="1360" cy="6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182" name="Line 38"/>
            <p:cNvSpPr>
              <a:spLocks noChangeShapeType="1"/>
            </p:cNvSpPr>
            <p:nvPr/>
          </p:nvSpPr>
          <p:spPr bwMode="auto">
            <a:xfrm>
              <a:off x="2752" y="2428"/>
              <a:ext cx="1000" cy="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7183" name="Line 39"/>
            <p:cNvSpPr>
              <a:spLocks noChangeShapeType="1"/>
            </p:cNvSpPr>
            <p:nvPr/>
          </p:nvSpPr>
          <p:spPr bwMode="auto">
            <a:xfrm flipV="1">
              <a:off x="3400" y="2808"/>
              <a:ext cx="448" cy="3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sp>
        <p:nvSpPr>
          <p:cNvPr id="7179" name="Rectangle 43"/>
          <p:cNvSpPr>
            <a:spLocks noChangeArrowheads="1"/>
          </p:cNvSpPr>
          <p:nvPr/>
        </p:nvSpPr>
        <p:spPr bwMode="auto">
          <a:xfrm>
            <a:off x="503238" y="5876925"/>
            <a:ext cx="795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dirty="0" smtClean="0">
                <a:solidFill>
                  <a:srgbClr val="000000"/>
                </a:solidFill>
                <a:latin typeface="Times" pitchFamily="18" charset="0"/>
              </a:rPr>
              <a:t>Special program needed to do the testing, namely a “Test Driver”: </a:t>
            </a:r>
            <a:r>
              <a:rPr lang="en-US" b="1" dirty="0" smtClean="0">
                <a:solidFill>
                  <a:srgbClr val="000000"/>
                </a:solidFill>
                <a:latin typeface="Times" pitchFamily="18" charset="0"/>
              </a:rPr>
              <a:t> A routine that calls a subsystem and passes a test case to it.</a:t>
            </a:r>
          </a:p>
        </p:txBody>
      </p:sp>
    </p:spTree>
    <p:extLst>
      <p:ext uri="{BB962C8B-B14F-4D97-AF65-F5344CB8AC3E}">
        <p14:creationId xmlns:p14="http://schemas.microsoft.com/office/powerpoint/2010/main" val="923207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0" grpId="0" animBg="1" autoUpdateAnimBg="0"/>
      <p:bldP spid="64544" grpId="0" animBg="1" autoUpdateAnimBg="0"/>
      <p:bldP spid="6454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19100" y="222250"/>
            <a:ext cx="8553450" cy="939800"/>
          </a:xfrm>
          <a:noFill/>
        </p:spPr>
        <p:txBody>
          <a:bodyPr/>
          <a:lstStyle/>
          <a:p>
            <a:r>
              <a:rPr lang="en-US" sz="3600" i="0" dirty="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a:t>
            </a:r>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Testing</a:t>
            </a:r>
            <a:b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Pros and Cons of Bottom-Up</a:t>
            </a:r>
            <a:endPar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66563" name="Rectangle 3"/>
          <p:cNvSpPr>
            <a:spLocks noGrp="1" noChangeArrowheads="1"/>
          </p:cNvSpPr>
          <p:nvPr>
            <p:ph type="body" idx="1"/>
          </p:nvPr>
        </p:nvSpPr>
        <p:spPr>
          <a:xfrm>
            <a:off x="374650" y="1704975"/>
            <a:ext cx="8083550" cy="2871788"/>
          </a:xfrm>
          <a:noFill/>
        </p:spPr>
        <p:txBody>
          <a:bodyPr/>
          <a:lstStyle/>
          <a:p>
            <a:r>
              <a:rPr lang="en-US" dirty="0" smtClean="0">
                <a:latin typeface="Lucida Sans Unicode" pitchFamily="34" charset="0"/>
                <a:cs typeface="Lucida Sans Unicode" pitchFamily="34" charset="0"/>
              </a:rPr>
              <a:t>Bad for functionally decomposed systems:</a:t>
            </a:r>
          </a:p>
          <a:p>
            <a:pPr lvl="1"/>
            <a:r>
              <a:rPr lang="en-US" sz="2400" dirty="0" smtClean="0">
                <a:latin typeface="Lucida Sans Unicode" pitchFamily="34" charset="0"/>
                <a:cs typeface="Lucida Sans Unicode" pitchFamily="34" charset="0"/>
              </a:rPr>
              <a:t>Tests the most important subsystem (</a:t>
            </a:r>
            <a:r>
              <a:rPr lang="en-US" sz="2400" dirty="0" smtClean="0">
                <a:solidFill>
                  <a:srgbClr val="CC0099"/>
                </a:solidFill>
                <a:latin typeface="Lucida Sans Unicode" pitchFamily="34" charset="0"/>
                <a:cs typeface="Lucida Sans Unicode" pitchFamily="34" charset="0"/>
              </a:rPr>
              <a:t>UI</a:t>
            </a:r>
            <a:r>
              <a:rPr lang="en-US" sz="2400" dirty="0" smtClean="0">
                <a:latin typeface="Lucida Sans Unicode" pitchFamily="34" charset="0"/>
                <a:cs typeface="Lucida Sans Unicode" pitchFamily="34" charset="0"/>
              </a:rPr>
              <a:t>) last</a:t>
            </a:r>
          </a:p>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Useful for integrating the following systems</a:t>
            </a:r>
          </a:p>
          <a:p>
            <a:pPr lvl="1"/>
            <a:r>
              <a:rPr lang="en-US" sz="2400" dirty="0" smtClean="0">
                <a:latin typeface="Lucida Sans Unicode" pitchFamily="34" charset="0"/>
                <a:cs typeface="Lucida Sans Unicode" pitchFamily="34" charset="0"/>
              </a:rPr>
              <a:t>Object-oriented systems</a:t>
            </a:r>
          </a:p>
          <a:p>
            <a:pPr lvl="1"/>
            <a:r>
              <a:rPr lang="en-US" sz="2400" dirty="0" smtClean="0">
                <a:latin typeface="Lucida Sans Unicode" pitchFamily="34" charset="0"/>
                <a:cs typeface="Lucida Sans Unicode" pitchFamily="34" charset="0"/>
              </a:rPr>
              <a:t>real-time systems</a:t>
            </a:r>
          </a:p>
          <a:p>
            <a:pPr lvl="1"/>
            <a:r>
              <a:rPr lang="en-US" sz="2400" dirty="0" smtClean="0">
                <a:latin typeface="Lucida Sans Unicode" pitchFamily="34" charset="0"/>
                <a:cs typeface="Lucida Sans Unicode" pitchFamily="34" charset="0"/>
              </a:rPr>
              <a:t>systems with strict performance requirements</a:t>
            </a:r>
          </a:p>
        </p:txBody>
      </p:sp>
    </p:spTree>
    <p:extLst>
      <p:ext uri="{BB962C8B-B14F-4D97-AF65-F5344CB8AC3E}">
        <p14:creationId xmlns:p14="http://schemas.microsoft.com/office/powerpoint/2010/main" val="23442046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6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65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6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sz="3600" i="0" dirty="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a:t>
            </a:r>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Testing</a:t>
            </a:r>
            <a:b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Top-Down Methodology</a:t>
            </a:r>
            <a:endPar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grpSp>
        <p:nvGrpSpPr>
          <p:cNvPr id="9219" name="Group 26"/>
          <p:cNvGrpSpPr>
            <a:grpSpLocks/>
          </p:cNvGrpSpPr>
          <p:nvPr/>
        </p:nvGrpSpPr>
        <p:grpSpPr bwMode="auto">
          <a:xfrm>
            <a:off x="1940584" y="1207293"/>
            <a:ext cx="4125913" cy="1808163"/>
            <a:chOff x="2912" y="446"/>
            <a:chExt cx="2599" cy="1139"/>
          </a:xfrm>
        </p:grpSpPr>
        <p:grpSp>
          <p:nvGrpSpPr>
            <p:cNvPr id="9232" name="Group 20"/>
            <p:cNvGrpSpPr>
              <a:grpSpLocks/>
            </p:cNvGrpSpPr>
            <p:nvPr/>
          </p:nvGrpSpPr>
          <p:grpSpPr bwMode="auto">
            <a:xfrm>
              <a:off x="3047" y="446"/>
              <a:ext cx="1838" cy="1139"/>
              <a:chOff x="3047" y="446"/>
              <a:chExt cx="1838" cy="1139"/>
            </a:xfrm>
          </p:grpSpPr>
          <p:sp>
            <p:nvSpPr>
              <p:cNvPr id="9238" name="AutoShape 3"/>
              <p:cNvSpPr>
                <a:spLocks noChangeArrowheads="1"/>
              </p:cNvSpPr>
              <p:nvPr/>
            </p:nvSpPr>
            <p:spPr bwMode="auto">
              <a:xfrm>
                <a:off x="3740" y="446"/>
                <a:ext cx="461"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A</a:t>
                </a:r>
              </a:p>
            </p:txBody>
          </p:sp>
          <p:sp>
            <p:nvSpPr>
              <p:cNvPr id="9239" name="AutoShape 4"/>
              <p:cNvSpPr>
                <a:spLocks noChangeArrowheads="1"/>
              </p:cNvSpPr>
              <p:nvPr/>
            </p:nvSpPr>
            <p:spPr bwMode="auto">
              <a:xfrm>
                <a:off x="3237" y="893"/>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B</a:t>
                </a:r>
              </a:p>
            </p:txBody>
          </p:sp>
          <p:sp>
            <p:nvSpPr>
              <p:cNvPr id="9240" name="AutoShape 5"/>
              <p:cNvSpPr>
                <a:spLocks noChangeArrowheads="1"/>
              </p:cNvSpPr>
              <p:nvPr/>
            </p:nvSpPr>
            <p:spPr bwMode="auto">
              <a:xfrm>
                <a:off x="3831" y="889"/>
                <a:ext cx="461" cy="252"/>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C</a:t>
                </a:r>
              </a:p>
            </p:txBody>
          </p:sp>
          <p:sp>
            <p:nvSpPr>
              <p:cNvPr id="9241" name="AutoShape 6"/>
              <p:cNvSpPr>
                <a:spLocks noChangeArrowheads="1"/>
              </p:cNvSpPr>
              <p:nvPr/>
            </p:nvSpPr>
            <p:spPr bwMode="auto">
              <a:xfrm>
                <a:off x="4426" y="884"/>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D</a:t>
                </a:r>
              </a:p>
            </p:txBody>
          </p:sp>
          <p:sp>
            <p:nvSpPr>
              <p:cNvPr id="9242" name="AutoShape 7"/>
              <p:cNvSpPr>
                <a:spLocks noChangeArrowheads="1"/>
              </p:cNvSpPr>
              <p:nvPr/>
            </p:nvSpPr>
            <p:spPr bwMode="auto">
              <a:xfrm>
                <a:off x="4426" y="1316"/>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G</a:t>
                </a:r>
              </a:p>
            </p:txBody>
          </p:sp>
          <p:sp>
            <p:nvSpPr>
              <p:cNvPr id="9243" name="AutoShape 8"/>
              <p:cNvSpPr>
                <a:spLocks noChangeArrowheads="1"/>
              </p:cNvSpPr>
              <p:nvPr/>
            </p:nvSpPr>
            <p:spPr bwMode="auto">
              <a:xfrm>
                <a:off x="3610" y="1321"/>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F</a:t>
                </a:r>
              </a:p>
            </p:txBody>
          </p:sp>
          <p:sp>
            <p:nvSpPr>
              <p:cNvPr id="9244" name="AutoShape 9"/>
              <p:cNvSpPr>
                <a:spLocks noChangeArrowheads="1"/>
              </p:cNvSpPr>
              <p:nvPr/>
            </p:nvSpPr>
            <p:spPr bwMode="auto">
              <a:xfrm>
                <a:off x="3047" y="1330"/>
                <a:ext cx="459" cy="255"/>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E</a:t>
                </a:r>
              </a:p>
            </p:txBody>
          </p:sp>
          <p:sp>
            <p:nvSpPr>
              <p:cNvPr id="9245" name="Line 10"/>
              <p:cNvSpPr>
                <a:spLocks noChangeShapeType="1"/>
              </p:cNvSpPr>
              <p:nvPr/>
            </p:nvSpPr>
            <p:spPr bwMode="auto">
              <a:xfrm>
                <a:off x="3968" y="702"/>
                <a:ext cx="0"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46" name="Line 11"/>
              <p:cNvSpPr>
                <a:spLocks noChangeShapeType="1"/>
              </p:cNvSpPr>
              <p:nvPr/>
            </p:nvSpPr>
            <p:spPr bwMode="auto">
              <a:xfrm>
                <a:off x="3484" y="814"/>
                <a:ext cx="12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47" name="Line 12"/>
              <p:cNvSpPr>
                <a:spLocks noChangeShapeType="1"/>
              </p:cNvSpPr>
              <p:nvPr/>
            </p:nvSpPr>
            <p:spPr bwMode="auto">
              <a:xfrm>
                <a:off x="3480" y="818"/>
                <a:ext cx="0" cy="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48" name="Line 13"/>
              <p:cNvSpPr>
                <a:spLocks noChangeShapeType="1"/>
              </p:cNvSpPr>
              <p:nvPr/>
            </p:nvSpPr>
            <p:spPr bwMode="auto">
              <a:xfrm>
                <a:off x="4054" y="818"/>
                <a:ext cx="0" cy="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49" name="Line 14"/>
              <p:cNvSpPr>
                <a:spLocks noChangeShapeType="1"/>
              </p:cNvSpPr>
              <p:nvPr/>
            </p:nvSpPr>
            <p:spPr bwMode="auto">
              <a:xfrm>
                <a:off x="4707" y="818"/>
                <a:ext cx="0"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50" name="Line 15"/>
              <p:cNvSpPr>
                <a:spLocks noChangeShapeType="1"/>
              </p:cNvSpPr>
              <p:nvPr/>
            </p:nvSpPr>
            <p:spPr bwMode="auto">
              <a:xfrm>
                <a:off x="3476" y="1155"/>
                <a:ext cx="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51" name="Line 16"/>
              <p:cNvSpPr>
                <a:spLocks noChangeShapeType="1"/>
              </p:cNvSpPr>
              <p:nvPr/>
            </p:nvSpPr>
            <p:spPr bwMode="auto">
              <a:xfrm flipH="1">
                <a:off x="3263" y="1232"/>
                <a:ext cx="5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52" name="Line 17"/>
              <p:cNvSpPr>
                <a:spLocks noChangeShapeType="1"/>
              </p:cNvSpPr>
              <p:nvPr/>
            </p:nvSpPr>
            <p:spPr bwMode="auto">
              <a:xfrm>
                <a:off x="3263" y="1230"/>
                <a:ext cx="0"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53" name="Line 18"/>
              <p:cNvSpPr>
                <a:spLocks noChangeShapeType="1"/>
              </p:cNvSpPr>
              <p:nvPr/>
            </p:nvSpPr>
            <p:spPr bwMode="auto">
              <a:xfrm>
                <a:off x="3807" y="1236"/>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54" name="Line 19"/>
              <p:cNvSpPr>
                <a:spLocks noChangeShapeType="1"/>
              </p:cNvSpPr>
              <p:nvPr/>
            </p:nvSpPr>
            <p:spPr bwMode="auto">
              <a:xfrm>
                <a:off x="4683" y="1145"/>
                <a:ext cx="0" cy="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sp>
          <p:nvSpPr>
            <p:cNvPr id="9233" name="Line 21"/>
            <p:cNvSpPr>
              <a:spLocks noChangeShapeType="1"/>
            </p:cNvSpPr>
            <p:nvPr/>
          </p:nvSpPr>
          <p:spPr bwMode="auto">
            <a:xfrm>
              <a:off x="2936" y="748"/>
              <a:ext cx="2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34" name="Line 22"/>
            <p:cNvSpPr>
              <a:spLocks noChangeShapeType="1"/>
            </p:cNvSpPr>
            <p:nvPr/>
          </p:nvSpPr>
          <p:spPr bwMode="auto">
            <a:xfrm>
              <a:off x="2912" y="1188"/>
              <a:ext cx="2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35" name="Rectangle 23"/>
            <p:cNvSpPr>
              <a:spLocks noChangeArrowheads="1"/>
            </p:cNvSpPr>
            <p:nvPr/>
          </p:nvSpPr>
          <p:spPr bwMode="auto">
            <a:xfrm>
              <a:off x="4972" y="587"/>
              <a:ext cx="4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a:t>
              </a:r>
            </a:p>
          </p:txBody>
        </p:sp>
        <p:sp>
          <p:nvSpPr>
            <p:cNvPr id="9236" name="Rectangle 24"/>
            <p:cNvSpPr>
              <a:spLocks noChangeArrowheads="1"/>
            </p:cNvSpPr>
            <p:nvPr/>
          </p:nvSpPr>
          <p:spPr bwMode="auto">
            <a:xfrm>
              <a:off x="5016" y="971"/>
              <a:ext cx="45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II</a:t>
              </a:r>
            </a:p>
          </p:txBody>
        </p:sp>
        <p:sp>
          <p:nvSpPr>
            <p:cNvPr id="9237" name="Rectangle 25"/>
            <p:cNvSpPr>
              <a:spLocks noChangeArrowheads="1"/>
            </p:cNvSpPr>
            <p:nvPr/>
          </p:nvSpPr>
          <p:spPr bwMode="auto">
            <a:xfrm>
              <a:off x="5016" y="1409"/>
              <a:ext cx="4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III</a:t>
              </a:r>
            </a:p>
          </p:txBody>
        </p:sp>
      </p:grpSp>
      <p:sp>
        <p:nvSpPr>
          <p:cNvPr id="9220" name="Oval 27"/>
          <p:cNvSpPr>
            <a:spLocks noChangeArrowheads="1"/>
          </p:cNvSpPr>
          <p:nvPr/>
        </p:nvSpPr>
        <p:spPr bwMode="auto">
          <a:xfrm>
            <a:off x="1320800" y="34925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A</a:t>
            </a:r>
          </a:p>
        </p:txBody>
      </p:sp>
      <p:sp>
        <p:nvSpPr>
          <p:cNvPr id="9221" name="Rectangle 32"/>
          <p:cNvSpPr>
            <a:spLocks noChangeArrowheads="1"/>
          </p:cNvSpPr>
          <p:nvPr/>
        </p:nvSpPr>
        <p:spPr bwMode="auto">
          <a:xfrm>
            <a:off x="995363" y="4473575"/>
            <a:ext cx="911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000000"/>
                </a:solidFill>
                <a:latin typeface="Times" pitchFamily="18" charset="0"/>
              </a:rPr>
              <a:t>Layer I</a:t>
            </a:r>
          </a:p>
        </p:txBody>
      </p:sp>
      <p:grpSp>
        <p:nvGrpSpPr>
          <p:cNvPr id="4" name="Group 36"/>
          <p:cNvGrpSpPr>
            <a:grpSpLocks/>
          </p:cNvGrpSpPr>
          <p:nvPr/>
        </p:nvGrpSpPr>
        <p:grpSpPr bwMode="auto">
          <a:xfrm>
            <a:off x="2178050" y="3473450"/>
            <a:ext cx="2825750" cy="1782763"/>
            <a:chOff x="1372" y="2188"/>
            <a:chExt cx="1780" cy="1123"/>
          </a:xfrm>
        </p:grpSpPr>
        <p:grpSp>
          <p:nvGrpSpPr>
            <p:cNvPr id="9228" name="Group 35"/>
            <p:cNvGrpSpPr>
              <a:grpSpLocks/>
            </p:cNvGrpSpPr>
            <p:nvPr/>
          </p:nvGrpSpPr>
          <p:grpSpPr bwMode="auto">
            <a:xfrm>
              <a:off x="1372" y="2188"/>
              <a:ext cx="1780" cy="400"/>
              <a:chOff x="1372" y="2188"/>
              <a:chExt cx="1780" cy="400"/>
            </a:xfrm>
          </p:grpSpPr>
          <p:sp>
            <p:nvSpPr>
              <p:cNvPr id="9230" name="Line 28"/>
              <p:cNvSpPr>
                <a:spLocks noChangeShapeType="1"/>
              </p:cNvSpPr>
              <p:nvPr/>
            </p:nvSpPr>
            <p:spPr bwMode="auto">
              <a:xfrm>
                <a:off x="1372" y="2364"/>
                <a:ext cx="6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31" name="Oval 30"/>
              <p:cNvSpPr>
                <a:spLocks noChangeArrowheads="1"/>
              </p:cNvSpPr>
              <p:nvPr/>
            </p:nvSpPr>
            <p:spPr bwMode="auto">
              <a:xfrm>
                <a:off x="2080" y="2188"/>
                <a:ext cx="1072" cy="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A, B, C, D</a:t>
                </a:r>
              </a:p>
            </p:txBody>
          </p:sp>
        </p:grpSp>
        <p:sp>
          <p:nvSpPr>
            <p:cNvPr id="9229" name="Rectangle 33"/>
            <p:cNvSpPr>
              <a:spLocks noChangeArrowheads="1"/>
            </p:cNvSpPr>
            <p:nvPr/>
          </p:nvSpPr>
          <p:spPr bwMode="auto">
            <a:xfrm>
              <a:off x="2199" y="3082"/>
              <a:ext cx="8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000000"/>
                  </a:solidFill>
                  <a:latin typeface="Times" pitchFamily="18" charset="0"/>
                </a:rPr>
                <a:t>Layer I + II</a:t>
              </a:r>
            </a:p>
          </p:txBody>
        </p:sp>
      </p:grpSp>
      <p:grpSp>
        <p:nvGrpSpPr>
          <p:cNvPr id="6" name="Group 37"/>
          <p:cNvGrpSpPr>
            <a:grpSpLocks/>
          </p:cNvGrpSpPr>
          <p:nvPr/>
        </p:nvGrpSpPr>
        <p:grpSpPr bwMode="auto">
          <a:xfrm>
            <a:off x="5016500" y="3092450"/>
            <a:ext cx="2425700" cy="2582863"/>
            <a:chOff x="3160" y="1948"/>
            <a:chExt cx="1528" cy="1627"/>
          </a:xfrm>
        </p:grpSpPr>
        <p:sp>
          <p:nvSpPr>
            <p:cNvPr id="9225" name="Oval 29"/>
            <p:cNvSpPr>
              <a:spLocks noChangeArrowheads="1"/>
            </p:cNvSpPr>
            <p:nvPr/>
          </p:nvSpPr>
          <p:spPr bwMode="auto">
            <a:xfrm>
              <a:off x="3832" y="1948"/>
              <a:ext cx="856" cy="8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a:t>
              </a:r>
            </a:p>
            <a:p>
              <a:pPr algn="ctr"/>
              <a:r>
                <a:rPr lang="en-US" b="1" smtClean="0">
                  <a:solidFill>
                    <a:srgbClr val="000000"/>
                  </a:solidFill>
                  <a:latin typeface="Times" pitchFamily="18" charset="0"/>
                </a:rPr>
                <a:t>A, B, C, D,</a:t>
              </a:r>
            </a:p>
            <a:p>
              <a:pPr algn="ctr"/>
              <a:r>
                <a:rPr lang="en-US" b="1" smtClean="0">
                  <a:solidFill>
                    <a:srgbClr val="000000"/>
                  </a:solidFill>
                  <a:latin typeface="Times" pitchFamily="18" charset="0"/>
                </a:rPr>
                <a:t>E, F, G</a:t>
              </a:r>
            </a:p>
          </p:txBody>
        </p:sp>
        <p:sp>
          <p:nvSpPr>
            <p:cNvPr id="9226" name="Line 31"/>
            <p:cNvSpPr>
              <a:spLocks noChangeShapeType="1"/>
            </p:cNvSpPr>
            <p:nvPr/>
          </p:nvSpPr>
          <p:spPr bwMode="auto">
            <a:xfrm>
              <a:off x="3160" y="2376"/>
              <a:ext cx="6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9227" name="Rectangle 34"/>
            <p:cNvSpPr>
              <a:spLocks noChangeArrowheads="1"/>
            </p:cNvSpPr>
            <p:nvPr/>
          </p:nvSpPr>
          <p:spPr bwMode="auto">
            <a:xfrm>
              <a:off x="3771" y="3346"/>
              <a:ext cx="7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smtClean="0">
                  <a:solidFill>
                    <a:srgbClr val="000000"/>
                  </a:solidFill>
                  <a:latin typeface="Times" pitchFamily="18" charset="0"/>
                </a:rPr>
                <a:t>All Layers</a:t>
              </a:r>
            </a:p>
          </p:txBody>
        </p:sp>
      </p:grpSp>
      <p:sp>
        <p:nvSpPr>
          <p:cNvPr id="9224" name="Rectangle 38"/>
          <p:cNvSpPr>
            <a:spLocks noChangeArrowheads="1"/>
          </p:cNvSpPr>
          <p:nvPr/>
        </p:nvSpPr>
        <p:spPr bwMode="auto">
          <a:xfrm>
            <a:off x="179388" y="5734050"/>
            <a:ext cx="89646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dirty="0" smtClean="0">
                <a:solidFill>
                  <a:srgbClr val="000000"/>
                </a:solidFill>
                <a:latin typeface="Times" pitchFamily="18" charset="0"/>
              </a:rPr>
              <a:t>Special program is needed to do the testing, </a:t>
            </a:r>
            <a:r>
              <a:rPr lang="en-US" b="1" dirty="0" smtClean="0">
                <a:solidFill>
                  <a:srgbClr val="000000"/>
                </a:solidFill>
                <a:latin typeface="Times" pitchFamily="18" charset="0"/>
              </a:rPr>
              <a:t>Test Stub</a:t>
            </a:r>
            <a:r>
              <a:rPr lang="en-US" i="1" dirty="0" smtClean="0">
                <a:solidFill>
                  <a:srgbClr val="000000"/>
                </a:solidFill>
                <a:latin typeface="Times" pitchFamily="18" charset="0"/>
              </a:rPr>
              <a:t>:</a:t>
            </a:r>
            <a:endParaRPr lang="en-US" dirty="0" smtClean="0">
              <a:solidFill>
                <a:srgbClr val="000000"/>
              </a:solidFill>
              <a:latin typeface="Times" pitchFamily="18" charset="0"/>
            </a:endParaRPr>
          </a:p>
          <a:p>
            <a:pPr lvl="1"/>
            <a:r>
              <a:rPr lang="en-US" sz="1600" i="1" dirty="0" smtClean="0">
                <a:solidFill>
                  <a:srgbClr val="000000"/>
                </a:solidFill>
                <a:latin typeface="Times" pitchFamily="18" charset="0"/>
              </a:rPr>
              <a:t>A program or a method that simulates the activity of a missing subsystem by answering to the calling sequence of the calling subsystem and returning back fake data.</a:t>
            </a:r>
          </a:p>
        </p:txBody>
      </p:sp>
    </p:spTree>
    <p:extLst>
      <p:ext uri="{BB962C8B-B14F-4D97-AF65-F5344CB8AC3E}">
        <p14:creationId xmlns:p14="http://schemas.microsoft.com/office/powerpoint/2010/main" val="3796678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19100" y="222250"/>
            <a:ext cx="8191500" cy="920750"/>
          </a:xfrm>
          <a:noFill/>
        </p:spPr>
        <p:txBody>
          <a:bodyPr/>
          <a:lstStyle/>
          <a:p>
            <a:r>
              <a:rPr lang="en-US" sz="3600" i="0" dirty="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a:t>
            </a:r>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Testing</a:t>
            </a:r>
            <a:b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Pros and Cons of Top-Down</a:t>
            </a:r>
            <a:endPar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69635" name="Rectangle 3"/>
          <p:cNvSpPr>
            <a:spLocks noGrp="1" noChangeArrowheads="1"/>
          </p:cNvSpPr>
          <p:nvPr>
            <p:ph type="body" idx="1"/>
          </p:nvPr>
        </p:nvSpPr>
        <p:spPr>
          <a:xfrm>
            <a:off x="355600" y="1295400"/>
            <a:ext cx="8636000" cy="4921250"/>
          </a:xfrm>
          <a:noFill/>
        </p:spPr>
        <p:txBody>
          <a:bodyPr/>
          <a:lstStyle/>
          <a:p>
            <a:r>
              <a:rPr lang="en-US" dirty="0" smtClean="0">
                <a:latin typeface="Lucida Sans Unicode" pitchFamily="34" charset="0"/>
                <a:cs typeface="Lucida Sans Unicode" pitchFamily="34" charset="0"/>
              </a:rPr>
              <a:t>Test cases can be defined in terms of the functionality of the system (functional requirements)</a:t>
            </a:r>
          </a:p>
          <a:p>
            <a:r>
              <a:rPr lang="en-US" i="1" dirty="0" smtClean="0">
                <a:solidFill>
                  <a:srgbClr val="FC0128"/>
                </a:solidFill>
                <a:latin typeface="Lucida Sans Unicode" pitchFamily="34" charset="0"/>
                <a:cs typeface="Lucida Sans Unicode" pitchFamily="34" charset="0"/>
              </a:rPr>
              <a:t>Writing stubs can be difficult</a:t>
            </a:r>
            <a:r>
              <a:rPr lang="en-US" dirty="0" smtClean="0">
                <a:latin typeface="Lucida Sans Unicode" pitchFamily="34" charset="0"/>
                <a:cs typeface="Lucida Sans Unicode" pitchFamily="34" charset="0"/>
              </a:rPr>
              <a:t>: Stubs must allow all possible conditions to be tested.</a:t>
            </a:r>
          </a:p>
          <a:p>
            <a:r>
              <a:rPr lang="en-US" dirty="0" smtClean="0">
                <a:latin typeface="Lucida Sans Unicode" pitchFamily="34" charset="0"/>
                <a:cs typeface="Lucida Sans Unicode" pitchFamily="34" charset="0"/>
              </a:rPr>
              <a:t>Possibly a very large number of stubs may be required, especially if the lowest level of the system contains many modules/methods.</a:t>
            </a:r>
          </a:p>
          <a:p>
            <a:r>
              <a:rPr lang="en-US" dirty="0" smtClean="0">
                <a:latin typeface="Lucida Sans Unicode" pitchFamily="34" charset="0"/>
                <a:cs typeface="Lucida Sans Unicode" pitchFamily="34" charset="0"/>
              </a:rPr>
              <a:t>One solution to avoid too many stubs: </a:t>
            </a:r>
            <a:r>
              <a:rPr lang="en-US" i="1" dirty="0" smtClean="0">
                <a:latin typeface="Lucida Sans Unicode" pitchFamily="34" charset="0"/>
                <a:cs typeface="Lucida Sans Unicode" pitchFamily="34" charset="0"/>
              </a:rPr>
              <a:t>Modified top-down testing strategy</a:t>
            </a:r>
          </a:p>
          <a:p>
            <a:pPr lvl="1"/>
            <a:r>
              <a:rPr lang="en-US" sz="2400" b="0" dirty="0" smtClean="0">
                <a:latin typeface="Lucida Sans Unicode" pitchFamily="34" charset="0"/>
                <a:cs typeface="Lucida Sans Unicode" pitchFamily="34" charset="0"/>
              </a:rPr>
              <a:t>Test each layer of the system decomposition individually before merging the layers </a:t>
            </a:r>
          </a:p>
          <a:p>
            <a:pPr lvl="1"/>
            <a:r>
              <a:rPr lang="en-US" sz="2400" b="0" dirty="0" smtClean="0">
                <a:latin typeface="Lucida Sans Unicode" pitchFamily="34" charset="0"/>
                <a:cs typeface="Lucida Sans Unicode" pitchFamily="34" charset="0"/>
              </a:rPr>
              <a:t>Disadvantage of modified top-down testing: Both, stubs and drivers are needed</a:t>
            </a:r>
          </a:p>
        </p:txBody>
      </p:sp>
    </p:spTree>
    <p:extLst>
      <p:ext uri="{BB962C8B-B14F-4D97-AF65-F5344CB8AC3E}">
        <p14:creationId xmlns:p14="http://schemas.microsoft.com/office/powerpoint/2010/main" val="402871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96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600200"/>
            <a:ext cx="8229600" cy="4406900"/>
          </a:xfrm>
        </p:spPr>
        <p:txBody>
          <a:bodyPr>
            <a:normAutofit fontScale="92500"/>
          </a:bodyPr>
          <a:lstStyle/>
          <a:p>
            <a:pPr marL="365760" indent="-256032" fontAlgn="auto">
              <a:spcAft>
                <a:spcPts val="600"/>
              </a:spcAft>
              <a:buFont typeface="Wingdings 3"/>
              <a:buChar char=""/>
              <a:defRPr/>
            </a:pPr>
            <a:r>
              <a:rPr lang="en-US" sz="2400" dirty="0" smtClean="0"/>
              <a:t>Test cases define exactly what the module must do.</a:t>
            </a:r>
          </a:p>
          <a:p>
            <a:pPr marL="365760" indent="-256032" fontAlgn="auto">
              <a:spcAft>
                <a:spcPts val="600"/>
              </a:spcAft>
              <a:buFont typeface="Wingdings 3"/>
              <a:buChar char=""/>
              <a:defRPr/>
            </a:pPr>
            <a:r>
              <a:rPr lang="en-US" sz="2400" dirty="0" smtClean="0"/>
              <a:t>Testing prevents </a:t>
            </a:r>
            <a:r>
              <a:rPr lang="en-US" sz="2400" b="1" dirty="0" smtClean="0">
                <a:solidFill>
                  <a:srgbClr val="0070C0"/>
                </a:solidFill>
              </a:rPr>
              <a:t>feature creep</a:t>
            </a:r>
            <a:r>
              <a:rPr lang="en-US" sz="2400" dirty="0" smtClean="0"/>
              <a:t>, since the development of a module is complete when its test is passed.</a:t>
            </a:r>
          </a:p>
          <a:p>
            <a:pPr marL="365760" indent="-256032" fontAlgn="auto">
              <a:spcAft>
                <a:spcPts val="600"/>
              </a:spcAft>
              <a:buFont typeface="Wingdings 3"/>
              <a:buChar char=""/>
              <a:defRPr/>
            </a:pPr>
            <a:r>
              <a:rPr lang="en-US" sz="2400" dirty="0" smtClean="0"/>
              <a:t>Test cases motivate developers by providing immediate feedback.</a:t>
            </a:r>
          </a:p>
          <a:p>
            <a:pPr marL="365760" indent="-256032" fontAlgn="auto">
              <a:spcAft>
                <a:spcPts val="600"/>
              </a:spcAft>
              <a:buFont typeface="Wingdings 3"/>
              <a:buChar char=""/>
              <a:defRPr/>
            </a:pPr>
            <a:r>
              <a:rPr lang="en-US" sz="2400" dirty="0" smtClean="0"/>
              <a:t>Test cases force designers to think about extreme cases.</a:t>
            </a:r>
          </a:p>
          <a:p>
            <a:pPr marL="365760" indent="-256032" fontAlgn="auto">
              <a:spcAft>
                <a:spcPts val="600"/>
              </a:spcAft>
              <a:buFont typeface="Wingdings 3"/>
              <a:buChar char=""/>
              <a:defRPr/>
            </a:pPr>
            <a:r>
              <a:rPr lang="en-US" sz="2400" dirty="0" smtClean="0"/>
              <a:t>Test cases are a form of documentation.</a:t>
            </a:r>
          </a:p>
          <a:p>
            <a:pPr marL="365760" indent="-256032" fontAlgn="auto">
              <a:spcAft>
                <a:spcPts val="600"/>
              </a:spcAft>
              <a:buFont typeface="Wingdings 3"/>
              <a:buChar char=""/>
              <a:defRPr/>
            </a:pPr>
            <a:r>
              <a:rPr lang="en-US" sz="2400" dirty="0" smtClean="0"/>
              <a:t>Test cases force the designer to consider the design of the module before building it.</a:t>
            </a:r>
            <a:endParaRPr lang="en-US" dirty="0" smtClean="0"/>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F62E61-63FC-48FD-9EEF-9FE30B412DB6}" type="slidenum">
              <a:rPr lang="en-US"/>
              <a:pPr/>
              <a:t>4</a:t>
            </a:fld>
            <a:endParaRPr lang="en-US"/>
          </a:p>
        </p:txBody>
      </p:sp>
      <p:sp>
        <p:nvSpPr>
          <p:cNvPr id="8194" name="Title 1"/>
          <p:cNvSpPr>
            <a:spLocks noGrp="1"/>
          </p:cNvSpPr>
          <p:nvPr>
            <p:ph type="title"/>
          </p:nvPr>
        </p:nvSpPr>
        <p:spPr/>
        <p:txBody>
          <a:bodyPr>
            <a:normAutofit/>
          </a:bodyPr>
          <a:lstStyle/>
          <a:p>
            <a:pPr fontAlgn="auto">
              <a:spcAft>
                <a:spcPts val="0"/>
              </a:spcAft>
              <a:defRPr/>
            </a:pPr>
            <a:r>
              <a:rPr lang="en-US" dirty="0" smtClean="0"/>
              <a:t>Developing Test Cases</a:t>
            </a:r>
            <a:br>
              <a:rPr lang="en-US" dirty="0" smtClean="0"/>
            </a:br>
            <a:r>
              <a:rPr lang="en-US" sz="2700" dirty="0" smtClean="0"/>
              <a:t>The Rationale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19100" y="222250"/>
            <a:ext cx="8153400" cy="844550"/>
          </a:xfrm>
          <a:noFill/>
        </p:spPr>
        <p:txBody>
          <a:bodyPr/>
          <a:lstStyle/>
          <a:p>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Testing</a:t>
            </a:r>
            <a:r>
              <a:rPr lang="en-US" sz="36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t/>
            </a:r>
            <a:br>
              <a:rPr lang="en-US" sz="36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t>Sandwich</a:t>
            </a:r>
            <a:r>
              <a:rPr lang="en-US" sz="2400" i="0" dirty="0" smtClean="0">
                <a:effectLst>
                  <a:outerShdw blurRad="38100" dist="38100" dir="2700000" algn="tl">
                    <a:srgbClr val="000000">
                      <a:alpha val="43137"/>
                    </a:srgbClr>
                  </a:outerShdw>
                </a:effectLst>
                <a:latin typeface="Lucida Sans Unicode" pitchFamily="34" charset="0"/>
                <a:cs typeface="Lucida Sans Unicode" pitchFamily="34" charset="0"/>
              </a:rPr>
              <a:t> Testing Strategy</a:t>
            </a:r>
            <a:endParaRPr lang="en-US" sz="3600" i="0" dirty="0" smtClean="0">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11267" name="Rectangle 3"/>
          <p:cNvSpPr>
            <a:spLocks noGrp="1" noChangeArrowheads="1"/>
          </p:cNvSpPr>
          <p:nvPr>
            <p:ph type="body" idx="1"/>
          </p:nvPr>
        </p:nvSpPr>
        <p:spPr>
          <a:noFill/>
        </p:spPr>
        <p:txBody>
          <a:bodyPr/>
          <a:lstStyle/>
          <a:p>
            <a:r>
              <a:rPr lang="en-US" dirty="0" smtClean="0">
                <a:latin typeface="Lucida Sans Unicode" pitchFamily="34" charset="0"/>
                <a:cs typeface="Lucida Sans Unicode" pitchFamily="34" charset="0"/>
              </a:rPr>
              <a:t>Combines top-down strategy with bottom-up strategy</a:t>
            </a:r>
          </a:p>
          <a:p>
            <a:r>
              <a:rPr lang="en-US" dirty="0" smtClean="0">
                <a:latin typeface="Lucida Sans Unicode" pitchFamily="34" charset="0"/>
                <a:cs typeface="Lucida Sans Unicode" pitchFamily="34" charset="0"/>
              </a:rPr>
              <a:t>The system is viewed as having three layers</a:t>
            </a:r>
          </a:p>
          <a:p>
            <a:pPr lvl="1"/>
            <a:r>
              <a:rPr lang="en-US" sz="2400" b="0" dirty="0" smtClean="0">
                <a:latin typeface="Lucida Sans Unicode" pitchFamily="34" charset="0"/>
                <a:cs typeface="Lucida Sans Unicode" pitchFamily="34" charset="0"/>
              </a:rPr>
              <a:t>A target layer in the middle</a:t>
            </a:r>
          </a:p>
          <a:p>
            <a:pPr lvl="1"/>
            <a:r>
              <a:rPr lang="en-US" sz="2400" b="0" dirty="0" smtClean="0">
                <a:latin typeface="Lucida Sans Unicode" pitchFamily="34" charset="0"/>
                <a:cs typeface="Lucida Sans Unicode" pitchFamily="34" charset="0"/>
              </a:rPr>
              <a:t>A layer above the target</a:t>
            </a:r>
          </a:p>
          <a:p>
            <a:pPr lvl="1"/>
            <a:r>
              <a:rPr lang="en-US" sz="2400" b="0" dirty="0" smtClean="0">
                <a:latin typeface="Lucida Sans Unicode" pitchFamily="34" charset="0"/>
                <a:cs typeface="Lucida Sans Unicode" pitchFamily="34" charset="0"/>
              </a:rPr>
              <a:t>A layer below the target</a:t>
            </a:r>
          </a:p>
          <a:p>
            <a:pPr lvl="1"/>
            <a:r>
              <a:rPr lang="en-US" sz="2400" b="0" dirty="0" smtClean="0">
                <a:latin typeface="Lucida Sans Unicode" pitchFamily="34" charset="0"/>
                <a:cs typeface="Lucida Sans Unicode" pitchFamily="34" charset="0"/>
              </a:rPr>
              <a:t>Testing converges at the target layer</a:t>
            </a:r>
          </a:p>
          <a:p>
            <a:r>
              <a:rPr lang="en-US" dirty="0" smtClean="0">
                <a:latin typeface="Lucida Sans Unicode" pitchFamily="34" charset="0"/>
                <a:cs typeface="Lucida Sans Unicode" pitchFamily="34" charset="0"/>
              </a:rPr>
              <a:t>How do you select the target layer if there are more than 3 layers?</a:t>
            </a:r>
          </a:p>
          <a:p>
            <a:pPr lvl="1"/>
            <a:r>
              <a:rPr lang="en-US" sz="2400" b="0" dirty="0" smtClean="0">
                <a:latin typeface="Lucida Sans Unicode" pitchFamily="34" charset="0"/>
                <a:cs typeface="Lucida Sans Unicode" pitchFamily="34" charset="0"/>
              </a:rPr>
              <a:t>Heuristic: Try to minimize the number of stubs and drivers</a:t>
            </a:r>
          </a:p>
        </p:txBody>
      </p:sp>
    </p:spTree>
    <p:extLst>
      <p:ext uri="{BB962C8B-B14F-4D97-AF65-F5344CB8AC3E}">
        <p14:creationId xmlns:p14="http://schemas.microsoft.com/office/powerpoint/2010/main" val="35251739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00" y="122238"/>
            <a:ext cx="4940300" cy="1051719"/>
          </a:xfrm>
          <a:noFill/>
        </p:spPr>
        <p:txBody>
          <a:bodyPr/>
          <a:lstStyle/>
          <a:p>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Testing</a:t>
            </a:r>
            <a:r>
              <a:rPr lang="en-US" sz="36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t/>
            </a:r>
            <a:br>
              <a:rPr lang="en-US" sz="36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rgbClr val="CC0099"/>
                </a:solidFill>
                <a:effectLst>
                  <a:outerShdw blurRad="38100" dist="38100" dir="2700000" algn="tl">
                    <a:srgbClr val="000000">
                      <a:alpha val="43137"/>
                    </a:srgbClr>
                  </a:outerShdw>
                </a:effectLst>
                <a:latin typeface="Lucida Sans Unicode" pitchFamily="34" charset="0"/>
                <a:cs typeface="Lucida Sans Unicode" pitchFamily="34" charset="0"/>
              </a:rPr>
              <a:t>Sandwich Testing</a:t>
            </a:r>
            <a:r>
              <a:rPr lang="en-US" sz="2400" i="0" dirty="0" smtClean="0">
                <a:effectLst>
                  <a:outerShdw blurRad="38100" dist="38100" dir="2700000" algn="tl">
                    <a:srgbClr val="000000">
                      <a:alpha val="43137"/>
                    </a:srgbClr>
                  </a:outerShdw>
                </a:effectLst>
                <a:latin typeface="Lucida Sans Unicode" pitchFamily="34" charset="0"/>
                <a:cs typeface="Lucida Sans Unicode" pitchFamily="34" charset="0"/>
              </a:rPr>
              <a:t> Strategy</a:t>
            </a:r>
            <a:endParaRPr lang="en-US" sz="3600" i="0" dirty="0" smtClean="0">
              <a:effectLst>
                <a:outerShdw blurRad="38100" dist="38100" dir="2700000" algn="tl">
                  <a:srgbClr val="000000">
                    <a:alpha val="43137"/>
                  </a:srgbClr>
                </a:outerShdw>
              </a:effectLst>
              <a:latin typeface="Lucida Sans Unicode" pitchFamily="34" charset="0"/>
              <a:cs typeface="Lucida Sans Unicode" pitchFamily="34" charset="0"/>
            </a:endParaRPr>
          </a:p>
        </p:txBody>
      </p:sp>
      <p:grpSp>
        <p:nvGrpSpPr>
          <p:cNvPr id="12291" name="Group 26"/>
          <p:cNvGrpSpPr>
            <a:grpSpLocks/>
          </p:cNvGrpSpPr>
          <p:nvPr/>
        </p:nvGrpSpPr>
        <p:grpSpPr bwMode="auto">
          <a:xfrm>
            <a:off x="5118100" y="315913"/>
            <a:ext cx="3694113" cy="1603375"/>
            <a:chOff x="3224" y="199"/>
            <a:chExt cx="2327" cy="1010"/>
          </a:xfrm>
        </p:grpSpPr>
        <p:grpSp>
          <p:nvGrpSpPr>
            <p:cNvPr id="12325" name="Group 20"/>
            <p:cNvGrpSpPr>
              <a:grpSpLocks/>
            </p:cNvGrpSpPr>
            <p:nvPr/>
          </p:nvGrpSpPr>
          <p:grpSpPr bwMode="auto">
            <a:xfrm>
              <a:off x="3342" y="199"/>
              <a:ext cx="1607" cy="996"/>
              <a:chOff x="3342" y="199"/>
              <a:chExt cx="1607" cy="996"/>
            </a:xfrm>
          </p:grpSpPr>
          <p:sp>
            <p:nvSpPr>
              <p:cNvPr id="12331" name="AutoShape 3"/>
              <p:cNvSpPr>
                <a:spLocks noChangeArrowheads="1"/>
              </p:cNvSpPr>
              <p:nvPr/>
            </p:nvSpPr>
            <p:spPr bwMode="auto">
              <a:xfrm>
                <a:off x="3948" y="199"/>
                <a:ext cx="403" cy="221"/>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A</a:t>
                </a:r>
              </a:p>
            </p:txBody>
          </p:sp>
          <p:sp>
            <p:nvSpPr>
              <p:cNvPr id="12332" name="AutoShape 4"/>
              <p:cNvSpPr>
                <a:spLocks noChangeArrowheads="1"/>
              </p:cNvSpPr>
              <p:nvPr/>
            </p:nvSpPr>
            <p:spPr bwMode="auto">
              <a:xfrm>
                <a:off x="3508" y="590"/>
                <a:ext cx="402" cy="221"/>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B</a:t>
                </a:r>
              </a:p>
            </p:txBody>
          </p:sp>
          <p:sp>
            <p:nvSpPr>
              <p:cNvPr id="12333" name="AutoShape 5"/>
              <p:cNvSpPr>
                <a:spLocks noChangeArrowheads="1"/>
              </p:cNvSpPr>
              <p:nvPr/>
            </p:nvSpPr>
            <p:spPr bwMode="auto">
              <a:xfrm>
                <a:off x="4027" y="587"/>
                <a:ext cx="403" cy="22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C</a:t>
                </a:r>
              </a:p>
            </p:txBody>
          </p:sp>
          <p:sp>
            <p:nvSpPr>
              <p:cNvPr id="12334" name="AutoShape 6"/>
              <p:cNvSpPr>
                <a:spLocks noChangeArrowheads="1"/>
              </p:cNvSpPr>
              <p:nvPr/>
            </p:nvSpPr>
            <p:spPr bwMode="auto">
              <a:xfrm>
                <a:off x="4548" y="582"/>
                <a:ext cx="401" cy="221"/>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D</a:t>
                </a:r>
              </a:p>
            </p:txBody>
          </p:sp>
          <p:sp>
            <p:nvSpPr>
              <p:cNvPr id="12335" name="AutoShape 7"/>
              <p:cNvSpPr>
                <a:spLocks noChangeArrowheads="1"/>
              </p:cNvSpPr>
              <p:nvPr/>
            </p:nvSpPr>
            <p:spPr bwMode="auto">
              <a:xfrm>
                <a:off x="4548" y="960"/>
                <a:ext cx="401" cy="221"/>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G</a:t>
                </a:r>
              </a:p>
            </p:txBody>
          </p:sp>
          <p:sp>
            <p:nvSpPr>
              <p:cNvPr id="12336" name="AutoShape 8"/>
              <p:cNvSpPr>
                <a:spLocks noChangeArrowheads="1"/>
              </p:cNvSpPr>
              <p:nvPr/>
            </p:nvSpPr>
            <p:spPr bwMode="auto">
              <a:xfrm>
                <a:off x="3835" y="965"/>
                <a:ext cx="400" cy="22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F</a:t>
                </a:r>
              </a:p>
            </p:txBody>
          </p:sp>
          <p:sp>
            <p:nvSpPr>
              <p:cNvPr id="12337" name="AutoShape 9"/>
              <p:cNvSpPr>
                <a:spLocks noChangeArrowheads="1"/>
              </p:cNvSpPr>
              <p:nvPr/>
            </p:nvSpPr>
            <p:spPr bwMode="auto">
              <a:xfrm>
                <a:off x="3342" y="973"/>
                <a:ext cx="400" cy="222"/>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sz="1200" b="1" smtClean="0">
                    <a:solidFill>
                      <a:srgbClr val="000000"/>
                    </a:solidFill>
                    <a:latin typeface="Times" pitchFamily="18" charset="0"/>
                  </a:rPr>
                  <a:t>E</a:t>
                </a:r>
              </a:p>
            </p:txBody>
          </p:sp>
          <p:sp>
            <p:nvSpPr>
              <p:cNvPr id="12338" name="Line 10"/>
              <p:cNvSpPr>
                <a:spLocks noChangeShapeType="1"/>
              </p:cNvSpPr>
              <p:nvPr/>
            </p:nvSpPr>
            <p:spPr bwMode="auto">
              <a:xfrm>
                <a:off x="4147" y="423"/>
                <a:ext cx="0" cy="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39" name="Line 11"/>
              <p:cNvSpPr>
                <a:spLocks noChangeShapeType="1"/>
              </p:cNvSpPr>
              <p:nvPr/>
            </p:nvSpPr>
            <p:spPr bwMode="auto">
              <a:xfrm>
                <a:off x="3724" y="521"/>
                <a:ext cx="10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0" name="Line 12"/>
              <p:cNvSpPr>
                <a:spLocks noChangeShapeType="1"/>
              </p:cNvSpPr>
              <p:nvPr/>
            </p:nvSpPr>
            <p:spPr bwMode="auto">
              <a:xfrm>
                <a:off x="3720" y="525"/>
                <a:ext cx="0" cy="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1" name="Line 13"/>
              <p:cNvSpPr>
                <a:spLocks noChangeShapeType="1"/>
              </p:cNvSpPr>
              <p:nvPr/>
            </p:nvSpPr>
            <p:spPr bwMode="auto">
              <a:xfrm>
                <a:off x="4222" y="525"/>
                <a:ext cx="0" cy="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2" name="Line 14"/>
              <p:cNvSpPr>
                <a:spLocks noChangeShapeType="1"/>
              </p:cNvSpPr>
              <p:nvPr/>
            </p:nvSpPr>
            <p:spPr bwMode="auto">
              <a:xfrm>
                <a:off x="4793" y="525"/>
                <a:ext cx="0" cy="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3" name="Line 15"/>
              <p:cNvSpPr>
                <a:spLocks noChangeShapeType="1"/>
              </p:cNvSpPr>
              <p:nvPr/>
            </p:nvSpPr>
            <p:spPr bwMode="auto">
              <a:xfrm>
                <a:off x="3716" y="819"/>
                <a:ext cx="0"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4" name="Line 16"/>
              <p:cNvSpPr>
                <a:spLocks noChangeShapeType="1"/>
              </p:cNvSpPr>
              <p:nvPr/>
            </p:nvSpPr>
            <p:spPr bwMode="auto">
              <a:xfrm flipH="1">
                <a:off x="3531" y="887"/>
                <a:ext cx="4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5" name="Line 17"/>
              <p:cNvSpPr>
                <a:spLocks noChangeShapeType="1"/>
              </p:cNvSpPr>
              <p:nvPr/>
            </p:nvSpPr>
            <p:spPr bwMode="auto">
              <a:xfrm>
                <a:off x="3531" y="885"/>
                <a:ext cx="0" cy="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6" name="Line 18"/>
              <p:cNvSpPr>
                <a:spLocks noChangeShapeType="1"/>
              </p:cNvSpPr>
              <p:nvPr/>
            </p:nvSpPr>
            <p:spPr bwMode="auto">
              <a:xfrm>
                <a:off x="4006" y="891"/>
                <a:ext cx="0" cy="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47" name="Line 19"/>
              <p:cNvSpPr>
                <a:spLocks noChangeShapeType="1"/>
              </p:cNvSpPr>
              <p:nvPr/>
            </p:nvSpPr>
            <p:spPr bwMode="auto">
              <a:xfrm>
                <a:off x="4773" y="811"/>
                <a:ext cx="0" cy="1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sp>
          <p:nvSpPr>
            <p:cNvPr id="12326" name="Line 21"/>
            <p:cNvSpPr>
              <a:spLocks noChangeShapeType="1"/>
            </p:cNvSpPr>
            <p:nvPr/>
          </p:nvSpPr>
          <p:spPr bwMode="auto">
            <a:xfrm>
              <a:off x="3245" y="463"/>
              <a:ext cx="2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27" name="Line 22"/>
            <p:cNvSpPr>
              <a:spLocks noChangeShapeType="1"/>
            </p:cNvSpPr>
            <p:nvPr/>
          </p:nvSpPr>
          <p:spPr bwMode="auto">
            <a:xfrm>
              <a:off x="3224" y="847"/>
              <a:ext cx="2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28" name="Rectangle 23"/>
            <p:cNvSpPr>
              <a:spLocks noChangeArrowheads="1"/>
            </p:cNvSpPr>
            <p:nvPr/>
          </p:nvSpPr>
          <p:spPr bwMode="auto">
            <a:xfrm>
              <a:off x="5018" y="318"/>
              <a:ext cx="4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a:t>
              </a:r>
            </a:p>
          </p:txBody>
        </p:sp>
        <p:sp>
          <p:nvSpPr>
            <p:cNvPr id="12329" name="Rectangle 24"/>
            <p:cNvSpPr>
              <a:spLocks noChangeArrowheads="1"/>
            </p:cNvSpPr>
            <p:nvPr/>
          </p:nvSpPr>
          <p:spPr bwMode="auto">
            <a:xfrm>
              <a:off x="5056" y="654"/>
              <a:ext cx="45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II</a:t>
              </a:r>
            </a:p>
          </p:txBody>
        </p:sp>
        <p:sp>
          <p:nvSpPr>
            <p:cNvPr id="12330" name="Rectangle 25"/>
            <p:cNvSpPr>
              <a:spLocks noChangeArrowheads="1"/>
            </p:cNvSpPr>
            <p:nvPr/>
          </p:nvSpPr>
          <p:spPr bwMode="auto">
            <a:xfrm>
              <a:off x="5056" y="1038"/>
              <a:ext cx="4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200" b="1" smtClean="0">
                  <a:solidFill>
                    <a:srgbClr val="000000"/>
                  </a:solidFill>
                  <a:latin typeface="Times" pitchFamily="18" charset="0"/>
                </a:rPr>
                <a:t>Layer III</a:t>
              </a:r>
            </a:p>
          </p:txBody>
        </p:sp>
      </p:grpSp>
      <p:sp>
        <p:nvSpPr>
          <p:cNvPr id="12292" name="Oval 29"/>
          <p:cNvSpPr>
            <a:spLocks noChangeArrowheads="1"/>
          </p:cNvSpPr>
          <p:nvPr/>
        </p:nvSpPr>
        <p:spPr bwMode="auto">
          <a:xfrm>
            <a:off x="2003425" y="1535113"/>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E</a:t>
            </a:r>
          </a:p>
        </p:txBody>
      </p:sp>
      <p:grpSp>
        <p:nvGrpSpPr>
          <p:cNvPr id="4" name="Group 55"/>
          <p:cNvGrpSpPr>
            <a:grpSpLocks/>
          </p:cNvGrpSpPr>
          <p:nvPr/>
        </p:nvGrpSpPr>
        <p:grpSpPr bwMode="auto">
          <a:xfrm>
            <a:off x="2936875" y="3783013"/>
            <a:ext cx="2540000" cy="615950"/>
            <a:chOff x="1850" y="2383"/>
            <a:chExt cx="1600" cy="388"/>
          </a:xfrm>
        </p:grpSpPr>
        <p:sp>
          <p:nvSpPr>
            <p:cNvPr id="12323" name="Oval 27"/>
            <p:cNvSpPr>
              <a:spLocks noChangeArrowheads="1"/>
            </p:cNvSpPr>
            <p:nvPr/>
          </p:nvSpPr>
          <p:spPr bwMode="auto">
            <a:xfrm>
              <a:off x="2582" y="2383"/>
              <a:ext cx="868" cy="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D,G</a:t>
              </a:r>
            </a:p>
          </p:txBody>
        </p:sp>
        <p:sp>
          <p:nvSpPr>
            <p:cNvPr id="12324" name="Line 35"/>
            <p:cNvSpPr>
              <a:spLocks noChangeShapeType="1"/>
            </p:cNvSpPr>
            <p:nvPr/>
          </p:nvSpPr>
          <p:spPr bwMode="auto">
            <a:xfrm flipV="1">
              <a:off x="1850" y="2631"/>
              <a:ext cx="76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grpSp>
        <p:nvGrpSpPr>
          <p:cNvPr id="5" name="Group 54"/>
          <p:cNvGrpSpPr>
            <a:grpSpLocks/>
          </p:cNvGrpSpPr>
          <p:nvPr/>
        </p:nvGrpSpPr>
        <p:grpSpPr bwMode="auto">
          <a:xfrm>
            <a:off x="2822575" y="1878013"/>
            <a:ext cx="2690813" cy="1174750"/>
            <a:chOff x="1778" y="1183"/>
            <a:chExt cx="1695" cy="740"/>
          </a:xfrm>
        </p:grpSpPr>
        <p:sp>
          <p:nvSpPr>
            <p:cNvPr id="12320" name="Line 30"/>
            <p:cNvSpPr>
              <a:spLocks noChangeShapeType="1"/>
            </p:cNvSpPr>
            <p:nvPr/>
          </p:nvSpPr>
          <p:spPr bwMode="auto">
            <a:xfrm>
              <a:off x="1778" y="1183"/>
              <a:ext cx="853" cy="39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21" name="Line 31"/>
            <p:cNvSpPr>
              <a:spLocks noChangeShapeType="1"/>
            </p:cNvSpPr>
            <p:nvPr/>
          </p:nvSpPr>
          <p:spPr bwMode="auto">
            <a:xfrm flipV="1">
              <a:off x="1802" y="1744"/>
              <a:ext cx="765" cy="17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22" name="Oval 36"/>
            <p:cNvSpPr>
              <a:spLocks noChangeArrowheads="1"/>
            </p:cNvSpPr>
            <p:nvPr/>
          </p:nvSpPr>
          <p:spPr bwMode="auto">
            <a:xfrm>
              <a:off x="2605" y="1504"/>
              <a:ext cx="868" cy="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B, E, F</a:t>
              </a:r>
            </a:p>
          </p:txBody>
        </p:sp>
      </p:grpSp>
      <p:sp>
        <p:nvSpPr>
          <p:cNvPr id="12295" name="Oval 34"/>
          <p:cNvSpPr>
            <a:spLocks noChangeArrowheads="1"/>
          </p:cNvSpPr>
          <p:nvPr/>
        </p:nvSpPr>
        <p:spPr bwMode="auto">
          <a:xfrm>
            <a:off x="7051675" y="3097213"/>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a:t>
            </a:r>
          </a:p>
          <a:p>
            <a:pPr algn="ctr"/>
            <a:r>
              <a:rPr lang="en-US" b="1" smtClean="0">
                <a:solidFill>
                  <a:srgbClr val="000000"/>
                </a:solidFill>
                <a:latin typeface="Times" pitchFamily="18" charset="0"/>
              </a:rPr>
              <a:t>A, B, C, D,</a:t>
            </a:r>
          </a:p>
          <a:p>
            <a:pPr algn="ctr"/>
            <a:r>
              <a:rPr lang="en-US" b="1" smtClean="0">
                <a:solidFill>
                  <a:srgbClr val="000000"/>
                </a:solidFill>
                <a:latin typeface="Times" pitchFamily="18" charset="0"/>
              </a:rPr>
              <a:t>E, F, G</a:t>
            </a:r>
          </a:p>
        </p:txBody>
      </p:sp>
      <p:sp>
        <p:nvSpPr>
          <p:cNvPr id="12296" name="Line 37"/>
          <p:cNvSpPr>
            <a:spLocks noChangeShapeType="1"/>
          </p:cNvSpPr>
          <p:nvPr/>
        </p:nvSpPr>
        <p:spPr bwMode="auto">
          <a:xfrm>
            <a:off x="5459413" y="2808288"/>
            <a:ext cx="1579562" cy="771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297" name="Line 38"/>
          <p:cNvSpPr>
            <a:spLocks noChangeShapeType="1"/>
          </p:cNvSpPr>
          <p:nvPr/>
        </p:nvSpPr>
        <p:spPr bwMode="auto">
          <a:xfrm flipV="1">
            <a:off x="2895600" y="5257800"/>
            <a:ext cx="1854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298" name="Line 39"/>
          <p:cNvSpPr>
            <a:spLocks noChangeShapeType="1"/>
          </p:cNvSpPr>
          <p:nvPr/>
        </p:nvSpPr>
        <p:spPr bwMode="auto">
          <a:xfrm flipV="1">
            <a:off x="5470525" y="3986213"/>
            <a:ext cx="1530350" cy="114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nvGrpSpPr>
          <p:cNvPr id="6" name="Group 49"/>
          <p:cNvGrpSpPr>
            <a:grpSpLocks/>
          </p:cNvGrpSpPr>
          <p:nvPr/>
        </p:nvGrpSpPr>
        <p:grpSpPr bwMode="auto">
          <a:xfrm>
            <a:off x="1508125" y="2519363"/>
            <a:ext cx="1701800" cy="793750"/>
            <a:chOff x="950" y="1587"/>
            <a:chExt cx="1072" cy="500"/>
          </a:xfrm>
        </p:grpSpPr>
        <p:sp>
          <p:nvSpPr>
            <p:cNvPr id="12318" name="Oval 28"/>
            <p:cNvSpPr>
              <a:spLocks noChangeArrowheads="1"/>
            </p:cNvSpPr>
            <p:nvPr/>
          </p:nvSpPr>
          <p:spPr bwMode="auto">
            <a:xfrm>
              <a:off x="1274" y="1735"/>
              <a:ext cx="508" cy="352"/>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F</a:t>
              </a:r>
            </a:p>
          </p:txBody>
        </p:sp>
        <p:sp>
          <p:nvSpPr>
            <p:cNvPr id="12319" name="Line 40"/>
            <p:cNvSpPr>
              <a:spLocks noChangeShapeType="1"/>
            </p:cNvSpPr>
            <p:nvPr/>
          </p:nvSpPr>
          <p:spPr bwMode="auto">
            <a:xfrm>
              <a:off x="950" y="1587"/>
              <a:ext cx="1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grpSp>
        <p:nvGrpSpPr>
          <p:cNvPr id="7" name="Group 50"/>
          <p:cNvGrpSpPr>
            <a:grpSpLocks/>
          </p:cNvGrpSpPr>
          <p:nvPr/>
        </p:nvGrpSpPr>
        <p:grpSpPr bwMode="auto">
          <a:xfrm>
            <a:off x="1546225" y="3757613"/>
            <a:ext cx="1701800" cy="908050"/>
            <a:chOff x="974" y="2367"/>
            <a:chExt cx="1072" cy="572"/>
          </a:xfrm>
        </p:grpSpPr>
        <p:sp>
          <p:nvSpPr>
            <p:cNvPr id="12316" name="Oval 32"/>
            <p:cNvSpPr>
              <a:spLocks noChangeArrowheads="1"/>
            </p:cNvSpPr>
            <p:nvPr/>
          </p:nvSpPr>
          <p:spPr bwMode="auto">
            <a:xfrm>
              <a:off x="1298" y="2587"/>
              <a:ext cx="508" cy="352"/>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G</a:t>
              </a:r>
            </a:p>
          </p:txBody>
        </p:sp>
        <p:sp>
          <p:nvSpPr>
            <p:cNvPr id="12317" name="Line 41"/>
            <p:cNvSpPr>
              <a:spLocks noChangeShapeType="1"/>
            </p:cNvSpPr>
            <p:nvPr/>
          </p:nvSpPr>
          <p:spPr bwMode="auto">
            <a:xfrm>
              <a:off x="974" y="2367"/>
              <a:ext cx="1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grpSp>
        <p:nvGrpSpPr>
          <p:cNvPr id="8" name="Group 52"/>
          <p:cNvGrpSpPr>
            <a:grpSpLocks/>
          </p:cNvGrpSpPr>
          <p:nvPr/>
        </p:nvGrpSpPr>
        <p:grpSpPr bwMode="auto">
          <a:xfrm>
            <a:off x="1641475" y="5110163"/>
            <a:ext cx="1701800" cy="869950"/>
            <a:chOff x="1034" y="3219"/>
            <a:chExt cx="1072" cy="548"/>
          </a:xfrm>
        </p:grpSpPr>
        <p:sp>
          <p:nvSpPr>
            <p:cNvPr id="12314" name="Oval 33"/>
            <p:cNvSpPr>
              <a:spLocks noChangeArrowheads="1"/>
            </p:cNvSpPr>
            <p:nvPr/>
          </p:nvSpPr>
          <p:spPr bwMode="auto">
            <a:xfrm>
              <a:off x="1310" y="3415"/>
              <a:ext cx="508" cy="352"/>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b="1" smtClean="0">
                  <a:solidFill>
                    <a:srgbClr val="FFFFFF"/>
                  </a:solidFill>
                  <a:latin typeface="Times" pitchFamily="18" charset="0"/>
                </a:rPr>
                <a:t>Test A</a:t>
              </a:r>
            </a:p>
          </p:txBody>
        </p:sp>
        <p:sp>
          <p:nvSpPr>
            <p:cNvPr id="12315" name="Line 42"/>
            <p:cNvSpPr>
              <a:spLocks noChangeShapeType="1"/>
            </p:cNvSpPr>
            <p:nvPr/>
          </p:nvSpPr>
          <p:spPr bwMode="auto">
            <a:xfrm>
              <a:off x="1034" y="3219"/>
              <a:ext cx="1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grpSp>
        <p:nvGrpSpPr>
          <p:cNvPr id="9" name="Group 51"/>
          <p:cNvGrpSpPr>
            <a:grpSpLocks/>
          </p:cNvGrpSpPr>
          <p:nvPr/>
        </p:nvGrpSpPr>
        <p:grpSpPr bwMode="auto">
          <a:xfrm>
            <a:off x="334963" y="2074863"/>
            <a:ext cx="1604962" cy="2195512"/>
            <a:chOff x="211" y="1307"/>
            <a:chExt cx="1011" cy="1383"/>
          </a:xfrm>
        </p:grpSpPr>
        <p:sp>
          <p:nvSpPr>
            <p:cNvPr id="12310" name="Rectangle 43"/>
            <p:cNvSpPr>
              <a:spLocks noChangeArrowheads="1"/>
            </p:cNvSpPr>
            <p:nvPr/>
          </p:nvSpPr>
          <p:spPr bwMode="auto">
            <a:xfrm>
              <a:off x="211" y="1639"/>
              <a:ext cx="570"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a:r>
                <a:rPr lang="en-US" b="1" smtClean="0">
                  <a:solidFill>
                    <a:srgbClr val="000000"/>
                  </a:solidFill>
                  <a:latin typeface="Times" pitchFamily="18" charset="0"/>
                </a:rPr>
                <a:t>Bottom</a:t>
              </a:r>
            </a:p>
            <a:p>
              <a:pPr algn="ctr"/>
              <a:r>
                <a:rPr lang="en-US" b="1" smtClean="0">
                  <a:solidFill>
                    <a:srgbClr val="000000"/>
                  </a:solidFill>
                  <a:latin typeface="Times" pitchFamily="18" charset="0"/>
                </a:rPr>
                <a:t>Layer</a:t>
              </a:r>
            </a:p>
            <a:p>
              <a:pPr algn="ctr"/>
              <a:r>
                <a:rPr lang="en-US" b="1" smtClean="0">
                  <a:solidFill>
                    <a:srgbClr val="000000"/>
                  </a:solidFill>
                  <a:latin typeface="Times" pitchFamily="18" charset="0"/>
                </a:rPr>
                <a:t>Tests</a:t>
              </a:r>
            </a:p>
          </p:txBody>
        </p:sp>
        <p:sp>
          <p:nvSpPr>
            <p:cNvPr id="12311" name="Line 45"/>
            <p:cNvSpPr>
              <a:spLocks noChangeShapeType="1"/>
            </p:cNvSpPr>
            <p:nvPr/>
          </p:nvSpPr>
          <p:spPr bwMode="auto">
            <a:xfrm flipV="1">
              <a:off x="687" y="1307"/>
              <a:ext cx="514" cy="3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12" name="Line 46"/>
            <p:cNvSpPr>
              <a:spLocks noChangeShapeType="1"/>
            </p:cNvSpPr>
            <p:nvPr/>
          </p:nvSpPr>
          <p:spPr bwMode="auto">
            <a:xfrm>
              <a:off x="719" y="1908"/>
              <a:ext cx="429" cy="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13" name="Line 47"/>
            <p:cNvSpPr>
              <a:spLocks noChangeShapeType="1"/>
            </p:cNvSpPr>
            <p:nvPr/>
          </p:nvSpPr>
          <p:spPr bwMode="auto">
            <a:xfrm>
              <a:off x="708" y="2047"/>
              <a:ext cx="514" cy="64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grpSp>
        <p:nvGrpSpPr>
          <p:cNvPr id="10" name="Group 53"/>
          <p:cNvGrpSpPr>
            <a:grpSpLocks/>
          </p:cNvGrpSpPr>
          <p:nvPr/>
        </p:nvGrpSpPr>
        <p:grpSpPr bwMode="auto">
          <a:xfrm>
            <a:off x="490538" y="5462588"/>
            <a:ext cx="1450975" cy="912812"/>
            <a:chOff x="309" y="3441"/>
            <a:chExt cx="914" cy="575"/>
          </a:xfrm>
        </p:grpSpPr>
        <p:sp>
          <p:nvSpPr>
            <p:cNvPr id="12308" name="Rectangle 44"/>
            <p:cNvSpPr>
              <a:spLocks noChangeArrowheads="1"/>
            </p:cNvSpPr>
            <p:nvPr/>
          </p:nvSpPr>
          <p:spPr bwMode="auto">
            <a:xfrm>
              <a:off x="309" y="3441"/>
              <a:ext cx="48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a:r>
                <a:rPr lang="en-US" b="1" smtClean="0">
                  <a:solidFill>
                    <a:srgbClr val="000000"/>
                  </a:solidFill>
                  <a:latin typeface="Times" pitchFamily="18" charset="0"/>
                </a:rPr>
                <a:t>Top</a:t>
              </a:r>
            </a:p>
            <a:p>
              <a:pPr algn="ctr"/>
              <a:r>
                <a:rPr lang="en-US" b="1" smtClean="0">
                  <a:solidFill>
                    <a:srgbClr val="000000"/>
                  </a:solidFill>
                  <a:latin typeface="Times" pitchFamily="18" charset="0"/>
                </a:rPr>
                <a:t>Layer</a:t>
              </a:r>
            </a:p>
            <a:p>
              <a:pPr algn="ctr"/>
              <a:r>
                <a:rPr lang="en-US" b="1" smtClean="0">
                  <a:solidFill>
                    <a:srgbClr val="000000"/>
                  </a:solidFill>
                  <a:latin typeface="Times" pitchFamily="18" charset="0"/>
                </a:rPr>
                <a:t>Tests</a:t>
              </a:r>
            </a:p>
          </p:txBody>
        </p:sp>
        <p:sp>
          <p:nvSpPr>
            <p:cNvPr id="12309" name="Line 48"/>
            <p:cNvSpPr>
              <a:spLocks noChangeShapeType="1"/>
            </p:cNvSpPr>
            <p:nvPr/>
          </p:nvSpPr>
          <p:spPr bwMode="auto">
            <a:xfrm flipV="1">
              <a:off x="825" y="3568"/>
              <a:ext cx="398" cy="14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grpSp>
      <p:sp>
        <p:nvSpPr>
          <p:cNvPr id="12304" name="Oval 58"/>
          <p:cNvSpPr>
            <a:spLocks noChangeArrowheads="1"/>
          </p:cNvSpPr>
          <p:nvPr/>
        </p:nvSpPr>
        <p:spPr bwMode="auto">
          <a:xfrm>
            <a:off x="4514850" y="4724400"/>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p>
            <a:pPr algn="ctr"/>
            <a:r>
              <a:rPr lang="en-US" b="1" smtClean="0">
                <a:solidFill>
                  <a:srgbClr val="000000"/>
                </a:solidFill>
                <a:latin typeface="Times" pitchFamily="18" charset="0"/>
              </a:rPr>
              <a:t>Test A,B,C, D</a:t>
            </a:r>
          </a:p>
        </p:txBody>
      </p:sp>
      <p:sp>
        <p:nvSpPr>
          <p:cNvPr id="12305" name="Line 59"/>
          <p:cNvSpPr>
            <a:spLocks noChangeShapeType="1"/>
          </p:cNvSpPr>
          <p:nvPr/>
        </p:nvSpPr>
        <p:spPr bwMode="auto">
          <a:xfrm flipV="1">
            <a:off x="5943600" y="4343400"/>
            <a:ext cx="13589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12306" name="Text Box 60"/>
          <p:cNvSpPr txBox="1">
            <a:spLocks noChangeArrowheads="1"/>
          </p:cNvSpPr>
          <p:nvPr/>
        </p:nvSpPr>
        <p:spPr bwMode="auto">
          <a:xfrm>
            <a:off x="3816350" y="1881188"/>
            <a:ext cx="438150" cy="36671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pitchFamily="18" charset="0"/>
              </a:defRPr>
            </a:lvl1pPr>
            <a:lvl2pPr marL="742950" indent="-285750">
              <a:defRPr b="1">
                <a:solidFill>
                  <a:schemeClr val="tx1"/>
                </a:solidFill>
                <a:latin typeface="Times" pitchFamily="18" charset="0"/>
              </a:defRPr>
            </a:lvl2pPr>
            <a:lvl3pPr marL="1143000" indent="-228600">
              <a:defRPr b="1">
                <a:solidFill>
                  <a:schemeClr val="tx1"/>
                </a:solidFill>
                <a:latin typeface="Times" pitchFamily="18" charset="0"/>
              </a:defRPr>
            </a:lvl3pPr>
            <a:lvl4pPr marL="1600200" indent="-228600">
              <a:defRPr b="1">
                <a:solidFill>
                  <a:schemeClr val="tx1"/>
                </a:solidFill>
                <a:latin typeface="Times" pitchFamily="18" charset="0"/>
              </a:defRPr>
            </a:lvl4pPr>
            <a:lvl5pPr marL="2057400" indent="-228600">
              <a:defRPr b="1">
                <a:solidFill>
                  <a:schemeClr val="tx1"/>
                </a:solidFill>
                <a:latin typeface="Times" pitchFamily="18" charset="0"/>
              </a:defRPr>
            </a:lvl5pPr>
            <a:lvl6pPr marL="2514600" indent="-228600" eaLnBrk="0" fontAlgn="base" hangingPunct="0">
              <a:spcBef>
                <a:spcPct val="0"/>
              </a:spcBef>
              <a:spcAft>
                <a:spcPct val="0"/>
              </a:spcAft>
              <a:defRPr b="1">
                <a:solidFill>
                  <a:schemeClr val="tx1"/>
                </a:solidFill>
                <a:latin typeface="Times" pitchFamily="18" charset="0"/>
              </a:defRPr>
            </a:lvl6pPr>
            <a:lvl7pPr marL="2971800" indent="-228600" eaLnBrk="0" fontAlgn="base" hangingPunct="0">
              <a:spcBef>
                <a:spcPct val="0"/>
              </a:spcBef>
              <a:spcAft>
                <a:spcPct val="0"/>
              </a:spcAft>
              <a:defRPr b="1">
                <a:solidFill>
                  <a:schemeClr val="tx1"/>
                </a:solidFill>
                <a:latin typeface="Times" pitchFamily="18" charset="0"/>
              </a:defRPr>
            </a:lvl7pPr>
            <a:lvl8pPr marL="3429000" indent="-228600" eaLnBrk="0" fontAlgn="base" hangingPunct="0">
              <a:spcBef>
                <a:spcPct val="0"/>
              </a:spcBef>
              <a:spcAft>
                <a:spcPct val="0"/>
              </a:spcAft>
              <a:defRPr b="1">
                <a:solidFill>
                  <a:schemeClr val="tx1"/>
                </a:solidFill>
                <a:latin typeface="Times" pitchFamily="18" charset="0"/>
              </a:defRPr>
            </a:lvl8pPr>
            <a:lvl9pPr marL="3886200" indent="-228600" eaLnBrk="0" fontAlgn="base" hangingPunct="0">
              <a:spcBef>
                <a:spcPct val="0"/>
              </a:spcBef>
              <a:spcAft>
                <a:spcPct val="0"/>
              </a:spcAft>
              <a:defRPr b="1">
                <a:solidFill>
                  <a:schemeClr val="tx1"/>
                </a:solidFill>
                <a:latin typeface="Times" pitchFamily="18" charset="0"/>
              </a:defRPr>
            </a:lvl9pPr>
          </a:lstStyle>
          <a:p>
            <a:r>
              <a:rPr lang="en-US" altLang="ko-KR" smtClean="0">
                <a:solidFill>
                  <a:srgbClr val="FC0128"/>
                </a:solidFill>
                <a:ea typeface="Gulim" pitchFamily="50" charset="-127"/>
              </a:rPr>
              <a:t>up</a:t>
            </a:r>
            <a:endParaRPr lang="en-US" smtClean="0">
              <a:solidFill>
                <a:srgbClr val="FC0128"/>
              </a:solidFill>
            </a:endParaRPr>
          </a:p>
        </p:txBody>
      </p:sp>
      <p:sp>
        <p:nvSpPr>
          <p:cNvPr id="12307" name="Text Box 61"/>
          <p:cNvSpPr txBox="1">
            <a:spLocks noChangeArrowheads="1"/>
          </p:cNvSpPr>
          <p:nvPr/>
        </p:nvSpPr>
        <p:spPr bwMode="auto">
          <a:xfrm>
            <a:off x="4067175" y="5553075"/>
            <a:ext cx="720725" cy="36671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pitchFamily="18" charset="0"/>
              </a:defRPr>
            </a:lvl1pPr>
            <a:lvl2pPr marL="742950" indent="-285750">
              <a:defRPr b="1">
                <a:solidFill>
                  <a:schemeClr val="tx1"/>
                </a:solidFill>
                <a:latin typeface="Times" pitchFamily="18" charset="0"/>
              </a:defRPr>
            </a:lvl2pPr>
            <a:lvl3pPr marL="1143000" indent="-228600">
              <a:defRPr b="1">
                <a:solidFill>
                  <a:schemeClr val="tx1"/>
                </a:solidFill>
                <a:latin typeface="Times" pitchFamily="18" charset="0"/>
              </a:defRPr>
            </a:lvl3pPr>
            <a:lvl4pPr marL="1600200" indent="-228600">
              <a:defRPr b="1">
                <a:solidFill>
                  <a:schemeClr val="tx1"/>
                </a:solidFill>
                <a:latin typeface="Times" pitchFamily="18" charset="0"/>
              </a:defRPr>
            </a:lvl4pPr>
            <a:lvl5pPr marL="2057400" indent="-228600">
              <a:defRPr b="1">
                <a:solidFill>
                  <a:schemeClr val="tx1"/>
                </a:solidFill>
                <a:latin typeface="Times" pitchFamily="18" charset="0"/>
              </a:defRPr>
            </a:lvl5pPr>
            <a:lvl6pPr marL="2514600" indent="-228600" eaLnBrk="0" fontAlgn="base" hangingPunct="0">
              <a:spcBef>
                <a:spcPct val="0"/>
              </a:spcBef>
              <a:spcAft>
                <a:spcPct val="0"/>
              </a:spcAft>
              <a:defRPr b="1">
                <a:solidFill>
                  <a:schemeClr val="tx1"/>
                </a:solidFill>
                <a:latin typeface="Times" pitchFamily="18" charset="0"/>
              </a:defRPr>
            </a:lvl6pPr>
            <a:lvl7pPr marL="2971800" indent="-228600" eaLnBrk="0" fontAlgn="base" hangingPunct="0">
              <a:spcBef>
                <a:spcPct val="0"/>
              </a:spcBef>
              <a:spcAft>
                <a:spcPct val="0"/>
              </a:spcAft>
              <a:defRPr b="1">
                <a:solidFill>
                  <a:schemeClr val="tx1"/>
                </a:solidFill>
                <a:latin typeface="Times" pitchFamily="18" charset="0"/>
              </a:defRPr>
            </a:lvl7pPr>
            <a:lvl8pPr marL="3429000" indent="-228600" eaLnBrk="0" fontAlgn="base" hangingPunct="0">
              <a:spcBef>
                <a:spcPct val="0"/>
              </a:spcBef>
              <a:spcAft>
                <a:spcPct val="0"/>
              </a:spcAft>
              <a:defRPr b="1">
                <a:solidFill>
                  <a:schemeClr val="tx1"/>
                </a:solidFill>
                <a:latin typeface="Times" pitchFamily="18" charset="0"/>
              </a:defRPr>
            </a:lvl8pPr>
            <a:lvl9pPr marL="3886200" indent="-228600" eaLnBrk="0" fontAlgn="base" hangingPunct="0">
              <a:spcBef>
                <a:spcPct val="0"/>
              </a:spcBef>
              <a:spcAft>
                <a:spcPct val="0"/>
              </a:spcAft>
              <a:defRPr b="1">
                <a:solidFill>
                  <a:schemeClr val="tx1"/>
                </a:solidFill>
                <a:latin typeface="Times" pitchFamily="18" charset="0"/>
              </a:defRPr>
            </a:lvl9pPr>
          </a:lstStyle>
          <a:p>
            <a:r>
              <a:rPr lang="en-US" altLang="ko-KR" smtClean="0">
                <a:solidFill>
                  <a:srgbClr val="FC0128"/>
                </a:solidFill>
                <a:ea typeface="Gulim" pitchFamily="50" charset="-127"/>
              </a:rPr>
              <a:t>down</a:t>
            </a:r>
            <a:endParaRPr lang="en-US" smtClean="0">
              <a:solidFill>
                <a:srgbClr val="FC0128"/>
              </a:solidFill>
            </a:endParaRPr>
          </a:p>
        </p:txBody>
      </p:sp>
    </p:spTree>
    <p:extLst>
      <p:ext uri="{BB962C8B-B14F-4D97-AF65-F5344CB8AC3E}">
        <p14:creationId xmlns:p14="http://schemas.microsoft.com/office/powerpoint/2010/main" val="2570536441"/>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Integration Testing</a:t>
            </a:r>
            <a:br>
              <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br>
            <a:r>
              <a:rPr lang="en-US" sz="24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rPr>
              <a:t>Pros and Cons of Sandwich Testing</a:t>
            </a:r>
            <a:endParaRPr lang="en-US" sz="3600" i="0" dirty="0" smtClean="0">
              <a:solidFill>
                <a:schemeClr val="tx1"/>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13315" name="Rectangle 3"/>
          <p:cNvSpPr>
            <a:spLocks noGrp="1" noChangeArrowheads="1"/>
          </p:cNvSpPr>
          <p:nvPr>
            <p:ph type="body" idx="1"/>
          </p:nvPr>
        </p:nvSpPr>
        <p:spPr>
          <a:xfrm>
            <a:off x="355600" y="1524000"/>
            <a:ext cx="8255000" cy="4692650"/>
          </a:xfrm>
          <a:noFill/>
        </p:spPr>
        <p:txBody>
          <a:bodyPr/>
          <a:lstStyle/>
          <a:p>
            <a:r>
              <a:rPr lang="en-US" sz="2800" dirty="0" smtClean="0">
                <a:latin typeface="Lucida Sans Unicode" pitchFamily="34" charset="0"/>
                <a:cs typeface="Lucida Sans Unicode" pitchFamily="34" charset="0"/>
              </a:rPr>
              <a:t>Top and Bottom Layer Tests can be done in </a:t>
            </a:r>
            <a:r>
              <a:rPr lang="en-US" sz="2800" b="1" i="1" dirty="0" smtClean="0">
                <a:solidFill>
                  <a:srgbClr val="CC0099"/>
                </a:solidFill>
                <a:latin typeface="Lucida Sans Unicode" pitchFamily="34" charset="0"/>
                <a:cs typeface="Lucida Sans Unicode" pitchFamily="34" charset="0"/>
              </a:rPr>
              <a:t>parallel</a:t>
            </a:r>
          </a:p>
          <a:p>
            <a:r>
              <a:rPr lang="en-US" sz="2800" dirty="0" smtClean="0">
                <a:latin typeface="Lucida Sans Unicode" pitchFamily="34" charset="0"/>
                <a:cs typeface="Lucida Sans Unicode" pitchFamily="34" charset="0"/>
              </a:rPr>
              <a:t>Does not test the individual subsystems thoroughly before integration.</a:t>
            </a:r>
          </a:p>
        </p:txBody>
      </p:sp>
    </p:spTree>
    <p:extLst>
      <p:ext uri="{BB962C8B-B14F-4D97-AF65-F5344CB8AC3E}">
        <p14:creationId xmlns:p14="http://schemas.microsoft.com/office/powerpoint/2010/main" val="3236024252"/>
      </p:ext>
    </p:extLst>
  </p:cSld>
  <p:clrMapOvr>
    <a:masterClrMapping/>
  </p:clrMapOvr>
  <p:transition advTm="2617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57200" y="1981200"/>
            <a:ext cx="8229600" cy="4025900"/>
          </a:xfrm>
        </p:spPr>
        <p:txBody>
          <a:bodyPr/>
          <a:lstStyle/>
          <a:p>
            <a:r>
              <a:rPr lang="en-US" sz="2800" dirty="0" smtClean="0"/>
              <a:t>MCU + motors + bridge + switches</a:t>
            </a:r>
          </a:p>
          <a:p>
            <a:endParaRPr lang="en-US" sz="2800" dirty="0" smtClean="0"/>
          </a:p>
          <a:p>
            <a:r>
              <a:rPr lang="en-US" sz="2800" dirty="0" smtClean="0"/>
              <a:t>Chassis + digital compass + MCU + motors + bridge +LCD</a:t>
            </a:r>
          </a:p>
          <a:p>
            <a:endParaRPr lang="en-US" sz="2800" dirty="0" smtClean="0"/>
          </a:p>
          <a:p>
            <a:r>
              <a:rPr lang="en-US" sz="2800" dirty="0" smtClean="0"/>
              <a:t>Chassis + range finder + MCU + motors + bridge</a:t>
            </a:r>
          </a:p>
        </p:txBody>
      </p:sp>
      <p:sp>
        <p:nvSpPr>
          <p:cNvPr id="430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DCC7DF-270A-4665-9EB1-76A975066E4F}" type="slidenum">
              <a:rPr lang="en-US">
                <a:solidFill>
                  <a:prstClr val="black"/>
                </a:solidFill>
              </a:rPr>
              <a:pPr/>
              <a:t>43</a:t>
            </a:fld>
            <a:endParaRPr lang="en-US">
              <a:solidFill>
                <a:prstClr val="black"/>
              </a:solidFill>
            </a:endParaRPr>
          </a:p>
        </p:txBody>
      </p:sp>
      <p:sp>
        <p:nvSpPr>
          <p:cNvPr id="30725" name="AutoShape 2"/>
          <p:cNvSpPr>
            <a:spLocks noGrp="1" noChangeArrowheads="1"/>
          </p:cNvSpPr>
          <p:nvPr>
            <p:ph type="title"/>
          </p:nvPr>
        </p:nvSpPr>
        <p:spPr/>
        <p:txBody>
          <a:bodyPr>
            <a:normAutofit/>
          </a:bodyPr>
          <a:lstStyle/>
          <a:p>
            <a:pPr fontAlgn="auto">
              <a:spcAft>
                <a:spcPts val="0"/>
              </a:spcAft>
              <a:defRPr/>
            </a:pPr>
            <a:r>
              <a:rPr lang="en-US" b="0" dirty="0" smtClean="0"/>
              <a:t>Integration Testing </a:t>
            </a:r>
            <a:br>
              <a:rPr lang="en-US" b="0" dirty="0" smtClean="0"/>
            </a:br>
            <a:r>
              <a:rPr lang="en-US" sz="2700" b="0" dirty="0" smtClean="0"/>
              <a:t>Possibilities</a:t>
            </a:r>
          </a:p>
        </p:txBody>
      </p:sp>
    </p:spTree>
    <p:extLst>
      <p:ext uri="{BB962C8B-B14F-4D97-AF65-F5344CB8AC3E}">
        <p14:creationId xmlns:p14="http://schemas.microsoft.com/office/powerpoint/2010/main" val="2161156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013A76-3499-43F6-B38E-2B3C78D86DA5}" type="slidenum">
              <a:rPr lang="en-US">
                <a:solidFill>
                  <a:prstClr val="black"/>
                </a:solidFill>
              </a:rPr>
              <a:pPr/>
              <a:t>44</a:t>
            </a:fld>
            <a:endParaRPr lang="en-US">
              <a:solidFill>
                <a:prstClr val="black"/>
              </a:solidFill>
            </a:endParaRPr>
          </a:p>
        </p:txBody>
      </p:sp>
      <p:sp>
        <p:nvSpPr>
          <p:cNvPr id="31746" name="Title 1"/>
          <p:cNvSpPr>
            <a:spLocks noGrp="1"/>
          </p:cNvSpPr>
          <p:nvPr>
            <p:ph type="title"/>
          </p:nvPr>
        </p:nvSpPr>
        <p:spPr>
          <a:xfrm>
            <a:off x="304800" y="33580"/>
            <a:ext cx="7924800" cy="1143000"/>
          </a:xfrm>
        </p:spPr>
        <p:txBody>
          <a:bodyPr>
            <a:normAutofit/>
          </a:bodyPr>
          <a:lstStyle/>
          <a:p>
            <a:pPr fontAlgn="auto">
              <a:spcAft>
                <a:spcPts val="0"/>
              </a:spcAft>
              <a:defRPr/>
            </a:pPr>
            <a:r>
              <a:rPr lang="en-US" b="0" dirty="0" smtClean="0"/>
              <a:t>Integration Testing</a:t>
            </a:r>
            <a:br>
              <a:rPr lang="en-US" b="0" dirty="0" smtClean="0"/>
            </a:br>
            <a:r>
              <a:rPr lang="en-US" sz="2700" b="0" dirty="0" smtClean="0"/>
              <a:t>Step-by-Step Testing</a:t>
            </a:r>
            <a:endParaRPr lang="en-US" b="0" dirty="0" smtClean="0"/>
          </a:p>
        </p:txBody>
      </p:sp>
      <p:graphicFrame>
        <p:nvGraphicFramePr>
          <p:cNvPr id="7" name="Table 6"/>
          <p:cNvGraphicFramePr>
            <a:graphicFrameLocks noGrp="1"/>
          </p:cNvGraphicFramePr>
          <p:nvPr/>
        </p:nvGraphicFramePr>
        <p:xfrm>
          <a:off x="381000" y="1143000"/>
          <a:ext cx="8458198" cy="5019179"/>
        </p:xfrm>
        <a:graphic>
          <a:graphicData uri="http://schemas.openxmlformats.org/drawingml/2006/table">
            <a:tbl>
              <a:tblPr/>
              <a:tblGrid>
                <a:gridCol w="349066">
                  <a:extLst>
                    <a:ext uri="{9D8B030D-6E8A-4147-A177-3AD203B41FA5}">
                      <a16:colId xmlns:a16="http://schemas.microsoft.com/office/drawing/2014/main" val="20000"/>
                    </a:ext>
                  </a:extLst>
                </a:gridCol>
                <a:gridCol w="1824812">
                  <a:extLst>
                    <a:ext uri="{9D8B030D-6E8A-4147-A177-3AD203B41FA5}">
                      <a16:colId xmlns:a16="http://schemas.microsoft.com/office/drawing/2014/main" val="20001"/>
                    </a:ext>
                  </a:extLst>
                </a:gridCol>
                <a:gridCol w="2945739">
                  <a:extLst>
                    <a:ext uri="{9D8B030D-6E8A-4147-A177-3AD203B41FA5}">
                      <a16:colId xmlns:a16="http://schemas.microsoft.com/office/drawing/2014/main" val="20002"/>
                    </a:ext>
                  </a:extLst>
                </a:gridCol>
                <a:gridCol w="289159">
                  <a:extLst>
                    <a:ext uri="{9D8B030D-6E8A-4147-A177-3AD203B41FA5}">
                      <a16:colId xmlns:a16="http://schemas.microsoft.com/office/drawing/2014/main" val="20003"/>
                    </a:ext>
                  </a:extLst>
                </a:gridCol>
                <a:gridCol w="331786">
                  <a:extLst>
                    <a:ext uri="{9D8B030D-6E8A-4147-A177-3AD203B41FA5}">
                      <a16:colId xmlns:a16="http://schemas.microsoft.com/office/drawing/2014/main" val="20004"/>
                    </a:ext>
                  </a:extLst>
                </a:gridCol>
                <a:gridCol w="248838">
                  <a:extLst>
                    <a:ext uri="{9D8B030D-6E8A-4147-A177-3AD203B41FA5}">
                      <a16:colId xmlns:a16="http://schemas.microsoft.com/office/drawing/2014/main" val="20005"/>
                    </a:ext>
                  </a:extLst>
                </a:gridCol>
                <a:gridCol w="63361">
                  <a:extLst>
                    <a:ext uri="{9D8B030D-6E8A-4147-A177-3AD203B41FA5}">
                      <a16:colId xmlns:a16="http://schemas.microsoft.com/office/drawing/2014/main" val="20006"/>
                    </a:ext>
                  </a:extLst>
                </a:gridCol>
                <a:gridCol w="1161247">
                  <a:extLst>
                    <a:ext uri="{9D8B030D-6E8A-4147-A177-3AD203B41FA5}">
                      <a16:colId xmlns:a16="http://schemas.microsoft.com/office/drawing/2014/main" val="20007"/>
                    </a:ext>
                  </a:extLst>
                </a:gridCol>
                <a:gridCol w="1244190">
                  <a:extLst>
                    <a:ext uri="{9D8B030D-6E8A-4147-A177-3AD203B41FA5}">
                      <a16:colId xmlns:a16="http://schemas.microsoft.com/office/drawing/2014/main" val="20008"/>
                    </a:ext>
                  </a:extLst>
                </a:gridCol>
              </a:tblGrid>
              <a:tr h="201740">
                <a:tc gridSpan="9">
                  <a:txBody>
                    <a:bodyPr/>
                    <a:lstStyle/>
                    <a:p>
                      <a:pPr marL="0" marR="0" algn="just">
                        <a:spcBef>
                          <a:spcPts val="0"/>
                        </a:spcBef>
                        <a:spcAft>
                          <a:spcPts val="0"/>
                        </a:spcAft>
                      </a:pPr>
                      <a:r>
                        <a:rPr lang="en-US" sz="1200" b="1" spc="-25">
                          <a:latin typeface="Palatino Linotype"/>
                          <a:ea typeface="Times New Roman"/>
                          <a:cs typeface="Times New Roman"/>
                        </a:rPr>
                        <a:t>Test Writer: </a:t>
                      </a:r>
                      <a:r>
                        <a:rPr lang="en-US" sz="1200" spc="-25">
                          <a:latin typeface="Palatino Linotype"/>
                          <a:ea typeface="Times New Roman"/>
                          <a:cs typeface="Times New Roman"/>
                        </a:rPr>
                        <a:t>Sue L. Engineer</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1740">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Test Case Name:</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integration test #1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Test ID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spc="-25">
                          <a:latin typeface="Palatino Linotype"/>
                          <a:ea typeface="Times New Roman"/>
                          <a:cs typeface="Times New Roman"/>
                        </a:rPr>
                        <a:t>Robot-IT-01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5482">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Description:</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200" spc="-25">
                          <a:latin typeface="Palatino Linotype"/>
                          <a:ea typeface="Times New Roman"/>
                          <a:cs typeface="Times New Roman"/>
                        </a:rPr>
                        <a:t>Checks interaction of DC motors on the magnetic compass. </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Type: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200" spc="-25">
                          <a:latin typeface="Webdings"/>
                          <a:ea typeface="Times New Roman"/>
                          <a:cs typeface="Times New Roman"/>
                          <a:sym typeface="Wingdings"/>
                        </a:rPr>
                        <a:t></a:t>
                      </a:r>
                      <a:r>
                        <a:rPr lang="en-US" sz="1200" spc="-25">
                          <a:latin typeface="Webdings"/>
                          <a:ea typeface="Times New Roman"/>
                          <a:cs typeface="Times New Roman"/>
                        </a:rPr>
                        <a:t> </a:t>
                      </a:r>
                      <a:r>
                        <a:rPr lang="en-US" sz="1200" spc="-25">
                          <a:latin typeface="Palatino Linotype"/>
                          <a:ea typeface="Times New Roman"/>
                          <a:cs typeface="Times New Roman"/>
                        </a:rPr>
                        <a:t>white box  </a:t>
                      </a:r>
                    </a:p>
                    <a:p>
                      <a:pPr marL="0" marR="0" algn="l">
                        <a:spcBef>
                          <a:spcPts val="0"/>
                        </a:spcBef>
                        <a:spcAft>
                          <a:spcPts val="0"/>
                        </a:spcAft>
                      </a:pPr>
                      <a:r>
                        <a:rPr lang="en-US" sz="1200" spc="-25">
                          <a:latin typeface="Webdings"/>
                          <a:ea typeface="Times New Roman"/>
                          <a:cs typeface="Times New Roman"/>
                          <a:sym typeface="Wingdings"/>
                        </a:rPr>
                        <a:t></a:t>
                      </a:r>
                      <a:r>
                        <a:rPr lang="en-US" sz="1200" spc="-25">
                          <a:latin typeface="Webdings"/>
                          <a:ea typeface="Times New Roman"/>
                          <a:cs typeface="Times New Roman"/>
                        </a:rPr>
                        <a:t> </a:t>
                      </a:r>
                      <a:r>
                        <a:rPr lang="en-US" sz="1200" spc="-25">
                          <a:latin typeface="Palatino Linotype"/>
                          <a:ea typeface="Times New Roman"/>
                          <a:cs typeface="Times New Roman"/>
                        </a:rPr>
                        <a:t>black box</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1740">
                <a:tc gridSpan="9">
                  <a:txBody>
                    <a:bodyPr/>
                    <a:lstStyle/>
                    <a:p>
                      <a:pPr marL="0" marR="0" algn="just">
                        <a:spcBef>
                          <a:spcPts val="0"/>
                        </a:spcBef>
                        <a:spcAft>
                          <a:spcPts val="0"/>
                        </a:spcAft>
                      </a:pPr>
                      <a:r>
                        <a:rPr lang="en-US" sz="1200" b="1" spc="-25">
                          <a:latin typeface="Palatino Linotype"/>
                          <a:ea typeface="Times New Roman"/>
                          <a:cs typeface="Times New Roman"/>
                        </a:rPr>
                        <a:t>Tester Information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1740">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Name of Tester:</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Date: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740">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Hardware Ver:</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1.0</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Time: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5519">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Setup:</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l">
                        <a:spcBef>
                          <a:spcPts val="0"/>
                        </a:spcBef>
                        <a:spcAft>
                          <a:spcPts val="0"/>
                        </a:spcAft>
                      </a:pPr>
                      <a:r>
                        <a:rPr lang="en-US" sz="1200" spc="-25">
                          <a:latin typeface="Palatino Linotype"/>
                          <a:ea typeface="Times New Roman"/>
                          <a:cs typeface="Times New Roman"/>
                        </a:rPr>
                        <a:t>A wooden turn-table should be placed on top of the cardinal direction map. This map should be aligned with a magnetic compass. There should be no metal present while the alignment is being performed. Next, the partially assembled robot should be placed on the turn-table. The MCU should be connected to a terminal to observe and record data. </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64067">
                <a:tc>
                  <a:txBody>
                    <a:bodyPr/>
                    <a:lstStyle/>
                    <a:p>
                      <a:pPr marL="0" marR="0" algn="just">
                        <a:spcBef>
                          <a:spcPts val="0"/>
                        </a:spcBef>
                        <a:spcAft>
                          <a:spcPts val="0"/>
                        </a:spcAft>
                      </a:pPr>
                      <a:r>
                        <a:rPr lang="en-US" sz="1200" b="1" spc="-25">
                          <a:latin typeface="Palatino Linotype"/>
                          <a:ea typeface="Times New Roman"/>
                          <a:cs typeface="Times New Roman"/>
                        </a:rPr>
                        <a:t>Step</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Action</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Expected Result</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Pass</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Fail</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200" b="1" spc="-25">
                          <a:latin typeface="Palatino Linotype"/>
                          <a:ea typeface="Times New Roman"/>
                          <a:cs typeface="Times New Roman"/>
                        </a:rPr>
                        <a:t>Comments</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25519">
                <a:tc>
                  <a:txBody>
                    <a:bodyPr/>
                    <a:lstStyle/>
                    <a:p>
                      <a:pPr marL="0" marR="0" algn="just">
                        <a:spcBef>
                          <a:spcPts val="0"/>
                        </a:spcBef>
                        <a:spcAft>
                          <a:spcPts val="0"/>
                        </a:spcAft>
                      </a:pPr>
                      <a:r>
                        <a:rPr lang="en-US" sz="1200" spc="-25">
                          <a:latin typeface="Palatino Linotype"/>
                          <a:ea typeface="Times New Roman"/>
                          <a:cs typeface="Times New Roman"/>
                        </a:rPr>
                        <a:t>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Write program to spool compass readings while simultaneously driving motors.</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Program should be statically tested to verify accuracy. Should sample compass at a sufficient rate depending on speed.</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662646">
                <a:tc>
                  <a:txBody>
                    <a:bodyPr/>
                    <a:lstStyle/>
                    <a:p>
                      <a:pPr marL="0" marR="0" algn="just">
                        <a:spcBef>
                          <a:spcPts val="0"/>
                        </a:spcBef>
                        <a:spcAft>
                          <a:spcPts val="0"/>
                        </a:spcAft>
                      </a:pPr>
                      <a:r>
                        <a:rPr lang="en-US" sz="1200" spc="-25">
                          <a:latin typeface="Palatino Linotype"/>
                          <a:ea typeface="Times New Roman"/>
                          <a:cs typeface="Times New Roman"/>
                        </a:rPr>
                        <a:t>2</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Run acceptance test</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Test program should prompt user to turn the robot to an orientation and then spin the motors will then spin up and down.</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585506">
                <a:tc>
                  <a:txBody>
                    <a:bodyPr/>
                    <a:lstStyle/>
                    <a:p>
                      <a:pPr marL="0" marR="0" algn="just">
                        <a:spcBef>
                          <a:spcPts val="0"/>
                        </a:spcBef>
                        <a:spcAft>
                          <a:spcPts val="0"/>
                        </a:spcAft>
                      </a:pPr>
                      <a:r>
                        <a:rPr lang="en-US" sz="1200" spc="-25">
                          <a:latin typeface="Palatino Linotype"/>
                          <a:ea typeface="Times New Roman"/>
                          <a:cs typeface="Times New Roman"/>
                        </a:rPr>
                        <a:t>3</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spooled data in spreadsheet program.</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Plots should be analyzed to see if compass deviated any more than 10 degrees from set point.</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01740">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200" b="1" spc="-25" dirty="0">
                          <a:latin typeface="Palatino Linotype"/>
                          <a:ea typeface="Times New Roman"/>
                          <a:cs typeface="Times New Roman"/>
                        </a:rPr>
                        <a:t>Overall test result:</a:t>
                      </a:r>
                      <a:endParaRPr lang="en-US" sz="1200" spc="-25" dirty="0">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dirty="0">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08694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228600" y="1295400"/>
            <a:ext cx="8229600" cy="4648200"/>
          </a:xfrm>
          <a:noFill/>
        </p:spPr>
        <p:txBody>
          <a:bodyPr/>
          <a:lstStyle/>
          <a:p>
            <a:pPr marL="109537" indent="0">
              <a:lnSpc>
                <a:spcPct val="80000"/>
              </a:lnSpc>
              <a:buNone/>
            </a:pPr>
            <a:r>
              <a:rPr lang="en-US" sz="2400" dirty="0" smtClean="0"/>
              <a:t>There are 5 stages for System Testing:</a:t>
            </a:r>
          </a:p>
          <a:p>
            <a:pPr>
              <a:lnSpc>
                <a:spcPct val="80000"/>
              </a:lnSpc>
            </a:pPr>
            <a:r>
              <a:rPr lang="en-US" sz="2000" dirty="0" smtClean="0"/>
              <a:t>Functional Testing</a:t>
            </a:r>
          </a:p>
          <a:p>
            <a:pPr>
              <a:lnSpc>
                <a:spcPct val="80000"/>
              </a:lnSpc>
            </a:pPr>
            <a:r>
              <a:rPr lang="en-US" sz="2000" dirty="0" smtClean="0"/>
              <a:t>Structure Testing</a:t>
            </a:r>
          </a:p>
          <a:p>
            <a:pPr>
              <a:lnSpc>
                <a:spcPct val="80000"/>
              </a:lnSpc>
            </a:pPr>
            <a:r>
              <a:rPr lang="en-US" sz="2000" dirty="0" smtClean="0"/>
              <a:t>Performance Testing</a:t>
            </a:r>
          </a:p>
          <a:p>
            <a:pPr>
              <a:lnSpc>
                <a:spcPct val="80000"/>
              </a:lnSpc>
            </a:pPr>
            <a:r>
              <a:rPr lang="en-US" sz="2000" dirty="0" smtClean="0"/>
              <a:t>Acceptance Testing</a:t>
            </a:r>
          </a:p>
          <a:p>
            <a:pPr>
              <a:lnSpc>
                <a:spcPct val="80000"/>
              </a:lnSpc>
            </a:pPr>
            <a:r>
              <a:rPr lang="en-US" sz="2000" dirty="0" smtClean="0"/>
              <a:t>Installation Testing</a:t>
            </a:r>
            <a:r>
              <a:rPr lang="en-US" sz="2400" dirty="0" smtClean="0"/>
              <a:t/>
            </a:r>
            <a:br>
              <a:rPr lang="en-US" sz="2400" dirty="0" smtClean="0"/>
            </a:br>
            <a:endParaRPr lang="en-US" sz="2400" dirty="0" smtClean="0"/>
          </a:p>
          <a:p>
            <a:pPr>
              <a:lnSpc>
                <a:spcPct val="80000"/>
              </a:lnSpc>
              <a:buFont typeface="Symbol" pitchFamily="18" charset="2"/>
              <a:buNone/>
            </a:pPr>
            <a:r>
              <a:rPr lang="en-US" sz="2400" dirty="0" smtClean="0"/>
              <a:t>Impact of requirements on system testing:</a:t>
            </a:r>
          </a:p>
          <a:p>
            <a:pPr>
              <a:lnSpc>
                <a:spcPct val="80000"/>
              </a:lnSpc>
            </a:pPr>
            <a:r>
              <a:rPr lang="en-US" sz="2000" dirty="0" smtClean="0"/>
              <a:t>The more explicit the </a:t>
            </a:r>
            <a:r>
              <a:rPr lang="en-US" sz="2000" i="1" dirty="0" smtClean="0">
                <a:solidFill>
                  <a:srgbClr val="CC0099"/>
                </a:solidFill>
              </a:rPr>
              <a:t>requirements</a:t>
            </a:r>
            <a:r>
              <a:rPr lang="en-US" sz="2000" dirty="0" smtClean="0"/>
              <a:t>, the easier they are to test.</a:t>
            </a:r>
          </a:p>
          <a:p>
            <a:pPr>
              <a:lnSpc>
                <a:spcPct val="80000"/>
              </a:lnSpc>
            </a:pPr>
            <a:r>
              <a:rPr lang="en-US" sz="2000" dirty="0" smtClean="0"/>
              <a:t>Quality of </a:t>
            </a:r>
            <a:r>
              <a:rPr lang="en-US" sz="2000" i="1" dirty="0" smtClean="0">
                <a:solidFill>
                  <a:srgbClr val="00FF00"/>
                </a:solidFill>
              </a:rPr>
              <a:t>use cases</a:t>
            </a:r>
            <a:r>
              <a:rPr lang="en-US" sz="2000" dirty="0" smtClean="0"/>
              <a:t> determines the ease of functional testing</a:t>
            </a:r>
          </a:p>
          <a:p>
            <a:pPr>
              <a:lnSpc>
                <a:spcPct val="80000"/>
              </a:lnSpc>
            </a:pPr>
            <a:r>
              <a:rPr lang="en-US" sz="2000" dirty="0" smtClean="0"/>
              <a:t>Quality of </a:t>
            </a:r>
            <a:r>
              <a:rPr lang="en-US" sz="2000" dirty="0" smtClean="0">
                <a:solidFill>
                  <a:srgbClr val="CC0099"/>
                </a:solidFill>
              </a:rPr>
              <a:t>subsystem decomposition</a:t>
            </a:r>
            <a:r>
              <a:rPr lang="en-US" sz="2000" dirty="0" smtClean="0"/>
              <a:t> determines the ease of structure testing</a:t>
            </a:r>
          </a:p>
          <a:p>
            <a:pPr>
              <a:lnSpc>
                <a:spcPct val="80000"/>
              </a:lnSpc>
            </a:pPr>
            <a:r>
              <a:rPr lang="en-US" sz="2000" dirty="0" smtClean="0"/>
              <a:t>Quality of </a:t>
            </a:r>
            <a:r>
              <a:rPr lang="en-US" sz="2000" i="1" dirty="0" smtClean="0">
                <a:solidFill>
                  <a:srgbClr val="CC0099"/>
                </a:solidFill>
              </a:rPr>
              <a:t>nonfunctional requirements and constraints</a:t>
            </a:r>
            <a:r>
              <a:rPr lang="en-US" sz="2000" dirty="0" smtClean="0"/>
              <a:t> determines the ease of </a:t>
            </a:r>
            <a:r>
              <a:rPr lang="en-US" sz="2000" dirty="0" smtClean="0">
                <a:solidFill>
                  <a:srgbClr val="CC0099"/>
                </a:solidFill>
              </a:rPr>
              <a:t>performance</a:t>
            </a:r>
            <a:r>
              <a:rPr lang="en-US" sz="2000" dirty="0" smtClean="0"/>
              <a:t> tests.</a:t>
            </a:r>
          </a:p>
        </p:txBody>
      </p:sp>
      <p:sp>
        <p:nvSpPr>
          <p:cNvPr id="18434" name="Rectangle 2"/>
          <p:cNvSpPr>
            <a:spLocks noGrp="1" noChangeArrowheads="1"/>
          </p:cNvSpPr>
          <p:nvPr>
            <p:ph type="title"/>
          </p:nvPr>
        </p:nvSpPr>
        <p:spPr>
          <a:xfrm>
            <a:off x="152400" y="152400"/>
            <a:ext cx="8229600" cy="1143000"/>
          </a:xfrm>
          <a:noFill/>
        </p:spPr>
        <p:txBody>
          <a:bodyPr/>
          <a:lstStyle/>
          <a:p>
            <a:r>
              <a:rPr lang="en-US" b="0" dirty="0" smtClean="0">
                <a:solidFill>
                  <a:schemeClr val="tx1"/>
                </a:solidFill>
              </a:rPr>
              <a:t>System</a:t>
            </a:r>
            <a:r>
              <a:rPr lang="en-US" dirty="0" smtClean="0"/>
              <a:t> </a:t>
            </a:r>
            <a:r>
              <a:rPr lang="en-US" b="0" dirty="0" smtClean="0"/>
              <a:t>Testing</a:t>
            </a:r>
          </a:p>
        </p:txBody>
      </p:sp>
    </p:spTree>
    <p:extLst>
      <p:ext uri="{BB962C8B-B14F-4D97-AF65-F5344CB8AC3E}">
        <p14:creationId xmlns:p14="http://schemas.microsoft.com/office/powerpoint/2010/main" val="438238448"/>
      </p:ext>
    </p:extLst>
  </p:cSld>
  <p:clrMapOvr>
    <a:masterClrMapping/>
  </p:clrMapOvr>
  <p:transition advTm="186144"/>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noFill/>
        </p:spPr>
        <p:txBody>
          <a:bodyPr/>
          <a:lstStyle/>
          <a:p>
            <a:r>
              <a:rPr lang="en-US" sz="2800" i="1" dirty="0" smtClean="0">
                <a:solidFill>
                  <a:srgbClr val="DD0806"/>
                </a:solidFill>
              </a:rPr>
              <a:t>Essentially the same as white box testing.</a:t>
            </a:r>
          </a:p>
          <a:p>
            <a:r>
              <a:rPr lang="en-US" dirty="0" smtClean="0">
                <a:solidFill>
                  <a:srgbClr val="0000D4"/>
                </a:solidFill>
              </a:rPr>
              <a:t>Goal: Cover all paths in the system design</a:t>
            </a:r>
          </a:p>
        </p:txBody>
      </p:sp>
      <p:sp>
        <p:nvSpPr>
          <p:cNvPr id="19458" name="Rectangle 2"/>
          <p:cNvSpPr>
            <a:spLocks noGrp="1" noChangeArrowheads="1"/>
          </p:cNvSpPr>
          <p:nvPr>
            <p:ph type="title"/>
          </p:nvPr>
        </p:nvSpPr>
        <p:spPr>
          <a:noFill/>
        </p:spPr>
        <p:txBody>
          <a:bodyPr/>
          <a:lstStyle/>
          <a:p>
            <a:r>
              <a:rPr lang="en-US" b="0" dirty="0" smtClean="0"/>
              <a:t>Structure Testing</a:t>
            </a:r>
          </a:p>
        </p:txBody>
      </p:sp>
      <p:sp>
        <p:nvSpPr>
          <p:cNvPr id="19460" name="Rectangle 4"/>
          <p:cNvSpPr>
            <a:spLocks noChangeArrowheads="1"/>
          </p:cNvSpPr>
          <p:nvPr/>
        </p:nvSpPr>
        <p:spPr bwMode="auto">
          <a:xfrm>
            <a:off x="935038" y="2481263"/>
            <a:ext cx="7237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1" name="Rectangle 5"/>
          <p:cNvSpPr>
            <a:spLocks noChangeArrowheads="1"/>
          </p:cNvSpPr>
          <p:nvPr/>
        </p:nvSpPr>
        <p:spPr bwMode="auto">
          <a:xfrm>
            <a:off x="1023938" y="2754313"/>
            <a:ext cx="531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2" name="Rectangle 6"/>
          <p:cNvSpPr>
            <a:spLocks noChangeArrowheads="1"/>
          </p:cNvSpPr>
          <p:nvPr/>
        </p:nvSpPr>
        <p:spPr bwMode="auto">
          <a:xfrm>
            <a:off x="896938" y="3135313"/>
            <a:ext cx="566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3" name="Rectangle 7"/>
          <p:cNvSpPr>
            <a:spLocks noChangeArrowheads="1"/>
          </p:cNvSpPr>
          <p:nvPr/>
        </p:nvSpPr>
        <p:spPr bwMode="auto">
          <a:xfrm>
            <a:off x="560388" y="3622675"/>
            <a:ext cx="593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4" name="Rectangle 8"/>
          <p:cNvSpPr>
            <a:spLocks noChangeArrowheads="1"/>
          </p:cNvSpPr>
          <p:nvPr/>
        </p:nvSpPr>
        <p:spPr bwMode="auto">
          <a:xfrm>
            <a:off x="839788" y="4087813"/>
            <a:ext cx="7413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5" name="Rectangle 9"/>
          <p:cNvSpPr>
            <a:spLocks noChangeArrowheads="1"/>
          </p:cNvSpPr>
          <p:nvPr/>
        </p:nvSpPr>
        <p:spPr bwMode="auto">
          <a:xfrm>
            <a:off x="839788" y="4468813"/>
            <a:ext cx="7434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6" name="Rectangle 10"/>
          <p:cNvSpPr>
            <a:spLocks noChangeArrowheads="1"/>
          </p:cNvSpPr>
          <p:nvPr/>
        </p:nvSpPr>
        <p:spPr bwMode="auto">
          <a:xfrm>
            <a:off x="966788" y="4722813"/>
            <a:ext cx="515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7" name="Rectangle 11"/>
          <p:cNvSpPr>
            <a:spLocks noChangeArrowheads="1"/>
          </p:cNvSpPr>
          <p:nvPr/>
        </p:nvSpPr>
        <p:spPr bwMode="auto">
          <a:xfrm>
            <a:off x="839788" y="5103813"/>
            <a:ext cx="7866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8" name="Rectangle 12"/>
          <p:cNvSpPr>
            <a:spLocks noChangeArrowheads="1"/>
          </p:cNvSpPr>
          <p:nvPr/>
        </p:nvSpPr>
        <p:spPr bwMode="auto">
          <a:xfrm>
            <a:off x="966788" y="5357813"/>
            <a:ext cx="5121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19469" name="Text Box 13"/>
          <p:cNvSpPr txBox="1">
            <a:spLocks noChangeArrowheads="1"/>
          </p:cNvSpPr>
          <p:nvPr/>
        </p:nvSpPr>
        <p:spPr bwMode="auto">
          <a:xfrm>
            <a:off x="7524750" y="115888"/>
            <a:ext cx="1360488" cy="366712"/>
          </a:xfrm>
          <a:prstGeom prst="rect">
            <a:avLst/>
          </a:prstGeom>
          <a:solidFill>
            <a:srgbClr val="33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pitchFamily="18" charset="0"/>
              </a:defRPr>
            </a:lvl1pPr>
            <a:lvl2pPr marL="742950" indent="-285750">
              <a:defRPr b="1">
                <a:solidFill>
                  <a:schemeClr val="tx1"/>
                </a:solidFill>
                <a:latin typeface="Times" pitchFamily="18" charset="0"/>
              </a:defRPr>
            </a:lvl2pPr>
            <a:lvl3pPr marL="1143000" indent="-228600">
              <a:defRPr b="1">
                <a:solidFill>
                  <a:schemeClr val="tx1"/>
                </a:solidFill>
                <a:latin typeface="Times" pitchFamily="18" charset="0"/>
              </a:defRPr>
            </a:lvl3pPr>
            <a:lvl4pPr marL="1600200" indent="-228600">
              <a:defRPr b="1">
                <a:solidFill>
                  <a:schemeClr val="tx1"/>
                </a:solidFill>
                <a:latin typeface="Times" pitchFamily="18" charset="0"/>
              </a:defRPr>
            </a:lvl4pPr>
            <a:lvl5pPr marL="2057400" indent="-228600">
              <a:defRPr b="1">
                <a:solidFill>
                  <a:schemeClr val="tx1"/>
                </a:solidFill>
                <a:latin typeface="Times" pitchFamily="18" charset="0"/>
              </a:defRPr>
            </a:lvl5pPr>
            <a:lvl6pPr marL="2514600" indent="-228600" eaLnBrk="0" fontAlgn="base" hangingPunct="0">
              <a:spcBef>
                <a:spcPct val="0"/>
              </a:spcBef>
              <a:spcAft>
                <a:spcPct val="0"/>
              </a:spcAft>
              <a:defRPr b="1">
                <a:solidFill>
                  <a:schemeClr val="tx1"/>
                </a:solidFill>
                <a:latin typeface="Times" pitchFamily="18" charset="0"/>
              </a:defRPr>
            </a:lvl6pPr>
            <a:lvl7pPr marL="2971800" indent="-228600" eaLnBrk="0" fontAlgn="base" hangingPunct="0">
              <a:spcBef>
                <a:spcPct val="0"/>
              </a:spcBef>
              <a:spcAft>
                <a:spcPct val="0"/>
              </a:spcAft>
              <a:defRPr b="1">
                <a:solidFill>
                  <a:schemeClr val="tx1"/>
                </a:solidFill>
                <a:latin typeface="Times" pitchFamily="18" charset="0"/>
              </a:defRPr>
            </a:lvl7pPr>
            <a:lvl8pPr marL="3429000" indent="-228600" eaLnBrk="0" fontAlgn="base" hangingPunct="0">
              <a:spcBef>
                <a:spcPct val="0"/>
              </a:spcBef>
              <a:spcAft>
                <a:spcPct val="0"/>
              </a:spcAft>
              <a:defRPr b="1">
                <a:solidFill>
                  <a:schemeClr val="tx1"/>
                </a:solidFill>
                <a:latin typeface="Times" pitchFamily="18" charset="0"/>
              </a:defRPr>
            </a:lvl8pPr>
            <a:lvl9pPr marL="3886200" indent="-228600" eaLnBrk="0" fontAlgn="base" hangingPunct="0">
              <a:spcBef>
                <a:spcPct val="0"/>
              </a:spcBef>
              <a:spcAft>
                <a:spcPct val="0"/>
              </a:spcAft>
              <a:defRPr b="1">
                <a:solidFill>
                  <a:schemeClr val="tx1"/>
                </a:solidFill>
                <a:latin typeface="Times" pitchFamily="18" charset="0"/>
              </a:defRPr>
            </a:lvl9pPr>
          </a:lstStyle>
          <a:p>
            <a:r>
              <a:rPr lang="en-US" altLang="ko-KR" smtClean="0">
                <a:solidFill>
                  <a:srgbClr val="000000"/>
                </a:solidFill>
                <a:ea typeface="Gulim" pitchFamily="50" charset="-127"/>
              </a:rPr>
              <a:t>Self reading</a:t>
            </a:r>
            <a:endParaRPr lang="en-US" smtClean="0">
              <a:solidFill>
                <a:srgbClr val="000000"/>
              </a:solidFill>
            </a:endParaRPr>
          </a:p>
        </p:txBody>
      </p:sp>
    </p:spTree>
    <p:extLst>
      <p:ext uri="{BB962C8B-B14F-4D97-AF65-F5344CB8AC3E}">
        <p14:creationId xmlns:p14="http://schemas.microsoft.com/office/powerpoint/2010/main" val="3434701621"/>
      </p:ext>
    </p:extLst>
  </p:cSld>
  <p:clrMapOvr>
    <a:masterClrMapping/>
  </p:clrMapOvr>
  <p:transition advTm="11102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Rectangle 12"/>
          <p:cNvSpPr>
            <a:spLocks noGrp="1" noChangeArrowheads="1"/>
          </p:cNvSpPr>
          <p:nvPr>
            <p:ph idx="1"/>
          </p:nvPr>
        </p:nvSpPr>
        <p:spPr>
          <a:noFill/>
        </p:spPr>
        <p:txBody>
          <a:bodyPr/>
          <a:lstStyle/>
          <a:p>
            <a:pPr>
              <a:buFont typeface="Symbol" pitchFamily="18" charset="2"/>
              <a:buNone/>
            </a:pPr>
            <a:r>
              <a:rPr lang="en-US" sz="2800" i="1" dirty="0" smtClean="0">
                <a:solidFill>
                  <a:srgbClr val="FC0128"/>
                </a:solidFill>
              </a:rPr>
              <a:t>Essentially the same as black box testing</a:t>
            </a:r>
            <a:endParaRPr lang="en-US" dirty="0" smtClean="0">
              <a:solidFill>
                <a:srgbClr val="FC0128"/>
              </a:solidFill>
            </a:endParaRPr>
          </a:p>
          <a:p>
            <a:r>
              <a:rPr lang="en-US" dirty="0" smtClean="0">
                <a:solidFill>
                  <a:srgbClr val="000000"/>
                </a:solidFill>
              </a:rPr>
              <a:t>Goal: Test functionality of system</a:t>
            </a:r>
          </a:p>
          <a:p>
            <a:r>
              <a:rPr lang="en-US" b="1" dirty="0" smtClean="0">
                <a:solidFill>
                  <a:srgbClr val="FF00FF"/>
                </a:solidFill>
              </a:rPr>
              <a:t>Test cases are designed from the requirements analysis document  (better: user manual) and centered around requirements and  key functions (</a:t>
            </a:r>
            <a:r>
              <a:rPr lang="en-US" b="1" i="1" dirty="0" smtClean="0">
                <a:solidFill>
                  <a:srgbClr val="FF00FF"/>
                </a:solidFill>
              </a:rPr>
              <a:t>use cases</a:t>
            </a:r>
            <a:r>
              <a:rPr lang="en-US" b="1" dirty="0" smtClean="0">
                <a:solidFill>
                  <a:srgbClr val="FF00FF"/>
                </a:solidFill>
              </a:rPr>
              <a:t>)</a:t>
            </a:r>
            <a:endParaRPr lang="en-US" altLang="ko-KR" b="1" dirty="0" smtClean="0">
              <a:solidFill>
                <a:srgbClr val="FF00FF"/>
              </a:solidFill>
              <a:ea typeface="Gulim" pitchFamily="50" charset="-127"/>
            </a:endParaRPr>
          </a:p>
        </p:txBody>
      </p:sp>
      <p:sp>
        <p:nvSpPr>
          <p:cNvPr id="20482" name="Rectangle 2"/>
          <p:cNvSpPr>
            <a:spLocks noGrp="1" noChangeArrowheads="1"/>
          </p:cNvSpPr>
          <p:nvPr>
            <p:ph type="title"/>
          </p:nvPr>
        </p:nvSpPr>
        <p:spPr>
          <a:noFill/>
        </p:spPr>
        <p:txBody>
          <a:bodyPr/>
          <a:lstStyle/>
          <a:p>
            <a:r>
              <a:rPr lang="en-US" b="0" dirty="0" smtClean="0">
                <a:solidFill>
                  <a:schemeClr val="tx1"/>
                </a:solidFill>
              </a:rPr>
              <a:t>Functional Testing</a:t>
            </a:r>
          </a:p>
        </p:txBody>
      </p:sp>
      <p:sp>
        <p:nvSpPr>
          <p:cNvPr id="20483" name="Rectangle 3"/>
          <p:cNvSpPr>
            <a:spLocks noChangeArrowheads="1"/>
          </p:cNvSpPr>
          <p:nvPr/>
        </p:nvSpPr>
        <p:spPr bwMode="auto">
          <a:xfrm>
            <a:off x="1339850" y="1274763"/>
            <a:ext cx="257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400" b="1" smtClean="0">
                <a:solidFill>
                  <a:srgbClr val="000000"/>
                </a:solidFill>
                <a:latin typeface="Times" pitchFamily="18" charset="0"/>
              </a:rPr>
              <a:t>.</a:t>
            </a:r>
          </a:p>
        </p:txBody>
      </p:sp>
      <p:sp>
        <p:nvSpPr>
          <p:cNvPr id="20484" name="Rectangle 4"/>
          <p:cNvSpPr>
            <a:spLocks noChangeArrowheads="1"/>
          </p:cNvSpPr>
          <p:nvPr/>
        </p:nvSpPr>
        <p:spPr bwMode="auto">
          <a:xfrm>
            <a:off x="1338263" y="1984375"/>
            <a:ext cx="434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0485" name="Rectangle 5"/>
          <p:cNvSpPr>
            <a:spLocks noChangeArrowheads="1"/>
          </p:cNvSpPr>
          <p:nvPr/>
        </p:nvSpPr>
        <p:spPr bwMode="auto">
          <a:xfrm>
            <a:off x="1819275" y="2611438"/>
            <a:ext cx="5370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0486" name="Rectangle 6"/>
          <p:cNvSpPr>
            <a:spLocks noChangeArrowheads="1"/>
          </p:cNvSpPr>
          <p:nvPr/>
        </p:nvSpPr>
        <p:spPr bwMode="auto">
          <a:xfrm>
            <a:off x="2047875" y="286543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0487" name="Rectangle 7"/>
          <p:cNvSpPr>
            <a:spLocks noChangeArrowheads="1"/>
          </p:cNvSpPr>
          <p:nvPr/>
        </p:nvSpPr>
        <p:spPr bwMode="auto">
          <a:xfrm>
            <a:off x="1819275" y="3373438"/>
            <a:ext cx="4322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0488" name="Rectangle 8"/>
          <p:cNvSpPr>
            <a:spLocks noChangeArrowheads="1"/>
          </p:cNvSpPr>
          <p:nvPr/>
        </p:nvSpPr>
        <p:spPr bwMode="auto">
          <a:xfrm>
            <a:off x="1820863" y="3883025"/>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mtClean="0">
                <a:solidFill>
                  <a:srgbClr val="000000"/>
                </a:solidFill>
                <a:latin typeface="Times" pitchFamily="18" charset="0"/>
              </a:rPr>
              <a:t>. </a:t>
            </a:r>
          </a:p>
        </p:txBody>
      </p:sp>
      <p:sp>
        <p:nvSpPr>
          <p:cNvPr id="20489" name="Rectangle 9"/>
          <p:cNvSpPr>
            <a:spLocks noChangeArrowheads="1"/>
          </p:cNvSpPr>
          <p:nvPr/>
        </p:nvSpPr>
        <p:spPr bwMode="auto">
          <a:xfrm>
            <a:off x="2047875" y="4135438"/>
            <a:ext cx="5692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0490" name="Rectangle 10"/>
          <p:cNvSpPr>
            <a:spLocks noChangeArrowheads="1"/>
          </p:cNvSpPr>
          <p:nvPr/>
        </p:nvSpPr>
        <p:spPr bwMode="auto">
          <a:xfrm>
            <a:off x="2047875" y="43894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0491" name="Rectangle 11"/>
          <p:cNvSpPr>
            <a:spLocks noChangeArrowheads="1"/>
          </p:cNvSpPr>
          <p:nvPr/>
        </p:nvSpPr>
        <p:spPr bwMode="auto">
          <a:xfrm>
            <a:off x="2047875" y="5151438"/>
            <a:ext cx="217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Tree>
    <p:extLst>
      <p:ext uri="{BB962C8B-B14F-4D97-AF65-F5344CB8AC3E}">
        <p14:creationId xmlns:p14="http://schemas.microsoft.com/office/powerpoint/2010/main" val="4041247843"/>
      </p:ext>
    </p:extLst>
  </p:cSld>
  <p:clrMapOvr>
    <a:masterClrMapping/>
  </p:clrMapOvr>
  <p:transition advTm="2784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28600"/>
            <a:ext cx="7924800" cy="685800"/>
          </a:xfrm>
          <a:noFill/>
        </p:spPr>
        <p:txBody>
          <a:bodyPr>
            <a:normAutofit fontScale="90000"/>
          </a:bodyPr>
          <a:lstStyle/>
          <a:p>
            <a:r>
              <a:rPr lang="en-US" b="0" dirty="0" smtClean="0">
                <a:solidFill>
                  <a:schemeClr val="tx1"/>
                </a:solidFill>
              </a:rPr>
              <a:t>Performance Testing</a:t>
            </a:r>
          </a:p>
        </p:txBody>
      </p:sp>
      <p:sp>
        <p:nvSpPr>
          <p:cNvPr id="21508" name="Rectangle 4"/>
          <p:cNvSpPr>
            <a:spLocks noGrp="1" noChangeArrowheads="1"/>
          </p:cNvSpPr>
          <p:nvPr>
            <p:ph type="body" sz="half" idx="1"/>
          </p:nvPr>
        </p:nvSpPr>
        <p:spPr>
          <a:xfrm>
            <a:off x="228600" y="1295400"/>
            <a:ext cx="4379913" cy="4791075"/>
          </a:xfrm>
          <a:noFill/>
        </p:spPr>
        <p:txBody>
          <a:bodyPr/>
          <a:lstStyle/>
          <a:p>
            <a:r>
              <a:rPr lang="en-US" sz="2000" b="1" dirty="0" smtClean="0"/>
              <a:t>Timing testing</a:t>
            </a:r>
          </a:p>
          <a:p>
            <a:pPr lvl="1"/>
            <a:r>
              <a:rPr lang="en-US" sz="1800" dirty="0" smtClean="0">
                <a:solidFill>
                  <a:srgbClr val="000000"/>
                </a:solidFill>
              </a:rPr>
              <a:t>Evaluate response times and time to perform a function</a:t>
            </a:r>
            <a:endParaRPr lang="en-US" sz="1800" dirty="0" smtClean="0"/>
          </a:p>
          <a:p>
            <a:r>
              <a:rPr lang="en-US" sz="2000" b="1" dirty="0" smtClean="0"/>
              <a:t>Environmental testing</a:t>
            </a:r>
          </a:p>
          <a:p>
            <a:pPr lvl="1"/>
            <a:r>
              <a:rPr lang="en-US" sz="1800" dirty="0" smtClean="0"/>
              <a:t>Test tolerances for heat, humidity, motion, portability</a:t>
            </a:r>
          </a:p>
          <a:p>
            <a:r>
              <a:rPr lang="en-US" sz="2000" b="1" dirty="0" smtClean="0"/>
              <a:t>Quality testing</a:t>
            </a:r>
          </a:p>
          <a:p>
            <a:pPr lvl="1"/>
            <a:r>
              <a:rPr lang="en-US" sz="1800" dirty="0" smtClean="0"/>
              <a:t>Test reliability, maintain- ability &amp; availability of the system</a:t>
            </a:r>
          </a:p>
          <a:p>
            <a:r>
              <a:rPr lang="en-US" sz="2000" b="1" dirty="0" smtClean="0"/>
              <a:t>Recovery testing</a:t>
            </a:r>
          </a:p>
          <a:p>
            <a:pPr lvl="1"/>
            <a:r>
              <a:rPr lang="en-US" sz="1800" dirty="0" smtClean="0"/>
              <a:t>Tests system’s response to presence of errors or loss of data.</a:t>
            </a:r>
          </a:p>
          <a:p>
            <a:r>
              <a:rPr lang="en-US" sz="2000" b="1" dirty="0" smtClean="0"/>
              <a:t>Human factors testing</a:t>
            </a:r>
          </a:p>
          <a:p>
            <a:pPr lvl="1"/>
            <a:r>
              <a:rPr lang="en-US" sz="1800" dirty="0" smtClean="0">
                <a:solidFill>
                  <a:srgbClr val="000000"/>
                </a:solidFill>
              </a:rPr>
              <a:t>Tests user interface  with user</a:t>
            </a:r>
          </a:p>
        </p:txBody>
      </p:sp>
      <p:sp>
        <p:nvSpPr>
          <p:cNvPr id="21507" name="Rectangle 3"/>
          <p:cNvSpPr>
            <a:spLocks noGrp="1" noChangeArrowheads="1"/>
          </p:cNvSpPr>
          <p:nvPr>
            <p:ph sz="half" idx="2"/>
          </p:nvPr>
        </p:nvSpPr>
        <p:spPr>
          <a:xfrm>
            <a:off x="4495800" y="1219200"/>
            <a:ext cx="4571999" cy="5029200"/>
          </a:xfrm>
          <a:noFill/>
        </p:spPr>
        <p:txBody>
          <a:bodyPr/>
          <a:lstStyle/>
          <a:p>
            <a:r>
              <a:rPr lang="en-US" sz="2000" b="1" dirty="0" smtClean="0"/>
              <a:t>Stress Testing</a:t>
            </a:r>
          </a:p>
          <a:p>
            <a:pPr lvl="1"/>
            <a:r>
              <a:rPr lang="en-US" sz="1800" dirty="0" smtClean="0"/>
              <a:t>Stress limits of system (maximum # of users, peak </a:t>
            </a:r>
            <a:r>
              <a:rPr lang="en-US" sz="1800" dirty="0" smtClean="0">
                <a:solidFill>
                  <a:srgbClr val="000000"/>
                </a:solidFill>
              </a:rPr>
              <a:t>demands, extended operation</a:t>
            </a:r>
            <a:r>
              <a:rPr lang="en-US" sz="2000" dirty="0" smtClean="0">
                <a:solidFill>
                  <a:srgbClr val="000000"/>
                </a:solidFill>
              </a:rPr>
              <a:t>)</a:t>
            </a:r>
          </a:p>
          <a:p>
            <a:r>
              <a:rPr lang="en-US" sz="2000" b="1" dirty="0" smtClean="0"/>
              <a:t>Volume testing</a:t>
            </a:r>
          </a:p>
          <a:p>
            <a:pPr lvl="1"/>
            <a:r>
              <a:rPr lang="en-US" sz="1800" dirty="0" smtClean="0"/>
              <a:t>Test what happens if large amounts of data are handled</a:t>
            </a:r>
          </a:p>
          <a:p>
            <a:r>
              <a:rPr lang="en-US" sz="2000" b="1" dirty="0" smtClean="0"/>
              <a:t>Configuration testing</a:t>
            </a:r>
          </a:p>
          <a:p>
            <a:pPr lvl="1"/>
            <a:r>
              <a:rPr lang="en-US" sz="1800" dirty="0" smtClean="0"/>
              <a:t>Test the various software and hardware configurations </a:t>
            </a:r>
          </a:p>
          <a:p>
            <a:r>
              <a:rPr lang="en-US" sz="2000" b="1" dirty="0" smtClean="0"/>
              <a:t>Compatibility testing</a:t>
            </a:r>
          </a:p>
          <a:p>
            <a:pPr lvl="1"/>
            <a:r>
              <a:rPr lang="en-US" sz="1800" dirty="0" smtClean="0"/>
              <a:t>Test backward compatibility with existing systems</a:t>
            </a:r>
          </a:p>
          <a:p>
            <a:r>
              <a:rPr lang="en-US" sz="2000" b="1" dirty="0" smtClean="0"/>
              <a:t>Security testing</a:t>
            </a:r>
          </a:p>
          <a:p>
            <a:pPr lvl="1"/>
            <a:r>
              <a:rPr lang="en-US" sz="1800" dirty="0" smtClean="0"/>
              <a:t>Try to violate security requirements</a:t>
            </a:r>
          </a:p>
        </p:txBody>
      </p:sp>
    </p:spTree>
    <p:extLst>
      <p:ext uri="{BB962C8B-B14F-4D97-AF65-F5344CB8AC3E}">
        <p14:creationId xmlns:p14="http://schemas.microsoft.com/office/powerpoint/2010/main" val="2185995479"/>
      </p:ext>
    </p:extLst>
  </p:cSld>
  <p:clrMapOvr>
    <a:masterClrMapping/>
  </p:clrMapOvr>
  <p:transition advTm="235344"/>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a:spcBef>
                <a:spcPts val="600"/>
              </a:spcBef>
              <a:spcAft>
                <a:spcPts val="600"/>
              </a:spcAft>
            </a:pPr>
            <a:r>
              <a:rPr lang="en-US" sz="2800" smtClean="0"/>
              <a:t>Might be formal legal document</a:t>
            </a:r>
          </a:p>
          <a:p>
            <a:pPr>
              <a:spcBef>
                <a:spcPts val="600"/>
              </a:spcBef>
              <a:spcAft>
                <a:spcPts val="600"/>
              </a:spcAft>
            </a:pPr>
            <a:r>
              <a:rPr lang="en-US" sz="2800" smtClean="0"/>
              <a:t>Written along with requirements</a:t>
            </a:r>
          </a:p>
          <a:p>
            <a:pPr>
              <a:spcBef>
                <a:spcPts val="600"/>
              </a:spcBef>
              <a:spcAft>
                <a:spcPts val="600"/>
              </a:spcAft>
            </a:pPr>
            <a:r>
              <a:rPr lang="en-US" sz="2800" smtClean="0"/>
              <a:t>Traceable to engineering requirements</a:t>
            </a:r>
          </a:p>
          <a:p>
            <a:pPr>
              <a:spcBef>
                <a:spcPts val="600"/>
              </a:spcBef>
              <a:spcAft>
                <a:spcPts val="600"/>
              </a:spcAft>
            </a:pPr>
            <a:r>
              <a:rPr lang="en-US" sz="2800" smtClean="0"/>
              <a:t>Identifies</a:t>
            </a:r>
          </a:p>
          <a:p>
            <a:pPr lvl="1">
              <a:spcBef>
                <a:spcPts val="600"/>
              </a:spcBef>
              <a:spcAft>
                <a:spcPts val="600"/>
              </a:spcAft>
            </a:pPr>
            <a:r>
              <a:rPr lang="en-US" sz="2800" smtClean="0"/>
              <a:t>Scope – how much of the system is tested?</a:t>
            </a:r>
          </a:p>
          <a:p>
            <a:pPr lvl="1">
              <a:spcBef>
                <a:spcPts val="600"/>
              </a:spcBef>
              <a:spcAft>
                <a:spcPts val="600"/>
              </a:spcAft>
            </a:pPr>
            <a:r>
              <a:rPr lang="en-US" sz="2800" smtClean="0"/>
              <a:t>Level – how deep will testing be performed?</a:t>
            </a:r>
          </a:p>
          <a:p>
            <a:endParaRPr lang="en-US" smtClean="0"/>
          </a:p>
          <a:p>
            <a:endParaRPr lang="en-US" smtClean="0"/>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D8F1B1-FE4F-4100-93F9-3143A77583A5}" type="slidenum">
              <a:rPr lang="en-US">
                <a:solidFill>
                  <a:prstClr val="black"/>
                </a:solidFill>
              </a:rPr>
              <a:pPr/>
              <a:t>49</a:t>
            </a:fld>
            <a:endParaRPr lang="en-US">
              <a:solidFill>
                <a:prstClr val="black"/>
              </a:solidFill>
            </a:endParaRPr>
          </a:p>
        </p:txBody>
      </p:sp>
      <p:sp>
        <p:nvSpPr>
          <p:cNvPr id="26629" name="AutoShape 2"/>
          <p:cNvSpPr>
            <a:spLocks noGrp="1" noChangeArrowheads="1"/>
          </p:cNvSpPr>
          <p:nvPr>
            <p:ph type="title"/>
          </p:nvPr>
        </p:nvSpPr>
        <p:spPr/>
        <p:txBody>
          <a:bodyPr/>
          <a:lstStyle/>
          <a:p>
            <a:pPr fontAlgn="auto">
              <a:spcAft>
                <a:spcPts val="0"/>
              </a:spcAft>
              <a:defRPr/>
            </a:pPr>
            <a:r>
              <a:rPr lang="en-US" smtClean="0"/>
              <a:t>Acceptance Testing</a:t>
            </a:r>
          </a:p>
        </p:txBody>
      </p:sp>
    </p:spTree>
    <p:extLst>
      <p:ext uri="{BB962C8B-B14F-4D97-AF65-F5344CB8AC3E}">
        <p14:creationId xmlns:p14="http://schemas.microsoft.com/office/powerpoint/2010/main" val="342690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idx="1"/>
          </p:nvPr>
        </p:nvSpPr>
        <p:spPr/>
        <p:txBody>
          <a:bodyPr>
            <a:normAutofit fontScale="92500" lnSpcReduction="20000"/>
          </a:bodyPr>
          <a:lstStyle/>
          <a:p>
            <a:pPr marL="365760" indent="-256032" fontAlgn="auto">
              <a:spcBef>
                <a:spcPts val="600"/>
              </a:spcBef>
              <a:spcAft>
                <a:spcPts val="600"/>
              </a:spcAft>
              <a:buFont typeface="Wingdings 3"/>
              <a:buChar char=""/>
              <a:defRPr/>
            </a:pPr>
            <a:r>
              <a:rPr lang="en-US" dirty="0" smtClean="0"/>
              <a:t>Quality design documents</a:t>
            </a:r>
          </a:p>
          <a:p>
            <a:pPr marL="621792" lvl="1" fontAlgn="auto">
              <a:spcBef>
                <a:spcPts val="600"/>
              </a:spcBef>
              <a:spcAft>
                <a:spcPts val="600"/>
              </a:spcAft>
              <a:buFont typeface="Verdana"/>
              <a:buChar char="◦"/>
              <a:defRPr/>
            </a:pPr>
            <a:r>
              <a:rPr lang="en-US" dirty="0" smtClean="0"/>
              <a:t>Requires you to reason about system behavior</a:t>
            </a:r>
          </a:p>
          <a:p>
            <a:pPr marL="621792" lvl="1" fontAlgn="auto">
              <a:spcBef>
                <a:spcPts val="600"/>
              </a:spcBef>
              <a:spcAft>
                <a:spcPts val="600"/>
              </a:spcAft>
              <a:buFont typeface="Verdana"/>
              <a:buChar char="◦"/>
              <a:defRPr/>
            </a:pPr>
            <a:r>
              <a:rPr lang="en-US" dirty="0" smtClean="0"/>
              <a:t>Gives your design clear goals</a:t>
            </a:r>
          </a:p>
          <a:p>
            <a:pPr marL="621792" lvl="1" fontAlgn="auto">
              <a:spcBef>
                <a:spcPts val="600"/>
              </a:spcBef>
              <a:spcAft>
                <a:spcPts val="600"/>
              </a:spcAft>
              <a:buFont typeface="Verdana"/>
              <a:buChar char="◦"/>
              <a:defRPr/>
            </a:pPr>
            <a:r>
              <a:rPr lang="en-US" dirty="0" smtClean="0"/>
              <a:t>Enables you to look at your system from the tester’s perspective</a:t>
            </a:r>
          </a:p>
          <a:p>
            <a:pPr marL="365760" indent="-256032" fontAlgn="auto">
              <a:spcBef>
                <a:spcPts val="600"/>
              </a:spcBef>
              <a:spcAft>
                <a:spcPts val="600"/>
              </a:spcAft>
              <a:buFont typeface="Wingdings 3"/>
              <a:buChar char=""/>
              <a:defRPr/>
            </a:pPr>
            <a:r>
              <a:rPr lang="en-US" dirty="0" smtClean="0"/>
              <a:t>How should we perform testing?</a:t>
            </a:r>
          </a:p>
          <a:p>
            <a:pPr marL="621792" lvl="1" fontAlgn="auto">
              <a:spcBef>
                <a:spcPts val="600"/>
              </a:spcBef>
              <a:spcAft>
                <a:spcPts val="600"/>
              </a:spcAft>
              <a:buFont typeface="Verdana"/>
              <a:buChar char="◦"/>
              <a:defRPr/>
            </a:pPr>
            <a:r>
              <a:rPr lang="en-US" dirty="0" smtClean="0"/>
              <a:t>Tradeoff</a:t>
            </a:r>
          </a:p>
          <a:p>
            <a:pPr marL="859536" lvl="2" fontAlgn="auto">
              <a:spcBef>
                <a:spcPts val="600"/>
              </a:spcBef>
              <a:spcAft>
                <a:spcPts val="600"/>
              </a:spcAft>
              <a:buFont typeface="Wingdings 2"/>
              <a:buChar char=""/>
              <a:defRPr/>
            </a:pPr>
            <a:r>
              <a:rPr lang="en-US" dirty="0" smtClean="0"/>
              <a:t>Apply every possible input, or</a:t>
            </a:r>
          </a:p>
          <a:p>
            <a:pPr marL="859536" lvl="2" fontAlgn="auto">
              <a:spcBef>
                <a:spcPts val="600"/>
              </a:spcBef>
              <a:spcAft>
                <a:spcPts val="600"/>
              </a:spcAft>
              <a:buFont typeface="Wingdings 2"/>
              <a:buChar char=""/>
              <a:defRPr/>
            </a:pPr>
            <a:r>
              <a:rPr lang="en-US" dirty="0" smtClean="0"/>
              <a:t>Apply selected inputs which might yield errors</a:t>
            </a:r>
          </a:p>
          <a:p>
            <a:pPr marL="621792" lvl="1" fontAlgn="auto">
              <a:spcBef>
                <a:spcPts val="600"/>
              </a:spcBef>
              <a:spcAft>
                <a:spcPts val="600"/>
              </a:spcAft>
              <a:buFont typeface="Verdana"/>
              <a:buChar char="◦"/>
              <a:defRPr/>
            </a:pPr>
            <a:r>
              <a:rPr lang="en-US" dirty="0" smtClean="0"/>
              <a:t>Test should be chosen to increase likelihood of finding an error.</a:t>
            </a:r>
          </a:p>
          <a:p>
            <a:pPr marL="365760" indent="-256032" fontAlgn="auto">
              <a:spcAft>
                <a:spcPts val="0"/>
              </a:spcAft>
              <a:buFont typeface="Wingdings 3"/>
              <a:buChar char=""/>
              <a:defRPr/>
            </a:pPr>
            <a:endParaRPr lang="en-US" dirty="0" smtClean="0"/>
          </a:p>
          <a:p>
            <a:pPr marL="621792" lvl="1" fontAlgn="auto">
              <a:spcBef>
                <a:spcPts val="324"/>
              </a:spcBef>
              <a:spcAft>
                <a:spcPts val="0"/>
              </a:spcAft>
              <a:buFont typeface="Verdana"/>
              <a:buChar char="◦"/>
              <a:defRPr/>
            </a:pPr>
            <a:endParaRPr lang="en-US" dirty="0" smtClean="0"/>
          </a:p>
          <a:p>
            <a:pPr marL="621792" lvl="1" fontAlgn="auto">
              <a:spcBef>
                <a:spcPts val="324"/>
              </a:spcBef>
              <a:spcAft>
                <a:spcPts val="0"/>
              </a:spcAft>
              <a:buFont typeface="Verdana"/>
              <a:buChar char="◦"/>
              <a:defRPr/>
            </a:pPr>
            <a:endParaRPr lang="en-US" dirty="0" smtClean="0"/>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D6E29A-6B62-4A80-A9F9-832B8A04D492}" type="slidenum">
              <a:rPr lang="en-US"/>
              <a:pPr/>
              <a:t>5</a:t>
            </a:fld>
            <a:endParaRPr lang="en-US"/>
          </a:p>
        </p:txBody>
      </p:sp>
      <p:sp>
        <p:nvSpPr>
          <p:cNvPr id="7173" name="AutoShape 2"/>
          <p:cNvSpPr>
            <a:spLocks noGrp="1" noChangeArrowheads="1"/>
          </p:cNvSpPr>
          <p:nvPr>
            <p:ph type="title"/>
          </p:nvPr>
        </p:nvSpPr>
        <p:spPr/>
        <p:txBody>
          <a:bodyPr/>
          <a:lstStyle/>
          <a:p>
            <a:pPr fontAlgn="auto">
              <a:spcAft>
                <a:spcPts val="0"/>
              </a:spcAft>
              <a:defRPr/>
            </a:pPr>
            <a:r>
              <a:rPr lang="en-US" dirty="0" smtClean="0"/>
              <a:t>Testing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9100" y="222250"/>
            <a:ext cx="8153400" cy="920750"/>
          </a:xfrm>
          <a:noFill/>
        </p:spPr>
        <p:txBody>
          <a:bodyPr/>
          <a:lstStyle/>
          <a:p>
            <a:r>
              <a:rPr lang="en-US" sz="3600" b="0" i="0" dirty="0" smtClean="0">
                <a:solidFill>
                  <a:schemeClr val="tx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Acceptance Testing</a:t>
            </a:r>
            <a:br>
              <a:rPr lang="en-US" sz="3600" b="0" i="0" dirty="0" smtClean="0">
                <a:solidFill>
                  <a:schemeClr val="tx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br>
            <a:r>
              <a:rPr lang="en-US" sz="2400" b="0" i="0" dirty="0" smtClean="0">
                <a:solidFill>
                  <a:schemeClr val="tx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Software Design Perspective</a:t>
            </a:r>
            <a:endParaRPr lang="en-US" sz="3600" b="0" i="0" dirty="0" smtClean="0">
              <a:solidFill>
                <a:schemeClr val="tx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endParaRPr>
          </a:p>
        </p:txBody>
      </p:sp>
      <p:sp>
        <p:nvSpPr>
          <p:cNvPr id="23555" name="Rectangle 3"/>
          <p:cNvSpPr>
            <a:spLocks noChangeArrowheads="1"/>
          </p:cNvSpPr>
          <p:nvPr/>
        </p:nvSpPr>
        <p:spPr bwMode="auto">
          <a:xfrm>
            <a:off x="344488" y="1843088"/>
            <a:ext cx="503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56" name="Rectangle 4"/>
          <p:cNvSpPr>
            <a:spLocks noChangeArrowheads="1"/>
          </p:cNvSpPr>
          <p:nvPr/>
        </p:nvSpPr>
        <p:spPr bwMode="auto">
          <a:xfrm>
            <a:off x="344488" y="2224088"/>
            <a:ext cx="4652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57" name="Rectangle 5"/>
          <p:cNvSpPr>
            <a:spLocks noChangeArrowheads="1"/>
          </p:cNvSpPr>
          <p:nvPr/>
        </p:nvSpPr>
        <p:spPr bwMode="auto">
          <a:xfrm>
            <a:off x="344488" y="2605088"/>
            <a:ext cx="6278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58" name="Rectangle 6"/>
          <p:cNvSpPr>
            <a:spLocks noChangeArrowheads="1"/>
          </p:cNvSpPr>
          <p:nvPr/>
        </p:nvSpPr>
        <p:spPr bwMode="auto">
          <a:xfrm>
            <a:off x="344488" y="2986088"/>
            <a:ext cx="8558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59" name="Rectangle 7"/>
          <p:cNvSpPr>
            <a:spLocks noChangeArrowheads="1"/>
          </p:cNvSpPr>
          <p:nvPr/>
        </p:nvSpPr>
        <p:spPr bwMode="auto">
          <a:xfrm>
            <a:off x="573088" y="3240088"/>
            <a:ext cx="68056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60" name="Rectangle 8"/>
          <p:cNvSpPr>
            <a:spLocks noChangeArrowheads="1"/>
          </p:cNvSpPr>
          <p:nvPr/>
        </p:nvSpPr>
        <p:spPr bwMode="auto">
          <a:xfrm>
            <a:off x="788988" y="4078288"/>
            <a:ext cx="4678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61" name="Rectangle 9"/>
          <p:cNvSpPr>
            <a:spLocks noChangeArrowheads="1"/>
          </p:cNvSpPr>
          <p:nvPr/>
        </p:nvSpPr>
        <p:spPr bwMode="auto">
          <a:xfrm>
            <a:off x="788988" y="4459288"/>
            <a:ext cx="76946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62" name="Rectangle 10"/>
          <p:cNvSpPr>
            <a:spLocks noChangeArrowheads="1"/>
          </p:cNvSpPr>
          <p:nvPr/>
        </p:nvSpPr>
        <p:spPr bwMode="auto">
          <a:xfrm>
            <a:off x="788988" y="5297488"/>
            <a:ext cx="5091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23563" name="Rectangle 11"/>
          <p:cNvSpPr>
            <a:spLocks noChangeArrowheads="1"/>
          </p:cNvSpPr>
          <p:nvPr/>
        </p:nvSpPr>
        <p:spPr bwMode="auto">
          <a:xfrm>
            <a:off x="788988" y="5678488"/>
            <a:ext cx="5218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b="1" smtClean="0">
              <a:solidFill>
                <a:srgbClr val="000000"/>
              </a:solidFill>
              <a:latin typeface="Times" pitchFamily="18" charset="0"/>
            </a:endParaRPr>
          </a:p>
        </p:txBody>
      </p:sp>
      <p:sp>
        <p:nvSpPr>
          <p:cNvPr id="87052" name="Rectangle 12"/>
          <p:cNvSpPr>
            <a:spLocks noGrp="1" noChangeArrowheads="1"/>
          </p:cNvSpPr>
          <p:nvPr>
            <p:ph type="body" sz="half" idx="1"/>
          </p:nvPr>
        </p:nvSpPr>
        <p:spPr>
          <a:xfrm>
            <a:off x="152400" y="1365250"/>
            <a:ext cx="4191000" cy="5010150"/>
          </a:xfrm>
          <a:solidFill>
            <a:schemeClr val="bg1"/>
          </a:solidFill>
          <a:ln cap="flat">
            <a:solidFill>
              <a:schemeClr val="tx1"/>
            </a:solidFill>
          </a:ln>
          <a:effectLst>
            <a:outerShdw dist="107763" dir="2700000" algn="ctr" rotWithShape="0">
              <a:schemeClr val="bg2"/>
            </a:outerShdw>
          </a:effectLst>
        </p:spPr>
        <p:txBody>
          <a:bodyPr/>
          <a:lstStyle/>
          <a:p>
            <a:pPr>
              <a:defRPr/>
            </a:pPr>
            <a:r>
              <a:rPr lang="en-US" sz="2400" dirty="0" smtClean="0">
                <a:solidFill>
                  <a:srgbClr val="FC0128"/>
                </a:solidFill>
                <a:latin typeface="Lucida Sans Unicode" panose="020B0602030504020204" pitchFamily="34" charset="0"/>
                <a:cs typeface="Lucida Sans Unicode" panose="020B0602030504020204" pitchFamily="34" charset="0"/>
              </a:rPr>
              <a:t>Goal: Demonstrate system is ready for operational use</a:t>
            </a:r>
            <a:endParaRPr lang="en-US" sz="2400" dirty="0" smtClean="0">
              <a:solidFill>
                <a:srgbClr val="000000"/>
              </a:solidFill>
              <a:latin typeface="Lucida Sans Unicode" panose="020B0602030504020204" pitchFamily="34" charset="0"/>
              <a:cs typeface="Lucida Sans Unicode" panose="020B0602030504020204" pitchFamily="34" charset="0"/>
            </a:endParaRPr>
          </a:p>
          <a:p>
            <a:pPr lvl="1">
              <a:defRPr/>
            </a:pPr>
            <a:r>
              <a:rPr lang="en-US" sz="2000" dirty="0" smtClean="0">
                <a:latin typeface="Lucida Sans Unicode" panose="020B0602030504020204" pitchFamily="34" charset="0"/>
                <a:cs typeface="Lucida Sans Unicode" panose="020B0602030504020204" pitchFamily="34" charset="0"/>
              </a:rPr>
              <a:t>Choice of tests is made by </a:t>
            </a:r>
            <a:r>
              <a:rPr lang="en-US" i="1" dirty="0" smtClean="0">
                <a:solidFill>
                  <a:srgbClr val="FF00FF"/>
                </a:solidFill>
                <a:latin typeface="Lucida Sans Unicode" panose="020B0602030504020204" pitchFamily="34" charset="0"/>
                <a:cs typeface="Lucida Sans Unicode" panose="020B0602030504020204" pitchFamily="34" charset="0"/>
              </a:rPr>
              <a:t>client</a:t>
            </a:r>
            <a:r>
              <a:rPr lang="en-US" sz="2000" dirty="0" smtClean="0">
                <a:latin typeface="Lucida Sans Unicode" panose="020B0602030504020204" pitchFamily="34" charset="0"/>
                <a:cs typeface="Lucida Sans Unicode" panose="020B0602030504020204" pitchFamily="34" charset="0"/>
              </a:rPr>
              <a:t>/sponsor</a:t>
            </a:r>
          </a:p>
          <a:p>
            <a:pPr lvl="1">
              <a:defRPr/>
            </a:pPr>
            <a:r>
              <a:rPr lang="en-US" sz="2000" dirty="0" smtClean="0">
                <a:latin typeface="Lucida Sans Unicode" panose="020B0602030504020204" pitchFamily="34" charset="0"/>
                <a:cs typeface="Lucida Sans Unicode" panose="020B0602030504020204" pitchFamily="34" charset="0"/>
              </a:rPr>
              <a:t>Many tests can be taken from integration testing</a:t>
            </a:r>
          </a:p>
          <a:p>
            <a:pPr lvl="1">
              <a:defRPr/>
            </a:pPr>
            <a:r>
              <a:rPr lang="en-US" sz="2000" dirty="0" smtClean="0">
                <a:latin typeface="Lucida Sans Unicode" panose="020B0602030504020204" pitchFamily="34" charset="0"/>
                <a:cs typeface="Lucida Sans Unicode" panose="020B0602030504020204" pitchFamily="34" charset="0"/>
              </a:rPr>
              <a:t>Acceptance test is performed by the client, not by the developer.</a:t>
            </a:r>
          </a:p>
          <a:p>
            <a:pPr>
              <a:defRPr/>
            </a:pPr>
            <a:r>
              <a:rPr lang="en-US" sz="2000" dirty="0" smtClean="0">
                <a:latin typeface="Lucida Sans Unicode" panose="020B0602030504020204" pitchFamily="34" charset="0"/>
                <a:cs typeface="Lucida Sans Unicode" panose="020B0602030504020204" pitchFamily="34" charset="0"/>
              </a:rPr>
              <a:t>Majority of all bugs in software is typically found by the client after the system is in use, not by the developers or testers. Therefore two kinds of additional tests: </a:t>
            </a:r>
          </a:p>
        </p:txBody>
      </p:sp>
      <p:sp>
        <p:nvSpPr>
          <p:cNvPr id="87053" name="Rectangle 13"/>
          <p:cNvSpPr>
            <a:spLocks noGrp="1" noChangeArrowheads="1"/>
          </p:cNvSpPr>
          <p:nvPr>
            <p:ph type="body" sz="half" idx="2"/>
          </p:nvPr>
        </p:nvSpPr>
        <p:spPr>
          <a:xfrm>
            <a:off x="4508500" y="1365250"/>
            <a:ext cx="4483100" cy="5029200"/>
          </a:xfrm>
          <a:solidFill>
            <a:schemeClr val="bg1"/>
          </a:solidFill>
          <a:ln cap="flat">
            <a:solidFill>
              <a:schemeClr val="tx1"/>
            </a:solidFill>
          </a:ln>
          <a:effectLst>
            <a:outerShdw dist="107763" dir="2700000" algn="ctr" rotWithShape="0">
              <a:schemeClr val="bg2"/>
            </a:outerShdw>
          </a:effectLst>
        </p:spPr>
        <p:txBody>
          <a:bodyPr/>
          <a:lstStyle/>
          <a:p>
            <a:pPr>
              <a:defRPr/>
            </a:pPr>
            <a:r>
              <a:rPr lang="en-US" sz="3200" i="1" smtClean="0">
                <a:solidFill>
                  <a:srgbClr val="FF00FF"/>
                </a:solidFill>
                <a:latin typeface="Lucida Sans Unicode" panose="020B0602030504020204" pitchFamily="34" charset="0"/>
                <a:cs typeface="Lucida Sans Unicode" panose="020B0602030504020204" pitchFamily="34" charset="0"/>
              </a:rPr>
              <a:t>Alpha</a:t>
            </a:r>
            <a:r>
              <a:rPr lang="en-US" sz="2400" i="1" smtClean="0">
                <a:solidFill>
                  <a:srgbClr val="000000"/>
                </a:solidFill>
                <a:latin typeface="Lucida Sans Unicode" panose="020B0602030504020204" pitchFamily="34" charset="0"/>
                <a:cs typeface="Lucida Sans Unicode" panose="020B0602030504020204" pitchFamily="34" charset="0"/>
              </a:rPr>
              <a:t> test:</a:t>
            </a:r>
            <a:endParaRPr lang="en-US" sz="2400" smtClean="0">
              <a:solidFill>
                <a:srgbClr val="000000"/>
              </a:solidFill>
              <a:latin typeface="Lucida Sans Unicode" panose="020B0602030504020204" pitchFamily="34" charset="0"/>
              <a:cs typeface="Lucida Sans Unicode" panose="020B0602030504020204" pitchFamily="34" charset="0"/>
            </a:endParaRPr>
          </a:p>
          <a:p>
            <a:pPr lvl="1">
              <a:defRPr/>
            </a:pPr>
            <a:r>
              <a:rPr lang="en-US" sz="2000" smtClean="0">
                <a:latin typeface="Lucida Sans Unicode" panose="020B0602030504020204" pitchFamily="34" charset="0"/>
                <a:cs typeface="Lucida Sans Unicode" panose="020B0602030504020204" pitchFamily="34" charset="0"/>
              </a:rPr>
              <a:t>Sponsor uses the software at the </a:t>
            </a:r>
            <a:r>
              <a:rPr lang="en-US" sz="2000" i="1" smtClean="0">
                <a:latin typeface="Lucida Sans Unicode" panose="020B0602030504020204" pitchFamily="34" charset="0"/>
                <a:cs typeface="Lucida Sans Unicode" panose="020B0602030504020204" pitchFamily="34" charset="0"/>
              </a:rPr>
              <a:t>developer’s site.</a:t>
            </a:r>
            <a:endParaRPr lang="en-US" sz="2000" smtClean="0">
              <a:latin typeface="Lucida Sans Unicode" panose="020B0602030504020204" pitchFamily="34" charset="0"/>
              <a:cs typeface="Lucida Sans Unicode" panose="020B0602030504020204" pitchFamily="34" charset="0"/>
            </a:endParaRPr>
          </a:p>
          <a:p>
            <a:pPr lvl="1">
              <a:defRPr/>
            </a:pPr>
            <a:r>
              <a:rPr lang="en-US" sz="2000" smtClean="0">
                <a:latin typeface="Lucida Sans Unicode" panose="020B0602030504020204" pitchFamily="34" charset="0"/>
                <a:cs typeface="Lucida Sans Unicode" panose="020B0602030504020204" pitchFamily="34" charset="0"/>
              </a:rPr>
              <a:t>Software used in a controlled setting, with the developer always ready to fix bugs.</a:t>
            </a:r>
          </a:p>
          <a:p>
            <a:pPr>
              <a:defRPr/>
            </a:pPr>
            <a:r>
              <a:rPr lang="en-US" i="1" smtClean="0">
                <a:solidFill>
                  <a:srgbClr val="FF00FF"/>
                </a:solidFill>
                <a:latin typeface="Lucida Sans Unicode" panose="020B0602030504020204" pitchFamily="34" charset="0"/>
                <a:cs typeface="Lucida Sans Unicode" panose="020B0602030504020204" pitchFamily="34" charset="0"/>
              </a:rPr>
              <a:t>Beta</a:t>
            </a:r>
            <a:r>
              <a:rPr lang="en-US" sz="2400" i="1" smtClean="0">
                <a:solidFill>
                  <a:srgbClr val="000000"/>
                </a:solidFill>
                <a:latin typeface="Lucida Sans Unicode" panose="020B0602030504020204" pitchFamily="34" charset="0"/>
                <a:cs typeface="Lucida Sans Unicode" panose="020B0602030504020204" pitchFamily="34" charset="0"/>
              </a:rPr>
              <a:t> test:</a:t>
            </a:r>
            <a:endParaRPr lang="en-US" sz="2400" smtClean="0">
              <a:solidFill>
                <a:srgbClr val="000000"/>
              </a:solidFill>
              <a:latin typeface="Lucida Sans Unicode" panose="020B0602030504020204" pitchFamily="34" charset="0"/>
              <a:cs typeface="Lucida Sans Unicode" panose="020B0602030504020204" pitchFamily="34" charset="0"/>
            </a:endParaRPr>
          </a:p>
          <a:p>
            <a:pPr lvl="1">
              <a:defRPr/>
            </a:pPr>
            <a:r>
              <a:rPr lang="en-US" sz="2000" smtClean="0">
                <a:latin typeface="Lucida Sans Unicode" panose="020B0602030504020204" pitchFamily="34" charset="0"/>
                <a:cs typeface="Lucida Sans Unicode" panose="020B0602030504020204" pitchFamily="34" charset="0"/>
              </a:rPr>
              <a:t>Conducted at </a:t>
            </a:r>
            <a:r>
              <a:rPr lang="en-US" sz="2000" i="1" smtClean="0">
                <a:latin typeface="Lucida Sans Unicode" panose="020B0602030504020204" pitchFamily="34" charset="0"/>
                <a:cs typeface="Lucida Sans Unicode" panose="020B0602030504020204" pitchFamily="34" charset="0"/>
              </a:rPr>
              <a:t>sponsor’s site </a:t>
            </a:r>
            <a:r>
              <a:rPr lang="en-US" sz="2000" smtClean="0">
                <a:latin typeface="Lucida Sans Unicode" panose="020B0602030504020204" pitchFamily="34" charset="0"/>
                <a:cs typeface="Lucida Sans Unicode" panose="020B0602030504020204" pitchFamily="34" charset="0"/>
              </a:rPr>
              <a:t>(developer is not present)</a:t>
            </a:r>
          </a:p>
          <a:p>
            <a:pPr lvl="1">
              <a:defRPr/>
            </a:pPr>
            <a:r>
              <a:rPr lang="en-US" sz="2000" smtClean="0">
                <a:latin typeface="Lucida Sans Unicode" panose="020B0602030504020204" pitchFamily="34" charset="0"/>
                <a:cs typeface="Lucida Sans Unicode" panose="020B0602030504020204" pitchFamily="34" charset="0"/>
              </a:rPr>
              <a:t>Software gets a realistic workout in target environ- ment</a:t>
            </a:r>
          </a:p>
          <a:p>
            <a:pPr lvl="1">
              <a:defRPr/>
            </a:pPr>
            <a:r>
              <a:rPr lang="en-US" sz="2000" smtClean="0">
                <a:latin typeface="Lucida Sans Unicode" panose="020B0602030504020204" pitchFamily="34" charset="0"/>
                <a:cs typeface="Lucida Sans Unicode" panose="020B0602030504020204" pitchFamily="34" charset="0"/>
              </a:rPr>
              <a:t>Potential customer might get discouraged</a:t>
            </a:r>
          </a:p>
        </p:txBody>
      </p:sp>
    </p:spTree>
    <p:extLst>
      <p:ext uri="{BB962C8B-B14F-4D97-AF65-F5344CB8AC3E}">
        <p14:creationId xmlns:p14="http://schemas.microsoft.com/office/powerpoint/2010/main" val="3003732758"/>
      </p:ext>
    </p:extLst>
  </p:cSld>
  <p:clrMapOvr>
    <a:masterClrMapping/>
  </p:clrMapOvr>
  <p:transition advTm="211328"/>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a:spcBef>
                <a:spcPts val="600"/>
              </a:spcBef>
              <a:spcAft>
                <a:spcPts val="600"/>
              </a:spcAft>
            </a:pPr>
            <a:r>
              <a:rPr lang="en-US" sz="2800" dirty="0" smtClean="0"/>
              <a:t>Autonomous navigating robot</a:t>
            </a:r>
          </a:p>
          <a:p>
            <a:pPr>
              <a:spcBef>
                <a:spcPts val="600"/>
              </a:spcBef>
              <a:spcAft>
                <a:spcPts val="600"/>
              </a:spcAft>
            </a:pPr>
            <a:r>
              <a:rPr lang="en-US" sz="2800" dirty="0" smtClean="0"/>
              <a:t>Engineering requirements</a:t>
            </a:r>
          </a:p>
          <a:p>
            <a:pPr lvl="1">
              <a:spcBef>
                <a:spcPts val="600"/>
              </a:spcBef>
              <a:spcAft>
                <a:spcPts val="600"/>
              </a:spcAft>
            </a:pPr>
            <a:r>
              <a:rPr lang="en-US" sz="2400" i="1" dirty="0" smtClean="0"/>
              <a:t>The robot’s center must stay within 12 to 18 centimeters of the wall over 90% of the course, while traveling parallel to a wall over a 3 meter course.</a:t>
            </a:r>
            <a:endParaRPr lang="en-US" sz="2400" dirty="0" smtClean="0"/>
          </a:p>
          <a:p>
            <a:pPr lvl="1">
              <a:spcBef>
                <a:spcPts val="600"/>
              </a:spcBef>
              <a:spcAft>
                <a:spcPts val="600"/>
              </a:spcAft>
            </a:pPr>
            <a:r>
              <a:rPr lang="en-US" sz="2400" i="1" dirty="0" smtClean="0"/>
              <a:t>The robot’s heading should never deviate no more than 10 degrees from the wall’s axis, while traveling parallel to a straight wall over a 3 meter course.</a:t>
            </a:r>
            <a:endParaRPr lang="en-US" sz="2400" dirty="0" smtClean="0"/>
          </a:p>
          <a:p>
            <a:pPr lvl="1"/>
            <a:endParaRPr lang="en-US" dirty="0" smtClean="0"/>
          </a:p>
        </p:txBody>
      </p:sp>
      <p:sp>
        <p:nvSpPr>
          <p:cNvPr id="399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C5B1068-BA55-4555-AEEA-3D01BAE9322B}" type="slidenum">
              <a:rPr lang="en-US">
                <a:solidFill>
                  <a:prstClr val="black"/>
                </a:solidFill>
              </a:rPr>
              <a:pPr/>
              <a:t>51</a:t>
            </a:fld>
            <a:endParaRPr lang="en-US">
              <a:solidFill>
                <a:prstClr val="black"/>
              </a:solidFill>
            </a:endParaRPr>
          </a:p>
        </p:txBody>
      </p:sp>
      <p:sp>
        <p:nvSpPr>
          <p:cNvPr id="27653" name="AutoShape 2"/>
          <p:cNvSpPr>
            <a:spLocks noGrp="1" noChangeArrowheads="1"/>
          </p:cNvSpPr>
          <p:nvPr>
            <p:ph type="title"/>
          </p:nvPr>
        </p:nvSpPr>
        <p:spPr/>
        <p:txBody>
          <a:bodyPr/>
          <a:lstStyle/>
          <a:p>
            <a:pPr fontAlgn="auto">
              <a:spcAft>
                <a:spcPts val="0"/>
              </a:spcAft>
              <a:defRPr/>
            </a:pPr>
            <a:r>
              <a:rPr lang="en-US" sz="3200" dirty="0" smtClean="0"/>
              <a:t>Application: Autonomous Robot</a:t>
            </a:r>
          </a:p>
        </p:txBody>
      </p:sp>
    </p:spTree>
    <p:extLst>
      <p:ext uri="{BB962C8B-B14F-4D97-AF65-F5344CB8AC3E}">
        <p14:creationId xmlns:p14="http://schemas.microsoft.com/office/powerpoint/2010/main" val="4116316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51E3AF-0EC4-4FCF-8E90-61B4543E74D5}" type="slidenum">
              <a:rPr lang="en-US">
                <a:solidFill>
                  <a:prstClr val="black"/>
                </a:solidFill>
              </a:rPr>
              <a:pPr/>
              <a:t>52</a:t>
            </a:fld>
            <a:endParaRPr lang="en-US">
              <a:solidFill>
                <a:prstClr val="black"/>
              </a:solidFill>
            </a:endParaRPr>
          </a:p>
        </p:txBody>
      </p:sp>
      <p:sp>
        <p:nvSpPr>
          <p:cNvPr id="28674" name="Title 1"/>
          <p:cNvSpPr>
            <a:spLocks noGrp="1"/>
          </p:cNvSpPr>
          <p:nvPr>
            <p:ph type="title"/>
          </p:nvPr>
        </p:nvSpPr>
        <p:spPr>
          <a:xfrm>
            <a:off x="304800" y="76200"/>
            <a:ext cx="8229600" cy="1143000"/>
          </a:xfrm>
        </p:spPr>
        <p:txBody>
          <a:bodyPr>
            <a:normAutofit fontScale="90000"/>
          </a:bodyPr>
          <a:lstStyle/>
          <a:p>
            <a:pPr fontAlgn="auto">
              <a:spcAft>
                <a:spcPts val="0"/>
              </a:spcAft>
              <a:defRPr/>
            </a:pPr>
            <a:r>
              <a:rPr lang="en-US" dirty="0" smtClean="0"/>
              <a:t>Acceptance Test</a:t>
            </a:r>
            <a:br>
              <a:rPr lang="en-US" dirty="0" smtClean="0"/>
            </a:br>
            <a:r>
              <a:rPr lang="en-US" sz="3100" dirty="0" smtClean="0"/>
              <a:t>Robot</a:t>
            </a:r>
          </a:p>
        </p:txBody>
      </p:sp>
      <p:graphicFrame>
        <p:nvGraphicFramePr>
          <p:cNvPr id="7" name="Table 6"/>
          <p:cNvGraphicFramePr>
            <a:graphicFrameLocks noGrp="1"/>
          </p:cNvGraphicFramePr>
          <p:nvPr>
            <p:extLst>
              <p:ext uri="{D42A27DB-BD31-4B8C-83A1-F6EECF244321}">
                <p14:modId xmlns:p14="http://schemas.microsoft.com/office/powerpoint/2010/main" val="1058977477"/>
              </p:ext>
            </p:extLst>
          </p:nvPr>
        </p:nvGraphicFramePr>
        <p:xfrm>
          <a:off x="381000" y="1219200"/>
          <a:ext cx="8381999" cy="4953000"/>
        </p:xfrm>
        <a:graphic>
          <a:graphicData uri="http://schemas.openxmlformats.org/drawingml/2006/table">
            <a:tbl>
              <a:tblPr/>
              <a:tblGrid>
                <a:gridCol w="345920">
                  <a:extLst>
                    <a:ext uri="{9D8B030D-6E8A-4147-A177-3AD203B41FA5}">
                      <a16:colId xmlns:a16="http://schemas.microsoft.com/office/drawing/2014/main" val="20000"/>
                    </a:ext>
                  </a:extLst>
                </a:gridCol>
                <a:gridCol w="1808375">
                  <a:extLst>
                    <a:ext uri="{9D8B030D-6E8A-4147-A177-3AD203B41FA5}">
                      <a16:colId xmlns:a16="http://schemas.microsoft.com/office/drawing/2014/main" val="20001"/>
                    </a:ext>
                  </a:extLst>
                </a:gridCol>
                <a:gridCol w="2919202">
                  <a:extLst>
                    <a:ext uri="{9D8B030D-6E8A-4147-A177-3AD203B41FA5}">
                      <a16:colId xmlns:a16="http://schemas.microsoft.com/office/drawing/2014/main" val="20002"/>
                    </a:ext>
                  </a:extLst>
                </a:gridCol>
                <a:gridCol w="286553">
                  <a:extLst>
                    <a:ext uri="{9D8B030D-6E8A-4147-A177-3AD203B41FA5}">
                      <a16:colId xmlns:a16="http://schemas.microsoft.com/office/drawing/2014/main" val="20003"/>
                    </a:ext>
                  </a:extLst>
                </a:gridCol>
                <a:gridCol w="328794">
                  <a:extLst>
                    <a:ext uri="{9D8B030D-6E8A-4147-A177-3AD203B41FA5}">
                      <a16:colId xmlns:a16="http://schemas.microsoft.com/office/drawing/2014/main" val="20004"/>
                    </a:ext>
                  </a:extLst>
                </a:gridCol>
                <a:gridCol w="246595">
                  <a:extLst>
                    <a:ext uri="{9D8B030D-6E8A-4147-A177-3AD203B41FA5}">
                      <a16:colId xmlns:a16="http://schemas.microsoft.com/office/drawing/2014/main" val="20005"/>
                    </a:ext>
                  </a:extLst>
                </a:gridCol>
                <a:gridCol w="62790">
                  <a:extLst>
                    <a:ext uri="{9D8B030D-6E8A-4147-A177-3AD203B41FA5}">
                      <a16:colId xmlns:a16="http://schemas.microsoft.com/office/drawing/2014/main" val="20006"/>
                    </a:ext>
                  </a:extLst>
                </a:gridCol>
                <a:gridCol w="1150786">
                  <a:extLst>
                    <a:ext uri="{9D8B030D-6E8A-4147-A177-3AD203B41FA5}">
                      <a16:colId xmlns:a16="http://schemas.microsoft.com/office/drawing/2014/main" val="20007"/>
                    </a:ext>
                  </a:extLst>
                </a:gridCol>
                <a:gridCol w="1232984">
                  <a:extLst>
                    <a:ext uri="{9D8B030D-6E8A-4147-A177-3AD203B41FA5}">
                      <a16:colId xmlns:a16="http://schemas.microsoft.com/office/drawing/2014/main" val="20008"/>
                    </a:ext>
                  </a:extLst>
                </a:gridCol>
              </a:tblGrid>
              <a:tr h="214811">
                <a:tc gridSpan="9">
                  <a:txBody>
                    <a:bodyPr/>
                    <a:lstStyle/>
                    <a:p>
                      <a:pPr marL="0" marR="0" algn="just">
                        <a:spcBef>
                          <a:spcPts val="0"/>
                        </a:spcBef>
                        <a:spcAft>
                          <a:spcPts val="0"/>
                        </a:spcAft>
                      </a:pPr>
                      <a:r>
                        <a:rPr lang="en-US" sz="1200" b="1" spc="-25" dirty="0">
                          <a:latin typeface="Palatino Linotype"/>
                          <a:ea typeface="Times New Roman"/>
                          <a:cs typeface="Times New Roman"/>
                        </a:rPr>
                        <a:t>Test Writer: </a:t>
                      </a:r>
                      <a:r>
                        <a:rPr lang="en-US" sz="1200" spc="-25" dirty="0">
                          <a:latin typeface="Palatino Linotype"/>
                          <a:ea typeface="Times New Roman"/>
                          <a:cs typeface="Times New Roman"/>
                        </a:rPr>
                        <a:t>Sue L. Engineer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4811">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Test Case Name:</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acceptance test #1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Test ID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900" spc="-25">
                          <a:latin typeface="Palatino Linotype"/>
                          <a:ea typeface="Times New Roman"/>
                          <a:cs typeface="Times New Roman"/>
                        </a:rPr>
                        <a:t>Robot-AT-01</a:t>
                      </a:r>
                      <a:endParaRPr lang="en-US" sz="10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9658">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Description:</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200" spc="-25">
                          <a:latin typeface="Palatino Linotype"/>
                          <a:ea typeface="Times New Roman"/>
                          <a:cs typeface="Times New Roman"/>
                        </a:rPr>
                        <a:t>Checks the engineering requirement: </a:t>
                      </a:r>
                      <a:r>
                        <a:rPr lang="en-US" sz="1200" i="1" spc="-25">
                          <a:latin typeface="Palatino Linotype"/>
                          <a:ea typeface="Times New Roman"/>
                          <a:cs typeface="Times New Roman"/>
                        </a:rPr>
                        <a:t>The robot’s center must stay within 12 to 18 centimeters of the wall over 90% of the course, while traveling parallel to a wall over a 3 meter course.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Type: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200" spc="-25">
                          <a:latin typeface="Webdings"/>
                          <a:ea typeface="Times New Roman"/>
                          <a:cs typeface="Times New Roman"/>
                          <a:sym typeface="Wingdings"/>
                        </a:rPr>
                        <a:t></a:t>
                      </a:r>
                      <a:r>
                        <a:rPr lang="en-US" sz="800" spc="-25">
                          <a:latin typeface="Webdings"/>
                          <a:ea typeface="Times New Roman"/>
                          <a:cs typeface="Times New Roman"/>
                        </a:rPr>
                        <a:t> </a:t>
                      </a:r>
                      <a:r>
                        <a:rPr lang="en-US" sz="900" spc="-25">
                          <a:latin typeface="Palatino Linotype"/>
                          <a:ea typeface="Times New Roman"/>
                          <a:cs typeface="Times New Roman"/>
                        </a:rPr>
                        <a:t>white box  </a:t>
                      </a:r>
                      <a:endParaRPr lang="en-US" sz="1000" spc="-25">
                        <a:latin typeface="Palatino Linotype"/>
                        <a:ea typeface="Times New Roman"/>
                        <a:cs typeface="Times New Roman"/>
                      </a:endParaRPr>
                    </a:p>
                    <a:p>
                      <a:pPr marL="0" marR="0" algn="l">
                        <a:spcBef>
                          <a:spcPts val="0"/>
                        </a:spcBef>
                        <a:spcAft>
                          <a:spcPts val="0"/>
                        </a:spcAft>
                      </a:pPr>
                      <a:r>
                        <a:rPr lang="en-US" sz="1200" spc="-25">
                          <a:latin typeface="Webdings"/>
                          <a:ea typeface="Times New Roman"/>
                          <a:cs typeface="Times New Roman"/>
                          <a:sym typeface="Wingdings"/>
                        </a:rPr>
                        <a:t></a:t>
                      </a:r>
                      <a:r>
                        <a:rPr lang="en-US" sz="800" spc="-25">
                          <a:latin typeface="Webdings"/>
                          <a:ea typeface="Times New Roman"/>
                          <a:cs typeface="Times New Roman"/>
                        </a:rPr>
                        <a:t> </a:t>
                      </a:r>
                      <a:r>
                        <a:rPr lang="en-US" sz="900" spc="-25">
                          <a:latin typeface="Palatino Linotype"/>
                          <a:ea typeface="Times New Roman"/>
                          <a:cs typeface="Times New Roman"/>
                        </a:rPr>
                        <a:t>black box</a:t>
                      </a:r>
                      <a:endParaRPr lang="en-US" sz="10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582">
                <a:tc gridSpan="9">
                  <a:txBody>
                    <a:bodyPr/>
                    <a:lstStyle/>
                    <a:p>
                      <a:pPr marL="0" marR="0" algn="just">
                        <a:spcBef>
                          <a:spcPts val="0"/>
                        </a:spcBef>
                        <a:spcAft>
                          <a:spcPts val="0"/>
                        </a:spcAft>
                      </a:pPr>
                      <a:r>
                        <a:rPr lang="en-US" sz="1200" b="1" spc="-25">
                          <a:latin typeface="Palatino Linotype"/>
                          <a:ea typeface="Times New Roman"/>
                          <a:cs typeface="Times New Roman"/>
                        </a:rPr>
                        <a:t>Tester Information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5377">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Name of Tester:</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Date: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9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5377">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Hardware Ver:</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1.0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Time: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9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5377">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Setup:</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just">
                        <a:spcBef>
                          <a:spcPts val="0"/>
                        </a:spcBef>
                        <a:spcAft>
                          <a:spcPts val="0"/>
                        </a:spcAft>
                      </a:pPr>
                      <a:r>
                        <a:rPr lang="en-US" sz="1200" spc="-25">
                          <a:latin typeface="Palatino Linotype"/>
                          <a:ea typeface="Times New Roman"/>
                          <a:cs typeface="Times New Roman"/>
                        </a:rPr>
                        <a:t>Completed robot should be fully charged and placed on 3 meter test track.</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549355">
                <a:tc>
                  <a:txBody>
                    <a:bodyPr/>
                    <a:lstStyle/>
                    <a:p>
                      <a:pPr marL="0" marR="0" algn="just">
                        <a:spcBef>
                          <a:spcPts val="0"/>
                        </a:spcBef>
                        <a:spcAft>
                          <a:spcPts val="0"/>
                        </a:spcAft>
                      </a:pPr>
                      <a:r>
                        <a:rPr lang="en-US" sz="1200" b="1" spc="-25">
                          <a:latin typeface="Palatino Linotype"/>
                          <a:ea typeface="Times New Roman"/>
                          <a:cs typeface="Times New Roman"/>
                        </a:rPr>
                        <a:t>Step</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Action</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Expected Result</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Pass</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Fail</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200" b="1" spc="-25">
                          <a:latin typeface="Palatino Linotype"/>
                          <a:ea typeface="Times New Roman"/>
                          <a:cs typeface="Times New Roman"/>
                        </a:rPr>
                        <a:t>Comments</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73852">
                <a:tc>
                  <a:txBody>
                    <a:bodyPr/>
                    <a:lstStyle/>
                    <a:p>
                      <a:pPr marL="0" marR="0" algn="ctr">
                        <a:spcBef>
                          <a:spcPts val="0"/>
                        </a:spcBef>
                        <a:spcAft>
                          <a:spcPts val="0"/>
                        </a:spcAft>
                      </a:pPr>
                      <a:r>
                        <a:rPr lang="en-US" sz="1200" spc="-25" dirty="0">
                          <a:latin typeface="Palatino Linotype"/>
                          <a:ea typeface="Times New Roman"/>
                          <a:cs typeface="Times New Roman"/>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dirty="0">
                          <a:latin typeface="Palatino Linotype"/>
                          <a:ea typeface="Times New Roman"/>
                          <a:cs typeface="Times New Roman"/>
                        </a:rPr>
                        <a:t>Write a program to monitor the </a:t>
                      </a:r>
                      <a:r>
                        <a:rPr lang="en-US" sz="1200" spc="-25" dirty="0" smtClean="0">
                          <a:latin typeface="Palatino Linotype"/>
                          <a:ea typeface="Times New Roman"/>
                          <a:cs typeface="Times New Roman"/>
                        </a:rPr>
                        <a:t>robot’s </a:t>
                      </a:r>
                      <a:r>
                        <a:rPr lang="en-US" sz="1200" spc="-25" dirty="0">
                          <a:latin typeface="Palatino Linotype"/>
                          <a:ea typeface="Times New Roman"/>
                          <a:cs typeface="Times New Roman"/>
                        </a:rPr>
                        <a:t>position from the wall.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Program should be statically tested to verify accuracy. Should sample wall at a sufficient rate depending on speed.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83690">
                <a:tc>
                  <a:txBody>
                    <a:bodyPr/>
                    <a:lstStyle/>
                    <a:p>
                      <a:pPr marL="0" marR="0" algn="ctr">
                        <a:spcBef>
                          <a:spcPts val="0"/>
                        </a:spcBef>
                        <a:spcAft>
                          <a:spcPts val="0"/>
                        </a:spcAft>
                      </a:pPr>
                      <a:r>
                        <a:rPr lang="en-US" sz="1200" spc="-25" dirty="0">
                          <a:latin typeface="Palatino Linotype"/>
                          <a:ea typeface="Times New Roman"/>
                          <a:cs typeface="Times New Roman"/>
                        </a:rPr>
                        <a:t>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Put robot on test track, run test, and download data.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The robot should travel down the entire length of the test track and then stop.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93528">
                <a:tc>
                  <a:txBody>
                    <a:bodyPr/>
                    <a:lstStyle/>
                    <a:p>
                      <a:pPr marL="0" marR="0" algn="ctr">
                        <a:spcBef>
                          <a:spcPts val="0"/>
                        </a:spcBef>
                        <a:spcAft>
                          <a:spcPts val="0"/>
                        </a:spcAft>
                      </a:pPr>
                      <a:r>
                        <a:rPr lang="en-US" sz="1200" spc="-25" dirty="0">
                          <a:latin typeface="Palatino Linotype"/>
                          <a:ea typeface="Times New Roman"/>
                          <a:cs typeface="Times New Roman"/>
                        </a:rPr>
                        <a:t>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test data in a spreadsheet program.</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of position vs. time should be within 12 – 18 cm 90% of the time.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38582">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200" b="1" spc="-25">
                          <a:latin typeface="Palatino Linotype"/>
                          <a:ea typeface="Times New Roman"/>
                          <a:cs typeface="Times New Roman"/>
                        </a:rPr>
                        <a:t>Overall test result:</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dirty="0">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032503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sz="4000" b="0" i="0" dirty="0" smtClean="0">
                <a:solidFill>
                  <a:schemeClr val="tx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Testing has its Own Life Cycle</a:t>
            </a:r>
          </a:p>
        </p:txBody>
      </p:sp>
      <p:graphicFrame>
        <p:nvGraphicFramePr>
          <p:cNvPr id="2" name="Diagram 1"/>
          <p:cNvGraphicFramePr/>
          <p:nvPr>
            <p:extLst>
              <p:ext uri="{D42A27DB-BD31-4B8C-83A1-F6EECF244321}">
                <p14:modId xmlns:p14="http://schemas.microsoft.com/office/powerpoint/2010/main" val="975218005"/>
              </p:ext>
            </p:extLst>
          </p:nvPr>
        </p:nvGraphicFramePr>
        <p:xfrm>
          <a:off x="457200" y="990600"/>
          <a:ext cx="77724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8420717"/>
      </p:ext>
    </p:extLst>
  </p:cSld>
  <p:clrMapOvr>
    <a:masterClrMapping/>
  </p:clrMapOvr>
  <p:transition advTm="103664"/>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48431" y="124955"/>
            <a:ext cx="8229600" cy="1143000"/>
          </a:xfrm>
          <a:noFill/>
        </p:spPr>
        <p:txBody>
          <a:bodyPr/>
          <a:lstStyle/>
          <a:p>
            <a:r>
              <a:rPr lang="en-US" b="0" dirty="0" smtClean="0">
                <a:solidFill>
                  <a:schemeClr val="tx1"/>
                </a:solidFill>
              </a:rPr>
              <a:t>Test Team</a:t>
            </a:r>
          </a:p>
        </p:txBody>
      </p:sp>
      <p:sp>
        <p:nvSpPr>
          <p:cNvPr id="89091" name="Oval 3"/>
          <p:cNvSpPr>
            <a:spLocks noChangeArrowheads="1"/>
          </p:cNvSpPr>
          <p:nvPr/>
        </p:nvSpPr>
        <p:spPr bwMode="auto">
          <a:xfrm>
            <a:off x="3168650" y="2660650"/>
            <a:ext cx="2146300" cy="1879600"/>
          </a:xfrm>
          <a:prstGeom prst="ellipse">
            <a:avLst/>
          </a:prstGeom>
          <a:solidFill>
            <a:srgbClr val="00FF00"/>
          </a:solidFill>
          <a:ln w="12700">
            <a:solidFill>
              <a:srgbClr val="000000"/>
            </a:solidFill>
            <a:round/>
            <a:headEnd/>
            <a:tailEnd/>
          </a:ln>
          <a:effectLst>
            <a:outerShdw dist="107763" dir="2700000" algn="ctr" rotWithShape="0">
              <a:schemeClr val="bg2"/>
            </a:outerShdw>
          </a:effectLst>
        </p:spPr>
        <p:txBody>
          <a:bodyPr wrap="none" anchor="ctr"/>
          <a:lstStyle/>
          <a:p>
            <a:pPr>
              <a:defRPr/>
            </a:pPr>
            <a:endParaRPr lang="en-US" b="1">
              <a:solidFill>
                <a:srgbClr val="000000"/>
              </a:solidFill>
              <a:latin typeface="Times" pitchFamily="18" charset="0"/>
            </a:endParaRPr>
          </a:p>
        </p:txBody>
      </p:sp>
      <p:sp>
        <p:nvSpPr>
          <p:cNvPr id="25604" name="Rectangle 4"/>
          <p:cNvSpPr>
            <a:spLocks noChangeArrowheads="1"/>
          </p:cNvSpPr>
          <p:nvPr/>
        </p:nvSpPr>
        <p:spPr bwMode="auto">
          <a:xfrm>
            <a:off x="3773488" y="3121025"/>
            <a:ext cx="8318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800" b="1" smtClean="0">
                <a:solidFill>
                  <a:srgbClr val="FFFFFF"/>
                </a:solidFill>
                <a:latin typeface="Times" pitchFamily="18" charset="0"/>
              </a:rPr>
              <a:t>Test</a:t>
            </a:r>
          </a:p>
        </p:txBody>
      </p:sp>
      <p:sp>
        <p:nvSpPr>
          <p:cNvPr id="25605" name="Oval 5"/>
          <p:cNvSpPr>
            <a:spLocks noChangeArrowheads="1"/>
          </p:cNvSpPr>
          <p:nvPr/>
        </p:nvSpPr>
        <p:spPr bwMode="auto">
          <a:xfrm>
            <a:off x="1530350" y="1587500"/>
            <a:ext cx="1854200" cy="1130300"/>
          </a:xfrm>
          <a:prstGeom prst="ellipse">
            <a:avLst/>
          </a:prstGeom>
          <a:solidFill>
            <a:schemeClr val="accent1"/>
          </a:solidFill>
          <a:ln w="12700">
            <a:solidFill>
              <a:schemeClr val="tx1"/>
            </a:solidFill>
            <a:round/>
            <a:headEnd/>
            <a:tailEnd/>
          </a:ln>
        </p:spPr>
        <p:txBody>
          <a:bodyPr wrap="none" lIns="90487" tIns="44450" rIns="90487" bIns="44450" anchor="ctr"/>
          <a:lstStyle/>
          <a:p>
            <a:pPr algn="ctr"/>
            <a:r>
              <a:rPr lang="en-US" sz="2400" b="1" smtClean="0">
                <a:solidFill>
                  <a:srgbClr val="000000"/>
                </a:solidFill>
                <a:latin typeface="Times" pitchFamily="18" charset="0"/>
              </a:rPr>
              <a:t>Analyst</a:t>
            </a:r>
          </a:p>
        </p:txBody>
      </p:sp>
      <p:sp>
        <p:nvSpPr>
          <p:cNvPr id="25606" name="Rectangle 6"/>
          <p:cNvSpPr>
            <a:spLocks noChangeArrowheads="1"/>
          </p:cNvSpPr>
          <p:nvPr/>
        </p:nvSpPr>
        <p:spPr bwMode="auto">
          <a:xfrm>
            <a:off x="3738563" y="3603625"/>
            <a:ext cx="10493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800" b="1" smtClean="0">
                <a:solidFill>
                  <a:srgbClr val="FFFFFF"/>
                </a:solidFill>
                <a:latin typeface="Times" pitchFamily="18" charset="0"/>
              </a:rPr>
              <a:t>Team</a:t>
            </a:r>
          </a:p>
        </p:txBody>
      </p:sp>
      <p:sp>
        <p:nvSpPr>
          <p:cNvPr id="25607" name="Oval 7"/>
          <p:cNvSpPr>
            <a:spLocks noChangeArrowheads="1"/>
          </p:cNvSpPr>
          <p:nvPr/>
        </p:nvSpPr>
        <p:spPr bwMode="auto">
          <a:xfrm>
            <a:off x="768350" y="3238500"/>
            <a:ext cx="1854200" cy="1155700"/>
          </a:xfrm>
          <a:prstGeom prst="ellipse">
            <a:avLst/>
          </a:prstGeom>
          <a:solidFill>
            <a:schemeClr val="accent1"/>
          </a:solidFill>
          <a:ln w="12700">
            <a:solidFill>
              <a:schemeClr val="tx1"/>
            </a:solidFill>
            <a:round/>
            <a:headEnd/>
            <a:tailEnd/>
          </a:ln>
        </p:spPr>
        <p:txBody>
          <a:bodyPr wrap="none" lIns="90487" tIns="44450" rIns="90487" bIns="44450" anchor="ctr"/>
          <a:lstStyle/>
          <a:p>
            <a:pPr algn="ctr"/>
            <a:r>
              <a:rPr lang="en-US" sz="2400" b="1" smtClean="0">
                <a:solidFill>
                  <a:srgbClr val="000000"/>
                </a:solidFill>
                <a:latin typeface="Times" pitchFamily="18" charset="0"/>
              </a:rPr>
              <a:t>User</a:t>
            </a:r>
          </a:p>
        </p:txBody>
      </p:sp>
      <p:sp>
        <p:nvSpPr>
          <p:cNvPr id="25608" name="Oval 8"/>
          <p:cNvSpPr>
            <a:spLocks noChangeArrowheads="1"/>
          </p:cNvSpPr>
          <p:nvPr/>
        </p:nvSpPr>
        <p:spPr bwMode="auto">
          <a:xfrm>
            <a:off x="5391150" y="1390650"/>
            <a:ext cx="1854200" cy="7620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b="1" smtClean="0">
                <a:solidFill>
                  <a:srgbClr val="FFFFFF"/>
                </a:solidFill>
                <a:latin typeface="Times" pitchFamily="18" charset="0"/>
              </a:rPr>
              <a:t>Programmer</a:t>
            </a:r>
          </a:p>
        </p:txBody>
      </p:sp>
      <p:sp>
        <p:nvSpPr>
          <p:cNvPr id="25609" name="Line 9"/>
          <p:cNvSpPr>
            <a:spLocks noChangeShapeType="1"/>
          </p:cNvSpPr>
          <p:nvPr/>
        </p:nvSpPr>
        <p:spPr bwMode="auto">
          <a:xfrm flipH="1">
            <a:off x="5384800" y="1123950"/>
            <a:ext cx="2019300" cy="133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0" name="Line 10"/>
          <p:cNvSpPr>
            <a:spLocks noChangeShapeType="1"/>
          </p:cNvSpPr>
          <p:nvPr/>
        </p:nvSpPr>
        <p:spPr bwMode="auto">
          <a:xfrm flipH="1">
            <a:off x="5384800" y="1130300"/>
            <a:ext cx="2019300" cy="1320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1" name="Line 11"/>
          <p:cNvSpPr>
            <a:spLocks noChangeShapeType="1"/>
          </p:cNvSpPr>
          <p:nvPr/>
        </p:nvSpPr>
        <p:spPr bwMode="auto">
          <a:xfrm>
            <a:off x="5384800" y="1079500"/>
            <a:ext cx="1993900" cy="1320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2" name="Rectangle 12"/>
          <p:cNvSpPr>
            <a:spLocks noChangeArrowheads="1"/>
          </p:cNvSpPr>
          <p:nvPr/>
        </p:nvSpPr>
        <p:spPr bwMode="auto">
          <a:xfrm>
            <a:off x="7302500" y="1244600"/>
            <a:ext cx="1384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i="1" smtClean="0">
                <a:solidFill>
                  <a:srgbClr val="000000"/>
                </a:solidFill>
                <a:latin typeface="Times" pitchFamily="18" charset="0"/>
              </a:rPr>
              <a:t>too familiar</a:t>
            </a:r>
          </a:p>
        </p:txBody>
      </p:sp>
      <p:sp>
        <p:nvSpPr>
          <p:cNvPr id="25613" name="Rectangle 13"/>
          <p:cNvSpPr>
            <a:spLocks noChangeArrowheads="1"/>
          </p:cNvSpPr>
          <p:nvPr/>
        </p:nvSpPr>
        <p:spPr bwMode="auto">
          <a:xfrm>
            <a:off x="7302500" y="1511300"/>
            <a:ext cx="11604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i="1" smtClean="0">
                <a:solidFill>
                  <a:srgbClr val="000000"/>
                </a:solidFill>
                <a:latin typeface="Times" pitchFamily="18" charset="0"/>
              </a:rPr>
              <a:t>with code</a:t>
            </a:r>
          </a:p>
        </p:txBody>
      </p:sp>
      <p:sp>
        <p:nvSpPr>
          <p:cNvPr id="25614" name="Oval 14"/>
          <p:cNvSpPr>
            <a:spLocks noChangeArrowheads="1"/>
          </p:cNvSpPr>
          <p:nvPr/>
        </p:nvSpPr>
        <p:spPr bwMode="auto">
          <a:xfrm>
            <a:off x="3016250" y="609600"/>
            <a:ext cx="2222500" cy="1079500"/>
          </a:xfrm>
          <a:prstGeom prst="ellipse">
            <a:avLst/>
          </a:prstGeom>
          <a:solidFill>
            <a:schemeClr val="accent1"/>
          </a:solidFill>
          <a:ln w="12700">
            <a:solidFill>
              <a:schemeClr val="tx1"/>
            </a:solidFill>
            <a:round/>
            <a:headEnd/>
            <a:tailEnd/>
          </a:ln>
        </p:spPr>
        <p:txBody>
          <a:bodyPr wrap="none" lIns="90487" tIns="44450" rIns="90487" bIns="44450" anchor="ctr"/>
          <a:lstStyle/>
          <a:p>
            <a:pPr algn="ctr"/>
            <a:r>
              <a:rPr lang="en-US" sz="2400" b="1" smtClean="0">
                <a:solidFill>
                  <a:srgbClr val="000000"/>
                </a:solidFill>
                <a:latin typeface="Times" pitchFamily="18" charset="0"/>
              </a:rPr>
              <a:t>Professional</a:t>
            </a:r>
          </a:p>
          <a:p>
            <a:pPr algn="ctr"/>
            <a:r>
              <a:rPr lang="en-US" sz="2400" b="1" smtClean="0">
                <a:solidFill>
                  <a:srgbClr val="000000"/>
                </a:solidFill>
                <a:latin typeface="Times" pitchFamily="18" charset="0"/>
              </a:rPr>
              <a:t>Tester</a:t>
            </a:r>
          </a:p>
        </p:txBody>
      </p:sp>
      <p:sp>
        <p:nvSpPr>
          <p:cNvPr id="25615" name="Line 15"/>
          <p:cNvSpPr>
            <a:spLocks noChangeShapeType="1"/>
          </p:cNvSpPr>
          <p:nvPr/>
        </p:nvSpPr>
        <p:spPr bwMode="auto">
          <a:xfrm flipH="1" flipV="1">
            <a:off x="4324350" y="4572000"/>
            <a:ext cx="666750" cy="342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6" name="Line 16"/>
          <p:cNvSpPr>
            <a:spLocks noChangeShapeType="1"/>
          </p:cNvSpPr>
          <p:nvPr/>
        </p:nvSpPr>
        <p:spPr bwMode="auto">
          <a:xfrm>
            <a:off x="2901950" y="2501900"/>
            <a:ext cx="577850" cy="406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7" name="Line 17"/>
          <p:cNvSpPr>
            <a:spLocks noChangeShapeType="1"/>
          </p:cNvSpPr>
          <p:nvPr/>
        </p:nvSpPr>
        <p:spPr bwMode="auto">
          <a:xfrm flipV="1">
            <a:off x="2597150" y="3752850"/>
            <a:ext cx="53975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8" name="Line 18"/>
          <p:cNvSpPr>
            <a:spLocks noChangeShapeType="1"/>
          </p:cNvSpPr>
          <p:nvPr/>
        </p:nvSpPr>
        <p:spPr bwMode="auto">
          <a:xfrm>
            <a:off x="4197350" y="1682750"/>
            <a:ext cx="120650" cy="958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19" name="Line 19"/>
          <p:cNvSpPr>
            <a:spLocks noChangeShapeType="1"/>
          </p:cNvSpPr>
          <p:nvPr/>
        </p:nvSpPr>
        <p:spPr bwMode="auto">
          <a:xfrm flipH="1">
            <a:off x="5314950" y="3568700"/>
            <a:ext cx="457200" cy="6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b="1" smtClean="0">
              <a:solidFill>
                <a:srgbClr val="000000"/>
              </a:solidFill>
              <a:latin typeface="Times" pitchFamily="18" charset="0"/>
            </a:endParaRPr>
          </a:p>
        </p:txBody>
      </p:sp>
      <p:sp>
        <p:nvSpPr>
          <p:cNvPr id="25620" name="Oval 20"/>
          <p:cNvSpPr>
            <a:spLocks noChangeArrowheads="1"/>
          </p:cNvSpPr>
          <p:nvPr/>
        </p:nvSpPr>
        <p:spPr bwMode="auto">
          <a:xfrm>
            <a:off x="3663950" y="4940300"/>
            <a:ext cx="2844800" cy="1435100"/>
          </a:xfrm>
          <a:prstGeom prst="ellipse">
            <a:avLst/>
          </a:prstGeom>
          <a:solidFill>
            <a:schemeClr val="accent1"/>
          </a:solidFill>
          <a:ln w="12700">
            <a:solidFill>
              <a:schemeClr val="tx1"/>
            </a:solidFill>
            <a:round/>
            <a:headEnd/>
            <a:tailEnd/>
          </a:ln>
        </p:spPr>
        <p:txBody>
          <a:bodyPr wrap="none" lIns="90487" tIns="44450" rIns="90487" bIns="44450" anchor="ctr"/>
          <a:lstStyle/>
          <a:p>
            <a:pPr algn="ctr"/>
            <a:r>
              <a:rPr lang="en-US" sz="2400" b="1" smtClean="0">
                <a:solidFill>
                  <a:srgbClr val="000000"/>
                </a:solidFill>
                <a:latin typeface="Times" pitchFamily="18" charset="0"/>
              </a:rPr>
              <a:t>Configuration </a:t>
            </a:r>
          </a:p>
          <a:p>
            <a:pPr algn="ctr"/>
            <a:r>
              <a:rPr lang="en-US" sz="2400" b="1" smtClean="0">
                <a:solidFill>
                  <a:srgbClr val="000000"/>
                </a:solidFill>
                <a:latin typeface="Times" pitchFamily="18" charset="0"/>
              </a:rPr>
              <a:t>Management</a:t>
            </a:r>
          </a:p>
          <a:p>
            <a:pPr algn="ctr"/>
            <a:r>
              <a:rPr lang="en-US" sz="2400" b="1" smtClean="0">
                <a:solidFill>
                  <a:srgbClr val="000000"/>
                </a:solidFill>
                <a:latin typeface="Times" pitchFamily="18" charset="0"/>
              </a:rPr>
              <a:t>Specialist</a:t>
            </a:r>
          </a:p>
        </p:txBody>
      </p:sp>
      <p:sp>
        <p:nvSpPr>
          <p:cNvPr id="25621" name="Oval 21"/>
          <p:cNvSpPr>
            <a:spLocks noChangeArrowheads="1"/>
          </p:cNvSpPr>
          <p:nvPr/>
        </p:nvSpPr>
        <p:spPr bwMode="auto">
          <a:xfrm>
            <a:off x="5778500" y="3028950"/>
            <a:ext cx="1911350" cy="1155700"/>
          </a:xfrm>
          <a:prstGeom prst="ellipse">
            <a:avLst/>
          </a:prstGeom>
          <a:solidFill>
            <a:schemeClr val="accent1"/>
          </a:solidFill>
          <a:ln w="12700">
            <a:solidFill>
              <a:schemeClr val="tx1"/>
            </a:solidFill>
            <a:round/>
            <a:headEnd/>
            <a:tailEnd/>
          </a:ln>
        </p:spPr>
        <p:txBody>
          <a:bodyPr wrap="none" lIns="90487" tIns="44450" rIns="90487" bIns="44450" anchor="ctr"/>
          <a:lstStyle/>
          <a:p>
            <a:pPr algn="ctr"/>
            <a:r>
              <a:rPr lang="en-US" sz="2400" b="1" smtClean="0">
                <a:solidFill>
                  <a:srgbClr val="000000"/>
                </a:solidFill>
                <a:latin typeface="Times" pitchFamily="18" charset="0"/>
              </a:rPr>
              <a:t>System </a:t>
            </a:r>
          </a:p>
          <a:p>
            <a:pPr algn="ctr"/>
            <a:r>
              <a:rPr lang="en-US" sz="2400" b="1" smtClean="0">
                <a:solidFill>
                  <a:srgbClr val="000000"/>
                </a:solidFill>
                <a:latin typeface="Times" pitchFamily="18" charset="0"/>
              </a:rPr>
              <a:t>Designer</a:t>
            </a:r>
          </a:p>
        </p:txBody>
      </p:sp>
      <p:sp>
        <p:nvSpPr>
          <p:cNvPr id="25622" name="Rectangle 21"/>
          <p:cNvSpPr>
            <a:spLocks noChangeArrowheads="1"/>
          </p:cNvSpPr>
          <p:nvPr/>
        </p:nvSpPr>
        <p:spPr bwMode="auto">
          <a:xfrm>
            <a:off x="76201" y="4743396"/>
            <a:ext cx="3403600" cy="135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i="1" dirty="0" smtClean="0">
                <a:solidFill>
                  <a:srgbClr val="7030A0"/>
                </a:solidFill>
                <a:latin typeface="Times" pitchFamily="18" charset="0"/>
              </a:rPr>
              <a:t>Albert Einstein –”We can't solve problems by using the same kind of thinking we used when we created them.”</a:t>
            </a:r>
            <a:r>
              <a:rPr lang="en-US" i="1" dirty="0" smtClean="0">
                <a:solidFill>
                  <a:srgbClr val="7030A0"/>
                </a:solidFill>
                <a:latin typeface="Times" pitchFamily="18" charset="0"/>
              </a:rPr>
              <a:t/>
            </a:r>
            <a:br>
              <a:rPr lang="en-US" i="1" dirty="0" smtClean="0">
                <a:solidFill>
                  <a:srgbClr val="7030A0"/>
                </a:solidFill>
                <a:latin typeface="Times" pitchFamily="18" charset="0"/>
              </a:rPr>
            </a:br>
            <a:endParaRPr lang="en-US" i="1" dirty="0" smtClean="0">
              <a:solidFill>
                <a:srgbClr val="7030A0"/>
              </a:solidFill>
              <a:latin typeface="Times" pitchFamily="18" charset="0"/>
            </a:endParaRPr>
          </a:p>
        </p:txBody>
      </p:sp>
    </p:spTree>
    <p:extLst>
      <p:ext uri="{BB962C8B-B14F-4D97-AF65-F5344CB8AC3E}">
        <p14:creationId xmlns:p14="http://schemas.microsoft.com/office/powerpoint/2010/main" val="1715077482"/>
      </p:ext>
    </p:extLst>
  </p:cSld>
  <p:clrMapOvr>
    <a:masterClrMapping/>
  </p:clrMapOvr>
  <p:transition advTm="79568"/>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Grp="1" noChangeArrowheads="1"/>
          </p:cNvSpPr>
          <p:nvPr>
            <p:ph idx="1"/>
          </p:nvPr>
        </p:nvSpPr>
        <p:spPr/>
        <p:txBody>
          <a:bodyPr>
            <a:normAutofit fontScale="92500" lnSpcReduction="20000"/>
          </a:bodyPr>
          <a:lstStyle/>
          <a:p>
            <a:pPr marL="365760" indent="-256032" fontAlgn="auto">
              <a:lnSpc>
                <a:spcPct val="90000"/>
              </a:lnSpc>
              <a:spcAft>
                <a:spcPts val="600"/>
              </a:spcAft>
              <a:buFont typeface="Wingdings" pitchFamily="2" charset="2"/>
              <a:buNone/>
              <a:defRPr/>
            </a:pPr>
            <a:r>
              <a:rPr lang="en-US" sz="2400" dirty="0" smtClean="0"/>
              <a:t>Reasons to develop and conduct tests</a:t>
            </a:r>
          </a:p>
          <a:p>
            <a:pPr marL="365760" indent="-256032" fontAlgn="auto">
              <a:lnSpc>
                <a:spcPct val="90000"/>
              </a:lnSpc>
              <a:spcAft>
                <a:spcPts val="600"/>
              </a:spcAft>
              <a:buFont typeface="Wingdings 3"/>
              <a:buChar char=""/>
              <a:defRPr/>
            </a:pPr>
            <a:r>
              <a:rPr lang="en-US" sz="2400" dirty="0" smtClean="0"/>
              <a:t>Testing reduces the number of bugs in existing and new features. </a:t>
            </a:r>
          </a:p>
          <a:p>
            <a:pPr marL="365760" indent="-256032" fontAlgn="auto">
              <a:lnSpc>
                <a:spcPct val="90000"/>
              </a:lnSpc>
              <a:spcAft>
                <a:spcPts val="600"/>
              </a:spcAft>
              <a:buFont typeface="Wingdings 3"/>
              <a:buChar char=""/>
              <a:defRPr/>
            </a:pPr>
            <a:r>
              <a:rPr lang="en-US" sz="2400" dirty="0" smtClean="0"/>
              <a:t>Tests are good documentation. </a:t>
            </a:r>
          </a:p>
          <a:p>
            <a:pPr marL="365760" indent="-256032" fontAlgn="auto">
              <a:lnSpc>
                <a:spcPct val="90000"/>
              </a:lnSpc>
              <a:spcAft>
                <a:spcPts val="600"/>
              </a:spcAft>
              <a:buFont typeface="Wingdings 3"/>
              <a:buChar char=""/>
              <a:defRPr/>
            </a:pPr>
            <a:r>
              <a:rPr lang="en-US" sz="2400" dirty="0" smtClean="0"/>
              <a:t>Tests improve design.</a:t>
            </a:r>
          </a:p>
          <a:p>
            <a:pPr marL="365760" indent="-256032" fontAlgn="auto">
              <a:lnSpc>
                <a:spcPct val="90000"/>
              </a:lnSpc>
              <a:spcAft>
                <a:spcPts val="600"/>
              </a:spcAft>
              <a:buFont typeface="Wingdings 3"/>
              <a:buChar char=""/>
              <a:defRPr/>
            </a:pPr>
            <a:r>
              <a:rPr lang="en-US" sz="2400" dirty="0" smtClean="0"/>
              <a:t>Tests allow you </a:t>
            </a:r>
            <a:r>
              <a:rPr lang="en-US" sz="2400" smtClean="0"/>
              <a:t>to redesign. </a:t>
            </a:r>
            <a:endParaRPr lang="en-US" sz="2400" dirty="0" smtClean="0"/>
          </a:p>
          <a:p>
            <a:pPr marL="365760" indent="-256032" fontAlgn="auto">
              <a:lnSpc>
                <a:spcPct val="90000"/>
              </a:lnSpc>
              <a:spcAft>
                <a:spcPts val="600"/>
              </a:spcAft>
              <a:buFont typeface="Wingdings 3"/>
              <a:buChar char=""/>
              <a:defRPr/>
            </a:pPr>
            <a:r>
              <a:rPr lang="en-US" sz="2400" dirty="0" smtClean="0"/>
              <a:t>Tests constrain features. </a:t>
            </a:r>
          </a:p>
          <a:p>
            <a:pPr marL="365760" indent="-256032" fontAlgn="auto">
              <a:lnSpc>
                <a:spcPct val="90000"/>
              </a:lnSpc>
              <a:spcAft>
                <a:spcPts val="600"/>
              </a:spcAft>
              <a:buFont typeface="Wingdings 3"/>
              <a:buChar char=""/>
              <a:defRPr/>
            </a:pPr>
            <a:r>
              <a:rPr lang="en-US" sz="2400" dirty="0" smtClean="0"/>
              <a:t>Tests defend against other designers. </a:t>
            </a:r>
          </a:p>
          <a:p>
            <a:pPr marL="365760" indent="-256032" fontAlgn="auto">
              <a:lnSpc>
                <a:spcPct val="90000"/>
              </a:lnSpc>
              <a:spcAft>
                <a:spcPts val="600"/>
              </a:spcAft>
              <a:buFont typeface="Wingdings 3"/>
              <a:buChar char=""/>
              <a:defRPr/>
            </a:pPr>
            <a:r>
              <a:rPr lang="en-US" sz="2400" dirty="0" smtClean="0"/>
              <a:t>Testing is fun.</a:t>
            </a:r>
          </a:p>
          <a:p>
            <a:pPr marL="365760" indent="-256032" fontAlgn="auto">
              <a:lnSpc>
                <a:spcPct val="90000"/>
              </a:lnSpc>
              <a:spcAft>
                <a:spcPts val="600"/>
              </a:spcAft>
              <a:buFont typeface="Wingdings 3"/>
              <a:buChar char=""/>
              <a:defRPr/>
            </a:pPr>
            <a:r>
              <a:rPr lang="en-US" sz="2400" dirty="0" smtClean="0"/>
              <a:t>Testing forces you to slow down and think. </a:t>
            </a:r>
          </a:p>
          <a:p>
            <a:pPr marL="365760" indent="-256032" fontAlgn="auto">
              <a:lnSpc>
                <a:spcPct val="90000"/>
              </a:lnSpc>
              <a:spcAft>
                <a:spcPts val="600"/>
              </a:spcAft>
              <a:buFont typeface="Wingdings 3"/>
              <a:buChar char=""/>
              <a:defRPr/>
            </a:pPr>
            <a:r>
              <a:rPr lang="en-US" sz="2400" dirty="0" smtClean="0"/>
              <a:t>Testing makes development faster. </a:t>
            </a:r>
          </a:p>
          <a:p>
            <a:pPr marL="365760" indent="-256032" fontAlgn="auto">
              <a:lnSpc>
                <a:spcPct val="90000"/>
              </a:lnSpc>
              <a:spcAft>
                <a:spcPts val="600"/>
              </a:spcAft>
              <a:buFont typeface="Wingdings 3"/>
              <a:buChar char=""/>
              <a:defRPr/>
            </a:pPr>
            <a:r>
              <a:rPr lang="en-US" sz="2400" dirty="0" smtClean="0"/>
              <a:t>Tests reduce fear. </a:t>
            </a: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E6CBA4-B4CA-42E2-89A0-896BF8AC9087}" type="slidenum">
              <a:rPr lang="en-US"/>
              <a:pPr/>
              <a:t>55</a:t>
            </a:fld>
            <a:endParaRPr lang="en-US"/>
          </a:p>
        </p:txBody>
      </p:sp>
      <p:sp>
        <p:nvSpPr>
          <p:cNvPr id="35845" name="AutoShape 2"/>
          <p:cNvSpPr>
            <a:spLocks noGrp="1" noChangeArrowheads="1"/>
          </p:cNvSpPr>
          <p:nvPr>
            <p:ph type="title"/>
          </p:nvPr>
        </p:nvSpPr>
        <p:spPr/>
        <p:txBody>
          <a:bodyPr/>
          <a:lstStyle/>
          <a:p>
            <a:pPr fontAlgn="auto">
              <a:spcAft>
                <a:spcPts val="0"/>
              </a:spcAft>
              <a:defRPr/>
            </a:pPr>
            <a:r>
              <a:rPr lang="en-US" dirty="0" smtClean="0"/>
              <a:t>Conclusion on Testing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1295400"/>
            <a:ext cx="8458200" cy="5029200"/>
          </a:xfrm>
        </p:spPr>
        <p:txBody>
          <a:bodyPr/>
          <a:lstStyle/>
          <a:p>
            <a:pPr>
              <a:spcBef>
                <a:spcPts val="0"/>
              </a:spcBef>
              <a:spcAft>
                <a:spcPts val="0"/>
              </a:spcAft>
            </a:pPr>
            <a:r>
              <a:rPr lang="en-US" dirty="0" smtClean="0"/>
              <a:t>Black box testing</a:t>
            </a:r>
          </a:p>
          <a:p>
            <a:pPr lvl="1">
              <a:spcBef>
                <a:spcPts val="0"/>
              </a:spcBef>
              <a:spcAft>
                <a:spcPts val="0"/>
              </a:spcAft>
            </a:pPr>
            <a:r>
              <a:rPr lang="en-US" dirty="0" smtClean="0"/>
              <a:t>No knowledge of internal organization</a:t>
            </a:r>
          </a:p>
          <a:p>
            <a:pPr lvl="1">
              <a:spcBef>
                <a:spcPts val="0"/>
              </a:spcBef>
              <a:spcAft>
                <a:spcPts val="0"/>
              </a:spcAft>
            </a:pPr>
            <a:r>
              <a:rPr lang="en-US" dirty="0" smtClean="0"/>
              <a:t>Only access input and outputs</a:t>
            </a:r>
          </a:p>
          <a:p>
            <a:pPr lvl="1">
              <a:spcBef>
                <a:spcPts val="0"/>
              </a:spcBef>
              <a:spcAft>
                <a:spcPts val="0"/>
              </a:spcAft>
            </a:pPr>
            <a:r>
              <a:rPr lang="en-US" dirty="0" smtClean="0"/>
              <a:t>Change inputs and observe outputs</a:t>
            </a:r>
          </a:p>
          <a:p>
            <a:pPr>
              <a:spcBef>
                <a:spcPts val="600"/>
              </a:spcBef>
              <a:spcAft>
                <a:spcPts val="600"/>
              </a:spcAft>
            </a:pPr>
            <a:endParaRPr lang="en-US" sz="900" dirty="0" smtClean="0"/>
          </a:p>
          <a:p>
            <a:pPr>
              <a:spcBef>
                <a:spcPts val="0"/>
              </a:spcBef>
              <a:spcAft>
                <a:spcPts val="0"/>
              </a:spcAft>
            </a:pPr>
            <a:r>
              <a:rPr lang="en-US" dirty="0" smtClean="0"/>
              <a:t>White box testing</a:t>
            </a:r>
          </a:p>
          <a:p>
            <a:pPr lvl="1">
              <a:spcBef>
                <a:spcPts val="0"/>
              </a:spcBef>
              <a:spcAft>
                <a:spcPts val="0"/>
              </a:spcAft>
            </a:pPr>
            <a:r>
              <a:rPr lang="en-US" dirty="0" smtClean="0"/>
              <a:t>Knowledge of internal organization</a:t>
            </a:r>
          </a:p>
          <a:p>
            <a:pPr lvl="1">
              <a:spcBef>
                <a:spcPts val="0"/>
              </a:spcBef>
              <a:spcAft>
                <a:spcPts val="0"/>
              </a:spcAft>
            </a:pPr>
            <a:r>
              <a:rPr lang="en-US" dirty="0" smtClean="0"/>
              <a:t>Might have expectation of fault model</a:t>
            </a:r>
          </a:p>
          <a:p>
            <a:pPr lvl="1">
              <a:spcBef>
                <a:spcPts val="0"/>
              </a:spcBef>
              <a:spcAft>
                <a:spcPts val="0"/>
              </a:spcAft>
            </a:pPr>
            <a:r>
              <a:rPr lang="en-US" dirty="0" smtClean="0"/>
              <a:t>Create test instances which reveal physical or logical errors </a:t>
            </a:r>
          </a:p>
          <a:p>
            <a:pPr lvl="1">
              <a:spcBef>
                <a:spcPts val="0"/>
              </a:spcBef>
              <a:spcAft>
                <a:spcPts val="0"/>
              </a:spcAft>
            </a:pPr>
            <a:endParaRPr lang="en-US" sz="1400" dirty="0" smtClean="0"/>
          </a:p>
          <a:p>
            <a:r>
              <a:rPr lang="en-US" dirty="0" smtClean="0"/>
              <a:t>Gray box Testing (</a:t>
            </a:r>
            <a:r>
              <a:rPr lang="en-US" i="1" dirty="0" smtClean="0"/>
              <a:t>relevant for software testing</a:t>
            </a:r>
            <a:r>
              <a:rPr lang="en-US" dirty="0" smtClean="0"/>
              <a:t>)</a:t>
            </a:r>
          </a:p>
          <a:p>
            <a:pPr lvl="1"/>
            <a:r>
              <a:rPr lang="en-US" dirty="0" smtClean="0"/>
              <a:t>Combination of black box and white box testing</a:t>
            </a:r>
          </a:p>
          <a:p>
            <a:pPr lvl="1"/>
            <a:endParaRPr lang="en-US" dirty="0" smtClean="0"/>
          </a:p>
        </p:txBody>
      </p:sp>
      <p:sp>
        <p:nvSpPr>
          <p:cNvPr id="215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DE8A27-AA26-4084-B04F-F44B5A6A0085}" type="slidenum">
              <a:rPr lang="en-US"/>
              <a:pPr/>
              <a:t>6</a:t>
            </a:fld>
            <a:endParaRPr lang="en-US"/>
          </a:p>
        </p:txBody>
      </p:sp>
      <p:sp>
        <p:nvSpPr>
          <p:cNvPr id="9221" name="AutoShape 2"/>
          <p:cNvSpPr>
            <a:spLocks noGrp="1" noChangeArrowheads="1"/>
          </p:cNvSpPr>
          <p:nvPr>
            <p:ph type="title"/>
          </p:nvPr>
        </p:nvSpPr>
        <p:spPr>
          <a:xfrm>
            <a:off x="228600" y="152400"/>
            <a:ext cx="8229600" cy="1143000"/>
          </a:xfrm>
        </p:spPr>
        <p:txBody>
          <a:bodyPr/>
          <a:lstStyle/>
          <a:p>
            <a:pPr fontAlgn="auto">
              <a:spcAft>
                <a:spcPts val="0"/>
              </a:spcAft>
              <a:defRPr/>
            </a:pPr>
            <a:r>
              <a:rPr lang="en-US" dirty="0" smtClean="0"/>
              <a:t>Types of Testing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155629" y="78487"/>
            <a:ext cx="8496300" cy="474663"/>
          </a:xfrm>
        </p:spPr>
        <p:txBody>
          <a:bodyPr/>
          <a:lstStyle/>
          <a:p>
            <a:r>
              <a:rPr lang="en-US" altLang="en-US" b="0" u="none" dirty="0">
                <a:solidFill>
                  <a:schemeClr val="tx2"/>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Black-, Gray-, </a:t>
            </a:r>
            <a:r>
              <a:rPr lang="en-US" altLang="en-US" b="0" u="none" dirty="0" smtClean="0">
                <a:solidFill>
                  <a:schemeClr val="tx2"/>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&amp; White-Box </a:t>
            </a:r>
            <a:r>
              <a:rPr lang="en-US" altLang="en-US" b="0" u="none" dirty="0">
                <a:solidFill>
                  <a:schemeClr val="tx2"/>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Testing</a:t>
            </a:r>
          </a:p>
        </p:txBody>
      </p:sp>
      <p:sp>
        <p:nvSpPr>
          <p:cNvPr id="681987" name="Rectangle 3"/>
          <p:cNvSpPr>
            <a:spLocks noChangeArrowheads="1"/>
          </p:cNvSpPr>
          <p:nvPr/>
        </p:nvSpPr>
        <p:spPr bwMode="auto">
          <a:xfrm>
            <a:off x="3698875" y="1773238"/>
            <a:ext cx="2209800" cy="609600"/>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sz="2400" b="1">
                <a:solidFill>
                  <a:srgbClr val="FFFFFF"/>
                </a:solidFill>
                <a:latin typeface="Times New Roman" pitchFamily="18" charset="0"/>
              </a:rPr>
              <a:t>Black box</a:t>
            </a:r>
          </a:p>
        </p:txBody>
      </p:sp>
      <p:sp>
        <p:nvSpPr>
          <p:cNvPr id="681988" name="Text Box 4"/>
          <p:cNvSpPr txBox="1">
            <a:spLocks noChangeArrowheads="1"/>
          </p:cNvSpPr>
          <p:nvPr/>
        </p:nvSpPr>
        <p:spPr bwMode="auto">
          <a:xfrm>
            <a:off x="533400" y="1919288"/>
            <a:ext cx="222408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60000"/>
              </a:lnSpc>
              <a:spcBef>
                <a:spcPct val="50000"/>
              </a:spcBef>
            </a:pPr>
            <a:r>
              <a:rPr lang="en-US" altLang="en-US" sz="2400" b="1" i="1">
                <a:solidFill>
                  <a:srgbClr val="000000"/>
                </a:solidFill>
                <a:latin typeface="Times New Roman" pitchFamily="18" charset="0"/>
              </a:rPr>
              <a:t>… requirements</a:t>
            </a:r>
          </a:p>
        </p:txBody>
      </p:sp>
      <p:sp>
        <p:nvSpPr>
          <p:cNvPr id="681989" name="Text Box 5"/>
          <p:cNvSpPr txBox="1">
            <a:spLocks noChangeArrowheads="1"/>
          </p:cNvSpPr>
          <p:nvPr/>
        </p:nvSpPr>
        <p:spPr bwMode="auto">
          <a:xfrm>
            <a:off x="6567488" y="1447800"/>
            <a:ext cx="2192337"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40000"/>
              </a:lnSpc>
              <a:spcBef>
                <a:spcPct val="50000"/>
              </a:spcBef>
            </a:pPr>
            <a:r>
              <a:rPr lang="en-US" altLang="en-US" sz="2400" b="1" i="1">
                <a:solidFill>
                  <a:srgbClr val="000000"/>
                </a:solidFill>
                <a:latin typeface="Times New Roman" pitchFamily="18" charset="0"/>
              </a:rPr>
              <a:t>Actual </a:t>
            </a:r>
            <a:r>
              <a:rPr lang="en-US" altLang="en-US" sz="2400" b="1">
                <a:solidFill>
                  <a:srgbClr val="000000"/>
                </a:solidFill>
                <a:latin typeface="Times New Roman" pitchFamily="18" charset="0"/>
              </a:rPr>
              <a:t>output</a:t>
            </a:r>
            <a:endParaRPr lang="en-US" altLang="en-US" sz="2400" b="1" i="1">
              <a:solidFill>
                <a:srgbClr val="000000"/>
              </a:solidFill>
              <a:latin typeface="Times New Roman" pitchFamily="18" charset="0"/>
            </a:endParaRPr>
          </a:p>
          <a:p>
            <a:pPr algn="r">
              <a:lnSpc>
                <a:spcPct val="40000"/>
              </a:lnSpc>
              <a:spcBef>
                <a:spcPct val="50000"/>
              </a:spcBef>
            </a:pPr>
            <a:r>
              <a:rPr lang="en-US" altLang="en-US" sz="2400" b="1">
                <a:solidFill>
                  <a:srgbClr val="000000"/>
                </a:solidFill>
                <a:latin typeface="Times New Roman" pitchFamily="18" charset="0"/>
              </a:rPr>
              <a:t>compared </a:t>
            </a:r>
          </a:p>
          <a:p>
            <a:pPr algn="r">
              <a:lnSpc>
                <a:spcPct val="40000"/>
              </a:lnSpc>
              <a:spcBef>
                <a:spcPct val="50000"/>
              </a:spcBef>
            </a:pPr>
            <a:r>
              <a:rPr lang="en-US" altLang="en-US" sz="2400" b="1">
                <a:solidFill>
                  <a:srgbClr val="000000"/>
                </a:solidFill>
                <a:latin typeface="Times New Roman" pitchFamily="18" charset="0"/>
              </a:rPr>
              <a:t>with</a:t>
            </a:r>
            <a:r>
              <a:rPr lang="en-US" altLang="en-US" sz="2400" b="1" i="1">
                <a:solidFill>
                  <a:srgbClr val="000000"/>
                </a:solidFill>
                <a:latin typeface="Times New Roman" pitchFamily="18" charset="0"/>
              </a:rPr>
              <a:t> </a:t>
            </a:r>
          </a:p>
          <a:p>
            <a:pPr algn="r">
              <a:lnSpc>
                <a:spcPct val="40000"/>
              </a:lnSpc>
              <a:spcBef>
                <a:spcPct val="50000"/>
              </a:spcBef>
            </a:pPr>
            <a:r>
              <a:rPr lang="en-US" altLang="en-US" sz="2400" b="1" i="1">
                <a:solidFill>
                  <a:srgbClr val="000000"/>
                </a:solidFill>
                <a:latin typeface="Times New Roman" pitchFamily="18" charset="0"/>
              </a:rPr>
              <a:t>required </a:t>
            </a:r>
            <a:r>
              <a:rPr lang="en-US" altLang="en-US" sz="2400" b="1">
                <a:solidFill>
                  <a:srgbClr val="000000"/>
                </a:solidFill>
                <a:latin typeface="Times New Roman" pitchFamily="18" charset="0"/>
              </a:rPr>
              <a:t>output</a:t>
            </a:r>
          </a:p>
        </p:txBody>
      </p:sp>
      <p:sp>
        <p:nvSpPr>
          <p:cNvPr id="681990" name="Rectangle 6"/>
          <p:cNvSpPr>
            <a:spLocks noChangeArrowheads="1"/>
          </p:cNvSpPr>
          <p:nvPr/>
        </p:nvSpPr>
        <p:spPr bwMode="auto">
          <a:xfrm>
            <a:off x="3733800" y="4592638"/>
            <a:ext cx="2209800" cy="1905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sz="2400" b="1">
                <a:solidFill>
                  <a:srgbClr val="000000"/>
                </a:solidFill>
                <a:latin typeface="Times New Roman" pitchFamily="18" charset="0"/>
              </a:rPr>
              <a:t>White box</a:t>
            </a:r>
          </a:p>
        </p:txBody>
      </p:sp>
      <p:sp>
        <p:nvSpPr>
          <p:cNvPr id="681991" name="Rectangle 7"/>
          <p:cNvSpPr>
            <a:spLocks noChangeArrowheads="1"/>
          </p:cNvSpPr>
          <p:nvPr/>
        </p:nvSpPr>
        <p:spPr bwMode="auto">
          <a:xfrm>
            <a:off x="4114800" y="55070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681992" name="Rectangle 8"/>
          <p:cNvSpPr>
            <a:spLocks noChangeArrowheads="1"/>
          </p:cNvSpPr>
          <p:nvPr/>
        </p:nvSpPr>
        <p:spPr bwMode="auto">
          <a:xfrm>
            <a:off x="5334000" y="51260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681993" name="Rectangle 9"/>
          <p:cNvSpPr>
            <a:spLocks noChangeArrowheads="1"/>
          </p:cNvSpPr>
          <p:nvPr/>
        </p:nvSpPr>
        <p:spPr bwMode="auto">
          <a:xfrm>
            <a:off x="4876800" y="58880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681994" name="Rectangle 10"/>
          <p:cNvSpPr>
            <a:spLocks noChangeArrowheads="1"/>
          </p:cNvSpPr>
          <p:nvPr/>
        </p:nvSpPr>
        <p:spPr bwMode="auto">
          <a:xfrm>
            <a:off x="3733800" y="3068638"/>
            <a:ext cx="2209800" cy="1219200"/>
          </a:xfrm>
          <a:prstGeom prst="rect">
            <a:avLst/>
          </a:prstGeom>
          <a:solidFill>
            <a:schemeClr val="bg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sz="2400" b="1">
                <a:solidFill>
                  <a:srgbClr val="FFFFFF"/>
                </a:solidFill>
                <a:latin typeface="Times New Roman" pitchFamily="18" charset="0"/>
              </a:rPr>
              <a:t>Gray box</a:t>
            </a:r>
          </a:p>
        </p:txBody>
      </p:sp>
      <p:sp>
        <p:nvSpPr>
          <p:cNvPr id="681995" name="Text Box 11"/>
          <p:cNvSpPr txBox="1">
            <a:spLocks noChangeArrowheads="1"/>
          </p:cNvSpPr>
          <p:nvPr/>
        </p:nvSpPr>
        <p:spPr bwMode="auto">
          <a:xfrm>
            <a:off x="533400" y="3325813"/>
            <a:ext cx="2670175"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60000"/>
              </a:lnSpc>
              <a:spcBef>
                <a:spcPct val="50000"/>
              </a:spcBef>
            </a:pPr>
            <a:r>
              <a:rPr lang="en-US" altLang="en-US" sz="2400" b="1" i="1">
                <a:solidFill>
                  <a:srgbClr val="000000"/>
                </a:solidFill>
                <a:latin typeface="Times New Roman" pitchFamily="18" charset="0"/>
              </a:rPr>
              <a:t>… requirements &amp;</a:t>
            </a:r>
          </a:p>
          <a:p>
            <a:pPr>
              <a:lnSpc>
                <a:spcPct val="60000"/>
              </a:lnSpc>
              <a:spcBef>
                <a:spcPct val="50000"/>
              </a:spcBef>
            </a:pPr>
            <a:r>
              <a:rPr lang="en-US" altLang="en-US" sz="2400" b="1" i="1">
                <a:solidFill>
                  <a:srgbClr val="000000"/>
                </a:solidFill>
                <a:latin typeface="Times New Roman" pitchFamily="18" charset="0"/>
              </a:rPr>
              <a:t>key design elements</a:t>
            </a:r>
          </a:p>
        </p:txBody>
      </p:sp>
      <p:sp>
        <p:nvSpPr>
          <p:cNvPr id="681996" name="Rectangle 12"/>
          <p:cNvSpPr>
            <a:spLocks noChangeArrowheads="1"/>
          </p:cNvSpPr>
          <p:nvPr/>
        </p:nvSpPr>
        <p:spPr bwMode="auto">
          <a:xfrm>
            <a:off x="504986" y="1311573"/>
            <a:ext cx="289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u="sng" dirty="0">
                <a:solidFill>
                  <a:srgbClr val="000000"/>
                </a:solidFill>
                <a:latin typeface="Times New Roman" pitchFamily="18" charset="0"/>
              </a:rPr>
              <a:t>Input </a:t>
            </a:r>
            <a:r>
              <a:rPr lang="en-US" altLang="en-US" sz="2400" b="1" u="sng" dirty="0" smtClean="0">
                <a:solidFill>
                  <a:srgbClr val="000000"/>
                </a:solidFill>
                <a:latin typeface="Times New Roman" pitchFamily="18" charset="0"/>
              </a:rPr>
              <a:t>determined by</a:t>
            </a:r>
            <a:endParaRPr lang="en-US" altLang="en-US" sz="2400" b="1" u="sng" dirty="0">
              <a:solidFill>
                <a:srgbClr val="000000"/>
              </a:solidFill>
              <a:latin typeface="Times New Roman" pitchFamily="18" charset="0"/>
            </a:endParaRPr>
          </a:p>
        </p:txBody>
      </p:sp>
      <p:sp>
        <p:nvSpPr>
          <p:cNvPr id="681997" name="Rectangle 13"/>
          <p:cNvSpPr>
            <a:spLocks noChangeArrowheads="1"/>
          </p:cNvSpPr>
          <p:nvPr/>
        </p:nvSpPr>
        <p:spPr bwMode="auto">
          <a:xfrm>
            <a:off x="7534275" y="549275"/>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800" b="1" u="sng" dirty="0">
                <a:solidFill>
                  <a:srgbClr val="000000"/>
                </a:solidFill>
                <a:latin typeface="Times New Roman" pitchFamily="18" charset="0"/>
              </a:rPr>
              <a:t>Result</a:t>
            </a:r>
          </a:p>
        </p:txBody>
      </p:sp>
      <p:sp>
        <p:nvSpPr>
          <p:cNvPr id="681998" name="Text Box 14"/>
          <p:cNvSpPr txBox="1">
            <a:spLocks noChangeArrowheads="1"/>
          </p:cNvSpPr>
          <p:nvPr/>
        </p:nvSpPr>
        <p:spPr bwMode="auto">
          <a:xfrm>
            <a:off x="533400" y="5257800"/>
            <a:ext cx="13017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60000"/>
              </a:lnSpc>
              <a:spcBef>
                <a:spcPct val="50000"/>
              </a:spcBef>
            </a:pPr>
            <a:r>
              <a:rPr lang="en-US" altLang="en-US" sz="2400" b="1" i="1">
                <a:solidFill>
                  <a:srgbClr val="000000"/>
                </a:solidFill>
                <a:latin typeface="Times New Roman" pitchFamily="18" charset="0"/>
              </a:rPr>
              <a:t>…design</a:t>
            </a:r>
          </a:p>
          <a:p>
            <a:pPr>
              <a:lnSpc>
                <a:spcPct val="60000"/>
              </a:lnSpc>
              <a:spcBef>
                <a:spcPct val="50000"/>
              </a:spcBef>
            </a:pPr>
            <a:r>
              <a:rPr lang="en-US" altLang="en-US" sz="2400" b="1" i="1">
                <a:solidFill>
                  <a:srgbClr val="000000"/>
                </a:solidFill>
                <a:latin typeface="Times New Roman" pitchFamily="18" charset="0"/>
              </a:rPr>
              <a:t>elements</a:t>
            </a:r>
          </a:p>
        </p:txBody>
      </p:sp>
      <p:sp>
        <p:nvSpPr>
          <p:cNvPr id="681999" name="Rectangle 15"/>
          <p:cNvSpPr>
            <a:spLocks noChangeArrowheads="1"/>
          </p:cNvSpPr>
          <p:nvPr/>
        </p:nvSpPr>
        <p:spPr bwMode="auto">
          <a:xfrm>
            <a:off x="4724400" y="52022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682000" name="Rectangle 16"/>
          <p:cNvSpPr>
            <a:spLocks noChangeArrowheads="1"/>
          </p:cNvSpPr>
          <p:nvPr/>
        </p:nvSpPr>
        <p:spPr bwMode="auto">
          <a:xfrm>
            <a:off x="3962400" y="60404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cxnSp>
        <p:nvCxnSpPr>
          <p:cNvPr id="682001" name="AutoShape 17"/>
          <p:cNvCxnSpPr>
            <a:cxnSpLocks noChangeShapeType="1"/>
            <a:stCxn id="681991" idx="3"/>
            <a:endCxn id="681999" idx="1"/>
          </p:cNvCxnSpPr>
          <p:nvPr/>
        </p:nvCxnSpPr>
        <p:spPr bwMode="auto">
          <a:xfrm flipV="1">
            <a:off x="4343400" y="5316538"/>
            <a:ext cx="3810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2" name="AutoShape 18"/>
          <p:cNvCxnSpPr>
            <a:cxnSpLocks noChangeShapeType="1"/>
            <a:stCxn id="682000" idx="3"/>
            <a:endCxn id="681999" idx="2"/>
          </p:cNvCxnSpPr>
          <p:nvPr/>
        </p:nvCxnSpPr>
        <p:spPr bwMode="auto">
          <a:xfrm flipV="1">
            <a:off x="4191000" y="5430838"/>
            <a:ext cx="647700" cy="723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3" name="AutoShape 19"/>
          <p:cNvCxnSpPr>
            <a:cxnSpLocks noChangeShapeType="1"/>
            <a:stCxn id="681991" idx="3"/>
            <a:endCxn id="681993" idx="0"/>
          </p:cNvCxnSpPr>
          <p:nvPr/>
        </p:nvCxnSpPr>
        <p:spPr bwMode="auto">
          <a:xfrm>
            <a:off x="4343400" y="5621338"/>
            <a:ext cx="647700" cy="266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4" name="AutoShape 20"/>
          <p:cNvCxnSpPr>
            <a:cxnSpLocks noChangeShapeType="1"/>
            <a:stCxn id="681993" idx="0"/>
            <a:endCxn id="681992" idx="2"/>
          </p:cNvCxnSpPr>
          <p:nvPr/>
        </p:nvCxnSpPr>
        <p:spPr bwMode="auto">
          <a:xfrm flipV="1">
            <a:off x="4991100" y="5354638"/>
            <a:ext cx="4572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5" name="AutoShape 21"/>
          <p:cNvCxnSpPr>
            <a:cxnSpLocks noChangeShapeType="1"/>
            <a:stCxn id="681993" idx="0"/>
            <a:endCxn id="681999" idx="2"/>
          </p:cNvCxnSpPr>
          <p:nvPr/>
        </p:nvCxnSpPr>
        <p:spPr bwMode="auto">
          <a:xfrm flipH="1" flipV="1">
            <a:off x="4838700" y="5430838"/>
            <a:ext cx="152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6" name="AutoShape 22"/>
          <p:cNvCxnSpPr>
            <a:cxnSpLocks noChangeShapeType="1"/>
            <a:stCxn id="681999" idx="3"/>
            <a:endCxn id="681992" idx="1"/>
          </p:cNvCxnSpPr>
          <p:nvPr/>
        </p:nvCxnSpPr>
        <p:spPr bwMode="auto">
          <a:xfrm flipV="1">
            <a:off x="4953000" y="5240338"/>
            <a:ext cx="381000" cy="76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7" name="AutoShape 23"/>
          <p:cNvCxnSpPr>
            <a:cxnSpLocks noChangeShapeType="1"/>
            <a:stCxn id="681998" idx="3"/>
            <a:endCxn id="681991" idx="1"/>
          </p:cNvCxnSpPr>
          <p:nvPr/>
        </p:nvCxnSpPr>
        <p:spPr bwMode="auto">
          <a:xfrm>
            <a:off x="1835150" y="5614988"/>
            <a:ext cx="2279650" cy="6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8" name="AutoShape 24"/>
          <p:cNvCxnSpPr>
            <a:cxnSpLocks noChangeShapeType="1"/>
            <a:stCxn id="681990" idx="3"/>
            <a:endCxn id="682019" idx="1"/>
          </p:cNvCxnSpPr>
          <p:nvPr/>
        </p:nvCxnSpPr>
        <p:spPr bwMode="auto">
          <a:xfrm>
            <a:off x="5943600" y="5545138"/>
            <a:ext cx="711450" cy="4934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09" name="AutoShape 25"/>
          <p:cNvCxnSpPr>
            <a:cxnSpLocks noChangeShapeType="1"/>
            <a:stCxn id="681995" idx="3"/>
            <a:endCxn id="681994" idx="1"/>
          </p:cNvCxnSpPr>
          <p:nvPr/>
        </p:nvCxnSpPr>
        <p:spPr bwMode="auto">
          <a:xfrm flipV="1">
            <a:off x="3203575" y="3678238"/>
            <a:ext cx="517525" cy="47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0" name="AutoShape 26"/>
          <p:cNvCxnSpPr>
            <a:cxnSpLocks noChangeShapeType="1"/>
            <a:stCxn id="681988" idx="3"/>
            <a:endCxn id="681987" idx="1"/>
          </p:cNvCxnSpPr>
          <p:nvPr/>
        </p:nvCxnSpPr>
        <p:spPr bwMode="auto">
          <a:xfrm>
            <a:off x="2757488" y="2074863"/>
            <a:ext cx="928687" cy="31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1" name="AutoShape 27"/>
          <p:cNvCxnSpPr>
            <a:cxnSpLocks noChangeShapeType="1"/>
            <a:stCxn id="681987" idx="3"/>
            <a:endCxn id="681989" idx="1"/>
          </p:cNvCxnSpPr>
          <p:nvPr/>
        </p:nvCxnSpPr>
        <p:spPr bwMode="auto">
          <a:xfrm flipV="1">
            <a:off x="5921375" y="2060575"/>
            <a:ext cx="646113" cy="1746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2" name="AutoShape 28"/>
          <p:cNvCxnSpPr>
            <a:cxnSpLocks noChangeShapeType="1"/>
            <a:stCxn id="681994" idx="3"/>
            <a:endCxn id="682020" idx="1"/>
          </p:cNvCxnSpPr>
          <p:nvPr/>
        </p:nvCxnSpPr>
        <p:spPr bwMode="auto">
          <a:xfrm>
            <a:off x="5956300" y="3678238"/>
            <a:ext cx="741363" cy="6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2013" name="Rectangle 29"/>
          <p:cNvSpPr>
            <a:spLocks noChangeArrowheads="1"/>
          </p:cNvSpPr>
          <p:nvPr/>
        </p:nvSpPr>
        <p:spPr bwMode="auto">
          <a:xfrm>
            <a:off x="4267200" y="39068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682014" name="Rectangle 30"/>
          <p:cNvSpPr>
            <a:spLocks noChangeArrowheads="1"/>
          </p:cNvSpPr>
          <p:nvPr/>
        </p:nvSpPr>
        <p:spPr bwMode="auto">
          <a:xfrm>
            <a:off x="5486400" y="35258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682015" name="Rectangle 31"/>
          <p:cNvSpPr>
            <a:spLocks noChangeArrowheads="1"/>
          </p:cNvSpPr>
          <p:nvPr/>
        </p:nvSpPr>
        <p:spPr bwMode="auto">
          <a:xfrm>
            <a:off x="4876800" y="360203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cxnSp>
        <p:nvCxnSpPr>
          <p:cNvPr id="682016" name="AutoShape 32"/>
          <p:cNvCxnSpPr>
            <a:cxnSpLocks noChangeShapeType="1"/>
            <a:stCxn id="682013" idx="3"/>
            <a:endCxn id="682015" idx="1"/>
          </p:cNvCxnSpPr>
          <p:nvPr/>
        </p:nvCxnSpPr>
        <p:spPr bwMode="auto">
          <a:xfrm flipV="1">
            <a:off x="4495800" y="3716338"/>
            <a:ext cx="3810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7" name="AutoShape 33"/>
          <p:cNvCxnSpPr>
            <a:cxnSpLocks noChangeShapeType="1"/>
            <a:stCxn id="682015" idx="3"/>
            <a:endCxn id="682014" idx="1"/>
          </p:cNvCxnSpPr>
          <p:nvPr/>
        </p:nvCxnSpPr>
        <p:spPr bwMode="auto">
          <a:xfrm flipV="1">
            <a:off x="5105400" y="3640138"/>
            <a:ext cx="381000" cy="76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8" name="AutoShape 34"/>
          <p:cNvCxnSpPr>
            <a:cxnSpLocks noChangeShapeType="1"/>
            <a:endCxn id="682013" idx="1"/>
          </p:cNvCxnSpPr>
          <p:nvPr/>
        </p:nvCxnSpPr>
        <p:spPr bwMode="auto">
          <a:xfrm flipV="1">
            <a:off x="3505200" y="4021138"/>
            <a:ext cx="762000" cy="114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2019" name="Text Box 35"/>
          <p:cNvSpPr txBox="1">
            <a:spLocks noChangeArrowheads="1"/>
          </p:cNvSpPr>
          <p:nvPr/>
        </p:nvSpPr>
        <p:spPr bwMode="auto">
          <a:xfrm>
            <a:off x="6655050" y="5124450"/>
            <a:ext cx="1911100" cy="9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40000"/>
              </a:lnSpc>
              <a:spcBef>
                <a:spcPct val="50000"/>
              </a:spcBef>
            </a:pPr>
            <a:r>
              <a:rPr lang="en-US" altLang="en-US" sz="2400" b="1" i="1" dirty="0">
                <a:solidFill>
                  <a:srgbClr val="000000"/>
                </a:solidFill>
                <a:latin typeface="Times New Roman" pitchFamily="18" charset="0"/>
              </a:rPr>
              <a:t>Confirmation</a:t>
            </a:r>
          </a:p>
          <a:p>
            <a:pPr algn="r">
              <a:lnSpc>
                <a:spcPct val="40000"/>
              </a:lnSpc>
              <a:spcBef>
                <a:spcPct val="50000"/>
              </a:spcBef>
            </a:pPr>
            <a:r>
              <a:rPr lang="en-US" altLang="en-US" sz="2400" b="1" i="1" dirty="0">
                <a:solidFill>
                  <a:srgbClr val="000000"/>
                </a:solidFill>
                <a:latin typeface="Times New Roman" pitchFamily="18" charset="0"/>
              </a:rPr>
              <a:t>of expected</a:t>
            </a:r>
          </a:p>
          <a:p>
            <a:pPr algn="r">
              <a:lnSpc>
                <a:spcPct val="40000"/>
              </a:lnSpc>
              <a:spcBef>
                <a:spcPct val="50000"/>
              </a:spcBef>
            </a:pPr>
            <a:r>
              <a:rPr lang="en-US" altLang="en-US" sz="2400" b="1" i="1" dirty="0">
                <a:solidFill>
                  <a:srgbClr val="000000"/>
                </a:solidFill>
                <a:latin typeface="Times New Roman" pitchFamily="18" charset="0"/>
              </a:rPr>
              <a:t>behavior</a:t>
            </a:r>
          </a:p>
        </p:txBody>
      </p:sp>
      <p:sp>
        <p:nvSpPr>
          <p:cNvPr id="682020" name="Text Box 36"/>
          <p:cNvSpPr txBox="1">
            <a:spLocks noChangeArrowheads="1"/>
          </p:cNvSpPr>
          <p:nvPr/>
        </p:nvSpPr>
        <p:spPr bwMode="auto">
          <a:xfrm>
            <a:off x="6697663" y="3200400"/>
            <a:ext cx="19891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80000"/>
              </a:lnSpc>
              <a:spcBef>
                <a:spcPct val="50000"/>
              </a:spcBef>
            </a:pPr>
            <a:r>
              <a:rPr lang="en-US" altLang="en-US" sz="2400" b="1" i="1">
                <a:solidFill>
                  <a:srgbClr val="000000"/>
                </a:solidFill>
                <a:latin typeface="Times New Roman" pitchFamily="18" charset="0"/>
              </a:rPr>
              <a:t>As for black- and white box testing</a:t>
            </a:r>
          </a:p>
        </p:txBody>
      </p:sp>
      <p:sp>
        <p:nvSpPr>
          <p:cNvPr id="682021" name="Rectangle 37"/>
          <p:cNvSpPr>
            <a:spLocks noChangeArrowheads="1"/>
          </p:cNvSpPr>
          <p:nvPr/>
        </p:nvSpPr>
        <p:spPr bwMode="auto">
          <a:xfrm>
            <a:off x="76200" y="6629400"/>
            <a:ext cx="6288088"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1" hangingPunct="1"/>
            <a:r>
              <a:rPr lang="en-US" altLang="en-US" sz="1000">
                <a:solidFill>
                  <a:srgbClr val="000000"/>
                </a:solidFill>
                <a:latin typeface="Times New Roman" pitchFamily="18" charset="0"/>
              </a:rPr>
              <a:t>Adapted from </a:t>
            </a:r>
            <a:r>
              <a:rPr lang="en-US" altLang="en-US" sz="1000" i="1">
                <a:solidFill>
                  <a:srgbClr val="000000"/>
                </a:solidFill>
                <a:latin typeface="Times New Roman" pitchFamily="18" charset="0"/>
              </a:rPr>
              <a:t>Software Engineering: An Object-Oriented Perspective </a:t>
            </a:r>
            <a:r>
              <a:rPr lang="en-US" altLang="en-US" sz="1000">
                <a:solidFill>
                  <a:srgbClr val="000000"/>
                </a:solidFill>
                <a:latin typeface="Times New Roman" pitchFamily="18" charset="0"/>
              </a:rPr>
              <a:t>by Eric J. Braude (Wiley 2001), with permission.</a:t>
            </a:r>
          </a:p>
        </p:txBody>
      </p:sp>
    </p:spTree>
    <p:extLst>
      <p:ext uri="{BB962C8B-B14F-4D97-AF65-F5344CB8AC3E}">
        <p14:creationId xmlns:p14="http://schemas.microsoft.com/office/powerpoint/2010/main" val="150159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81987"/>
                                        </p:tgtEl>
                                        <p:attrNameLst>
                                          <p:attrName>style.visibility</p:attrName>
                                        </p:attrNameLst>
                                      </p:cBhvr>
                                      <p:to>
                                        <p:strVal val="visible"/>
                                      </p:to>
                                    </p:set>
                                    <p:anim calcmode="lin" valueType="num">
                                      <p:cBhvr>
                                        <p:cTn id="7" dur="500" fill="hold"/>
                                        <p:tgtEl>
                                          <p:spTgt spid="681987"/>
                                        </p:tgtEl>
                                        <p:attrNameLst>
                                          <p:attrName>ppt_w</p:attrName>
                                        </p:attrNameLst>
                                      </p:cBhvr>
                                      <p:tavLst>
                                        <p:tav tm="0">
                                          <p:val>
                                            <p:fltVal val="0"/>
                                          </p:val>
                                        </p:tav>
                                        <p:tav tm="100000">
                                          <p:val>
                                            <p:strVal val="#ppt_w"/>
                                          </p:val>
                                        </p:tav>
                                      </p:tavLst>
                                    </p:anim>
                                    <p:anim calcmode="lin" valueType="num">
                                      <p:cBhvr>
                                        <p:cTn id="8" dur="500" fill="hold"/>
                                        <p:tgtEl>
                                          <p:spTgt spid="68198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81988"/>
                                        </p:tgtEl>
                                        <p:attrNameLst>
                                          <p:attrName>style.visibility</p:attrName>
                                        </p:attrNameLst>
                                      </p:cBhvr>
                                      <p:to>
                                        <p:strVal val="visible"/>
                                      </p:to>
                                    </p:set>
                                    <p:anim calcmode="lin" valueType="num">
                                      <p:cBhvr>
                                        <p:cTn id="11" dur="500" fill="hold"/>
                                        <p:tgtEl>
                                          <p:spTgt spid="681988"/>
                                        </p:tgtEl>
                                        <p:attrNameLst>
                                          <p:attrName>ppt_w</p:attrName>
                                        </p:attrNameLst>
                                      </p:cBhvr>
                                      <p:tavLst>
                                        <p:tav tm="0">
                                          <p:val>
                                            <p:fltVal val="0"/>
                                          </p:val>
                                        </p:tav>
                                        <p:tav tm="100000">
                                          <p:val>
                                            <p:strVal val="#ppt_w"/>
                                          </p:val>
                                        </p:tav>
                                      </p:tavLst>
                                    </p:anim>
                                    <p:anim calcmode="lin" valueType="num">
                                      <p:cBhvr>
                                        <p:cTn id="12" dur="500" fill="hold"/>
                                        <p:tgtEl>
                                          <p:spTgt spid="68198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681989"/>
                                        </p:tgtEl>
                                        <p:attrNameLst>
                                          <p:attrName>style.visibility</p:attrName>
                                        </p:attrNameLst>
                                      </p:cBhvr>
                                      <p:to>
                                        <p:strVal val="visible"/>
                                      </p:to>
                                    </p:set>
                                    <p:anim calcmode="lin" valueType="num">
                                      <p:cBhvr>
                                        <p:cTn id="15" dur="500" fill="hold"/>
                                        <p:tgtEl>
                                          <p:spTgt spid="681989"/>
                                        </p:tgtEl>
                                        <p:attrNameLst>
                                          <p:attrName>ppt_w</p:attrName>
                                        </p:attrNameLst>
                                      </p:cBhvr>
                                      <p:tavLst>
                                        <p:tav tm="0">
                                          <p:val>
                                            <p:fltVal val="0"/>
                                          </p:val>
                                        </p:tav>
                                        <p:tav tm="100000">
                                          <p:val>
                                            <p:strVal val="#ppt_w"/>
                                          </p:val>
                                        </p:tav>
                                      </p:tavLst>
                                    </p:anim>
                                    <p:anim calcmode="lin" valueType="num">
                                      <p:cBhvr>
                                        <p:cTn id="16" dur="500" fill="hold"/>
                                        <p:tgtEl>
                                          <p:spTgt spid="681989"/>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82010"/>
                                        </p:tgtEl>
                                        <p:attrNameLst>
                                          <p:attrName>style.visibility</p:attrName>
                                        </p:attrNameLst>
                                      </p:cBhvr>
                                      <p:to>
                                        <p:strVal val="visible"/>
                                      </p:to>
                                    </p:set>
                                    <p:anim calcmode="lin" valueType="num">
                                      <p:cBhvr>
                                        <p:cTn id="19" dur="500" fill="hold"/>
                                        <p:tgtEl>
                                          <p:spTgt spid="682010"/>
                                        </p:tgtEl>
                                        <p:attrNameLst>
                                          <p:attrName>ppt_w</p:attrName>
                                        </p:attrNameLst>
                                      </p:cBhvr>
                                      <p:tavLst>
                                        <p:tav tm="0">
                                          <p:val>
                                            <p:fltVal val="0"/>
                                          </p:val>
                                        </p:tav>
                                        <p:tav tm="100000">
                                          <p:val>
                                            <p:strVal val="#ppt_w"/>
                                          </p:val>
                                        </p:tav>
                                      </p:tavLst>
                                    </p:anim>
                                    <p:anim calcmode="lin" valueType="num">
                                      <p:cBhvr>
                                        <p:cTn id="20" dur="500" fill="hold"/>
                                        <p:tgtEl>
                                          <p:spTgt spid="68201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82011"/>
                                        </p:tgtEl>
                                        <p:attrNameLst>
                                          <p:attrName>style.visibility</p:attrName>
                                        </p:attrNameLst>
                                      </p:cBhvr>
                                      <p:to>
                                        <p:strVal val="visible"/>
                                      </p:to>
                                    </p:set>
                                    <p:anim calcmode="lin" valueType="num">
                                      <p:cBhvr>
                                        <p:cTn id="23" dur="500" fill="hold"/>
                                        <p:tgtEl>
                                          <p:spTgt spid="682011"/>
                                        </p:tgtEl>
                                        <p:attrNameLst>
                                          <p:attrName>ppt_w</p:attrName>
                                        </p:attrNameLst>
                                      </p:cBhvr>
                                      <p:tavLst>
                                        <p:tav tm="0">
                                          <p:val>
                                            <p:fltVal val="0"/>
                                          </p:val>
                                        </p:tav>
                                        <p:tav tm="100000">
                                          <p:val>
                                            <p:strVal val="#ppt_w"/>
                                          </p:val>
                                        </p:tav>
                                      </p:tavLst>
                                    </p:anim>
                                    <p:anim calcmode="lin" valueType="num">
                                      <p:cBhvr>
                                        <p:cTn id="24" dur="500" fill="hold"/>
                                        <p:tgtEl>
                                          <p:spTgt spid="682011"/>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681990"/>
                                        </p:tgtEl>
                                        <p:attrNameLst>
                                          <p:attrName>style.visibility</p:attrName>
                                        </p:attrNameLst>
                                      </p:cBhvr>
                                      <p:to>
                                        <p:strVal val="visible"/>
                                      </p:to>
                                    </p:set>
                                    <p:anim calcmode="lin" valueType="num">
                                      <p:cBhvr>
                                        <p:cTn id="29" dur="500" fill="hold"/>
                                        <p:tgtEl>
                                          <p:spTgt spid="681990"/>
                                        </p:tgtEl>
                                        <p:attrNameLst>
                                          <p:attrName>ppt_w</p:attrName>
                                        </p:attrNameLst>
                                      </p:cBhvr>
                                      <p:tavLst>
                                        <p:tav tm="0">
                                          <p:val>
                                            <p:fltVal val="0"/>
                                          </p:val>
                                        </p:tav>
                                        <p:tav tm="100000">
                                          <p:val>
                                            <p:strVal val="#ppt_w"/>
                                          </p:val>
                                        </p:tav>
                                      </p:tavLst>
                                    </p:anim>
                                    <p:anim calcmode="lin" valueType="num">
                                      <p:cBhvr>
                                        <p:cTn id="30" dur="500" fill="hold"/>
                                        <p:tgtEl>
                                          <p:spTgt spid="681990"/>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681991"/>
                                        </p:tgtEl>
                                        <p:attrNameLst>
                                          <p:attrName>style.visibility</p:attrName>
                                        </p:attrNameLst>
                                      </p:cBhvr>
                                      <p:to>
                                        <p:strVal val="visible"/>
                                      </p:to>
                                    </p:set>
                                    <p:anim calcmode="lin" valueType="num">
                                      <p:cBhvr>
                                        <p:cTn id="33" dur="500" fill="hold"/>
                                        <p:tgtEl>
                                          <p:spTgt spid="681991"/>
                                        </p:tgtEl>
                                        <p:attrNameLst>
                                          <p:attrName>ppt_w</p:attrName>
                                        </p:attrNameLst>
                                      </p:cBhvr>
                                      <p:tavLst>
                                        <p:tav tm="0">
                                          <p:val>
                                            <p:fltVal val="0"/>
                                          </p:val>
                                        </p:tav>
                                        <p:tav tm="100000">
                                          <p:val>
                                            <p:strVal val="#ppt_w"/>
                                          </p:val>
                                        </p:tav>
                                      </p:tavLst>
                                    </p:anim>
                                    <p:anim calcmode="lin" valueType="num">
                                      <p:cBhvr>
                                        <p:cTn id="34" dur="500" fill="hold"/>
                                        <p:tgtEl>
                                          <p:spTgt spid="681991"/>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681992"/>
                                        </p:tgtEl>
                                        <p:attrNameLst>
                                          <p:attrName>style.visibility</p:attrName>
                                        </p:attrNameLst>
                                      </p:cBhvr>
                                      <p:to>
                                        <p:strVal val="visible"/>
                                      </p:to>
                                    </p:set>
                                    <p:anim calcmode="lin" valueType="num">
                                      <p:cBhvr>
                                        <p:cTn id="37" dur="500" fill="hold"/>
                                        <p:tgtEl>
                                          <p:spTgt spid="681992"/>
                                        </p:tgtEl>
                                        <p:attrNameLst>
                                          <p:attrName>ppt_w</p:attrName>
                                        </p:attrNameLst>
                                      </p:cBhvr>
                                      <p:tavLst>
                                        <p:tav tm="0">
                                          <p:val>
                                            <p:fltVal val="0"/>
                                          </p:val>
                                        </p:tav>
                                        <p:tav tm="100000">
                                          <p:val>
                                            <p:strVal val="#ppt_w"/>
                                          </p:val>
                                        </p:tav>
                                      </p:tavLst>
                                    </p:anim>
                                    <p:anim calcmode="lin" valueType="num">
                                      <p:cBhvr>
                                        <p:cTn id="38" dur="500" fill="hold"/>
                                        <p:tgtEl>
                                          <p:spTgt spid="681992"/>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681993"/>
                                        </p:tgtEl>
                                        <p:attrNameLst>
                                          <p:attrName>style.visibility</p:attrName>
                                        </p:attrNameLst>
                                      </p:cBhvr>
                                      <p:to>
                                        <p:strVal val="visible"/>
                                      </p:to>
                                    </p:set>
                                    <p:anim calcmode="lin" valueType="num">
                                      <p:cBhvr>
                                        <p:cTn id="41" dur="500" fill="hold"/>
                                        <p:tgtEl>
                                          <p:spTgt spid="681993"/>
                                        </p:tgtEl>
                                        <p:attrNameLst>
                                          <p:attrName>ppt_w</p:attrName>
                                        </p:attrNameLst>
                                      </p:cBhvr>
                                      <p:tavLst>
                                        <p:tav tm="0">
                                          <p:val>
                                            <p:fltVal val="0"/>
                                          </p:val>
                                        </p:tav>
                                        <p:tav tm="100000">
                                          <p:val>
                                            <p:strVal val="#ppt_w"/>
                                          </p:val>
                                        </p:tav>
                                      </p:tavLst>
                                    </p:anim>
                                    <p:anim calcmode="lin" valueType="num">
                                      <p:cBhvr>
                                        <p:cTn id="42" dur="500" fill="hold"/>
                                        <p:tgtEl>
                                          <p:spTgt spid="681993"/>
                                        </p:tgtEl>
                                        <p:attrNameLst>
                                          <p:attrName>ppt_h</p:attrName>
                                        </p:attrNameLst>
                                      </p:cBhvr>
                                      <p:tavLst>
                                        <p:tav tm="0">
                                          <p:val>
                                            <p:fltVal val="0"/>
                                          </p:val>
                                        </p:tav>
                                        <p:tav tm="100000">
                                          <p:val>
                                            <p:strVal val="#ppt_h"/>
                                          </p:val>
                                        </p:tav>
                                      </p:tavLst>
                                    </p:anim>
                                  </p:childTnLst>
                                </p:cTn>
                              </p:par>
                              <p:par>
                                <p:cTn id="43" presetID="23" presetClass="entr" presetSubtype="16" fill="hold" grpId="0" nodeType="withEffect">
                                  <p:stCondLst>
                                    <p:cond delay="0"/>
                                  </p:stCondLst>
                                  <p:childTnLst>
                                    <p:set>
                                      <p:cBhvr>
                                        <p:cTn id="44" dur="1" fill="hold">
                                          <p:stCondLst>
                                            <p:cond delay="0"/>
                                          </p:stCondLst>
                                        </p:cTn>
                                        <p:tgtEl>
                                          <p:spTgt spid="681998"/>
                                        </p:tgtEl>
                                        <p:attrNameLst>
                                          <p:attrName>style.visibility</p:attrName>
                                        </p:attrNameLst>
                                      </p:cBhvr>
                                      <p:to>
                                        <p:strVal val="visible"/>
                                      </p:to>
                                    </p:set>
                                    <p:anim calcmode="lin" valueType="num">
                                      <p:cBhvr>
                                        <p:cTn id="45" dur="500" fill="hold"/>
                                        <p:tgtEl>
                                          <p:spTgt spid="681998"/>
                                        </p:tgtEl>
                                        <p:attrNameLst>
                                          <p:attrName>ppt_w</p:attrName>
                                        </p:attrNameLst>
                                      </p:cBhvr>
                                      <p:tavLst>
                                        <p:tav tm="0">
                                          <p:val>
                                            <p:fltVal val="0"/>
                                          </p:val>
                                        </p:tav>
                                        <p:tav tm="100000">
                                          <p:val>
                                            <p:strVal val="#ppt_w"/>
                                          </p:val>
                                        </p:tav>
                                      </p:tavLst>
                                    </p:anim>
                                    <p:anim calcmode="lin" valueType="num">
                                      <p:cBhvr>
                                        <p:cTn id="46" dur="500" fill="hold"/>
                                        <p:tgtEl>
                                          <p:spTgt spid="681998"/>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81999"/>
                                        </p:tgtEl>
                                        <p:attrNameLst>
                                          <p:attrName>style.visibility</p:attrName>
                                        </p:attrNameLst>
                                      </p:cBhvr>
                                      <p:to>
                                        <p:strVal val="visible"/>
                                      </p:to>
                                    </p:set>
                                    <p:anim calcmode="lin" valueType="num">
                                      <p:cBhvr>
                                        <p:cTn id="49" dur="500" fill="hold"/>
                                        <p:tgtEl>
                                          <p:spTgt spid="681999"/>
                                        </p:tgtEl>
                                        <p:attrNameLst>
                                          <p:attrName>ppt_w</p:attrName>
                                        </p:attrNameLst>
                                      </p:cBhvr>
                                      <p:tavLst>
                                        <p:tav tm="0">
                                          <p:val>
                                            <p:fltVal val="0"/>
                                          </p:val>
                                        </p:tav>
                                        <p:tav tm="100000">
                                          <p:val>
                                            <p:strVal val="#ppt_w"/>
                                          </p:val>
                                        </p:tav>
                                      </p:tavLst>
                                    </p:anim>
                                    <p:anim calcmode="lin" valueType="num">
                                      <p:cBhvr>
                                        <p:cTn id="50" dur="500" fill="hold"/>
                                        <p:tgtEl>
                                          <p:spTgt spid="681999"/>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682000"/>
                                        </p:tgtEl>
                                        <p:attrNameLst>
                                          <p:attrName>style.visibility</p:attrName>
                                        </p:attrNameLst>
                                      </p:cBhvr>
                                      <p:to>
                                        <p:strVal val="visible"/>
                                      </p:to>
                                    </p:set>
                                    <p:anim calcmode="lin" valueType="num">
                                      <p:cBhvr>
                                        <p:cTn id="53" dur="500" fill="hold"/>
                                        <p:tgtEl>
                                          <p:spTgt spid="682000"/>
                                        </p:tgtEl>
                                        <p:attrNameLst>
                                          <p:attrName>ppt_w</p:attrName>
                                        </p:attrNameLst>
                                      </p:cBhvr>
                                      <p:tavLst>
                                        <p:tav tm="0">
                                          <p:val>
                                            <p:fltVal val="0"/>
                                          </p:val>
                                        </p:tav>
                                        <p:tav tm="100000">
                                          <p:val>
                                            <p:strVal val="#ppt_w"/>
                                          </p:val>
                                        </p:tav>
                                      </p:tavLst>
                                    </p:anim>
                                    <p:anim calcmode="lin" valueType="num">
                                      <p:cBhvr>
                                        <p:cTn id="54" dur="500" fill="hold"/>
                                        <p:tgtEl>
                                          <p:spTgt spid="682000"/>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682001"/>
                                        </p:tgtEl>
                                        <p:attrNameLst>
                                          <p:attrName>style.visibility</p:attrName>
                                        </p:attrNameLst>
                                      </p:cBhvr>
                                      <p:to>
                                        <p:strVal val="visible"/>
                                      </p:to>
                                    </p:set>
                                    <p:anim calcmode="lin" valueType="num">
                                      <p:cBhvr>
                                        <p:cTn id="57" dur="500" fill="hold"/>
                                        <p:tgtEl>
                                          <p:spTgt spid="682001"/>
                                        </p:tgtEl>
                                        <p:attrNameLst>
                                          <p:attrName>ppt_w</p:attrName>
                                        </p:attrNameLst>
                                      </p:cBhvr>
                                      <p:tavLst>
                                        <p:tav tm="0">
                                          <p:val>
                                            <p:fltVal val="0"/>
                                          </p:val>
                                        </p:tav>
                                        <p:tav tm="100000">
                                          <p:val>
                                            <p:strVal val="#ppt_w"/>
                                          </p:val>
                                        </p:tav>
                                      </p:tavLst>
                                    </p:anim>
                                    <p:anim calcmode="lin" valueType="num">
                                      <p:cBhvr>
                                        <p:cTn id="58" dur="500" fill="hold"/>
                                        <p:tgtEl>
                                          <p:spTgt spid="682001"/>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0"/>
                                  </p:stCondLst>
                                  <p:childTnLst>
                                    <p:set>
                                      <p:cBhvr>
                                        <p:cTn id="60" dur="1" fill="hold">
                                          <p:stCondLst>
                                            <p:cond delay="0"/>
                                          </p:stCondLst>
                                        </p:cTn>
                                        <p:tgtEl>
                                          <p:spTgt spid="682002"/>
                                        </p:tgtEl>
                                        <p:attrNameLst>
                                          <p:attrName>style.visibility</p:attrName>
                                        </p:attrNameLst>
                                      </p:cBhvr>
                                      <p:to>
                                        <p:strVal val="visible"/>
                                      </p:to>
                                    </p:set>
                                    <p:anim calcmode="lin" valueType="num">
                                      <p:cBhvr>
                                        <p:cTn id="61" dur="500" fill="hold"/>
                                        <p:tgtEl>
                                          <p:spTgt spid="682002"/>
                                        </p:tgtEl>
                                        <p:attrNameLst>
                                          <p:attrName>ppt_w</p:attrName>
                                        </p:attrNameLst>
                                      </p:cBhvr>
                                      <p:tavLst>
                                        <p:tav tm="0">
                                          <p:val>
                                            <p:fltVal val="0"/>
                                          </p:val>
                                        </p:tav>
                                        <p:tav tm="100000">
                                          <p:val>
                                            <p:strVal val="#ppt_w"/>
                                          </p:val>
                                        </p:tav>
                                      </p:tavLst>
                                    </p:anim>
                                    <p:anim calcmode="lin" valueType="num">
                                      <p:cBhvr>
                                        <p:cTn id="62" dur="500" fill="hold"/>
                                        <p:tgtEl>
                                          <p:spTgt spid="682002"/>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0"/>
                                  </p:stCondLst>
                                  <p:childTnLst>
                                    <p:set>
                                      <p:cBhvr>
                                        <p:cTn id="64" dur="1" fill="hold">
                                          <p:stCondLst>
                                            <p:cond delay="0"/>
                                          </p:stCondLst>
                                        </p:cTn>
                                        <p:tgtEl>
                                          <p:spTgt spid="682003"/>
                                        </p:tgtEl>
                                        <p:attrNameLst>
                                          <p:attrName>style.visibility</p:attrName>
                                        </p:attrNameLst>
                                      </p:cBhvr>
                                      <p:to>
                                        <p:strVal val="visible"/>
                                      </p:to>
                                    </p:set>
                                    <p:anim calcmode="lin" valueType="num">
                                      <p:cBhvr>
                                        <p:cTn id="65" dur="500" fill="hold"/>
                                        <p:tgtEl>
                                          <p:spTgt spid="682003"/>
                                        </p:tgtEl>
                                        <p:attrNameLst>
                                          <p:attrName>ppt_w</p:attrName>
                                        </p:attrNameLst>
                                      </p:cBhvr>
                                      <p:tavLst>
                                        <p:tav tm="0">
                                          <p:val>
                                            <p:fltVal val="0"/>
                                          </p:val>
                                        </p:tav>
                                        <p:tav tm="100000">
                                          <p:val>
                                            <p:strVal val="#ppt_w"/>
                                          </p:val>
                                        </p:tav>
                                      </p:tavLst>
                                    </p:anim>
                                    <p:anim calcmode="lin" valueType="num">
                                      <p:cBhvr>
                                        <p:cTn id="66" dur="500" fill="hold"/>
                                        <p:tgtEl>
                                          <p:spTgt spid="682003"/>
                                        </p:tgtEl>
                                        <p:attrNameLst>
                                          <p:attrName>ppt_h</p:attrName>
                                        </p:attrNameLst>
                                      </p:cBhvr>
                                      <p:tavLst>
                                        <p:tav tm="0">
                                          <p:val>
                                            <p:fltVal val="0"/>
                                          </p:val>
                                        </p:tav>
                                        <p:tav tm="100000">
                                          <p:val>
                                            <p:strVal val="#ppt_h"/>
                                          </p:val>
                                        </p:tav>
                                      </p:tavLst>
                                    </p:anim>
                                  </p:childTnLst>
                                </p:cTn>
                              </p:par>
                              <p:par>
                                <p:cTn id="67" presetID="23" presetClass="entr" presetSubtype="16" fill="hold" nodeType="withEffect">
                                  <p:stCondLst>
                                    <p:cond delay="0"/>
                                  </p:stCondLst>
                                  <p:childTnLst>
                                    <p:set>
                                      <p:cBhvr>
                                        <p:cTn id="68" dur="1" fill="hold">
                                          <p:stCondLst>
                                            <p:cond delay="0"/>
                                          </p:stCondLst>
                                        </p:cTn>
                                        <p:tgtEl>
                                          <p:spTgt spid="682004"/>
                                        </p:tgtEl>
                                        <p:attrNameLst>
                                          <p:attrName>style.visibility</p:attrName>
                                        </p:attrNameLst>
                                      </p:cBhvr>
                                      <p:to>
                                        <p:strVal val="visible"/>
                                      </p:to>
                                    </p:set>
                                    <p:anim calcmode="lin" valueType="num">
                                      <p:cBhvr>
                                        <p:cTn id="69" dur="500" fill="hold"/>
                                        <p:tgtEl>
                                          <p:spTgt spid="682004"/>
                                        </p:tgtEl>
                                        <p:attrNameLst>
                                          <p:attrName>ppt_w</p:attrName>
                                        </p:attrNameLst>
                                      </p:cBhvr>
                                      <p:tavLst>
                                        <p:tav tm="0">
                                          <p:val>
                                            <p:fltVal val="0"/>
                                          </p:val>
                                        </p:tav>
                                        <p:tav tm="100000">
                                          <p:val>
                                            <p:strVal val="#ppt_w"/>
                                          </p:val>
                                        </p:tav>
                                      </p:tavLst>
                                    </p:anim>
                                    <p:anim calcmode="lin" valueType="num">
                                      <p:cBhvr>
                                        <p:cTn id="70" dur="500" fill="hold"/>
                                        <p:tgtEl>
                                          <p:spTgt spid="682004"/>
                                        </p:tgtEl>
                                        <p:attrNameLst>
                                          <p:attrName>ppt_h</p:attrName>
                                        </p:attrNameLst>
                                      </p:cBhvr>
                                      <p:tavLst>
                                        <p:tav tm="0">
                                          <p:val>
                                            <p:fltVal val="0"/>
                                          </p:val>
                                        </p:tav>
                                        <p:tav tm="100000">
                                          <p:val>
                                            <p:strVal val="#ppt_h"/>
                                          </p:val>
                                        </p:tav>
                                      </p:tavLst>
                                    </p:anim>
                                  </p:childTnLst>
                                </p:cTn>
                              </p:par>
                              <p:par>
                                <p:cTn id="71" presetID="23" presetClass="entr" presetSubtype="16" fill="hold" nodeType="withEffect">
                                  <p:stCondLst>
                                    <p:cond delay="0"/>
                                  </p:stCondLst>
                                  <p:childTnLst>
                                    <p:set>
                                      <p:cBhvr>
                                        <p:cTn id="72" dur="1" fill="hold">
                                          <p:stCondLst>
                                            <p:cond delay="0"/>
                                          </p:stCondLst>
                                        </p:cTn>
                                        <p:tgtEl>
                                          <p:spTgt spid="682005"/>
                                        </p:tgtEl>
                                        <p:attrNameLst>
                                          <p:attrName>style.visibility</p:attrName>
                                        </p:attrNameLst>
                                      </p:cBhvr>
                                      <p:to>
                                        <p:strVal val="visible"/>
                                      </p:to>
                                    </p:set>
                                    <p:anim calcmode="lin" valueType="num">
                                      <p:cBhvr>
                                        <p:cTn id="73" dur="500" fill="hold"/>
                                        <p:tgtEl>
                                          <p:spTgt spid="682005"/>
                                        </p:tgtEl>
                                        <p:attrNameLst>
                                          <p:attrName>ppt_w</p:attrName>
                                        </p:attrNameLst>
                                      </p:cBhvr>
                                      <p:tavLst>
                                        <p:tav tm="0">
                                          <p:val>
                                            <p:fltVal val="0"/>
                                          </p:val>
                                        </p:tav>
                                        <p:tav tm="100000">
                                          <p:val>
                                            <p:strVal val="#ppt_w"/>
                                          </p:val>
                                        </p:tav>
                                      </p:tavLst>
                                    </p:anim>
                                    <p:anim calcmode="lin" valueType="num">
                                      <p:cBhvr>
                                        <p:cTn id="74" dur="500" fill="hold"/>
                                        <p:tgtEl>
                                          <p:spTgt spid="682005"/>
                                        </p:tgtEl>
                                        <p:attrNameLst>
                                          <p:attrName>ppt_h</p:attrName>
                                        </p:attrNameLst>
                                      </p:cBhvr>
                                      <p:tavLst>
                                        <p:tav tm="0">
                                          <p:val>
                                            <p:fltVal val="0"/>
                                          </p:val>
                                        </p:tav>
                                        <p:tav tm="100000">
                                          <p:val>
                                            <p:strVal val="#ppt_h"/>
                                          </p:val>
                                        </p:tav>
                                      </p:tavLst>
                                    </p:anim>
                                  </p:childTnLst>
                                </p:cTn>
                              </p:par>
                              <p:par>
                                <p:cTn id="75" presetID="23" presetClass="entr" presetSubtype="16" fill="hold" nodeType="withEffect">
                                  <p:stCondLst>
                                    <p:cond delay="0"/>
                                  </p:stCondLst>
                                  <p:childTnLst>
                                    <p:set>
                                      <p:cBhvr>
                                        <p:cTn id="76" dur="1" fill="hold">
                                          <p:stCondLst>
                                            <p:cond delay="0"/>
                                          </p:stCondLst>
                                        </p:cTn>
                                        <p:tgtEl>
                                          <p:spTgt spid="682006"/>
                                        </p:tgtEl>
                                        <p:attrNameLst>
                                          <p:attrName>style.visibility</p:attrName>
                                        </p:attrNameLst>
                                      </p:cBhvr>
                                      <p:to>
                                        <p:strVal val="visible"/>
                                      </p:to>
                                    </p:set>
                                    <p:anim calcmode="lin" valueType="num">
                                      <p:cBhvr>
                                        <p:cTn id="77" dur="500" fill="hold"/>
                                        <p:tgtEl>
                                          <p:spTgt spid="682006"/>
                                        </p:tgtEl>
                                        <p:attrNameLst>
                                          <p:attrName>ppt_w</p:attrName>
                                        </p:attrNameLst>
                                      </p:cBhvr>
                                      <p:tavLst>
                                        <p:tav tm="0">
                                          <p:val>
                                            <p:fltVal val="0"/>
                                          </p:val>
                                        </p:tav>
                                        <p:tav tm="100000">
                                          <p:val>
                                            <p:strVal val="#ppt_w"/>
                                          </p:val>
                                        </p:tav>
                                      </p:tavLst>
                                    </p:anim>
                                    <p:anim calcmode="lin" valueType="num">
                                      <p:cBhvr>
                                        <p:cTn id="78" dur="500" fill="hold"/>
                                        <p:tgtEl>
                                          <p:spTgt spid="682006"/>
                                        </p:tgtEl>
                                        <p:attrNameLst>
                                          <p:attrName>ppt_h</p:attrName>
                                        </p:attrNameLst>
                                      </p:cBhvr>
                                      <p:tavLst>
                                        <p:tav tm="0">
                                          <p:val>
                                            <p:fltVal val="0"/>
                                          </p:val>
                                        </p:tav>
                                        <p:tav tm="100000">
                                          <p:val>
                                            <p:strVal val="#ppt_h"/>
                                          </p:val>
                                        </p:tav>
                                      </p:tavLst>
                                    </p:anim>
                                  </p:childTnLst>
                                </p:cTn>
                              </p:par>
                              <p:par>
                                <p:cTn id="79" presetID="23" presetClass="entr" presetSubtype="16" fill="hold" nodeType="withEffect">
                                  <p:stCondLst>
                                    <p:cond delay="0"/>
                                  </p:stCondLst>
                                  <p:childTnLst>
                                    <p:set>
                                      <p:cBhvr>
                                        <p:cTn id="80" dur="1" fill="hold">
                                          <p:stCondLst>
                                            <p:cond delay="0"/>
                                          </p:stCondLst>
                                        </p:cTn>
                                        <p:tgtEl>
                                          <p:spTgt spid="682007"/>
                                        </p:tgtEl>
                                        <p:attrNameLst>
                                          <p:attrName>style.visibility</p:attrName>
                                        </p:attrNameLst>
                                      </p:cBhvr>
                                      <p:to>
                                        <p:strVal val="visible"/>
                                      </p:to>
                                    </p:set>
                                    <p:anim calcmode="lin" valueType="num">
                                      <p:cBhvr>
                                        <p:cTn id="81" dur="500" fill="hold"/>
                                        <p:tgtEl>
                                          <p:spTgt spid="682007"/>
                                        </p:tgtEl>
                                        <p:attrNameLst>
                                          <p:attrName>ppt_w</p:attrName>
                                        </p:attrNameLst>
                                      </p:cBhvr>
                                      <p:tavLst>
                                        <p:tav tm="0">
                                          <p:val>
                                            <p:fltVal val="0"/>
                                          </p:val>
                                        </p:tav>
                                        <p:tav tm="100000">
                                          <p:val>
                                            <p:strVal val="#ppt_w"/>
                                          </p:val>
                                        </p:tav>
                                      </p:tavLst>
                                    </p:anim>
                                    <p:anim calcmode="lin" valueType="num">
                                      <p:cBhvr>
                                        <p:cTn id="82" dur="500" fill="hold"/>
                                        <p:tgtEl>
                                          <p:spTgt spid="682007"/>
                                        </p:tgtEl>
                                        <p:attrNameLst>
                                          <p:attrName>ppt_h</p:attrName>
                                        </p:attrNameLst>
                                      </p:cBhvr>
                                      <p:tavLst>
                                        <p:tav tm="0">
                                          <p:val>
                                            <p:fltVal val="0"/>
                                          </p:val>
                                        </p:tav>
                                        <p:tav tm="100000">
                                          <p:val>
                                            <p:strVal val="#ppt_h"/>
                                          </p:val>
                                        </p:tav>
                                      </p:tavLst>
                                    </p:anim>
                                  </p:childTnLst>
                                </p:cTn>
                              </p:par>
                              <p:par>
                                <p:cTn id="83" presetID="23" presetClass="entr" presetSubtype="16" fill="hold" nodeType="withEffect">
                                  <p:stCondLst>
                                    <p:cond delay="0"/>
                                  </p:stCondLst>
                                  <p:childTnLst>
                                    <p:set>
                                      <p:cBhvr>
                                        <p:cTn id="84" dur="1" fill="hold">
                                          <p:stCondLst>
                                            <p:cond delay="0"/>
                                          </p:stCondLst>
                                        </p:cTn>
                                        <p:tgtEl>
                                          <p:spTgt spid="682008"/>
                                        </p:tgtEl>
                                        <p:attrNameLst>
                                          <p:attrName>style.visibility</p:attrName>
                                        </p:attrNameLst>
                                      </p:cBhvr>
                                      <p:to>
                                        <p:strVal val="visible"/>
                                      </p:to>
                                    </p:set>
                                    <p:anim calcmode="lin" valueType="num">
                                      <p:cBhvr>
                                        <p:cTn id="85" dur="500" fill="hold"/>
                                        <p:tgtEl>
                                          <p:spTgt spid="682008"/>
                                        </p:tgtEl>
                                        <p:attrNameLst>
                                          <p:attrName>ppt_w</p:attrName>
                                        </p:attrNameLst>
                                      </p:cBhvr>
                                      <p:tavLst>
                                        <p:tav tm="0">
                                          <p:val>
                                            <p:fltVal val="0"/>
                                          </p:val>
                                        </p:tav>
                                        <p:tav tm="100000">
                                          <p:val>
                                            <p:strVal val="#ppt_w"/>
                                          </p:val>
                                        </p:tav>
                                      </p:tavLst>
                                    </p:anim>
                                    <p:anim calcmode="lin" valueType="num">
                                      <p:cBhvr>
                                        <p:cTn id="86" dur="500" fill="hold"/>
                                        <p:tgtEl>
                                          <p:spTgt spid="682008"/>
                                        </p:tgtEl>
                                        <p:attrNameLst>
                                          <p:attrName>ppt_h</p:attrName>
                                        </p:attrNameLst>
                                      </p:cBhvr>
                                      <p:tavLst>
                                        <p:tav tm="0">
                                          <p:val>
                                            <p:fltVal val="0"/>
                                          </p:val>
                                        </p:tav>
                                        <p:tav tm="100000">
                                          <p:val>
                                            <p:strVal val="#ppt_h"/>
                                          </p:val>
                                        </p:tav>
                                      </p:tavLst>
                                    </p:anim>
                                  </p:childTnLst>
                                </p:cTn>
                              </p:par>
                              <p:par>
                                <p:cTn id="87" presetID="23" presetClass="entr" presetSubtype="16" fill="hold" grpId="0" nodeType="withEffect">
                                  <p:stCondLst>
                                    <p:cond delay="0"/>
                                  </p:stCondLst>
                                  <p:childTnLst>
                                    <p:set>
                                      <p:cBhvr>
                                        <p:cTn id="88" dur="1" fill="hold">
                                          <p:stCondLst>
                                            <p:cond delay="0"/>
                                          </p:stCondLst>
                                        </p:cTn>
                                        <p:tgtEl>
                                          <p:spTgt spid="682019"/>
                                        </p:tgtEl>
                                        <p:attrNameLst>
                                          <p:attrName>style.visibility</p:attrName>
                                        </p:attrNameLst>
                                      </p:cBhvr>
                                      <p:to>
                                        <p:strVal val="visible"/>
                                      </p:to>
                                    </p:set>
                                    <p:anim calcmode="lin" valueType="num">
                                      <p:cBhvr>
                                        <p:cTn id="89" dur="500" fill="hold"/>
                                        <p:tgtEl>
                                          <p:spTgt spid="682019"/>
                                        </p:tgtEl>
                                        <p:attrNameLst>
                                          <p:attrName>ppt_w</p:attrName>
                                        </p:attrNameLst>
                                      </p:cBhvr>
                                      <p:tavLst>
                                        <p:tav tm="0">
                                          <p:val>
                                            <p:fltVal val="0"/>
                                          </p:val>
                                        </p:tav>
                                        <p:tav tm="100000">
                                          <p:val>
                                            <p:strVal val="#ppt_w"/>
                                          </p:val>
                                        </p:tav>
                                      </p:tavLst>
                                    </p:anim>
                                    <p:anim calcmode="lin" valueType="num">
                                      <p:cBhvr>
                                        <p:cTn id="90" dur="500" fill="hold"/>
                                        <p:tgtEl>
                                          <p:spTgt spid="682019"/>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681994"/>
                                        </p:tgtEl>
                                        <p:attrNameLst>
                                          <p:attrName>style.visibility</p:attrName>
                                        </p:attrNameLst>
                                      </p:cBhvr>
                                      <p:to>
                                        <p:strVal val="visible"/>
                                      </p:to>
                                    </p:set>
                                    <p:anim calcmode="lin" valueType="num">
                                      <p:cBhvr>
                                        <p:cTn id="95" dur="500" fill="hold"/>
                                        <p:tgtEl>
                                          <p:spTgt spid="681994"/>
                                        </p:tgtEl>
                                        <p:attrNameLst>
                                          <p:attrName>ppt_w</p:attrName>
                                        </p:attrNameLst>
                                      </p:cBhvr>
                                      <p:tavLst>
                                        <p:tav tm="0">
                                          <p:val>
                                            <p:fltVal val="0"/>
                                          </p:val>
                                        </p:tav>
                                        <p:tav tm="100000">
                                          <p:val>
                                            <p:strVal val="#ppt_w"/>
                                          </p:val>
                                        </p:tav>
                                      </p:tavLst>
                                    </p:anim>
                                    <p:anim calcmode="lin" valueType="num">
                                      <p:cBhvr>
                                        <p:cTn id="96" dur="500" fill="hold"/>
                                        <p:tgtEl>
                                          <p:spTgt spid="681994"/>
                                        </p:tgtEl>
                                        <p:attrNameLst>
                                          <p:attrName>ppt_h</p:attrName>
                                        </p:attrNameLst>
                                      </p:cBhvr>
                                      <p:tavLst>
                                        <p:tav tm="0">
                                          <p:val>
                                            <p:fltVal val="0"/>
                                          </p:val>
                                        </p:tav>
                                        <p:tav tm="100000">
                                          <p:val>
                                            <p:strVal val="#ppt_h"/>
                                          </p:val>
                                        </p:tav>
                                      </p:tavLst>
                                    </p:anim>
                                  </p:childTnLst>
                                </p:cTn>
                              </p:par>
                              <p:par>
                                <p:cTn id="97" presetID="23" presetClass="entr" presetSubtype="16" fill="hold" grpId="0" nodeType="withEffect">
                                  <p:stCondLst>
                                    <p:cond delay="0"/>
                                  </p:stCondLst>
                                  <p:childTnLst>
                                    <p:set>
                                      <p:cBhvr>
                                        <p:cTn id="98" dur="1" fill="hold">
                                          <p:stCondLst>
                                            <p:cond delay="0"/>
                                          </p:stCondLst>
                                        </p:cTn>
                                        <p:tgtEl>
                                          <p:spTgt spid="681995"/>
                                        </p:tgtEl>
                                        <p:attrNameLst>
                                          <p:attrName>style.visibility</p:attrName>
                                        </p:attrNameLst>
                                      </p:cBhvr>
                                      <p:to>
                                        <p:strVal val="visible"/>
                                      </p:to>
                                    </p:set>
                                    <p:anim calcmode="lin" valueType="num">
                                      <p:cBhvr>
                                        <p:cTn id="99" dur="500" fill="hold"/>
                                        <p:tgtEl>
                                          <p:spTgt spid="681995"/>
                                        </p:tgtEl>
                                        <p:attrNameLst>
                                          <p:attrName>ppt_w</p:attrName>
                                        </p:attrNameLst>
                                      </p:cBhvr>
                                      <p:tavLst>
                                        <p:tav tm="0">
                                          <p:val>
                                            <p:fltVal val="0"/>
                                          </p:val>
                                        </p:tav>
                                        <p:tav tm="100000">
                                          <p:val>
                                            <p:strVal val="#ppt_w"/>
                                          </p:val>
                                        </p:tav>
                                      </p:tavLst>
                                    </p:anim>
                                    <p:anim calcmode="lin" valueType="num">
                                      <p:cBhvr>
                                        <p:cTn id="100" dur="500" fill="hold"/>
                                        <p:tgtEl>
                                          <p:spTgt spid="681995"/>
                                        </p:tgtEl>
                                        <p:attrNameLst>
                                          <p:attrName>ppt_h</p:attrName>
                                        </p:attrNameLst>
                                      </p:cBhvr>
                                      <p:tavLst>
                                        <p:tav tm="0">
                                          <p:val>
                                            <p:flt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682009"/>
                                        </p:tgtEl>
                                        <p:attrNameLst>
                                          <p:attrName>style.visibility</p:attrName>
                                        </p:attrNameLst>
                                      </p:cBhvr>
                                      <p:to>
                                        <p:strVal val="visible"/>
                                      </p:to>
                                    </p:set>
                                    <p:anim calcmode="lin" valueType="num">
                                      <p:cBhvr>
                                        <p:cTn id="103" dur="500" fill="hold"/>
                                        <p:tgtEl>
                                          <p:spTgt spid="682009"/>
                                        </p:tgtEl>
                                        <p:attrNameLst>
                                          <p:attrName>ppt_w</p:attrName>
                                        </p:attrNameLst>
                                      </p:cBhvr>
                                      <p:tavLst>
                                        <p:tav tm="0">
                                          <p:val>
                                            <p:fltVal val="0"/>
                                          </p:val>
                                        </p:tav>
                                        <p:tav tm="100000">
                                          <p:val>
                                            <p:strVal val="#ppt_w"/>
                                          </p:val>
                                        </p:tav>
                                      </p:tavLst>
                                    </p:anim>
                                    <p:anim calcmode="lin" valueType="num">
                                      <p:cBhvr>
                                        <p:cTn id="104" dur="500" fill="hold"/>
                                        <p:tgtEl>
                                          <p:spTgt spid="682009"/>
                                        </p:tgtEl>
                                        <p:attrNameLst>
                                          <p:attrName>ppt_h</p:attrName>
                                        </p:attrNameLst>
                                      </p:cBhvr>
                                      <p:tavLst>
                                        <p:tav tm="0">
                                          <p:val>
                                            <p:flt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682012"/>
                                        </p:tgtEl>
                                        <p:attrNameLst>
                                          <p:attrName>style.visibility</p:attrName>
                                        </p:attrNameLst>
                                      </p:cBhvr>
                                      <p:to>
                                        <p:strVal val="visible"/>
                                      </p:to>
                                    </p:set>
                                    <p:anim calcmode="lin" valueType="num">
                                      <p:cBhvr>
                                        <p:cTn id="107" dur="500" fill="hold"/>
                                        <p:tgtEl>
                                          <p:spTgt spid="682012"/>
                                        </p:tgtEl>
                                        <p:attrNameLst>
                                          <p:attrName>ppt_w</p:attrName>
                                        </p:attrNameLst>
                                      </p:cBhvr>
                                      <p:tavLst>
                                        <p:tav tm="0">
                                          <p:val>
                                            <p:fltVal val="0"/>
                                          </p:val>
                                        </p:tav>
                                        <p:tav tm="100000">
                                          <p:val>
                                            <p:strVal val="#ppt_w"/>
                                          </p:val>
                                        </p:tav>
                                      </p:tavLst>
                                    </p:anim>
                                    <p:anim calcmode="lin" valueType="num">
                                      <p:cBhvr>
                                        <p:cTn id="108" dur="500" fill="hold"/>
                                        <p:tgtEl>
                                          <p:spTgt spid="682012"/>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0"/>
                                  </p:stCondLst>
                                  <p:childTnLst>
                                    <p:set>
                                      <p:cBhvr>
                                        <p:cTn id="110" dur="1" fill="hold">
                                          <p:stCondLst>
                                            <p:cond delay="0"/>
                                          </p:stCondLst>
                                        </p:cTn>
                                        <p:tgtEl>
                                          <p:spTgt spid="682013"/>
                                        </p:tgtEl>
                                        <p:attrNameLst>
                                          <p:attrName>style.visibility</p:attrName>
                                        </p:attrNameLst>
                                      </p:cBhvr>
                                      <p:to>
                                        <p:strVal val="visible"/>
                                      </p:to>
                                    </p:set>
                                    <p:anim calcmode="lin" valueType="num">
                                      <p:cBhvr>
                                        <p:cTn id="111" dur="500" fill="hold"/>
                                        <p:tgtEl>
                                          <p:spTgt spid="682013"/>
                                        </p:tgtEl>
                                        <p:attrNameLst>
                                          <p:attrName>ppt_w</p:attrName>
                                        </p:attrNameLst>
                                      </p:cBhvr>
                                      <p:tavLst>
                                        <p:tav tm="0">
                                          <p:val>
                                            <p:fltVal val="0"/>
                                          </p:val>
                                        </p:tav>
                                        <p:tav tm="100000">
                                          <p:val>
                                            <p:strVal val="#ppt_w"/>
                                          </p:val>
                                        </p:tav>
                                      </p:tavLst>
                                    </p:anim>
                                    <p:anim calcmode="lin" valueType="num">
                                      <p:cBhvr>
                                        <p:cTn id="112" dur="500" fill="hold"/>
                                        <p:tgtEl>
                                          <p:spTgt spid="682013"/>
                                        </p:tgtEl>
                                        <p:attrNameLst>
                                          <p:attrName>ppt_h</p:attrName>
                                        </p:attrNameLst>
                                      </p:cBhvr>
                                      <p:tavLst>
                                        <p:tav tm="0">
                                          <p:val>
                                            <p:fltVal val="0"/>
                                          </p:val>
                                        </p:tav>
                                        <p:tav tm="100000">
                                          <p:val>
                                            <p:strVal val="#ppt_h"/>
                                          </p:val>
                                        </p:tav>
                                      </p:tavLst>
                                    </p:anim>
                                  </p:childTnLst>
                                </p:cTn>
                              </p:par>
                              <p:par>
                                <p:cTn id="113" presetID="23" presetClass="entr" presetSubtype="16" fill="hold" grpId="0" nodeType="withEffect">
                                  <p:stCondLst>
                                    <p:cond delay="0"/>
                                  </p:stCondLst>
                                  <p:childTnLst>
                                    <p:set>
                                      <p:cBhvr>
                                        <p:cTn id="114" dur="1" fill="hold">
                                          <p:stCondLst>
                                            <p:cond delay="0"/>
                                          </p:stCondLst>
                                        </p:cTn>
                                        <p:tgtEl>
                                          <p:spTgt spid="682014"/>
                                        </p:tgtEl>
                                        <p:attrNameLst>
                                          <p:attrName>style.visibility</p:attrName>
                                        </p:attrNameLst>
                                      </p:cBhvr>
                                      <p:to>
                                        <p:strVal val="visible"/>
                                      </p:to>
                                    </p:set>
                                    <p:anim calcmode="lin" valueType="num">
                                      <p:cBhvr>
                                        <p:cTn id="115" dur="500" fill="hold"/>
                                        <p:tgtEl>
                                          <p:spTgt spid="682014"/>
                                        </p:tgtEl>
                                        <p:attrNameLst>
                                          <p:attrName>ppt_w</p:attrName>
                                        </p:attrNameLst>
                                      </p:cBhvr>
                                      <p:tavLst>
                                        <p:tav tm="0">
                                          <p:val>
                                            <p:fltVal val="0"/>
                                          </p:val>
                                        </p:tav>
                                        <p:tav tm="100000">
                                          <p:val>
                                            <p:strVal val="#ppt_w"/>
                                          </p:val>
                                        </p:tav>
                                      </p:tavLst>
                                    </p:anim>
                                    <p:anim calcmode="lin" valueType="num">
                                      <p:cBhvr>
                                        <p:cTn id="116" dur="500" fill="hold"/>
                                        <p:tgtEl>
                                          <p:spTgt spid="682014"/>
                                        </p:tgtEl>
                                        <p:attrNameLst>
                                          <p:attrName>ppt_h</p:attrName>
                                        </p:attrNameLst>
                                      </p:cBhvr>
                                      <p:tavLst>
                                        <p:tav tm="0">
                                          <p:val>
                                            <p:fltVal val="0"/>
                                          </p:val>
                                        </p:tav>
                                        <p:tav tm="100000">
                                          <p:val>
                                            <p:strVal val="#ppt_h"/>
                                          </p:val>
                                        </p:tav>
                                      </p:tavLst>
                                    </p:anim>
                                  </p:childTnLst>
                                </p:cTn>
                              </p:par>
                              <p:par>
                                <p:cTn id="117" presetID="23" presetClass="entr" presetSubtype="16" fill="hold" grpId="0" nodeType="withEffect">
                                  <p:stCondLst>
                                    <p:cond delay="0"/>
                                  </p:stCondLst>
                                  <p:childTnLst>
                                    <p:set>
                                      <p:cBhvr>
                                        <p:cTn id="118" dur="1" fill="hold">
                                          <p:stCondLst>
                                            <p:cond delay="0"/>
                                          </p:stCondLst>
                                        </p:cTn>
                                        <p:tgtEl>
                                          <p:spTgt spid="682015"/>
                                        </p:tgtEl>
                                        <p:attrNameLst>
                                          <p:attrName>style.visibility</p:attrName>
                                        </p:attrNameLst>
                                      </p:cBhvr>
                                      <p:to>
                                        <p:strVal val="visible"/>
                                      </p:to>
                                    </p:set>
                                    <p:anim calcmode="lin" valueType="num">
                                      <p:cBhvr>
                                        <p:cTn id="119" dur="500" fill="hold"/>
                                        <p:tgtEl>
                                          <p:spTgt spid="682015"/>
                                        </p:tgtEl>
                                        <p:attrNameLst>
                                          <p:attrName>ppt_w</p:attrName>
                                        </p:attrNameLst>
                                      </p:cBhvr>
                                      <p:tavLst>
                                        <p:tav tm="0">
                                          <p:val>
                                            <p:fltVal val="0"/>
                                          </p:val>
                                        </p:tav>
                                        <p:tav tm="100000">
                                          <p:val>
                                            <p:strVal val="#ppt_w"/>
                                          </p:val>
                                        </p:tav>
                                      </p:tavLst>
                                    </p:anim>
                                    <p:anim calcmode="lin" valueType="num">
                                      <p:cBhvr>
                                        <p:cTn id="120" dur="500" fill="hold"/>
                                        <p:tgtEl>
                                          <p:spTgt spid="682015"/>
                                        </p:tgtEl>
                                        <p:attrNameLst>
                                          <p:attrName>ppt_h</p:attrName>
                                        </p:attrNameLst>
                                      </p:cBhvr>
                                      <p:tavLst>
                                        <p:tav tm="0">
                                          <p:val>
                                            <p:flt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682016"/>
                                        </p:tgtEl>
                                        <p:attrNameLst>
                                          <p:attrName>style.visibility</p:attrName>
                                        </p:attrNameLst>
                                      </p:cBhvr>
                                      <p:to>
                                        <p:strVal val="visible"/>
                                      </p:to>
                                    </p:set>
                                    <p:anim calcmode="lin" valueType="num">
                                      <p:cBhvr>
                                        <p:cTn id="123" dur="500" fill="hold"/>
                                        <p:tgtEl>
                                          <p:spTgt spid="682016"/>
                                        </p:tgtEl>
                                        <p:attrNameLst>
                                          <p:attrName>ppt_w</p:attrName>
                                        </p:attrNameLst>
                                      </p:cBhvr>
                                      <p:tavLst>
                                        <p:tav tm="0">
                                          <p:val>
                                            <p:fltVal val="0"/>
                                          </p:val>
                                        </p:tav>
                                        <p:tav tm="100000">
                                          <p:val>
                                            <p:strVal val="#ppt_w"/>
                                          </p:val>
                                        </p:tav>
                                      </p:tavLst>
                                    </p:anim>
                                    <p:anim calcmode="lin" valueType="num">
                                      <p:cBhvr>
                                        <p:cTn id="124" dur="500" fill="hold"/>
                                        <p:tgtEl>
                                          <p:spTgt spid="682016"/>
                                        </p:tgtEl>
                                        <p:attrNameLst>
                                          <p:attrName>ppt_h</p:attrName>
                                        </p:attrNameLst>
                                      </p:cBhvr>
                                      <p:tavLst>
                                        <p:tav tm="0">
                                          <p:val>
                                            <p:flt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682017"/>
                                        </p:tgtEl>
                                        <p:attrNameLst>
                                          <p:attrName>style.visibility</p:attrName>
                                        </p:attrNameLst>
                                      </p:cBhvr>
                                      <p:to>
                                        <p:strVal val="visible"/>
                                      </p:to>
                                    </p:set>
                                    <p:anim calcmode="lin" valueType="num">
                                      <p:cBhvr>
                                        <p:cTn id="127" dur="500" fill="hold"/>
                                        <p:tgtEl>
                                          <p:spTgt spid="682017"/>
                                        </p:tgtEl>
                                        <p:attrNameLst>
                                          <p:attrName>ppt_w</p:attrName>
                                        </p:attrNameLst>
                                      </p:cBhvr>
                                      <p:tavLst>
                                        <p:tav tm="0">
                                          <p:val>
                                            <p:fltVal val="0"/>
                                          </p:val>
                                        </p:tav>
                                        <p:tav tm="100000">
                                          <p:val>
                                            <p:strVal val="#ppt_w"/>
                                          </p:val>
                                        </p:tav>
                                      </p:tavLst>
                                    </p:anim>
                                    <p:anim calcmode="lin" valueType="num">
                                      <p:cBhvr>
                                        <p:cTn id="128" dur="500" fill="hold"/>
                                        <p:tgtEl>
                                          <p:spTgt spid="682017"/>
                                        </p:tgtEl>
                                        <p:attrNameLst>
                                          <p:attrName>ppt_h</p:attrName>
                                        </p:attrNameLst>
                                      </p:cBhvr>
                                      <p:tavLst>
                                        <p:tav tm="0">
                                          <p:val>
                                            <p:flt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682018"/>
                                        </p:tgtEl>
                                        <p:attrNameLst>
                                          <p:attrName>style.visibility</p:attrName>
                                        </p:attrNameLst>
                                      </p:cBhvr>
                                      <p:to>
                                        <p:strVal val="visible"/>
                                      </p:to>
                                    </p:set>
                                    <p:anim calcmode="lin" valueType="num">
                                      <p:cBhvr>
                                        <p:cTn id="131" dur="500" fill="hold"/>
                                        <p:tgtEl>
                                          <p:spTgt spid="682018"/>
                                        </p:tgtEl>
                                        <p:attrNameLst>
                                          <p:attrName>ppt_w</p:attrName>
                                        </p:attrNameLst>
                                      </p:cBhvr>
                                      <p:tavLst>
                                        <p:tav tm="0">
                                          <p:val>
                                            <p:fltVal val="0"/>
                                          </p:val>
                                        </p:tav>
                                        <p:tav tm="100000">
                                          <p:val>
                                            <p:strVal val="#ppt_w"/>
                                          </p:val>
                                        </p:tav>
                                      </p:tavLst>
                                    </p:anim>
                                    <p:anim calcmode="lin" valueType="num">
                                      <p:cBhvr>
                                        <p:cTn id="132" dur="500" fill="hold"/>
                                        <p:tgtEl>
                                          <p:spTgt spid="682018"/>
                                        </p:tgtEl>
                                        <p:attrNameLst>
                                          <p:attrName>ppt_h</p:attrName>
                                        </p:attrNameLst>
                                      </p:cBhvr>
                                      <p:tavLst>
                                        <p:tav tm="0">
                                          <p:val>
                                            <p:fltVal val="0"/>
                                          </p:val>
                                        </p:tav>
                                        <p:tav tm="100000">
                                          <p:val>
                                            <p:strVal val="#ppt_h"/>
                                          </p:val>
                                        </p:tav>
                                      </p:tavLst>
                                    </p:anim>
                                  </p:childTnLst>
                                </p:cTn>
                              </p:par>
                              <p:par>
                                <p:cTn id="133" presetID="23" presetClass="entr" presetSubtype="16" fill="hold" grpId="0" nodeType="withEffect">
                                  <p:stCondLst>
                                    <p:cond delay="0"/>
                                  </p:stCondLst>
                                  <p:childTnLst>
                                    <p:set>
                                      <p:cBhvr>
                                        <p:cTn id="134" dur="1" fill="hold">
                                          <p:stCondLst>
                                            <p:cond delay="0"/>
                                          </p:stCondLst>
                                        </p:cTn>
                                        <p:tgtEl>
                                          <p:spTgt spid="682020"/>
                                        </p:tgtEl>
                                        <p:attrNameLst>
                                          <p:attrName>style.visibility</p:attrName>
                                        </p:attrNameLst>
                                      </p:cBhvr>
                                      <p:to>
                                        <p:strVal val="visible"/>
                                      </p:to>
                                    </p:set>
                                    <p:anim calcmode="lin" valueType="num">
                                      <p:cBhvr>
                                        <p:cTn id="135" dur="500" fill="hold"/>
                                        <p:tgtEl>
                                          <p:spTgt spid="682020"/>
                                        </p:tgtEl>
                                        <p:attrNameLst>
                                          <p:attrName>ppt_w</p:attrName>
                                        </p:attrNameLst>
                                      </p:cBhvr>
                                      <p:tavLst>
                                        <p:tav tm="0">
                                          <p:val>
                                            <p:fltVal val="0"/>
                                          </p:val>
                                        </p:tav>
                                        <p:tav tm="100000">
                                          <p:val>
                                            <p:strVal val="#ppt_w"/>
                                          </p:val>
                                        </p:tav>
                                      </p:tavLst>
                                    </p:anim>
                                    <p:anim calcmode="lin" valueType="num">
                                      <p:cBhvr>
                                        <p:cTn id="136" dur="500" fill="hold"/>
                                        <p:tgtEl>
                                          <p:spTgt spid="6820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animBg="1"/>
      <p:bldP spid="681988" grpId="0"/>
      <p:bldP spid="681989" grpId="0"/>
      <p:bldP spid="681990" grpId="0" animBg="1"/>
      <p:bldP spid="681991" grpId="0" animBg="1"/>
      <p:bldP spid="681992" grpId="0" animBg="1"/>
      <p:bldP spid="681993" grpId="0" animBg="1"/>
      <p:bldP spid="681994" grpId="0" animBg="1"/>
      <p:bldP spid="681995" grpId="0"/>
      <p:bldP spid="681998" grpId="0"/>
      <p:bldP spid="681999" grpId="0" animBg="1"/>
      <p:bldP spid="682000" grpId="0" animBg="1"/>
      <p:bldP spid="682013" grpId="0" animBg="1"/>
      <p:bldP spid="682014" grpId="0" animBg="1"/>
      <p:bldP spid="682015" grpId="0" animBg="1"/>
      <p:bldP spid="682019" grpId="0"/>
      <p:bldP spid="6820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1026"/>
          <p:cNvSpPr>
            <a:spLocks noGrp="1" noChangeArrowheads="1"/>
          </p:cNvSpPr>
          <p:nvPr>
            <p:ph type="title"/>
          </p:nvPr>
        </p:nvSpPr>
        <p:spPr>
          <a:xfrm>
            <a:off x="25831" y="76200"/>
            <a:ext cx="82296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nchor="b"/>
          <a:lstStyle/>
          <a:p>
            <a:r>
              <a:rPr lang="en-GB" altLang="en-US" dirty="0"/>
              <a:t>Black-box </a:t>
            </a:r>
            <a:r>
              <a:rPr lang="en-GB" altLang="en-US" dirty="0" smtClean="0"/>
              <a:t>Testing</a:t>
            </a:r>
            <a:endParaRPr lang="en-GB" altLang="en-US" dirty="0"/>
          </a:p>
        </p:txBody>
      </p:sp>
      <p:pic>
        <p:nvPicPr>
          <p:cNvPr id="727043"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543050"/>
            <a:ext cx="6835775"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33978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89115" y="0"/>
            <a:ext cx="8610600" cy="1015663"/>
          </a:xfrm>
        </p:spPr>
        <p:txBody>
          <a:bodyPr wrap="square">
            <a:spAutoFit/>
          </a:bodyPr>
          <a:lstStyle/>
          <a:p>
            <a:pPr algn="l"/>
            <a:r>
              <a:rPr lang="en-US" altLang="en-US" b="0" u="none" dirty="0" smtClean="0">
                <a:solidFill>
                  <a:schemeClr val="tx2"/>
                </a:solidFill>
                <a:effectLst>
                  <a:outerShdw blurRad="38100" dist="38100" dir="2700000" algn="tl">
                    <a:srgbClr val="000000">
                      <a:alpha val="43137"/>
                    </a:srgbClr>
                  </a:outerShdw>
                </a:effectLst>
              </a:rPr>
              <a:t>White Box Testing – Software</a:t>
            </a:r>
            <a:br>
              <a:rPr lang="en-US" altLang="en-US" b="0" u="none" dirty="0" smtClean="0">
                <a:solidFill>
                  <a:schemeClr val="tx2"/>
                </a:solidFill>
                <a:effectLst>
                  <a:outerShdw blurRad="38100" dist="38100" dir="2700000" algn="tl">
                    <a:srgbClr val="000000">
                      <a:alpha val="43137"/>
                    </a:srgbClr>
                  </a:outerShdw>
                </a:effectLst>
              </a:rPr>
            </a:br>
            <a:r>
              <a:rPr lang="en-US" altLang="en-US" sz="2400" b="0" u="none" dirty="0" smtClean="0">
                <a:solidFill>
                  <a:schemeClr val="tx2"/>
                </a:solidFill>
                <a:effectLst>
                  <a:outerShdw blurRad="38100" dist="38100" dir="2700000" algn="tl">
                    <a:srgbClr val="000000">
                      <a:alpha val="43137"/>
                    </a:srgbClr>
                  </a:outerShdw>
                </a:effectLst>
              </a:rPr>
              <a:t>Paths </a:t>
            </a:r>
            <a:r>
              <a:rPr lang="en-US" altLang="en-US" sz="2400" b="0" u="none" dirty="0">
                <a:solidFill>
                  <a:schemeClr val="tx2"/>
                </a:solidFill>
                <a:effectLst>
                  <a:outerShdw blurRad="38100" dist="38100" dir="2700000" algn="tl">
                    <a:srgbClr val="000000">
                      <a:alpha val="43137"/>
                    </a:srgbClr>
                  </a:outerShdw>
                </a:effectLst>
              </a:rPr>
              <a:t>to be Checked</a:t>
            </a:r>
            <a:endParaRPr lang="en-US" altLang="en-US" b="0" u="none" dirty="0">
              <a:solidFill>
                <a:schemeClr val="tx2"/>
              </a:solidFill>
              <a:effectLst>
                <a:outerShdw blurRad="38100" dist="38100" dir="2700000" algn="tl">
                  <a:srgbClr val="000000">
                    <a:alpha val="43137"/>
                  </a:srgbClr>
                </a:outerShdw>
              </a:effectLst>
            </a:endParaRPr>
          </a:p>
        </p:txBody>
      </p:sp>
      <p:sp>
        <p:nvSpPr>
          <p:cNvPr id="719875" name="AutoShape 3"/>
          <p:cNvSpPr>
            <a:spLocks noChangeArrowheads="1"/>
          </p:cNvSpPr>
          <p:nvPr/>
        </p:nvSpPr>
        <p:spPr bwMode="auto">
          <a:xfrm>
            <a:off x="2073275" y="1379538"/>
            <a:ext cx="3295650" cy="1779587"/>
          </a:xfrm>
          <a:prstGeom prst="flowChartDecision">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b="1">
                <a:solidFill>
                  <a:srgbClr val="000000"/>
                </a:solidFill>
                <a:latin typeface="Times New Roman" pitchFamily="18" charset="0"/>
              </a:rPr>
              <a:t>Parameter &amp; settings make</a:t>
            </a:r>
          </a:p>
          <a:p>
            <a:pPr algn="ctr"/>
            <a:r>
              <a:rPr lang="en-US" altLang="en-US" b="1">
                <a:solidFill>
                  <a:srgbClr val="000000"/>
                </a:solidFill>
                <a:latin typeface="Times New Roman" pitchFamily="18" charset="0"/>
              </a:rPr>
              <a:t>sense?</a:t>
            </a:r>
            <a:endParaRPr lang="en-US" altLang="en-US" sz="1600" b="1">
              <a:solidFill>
                <a:srgbClr val="000000"/>
              </a:solidFill>
              <a:latin typeface="Times New Roman" pitchFamily="18" charset="0"/>
            </a:endParaRPr>
          </a:p>
        </p:txBody>
      </p:sp>
      <p:cxnSp>
        <p:nvCxnSpPr>
          <p:cNvPr id="719876" name="AutoShape 4"/>
          <p:cNvCxnSpPr>
            <a:cxnSpLocks noChangeShapeType="1"/>
            <a:stCxn id="719875" idx="1"/>
            <a:endCxn id="719888" idx="0"/>
          </p:cNvCxnSpPr>
          <p:nvPr/>
        </p:nvCxnSpPr>
        <p:spPr bwMode="auto">
          <a:xfrm rot="10800000" flipV="1">
            <a:off x="1612900" y="2270125"/>
            <a:ext cx="441325" cy="555625"/>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877" name="AutoShape 5"/>
          <p:cNvSpPr>
            <a:spLocks noChangeArrowheads="1"/>
          </p:cNvSpPr>
          <p:nvPr/>
        </p:nvSpPr>
        <p:spPr bwMode="auto">
          <a:xfrm>
            <a:off x="4359275" y="3216275"/>
            <a:ext cx="3295650" cy="1228725"/>
          </a:xfrm>
          <a:prstGeom prst="flowChartDecision">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b="1">
                <a:solidFill>
                  <a:srgbClr val="000000"/>
                </a:solidFill>
                <a:latin typeface="Times New Roman" pitchFamily="18" charset="0"/>
              </a:rPr>
              <a:t>Parameter name too long?</a:t>
            </a:r>
            <a:endParaRPr lang="en-US" altLang="en-US" sz="1600" b="1">
              <a:solidFill>
                <a:srgbClr val="000000"/>
              </a:solidFill>
              <a:latin typeface="Times New Roman" pitchFamily="18" charset="0"/>
            </a:endParaRPr>
          </a:p>
        </p:txBody>
      </p:sp>
      <p:cxnSp>
        <p:nvCxnSpPr>
          <p:cNvPr id="719878" name="AutoShape 6"/>
          <p:cNvCxnSpPr>
            <a:cxnSpLocks noChangeShapeType="1"/>
            <a:stCxn id="719875" idx="3"/>
            <a:endCxn id="719877" idx="0"/>
          </p:cNvCxnSpPr>
          <p:nvPr/>
        </p:nvCxnSpPr>
        <p:spPr bwMode="auto">
          <a:xfrm>
            <a:off x="5387975" y="2270125"/>
            <a:ext cx="619125" cy="9271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879" name="Text Box 7"/>
          <p:cNvSpPr txBox="1">
            <a:spLocks noChangeArrowheads="1"/>
          </p:cNvSpPr>
          <p:nvPr/>
        </p:nvSpPr>
        <p:spPr bwMode="auto">
          <a:xfrm>
            <a:off x="1625600" y="1768475"/>
            <a:ext cx="381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Times New Roman" pitchFamily="18" charset="0"/>
              </a:rPr>
              <a:t>N</a:t>
            </a:r>
          </a:p>
        </p:txBody>
      </p:sp>
      <p:cxnSp>
        <p:nvCxnSpPr>
          <p:cNvPr id="719880" name="AutoShape 8"/>
          <p:cNvCxnSpPr>
            <a:cxnSpLocks noChangeShapeType="1"/>
            <a:stCxn id="719877" idx="1"/>
            <a:endCxn id="719891" idx="0"/>
          </p:cNvCxnSpPr>
          <p:nvPr/>
        </p:nvCxnSpPr>
        <p:spPr bwMode="auto">
          <a:xfrm rot="10800000" flipV="1">
            <a:off x="4019550" y="3830638"/>
            <a:ext cx="320675" cy="117951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881" name="AutoShape 9"/>
          <p:cNvCxnSpPr>
            <a:cxnSpLocks noChangeShapeType="1"/>
            <a:stCxn id="719877" idx="3"/>
            <a:endCxn id="719890" idx="0"/>
          </p:cNvCxnSpPr>
          <p:nvPr/>
        </p:nvCxnSpPr>
        <p:spPr bwMode="auto">
          <a:xfrm>
            <a:off x="7673975" y="3830638"/>
            <a:ext cx="206375" cy="119856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882" name="Text Box 10"/>
          <p:cNvSpPr txBox="1">
            <a:spLocks noChangeArrowheads="1"/>
          </p:cNvSpPr>
          <p:nvPr/>
        </p:nvSpPr>
        <p:spPr bwMode="auto">
          <a:xfrm>
            <a:off x="7493000" y="3302000"/>
            <a:ext cx="381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Times New Roman" pitchFamily="18" charset="0"/>
              </a:rPr>
              <a:t>Y</a:t>
            </a:r>
          </a:p>
        </p:txBody>
      </p:sp>
      <p:sp>
        <p:nvSpPr>
          <p:cNvPr id="719883" name="Text Box 11"/>
          <p:cNvSpPr txBox="1">
            <a:spLocks noChangeArrowheads="1"/>
          </p:cNvSpPr>
          <p:nvPr/>
        </p:nvSpPr>
        <p:spPr bwMode="auto">
          <a:xfrm>
            <a:off x="3987800" y="3302000"/>
            <a:ext cx="381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Times New Roman" pitchFamily="18" charset="0"/>
              </a:rPr>
              <a:t>N</a:t>
            </a:r>
          </a:p>
        </p:txBody>
      </p:sp>
      <p:sp>
        <p:nvSpPr>
          <p:cNvPr id="719884" name="Freeform 12"/>
          <p:cNvSpPr>
            <a:spLocks/>
          </p:cNvSpPr>
          <p:nvPr/>
        </p:nvSpPr>
        <p:spPr bwMode="auto">
          <a:xfrm>
            <a:off x="4572000" y="838200"/>
            <a:ext cx="3581400" cy="5410200"/>
          </a:xfrm>
          <a:custGeom>
            <a:avLst/>
            <a:gdLst>
              <a:gd name="T0" fmla="*/ 152 w 2296"/>
              <a:gd name="T1" fmla="*/ 0 h 2880"/>
              <a:gd name="T2" fmla="*/ 104 w 2296"/>
              <a:gd name="T3" fmla="*/ 576 h 2880"/>
              <a:gd name="T4" fmla="*/ 776 w 2296"/>
              <a:gd name="T5" fmla="*/ 576 h 2880"/>
              <a:gd name="T6" fmla="*/ 1112 w 2296"/>
              <a:gd name="T7" fmla="*/ 864 h 2880"/>
              <a:gd name="T8" fmla="*/ 1256 w 2296"/>
              <a:gd name="T9" fmla="*/ 1488 h 2880"/>
              <a:gd name="T10" fmla="*/ 1784 w 2296"/>
              <a:gd name="T11" fmla="*/ 1728 h 2880"/>
              <a:gd name="T12" fmla="*/ 2216 w 2296"/>
              <a:gd name="T13" fmla="*/ 2208 h 2880"/>
              <a:gd name="T14" fmla="*/ 2264 w 2296"/>
              <a:gd name="T15" fmla="*/ 2880 h 28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6" h="2880">
                <a:moveTo>
                  <a:pt x="152" y="0"/>
                </a:moveTo>
                <a:cubicBezTo>
                  <a:pt x="76" y="240"/>
                  <a:pt x="0" y="480"/>
                  <a:pt x="104" y="576"/>
                </a:cubicBezTo>
                <a:cubicBezTo>
                  <a:pt x="208" y="672"/>
                  <a:pt x="608" y="528"/>
                  <a:pt x="776" y="576"/>
                </a:cubicBezTo>
                <a:cubicBezTo>
                  <a:pt x="944" y="624"/>
                  <a:pt x="1032" y="712"/>
                  <a:pt x="1112" y="864"/>
                </a:cubicBezTo>
                <a:cubicBezTo>
                  <a:pt x="1192" y="1016"/>
                  <a:pt x="1144" y="1344"/>
                  <a:pt x="1256" y="1488"/>
                </a:cubicBezTo>
                <a:cubicBezTo>
                  <a:pt x="1368" y="1632"/>
                  <a:pt x="1624" y="1608"/>
                  <a:pt x="1784" y="1728"/>
                </a:cubicBezTo>
                <a:cubicBezTo>
                  <a:pt x="1944" y="1848"/>
                  <a:pt x="2136" y="2016"/>
                  <a:pt x="2216" y="2208"/>
                </a:cubicBezTo>
                <a:cubicBezTo>
                  <a:pt x="2296" y="2400"/>
                  <a:pt x="2280" y="2640"/>
                  <a:pt x="2264" y="2880"/>
                </a:cubicBezTo>
              </a:path>
            </a:pathLst>
          </a:custGeom>
          <a:noFill/>
          <a:ln w="57150" cap="flat" cmpd="sng">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719885" name="Freeform 13"/>
          <p:cNvSpPr>
            <a:spLocks/>
          </p:cNvSpPr>
          <p:nvPr/>
        </p:nvSpPr>
        <p:spPr bwMode="auto">
          <a:xfrm>
            <a:off x="4114800" y="838200"/>
            <a:ext cx="1143000" cy="5334000"/>
          </a:xfrm>
          <a:custGeom>
            <a:avLst/>
            <a:gdLst>
              <a:gd name="T0" fmla="*/ 0 w 456"/>
              <a:gd name="T1" fmla="*/ 0 h 2736"/>
              <a:gd name="T2" fmla="*/ 192 w 456"/>
              <a:gd name="T3" fmla="*/ 624 h 2736"/>
              <a:gd name="T4" fmla="*/ 432 w 456"/>
              <a:gd name="T5" fmla="*/ 1488 h 2736"/>
              <a:gd name="T6" fmla="*/ 48 w 456"/>
              <a:gd name="T7" fmla="*/ 2736 h 2736"/>
            </a:gdLst>
            <a:ahLst/>
            <a:cxnLst>
              <a:cxn ang="0">
                <a:pos x="T0" y="T1"/>
              </a:cxn>
              <a:cxn ang="0">
                <a:pos x="T2" y="T3"/>
              </a:cxn>
              <a:cxn ang="0">
                <a:pos x="T4" y="T5"/>
              </a:cxn>
              <a:cxn ang="0">
                <a:pos x="T6" y="T7"/>
              </a:cxn>
            </a:cxnLst>
            <a:rect l="0" t="0" r="r" b="b"/>
            <a:pathLst>
              <a:path w="456" h="2736">
                <a:moveTo>
                  <a:pt x="0" y="0"/>
                </a:moveTo>
                <a:cubicBezTo>
                  <a:pt x="60" y="188"/>
                  <a:pt x="120" y="376"/>
                  <a:pt x="192" y="624"/>
                </a:cubicBezTo>
                <a:cubicBezTo>
                  <a:pt x="264" y="872"/>
                  <a:pt x="456" y="1136"/>
                  <a:pt x="432" y="1488"/>
                </a:cubicBezTo>
                <a:cubicBezTo>
                  <a:pt x="408" y="1840"/>
                  <a:pt x="228" y="2288"/>
                  <a:pt x="48" y="2736"/>
                </a:cubicBezTo>
              </a:path>
            </a:pathLst>
          </a:custGeom>
          <a:noFill/>
          <a:ln w="57150" cap="flat" cmpd="sng">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719886" name="Freeform 14"/>
          <p:cNvSpPr>
            <a:spLocks/>
          </p:cNvSpPr>
          <p:nvPr/>
        </p:nvSpPr>
        <p:spPr bwMode="auto">
          <a:xfrm>
            <a:off x="1524000" y="838200"/>
            <a:ext cx="2286000" cy="3048000"/>
          </a:xfrm>
          <a:custGeom>
            <a:avLst/>
            <a:gdLst>
              <a:gd name="T0" fmla="*/ 624 w 664"/>
              <a:gd name="T1" fmla="*/ 8 h 920"/>
              <a:gd name="T2" fmla="*/ 576 w 664"/>
              <a:gd name="T3" fmla="*/ 104 h 920"/>
              <a:gd name="T4" fmla="*/ 96 w 664"/>
              <a:gd name="T5" fmla="*/ 632 h 920"/>
              <a:gd name="T6" fmla="*/ 0 w 664"/>
              <a:gd name="T7" fmla="*/ 920 h 920"/>
            </a:gdLst>
            <a:ahLst/>
            <a:cxnLst>
              <a:cxn ang="0">
                <a:pos x="T0" y="T1"/>
              </a:cxn>
              <a:cxn ang="0">
                <a:pos x="T2" y="T3"/>
              </a:cxn>
              <a:cxn ang="0">
                <a:pos x="T4" y="T5"/>
              </a:cxn>
              <a:cxn ang="0">
                <a:pos x="T6" y="T7"/>
              </a:cxn>
            </a:cxnLst>
            <a:rect l="0" t="0" r="r" b="b"/>
            <a:pathLst>
              <a:path w="664" h="920">
                <a:moveTo>
                  <a:pt x="624" y="8"/>
                </a:moveTo>
                <a:cubicBezTo>
                  <a:pt x="644" y="4"/>
                  <a:pt x="664" y="0"/>
                  <a:pt x="576" y="104"/>
                </a:cubicBezTo>
                <a:cubicBezTo>
                  <a:pt x="488" y="208"/>
                  <a:pt x="192" y="496"/>
                  <a:pt x="96" y="632"/>
                </a:cubicBezTo>
                <a:cubicBezTo>
                  <a:pt x="0" y="768"/>
                  <a:pt x="0" y="844"/>
                  <a:pt x="0" y="920"/>
                </a:cubicBezTo>
              </a:path>
            </a:pathLst>
          </a:custGeom>
          <a:noFill/>
          <a:ln w="57150" cap="flat" cmpd="sng">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2400">
              <a:solidFill>
                <a:srgbClr val="000000"/>
              </a:solidFill>
              <a:latin typeface="Times New Roman" pitchFamily="18" charset="0"/>
            </a:endParaRPr>
          </a:p>
        </p:txBody>
      </p:sp>
      <p:sp>
        <p:nvSpPr>
          <p:cNvPr id="719887" name="Rectangle 15"/>
          <p:cNvSpPr>
            <a:spLocks noChangeArrowheads="1"/>
          </p:cNvSpPr>
          <p:nvPr/>
        </p:nvSpPr>
        <p:spPr bwMode="auto">
          <a:xfrm>
            <a:off x="609600" y="4724400"/>
            <a:ext cx="1952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3600" b="1" u="sng">
                <a:solidFill>
                  <a:schemeClr val="accent2"/>
                </a:solidFill>
                <a:latin typeface="Times New Roman" pitchFamily="18" charset="0"/>
              </a:defRPr>
            </a:lvl1pPr>
            <a:lvl2pPr algn="ctr">
              <a:defRPr sz="3600" b="1" u="sng">
                <a:solidFill>
                  <a:schemeClr val="accent2"/>
                </a:solidFill>
                <a:latin typeface="Times New Roman" pitchFamily="18" charset="0"/>
              </a:defRPr>
            </a:lvl2pPr>
            <a:lvl3pPr algn="ctr">
              <a:defRPr sz="3600" b="1" u="sng">
                <a:solidFill>
                  <a:schemeClr val="accent2"/>
                </a:solidFill>
                <a:latin typeface="Times New Roman" pitchFamily="18" charset="0"/>
              </a:defRPr>
            </a:lvl3pPr>
            <a:lvl4pPr algn="ctr">
              <a:defRPr sz="3600" b="1" u="sng">
                <a:solidFill>
                  <a:schemeClr val="accent2"/>
                </a:solidFill>
                <a:latin typeface="Times New Roman" pitchFamily="18" charset="0"/>
              </a:defRPr>
            </a:lvl4pPr>
            <a:lvl5pPr algn="ctr">
              <a:defRPr sz="3600" b="1" u="sng">
                <a:solidFill>
                  <a:schemeClr val="accent2"/>
                </a:solidFill>
                <a:latin typeface="Times New Roman" pitchFamily="18" charset="0"/>
              </a:defRPr>
            </a:lvl5pPr>
            <a:lvl6pPr marL="457200" algn="ctr" fontAlgn="base">
              <a:spcBef>
                <a:spcPct val="0"/>
              </a:spcBef>
              <a:spcAft>
                <a:spcPct val="0"/>
              </a:spcAft>
              <a:defRPr sz="3600" b="1" u="sng">
                <a:solidFill>
                  <a:schemeClr val="accent2"/>
                </a:solidFill>
                <a:latin typeface="Times New Roman" pitchFamily="18" charset="0"/>
              </a:defRPr>
            </a:lvl6pPr>
            <a:lvl7pPr marL="914400" algn="ctr" fontAlgn="base">
              <a:spcBef>
                <a:spcPct val="0"/>
              </a:spcBef>
              <a:spcAft>
                <a:spcPct val="0"/>
              </a:spcAft>
              <a:defRPr sz="3600" b="1" u="sng">
                <a:solidFill>
                  <a:schemeClr val="accent2"/>
                </a:solidFill>
                <a:latin typeface="Times New Roman" pitchFamily="18" charset="0"/>
              </a:defRPr>
            </a:lvl7pPr>
            <a:lvl8pPr marL="1371600" algn="ctr" fontAlgn="base">
              <a:spcBef>
                <a:spcPct val="0"/>
              </a:spcBef>
              <a:spcAft>
                <a:spcPct val="0"/>
              </a:spcAft>
              <a:defRPr sz="3600" b="1" u="sng">
                <a:solidFill>
                  <a:schemeClr val="accent2"/>
                </a:solidFill>
                <a:latin typeface="Times New Roman" pitchFamily="18" charset="0"/>
              </a:defRPr>
            </a:lvl8pPr>
            <a:lvl9pPr marL="1828800" algn="ctr" fontAlgn="base">
              <a:spcBef>
                <a:spcPct val="0"/>
              </a:spcBef>
              <a:spcAft>
                <a:spcPct val="0"/>
              </a:spcAft>
              <a:defRPr sz="3600" b="1" u="sng">
                <a:solidFill>
                  <a:schemeClr val="accent2"/>
                </a:solidFill>
                <a:latin typeface="Times New Roman" pitchFamily="18" charset="0"/>
              </a:defRPr>
            </a:lvl9pPr>
          </a:lstStyle>
          <a:p>
            <a:pPr eaLnBrk="1" hangingPunct="1"/>
            <a:r>
              <a:rPr lang="en-US" altLang="en-US" sz="2800" u="none" dirty="0">
                <a:solidFill>
                  <a:srgbClr val="3333CC"/>
                </a:solidFill>
              </a:rPr>
              <a:t>Decision Coverage</a:t>
            </a:r>
          </a:p>
        </p:txBody>
      </p:sp>
      <p:sp>
        <p:nvSpPr>
          <p:cNvPr id="719888" name="AutoShape 16"/>
          <p:cNvSpPr>
            <a:spLocks noChangeArrowheads="1"/>
          </p:cNvSpPr>
          <p:nvPr/>
        </p:nvSpPr>
        <p:spPr bwMode="auto">
          <a:xfrm>
            <a:off x="762000" y="2835275"/>
            <a:ext cx="1701800" cy="66040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b="1">
                <a:solidFill>
                  <a:srgbClr val="000000"/>
                </a:solidFill>
                <a:latin typeface="Times New Roman" pitchFamily="18" charset="0"/>
              </a:rPr>
              <a:t>Set _name to </a:t>
            </a:r>
          </a:p>
          <a:p>
            <a:pPr algn="ctr"/>
            <a:r>
              <a:rPr lang="en-US" altLang="en-US" b="1">
                <a:solidFill>
                  <a:srgbClr val="000000"/>
                </a:solidFill>
                <a:latin typeface="Times New Roman" pitchFamily="18" charset="0"/>
              </a:rPr>
              <a:t>“defaultName"</a:t>
            </a:r>
          </a:p>
        </p:txBody>
      </p:sp>
      <p:sp>
        <p:nvSpPr>
          <p:cNvPr id="719889" name="Text Box 17"/>
          <p:cNvSpPr txBox="1">
            <a:spLocks noChangeArrowheads="1"/>
          </p:cNvSpPr>
          <p:nvPr/>
        </p:nvSpPr>
        <p:spPr bwMode="auto">
          <a:xfrm>
            <a:off x="5511800" y="2286000"/>
            <a:ext cx="381000" cy="4572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Times New Roman" pitchFamily="18" charset="0"/>
              </a:rPr>
              <a:t>Y</a:t>
            </a:r>
          </a:p>
        </p:txBody>
      </p:sp>
      <p:sp>
        <p:nvSpPr>
          <p:cNvPr id="719890" name="AutoShape 18"/>
          <p:cNvSpPr>
            <a:spLocks noChangeArrowheads="1"/>
          </p:cNvSpPr>
          <p:nvPr/>
        </p:nvSpPr>
        <p:spPr bwMode="auto">
          <a:xfrm>
            <a:off x="7299325" y="5038725"/>
            <a:ext cx="1162050" cy="66040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b="1">
                <a:solidFill>
                  <a:srgbClr val="000000"/>
                </a:solidFill>
                <a:latin typeface="Times New Roman" pitchFamily="18" charset="0"/>
              </a:rPr>
              <a:t>Truncate </a:t>
            </a:r>
          </a:p>
          <a:p>
            <a:pPr algn="ctr"/>
            <a:r>
              <a:rPr lang="en-US" altLang="en-US" b="1">
                <a:solidFill>
                  <a:srgbClr val="000000"/>
                </a:solidFill>
                <a:latin typeface="Times New Roman" pitchFamily="18" charset="0"/>
              </a:rPr>
              <a:t>name</a:t>
            </a:r>
          </a:p>
        </p:txBody>
      </p:sp>
      <p:sp>
        <p:nvSpPr>
          <p:cNvPr id="719891" name="AutoShape 19"/>
          <p:cNvSpPr>
            <a:spLocks noChangeArrowheads="1"/>
          </p:cNvSpPr>
          <p:nvPr/>
        </p:nvSpPr>
        <p:spPr bwMode="auto">
          <a:xfrm>
            <a:off x="3270250" y="5029200"/>
            <a:ext cx="1498600" cy="679450"/>
          </a:xfrm>
          <a:prstGeom prst="flowChartProcess">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b="1">
                <a:solidFill>
                  <a:srgbClr val="000000"/>
                </a:solidFill>
                <a:latin typeface="Times New Roman" pitchFamily="18" charset="0"/>
              </a:rPr>
              <a:t>Set _name </a:t>
            </a:r>
          </a:p>
          <a:p>
            <a:pPr algn="ctr"/>
            <a:r>
              <a:rPr lang="en-US" altLang="en-US" b="1">
                <a:solidFill>
                  <a:srgbClr val="000000"/>
                </a:solidFill>
                <a:latin typeface="Times New Roman" pitchFamily="18" charset="0"/>
              </a:rPr>
              <a:t>to parameter</a:t>
            </a:r>
          </a:p>
        </p:txBody>
      </p:sp>
      <p:sp>
        <p:nvSpPr>
          <p:cNvPr id="719892" name="Rectangle 20"/>
          <p:cNvSpPr>
            <a:spLocks noChangeArrowheads="1"/>
          </p:cNvSpPr>
          <p:nvPr/>
        </p:nvSpPr>
        <p:spPr bwMode="auto">
          <a:xfrm>
            <a:off x="76200" y="6629400"/>
            <a:ext cx="6288088"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1" hangingPunct="1"/>
            <a:r>
              <a:rPr lang="en-US" altLang="en-US" sz="1000">
                <a:solidFill>
                  <a:srgbClr val="000000"/>
                </a:solidFill>
                <a:latin typeface="Times New Roman" pitchFamily="18" charset="0"/>
              </a:rPr>
              <a:t>Adapted from </a:t>
            </a:r>
            <a:r>
              <a:rPr lang="en-US" altLang="en-US" sz="1000" i="1">
                <a:solidFill>
                  <a:srgbClr val="000000"/>
                </a:solidFill>
                <a:latin typeface="Times New Roman" pitchFamily="18" charset="0"/>
              </a:rPr>
              <a:t>Software Engineering: An Object-Oriented Perspective </a:t>
            </a:r>
            <a:r>
              <a:rPr lang="en-US" altLang="en-US" sz="1000">
                <a:solidFill>
                  <a:srgbClr val="000000"/>
                </a:solidFill>
                <a:latin typeface="Times New Roman" pitchFamily="18" charset="0"/>
              </a:rPr>
              <a:t>by Eric J. Braude (Wiley 2001), with permission.</a:t>
            </a:r>
          </a:p>
        </p:txBody>
      </p:sp>
      <p:sp>
        <p:nvSpPr>
          <p:cNvPr id="21" name="Rectangle 1027"/>
          <p:cNvSpPr txBox="1">
            <a:spLocks noChangeArrowheads="1"/>
          </p:cNvSpPr>
          <p:nvPr/>
        </p:nvSpPr>
        <p:spPr>
          <a:xfrm>
            <a:off x="6434137" y="228600"/>
            <a:ext cx="2498725" cy="274320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en-GB" altLang="en-US" sz="2000" kern="0" dirty="0" smtClean="0">
                <a:latin typeface="Lucida Sans Unicode" panose="020B0602030504020204" pitchFamily="34" charset="0"/>
                <a:cs typeface="Lucida Sans Unicode" panose="020B0602030504020204" pitchFamily="34" charset="0"/>
              </a:rPr>
              <a:t>The objective of path testing is to ensure that the set of test cases is such that each path through the program is executed at least once.</a:t>
            </a:r>
          </a:p>
          <a:p>
            <a:pPr eaLnBrk="1" hangingPunct="1"/>
            <a:endParaRPr lang="en-GB" altLang="en-US" sz="7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5874718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0.xml><?xml version="1.0" encoding="utf-8"?>
<a:theme xmlns:a="http://schemas.openxmlformats.org/drawingml/2006/main" name="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1.xml><?xml version="1.0" encoding="utf-8"?>
<a:theme xmlns:a="http://schemas.openxmlformats.org/drawingml/2006/main" name="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2.xml><?xml version="1.0" encoding="utf-8"?>
<a:theme xmlns:a="http://schemas.openxmlformats.org/drawingml/2006/main" name="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11lect.old">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11lect.old">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ch11lect.ol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1lect.ol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1lect.ol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1lect.ol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1lect.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1lect.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1lect.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h11lect.old">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11lect.old">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ch11lect.ol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1lect.ol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1lect.ol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1lect.ol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1lect.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1lect.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1lect.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9.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6585825D5EF24EA1EA377146373F8E" ma:contentTypeVersion="9" ma:contentTypeDescription="Create a new document." ma:contentTypeScope="" ma:versionID="6bd212e15e417b7b56ca323d02a6ca94">
  <xsd:schema xmlns:xsd="http://www.w3.org/2001/XMLSchema" xmlns:xs="http://www.w3.org/2001/XMLSchema" xmlns:p="http://schemas.microsoft.com/office/2006/metadata/properties" xmlns:ns2="85fa6708-c942-4f7d-a918-dc3c9afdc4aa" xmlns:ns3="9314f271-8a40-4a43-a5dd-aa5528ab0c8a" targetNamespace="http://schemas.microsoft.com/office/2006/metadata/properties" ma:root="true" ma:fieldsID="b9b701ad2ed2386c67025682c81fecc9" ns2:_="" ns3:_="">
    <xsd:import namespace="85fa6708-c942-4f7d-a918-dc3c9afdc4aa"/>
    <xsd:import namespace="9314f271-8a40-4a43-a5dd-aa5528ab0c8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fa6708-c942-4f7d-a918-dc3c9afdc4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40273f3-3dfb-4b29-b2ec-ca41d92f1cd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4f271-8a40-4a43-a5dd-aa5528ab0c8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c1b78b-ed8d-461f-86b5-881578086ed7}" ma:internalName="TaxCatchAll" ma:showField="CatchAllData" ma:web="9314f271-8a40-4a43-a5dd-aa5528ab0c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314f271-8a40-4a43-a5dd-aa5528ab0c8a" xsi:nil="true"/>
    <lcf76f155ced4ddcb4097134ff3c332f xmlns="85fa6708-c942-4f7d-a918-dc3c9afdc4a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1B2FB12-6072-48D5-B1C3-A1D38A78A89A}"/>
</file>

<file path=customXml/itemProps2.xml><?xml version="1.0" encoding="utf-8"?>
<ds:datastoreItem xmlns:ds="http://schemas.openxmlformats.org/officeDocument/2006/customXml" ds:itemID="{AAA73F13-94DB-44C7-BD8E-8BCF4F8CD784}"/>
</file>

<file path=customXml/itemProps3.xml><?xml version="1.0" encoding="utf-8"?>
<ds:datastoreItem xmlns:ds="http://schemas.openxmlformats.org/officeDocument/2006/customXml" ds:itemID="{F776CC06-CDAA-45E1-BBFB-66DB8B429208}"/>
</file>

<file path=docProps/app.xml><?xml version="1.0" encoding="utf-8"?>
<Properties xmlns="http://schemas.openxmlformats.org/officeDocument/2006/extended-properties" xmlns:vt="http://schemas.openxmlformats.org/officeDocument/2006/docPropsVTypes">
  <Template>Concourse</Template>
  <TotalTime>2142</TotalTime>
  <Words>3971</Words>
  <Application>Microsoft Office PowerPoint</Application>
  <PresentationFormat>On-screen Show (4:3)</PresentationFormat>
  <Paragraphs>769</Paragraphs>
  <Slides>55</Slides>
  <Notes>21</Notes>
  <HiddenSlides>0</HiddenSlides>
  <MMClips>0</MMClips>
  <ScaleCrop>false</ScaleCrop>
  <HeadingPairs>
    <vt:vector size="6" baseType="variant">
      <vt:variant>
        <vt:lpstr>Fonts Used</vt:lpstr>
      </vt:variant>
      <vt:variant>
        <vt:i4>13</vt:i4>
      </vt:variant>
      <vt:variant>
        <vt:lpstr>Theme</vt:lpstr>
      </vt:variant>
      <vt:variant>
        <vt:i4>12</vt:i4>
      </vt:variant>
      <vt:variant>
        <vt:lpstr>Slide Titles</vt:lpstr>
      </vt:variant>
      <vt:variant>
        <vt:i4>55</vt:i4>
      </vt:variant>
    </vt:vector>
  </HeadingPairs>
  <TitlesOfParts>
    <vt:vector size="80" baseType="lpstr">
      <vt:lpstr>Arial</vt:lpstr>
      <vt:lpstr>Arial Narrow</vt:lpstr>
      <vt:lpstr>Gulim</vt:lpstr>
      <vt:lpstr>Lucida Sans Unicode</vt:lpstr>
      <vt:lpstr>Palatino Linotype</vt:lpstr>
      <vt:lpstr>Symbol</vt:lpstr>
      <vt:lpstr>Times</vt:lpstr>
      <vt:lpstr>Times New Roman</vt:lpstr>
      <vt:lpstr>Verdana</vt:lpstr>
      <vt:lpstr>Webdings</vt:lpstr>
      <vt:lpstr>Wingdings</vt:lpstr>
      <vt:lpstr>Wingdings 2</vt:lpstr>
      <vt:lpstr>Wingdings 3</vt:lpstr>
      <vt:lpstr>Concourse</vt:lpstr>
      <vt:lpstr>ch11lect.old</vt:lpstr>
      <vt:lpstr>1_ch11lect.old</vt:lpstr>
      <vt:lpstr>1_Default Design</vt:lpstr>
      <vt:lpstr>3_Default Design</vt:lpstr>
      <vt:lpstr>5_Default Design</vt:lpstr>
      <vt:lpstr>6_Default Design</vt:lpstr>
      <vt:lpstr>1_Concourse</vt:lpstr>
      <vt:lpstr>2_Concourse</vt:lpstr>
      <vt:lpstr>3_Concourse</vt:lpstr>
      <vt:lpstr>4_Concourse</vt:lpstr>
      <vt:lpstr>5_Concourse</vt:lpstr>
      <vt:lpstr>Testing Chapter 7 </vt:lpstr>
      <vt:lpstr>Motivation</vt:lpstr>
      <vt:lpstr>Testing Principles</vt:lpstr>
      <vt:lpstr>Developing Test Cases The Rationale</vt:lpstr>
      <vt:lpstr>Testing </vt:lpstr>
      <vt:lpstr>Types of Testing</vt:lpstr>
      <vt:lpstr>Black-, Gray-, &amp; White-Box Testing</vt:lpstr>
      <vt:lpstr>Black-box Testing</vt:lpstr>
      <vt:lpstr>White Box Testing – Software Paths to be Checked</vt:lpstr>
      <vt:lpstr>Design for Testability</vt:lpstr>
      <vt:lpstr>Stubs for Testing</vt:lpstr>
      <vt:lpstr>Stub  A Hardware Example</vt:lpstr>
      <vt:lpstr>Stubs (and Drivers)  Isolating the Module UUT</vt:lpstr>
      <vt:lpstr>Test Case Properties </vt:lpstr>
      <vt:lpstr>Constructing Tests</vt:lpstr>
      <vt:lpstr>Debugging</vt:lpstr>
      <vt:lpstr>Debugging  Process </vt:lpstr>
      <vt:lpstr>Debugging Common Problems</vt:lpstr>
      <vt:lpstr>Unit Testing</vt:lpstr>
      <vt:lpstr>Unit Testing Example Robot Electro-mechanical Architecture</vt:lpstr>
      <vt:lpstr>Unit Testing Qualifying Subsystems or Modules</vt:lpstr>
      <vt:lpstr>Unit Test: The Digital Compass Functional Requirements</vt:lpstr>
      <vt:lpstr>Unit Test: The Digital Compass Matrix Test</vt:lpstr>
      <vt:lpstr>Unit Testing Methods</vt:lpstr>
      <vt:lpstr>Matrix Test</vt:lpstr>
      <vt:lpstr>Matrix Test Test Template for ADC</vt:lpstr>
      <vt:lpstr>Unit Testing Step-by-Step Tests</vt:lpstr>
      <vt:lpstr>Unit Testing Step-by-Step Test for Vending</vt:lpstr>
      <vt:lpstr>Unit Testing Automated Test Scripts</vt:lpstr>
      <vt:lpstr>Complete Testing Process for Software Illustrated</vt:lpstr>
      <vt:lpstr>Integration Testing</vt:lpstr>
      <vt:lpstr>Integration Testing Formulation of Test Cases</vt:lpstr>
      <vt:lpstr>Integration Testing Software Design Perspective</vt:lpstr>
      <vt:lpstr>Integration Testing Software Example:  Three Layer Call Hierarchy</vt:lpstr>
      <vt:lpstr>Integration Testing Big-Bang Approach</vt:lpstr>
      <vt:lpstr>Integration Testing Bottom-Up</vt:lpstr>
      <vt:lpstr>Integration Testing Pros and Cons of Bottom-Up</vt:lpstr>
      <vt:lpstr>Integration Testing Top-Down Methodology</vt:lpstr>
      <vt:lpstr>Integration Testing Pros and Cons of Top-Down</vt:lpstr>
      <vt:lpstr>Integration Testing Sandwich Testing Strategy</vt:lpstr>
      <vt:lpstr>Integration Testing Sandwich Testing Strategy</vt:lpstr>
      <vt:lpstr>Integration Testing Pros and Cons of Sandwich Testing</vt:lpstr>
      <vt:lpstr>Integration Testing  Possibilities</vt:lpstr>
      <vt:lpstr>Integration Testing Step-by-Step Testing</vt:lpstr>
      <vt:lpstr>System Testing</vt:lpstr>
      <vt:lpstr>Structure Testing</vt:lpstr>
      <vt:lpstr>Functional Testing</vt:lpstr>
      <vt:lpstr>Performance Testing</vt:lpstr>
      <vt:lpstr>Acceptance Testing</vt:lpstr>
      <vt:lpstr>Acceptance Testing Software Design Perspective</vt:lpstr>
      <vt:lpstr>Application: Autonomous Robot</vt:lpstr>
      <vt:lpstr>Acceptance Test Robot</vt:lpstr>
      <vt:lpstr>Testing has its Own Life Cycle</vt:lpstr>
      <vt:lpstr>Test Team</vt:lpstr>
      <vt:lpstr>Conclusion on Testing</vt:lpstr>
    </vt:vector>
  </TitlesOfParts>
  <Company>Penn State Erie, The Behrend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Gursel</dc:creator>
  <cp:lastModifiedBy>Mohsin Jamali</cp:lastModifiedBy>
  <cp:revision>128</cp:revision>
  <dcterms:created xsi:type="dcterms:W3CDTF">2003-09-10T19:09:27Z</dcterms:created>
  <dcterms:modified xsi:type="dcterms:W3CDTF">2022-07-06T17:43:37Z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0x010100696585825D5EF24EA1EA377146373F8E</vt:lpwstr>
  </property>
</Properties>
</file>