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8" r:id="rId5"/>
    <p:sldId id="261" r:id="rId6"/>
    <p:sldId id="264" r:id="rId7"/>
    <p:sldId id="265" r:id="rId8"/>
    <p:sldId id="266" r:id="rId9"/>
    <p:sldId id="267" r:id="rId10"/>
    <p:sldId id="259" r:id="rId11"/>
    <p:sldId id="262" r:id="rId12"/>
    <p:sldId id="263" r:id="rId13"/>
  </p:sldIdLst>
  <p:sldSz cx="18288000" cy="10287000"/>
  <p:notesSz cx="6858000" cy="9144000"/>
  <p:embeddedFontLst>
    <p:embeddedFont>
      <p:font typeface="Roboto" panose="020B0604020202020204" charset="0"/>
      <p:regular r:id="rId14"/>
      <p:bold r:id="rId15"/>
    </p:embeddedFont>
    <p:embeddedFont>
      <p:font typeface="Calibri" panose="020F0502020204030204" pitchFamily="34" charset="0"/>
      <p:regular r:id="rId16"/>
      <p:bold r:id="rId17"/>
      <p:italic r:id="rId18"/>
      <p:boldItalic r:id="rId19"/>
    </p:embeddedFont>
    <p:embeddedFont>
      <p:font typeface="Poppins Light"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1905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txBody>
            <a:bodyPr/>
            <a:lstStyle/>
            <a:p>
              <a:endParaRPr lang="fr-FR" dirty="0"/>
            </a:p>
          </p:txBody>
        </p:sp>
      </p:grpSp>
      <p:grpSp>
        <p:nvGrpSpPr>
          <p:cNvPr id="7" name="Group 7"/>
          <p:cNvGrpSpPr/>
          <p:nvPr/>
        </p:nvGrpSpPr>
        <p:grpSpPr>
          <a:xfrm>
            <a:off x="7850237" y="2719536"/>
            <a:ext cx="8040440" cy="885974"/>
            <a:chOff x="0" y="0"/>
            <a:chExt cx="10720587" cy="1181298"/>
          </a:xfrm>
        </p:grpSpPr>
        <p:sp>
          <p:nvSpPr>
            <p:cNvPr id="8" name="Freeform 8"/>
            <p:cNvSpPr/>
            <p:nvPr/>
          </p:nvSpPr>
          <p:spPr>
            <a:xfrm>
              <a:off x="0" y="0"/>
              <a:ext cx="10720587" cy="1181298"/>
            </a:xfrm>
            <a:custGeom>
              <a:avLst/>
              <a:gdLst/>
              <a:ahLst/>
              <a:cxnLst/>
              <a:rect l="l" t="t" r="r" b="b"/>
              <a:pathLst>
                <a:path w="10720587" h="1181298">
                  <a:moveTo>
                    <a:pt x="0" y="0"/>
                  </a:moveTo>
                  <a:lnTo>
                    <a:pt x="10720587" y="0"/>
                  </a:lnTo>
                  <a:lnTo>
                    <a:pt x="10720587" y="1181298"/>
                  </a:lnTo>
                  <a:lnTo>
                    <a:pt x="0" y="1181298"/>
                  </a:lnTo>
                  <a:close/>
                </a:path>
              </a:pathLst>
            </a:custGeom>
            <a:solidFill>
              <a:srgbClr val="000000">
                <a:alpha val="0"/>
              </a:srgbClr>
            </a:solidFill>
          </p:spPr>
        </p:sp>
        <p:sp>
          <p:nvSpPr>
            <p:cNvPr id="9" name="TextBox 9"/>
            <p:cNvSpPr txBox="1"/>
            <p:nvPr/>
          </p:nvSpPr>
          <p:spPr>
            <a:xfrm>
              <a:off x="0" y="-76200"/>
              <a:ext cx="10720587" cy="1257498"/>
            </a:xfrm>
            <a:prstGeom prst="rect">
              <a:avLst/>
            </a:prstGeom>
          </p:spPr>
          <p:txBody>
            <a:bodyPr lIns="0" tIns="0" rIns="0" bIns="0" rtlCol="0" anchor="t"/>
            <a:lstStyle/>
            <a:p>
              <a:pPr algn="ctr">
                <a:lnSpc>
                  <a:spcPts val="6937"/>
                </a:lnSpc>
              </a:pPr>
              <a:r>
                <a:rPr lang="en-US" sz="5562" dirty="0" err="1" smtClean="0">
                  <a:solidFill>
                    <a:srgbClr val="F2F2F3"/>
                  </a:solidFill>
                  <a:latin typeface="Poppins Light"/>
                  <a:ea typeface="Poppins Light"/>
                  <a:cs typeface="Poppins Light"/>
                  <a:sym typeface="Poppins Light"/>
                </a:rPr>
                <a:t>Projet</a:t>
              </a:r>
              <a:r>
                <a:rPr lang="en-US" sz="5562" dirty="0" smtClean="0">
                  <a:solidFill>
                    <a:srgbClr val="F2F2F3"/>
                  </a:solidFill>
                  <a:latin typeface="Poppins Light"/>
                  <a:ea typeface="Poppins Light"/>
                  <a:cs typeface="Poppins Light"/>
                  <a:sym typeface="Poppins Light"/>
                </a:rPr>
                <a:t> </a:t>
              </a:r>
              <a:r>
                <a:rPr lang="en-US" sz="5562" dirty="0">
                  <a:solidFill>
                    <a:srgbClr val="F2F2F3"/>
                  </a:solidFill>
                  <a:latin typeface="Poppins Light"/>
                  <a:ea typeface="Poppins Light"/>
                  <a:cs typeface="Poppins Light"/>
                  <a:sym typeface="Poppins Light"/>
                </a:rPr>
                <a:t>SNAP</a:t>
              </a:r>
            </a:p>
          </p:txBody>
        </p:sp>
      </p:grpSp>
      <p:grpSp>
        <p:nvGrpSpPr>
          <p:cNvPr id="10" name="Group 10"/>
          <p:cNvGrpSpPr/>
          <p:nvPr/>
        </p:nvGrpSpPr>
        <p:grpSpPr>
          <a:xfrm>
            <a:off x="7850237" y="4030712"/>
            <a:ext cx="9445526" cy="2721769"/>
            <a:chOff x="0" y="0"/>
            <a:chExt cx="12594035" cy="3629025"/>
          </a:xfrm>
        </p:grpSpPr>
        <p:sp>
          <p:nvSpPr>
            <p:cNvPr id="11" name="Freeform 11"/>
            <p:cNvSpPr/>
            <p:nvPr/>
          </p:nvSpPr>
          <p:spPr>
            <a:xfrm>
              <a:off x="0" y="0"/>
              <a:ext cx="12594035" cy="3629025"/>
            </a:xfrm>
            <a:custGeom>
              <a:avLst/>
              <a:gdLst/>
              <a:ahLst/>
              <a:cxnLst/>
              <a:rect l="l" t="t" r="r" b="b"/>
              <a:pathLst>
                <a:path w="12594035" h="3629025">
                  <a:moveTo>
                    <a:pt x="0" y="0"/>
                  </a:moveTo>
                  <a:lnTo>
                    <a:pt x="12594035" y="0"/>
                  </a:lnTo>
                  <a:lnTo>
                    <a:pt x="12594035" y="3629025"/>
                  </a:lnTo>
                  <a:lnTo>
                    <a:pt x="0" y="3629025"/>
                  </a:lnTo>
                  <a:close/>
                </a:path>
              </a:pathLst>
            </a:custGeom>
            <a:solidFill>
              <a:srgbClr val="000000">
                <a:alpha val="0"/>
              </a:srgbClr>
            </a:solidFill>
          </p:spPr>
        </p:sp>
        <p:sp>
          <p:nvSpPr>
            <p:cNvPr id="12" name="TextBox 12"/>
            <p:cNvSpPr txBox="1"/>
            <p:nvPr/>
          </p:nvSpPr>
          <p:spPr>
            <a:xfrm>
              <a:off x="0" y="-95250"/>
              <a:ext cx="12594035" cy="372427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Le PIL (Pôle d'Initiatives Locales) souhaite développer une borne autonome solaire pour être implantée dans des villages sans électricité ni internet. Cette borne vise à offrir une infrastructure répondant à des besoins essentiels comme l'éclairage et la communication, tout en réduisant la dépendance aux réseaux énergétiques et en améliorant les conditions de vie des habitants.</a:t>
              </a:r>
            </a:p>
          </p:txBody>
        </p:sp>
      </p:grpSp>
      <p:pic>
        <p:nvPicPr>
          <p:cNvPr id="19" name="Image 18">
            <a:extLst>
              <a:ext uri="{FF2B5EF4-FFF2-40B4-BE49-F238E27FC236}">
                <a16:creationId xmlns:a16="http://schemas.microsoft.com/office/drawing/2014/main" id="{D5AAE28F-070A-959B-0983-4AFB230F1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9899"/>
            <a:ext cx="6899910" cy="68999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sp>
        <p:nvSpPr>
          <p:cNvPr id="6" name="Freeform 6" descr="preencoded.png"/>
          <p:cNvSpPr/>
          <p:nvPr/>
        </p:nvSpPr>
        <p:spPr>
          <a:xfrm>
            <a:off x="0" y="0"/>
            <a:ext cx="18288000" cy="3340001"/>
          </a:xfrm>
          <a:custGeom>
            <a:avLst/>
            <a:gdLst/>
            <a:ahLst/>
            <a:cxnLst/>
            <a:rect l="l" t="t" r="r" b="b"/>
            <a:pathLst>
              <a:path w="18288000" h="3340001">
                <a:moveTo>
                  <a:pt x="0" y="0"/>
                </a:moveTo>
                <a:lnTo>
                  <a:pt x="18288000" y="0"/>
                </a:lnTo>
                <a:lnTo>
                  <a:pt x="18288000" y="3340001"/>
                </a:lnTo>
                <a:lnTo>
                  <a:pt x="0" y="3340001"/>
                </a:lnTo>
                <a:lnTo>
                  <a:pt x="0" y="0"/>
                </a:lnTo>
                <a:close/>
              </a:path>
            </a:pathLst>
          </a:custGeom>
          <a:blipFill>
            <a:blip r:embed="rId2"/>
            <a:stretch>
              <a:fillRect t="-49" b="-49"/>
            </a:stretch>
          </a:blipFill>
        </p:spPr>
      </p:sp>
      <p:grpSp>
        <p:nvGrpSpPr>
          <p:cNvPr id="7" name="Group 7"/>
          <p:cNvGrpSpPr/>
          <p:nvPr/>
        </p:nvGrpSpPr>
        <p:grpSpPr>
          <a:xfrm>
            <a:off x="935088" y="4076105"/>
            <a:ext cx="6680001" cy="834926"/>
            <a:chOff x="0" y="0"/>
            <a:chExt cx="8906668" cy="1113235"/>
          </a:xfrm>
        </p:grpSpPr>
        <p:sp>
          <p:nvSpPr>
            <p:cNvPr id="8" name="Freeform 8"/>
            <p:cNvSpPr/>
            <p:nvPr/>
          </p:nvSpPr>
          <p:spPr>
            <a:xfrm>
              <a:off x="0" y="0"/>
              <a:ext cx="8906668" cy="1113235"/>
            </a:xfrm>
            <a:custGeom>
              <a:avLst/>
              <a:gdLst/>
              <a:ahLst/>
              <a:cxnLst/>
              <a:rect l="l" t="t" r="r" b="b"/>
              <a:pathLst>
                <a:path w="8906668" h="1113235">
                  <a:moveTo>
                    <a:pt x="0" y="0"/>
                  </a:moveTo>
                  <a:lnTo>
                    <a:pt x="8906668" y="0"/>
                  </a:lnTo>
                  <a:lnTo>
                    <a:pt x="8906668" y="1113235"/>
                  </a:lnTo>
                  <a:lnTo>
                    <a:pt x="0" y="1113235"/>
                  </a:lnTo>
                  <a:close/>
                </a:path>
              </a:pathLst>
            </a:custGeom>
            <a:solidFill>
              <a:srgbClr val="000000">
                <a:alpha val="0"/>
              </a:srgbClr>
            </a:solidFill>
          </p:spPr>
        </p:sp>
        <p:sp>
          <p:nvSpPr>
            <p:cNvPr id="9" name="TextBox 9"/>
            <p:cNvSpPr txBox="1"/>
            <p:nvPr/>
          </p:nvSpPr>
          <p:spPr>
            <a:xfrm>
              <a:off x="0" y="-66675"/>
              <a:ext cx="8906668" cy="1179910"/>
            </a:xfrm>
            <a:prstGeom prst="rect">
              <a:avLst/>
            </a:prstGeom>
          </p:spPr>
          <p:txBody>
            <a:bodyPr lIns="0" tIns="0" rIns="0" bIns="0" rtlCol="0" anchor="t"/>
            <a:lstStyle/>
            <a:p>
              <a:pPr algn="l">
                <a:lnSpc>
                  <a:spcPts val="6562"/>
                </a:lnSpc>
              </a:pPr>
              <a:r>
                <a:rPr lang="en-US" sz="5250">
                  <a:solidFill>
                    <a:srgbClr val="F2F2F3"/>
                  </a:solidFill>
                  <a:latin typeface="Poppins Light"/>
                  <a:ea typeface="Poppins Light"/>
                  <a:cs typeface="Poppins Light"/>
                  <a:sym typeface="Poppins Light"/>
                </a:rPr>
                <a:t>Cahier des Charges</a:t>
              </a:r>
            </a:p>
          </p:txBody>
        </p:sp>
      </p:grpSp>
      <p:grpSp>
        <p:nvGrpSpPr>
          <p:cNvPr id="10" name="Group 10"/>
          <p:cNvGrpSpPr/>
          <p:nvPr/>
        </p:nvGrpSpPr>
        <p:grpSpPr>
          <a:xfrm>
            <a:off x="930325" y="5307062"/>
            <a:ext cx="8084939" cy="1995488"/>
            <a:chOff x="0" y="0"/>
            <a:chExt cx="10779918" cy="2660650"/>
          </a:xfrm>
        </p:grpSpPr>
        <p:sp>
          <p:nvSpPr>
            <p:cNvPr id="11" name="Freeform 11"/>
            <p:cNvSpPr/>
            <p:nvPr/>
          </p:nvSpPr>
          <p:spPr>
            <a:xfrm>
              <a:off x="6350" y="6350"/>
              <a:ext cx="10767187" cy="2647950"/>
            </a:xfrm>
            <a:custGeom>
              <a:avLst/>
              <a:gdLst/>
              <a:ahLst/>
              <a:cxnLst/>
              <a:rect l="l" t="t" r="r" b="b"/>
              <a:pathLst>
                <a:path w="10767187" h="2647950">
                  <a:moveTo>
                    <a:pt x="0" y="149606"/>
                  </a:moveTo>
                  <a:cubicBezTo>
                    <a:pt x="0" y="67056"/>
                    <a:pt x="67183" y="0"/>
                    <a:pt x="150114" y="0"/>
                  </a:cubicBezTo>
                  <a:lnTo>
                    <a:pt x="10617073" y="0"/>
                  </a:lnTo>
                  <a:cubicBezTo>
                    <a:pt x="10700004" y="0"/>
                    <a:pt x="10767187" y="67056"/>
                    <a:pt x="10767187" y="149606"/>
                  </a:cubicBezTo>
                  <a:lnTo>
                    <a:pt x="10767187" y="2498344"/>
                  </a:lnTo>
                  <a:cubicBezTo>
                    <a:pt x="10767187" y="2581021"/>
                    <a:pt x="10700004" y="2647950"/>
                    <a:pt x="10617073" y="2647950"/>
                  </a:cubicBezTo>
                  <a:lnTo>
                    <a:pt x="150114" y="2647950"/>
                  </a:lnTo>
                  <a:cubicBezTo>
                    <a:pt x="67183" y="2647950"/>
                    <a:pt x="0" y="2580894"/>
                    <a:pt x="0" y="2498344"/>
                  </a:cubicBezTo>
                  <a:close/>
                </a:path>
              </a:pathLst>
            </a:custGeom>
            <a:solidFill>
              <a:srgbClr val="3D3D42"/>
            </a:solidFill>
          </p:spPr>
        </p:sp>
        <p:sp>
          <p:nvSpPr>
            <p:cNvPr id="12" name="Freeform 12"/>
            <p:cNvSpPr/>
            <p:nvPr/>
          </p:nvSpPr>
          <p:spPr>
            <a:xfrm>
              <a:off x="0" y="0"/>
              <a:ext cx="10779887" cy="2660650"/>
            </a:xfrm>
            <a:custGeom>
              <a:avLst/>
              <a:gdLst/>
              <a:ahLst/>
              <a:cxnLst/>
              <a:rect l="l" t="t" r="r" b="b"/>
              <a:pathLst>
                <a:path w="10779887" h="2660650">
                  <a:moveTo>
                    <a:pt x="0" y="155956"/>
                  </a:moveTo>
                  <a:cubicBezTo>
                    <a:pt x="0" y="69850"/>
                    <a:pt x="70104" y="0"/>
                    <a:pt x="156464" y="0"/>
                  </a:cubicBezTo>
                  <a:lnTo>
                    <a:pt x="10623423" y="0"/>
                  </a:lnTo>
                  <a:lnTo>
                    <a:pt x="10623423" y="6350"/>
                  </a:lnTo>
                  <a:lnTo>
                    <a:pt x="10623423" y="0"/>
                  </a:lnTo>
                  <a:cubicBezTo>
                    <a:pt x="10709910" y="0"/>
                    <a:pt x="10779887" y="69850"/>
                    <a:pt x="10779887" y="155956"/>
                  </a:cubicBezTo>
                  <a:lnTo>
                    <a:pt x="10773537" y="155956"/>
                  </a:lnTo>
                  <a:lnTo>
                    <a:pt x="10779887" y="155956"/>
                  </a:lnTo>
                  <a:lnTo>
                    <a:pt x="10779887" y="2504694"/>
                  </a:lnTo>
                  <a:lnTo>
                    <a:pt x="10773537" y="2504694"/>
                  </a:lnTo>
                  <a:lnTo>
                    <a:pt x="10779887" y="2504694"/>
                  </a:lnTo>
                  <a:cubicBezTo>
                    <a:pt x="10779887" y="2590927"/>
                    <a:pt x="10709783" y="2660650"/>
                    <a:pt x="10623423" y="2660650"/>
                  </a:cubicBezTo>
                  <a:lnTo>
                    <a:pt x="10623423" y="2654300"/>
                  </a:lnTo>
                  <a:lnTo>
                    <a:pt x="10623423" y="2660650"/>
                  </a:lnTo>
                  <a:lnTo>
                    <a:pt x="156464" y="2660650"/>
                  </a:lnTo>
                  <a:lnTo>
                    <a:pt x="156464" y="2654300"/>
                  </a:lnTo>
                  <a:lnTo>
                    <a:pt x="156464" y="2660650"/>
                  </a:lnTo>
                  <a:cubicBezTo>
                    <a:pt x="70104" y="2660650"/>
                    <a:pt x="0" y="2590800"/>
                    <a:pt x="0" y="2504694"/>
                  </a:cubicBezTo>
                  <a:lnTo>
                    <a:pt x="0" y="155956"/>
                  </a:lnTo>
                  <a:lnTo>
                    <a:pt x="6350" y="155956"/>
                  </a:lnTo>
                  <a:lnTo>
                    <a:pt x="0" y="155956"/>
                  </a:lnTo>
                  <a:moveTo>
                    <a:pt x="12700" y="155956"/>
                  </a:moveTo>
                  <a:lnTo>
                    <a:pt x="12700" y="2504694"/>
                  </a:lnTo>
                  <a:lnTo>
                    <a:pt x="6350" y="2504694"/>
                  </a:lnTo>
                  <a:lnTo>
                    <a:pt x="12700" y="2504694"/>
                  </a:lnTo>
                  <a:cubicBezTo>
                    <a:pt x="12700" y="2583815"/>
                    <a:pt x="77089" y="2647950"/>
                    <a:pt x="156464" y="2647950"/>
                  </a:cubicBezTo>
                  <a:lnTo>
                    <a:pt x="10623423" y="2647950"/>
                  </a:lnTo>
                  <a:cubicBezTo>
                    <a:pt x="10702925" y="2647950"/>
                    <a:pt x="10767187" y="2583815"/>
                    <a:pt x="10767187" y="2504694"/>
                  </a:cubicBezTo>
                  <a:lnTo>
                    <a:pt x="10767187" y="155956"/>
                  </a:lnTo>
                  <a:cubicBezTo>
                    <a:pt x="10767187" y="76835"/>
                    <a:pt x="10702798" y="12700"/>
                    <a:pt x="10623423" y="12700"/>
                  </a:cubicBezTo>
                  <a:lnTo>
                    <a:pt x="156464" y="12700"/>
                  </a:lnTo>
                  <a:lnTo>
                    <a:pt x="156464" y="6350"/>
                  </a:lnTo>
                  <a:lnTo>
                    <a:pt x="156464" y="12700"/>
                  </a:lnTo>
                  <a:cubicBezTo>
                    <a:pt x="77089" y="12700"/>
                    <a:pt x="12700" y="76835"/>
                    <a:pt x="12700" y="155956"/>
                  </a:cubicBezTo>
                  <a:close/>
                </a:path>
              </a:pathLst>
            </a:custGeom>
            <a:solidFill>
              <a:srgbClr val="56565B"/>
            </a:solidFill>
          </p:spPr>
        </p:sp>
      </p:grpSp>
      <p:grpSp>
        <p:nvGrpSpPr>
          <p:cNvPr id="13" name="Group 13"/>
          <p:cNvGrpSpPr/>
          <p:nvPr/>
        </p:nvGrpSpPr>
        <p:grpSpPr>
          <a:xfrm>
            <a:off x="1211759" y="5567065"/>
            <a:ext cx="4427041" cy="438894"/>
            <a:chOff x="0" y="-28575"/>
            <a:chExt cx="5902722" cy="585192"/>
          </a:xfrm>
        </p:grpSpPr>
        <p:sp>
          <p:nvSpPr>
            <p:cNvPr id="14" name="Freeform 14"/>
            <p:cNvSpPr/>
            <p:nvPr/>
          </p:nvSpPr>
          <p:spPr>
            <a:xfrm>
              <a:off x="0" y="0"/>
              <a:ext cx="5179615" cy="556617"/>
            </a:xfrm>
            <a:custGeom>
              <a:avLst/>
              <a:gdLst/>
              <a:ahLst/>
              <a:cxnLst/>
              <a:rect l="l" t="t" r="r" b="b"/>
              <a:pathLst>
                <a:path w="5179615" h="556617">
                  <a:moveTo>
                    <a:pt x="0" y="0"/>
                  </a:moveTo>
                  <a:lnTo>
                    <a:pt x="5179615" y="0"/>
                  </a:lnTo>
                  <a:lnTo>
                    <a:pt x="5179615" y="556617"/>
                  </a:lnTo>
                  <a:lnTo>
                    <a:pt x="0" y="556617"/>
                  </a:lnTo>
                  <a:close/>
                </a:path>
              </a:pathLst>
            </a:custGeom>
            <a:solidFill>
              <a:srgbClr val="000000">
                <a:alpha val="0"/>
              </a:srgbClr>
            </a:solidFill>
          </p:spPr>
        </p:sp>
        <p:sp>
          <p:nvSpPr>
            <p:cNvPr id="15" name="TextBox 15"/>
            <p:cNvSpPr txBox="1"/>
            <p:nvPr/>
          </p:nvSpPr>
          <p:spPr>
            <a:xfrm>
              <a:off x="0" y="-28575"/>
              <a:ext cx="5902722" cy="585192"/>
            </a:xfrm>
            <a:prstGeom prst="rect">
              <a:avLst/>
            </a:prstGeom>
          </p:spPr>
          <p:txBody>
            <a:bodyPr lIns="0" tIns="0" rIns="0" bIns="0" rtlCol="0" anchor="t"/>
            <a:lstStyle/>
            <a:p>
              <a:pPr algn="l">
                <a:lnSpc>
                  <a:spcPts val="3249"/>
                </a:lnSpc>
              </a:pPr>
              <a:r>
                <a:rPr lang="en-US" sz="2625" dirty="0" err="1">
                  <a:solidFill>
                    <a:srgbClr val="E5E0DF"/>
                  </a:solidFill>
                  <a:latin typeface="Poppins Light"/>
                  <a:ea typeface="Poppins Light"/>
                  <a:cs typeface="Poppins Light"/>
                  <a:sym typeface="Poppins Light"/>
                </a:rPr>
                <a:t>Autonomie</a:t>
              </a:r>
              <a:r>
                <a:rPr lang="en-US" sz="2625" dirty="0">
                  <a:solidFill>
                    <a:srgbClr val="E5E0DF"/>
                  </a:solidFill>
                  <a:latin typeface="Poppins Light"/>
                  <a:ea typeface="Poppins Light"/>
                  <a:cs typeface="Poppins Light"/>
                  <a:sym typeface="Poppins Light"/>
                </a:rPr>
                <a:t> </a:t>
              </a:r>
              <a:r>
                <a:rPr lang="en-US" sz="2625" dirty="0" err="1">
                  <a:solidFill>
                    <a:srgbClr val="E5E0DF"/>
                  </a:solidFill>
                  <a:latin typeface="Poppins Light"/>
                  <a:ea typeface="Poppins Light"/>
                  <a:cs typeface="Poppins Light"/>
                  <a:sym typeface="Poppins Light"/>
                </a:rPr>
                <a:t>Énergétique</a:t>
              </a:r>
              <a:endParaRPr lang="en-US" sz="2625" dirty="0">
                <a:solidFill>
                  <a:srgbClr val="E5E0DF"/>
                </a:solidFill>
                <a:latin typeface="Poppins Light"/>
                <a:ea typeface="Poppins Light"/>
                <a:cs typeface="Poppins Light"/>
                <a:sym typeface="Poppins Light"/>
              </a:endParaRPr>
            </a:p>
          </p:txBody>
        </p:sp>
      </p:grpSp>
      <p:grpSp>
        <p:nvGrpSpPr>
          <p:cNvPr id="16" name="Group 16"/>
          <p:cNvGrpSpPr/>
          <p:nvPr/>
        </p:nvGrpSpPr>
        <p:grpSpPr>
          <a:xfrm>
            <a:off x="1211759" y="6166248"/>
            <a:ext cx="7522071" cy="854869"/>
            <a:chOff x="0" y="0"/>
            <a:chExt cx="10029428" cy="1139825"/>
          </a:xfrm>
        </p:grpSpPr>
        <p:sp>
          <p:nvSpPr>
            <p:cNvPr id="17" name="Freeform 17"/>
            <p:cNvSpPr/>
            <p:nvPr/>
          </p:nvSpPr>
          <p:spPr>
            <a:xfrm>
              <a:off x="0" y="0"/>
              <a:ext cx="10029428" cy="1139825"/>
            </a:xfrm>
            <a:custGeom>
              <a:avLst/>
              <a:gdLst/>
              <a:ahLst/>
              <a:cxnLst/>
              <a:rect l="l" t="t" r="r" b="b"/>
              <a:pathLst>
                <a:path w="10029428" h="1139825">
                  <a:moveTo>
                    <a:pt x="0" y="0"/>
                  </a:moveTo>
                  <a:lnTo>
                    <a:pt x="10029428" y="0"/>
                  </a:lnTo>
                  <a:lnTo>
                    <a:pt x="10029428" y="1139825"/>
                  </a:lnTo>
                  <a:lnTo>
                    <a:pt x="0" y="1139825"/>
                  </a:lnTo>
                  <a:close/>
                </a:path>
              </a:pathLst>
            </a:custGeom>
            <a:solidFill>
              <a:srgbClr val="000000">
                <a:alpha val="0"/>
              </a:srgbClr>
            </a:solidFill>
          </p:spPr>
        </p:sp>
        <p:sp>
          <p:nvSpPr>
            <p:cNvPr id="18" name="TextBox 18"/>
            <p:cNvSpPr txBox="1"/>
            <p:nvPr/>
          </p:nvSpPr>
          <p:spPr>
            <a:xfrm>
              <a:off x="0" y="-85725"/>
              <a:ext cx="10029428" cy="1225550"/>
            </a:xfrm>
            <a:prstGeom prst="rect">
              <a:avLst/>
            </a:prstGeom>
          </p:spPr>
          <p:txBody>
            <a:bodyPr lIns="0" tIns="0" rIns="0" bIns="0" rtlCol="0" anchor="t"/>
            <a:lstStyle/>
            <a:p>
              <a:pPr algn="l">
                <a:lnSpc>
                  <a:spcPts val="3312"/>
                </a:lnSpc>
              </a:pPr>
              <a:r>
                <a:rPr lang="en-US" sz="2062" dirty="0">
                  <a:solidFill>
                    <a:srgbClr val="E5E0DF"/>
                  </a:solidFill>
                  <a:latin typeface="Roboto"/>
                  <a:ea typeface="Roboto"/>
                  <a:cs typeface="Roboto"/>
                  <a:sym typeface="Roboto"/>
                </a:rPr>
                <a:t>Le </a:t>
              </a:r>
              <a:r>
                <a:rPr lang="en-US" sz="2062" dirty="0" err="1">
                  <a:solidFill>
                    <a:srgbClr val="E5E0DF"/>
                  </a:solidFill>
                  <a:latin typeface="Roboto"/>
                  <a:ea typeface="Roboto"/>
                  <a:cs typeface="Roboto"/>
                  <a:sym typeface="Roboto"/>
                </a:rPr>
                <a:t>système</a:t>
              </a:r>
              <a:r>
                <a:rPr lang="en-US" sz="2062" dirty="0">
                  <a:solidFill>
                    <a:srgbClr val="E5E0DF"/>
                  </a:solidFill>
                  <a:latin typeface="Roboto"/>
                  <a:ea typeface="Roboto"/>
                  <a:cs typeface="Roboto"/>
                  <a:sym typeface="Roboto"/>
                </a:rPr>
                <a:t> doit </a:t>
              </a:r>
              <a:r>
                <a:rPr lang="en-US" sz="2062" dirty="0" err="1">
                  <a:solidFill>
                    <a:srgbClr val="E5E0DF"/>
                  </a:solidFill>
                  <a:latin typeface="Roboto"/>
                  <a:ea typeface="Roboto"/>
                  <a:cs typeface="Roboto"/>
                  <a:sym typeface="Roboto"/>
                </a:rPr>
                <a:t>être</a:t>
              </a:r>
              <a:r>
                <a:rPr lang="en-US" sz="2062" dirty="0">
                  <a:solidFill>
                    <a:srgbClr val="E5E0DF"/>
                  </a:solidFill>
                  <a:latin typeface="Roboto"/>
                  <a:ea typeface="Roboto"/>
                  <a:cs typeface="Roboto"/>
                  <a:sym typeface="Roboto"/>
                </a:rPr>
                <a:t> </a:t>
              </a:r>
              <a:r>
                <a:rPr lang="en-US" sz="2062" dirty="0" err="1">
                  <a:solidFill>
                    <a:srgbClr val="E5E0DF"/>
                  </a:solidFill>
                  <a:latin typeface="Roboto"/>
                  <a:ea typeface="Roboto"/>
                  <a:cs typeface="Roboto"/>
                  <a:sym typeface="Roboto"/>
                </a:rPr>
                <a:t>alimenté</a:t>
              </a:r>
              <a:r>
                <a:rPr lang="en-US" sz="2062" dirty="0">
                  <a:solidFill>
                    <a:srgbClr val="E5E0DF"/>
                  </a:solidFill>
                  <a:latin typeface="Roboto"/>
                  <a:ea typeface="Roboto"/>
                  <a:cs typeface="Roboto"/>
                  <a:sym typeface="Roboto"/>
                </a:rPr>
                <a:t> par </a:t>
              </a:r>
              <a:r>
                <a:rPr lang="en-US" sz="2062" dirty="0" err="1">
                  <a:solidFill>
                    <a:srgbClr val="E5E0DF"/>
                  </a:solidFill>
                  <a:latin typeface="Roboto"/>
                  <a:ea typeface="Roboto"/>
                  <a:cs typeface="Roboto"/>
                  <a:sym typeface="Roboto"/>
                </a:rPr>
                <a:t>énergie</a:t>
              </a:r>
              <a:r>
                <a:rPr lang="en-US" sz="2062" dirty="0">
                  <a:solidFill>
                    <a:srgbClr val="E5E0DF"/>
                  </a:solidFill>
                  <a:latin typeface="Roboto"/>
                  <a:ea typeface="Roboto"/>
                  <a:cs typeface="Roboto"/>
                  <a:sym typeface="Roboto"/>
                </a:rPr>
                <a:t> </a:t>
              </a:r>
              <a:r>
                <a:rPr lang="en-US" sz="2062" dirty="0" err="1">
                  <a:solidFill>
                    <a:srgbClr val="E5E0DF"/>
                  </a:solidFill>
                  <a:latin typeface="Roboto"/>
                  <a:ea typeface="Roboto"/>
                  <a:cs typeface="Roboto"/>
                  <a:sym typeface="Roboto"/>
                </a:rPr>
                <a:t>solaire</a:t>
              </a:r>
              <a:r>
                <a:rPr lang="en-US" sz="2062" dirty="0">
                  <a:solidFill>
                    <a:srgbClr val="E5E0DF"/>
                  </a:solidFill>
                  <a:latin typeface="Roboto"/>
                  <a:ea typeface="Roboto"/>
                  <a:cs typeface="Roboto"/>
                  <a:sym typeface="Roboto"/>
                </a:rPr>
                <a:t> pour </a:t>
              </a:r>
              <a:r>
                <a:rPr lang="en-US" sz="2062" dirty="0" err="1">
                  <a:solidFill>
                    <a:srgbClr val="E5E0DF"/>
                  </a:solidFill>
                  <a:latin typeface="Roboto"/>
                  <a:ea typeface="Roboto"/>
                  <a:cs typeface="Roboto"/>
                  <a:sym typeface="Roboto"/>
                </a:rPr>
                <a:t>une</a:t>
              </a:r>
              <a:r>
                <a:rPr lang="en-US" sz="2062" dirty="0">
                  <a:solidFill>
                    <a:srgbClr val="E5E0DF"/>
                  </a:solidFill>
                  <a:latin typeface="Roboto"/>
                  <a:ea typeface="Roboto"/>
                  <a:cs typeface="Roboto"/>
                  <a:sym typeface="Roboto"/>
                </a:rPr>
                <a:t> </a:t>
              </a:r>
              <a:r>
                <a:rPr lang="en-US" sz="2062" dirty="0" err="1">
                  <a:solidFill>
                    <a:srgbClr val="E5E0DF"/>
                  </a:solidFill>
                  <a:latin typeface="Roboto"/>
                  <a:ea typeface="Roboto"/>
                  <a:cs typeface="Roboto"/>
                  <a:sym typeface="Roboto"/>
                </a:rPr>
                <a:t>autonomie</a:t>
              </a:r>
              <a:r>
                <a:rPr lang="en-US" sz="2062" dirty="0">
                  <a:solidFill>
                    <a:srgbClr val="E5E0DF"/>
                  </a:solidFill>
                  <a:latin typeface="Roboto"/>
                  <a:ea typeface="Roboto"/>
                  <a:cs typeface="Roboto"/>
                  <a:sym typeface="Roboto"/>
                </a:rPr>
                <a:t> </a:t>
              </a:r>
              <a:r>
                <a:rPr lang="en-US" sz="2062" dirty="0" err="1">
                  <a:solidFill>
                    <a:srgbClr val="E5E0DF"/>
                  </a:solidFill>
                  <a:latin typeface="Roboto"/>
                  <a:ea typeface="Roboto"/>
                  <a:cs typeface="Roboto"/>
                  <a:sym typeface="Roboto"/>
                </a:rPr>
                <a:t>complète</a:t>
              </a:r>
              <a:r>
                <a:rPr lang="en-US" sz="2062" dirty="0">
                  <a:solidFill>
                    <a:srgbClr val="E5E0DF"/>
                  </a:solidFill>
                  <a:latin typeface="Roboto"/>
                  <a:ea typeface="Roboto"/>
                  <a:cs typeface="Roboto"/>
                  <a:sym typeface="Roboto"/>
                </a:rPr>
                <a:t>.</a:t>
              </a:r>
            </a:p>
          </p:txBody>
        </p:sp>
      </p:grpSp>
      <p:grpSp>
        <p:nvGrpSpPr>
          <p:cNvPr id="19" name="Group 19"/>
          <p:cNvGrpSpPr/>
          <p:nvPr/>
        </p:nvGrpSpPr>
        <p:grpSpPr>
          <a:xfrm>
            <a:off x="9272885" y="5307062"/>
            <a:ext cx="8084939" cy="1995488"/>
            <a:chOff x="0" y="0"/>
            <a:chExt cx="10779918" cy="2660650"/>
          </a:xfrm>
        </p:grpSpPr>
        <p:sp>
          <p:nvSpPr>
            <p:cNvPr id="20" name="Freeform 20"/>
            <p:cNvSpPr/>
            <p:nvPr/>
          </p:nvSpPr>
          <p:spPr>
            <a:xfrm>
              <a:off x="6350" y="6350"/>
              <a:ext cx="10767187" cy="2647950"/>
            </a:xfrm>
            <a:custGeom>
              <a:avLst/>
              <a:gdLst/>
              <a:ahLst/>
              <a:cxnLst/>
              <a:rect l="l" t="t" r="r" b="b"/>
              <a:pathLst>
                <a:path w="10767187" h="2647950">
                  <a:moveTo>
                    <a:pt x="0" y="149606"/>
                  </a:moveTo>
                  <a:cubicBezTo>
                    <a:pt x="0" y="67056"/>
                    <a:pt x="67183" y="0"/>
                    <a:pt x="150114" y="0"/>
                  </a:cubicBezTo>
                  <a:lnTo>
                    <a:pt x="10617073" y="0"/>
                  </a:lnTo>
                  <a:cubicBezTo>
                    <a:pt x="10700004" y="0"/>
                    <a:pt x="10767187" y="67056"/>
                    <a:pt x="10767187" y="149606"/>
                  </a:cubicBezTo>
                  <a:lnTo>
                    <a:pt x="10767187" y="2498344"/>
                  </a:lnTo>
                  <a:cubicBezTo>
                    <a:pt x="10767187" y="2581021"/>
                    <a:pt x="10700004" y="2647950"/>
                    <a:pt x="10617073" y="2647950"/>
                  </a:cubicBezTo>
                  <a:lnTo>
                    <a:pt x="150114" y="2647950"/>
                  </a:lnTo>
                  <a:cubicBezTo>
                    <a:pt x="67183" y="2647950"/>
                    <a:pt x="0" y="2580894"/>
                    <a:pt x="0" y="2498344"/>
                  </a:cubicBezTo>
                  <a:close/>
                </a:path>
              </a:pathLst>
            </a:custGeom>
            <a:solidFill>
              <a:srgbClr val="3D3D42"/>
            </a:solidFill>
          </p:spPr>
        </p:sp>
        <p:sp>
          <p:nvSpPr>
            <p:cNvPr id="21" name="Freeform 21"/>
            <p:cNvSpPr/>
            <p:nvPr/>
          </p:nvSpPr>
          <p:spPr>
            <a:xfrm>
              <a:off x="0" y="0"/>
              <a:ext cx="10779887" cy="2660650"/>
            </a:xfrm>
            <a:custGeom>
              <a:avLst/>
              <a:gdLst/>
              <a:ahLst/>
              <a:cxnLst/>
              <a:rect l="l" t="t" r="r" b="b"/>
              <a:pathLst>
                <a:path w="10779887" h="2660650">
                  <a:moveTo>
                    <a:pt x="0" y="155956"/>
                  </a:moveTo>
                  <a:cubicBezTo>
                    <a:pt x="0" y="69850"/>
                    <a:pt x="70104" y="0"/>
                    <a:pt x="156464" y="0"/>
                  </a:cubicBezTo>
                  <a:lnTo>
                    <a:pt x="10623423" y="0"/>
                  </a:lnTo>
                  <a:lnTo>
                    <a:pt x="10623423" y="6350"/>
                  </a:lnTo>
                  <a:lnTo>
                    <a:pt x="10623423" y="0"/>
                  </a:lnTo>
                  <a:cubicBezTo>
                    <a:pt x="10709910" y="0"/>
                    <a:pt x="10779887" y="69850"/>
                    <a:pt x="10779887" y="155956"/>
                  </a:cubicBezTo>
                  <a:lnTo>
                    <a:pt x="10773537" y="155956"/>
                  </a:lnTo>
                  <a:lnTo>
                    <a:pt x="10779887" y="155956"/>
                  </a:lnTo>
                  <a:lnTo>
                    <a:pt x="10779887" y="2504694"/>
                  </a:lnTo>
                  <a:lnTo>
                    <a:pt x="10773537" y="2504694"/>
                  </a:lnTo>
                  <a:lnTo>
                    <a:pt x="10779887" y="2504694"/>
                  </a:lnTo>
                  <a:cubicBezTo>
                    <a:pt x="10779887" y="2590927"/>
                    <a:pt x="10709783" y="2660650"/>
                    <a:pt x="10623423" y="2660650"/>
                  </a:cubicBezTo>
                  <a:lnTo>
                    <a:pt x="10623423" y="2654300"/>
                  </a:lnTo>
                  <a:lnTo>
                    <a:pt x="10623423" y="2660650"/>
                  </a:lnTo>
                  <a:lnTo>
                    <a:pt x="156464" y="2660650"/>
                  </a:lnTo>
                  <a:lnTo>
                    <a:pt x="156464" y="2654300"/>
                  </a:lnTo>
                  <a:lnTo>
                    <a:pt x="156464" y="2660650"/>
                  </a:lnTo>
                  <a:cubicBezTo>
                    <a:pt x="70104" y="2660650"/>
                    <a:pt x="0" y="2590800"/>
                    <a:pt x="0" y="2504694"/>
                  </a:cubicBezTo>
                  <a:lnTo>
                    <a:pt x="0" y="155956"/>
                  </a:lnTo>
                  <a:lnTo>
                    <a:pt x="6350" y="155956"/>
                  </a:lnTo>
                  <a:lnTo>
                    <a:pt x="0" y="155956"/>
                  </a:lnTo>
                  <a:moveTo>
                    <a:pt x="12700" y="155956"/>
                  </a:moveTo>
                  <a:lnTo>
                    <a:pt x="12700" y="2504694"/>
                  </a:lnTo>
                  <a:lnTo>
                    <a:pt x="6350" y="2504694"/>
                  </a:lnTo>
                  <a:lnTo>
                    <a:pt x="12700" y="2504694"/>
                  </a:lnTo>
                  <a:cubicBezTo>
                    <a:pt x="12700" y="2583815"/>
                    <a:pt x="77089" y="2647950"/>
                    <a:pt x="156464" y="2647950"/>
                  </a:cubicBezTo>
                  <a:lnTo>
                    <a:pt x="10623423" y="2647950"/>
                  </a:lnTo>
                  <a:cubicBezTo>
                    <a:pt x="10702925" y="2647950"/>
                    <a:pt x="10767187" y="2583815"/>
                    <a:pt x="10767187" y="2504694"/>
                  </a:cubicBezTo>
                  <a:lnTo>
                    <a:pt x="10767187" y="155956"/>
                  </a:lnTo>
                  <a:cubicBezTo>
                    <a:pt x="10767187" y="76835"/>
                    <a:pt x="10702798" y="12700"/>
                    <a:pt x="10623423" y="12700"/>
                  </a:cubicBezTo>
                  <a:lnTo>
                    <a:pt x="156464" y="12700"/>
                  </a:lnTo>
                  <a:lnTo>
                    <a:pt x="156464" y="6350"/>
                  </a:lnTo>
                  <a:lnTo>
                    <a:pt x="156464" y="12700"/>
                  </a:lnTo>
                  <a:cubicBezTo>
                    <a:pt x="77089" y="12700"/>
                    <a:pt x="12700" y="76835"/>
                    <a:pt x="12700" y="155956"/>
                  </a:cubicBezTo>
                  <a:close/>
                </a:path>
              </a:pathLst>
            </a:custGeom>
            <a:solidFill>
              <a:srgbClr val="56565B"/>
            </a:solidFill>
          </p:spPr>
        </p:sp>
      </p:grpSp>
      <p:grpSp>
        <p:nvGrpSpPr>
          <p:cNvPr id="22" name="Group 22"/>
          <p:cNvGrpSpPr/>
          <p:nvPr/>
        </p:nvGrpSpPr>
        <p:grpSpPr>
          <a:xfrm>
            <a:off x="9554319" y="5588496"/>
            <a:ext cx="4039940" cy="417463"/>
            <a:chOff x="0" y="0"/>
            <a:chExt cx="5386587" cy="556617"/>
          </a:xfrm>
        </p:grpSpPr>
        <p:sp>
          <p:nvSpPr>
            <p:cNvPr id="23" name="Freeform 23"/>
            <p:cNvSpPr/>
            <p:nvPr/>
          </p:nvSpPr>
          <p:spPr>
            <a:xfrm>
              <a:off x="0" y="0"/>
              <a:ext cx="5386587" cy="556617"/>
            </a:xfrm>
            <a:custGeom>
              <a:avLst/>
              <a:gdLst/>
              <a:ahLst/>
              <a:cxnLst/>
              <a:rect l="l" t="t" r="r" b="b"/>
              <a:pathLst>
                <a:path w="5386587" h="556617">
                  <a:moveTo>
                    <a:pt x="0" y="0"/>
                  </a:moveTo>
                  <a:lnTo>
                    <a:pt x="5386587" y="0"/>
                  </a:lnTo>
                  <a:lnTo>
                    <a:pt x="5386587" y="556617"/>
                  </a:lnTo>
                  <a:lnTo>
                    <a:pt x="0" y="556617"/>
                  </a:lnTo>
                  <a:close/>
                </a:path>
              </a:pathLst>
            </a:custGeom>
            <a:solidFill>
              <a:srgbClr val="000000">
                <a:alpha val="0"/>
              </a:srgbClr>
            </a:solidFill>
          </p:spPr>
        </p:sp>
        <p:sp>
          <p:nvSpPr>
            <p:cNvPr id="24" name="TextBox 24"/>
            <p:cNvSpPr txBox="1"/>
            <p:nvPr/>
          </p:nvSpPr>
          <p:spPr>
            <a:xfrm>
              <a:off x="0" y="-28575"/>
              <a:ext cx="5386587" cy="585192"/>
            </a:xfrm>
            <a:prstGeom prst="rect">
              <a:avLst/>
            </a:prstGeom>
          </p:spPr>
          <p:txBody>
            <a:bodyPr lIns="0" tIns="0" rIns="0" bIns="0" rtlCol="0" anchor="t"/>
            <a:lstStyle/>
            <a:p>
              <a:pPr algn="l">
                <a:lnSpc>
                  <a:spcPts val="3249"/>
                </a:lnSpc>
              </a:pPr>
              <a:r>
                <a:rPr lang="en-US" sz="2625">
                  <a:solidFill>
                    <a:srgbClr val="E5E0DF"/>
                  </a:solidFill>
                  <a:latin typeface="Poppins Light"/>
                  <a:ea typeface="Poppins Light"/>
                  <a:cs typeface="Poppins Light"/>
                  <a:sym typeface="Poppins Light"/>
                </a:rPr>
                <a:t>Mesures et Transmission</a:t>
              </a:r>
            </a:p>
          </p:txBody>
        </p:sp>
      </p:grpSp>
      <p:grpSp>
        <p:nvGrpSpPr>
          <p:cNvPr id="25" name="Group 25"/>
          <p:cNvGrpSpPr/>
          <p:nvPr/>
        </p:nvGrpSpPr>
        <p:grpSpPr>
          <a:xfrm>
            <a:off x="9554319" y="6166248"/>
            <a:ext cx="7522071" cy="854869"/>
            <a:chOff x="0" y="0"/>
            <a:chExt cx="10029428" cy="1139825"/>
          </a:xfrm>
        </p:grpSpPr>
        <p:sp>
          <p:nvSpPr>
            <p:cNvPr id="26" name="Freeform 26"/>
            <p:cNvSpPr/>
            <p:nvPr/>
          </p:nvSpPr>
          <p:spPr>
            <a:xfrm>
              <a:off x="0" y="0"/>
              <a:ext cx="10029428" cy="1139825"/>
            </a:xfrm>
            <a:custGeom>
              <a:avLst/>
              <a:gdLst/>
              <a:ahLst/>
              <a:cxnLst/>
              <a:rect l="l" t="t" r="r" b="b"/>
              <a:pathLst>
                <a:path w="10029428" h="1139825">
                  <a:moveTo>
                    <a:pt x="0" y="0"/>
                  </a:moveTo>
                  <a:lnTo>
                    <a:pt x="10029428" y="0"/>
                  </a:lnTo>
                  <a:lnTo>
                    <a:pt x="10029428" y="1139825"/>
                  </a:lnTo>
                  <a:lnTo>
                    <a:pt x="0" y="1139825"/>
                  </a:lnTo>
                  <a:close/>
                </a:path>
              </a:pathLst>
            </a:custGeom>
            <a:solidFill>
              <a:srgbClr val="000000">
                <a:alpha val="0"/>
              </a:srgbClr>
            </a:solidFill>
          </p:spPr>
        </p:sp>
        <p:sp>
          <p:nvSpPr>
            <p:cNvPr id="27" name="TextBox 27"/>
            <p:cNvSpPr txBox="1"/>
            <p:nvPr/>
          </p:nvSpPr>
          <p:spPr>
            <a:xfrm>
              <a:off x="0" y="-85725"/>
              <a:ext cx="10029428" cy="1225550"/>
            </a:xfrm>
            <a:prstGeom prst="rect">
              <a:avLst/>
            </a:prstGeom>
          </p:spPr>
          <p:txBody>
            <a:bodyPr lIns="0" tIns="0" rIns="0" bIns="0" rtlCol="0" anchor="t"/>
            <a:lstStyle/>
            <a:p>
              <a:pPr algn="l">
                <a:lnSpc>
                  <a:spcPts val="3312"/>
                </a:lnSpc>
              </a:pPr>
              <a:r>
                <a:rPr lang="en-US" sz="2062">
                  <a:solidFill>
                    <a:srgbClr val="E5E0DF"/>
                  </a:solidFill>
                  <a:latin typeface="Roboto"/>
                  <a:ea typeface="Roboto"/>
                  <a:cs typeface="Roboto"/>
                  <a:sym typeface="Roboto"/>
                </a:rPr>
                <a:t>Capteurs pour la température et la luminosité, avec horodatage et transmission des données.</a:t>
              </a:r>
            </a:p>
          </p:txBody>
        </p:sp>
      </p:grpSp>
      <p:grpSp>
        <p:nvGrpSpPr>
          <p:cNvPr id="28" name="Group 28"/>
          <p:cNvGrpSpPr/>
          <p:nvPr/>
        </p:nvGrpSpPr>
        <p:grpSpPr>
          <a:xfrm>
            <a:off x="930325" y="7560171"/>
            <a:ext cx="8084939" cy="1995488"/>
            <a:chOff x="0" y="0"/>
            <a:chExt cx="10779918" cy="2660650"/>
          </a:xfrm>
        </p:grpSpPr>
        <p:sp>
          <p:nvSpPr>
            <p:cNvPr id="29" name="Freeform 29"/>
            <p:cNvSpPr/>
            <p:nvPr/>
          </p:nvSpPr>
          <p:spPr>
            <a:xfrm>
              <a:off x="6350" y="6350"/>
              <a:ext cx="10767187" cy="2647950"/>
            </a:xfrm>
            <a:custGeom>
              <a:avLst/>
              <a:gdLst/>
              <a:ahLst/>
              <a:cxnLst/>
              <a:rect l="l" t="t" r="r" b="b"/>
              <a:pathLst>
                <a:path w="10767187" h="2647950">
                  <a:moveTo>
                    <a:pt x="0" y="149606"/>
                  </a:moveTo>
                  <a:cubicBezTo>
                    <a:pt x="0" y="67056"/>
                    <a:pt x="67183" y="0"/>
                    <a:pt x="150114" y="0"/>
                  </a:cubicBezTo>
                  <a:lnTo>
                    <a:pt x="10617073" y="0"/>
                  </a:lnTo>
                  <a:cubicBezTo>
                    <a:pt x="10700004" y="0"/>
                    <a:pt x="10767187" y="67056"/>
                    <a:pt x="10767187" y="149606"/>
                  </a:cubicBezTo>
                  <a:lnTo>
                    <a:pt x="10767187" y="2498344"/>
                  </a:lnTo>
                  <a:cubicBezTo>
                    <a:pt x="10767187" y="2581021"/>
                    <a:pt x="10700004" y="2647950"/>
                    <a:pt x="10617073" y="2647950"/>
                  </a:cubicBezTo>
                  <a:lnTo>
                    <a:pt x="150114" y="2647950"/>
                  </a:lnTo>
                  <a:cubicBezTo>
                    <a:pt x="67183" y="2647950"/>
                    <a:pt x="0" y="2580894"/>
                    <a:pt x="0" y="2498344"/>
                  </a:cubicBezTo>
                  <a:close/>
                </a:path>
              </a:pathLst>
            </a:custGeom>
            <a:solidFill>
              <a:srgbClr val="3D3D42"/>
            </a:solidFill>
          </p:spPr>
        </p:sp>
        <p:sp>
          <p:nvSpPr>
            <p:cNvPr id="30" name="Freeform 30"/>
            <p:cNvSpPr/>
            <p:nvPr/>
          </p:nvSpPr>
          <p:spPr>
            <a:xfrm>
              <a:off x="0" y="0"/>
              <a:ext cx="10779887" cy="2660650"/>
            </a:xfrm>
            <a:custGeom>
              <a:avLst/>
              <a:gdLst/>
              <a:ahLst/>
              <a:cxnLst/>
              <a:rect l="l" t="t" r="r" b="b"/>
              <a:pathLst>
                <a:path w="10779887" h="2660650">
                  <a:moveTo>
                    <a:pt x="0" y="155956"/>
                  </a:moveTo>
                  <a:cubicBezTo>
                    <a:pt x="0" y="69850"/>
                    <a:pt x="70104" y="0"/>
                    <a:pt x="156464" y="0"/>
                  </a:cubicBezTo>
                  <a:lnTo>
                    <a:pt x="10623423" y="0"/>
                  </a:lnTo>
                  <a:lnTo>
                    <a:pt x="10623423" y="6350"/>
                  </a:lnTo>
                  <a:lnTo>
                    <a:pt x="10623423" y="0"/>
                  </a:lnTo>
                  <a:cubicBezTo>
                    <a:pt x="10709910" y="0"/>
                    <a:pt x="10779887" y="69850"/>
                    <a:pt x="10779887" y="155956"/>
                  </a:cubicBezTo>
                  <a:lnTo>
                    <a:pt x="10773537" y="155956"/>
                  </a:lnTo>
                  <a:lnTo>
                    <a:pt x="10779887" y="155956"/>
                  </a:lnTo>
                  <a:lnTo>
                    <a:pt x="10779887" y="2504694"/>
                  </a:lnTo>
                  <a:lnTo>
                    <a:pt x="10773537" y="2504694"/>
                  </a:lnTo>
                  <a:lnTo>
                    <a:pt x="10779887" y="2504694"/>
                  </a:lnTo>
                  <a:cubicBezTo>
                    <a:pt x="10779887" y="2590927"/>
                    <a:pt x="10709783" y="2660650"/>
                    <a:pt x="10623423" y="2660650"/>
                  </a:cubicBezTo>
                  <a:lnTo>
                    <a:pt x="10623423" y="2654300"/>
                  </a:lnTo>
                  <a:lnTo>
                    <a:pt x="10623423" y="2660650"/>
                  </a:lnTo>
                  <a:lnTo>
                    <a:pt x="156464" y="2660650"/>
                  </a:lnTo>
                  <a:lnTo>
                    <a:pt x="156464" y="2654300"/>
                  </a:lnTo>
                  <a:lnTo>
                    <a:pt x="156464" y="2660650"/>
                  </a:lnTo>
                  <a:cubicBezTo>
                    <a:pt x="70104" y="2660650"/>
                    <a:pt x="0" y="2590800"/>
                    <a:pt x="0" y="2504694"/>
                  </a:cubicBezTo>
                  <a:lnTo>
                    <a:pt x="0" y="155956"/>
                  </a:lnTo>
                  <a:lnTo>
                    <a:pt x="6350" y="155956"/>
                  </a:lnTo>
                  <a:lnTo>
                    <a:pt x="0" y="155956"/>
                  </a:lnTo>
                  <a:moveTo>
                    <a:pt x="12700" y="155956"/>
                  </a:moveTo>
                  <a:lnTo>
                    <a:pt x="12700" y="2504694"/>
                  </a:lnTo>
                  <a:lnTo>
                    <a:pt x="6350" y="2504694"/>
                  </a:lnTo>
                  <a:lnTo>
                    <a:pt x="12700" y="2504694"/>
                  </a:lnTo>
                  <a:cubicBezTo>
                    <a:pt x="12700" y="2583815"/>
                    <a:pt x="77089" y="2647950"/>
                    <a:pt x="156464" y="2647950"/>
                  </a:cubicBezTo>
                  <a:lnTo>
                    <a:pt x="10623423" y="2647950"/>
                  </a:lnTo>
                  <a:cubicBezTo>
                    <a:pt x="10702925" y="2647950"/>
                    <a:pt x="10767187" y="2583815"/>
                    <a:pt x="10767187" y="2504694"/>
                  </a:cubicBezTo>
                  <a:lnTo>
                    <a:pt x="10767187" y="155956"/>
                  </a:lnTo>
                  <a:cubicBezTo>
                    <a:pt x="10767187" y="76835"/>
                    <a:pt x="10702798" y="12700"/>
                    <a:pt x="10623423" y="12700"/>
                  </a:cubicBezTo>
                  <a:lnTo>
                    <a:pt x="156464" y="12700"/>
                  </a:lnTo>
                  <a:lnTo>
                    <a:pt x="156464" y="6350"/>
                  </a:lnTo>
                  <a:lnTo>
                    <a:pt x="156464" y="12700"/>
                  </a:lnTo>
                  <a:cubicBezTo>
                    <a:pt x="77089" y="12700"/>
                    <a:pt x="12700" y="76835"/>
                    <a:pt x="12700" y="155956"/>
                  </a:cubicBezTo>
                  <a:close/>
                </a:path>
              </a:pathLst>
            </a:custGeom>
            <a:solidFill>
              <a:srgbClr val="56565B"/>
            </a:solidFill>
          </p:spPr>
        </p:sp>
      </p:grpSp>
      <p:grpSp>
        <p:nvGrpSpPr>
          <p:cNvPr id="31" name="Group 31"/>
          <p:cNvGrpSpPr/>
          <p:nvPr/>
        </p:nvGrpSpPr>
        <p:grpSpPr>
          <a:xfrm>
            <a:off x="1211759" y="7841605"/>
            <a:ext cx="3340001" cy="417463"/>
            <a:chOff x="0" y="0"/>
            <a:chExt cx="4453335" cy="556617"/>
          </a:xfrm>
        </p:grpSpPr>
        <p:sp>
          <p:nvSpPr>
            <p:cNvPr id="32" name="Freeform 32"/>
            <p:cNvSpPr/>
            <p:nvPr/>
          </p:nvSpPr>
          <p:spPr>
            <a:xfrm>
              <a:off x="0" y="0"/>
              <a:ext cx="4453335" cy="556617"/>
            </a:xfrm>
            <a:custGeom>
              <a:avLst/>
              <a:gdLst/>
              <a:ahLst/>
              <a:cxnLst/>
              <a:rect l="l" t="t" r="r" b="b"/>
              <a:pathLst>
                <a:path w="4453335" h="556617">
                  <a:moveTo>
                    <a:pt x="0" y="0"/>
                  </a:moveTo>
                  <a:lnTo>
                    <a:pt x="4453335" y="0"/>
                  </a:lnTo>
                  <a:lnTo>
                    <a:pt x="4453335" y="556617"/>
                  </a:lnTo>
                  <a:lnTo>
                    <a:pt x="0" y="556617"/>
                  </a:lnTo>
                  <a:close/>
                </a:path>
              </a:pathLst>
            </a:custGeom>
            <a:solidFill>
              <a:srgbClr val="000000">
                <a:alpha val="0"/>
              </a:srgbClr>
            </a:solidFill>
          </p:spPr>
        </p:sp>
        <p:sp>
          <p:nvSpPr>
            <p:cNvPr id="33" name="TextBox 33"/>
            <p:cNvSpPr txBox="1"/>
            <p:nvPr/>
          </p:nvSpPr>
          <p:spPr>
            <a:xfrm>
              <a:off x="0" y="-28575"/>
              <a:ext cx="4453335" cy="585192"/>
            </a:xfrm>
            <a:prstGeom prst="rect">
              <a:avLst/>
            </a:prstGeom>
          </p:spPr>
          <p:txBody>
            <a:bodyPr lIns="0" tIns="0" rIns="0" bIns="0" rtlCol="0" anchor="t"/>
            <a:lstStyle/>
            <a:p>
              <a:pPr algn="l">
                <a:lnSpc>
                  <a:spcPts val="3249"/>
                </a:lnSpc>
              </a:pPr>
              <a:r>
                <a:rPr lang="en-US" sz="2625">
                  <a:solidFill>
                    <a:srgbClr val="E5E0DF"/>
                  </a:solidFill>
                  <a:latin typeface="Poppins Light"/>
                  <a:ea typeface="Poppins Light"/>
                  <a:cs typeface="Poppins Light"/>
                  <a:sym typeface="Poppins Light"/>
                </a:rPr>
                <a:t>Connectivité</a:t>
              </a:r>
            </a:p>
          </p:txBody>
        </p:sp>
      </p:grpSp>
      <p:grpSp>
        <p:nvGrpSpPr>
          <p:cNvPr id="34" name="Group 34"/>
          <p:cNvGrpSpPr/>
          <p:nvPr/>
        </p:nvGrpSpPr>
        <p:grpSpPr>
          <a:xfrm>
            <a:off x="1211759" y="8419356"/>
            <a:ext cx="7522071" cy="854869"/>
            <a:chOff x="0" y="0"/>
            <a:chExt cx="10029428" cy="1139825"/>
          </a:xfrm>
        </p:grpSpPr>
        <p:sp>
          <p:nvSpPr>
            <p:cNvPr id="35" name="Freeform 35"/>
            <p:cNvSpPr/>
            <p:nvPr/>
          </p:nvSpPr>
          <p:spPr>
            <a:xfrm>
              <a:off x="0" y="0"/>
              <a:ext cx="10029428" cy="1139825"/>
            </a:xfrm>
            <a:custGeom>
              <a:avLst/>
              <a:gdLst/>
              <a:ahLst/>
              <a:cxnLst/>
              <a:rect l="l" t="t" r="r" b="b"/>
              <a:pathLst>
                <a:path w="10029428" h="1139825">
                  <a:moveTo>
                    <a:pt x="0" y="0"/>
                  </a:moveTo>
                  <a:lnTo>
                    <a:pt x="10029428" y="0"/>
                  </a:lnTo>
                  <a:lnTo>
                    <a:pt x="10029428" y="1139825"/>
                  </a:lnTo>
                  <a:lnTo>
                    <a:pt x="0" y="1139825"/>
                  </a:lnTo>
                  <a:close/>
                </a:path>
              </a:pathLst>
            </a:custGeom>
            <a:solidFill>
              <a:srgbClr val="000000">
                <a:alpha val="0"/>
              </a:srgbClr>
            </a:solidFill>
          </p:spPr>
        </p:sp>
        <p:sp>
          <p:nvSpPr>
            <p:cNvPr id="36" name="TextBox 36"/>
            <p:cNvSpPr txBox="1"/>
            <p:nvPr/>
          </p:nvSpPr>
          <p:spPr>
            <a:xfrm>
              <a:off x="0" y="-85725"/>
              <a:ext cx="10029428" cy="1225550"/>
            </a:xfrm>
            <a:prstGeom prst="rect">
              <a:avLst/>
            </a:prstGeom>
          </p:spPr>
          <p:txBody>
            <a:bodyPr lIns="0" tIns="0" rIns="0" bIns="0" rtlCol="0" anchor="t"/>
            <a:lstStyle/>
            <a:p>
              <a:pPr algn="l">
                <a:lnSpc>
                  <a:spcPts val="3312"/>
                </a:lnSpc>
              </a:pPr>
              <a:r>
                <a:rPr lang="en-US" sz="2062">
                  <a:solidFill>
                    <a:srgbClr val="E5E0DF"/>
                  </a:solidFill>
                  <a:latin typeface="Roboto"/>
                  <a:ea typeface="Roboto"/>
                  <a:cs typeface="Roboto"/>
                  <a:sym typeface="Roboto"/>
                </a:rPr>
                <a:t>Création d'un point d'accès, d'un serveur web et d'une page web pour l'accès aux informations.</a:t>
              </a:r>
            </a:p>
          </p:txBody>
        </p:sp>
      </p:grpSp>
      <p:grpSp>
        <p:nvGrpSpPr>
          <p:cNvPr id="37" name="Group 37"/>
          <p:cNvGrpSpPr/>
          <p:nvPr/>
        </p:nvGrpSpPr>
        <p:grpSpPr>
          <a:xfrm>
            <a:off x="9272885" y="7560171"/>
            <a:ext cx="8084939" cy="1995488"/>
            <a:chOff x="0" y="0"/>
            <a:chExt cx="10779918" cy="2660650"/>
          </a:xfrm>
        </p:grpSpPr>
        <p:sp>
          <p:nvSpPr>
            <p:cNvPr id="38" name="Freeform 38"/>
            <p:cNvSpPr/>
            <p:nvPr/>
          </p:nvSpPr>
          <p:spPr>
            <a:xfrm>
              <a:off x="6350" y="6350"/>
              <a:ext cx="10767187" cy="2647950"/>
            </a:xfrm>
            <a:custGeom>
              <a:avLst/>
              <a:gdLst/>
              <a:ahLst/>
              <a:cxnLst/>
              <a:rect l="l" t="t" r="r" b="b"/>
              <a:pathLst>
                <a:path w="10767187" h="2647950">
                  <a:moveTo>
                    <a:pt x="0" y="149606"/>
                  </a:moveTo>
                  <a:cubicBezTo>
                    <a:pt x="0" y="67056"/>
                    <a:pt x="67183" y="0"/>
                    <a:pt x="150114" y="0"/>
                  </a:cubicBezTo>
                  <a:lnTo>
                    <a:pt x="10617073" y="0"/>
                  </a:lnTo>
                  <a:cubicBezTo>
                    <a:pt x="10700004" y="0"/>
                    <a:pt x="10767187" y="67056"/>
                    <a:pt x="10767187" y="149606"/>
                  </a:cubicBezTo>
                  <a:lnTo>
                    <a:pt x="10767187" y="2498344"/>
                  </a:lnTo>
                  <a:cubicBezTo>
                    <a:pt x="10767187" y="2581021"/>
                    <a:pt x="10700004" y="2647950"/>
                    <a:pt x="10617073" y="2647950"/>
                  </a:cubicBezTo>
                  <a:lnTo>
                    <a:pt x="150114" y="2647950"/>
                  </a:lnTo>
                  <a:cubicBezTo>
                    <a:pt x="67183" y="2647950"/>
                    <a:pt x="0" y="2580894"/>
                    <a:pt x="0" y="2498344"/>
                  </a:cubicBezTo>
                  <a:close/>
                </a:path>
              </a:pathLst>
            </a:custGeom>
            <a:solidFill>
              <a:srgbClr val="3D3D42"/>
            </a:solidFill>
          </p:spPr>
        </p:sp>
        <p:sp>
          <p:nvSpPr>
            <p:cNvPr id="39" name="Freeform 39"/>
            <p:cNvSpPr/>
            <p:nvPr/>
          </p:nvSpPr>
          <p:spPr>
            <a:xfrm>
              <a:off x="0" y="0"/>
              <a:ext cx="10779887" cy="2660650"/>
            </a:xfrm>
            <a:custGeom>
              <a:avLst/>
              <a:gdLst/>
              <a:ahLst/>
              <a:cxnLst/>
              <a:rect l="l" t="t" r="r" b="b"/>
              <a:pathLst>
                <a:path w="10779887" h="2660650">
                  <a:moveTo>
                    <a:pt x="0" y="155956"/>
                  </a:moveTo>
                  <a:cubicBezTo>
                    <a:pt x="0" y="69850"/>
                    <a:pt x="70104" y="0"/>
                    <a:pt x="156464" y="0"/>
                  </a:cubicBezTo>
                  <a:lnTo>
                    <a:pt x="10623423" y="0"/>
                  </a:lnTo>
                  <a:lnTo>
                    <a:pt x="10623423" y="6350"/>
                  </a:lnTo>
                  <a:lnTo>
                    <a:pt x="10623423" y="0"/>
                  </a:lnTo>
                  <a:cubicBezTo>
                    <a:pt x="10709910" y="0"/>
                    <a:pt x="10779887" y="69850"/>
                    <a:pt x="10779887" y="155956"/>
                  </a:cubicBezTo>
                  <a:lnTo>
                    <a:pt x="10773537" y="155956"/>
                  </a:lnTo>
                  <a:lnTo>
                    <a:pt x="10779887" y="155956"/>
                  </a:lnTo>
                  <a:lnTo>
                    <a:pt x="10779887" y="2504694"/>
                  </a:lnTo>
                  <a:lnTo>
                    <a:pt x="10773537" y="2504694"/>
                  </a:lnTo>
                  <a:lnTo>
                    <a:pt x="10779887" y="2504694"/>
                  </a:lnTo>
                  <a:cubicBezTo>
                    <a:pt x="10779887" y="2590927"/>
                    <a:pt x="10709783" y="2660650"/>
                    <a:pt x="10623423" y="2660650"/>
                  </a:cubicBezTo>
                  <a:lnTo>
                    <a:pt x="10623423" y="2654300"/>
                  </a:lnTo>
                  <a:lnTo>
                    <a:pt x="10623423" y="2660650"/>
                  </a:lnTo>
                  <a:lnTo>
                    <a:pt x="156464" y="2660650"/>
                  </a:lnTo>
                  <a:lnTo>
                    <a:pt x="156464" y="2654300"/>
                  </a:lnTo>
                  <a:lnTo>
                    <a:pt x="156464" y="2660650"/>
                  </a:lnTo>
                  <a:cubicBezTo>
                    <a:pt x="70104" y="2660650"/>
                    <a:pt x="0" y="2590800"/>
                    <a:pt x="0" y="2504694"/>
                  </a:cubicBezTo>
                  <a:lnTo>
                    <a:pt x="0" y="155956"/>
                  </a:lnTo>
                  <a:lnTo>
                    <a:pt x="6350" y="155956"/>
                  </a:lnTo>
                  <a:lnTo>
                    <a:pt x="0" y="155956"/>
                  </a:lnTo>
                  <a:moveTo>
                    <a:pt x="12700" y="155956"/>
                  </a:moveTo>
                  <a:lnTo>
                    <a:pt x="12700" y="2504694"/>
                  </a:lnTo>
                  <a:lnTo>
                    <a:pt x="6350" y="2504694"/>
                  </a:lnTo>
                  <a:lnTo>
                    <a:pt x="12700" y="2504694"/>
                  </a:lnTo>
                  <a:cubicBezTo>
                    <a:pt x="12700" y="2583815"/>
                    <a:pt x="77089" y="2647950"/>
                    <a:pt x="156464" y="2647950"/>
                  </a:cubicBezTo>
                  <a:lnTo>
                    <a:pt x="10623423" y="2647950"/>
                  </a:lnTo>
                  <a:cubicBezTo>
                    <a:pt x="10702925" y="2647950"/>
                    <a:pt x="10767187" y="2583815"/>
                    <a:pt x="10767187" y="2504694"/>
                  </a:cubicBezTo>
                  <a:lnTo>
                    <a:pt x="10767187" y="155956"/>
                  </a:lnTo>
                  <a:cubicBezTo>
                    <a:pt x="10767187" y="76835"/>
                    <a:pt x="10702798" y="12700"/>
                    <a:pt x="10623423" y="12700"/>
                  </a:cubicBezTo>
                  <a:lnTo>
                    <a:pt x="156464" y="12700"/>
                  </a:lnTo>
                  <a:lnTo>
                    <a:pt x="156464" y="6350"/>
                  </a:lnTo>
                  <a:lnTo>
                    <a:pt x="156464" y="12700"/>
                  </a:lnTo>
                  <a:cubicBezTo>
                    <a:pt x="77089" y="12700"/>
                    <a:pt x="12700" y="76835"/>
                    <a:pt x="12700" y="155956"/>
                  </a:cubicBezTo>
                  <a:close/>
                </a:path>
              </a:pathLst>
            </a:custGeom>
            <a:solidFill>
              <a:srgbClr val="56565B"/>
            </a:solidFill>
          </p:spPr>
        </p:sp>
      </p:grpSp>
      <p:grpSp>
        <p:nvGrpSpPr>
          <p:cNvPr id="40" name="Group 40"/>
          <p:cNvGrpSpPr/>
          <p:nvPr/>
        </p:nvGrpSpPr>
        <p:grpSpPr>
          <a:xfrm>
            <a:off x="9554319" y="7841605"/>
            <a:ext cx="3340001" cy="417463"/>
            <a:chOff x="0" y="0"/>
            <a:chExt cx="4453335" cy="556617"/>
          </a:xfrm>
        </p:grpSpPr>
        <p:sp>
          <p:nvSpPr>
            <p:cNvPr id="41" name="Freeform 41"/>
            <p:cNvSpPr/>
            <p:nvPr/>
          </p:nvSpPr>
          <p:spPr>
            <a:xfrm>
              <a:off x="0" y="0"/>
              <a:ext cx="4453335" cy="556617"/>
            </a:xfrm>
            <a:custGeom>
              <a:avLst/>
              <a:gdLst/>
              <a:ahLst/>
              <a:cxnLst/>
              <a:rect l="l" t="t" r="r" b="b"/>
              <a:pathLst>
                <a:path w="4453335" h="556617">
                  <a:moveTo>
                    <a:pt x="0" y="0"/>
                  </a:moveTo>
                  <a:lnTo>
                    <a:pt x="4453335" y="0"/>
                  </a:lnTo>
                  <a:lnTo>
                    <a:pt x="4453335" y="556617"/>
                  </a:lnTo>
                  <a:lnTo>
                    <a:pt x="0" y="556617"/>
                  </a:lnTo>
                  <a:close/>
                </a:path>
              </a:pathLst>
            </a:custGeom>
            <a:solidFill>
              <a:srgbClr val="000000">
                <a:alpha val="0"/>
              </a:srgbClr>
            </a:solidFill>
          </p:spPr>
        </p:sp>
        <p:sp>
          <p:nvSpPr>
            <p:cNvPr id="42" name="TextBox 42"/>
            <p:cNvSpPr txBox="1"/>
            <p:nvPr/>
          </p:nvSpPr>
          <p:spPr>
            <a:xfrm>
              <a:off x="0" y="-28575"/>
              <a:ext cx="4453335" cy="585192"/>
            </a:xfrm>
            <a:prstGeom prst="rect">
              <a:avLst/>
            </a:prstGeom>
          </p:spPr>
          <p:txBody>
            <a:bodyPr lIns="0" tIns="0" rIns="0" bIns="0" rtlCol="0" anchor="t"/>
            <a:lstStyle/>
            <a:p>
              <a:pPr algn="l">
                <a:lnSpc>
                  <a:spcPts val="3249"/>
                </a:lnSpc>
              </a:pPr>
              <a:r>
                <a:rPr lang="en-US" sz="2625">
                  <a:solidFill>
                    <a:srgbClr val="E5E0DF"/>
                  </a:solidFill>
                  <a:latin typeface="Poppins Light"/>
                  <a:ea typeface="Poppins Light"/>
                  <a:cs typeface="Poppins Light"/>
                  <a:sym typeface="Poppins Light"/>
                </a:rPr>
                <a:t>Interface Utilisateur</a:t>
              </a:r>
            </a:p>
          </p:txBody>
        </p:sp>
      </p:grpSp>
      <p:grpSp>
        <p:nvGrpSpPr>
          <p:cNvPr id="43" name="Group 43"/>
          <p:cNvGrpSpPr/>
          <p:nvPr/>
        </p:nvGrpSpPr>
        <p:grpSpPr>
          <a:xfrm>
            <a:off x="9554319" y="8419356"/>
            <a:ext cx="7522071" cy="854869"/>
            <a:chOff x="0" y="0"/>
            <a:chExt cx="10029428" cy="1139825"/>
          </a:xfrm>
        </p:grpSpPr>
        <p:sp>
          <p:nvSpPr>
            <p:cNvPr id="44" name="Freeform 44"/>
            <p:cNvSpPr/>
            <p:nvPr/>
          </p:nvSpPr>
          <p:spPr>
            <a:xfrm>
              <a:off x="0" y="0"/>
              <a:ext cx="10029428" cy="1139825"/>
            </a:xfrm>
            <a:custGeom>
              <a:avLst/>
              <a:gdLst/>
              <a:ahLst/>
              <a:cxnLst/>
              <a:rect l="l" t="t" r="r" b="b"/>
              <a:pathLst>
                <a:path w="10029428" h="1139825">
                  <a:moveTo>
                    <a:pt x="0" y="0"/>
                  </a:moveTo>
                  <a:lnTo>
                    <a:pt x="10029428" y="0"/>
                  </a:lnTo>
                  <a:lnTo>
                    <a:pt x="10029428" y="1139825"/>
                  </a:lnTo>
                  <a:lnTo>
                    <a:pt x="0" y="1139825"/>
                  </a:lnTo>
                  <a:close/>
                </a:path>
              </a:pathLst>
            </a:custGeom>
            <a:solidFill>
              <a:srgbClr val="000000">
                <a:alpha val="0"/>
              </a:srgbClr>
            </a:solidFill>
          </p:spPr>
        </p:sp>
        <p:sp>
          <p:nvSpPr>
            <p:cNvPr id="45" name="TextBox 45"/>
            <p:cNvSpPr txBox="1"/>
            <p:nvPr/>
          </p:nvSpPr>
          <p:spPr>
            <a:xfrm>
              <a:off x="0" y="-85725"/>
              <a:ext cx="10029428" cy="1225550"/>
            </a:xfrm>
            <a:prstGeom prst="rect">
              <a:avLst/>
            </a:prstGeom>
          </p:spPr>
          <p:txBody>
            <a:bodyPr lIns="0" tIns="0" rIns="0" bIns="0" rtlCol="0" anchor="t"/>
            <a:lstStyle/>
            <a:p>
              <a:pPr algn="l">
                <a:lnSpc>
                  <a:spcPts val="3312"/>
                </a:lnSpc>
              </a:pPr>
              <a:r>
                <a:rPr lang="en-US" sz="2062">
                  <a:solidFill>
                    <a:srgbClr val="E5E0DF"/>
                  </a:solidFill>
                  <a:latin typeface="Roboto"/>
                  <a:ea typeface="Roboto"/>
                  <a:cs typeface="Roboto"/>
                  <a:sym typeface="Roboto"/>
                </a:rPr>
                <a:t>Réalisation d'une interface IHM intuitive pour l'interaction avec les utilisateurs.</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82192"/>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grpSp>
        <p:nvGrpSpPr>
          <p:cNvPr id="6" name="Group 6"/>
          <p:cNvGrpSpPr/>
          <p:nvPr/>
        </p:nvGrpSpPr>
        <p:grpSpPr>
          <a:xfrm>
            <a:off x="992238" y="624780"/>
            <a:ext cx="9091464" cy="2982516"/>
            <a:chOff x="0" y="-2795388"/>
            <a:chExt cx="12121952" cy="3976686"/>
          </a:xfrm>
        </p:grpSpPr>
        <p:sp>
          <p:nvSpPr>
            <p:cNvPr id="7" name="Freeform 7"/>
            <p:cNvSpPr/>
            <p:nvPr/>
          </p:nvSpPr>
          <p:spPr>
            <a:xfrm>
              <a:off x="0" y="0"/>
              <a:ext cx="12121952" cy="1181298"/>
            </a:xfrm>
            <a:custGeom>
              <a:avLst/>
              <a:gdLst/>
              <a:ahLst/>
              <a:cxnLst/>
              <a:rect l="l" t="t" r="r" b="b"/>
              <a:pathLst>
                <a:path w="12121952" h="1181298">
                  <a:moveTo>
                    <a:pt x="0" y="0"/>
                  </a:moveTo>
                  <a:lnTo>
                    <a:pt x="12121952" y="0"/>
                  </a:lnTo>
                  <a:lnTo>
                    <a:pt x="12121952" y="1181298"/>
                  </a:lnTo>
                  <a:lnTo>
                    <a:pt x="0" y="1181298"/>
                  </a:lnTo>
                  <a:close/>
                </a:path>
              </a:pathLst>
            </a:custGeom>
            <a:solidFill>
              <a:srgbClr val="000000">
                <a:alpha val="0"/>
              </a:srgbClr>
            </a:solidFill>
          </p:spPr>
        </p:sp>
        <p:sp>
          <p:nvSpPr>
            <p:cNvPr id="8" name="TextBox 8"/>
            <p:cNvSpPr txBox="1"/>
            <p:nvPr/>
          </p:nvSpPr>
          <p:spPr>
            <a:xfrm>
              <a:off x="0" y="-2795388"/>
              <a:ext cx="12121952" cy="1257498"/>
            </a:xfrm>
            <a:prstGeom prst="rect">
              <a:avLst/>
            </a:prstGeom>
          </p:spPr>
          <p:txBody>
            <a:bodyPr lIns="0" tIns="0" rIns="0" bIns="0" rtlCol="0" anchor="t"/>
            <a:lstStyle/>
            <a:p>
              <a:pPr algn="l">
                <a:lnSpc>
                  <a:spcPts val="6937"/>
                </a:lnSpc>
              </a:pPr>
              <a:r>
                <a:rPr lang="en-US" sz="5562" dirty="0">
                  <a:solidFill>
                    <a:srgbClr val="F2F2F3"/>
                  </a:solidFill>
                  <a:latin typeface="Poppins Light"/>
                  <a:ea typeface="Poppins Light"/>
                  <a:cs typeface="Poppins Light"/>
                  <a:sym typeface="Poppins Light"/>
                </a:rPr>
                <a:t>Étude du </a:t>
              </a:r>
              <a:r>
                <a:rPr lang="en-US" sz="5562" dirty="0" err="1">
                  <a:solidFill>
                    <a:srgbClr val="F2F2F3"/>
                  </a:solidFill>
                  <a:latin typeface="Poppins Light"/>
                  <a:ea typeface="Poppins Light"/>
                  <a:cs typeface="Poppins Light"/>
                  <a:sym typeface="Poppins Light"/>
                </a:rPr>
                <a:t>Capteur</a:t>
              </a:r>
              <a:r>
                <a:rPr lang="en-US" sz="5562" dirty="0">
                  <a:solidFill>
                    <a:srgbClr val="F2F2F3"/>
                  </a:solidFill>
                  <a:latin typeface="Poppins Light"/>
                  <a:ea typeface="Poppins Light"/>
                  <a:cs typeface="Poppins Light"/>
                  <a:sym typeface="Poppins Light"/>
                </a:rPr>
                <a:t> BMP280</a:t>
              </a:r>
            </a:p>
          </p:txBody>
        </p:sp>
      </p:grpSp>
      <p:grpSp>
        <p:nvGrpSpPr>
          <p:cNvPr id="9" name="Group 9"/>
          <p:cNvGrpSpPr/>
          <p:nvPr/>
        </p:nvGrpSpPr>
        <p:grpSpPr>
          <a:xfrm>
            <a:off x="992238" y="2482006"/>
            <a:ext cx="3544044" cy="2276922"/>
            <a:chOff x="0" y="-2445349"/>
            <a:chExt cx="4725392" cy="3035899"/>
          </a:xfrm>
        </p:grpSpPr>
        <p:sp>
          <p:nvSpPr>
            <p:cNvPr id="10" name="Freeform 10"/>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sp>
        <p:sp>
          <p:nvSpPr>
            <p:cNvPr id="11" name="TextBox 11"/>
            <p:cNvSpPr txBox="1"/>
            <p:nvPr/>
          </p:nvSpPr>
          <p:spPr>
            <a:xfrm>
              <a:off x="0" y="-2445349"/>
              <a:ext cx="4725392" cy="638175"/>
            </a:xfrm>
            <a:prstGeom prst="rect">
              <a:avLst/>
            </a:prstGeom>
          </p:spPr>
          <p:txBody>
            <a:bodyPr lIns="0" tIns="0" rIns="0" bIns="0" rtlCol="0" anchor="t"/>
            <a:lstStyle/>
            <a:p>
              <a:pPr algn="l">
                <a:lnSpc>
                  <a:spcPts val="3437"/>
                </a:lnSpc>
              </a:pPr>
              <a:r>
                <a:rPr lang="en-US" sz="2750" dirty="0" err="1">
                  <a:solidFill>
                    <a:srgbClr val="F2F2F3"/>
                  </a:solidFill>
                  <a:latin typeface="Poppins Light"/>
                  <a:ea typeface="Poppins Light"/>
                  <a:cs typeface="Poppins Light"/>
                  <a:sym typeface="Poppins Light"/>
                </a:rPr>
                <a:t>Caractéristiques</a:t>
              </a:r>
              <a:endParaRPr lang="en-US" sz="2750" dirty="0">
                <a:solidFill>
                  <a:srgbClr val="F2F2F3"/>
                </a:solidFill>
                <a:latin typeface="Poppins Light"/>
                <a:ea typeface="Poppins Light"/>
                <a:cs typeface="Poppins Light"/>
                <a:sym typeface="Poppins Light"/>
              </a:endParaRPr>
            </a:p>
          </p:txBody>
        </p:sp>
      </p:grpSp>
      <p:grpSp>
        <p:nvGrpSpPr>
          <p:cNvPr id="12" name="Group 12"/>
          <p:cNvGrpSpPr/>
          <p:nvPr/>
        </p:nvGrpSpPr>
        <p:grpSpPr>
          <a:xfrm>
            <a:off x="992238" y="3146226"/>
            <a:ext cx="7805886" cy="4164361"/>
            <a:chOff x="0" y="-2528294"/>
            <a:chExt cx="10407848" cy="5552482"/>
          </a:xfrm>
        </p:grpSpPr>
        <p:sp>
          <p:nvSpPr>
            <p:cNvPr id="13" name="Freeform 13"/>
            <p:cNvSpPr/>
            <p:nvPr/>
          </p:nvSpPr>
          <p:spPr>
            <a:xfrm>
              <a:off x="0" y="0"/>
              <a:ext cx="10407848" cy="3024188"/>
            </a:xfrm>
            <a:custGeom>
              <a:avLst/>
              <a:gdLst/>
              <a:ahLst/>
              <a:cxnLst/>
              <a:rect l="l" t="t" r="r" b="b"/>
              <a:pathLst>
                <a:path w="10407848" h="3024188">
                  <a:moveTo>
                    <a:pt x="0" y="0"/>
                  </a:moveTo>
                  <a:lnTo>
                    <a:pt x="10407848" y="0"/>
                  </a:lnTo>
                  <a:lnTo>
                    <a:pt x="10407848" y="3024188"/>
                  </a:lnTo>
                  <a:lnTo>
                    <a:pt x="0" y="3024188"/>
                  </a:lnTo>
                  <a:close/>
                </a:path>
              </a:pathLst>
            </a:custGeom>
            <a:solidFill>
              <a:srgbClr val="000000">
                <a:alpha val="0"/>
              </a:srgbClr>
            </a:solidFill>
          </p:spPr>
        </p:sp>
        <p:sp>
          <p:nvSpPr>
            <p:cNvPr id="14" name="TextBox 14"/>
            <p:cNvSpPr txBox="1"/>
            <p:nvPr/>
          </p:nvSpPr>
          <p:spPr>
            <a:xfrm>
              <a:off x="0" y="-2528294"/>
              <a:ext cx="10407848" cy="3119439"/>
            </a:xfrm>
            <a:prstGeom prst="rect">
              <a:avLst/>
            </a:prstGeom>
          </p:spPr>
          <p:txBody>
            <a:bodyPr lIns="0" tIns="0" rIns="0" bIns="0" rtlCol="0" anchor="t"/>
            <a:lstStyle/>
            <a:p>
              <a:pPr algn="l">
                <a:lnSpc>
                  <a:spcPts val="3562"/>
                </a:lnSpc>
              </a:pPr>
              <a:r>
                <a:rPr lang="en-US" sz="2187" dirty="0">
                  <a:solidFill>
                    <a:srgbClr val="E5E0DF"/>
                  </a:solidFill>
                  <a:latin typeface="Roboto"/>
                  <a:ea typeface="Roboto"/>
                  <a:cs typeface="Roboto"/>
                  <a:sym typeface="Roboto"/>
                </a:rPr>
                <a:t>Le BMP280 </a:t>
              </a:r>
              <a:r>
                <a:rPr lang="en-US" sz="2187" dirty="0" err="1">
                  <a:solidFill>
                    <a:srgbClr val="E5E0DF"/>
                  </a:solidFill>
                  <a:latin typeface="Roboto"/>
                  <a:ea typeface="Roboto"/>
                  <a:cs typeface="Roboto"/>
                  <a:sym typeface="Roboto"/>
                </a:rPr>
                <a:t>est</a:t>
              </a:r>
              <a:r>
                <a:rPr lang="en-US" sz="2187" dirty="0">
                  <a:solidFill>
                    <a:srgbClr val="E5E0DF"/>
                  </a:solidFill>
                  <a:latin typeface="Roboto"/>
                  <a:ea typeface="Roboto"/>
                  <a:cs typeface="Roboto"/>
                  <a:sym typeface="Roboto"/>
                </a:rPr>
                <a:t> un </a:t>
              </a:r>
              <a:r>
                <a:rPr lang="en-US" sz="2187" dirty="0" err="1">
                  <a:solidFill>
                    <a:srgbClr val="E5E0DF"/>
                  </a:solidFill>
                  <a:latin typeface="Roboto"/>
                  <a:ea typeface="Roboto"/>
                  <a:cs typeface="Roboto"/>
                  <a:sym typeface="Roboto"/>
                </a:rPr>
                <a:t>capteur</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numérique</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mesurant</a:t>
              </a:r>
              <a:r>
                <a:rPr lang="en-US" sz="2187" dirty="0">
                  <a:solidFill>
                    <a:srgbClr val="E5E0DF"/>
                  </a:solidFill>
                  <a:latin typeface="Roboto"/>
                  <a:ea typeface="Roboto"/>
                  <a:cs typeface="Roboto"/>
                  <a:sym typeface="Roboto"/>
                </a:rPr>
                <a:t> la </a:t>
              </a:r>
              <a:r>
                <a:rPr lang="en-US" sz="2187" dirty="0" err="1">
                  <a:solidFill>
                    <a:srgbClr val="E5E0DF"/>
                  </a:solidFill>
                  <a:latin typeface="Roboto"/>
                  <a:ea typeface="Roboto"/>
                  <a:cs typeface="Roboto"/>
                  <a:sym typeface="Roboto"/>
                </a:rPr>
                <a:t>pression</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atmosphérique</a:t>
              </a:r>
              <a:r>
                <a:rPr lang="en-US" sz="2187" dirty="0">
                  <a:solidFill>
                    <a:srgbClr val="E5E0DF"/>
                  </a:solidFill>
                  <a:latin typeface="Roboto"/>
                  <a:ea typeface="Roboto"/>
                  <a:cs typeface="Roboto"/>
                  <a:sym typeface="Roboto"/>
                </a:rPr>
                <a:t> et la </a:t>
              </a:r>
              <a:r>
                <a:rPr lang="en-US" sz="2187" dirty="0" err="1">
                  <a:solidFill>
                    <a:srgbClr val="E5E0DF"/>
                  </a:solidFill>
                  <a:latin typeface="Roboto"/>
                  <a:ea typeface="Roboto"/>
                  <a:cs typeface="Roboto"/>
                  <a:sym typeface="Roboto"/>
                </a:rPr>
                <a:t>température</a:t>
              </a:r>
              <a:r>
                <a:rPr lang="en-US" sz="2187" dirty="0">
                  <a:solidFill>
                    <a:srgbClr val="E5E0DF"/>
                  </a:solidFill>
                  <a:latin typeface="Roboto"/>
                  <a:ea typeface="Roboto"/>
                  <a:cs typeface="Roboto"/>
                  <a:sym typeface="Roboto"/>
                </a:rPr>
                <a:t>. Il </a:t>
              </a:r>
              <a:r>
                <a:rPr lang="en-US" sz="2187" dirty="0" err="1">
                  <a:solidFill>
                    <a:srgbClr val="E5E0DF"/>
                  </a:solidFill>
                  <a:latin typeface="Roboto"/>
                  <a:ea typeface="Roboto"/>
                  <a:cs typeface="Roboto"/>
                  <a:sym typeface="Roboto"/>
                </a:rPr>
                <a:t>utilise</a:t>
              </a:r>
              <a:r>
                <a:rPr lang="en-US" sz="2187" dirty="0">
                  <a:solidFill>
                    <a:srgbClr val="E5E0DF"/>
                  </a:solidFill>
                  <a:latin typeface="Roboto"/>
                  <a:ea typeface="Roboto"/>
                  <a:cs typeface="Roboto"/>
                  <a:sym typeface="Roboto"/>
                </a:rPr>
                <a:t> un micro-</a:t>
              </a:r>
              <a:r>
                <a:rPr lang="en-US" sz="2187" dirty="0" err="1">
                  <a:solidFill>
                    <a:srgbClr val="E5E0DF"/>
                  </a:solidFill>
                  <a:latin typeface="Roboto"/>
                  <a:ea typeface="Roboto"/>
                  <a:cs typeface="Roboto"/>
                  <a:sym typeface="Roboto"/>
                </a:rPr>
                <a:t>système</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électromécanique</a:t>
              </a:r>
              <a:r>
                <a:rPr lang="en-US" sz="2187" dirty="0">
                  <a:solidFill>
                    <a:srgbClr val="E5E0DF"/>
                  </a:solidFill>
                  <a:latin typeface="Roboto"/>
                  <a:ea typeface="Roboto"/>
                  <a:cs typeface="Roboto"/>
                  <a:sym typeface="Roboto"/>
                </a:rPr>
                <a:t> (MEMS) pour </a:t>
              </a:r>
              <a:r>
                <a:rPr lang="en-US" sz="2187" dirty="0" err="1">
                  <a:solidFill>
                    <a:srgbClr val="E5E0DF"/>
                  </a:solidFill>
                  <a:latin typeface="Roboto"/>
                  <a:ea typeface="Roboto"/>
                  <a:cs typeface="Roboto"/>
                  <a:sym typeface="Roboto"/>
                </a:rPr>
                <a:t>détecter</a:t>
              </a:r>
              <a:r>
                <a:rPr lang="en-US" sz="2187" dirty="0">
                  <a:solidFill>
                    <a:srgbClr val="E5E0DF"/>
                  </a:solidFill>
                  <a:latin typeface="Roboto"/>
                  <a:ea typeface="Roboto"/>
                  <a:cs typeface="Roboto"/>
                  <a:sym typeface="Roboto"/>
                </a:rPr>
                <a:t> les variations de </a:t>
              </a:r>
              <a:r>
                <a:rPr lang="en-US" sz="2187" dirty="0" err="1">
                  <a:solidFill>
                    <a:srgbClr val="E5E0DF"/>
                  </a:solidFill>
                  <a:latin typeface="Roboto"/>
                  <a:ea typeface="Roboto"/>
                  <a:cs typeface="Roboto"/>
                  <a:sym typeface="Roboto"/>
                </a:rPr>
                <a:t>pression</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converties</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en</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valeurs</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numériques</a:t>
              </a:r>
              <a:r>
                <a:rPr lang="en-US" sz="2187" dirty="0">
                  <a:solidFill>
                    <a:srgbClr val="E5E0DF"/>
                  </a:solidFill>
                  <a:latin typeface="Roboto"/>
                  <a:ea typeface="Roboto"/>
                  <a:cs typeface="Roboto"/>
                  <a:sym typeface="Roboto"/>
                </a:rPr>
                <a:t>. </a:t>
              </a:r>
            </a:p>
          </p:txBody>
        </p:sp>
      </p:grpSp>
      <p:grpSp>
        <p:nvGrpSpPr>
          <p:cNvPr id="15" name="Group 15"/>
          <p:cNvGrpSpPr/>
          <p:nvPr/>
        </p:nvGrpSpPr>
        <p:grpSpPr>
          <a:xfrm>
            <a:off x="903753" y="4316016"/>
            <a:ext cx="12139692" cy="2339132"/>
            <a:chOff x="-11460864" y="0"/>
            <a:chExt cx="16186256" cy="3118847"/>
          </a:xfrm>
        </p:grpSpPr>
        <p:sp>
          <p:nvSpPr>
            <p:cNvPr id="16" name="Freeform 16"/>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sp>
        <p:sp>
          <p:nvSpPr>
            <p:cNvPr id="17" name="TextBox 17"/>
            <p:cNvSpPr txBox="1"/>
            <p:nvPr/>
          </p:nvSpPr>
          <p:spPr>
            <a:xfrm>
              <a:off x="-11460864" y="2480671"/>
              <a:ext cx="4725392" cy="638176"/>
            </a:xfrm>
            <a:prstGeom prst="rect">
              <a:avLst/>
            </a:prstGeom>
          </p:spPr>
          <p:txBody>
            <a:bodyPr lIns="0" tIns="0" rIns="0" bIns="0" rtlCol="0" anchor="t"/>
            <a:lstStyle/>
            <a:p>
              <a:pPr algn="l">
                <a:lnSpc>
                  <a:spcPts val="3437"/>
                </a:lnSpc>
              </a:pPr>
              <a:r>
                <a:rPr lang="en-US" sz="2750" dirty="0">
                  <a:solidFill>
                    <a:srgbClr val="F2F2F3"/>
                  </a:solidFill>
                  <a:latin typeface="Poppins Light"/>
                  <a:ea typeface="Poppins Light"/>
                  <a:cs typeface="Poppins Light"/>
                  <a:sym typeface="Poppins Light"/>
                </a:rPr>
                <a:t>Communication</a:t>
              </a:r>
            </a:p>
          </p:txBody>
        </p:sp>
      </p:grpSp>
      <p:grpSp>
        <p:nvGrpSpPr>
          <p:cNvPr id="18" name="Group 18"/>
          <p:cNvGrpSpPr/>
          <p:nvPr/>
        </p:nvGrpSpPr>
        <p:grpSpPr>
          <a:xfrm>
            <a:off x="903753" y="5042446"/>
            <a:ext cx="16401534" cy="4074765"/>
            <a:chOff x="-11460864" y="0"/>
            <a:chExt cx="21868712" cy="5433020"/>
          </a:xfrm>
        </p:grpSpPr>
        <p:sp>
          <p:nvSpPr>
            <p:cNvPr id="19" name="Freeform 19"/>
            <p:cNvSpPr/>
            <p:nvPr/>
          </p:nvSpPr>
          <p:spPr>
            <a:xfrm>
              <a:off x="0" y="0"/>
              <a:ext cx="10407848" cy="3024188"/>
            </a:xfrm>
            <a:custGeom>
              <a:avLst/>
              <a:gdLst/>
              <a:ahLst/>
              <a:cxnLst/>
              <a:rect l="l" t="t" r="r" b="b"/>
              <a:pathLst>
                <a:path w="10407848" h="3024188">
                  <a:moveTo>
                    <a:pt x="0" y="0"/>
                  </a:moveTo>
                  <a:lnTo>
                    <a:pt x="10407848" y="0"/>
                  </a:lnTo>
                  <a:lnTo>
                    <a:pt x="10407848" y="3024188"/>
                  </a:lnTo>
                  <a:lnTo>
                    <a:pt x="0" y="3024188"/>
                  </a:lnTo>
                  <a:close/>
                </a:path>
              </a:pathLst>
            </a:custGeom>
            <a:solidFill>
              <a:srgbClr val="000000">
                <a:alpha val="0"/>
              </a:srgbClr>
            </a:solidFill>
          </p:spPr>
        </p:sp>
        <p:sp>
          <p:nvSpPr>
            <p:cNvPr id="20" name="TextBox 20"/>
            <p:cNvSpPr txBox="1"/>
            <p:nvPr/>
          </p:nvSpPr>
          <p:spPr>
            <a:xfrm>
              <a:off x="-11460864" y="2313581"/>
              <a:ext cx="10407848" cy="3119439"/>
            </a:xfrm>
            <a:prstGeom prst="rect">
              <a:avLst/>
            </a:prstGeom>
          </p:spPr>
          <p:txBody>
            <a:bodyPr lIns="0" tIns="0" rIns="0" bIns="0" rtlCol="0" anchor="t"/>
            <a:lstStyle/>
            <a:p>
              <a:pPr algn="l">
                <a:lnSpc>
                  <a:spcPts val="3562"/>
                </a:lnSpc>
              </a:pPr>
              <a:r>
                <a:rPr lang="en-US" sz="2187" dirty="0">
                  <a:solidFill>
                    <a:srgbClr val="E5E0DF"/>
                  </a:solidFill>
                  <a:latin typeface="Roboto"/>
                  <a:ea typeface="Roboto"/>
                  <a:cs typeface="Roboto"/>
                  <a:sym typeface="Roboto"/>
                </a:rPr>
                <a:t>Le </a:t>
              </a:r>
              <a:r>
                <a:rPr lang="en-US" sz="2187" dirty="0" err="1">
                  <a:solidFill>
                    <a:srgbClr val="E5E0DF"/>
                  </a:solidFill>
                  <a:latin typeface="Roboto"/>
                  <a:ea typeface="Roboto"/>
                  <a:cs typeface="Roboto"/>
                  <a:sym typeface="Roboto"/>
                </a:rPr>
                <a:t>capteur</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utilise</a:t>
              </a:r>
              <a:r>
                <a:rPr lang="en-US" sz="2187" dirty="0">
                  <a:solidFill>
                    <a:srgbClr val="E5E0DF"/>
                  </a:solidFill>
                  <a:latin typeface="Roboto"/>
                  <a:ea typeface="Roboto"/>
                  <a:cs typeface="Roboto"/>
                  <a:sym typeface="Roboto"/>
                </a:rPr>
                <a:t> les interfaces I2C et SPI pour </a:t>
              </a:r>
              <a:r>
                <a:rPr lang="en-US" sz="2187" dirty="0" err="1">
                  <a:solidFill>
                    <a:srgbClr val="E5E0DF"/>
                  </a:solidFill>
                  <a:latin typeface="Roboto"/>
                  <a:ea typeface="Roboto"/>
                  <a:cs typeface="Roboto"/>
                  <a:sym typeface="Roboto"/>
                </a:rPr>
                <a:t>communiquer</a:t>
              </a:r>
              <a:r>
                <a:rPr lang="en-US" sz="2187" dirty="0">
                  <a:solidFill>
                    <a:srgbClr val="E5E0DF"/>
                  </a:solidFill>
                  <a:latin typeface="Roboto"/>
                  <a:ea typeface="Roboto"/>
                  <a:cs typeface="Roboto"/>
                  <a:sym typeface="Roboto"/>
                </a:rPr>
                <a:t> avec le </a:t>
              </a:r>
              <a:r>
                <a:rPr lang="en-US" sz="2187" dirty="0" err="1">
                  <a:solidFill>
                    <a:srgbClr val="E5E0DF"/>
                  </a:solidFill>
                  <a:latin typeface="Roboto"/>
                  <a:ea typeface="Roboto"/>
                  <a:cs typeface="Roboto"/>
                  <a:sym typeface="Roboto"/>
                </a:rPr>
                <a:t>microcontrôleur</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En</a:t>
              </a:r>
              <a:r>
                <a:rPr lang="en-US" sz="2187" dirty="0">
                  <a:solidFill>
                    <a:srgbClr val="E5E0DF"/>
                  </a:solidFill>
                  <a:latin typeface="Roboto"/>
                  <a:ea typeface="Roboto"/>
                  <a:cs typeface="Roboto"/>
                  <a:sym typeface="Roboto"/>
                </a:rPr>
                <a:t> mode I2C, son </a:t>
              </a:r>
              <a:r>
                <a:rPr lang="en-US" sz="2187" dirty="0" err="1">
                  <a:solidFill>
                    <a:srgbClr val="E5E0DF"/>
                  </a:solidFill>
                  <a:latin typeface="Roboto"/>
                  <a:ea typeface="Roboto"/>
                  <a:cs typeface="Roboto"/>
                  <a:sym typeface="Roboto"/>
                </a:rPr>
                <a:t>adresse</a:t>
              </a:r>
              <a:r>
                <a:rPr lang="en-US" sz="2187" dirty="0">
                  <a:solidFill>
                    <a:srgbClr val="E5E0DF"/>
                  </a:solidFill>
                  <a:latin typeface="Roboto"/>
                  <a:ea typeface="Roboto"/>
                  <a:cs typeface="Roboto"/>
                  <a:sym typeface="Roboto"/>
                </a:rPr>
                <a:t> par </a:t>
              </a:r>
              <a:r>
                <a:rPr lang="en-US" sz="2187" dirty="0" err="1">
                  <a:solidFill>
                    <a:srgbClr val="E5E0DF"/>
                  </a:solidFill>
                  <a:latin typeface="Roboto"/>
                  <a:ea typeface="Roboto"/>
                  <a:cs typeface="Roboto"/>
                  <a:sym typeface="Roboto"/>
                </a:rPr>
                <a:t>défaut</a:t>
              </a:r>
              <a:r>
                <a:rPr lang="en-US" sz="2187" dirty="0">
                  <a:solidFill>
                    <a:srgbClr val="E5E0DF"/>
                  </a:solidFill>
                  <a:latin typeface="Roboto"/>
                  <a:ea typeface="Roboto"/>
                  <a:cs typeface="Roboto"/>
                  <a:sym typeface="Roboto"/>
                </a:rPr>
                <a:t> </a:t>
              </a:r>
              <a:r>
                <a:rPr lang="en-US" sz="2187" dirty="0" err="1">
                  <a:solidFill>
                    <a:srgbClr val="E5E0DF"/>
                  </a:solidFill>
                  <a:latin typeface="Roboto"/>
                  <a:ea typeface="Roboto"/>
                  <a:cs typeface="Roboto"/>
                  <a:sym typeface="Roboto"/>
                </a:rPr>
                <a:t>est</a:t>
              </a:r>
              <a:r>
                <a:rPr lang="en-US" sz="2187" dirty="0">
                  <a:solidFill>
                    <a:srgbClr val="E5E0DF"/>
                  </a:solidFill>
                  <a:latin typeface="Roboto"/>
                  <a:ea typeface="Roboto"/>
                  <a:cs typeface="Roboto"/>
                  <a:sym typeface="Roboto"/>
                </a:rPr>
                <a:t> 0x76 </a:t>
              </a:r>
              <a:r>
                <a:rPr lang="en-US" sz="2187" dirty="0" err="1">
                  <a:solidFill>
                    <a:srgbClr val="E5E0DF"/>
                  </a:solidFill>
                  <a:latin typeface="Roboto"/>
                  <a:ea typeface="Roboto"/>
                  <a:cs typeface="Roboto"/>
                  <a:sym typeface="Roboto"/>
                </a:rPr>
                <a:t>ou</a:t>
              </a:r>
              <a:r>
                <a:rPr lang="en-US" sz="2187" dirty="0">
                  <a:solidFill>
                    <a:srgbClr val="E5E0DF"/>
                  </a:solidFill>
                  <a:latin typeface="Roboto"/>
                  <a:ea typeface="Roboto"/>
                  <a:cs typeface="Roboto"/>
                  <a:sym typeface="Roboto"/>
                </a:rPr>
                <a:t> 0x77</a:t>
              </a:r>
              <a:r>
                <a:rPr lang="en-US" sz="2187" dirty="0" smtClean="0">
                  <a:solidFill>
                    <a:srgbClr val="E5E0DF"/>
                  </a:solidFill>
                  <a:latin typeface="Roboto"/>
                  <a:ea typeface="Roboto"/>
                  <a:cs typeface="Roboto"/>
                  <a:sym typeface="Roboto"/>
                </a:rPr>
                <a:t>,.</a:t>
              </a:r>
              <a:endParaRPr lang="en-US" sz="2187" dirty="0">
                <a:solidFill>
                  <a:srgbClr val="E5E0DF"/>
                </a:solidFill>
                <a:latin typeface="Roboto"/>
                <a:ea typeface="Roboto"/>
                <a:cs typeface="Roboto"/>
                <a:sym typeface="Roboto"/>
              </a:endParaRPr>
            </a:p>
          </p:txBody>
        </p:sp>
      </p:grpSp>
      <p:pic>
        <p:nvPicPr>
          <p:cNvPr id="22" name="Image 21" descr="https://www.electronicwings.com/storage/PlatformSection/TopicContent/478/description/BMP280%20Interfacing%20ESP32(0).png"/>
          <p:cNvPicPr/>
          <p:nvPr/>
        </p:nvPicPr>
        <p:blipFill>
          <a:blip r:embed="rId2">
            <a:extLst>
              <a:ext uri="{28A0092B-C50C-407E-A947-70E740481C1C}">
                <a14:useLocalDpi xmlns:a14="http://schemas.microsoft.com/office/drawing/2010/main" val="0"/>
              </a:ext>
            </a:extLst>
          </a:blip>
          <a:srcRect/>
          <a:stretch>
            <a:fillRect/>
          </a:stretch>
        </p:blipFill>
        <p:spPr bwMode="auto">
          <a:xfrm>
            <a:off x="11257795" y="761656"/>
            <a:ext cx="5353804" cy="5220044"/>
          </a:xfrm>
          <a:prstGeom prst="rect">
            <a:avLst/>
          </a:prstGeom>
          <a:noFill/>
          <a:ln>
            <a:noFill/>
          </a:ln>
        </p:spPr>
      </p:pic>
      <p:graphicFrame>
        <p:nvGraphicFramePr>
          <p:cNvPr id="23" name="Tableau 22"/>
          <p:cNvGraphicFramePr>
            <a:graphicFrameLocks noGrp="1"/>
          </p:cNvGraphicFramePr>
          <p:nvPr>
            <p:extLst>
              <p:ext uri="{D42A27DB-BD31-4B8C-83A1-F6EECF244321}">
                <p14:modId xmlns:p14="http://schemas.microsoft.com/office/powerpoint/2010/main" val="2007197649"/>
              </p:ext>
            </p:extLst>
          </p:nvPr>
        </p:nvGraphicFramePr>
        <p:xfrm>
          <a:off x="11257795" y="6191956"/>
          <a:ext cx="5353804" cy="4046460"/>
        </p:xfrm>
        <a:graphic>
          <a:graphicData uri="http://schemas.openxmlformats.org/drawingml/2006/table">
            <a:tbl>
              <a:tblPr firstRow="1" firstCol="1" bandRow="1">
                <a:tableStyleId>{5C22544A-7EE6-4342-B048-85BDC9FD1C3A}</a:tableStyleId>
              </a:tblPr>
              <a:tblGrid>
                <a:gridCol w="2676902">
                  <a:extLst>
                    <a:ext uri="{9D8B030D-6E8A-4147-A177-3AD203B41FA5}">
                      <a16:colId xmlns:a16="http://schemas.microsoft.com/office/drawing/2014/main" val="3700975582"/>
                    </a:ext>
                  </a:extLst>
                </a:gridCol>
                <a:gridCol w="2676902">
                  <a:extLst>
                    <a:ext uri="{9D8B030D-6E8A-4147-A177-3AD203B41FA5}">
                      <a16:colId xmlns:a16="http://schemas.microsoft.com/office/drawing/2014/main" val="3126932711"/>
                    </a:ext>
                  </a:extLst>
                </a:gridCol>
              </a:tblGrid>
              <a:tr h="549186">
                <a:tc>
                  <a:txBody>
                    <a:bodyPr/>
                    <a:lstStyle/>
                    <a:p>
                      <a:pPr algn="ctr">
                        <a:lnSpc>
                          <a:spcPct val="107000"/>
                        </a:lnSpc>
                        <a:spcAft>
                          <a:spcPts val="0"/>
                        </a:spcAft>
                      </a:pPr>
                      <a:r>
                        <a:rPr lang="fr-FR" sz="1800" dirty="0">
                          <a:effectLst/>
                        </a:rPr>
                        <a:t>Broche</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spcAft>
                          <a:spcPts val="0"/>
                        </a:spcAft>
                      </a:pPr>
                      <a:r>
                        <a:rPr lang="fr-FR" sz="1800" dirty="0">
                          <a:effectLst/>
                        </a:rPr>
                        <a:t>Fonction</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961886575"/>
                  </a:ext>
                </a:extLst>
              </a:tr>
              <a:tr h="549186">
                <a:tc>
                  <a:txBody>
                    <a:bodyPr/>
                    <a:lstStyle/>
                    <a:p>
                      <a:pPr>
                        <a:lnSpc>
                          <a:spcPct val="107000"/>
                        </a:lnSpc>
                        <a:spcAft>
                          <a:spcPts val="0"/>
                        </a:spcAft>
                      </a:pPr>
                      <a:r>
                        <a:rPr lang="fr-FR" sz="1800" dirty="0">
                          <a:effectLst/>
                        </a:rPr>
                        <a:t>VCC</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nSpc>
                          <a:spcPct val="107000"/>
                        </a:lnSpc>
                        <a:spcAft>
                          <a:spcPts val="0"/>
                        </a:spcAft>
                      </a:pPr>
                      <a:r>
                        <a:rPr lang="fr-FR" sz="1800">
                          <a:effectLst/>
                        </a:rPr>
                        <a:t>Alimentation (3.3V)</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a16="http://schemas.microsoft.com/office/drawing/2014/main" val="1359428735"/>
                  </a:ext>
                </a:extLst>
              </a:tr>
              <a:tr h="549186">
                <a:tc>
                  <a:txBody>
                    <a:bodyPr/>
                    <a:lstStyle/>
                    <a:p>
                      <a:pPr>
                        <a:lnSpc>
                          <a:spcPct val="107000"/>
                        </a:lnSpc>
                        <a:spcAft>
                          <a:spcPts val="0"/>
                        </a:spcAft>
                      </a:pPr>
                      <a:r>
                        <a:rPr lang="fr-FR" sz="1800" dirty="0">
                          <a:effectLst/>
                        </a:rPr>
                        <a:t>GND</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nSpc>
                          <a:spcPct val="107000"/>
                        </a:lnSpc>
                        <a:spcAft>
                          <a:spcPts val="0"/>
                        </a:spcAft>
                      </a:pPr>
                      <a:r>
                        <a:rPr lang="fr-FR" sz="1800">
                          <a:effectLst/>
                        </a:rPr>
                        <a:t>Masse</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652423870"/>
                  </a:ext>
                </a:extLst>
              </a:tr>
              <a:tr h="549186">
                <a:tc>
                  <a:txBody>
                    <a:bodyPr/>
                    <a:lstStyle/>
                    <a:p>
                      <a:pPr>
                        <a:lnSpc>
                          <a:spcPct val="107000"/>
                        </a:lnSpc>
                        <a:spcAft>
                          <a:spcPts val="0"/>
                        </a:spcAft>
                      </a:pPr>
                      <a:r>
                        <a:rPr lang="fr-FR" sz="1800" dirty="0">
                          <a:effectLst/>
                        </a:rPr>
                        <a:t>SCL</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nSpc>
                          <a:spcPct val="107000"/>
                        </a:lnSpc>
                        <a:spcAft>
                          <a:spcPts val="0"/>
                        </a:spcAft>
                      </a:pPr>
                      <a:r>
                        <a:rPr lang="fr-FR" sz="1800" dirty="0">
                          <a:effectLst/>
                        </a:rPr>
                        <a:t>Horloge I²C/SPI</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976379421"/>
                  </a:ext>
                </a:extLst>
              </a:tr>
              <a:tr h="549186">
                <a:tc>
                  <a:txBody>
                    <a:bodyPr/>
                    <a:lstStyle/>
                    <a:p>
                      <a:pPr>
                        <a:lnSpc>
                          <a:spcPct val="107000"/>
                        </a:lnSpc>
                        <a:spcAft>
                          <a:spcPts val="0"/>
                        </a:spcAft>
                      </a:pPr>
                      <a:r>
                        <a:rPr lang="fr-FR" sz="1800">
                          <a:effectLst/>
                        </a:rPr>
                        <a:t>SDA</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nSpc>
                          <a:spcPct val="107000"/>
                        </a:lnSpc>
                        <a:spcAft>
                          <a:spcPts val="0"/>
                        </a:spcAft>
                      </a:pPr>
                      <a:r>
                        <a:rPr lang="fr-FR" sz="1800" dirty="0">
                          <a:effectLst/>
                        </a:rPr>
                        <a:t>Données I²C</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4069726213"/>
                  </a:ext>
                </a:extLst>
              </a:tr>
              <a:tr h="650265">
                <a:tc>
                  <a:txBody>
                    <a:bodyPr/>
                    <a:lstStyle/>
                    <a:p>
                      <a:pPr>
                        <a:lnSpc>
                          <a:spcPct val="107000"/>
                        </a:lnSpc>
                        <a:spcAft>
                          <a:spcPts val="0"/>
                        </a:spcAft>
                      </a:pPr>
                      <a:r>
                        <a:rPr lang="fr-FR" sz="1800">
                          <a:effectLst/>
                        </a:rPr>
                        <a:t>CSB</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nSpc>
                          <a:spcPct val="107000"/>
                        </a:lnSpc>
                        <a:spcAft>
                          <a:spcPts val="0"/>
                        </a:spcAft>
                      </a:pPr>
                      <a:r>
                        <a:rPr lang="fr-FR" sz="1800" dirty="0">
                          <a:effectLst/>
                        </a:rPr>
                        <a:t>Sélection du mode (I²C si pull-up)</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a16="http://schemas.microsoft.com/office/drawing/2014/main" val="2992006477"/>
                  </a:ext>
                </a:extLst>
              </a:tr>
              <a:tr h="650265">
                <a:tc>
                  <a:txBody>
                    <a:bodyPr/>
                    <a:lstStyle/>
                    <a:p>
                      <a:pPr>
                        <a:lnSpc>
                          <a:spcPct val="107000"/>
                        </a:lnSpc>
                        <a:spcAft>
                          <a:spcPts val="0"/>
                        </a:spcAft>
                      </a:pPr>
                      <a:r>
                        <a:rPr lang="fr-FR" sz="1800">
                          <a:effectLst/>
                        </a:rPr>
                        <a:t>SDO</a:t>
                      </a:r>
                      <a:endParaRPr lang="fr-FR" sz="24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c>
                  <a:txBody>
                    <a:bodyPr/>
                    <a:lstStyle/>
                    <a:p>
                      <a:pPr>
                        <a:lnSpc>
                          <a:spcPct val="107000"/>
                        </a:lnSpc>
                        <a:spcAft>
                          <a:spcPts val="0"/>
                        </a:spcAft>
                      </a:pPr>
                      <a:r>
                        <a:rPr lang="fr-FR" sz="1800" dirty="0">
                          <a:effectLst/>
                        </a:rPr>
                        <a:t>Adresse I²C (0x76 si GND, 0x77 si VCC)</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19050" marB="19050" anchor="b"/>
                </a:tc>
                <a:extLst>
                  <a:ext uri="{0D108BD9-81ED-4DB2-BD59-A6C34878D82A}">
                    <a16:rowId xmlns:a16="http://schemas.microsoft.com/office/drawing/2014/main" val="3167246648"/>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sp>
        <p:nvSpPr>
          <p:cNvPr id="6" name="Freeform 6" descr="preencoded.png"/>
          <p:cNvSpPr/>
          <p:nvPr/>
        </p:nvSpPr>
        <p:spPr>
          <a:xfrm>
            <a:off x="0" y="0"/>
            <a:ext cx="18288000" cy="2181374"/>
          </a:xfrm>
          <a:custGeom>
            <a:avLst/>
            <a:gdLst/>
            <a:ahLst/>
            <a:cxnLst/>
            <a:rect l="l" t="t" r="r" b="b"/>
            <a:pathLst>
              <a:path w="18288000" h="2181374">
                <a:moveTo>
                  <a:pt x="0" y="0"/>
                </a:moveTo>
                <a:lnTo>
                  <a:pt x="18288000" y="0"/>
                </a:lnTo>
                <a:lnTo>
                  <a:pt x="18288000" y="2181374"/>
                </a:lnTo>
                <a:lnTo>
                  <a:pt x="0" y="2181374"/>
                </a:lnTo>
                <a:lnTo>
                  <a:pt x="0" y="0"/>
                </a:lnTo>
                <a:close/>
              </a:path>
            </a:pathLst>
          </a:custGeom>
          <a:blipFill>
            <a:blip r:embed="rId2"/>
            <a:stretch>
              <a:fillRect l="-3" r="-3"/>
            </a:stretch>
          </a:blipFill>
        </p:spPr>
      </p:sp>
      <p:grpSp>
        <p:nvGrpSpPr>
          <p:cNvPr id="7" name="Group 7"/>
          <p:cNvGrpSpPr/>
          <p:nvPr/>
        </p:nvGrpSpPr>
        <p:grpSpPr>
          <a:xfrm>
            <a:off x="610791" y="2661345"/>
            <a:ext cx="5512594" cy="545157"/>
            <a:chOff x="0" y="0"/>
            <a:chExt cx="7350125" cy="726877"/>
          </a:xfrm>
        </p:grpSpPr>
        <p:sp>
          <p:nvSpPr>
            <p:cNvPr id="8" name="Freeform 8"/>
            <p:cNvSpPr/>
            <p:nvPr/>
          </p:nvSpPr>
          <p:spPr>
            <a:xfrm>
              <a:off x="0" y="0"/>
              <a:ext cx="7350125" cy="726877"/>
            </a:xfrm>
            <a:custGeom>
              <a:avLst/>
              <a:gdLst/>
              <a:ahLst/>
              <a:cxnLst/>
              <a:rect l="l" t="t" r="r" b="b"/>
              <a:pathLst>
                <a:path w="7350125" h="726877">
                  <a:moveTo>
                    <a:pt x="0" y="0"/>
                  </a:moveTo>
                  <a:lnTo>
                    <a:pt x="7350125" y="0"/>
                  </a:lnTo>
                  <a:lnTo>
                    <a:pt x="7350125" y="726877"/>
                  </a:lnTo>
                  <a:lnTo>
                    <a:pt x="0" y="726877"/>
                  </a:lnTo>
                  <a:close/>
                </a:path>
              </a:pathLst>
            </a:custGeom>
            <a:solidFill>
              <a:srgbClr val="000000">
                <a:alpha val="0"/>
              </a:srgbClr>
            </a:solidFill>
          </p:spPr>
        </p:sp>
        <p:sp>
          <p:nvSpPr>
            <p:cNvPr id="9" name="TextBox 9"/>
            <p:cNvSpPr txBox="1"/>
            <p:nvPr/>
          </p:nvSpPr>
          <p:spPr>
            <a:xfrm>
              <a:off x="0" y="-57150"/>
              <a:ext cx="7350125" cy="784027"/>
            </a:xfrm>
            <a:prstGeom prst="rect">
              <a:avLst/>
            </a:prstGeom>
          </p:spPr>
          <p:txBody>
            <a:bodyPr lIns="0" tIns="0" rIns="0" bIns="0" rtlCol="0" anchor="t"/>
            <a:lstStyle/>
            <a:p>
              <a:pPr algn="l">
                <a:lnSpc>
                  <a:spcPts val="4249"/>
                </a:lnSpc>
              </a:pPr>
              <a:r>
                <a:rPr lang="en-US" sz="3374">
                  <a:solidFill>
                    <a:srgbClr val="F2F2F3"/>
                  </a:solidFill>
                  <a:latin typeface="Poppins Light"/>
                  <a:ea typeface="Poppins Light"/>
                  <a:cs typeface="Poppins Light"/>
                  <a:sym typeface="Poppins Light"/>
                </a:rPr>
                <a:t>Shield Écran Tactile TF028</a:t>
              </a:r>
            </a:p>
          </p:txBody>
        </p:sp>
      </p:grpSp>
      <p:grpSp>
        <p:nvGrpSpPr>
          <p:cNvPr id="10" name="Group 10"/>
          <p:cNvGrpSpPr/>
          <p:nvPr/>
        </p:nvGrpSpPr>
        <p:grpSpPr>
          <a:xfrm>
            <a:off x="610791" y="3468141"/>
            <a:ext cx="17066419" cy="558404"/>
            <a:chOff x="0" y="0"/>
            <a:chExt cx="22755225" cy="744538"/>
          </a:xfrm>
        </p:grpSpPr>
        <p:sp>
          <p:nvSpPr>
            <p:cNvPr id="11" name="Freeform 11"/>
            <p:cNvSpPr/>
            <p:nvPr/>
          </p:nvSpPr>
          <p:spPr>
            <a:xfrm>
              <a:off x="0" y="0"/>
              <a:ext cx="22755225" cy="744538"/>
            </a:xfrm>
            <a:custGeom>
              <a:avLst/>
              <a:gdLst/>
              <a:ahLst/>
              <a:cxnLst/>
              <a:rect l="l" t="t" r="r" b="b"/>
              <a:pathLst>
                <a:path w="22755225" h="744538">
                  <a:moveTo>
                    <a:pt x="0" y="0"/>
                  </a:moveTo>
                  <a:lnTo>
                    <a:pt x="22755225" y="0"/>
                  </a:lnTo>
                  <a:lnTo>
                    <a:pt x="22755225" y="744538"/>
                  </a:lnTo>
                  <a:lnTo>
                    <a:pt x="0" y="744538"/>
                  </a:lnTo>
                  <a:close/>
                </a:path>
              </a:pathLst>
            </a:custGeom>
            <a:solidFill>
              <a:srgbClr val="000000">
                <a:alpha val="0"/>
              </a:srgbClr>
            </a:solidFill>
          </p:spPr>
        </p:sp>
        <p:sp>
          <p:nvSpPr>
            <p:cNvPr id="12" name="TextBox 12"/>
            <p:cNvSpPr txBox="1"/>
            <p:nvPr/>
          </p:nvSpPr>
          <p:spPr>
            <a:xfrm>
              <a:off x="0" y="-57150"/>
              <a:ext cx="22755225" cy="801688"/>
            </a:xfrm>
            <a:prstGeom prst="rect">
              <a:avLst/>
            </a:prstGeom>
          </p:spPr>
          <p:txBody>
            <a:bodyPr lIns="0" tIns="0" rIns="0" bIns="0" rtlCol="0" anchor="t"/>
            <a:lstStyle/>
            <a:p>
              <a:pPr algn="l">
                <a:lnSpc>
                  <a:spcPts val="2187"/>
                </a:lnSpc>
              </a:pPr>
              <a:r>
                <a:rPr lang="en-US" sz="1312">
                  <a:solidFill>
                    <a:srgbClr val="E5E0DF"/>
                  </a:solidFill>
                  <a:latin typeface="Roboto"/>
                  <a:ea typeface="Roboto"/>
                  <a:cs typeface="Roboto"/>
                  <a:sym typeface="Roboto"/>
                </a:rPr>
                <a:t>Le Shield écran tactile 2,8'' TF028 est conçu pour les cartes Arduino UNO et Mega2560, mais peut être adapté pour l'ESP32. Il utilise le protocole SPI pour la communication, avec des lignes MOSI, MISO, SCK et CS. L'adaptation à l'ESP32 nécessite un câblage spécifique, notamment pour les broches de données et de contrôle.</a:t>
              </a:r>
            </a:p>
          </p:txBody>
        </p:sp>
      </p:grpSp>
      <p:sp>
        <p:nvSpPr>
          <p:cNvPr id="13" name="Freeform 13" descr="preencoded.png"/>
          <p:cNvSpPr/>
          <p:nvPr/>
        </p:nvSpPr>
        <p:spPr>
          <a:xfrm>
            <a:off x="610791" y="4222849"/>
            <a:ext cx="872430" cy="1396008"/>
          </a:xfrm>
          <a:custGeom>
            <a:avLst/>
            <a:gdLst/>
            <a:ahLst/>
            <a:cxnLst/>
            <a:rect l="l" t="t" r="r" b="b"/>
            <a:pathLst>
              <a:path w="872430" h="1396008">
                <a:moveTo>
                  <a:pt x="0" y="0"/>
                </a:moveTo>
                <a:lnTo>
                  <a:pt x="872430" y="0"/>
                </a:lnTo>
                <a:lnTo>
                  <a:pt x="872430" y="1396007"/>
                </a:lnTo>
                <a:lnTo>
                  <a:pt x="0" y="1396007"/>
                </a:lnTo>
                <a:lnTo>
                  <a:pt x="0" y="0"/>
                </a:lnTo>
                <a:close/>
              </a:path>
            </a:pathLst>
          </a:custGeom>
          <a:blipFill>
            <a:blip r:embed="rId3"/>
            <a:stretch>
              <a:fillRect l="-72" r="-72"/>
            </a:stretch>
          </a:blipFill>
        </p:spPr>
      </p:sp>
      <p:grpSp>
        <p:nvGrpSpPr>
          <p:cNvPr id="14" name="Group 14"/>
          <p:cNvGrpSpPr/>
          <p:nvPr/>
        </p:nvGrpSpPr>
        <p:grpSpPr>
          <a:xfrm>
            <a:off x="1744861" y="4397276"/>
            <a:ext cx="2181374" cy="272654"/>
            <a:chOff x="0" y="0"/>
            <a:chExt cx="2908498" cy="363538"/>
          </a:xfrm>
        </p:grpSpPr>
        <p:sp>
          <p:nvSpPr>
            <p:cNvPr id="15" name="Freeform 15"/>
            <p:cNvSpPr/>
            <p:nvPr/>
          </p:nvSpPr>
          <p:spPr>
            <a:xfrm>
              <a:off x="0" y="0"/>
              <a:ext cx="2908498" cy="363538"/>
            </a:xfrm>
            <a:custGeom>
              <a:avLst/>
              <a:gdLst/>
              <a:ahLst/>
              <a:cxnLst/>
              <a:rect l="l" t="t" r="r" b="b"/>
              <a:pathLst>
                <a:path w="2908498" h="363538">
                  <a:moveTo>
                    <a:pt x="0" y="0"/>
                  </a:moveTo>
                  <a:lnTo>
                    <a:pt x="2908498" y="0"/>
                  </a:lnTo>
                  <a:lnTo>
                    <a:pt x="2908498" y="363538"/>
                  </a:lnTo>
                  <a:lnTo>
                    <a:pt x="0" y="363538"/>
                  </a:lnTo>
                  <a:close/>
                </a:path>
              </a:pathLst>
            </a:custGeom>
            <a:solidFill>
              <a:srgbClr val="000000">
                <a:alpha val="0"/>
              </a:srgbClr>
            </a:solidFill>
          </p:spPr>
        </p:sp>
        <p:sp>
          <p:nvSpPr>
            <p:cNvPr id="16" name="TextBox 16"/>
            <p:cNvSpPr txBox="1"/>
            <p:nvPr/>
          </p:nvSpPr>
          <p:spPr>
            <a:xfrm>
              <a:off x="0" y="-38100"/>
              <a:ext cx="2908498" cy="401638"/>
            </a:xfrm>
            <a:prstGeom prst="rect">
              <a:avLst/>
            </a:prstGeom>
          </p:spPr>
          <p:txBody>
            <a:bodyPr lIns="0" tIns="0" rIns="0" bIns="0" rtlCol="0" anchor="t"/>
            <a:lstStyle/>
            <a:p>
              <a:pPr algn="l">
                <a:lnSpc>
                  <a:spcPts val="2124"/>
                </a:lnSpc>
              </a:pPr>
              <a:r>
                <a:rPr lang="en-US" sz="1687">
                  <a:solidFill>
                    <a:srgbClr val="E5E0DF"/>
                  </a:solidFill>
                  <a:latin typeface="Poppins Light"/>
                  <a:ea typeface="Poppins Light"/>
                  <a:cs typeface="Poppins Light"/>
                  <a:sym typeface="Poppins Light"/>
                </a:rPr>
                <a:t>Connexion</a:t>
              </a:r>
            </a:p>
          </p:txBody>
        </p:sp>
      </p:grpSp>
      <p:grpSp>
        <p:nvGrpSpPr>
          <p:cNvPr id="17" name="Group 17"/>
          <p:cNvGrpSpPr/>
          <p:nvPr/>
        </p:nvGrpSpPr>
        <p:grpSpPr>
          <a:xfrm>
            <a:off x="1744861" y="4774555"/>
            <a:ext cx="15932349" cy="279201"/>
            <a:chOff x="0" y="0"/>
            <a:chExt cx="21243132" cy="372268"/>
          </a:xfrm>
        </p:grpSpPr>
        <p:sp>
          <p:nvSpPr>
            <p:cNvPr id="18" name="Freeform 18"/>
            <p:cNvSpPr/>
            <p:nvPr/>
          </p:nvSpPr>
          <p:spPr>
            <a:xfrm>
              <a:off x="0" y="0"/>
              <a:ext cx="21243131" cy="372268"/>
            </a:xfrm>
            <a:custGeom>
              <a:avLst/>
              <a:gdLst/>
              <a:ahLst/>
              <a:cxnLst/>
              <a:rect l="l" t="t" r="r" b="b"/>
              <a:pathLst>
                <a:path w="21243131" h="372268">
                  <a:moveTo>
                    <a:pt x="0" y="0"/>
                  </a:moveTo>
                  <a:lnTo>
                    <a:pt x="21243131" y="0"/>
                  </a:lnTo>
                  <a:lnTo>
                    <a:pt x="21243131" y="372268"/>
                  </a:lnTo>
                  <a:lnTo>
                    <a:pt x="0" y="372268"/>
                  </a:lnTo>
                  <a:close/>
                </a:path>
              </a:pathLst>
            </a:custGeom>
            <a:solidFill>
              <a:srgbClr val="000000">
                <a:alpha val="0"/>
              </a:srgbClr>
            </a:solidFill>
          </p:spPr>
        </p:sp>
        <p:sp>
          <p:nvSpPr>
            <p:cNvPr id="19" name="TextBox 19"/>
            <p:cNvSpPr txBox="1"/>
            <p:nvPr/>
          </p:nvSpPr>
          <p:spPr>
            <a:xfrm>
              <a:off x="0" y="-57150"/>
              <a:ext cx="21243132" cy="429418"/>
            </a:xfrm>
            <a:prstGeom prst="rect">
              <a:avLst/>
            </a:prstGeom>
          </p:spPr>
          <p:txBody>
            <a:bodyPr lIns="0" tIns="0" rIns="0" bIns="0" rtlCol="0" anchor="t"/>
            <a:lstStyle/>
            <a:p>
              <a:pPr algn="l">
                <a:lnSpc>
                  <a:spcPts val="2187"/>
                </a:lnSpc>
              </a:pPr>
              <a:r>
                <a:rPr lang="en-US" sz="1312">
                  <a:solidFill>
                    <a:srgbClr val="E5E0DF"/>
                  </a:solidFill>
                  <a:latin typeface="Roboto"/>
                  <a:ea typeface="Roboto"/>
                  <a:cs typeface="Roboto"/>
                  <a:sym typeface="Roboto"/>
                </a:rPr>
                <a:t>Adaptation du câblage pour l'ESP32, utilisant les broches GPIO spécifiques.</a:t>
              </a:r>
            </a:p>
          </p:txBody>
        </p:sp>
      </p:grpSp>
      <p:sp>
        <p:nvSpPr>
          <p:cNvPr id="20" name="Freeform 20" descr="preencoded.png"/>
          <p:cNvSpPr/>
          <p:nvPr/>
        </p:nvSpPr>
        <p:spPr>
          <a:xfrm>
            <a:off x="610791" y="5618858"/>
            <a:ext cx="872430" cy="1396007"/>
          </a:xfrm>
          <a:custGeom>
            <a:avLst/>
            <a:gdLst/>
            <a:ahLst/>
            <a:cxnLst/>
            <a:rect l="l" t="t" r="r" b="b"/>
            <a:pathLst>
              <a:path w="872430" h="1396007">
                <a:moveTo>
                  <a:pt x="0" y="0"/>
                </a:moveTo>
                <a:lnTo>
                  <a:pt x="872430" y="0"/>
                </a:lnTo>
                <a:lnTo>
                  <a:pt x="872430" y="1396007"/>
                </a:lnTo>
                <a:lnTo>
                  <a:pt x="0" y="1396007"/>
                </a:lnTo>
                <a:lnTo>
                  <a:pt x="0" y="0"/>
                </a:lnTo>
                <a:close/>
              </a:path>
            </a:pathLst>
          </a:custGeom>
          <a:blipFill>
            <a:blip r:embed="rId4"/>
            <a:stretch>
              <a:fillRect l="-72" r="-72"/>
            </a:stretch>
          </a:blipFill>
        </p:spPr>
      </p:sp>
      <p:grpSp>
        <p:nvGrpSpPr>
          <p:cNvPr id="21" name="Group 21"/>
          <p:cNvGrpSpPr/>
          <p:nvPr/>
        </p:nvGrpSpPr>
        <p:grpSpPr>
          <a:xfrm>
            <a:off x="1744861" y="5793284"/>
            <a:ext cx="2181374" cy="272654"/>
            <a:chOff x="0" y="0"/>
            <a:chExt cx="2908498" cy="363538"/>
          </a:xfrm>
        </p:grpSpPr>
        <p:sp>
          <p:nvSpPr>
            <p:cNvPr id="22" name="Freeform 22"/>
            <p:cNvSpPr/>
            <p:nvPr/>
          </p:nvSpPr>
          <p:spPr>
            <a:xfrm>
              <a:off x="0" y="0"/>
              <a:ext cx="2908498" cy="363538"/>
            </a:xfrm>
            <a:custGeom>
              <a:avLst/>
              <a:gdLst/>
              <a:ahLst/>
              <a:cxnLst/>
              <a:rect l="l" t="t" r="r" b="b"/>
              <a:pathLst>
                <a:path w="2908498" h="363538">
                  <a:moveTo>
                    <a:pt x="0" y="0"/>
                  </a:moveTo>
                  <a:lnTo>
                    <a:pt x="2908498" y="0"/>
                  </a:lnTo>
                  <a:lnTo>
                    <a:pt x="2908498" y="363538"/>
                  </a:lnTo>
                  <a:lnTo>
                    <a:pt x="0" y="363538"/>
                  </a:lnTo>
                  <a:close/>
                </a:path>
              </a:pathLst>
            </a:custGeom>
            <a:solidFill>
              <a:srgbClr val="000000">
                <a:alpha val="0"/>
              </a:srgbClr>
            </a:solidFill>
          </p:spPr>
        </p:sp>
        <p:sp>
          <p:nvSpPr>
            <p:cNvPr id="23" name="TextBox 23"/>
            <p:cNvSpPr txBox="1"/>
            <p:nvPr/>
          </p:nvSpPr>
          <p:spPr>
            <a:xfrm>
              <a:off x="0" y="-38100"/>
              <a:ext cx="2908498" cy="401638"/>
            </a:xfrm>
            <a:prstGeom prst="rect">
              <a:avLst/>
            </a:prstGeom>
          </p:spPr>
          <p:txBody>
            <a:bodyPr lIns="0" tIns="0" rIns="0" bIns="0" rtlCol="0" anchor="t"/>
            <a:lstStyle/>
            <a:p>
              <a:pPr algn="l">
                <a:lnSpc>
                  <a:spcPts val="2124"/>
                </a:lnSpc>
              </a:pPr>
              <a:r>
                <a:rPr lang="en-US" sz="1687">
                  <a:solidFill>
                    <a:srgbClr val="E5E0DF"/>
                  </a:solidFill>
                  <a:latin typeface="Poppins Light"/>
                  <a:ea typeface="Poppins Light"/>
                  <a:cs typeface="Poppins Light"/>
                  <a:sym typeface="Poppins Light"/>
                </a:rPr>
                <a:t>Communication</a:t>
              </a:r>
            </a:p>
          </p:txBody>
        </p:sp>
      </p:grpSp>
      <p:grpSp>
        <p:nvGrpSpPr>
          <p:cNvPr id="24" name="Group 24"/>
          <p:cNvGrpSpPr/>
          <p:nvPr/>
        </p:nvGrpSpPr>
        <p:grpSpPr>
          <a:xfrm>
            <a:off x="1744861" y="6170562"/>
            <a:ext cx="15932349" cy="279201"/>
            <a:chOff x="0" y="0"/>
            <a:chExt cx="21243132" cy="372268"/>
          </a:xfrm>
        </p:grpSpPr>
        <p:sp>
          <p:nvSpPr>
            <p:cNvPr id="25" name="Freeform 25"/>
            <p:cNvSpPr/>
            <p:nvPr/>
          </p:nvSpPr>
          <p:spPr>
            <a:xfrm>
              <a:off x="0" y="0"/>
              <a:ext cx="21243131" cy="372268"/>
            </a:xfrm>
            <a:custGeom>
              <a:avLst/>
              <a:gdLst/>
              <a:ahLst/>
              <a:cxnLst/>
              <a:rect l="l" t="t" r="r" b="b"/>
              <a:pathLst>
                <a:path w="21243131" h="372268">
                  <a:moveTo>
                    <a:pt x="0" y="0"/>
                  </a:moveTo>
                  <a:lnTo>
                    <a:pt x="21243131" y="0"/>
                  </a:lnTo>
                  <a:lnTo>
                    <a:pt x="21243131" y="372268"/>
                  </a:lnTo>
                  <a:lnTo>
                    <a:pt x="0" y="372268"/>
                  </a:lnTo>
                  <a:close/>
                </a:path>
              </a:pathLst>
            </a:custGeom>
            <a:solidFill>
              <a:srgbClr val="000000">
                <a:alpha val="0"/>
              </a:srgbClr>
            </a:solidFill>
          </p:spPr>
        </p:sp>
        <p:sp>
          <p:nvSpPr>
            <p:cNvPr id="26" name="TextBox 26"/>
            <p:cNvSpPr txBox="1"/>
            <p:nvPr/>
          </p:nvSpPr>
          <p:spPr>
            <a:xfrm>
              <a:off x="0" y="-57150"/>
              <a:ext cx="21243132" cy="429418"/>
            </a:xfrm>
            <a:prstGeom prst="rect">
              <a:avLst/>
            </a:prstGeom>
          </p:spPr>
          <p:txBody>
            <a:bodyPr lIns="0" tIns="0" rIns="0" bIns="0" rtlCol="0" anchor="t"/>
            <a:lstStyle/>
            <a:p>
              <a:pPr algn="l">
                <a:lnSpc>
                  <a:spcPts val="2187"/>
                </a:lnSpc>
              </a:pPr>
              <a:r>
                <a:rPr lang="en-US" sz="1312">
                  <a:solidFill>
                    <a:srgbClr val="E5E0DF"/>
                  </a:solidFill>
                  <a:latin typeface="Roboto"/>
                  <a:ea typeface="Roboto"/>
                  <a:cs typeface="Roboto"/>
                  <a:sym typeface="Roboto"/>
                </a:rPr>
                <a:t>Utilisation du protocole SPI pour l'échange de données avec le microcontrôleur.</a:t>
              </a:r>
            </a:p>
          </p:txBody>
        </p:sp>
      </p:grpSp>
      <p:sp>
        <p:nvSpPr>
          <p:cNvPr id="27" name="Freeform 27" descr="preencoded.png"/>
          <p:cNvSpPr/>
          <p:nvPr/>
        </p:nvSpPr>
        <p:spPr>
          <a:xfrm>
            <a:off x="610791" y="7014865"/>
            <a:ext cx="872430" cy="1396007"/>
          </a:xfrm>
          <a:custGeom>
            <a:avLst/>
            <a:gdLst/>
            <a:ahLst/>
            <a:cxnLst/>
            <a:rect l="l" t="t" r="r" b="b"/>
            <a:pathLst>
              <a:path w="872430" h="1396007">
                <a:moveTo>
                  <a:pt x="0" y="0"/>
                </a:moveTo>
                <a:lnTo>
                  <a:pt x="872430" y="0"/>
                </a:lnTo>
                <a:lnTo>
                  <a:pt x="872430" y="1396007"/>
                </a:lnTo>
                <a:lnTo>
                  <a:pt x="0" y="1396007"/>
                </a:lnTo>
                <a:lnTo>
                  <a:pt x="0" y="0"/>
                </a:lnTo>
                <a:close/>
              </a:path>
            </a:pathLst>
          </a:custGeom>
          <a:blipFill>
            <a:blip r:embed="rId5"/>
            <a:stretch>
              <a:fillRect l="-72" r="-72"/>
            </a:stretch>
          </a:blipFill>
        </p:spPr>
      </p:sp>
      <p:grpSp>
        <p:nvGrpSpPr>
          <p:cNvPr id="28" name="Group 28"/>
          <p:cNvGrpSpPr/>
          <p:nvPr/>
        </p:nvGrpSpPr>
        <p:grpSpPr>
          <a:xfrm>
            <a:off x="1744861" y="7189291"/>
            <a:ext cx="2181374" cy="272654"/>
            <a:chOff x="0" y="0"/>
            <a:chExt cx="2908498" cy="363538"/>
          </a:xfrm>
        </p:grpSpPr>
        <p:sp>
          <p:nvSpPr>
            <p:cNvPr id="29" name="Freeform 29"/>
            <p:cNvSpPr/>
            <p:nvPr/>
          </p:nvSpPr>
          <p:spPr>
            <a:xfrm>
              <a:off x="0" y="0"/>
              <a:ext cx="2908498" cy="363538"/>
            </a:xfrm>
            <a:custGeom>
              <a:avLst/>
              <a:gdLst/>
              <a:ahLst/>
              <a:cxnLst/>
              <a:rect l="l" t="t" r="r" b="b"/>
              <a:pathLst>
                <a:path w="2908498" h="363538">
                  <a:moveTo>
                    <a:pt x="0" y="0"/>
                  </a:moveTo>
                  <a:lnTo>
                    <a:pt x="2908498" y="0"/>
                  </a:lnTo>
                  <a:lnTo>
                    <a:pt x="2908498" y="363538"/>
                  </a:lnTo>
                  <a:lnTo>
                    <a:pt x="0" y="363538"/>
                  </a:lnTo>
                  <a:close/>
                </a:path>
              </a:pathLst>
            </a:custGeom>
            <a:solidFill>
              <a:srgbClr val="000000">
                <a:alpha val="0"/>
              </a:srgbClr>
            </a:solidFill>
          </p:spPr>
        </p:sp>
        <p:sp>
          <p:nvSpPr>
            <p:cNvPr id="30" name="TextBox 30"/>
            <p:cNvSpPr txBox="1"/>
            <p:nvPr/>
          </p:nvSpPr>
          <p:spPr>
            <a:xfrm>
              <a:off x="0" y="-38100"/>
              <a:ext cx="2908498" cy="401638"/>
            </a:xfrm>
            <a:prstGeom prst="rect">
              <a:avLst/>
            </a:prstGeom>
          </p:spPr>
          <p:txBody>
            <a:bodyPr lIns="0" tIns="0" rIns="0" bIns="0" rtlCol="0" anchor="t"/>
            <a:lstStyle/>
            <a:p>
              <a:pPr algn="l">
                <a:lnSpc>
                  <a:spcPts val="2124"/>
                </a:lnSpc>
              </a:pPr>
              <a:r>
                <a:rPr lang="en-US" sz="1687">
                  <a:solidFill>
                    <a:srgbClr val="E5E0DF"/>
                  </a:solidFill>
                  <a:latin typeface="Poppins Light"/>
                  <a:ea typeface="Poppins Light"/>
                  <a:cs typeface="Poppins Light"/>
                  <a:sym typeface="Poppins Light"/>
                </a:rPr>
                <a:t>Affichage</a:t>
              </a:r>
            </a:p>
          </p:txBody>
        </p:sp>
      </p:grpSp>
      <p:grpSp>
        <p:nvGrpSpPr>
          <p:cNvPr id="31" name="Group 31"/>
          <p:cNvGrpSpPr/>
          <p:nvPr/>
        </p:nvGrpSpPr>
        <p:grpSpPr>
          <a:xfrm>
            <a:off x="1744861" y="7566571"/>
            <a:ext cx="15932349" cy="279201"/>
            <a:chOff x="0" y="0"/>
            <a:chExt cx="21243132" cy="372268"/>
          </a:xfrm>
        </p:grpSpPr>
        <p:sp>
          <p:nvSpPr>
            <p:cNvPr id="32" name="Freeform 32"/>
            <p:cNvSpPr/>
            <p:nvPr/>
          </p:nvSpPr>
          <p:spPr>
            <a:xfrm>
              <a:off x="0" y="0"/>
              <a:ext cx="21243131" cy="372268"/>
            </a:xfrm>
            <a:custGeom>
              <a:avLst/>
              <a:gdLst/>
              <a:ahLst/>
              <a:cxnLst/>
              <a:rect l="l" t="t" r="r" b="b"/>
              <a:pathLst>
                <a:path w="21243131" h="372268">
                  <a:moveTo>
                    <a:pt x="0" y="0"/>
                  </a:moveTo>
                  <a:lnTo>
                    <a:pt x="21243131" y="0"/>
                  </a:lnTo>
                  <a:lnTo>
                    <a:pt x="21243131" y="372268"/>
                  </a:lnTo>
                  <a:lnTo>
                    <a:pt x="0" y="372268"/>
                  </a:lnTo>
                  <a:close/>
                </a:path>
              </a:pathLst>
            </a:custGeom>
            <a:solidFill>
              <a:srgbClr val="000000">
                <a:alpha val="0"/>
              </a:srgbClr>
            </a:solidFill>
          </p:spPr>
        </p:sp>
        <p:sp>
          <p:nvSpPr>
            <p:cNvPr id="33" name="TextBox 33"/>
            <p:cNvSpPr txBox="1"/>
            <p:nvPr/>
          </p:nvSpPr>
          <p:spPr>
            <a:xfrm>
              <a:off x="0" y="-57150"/>
              <a:ext cx="21243132" cy="429418"/>
            </a:xfrm>
            <a:prstGeom prst="rect">
              <a:avLst/>
            </a:prstGeom>
          </p:spPr>
          <p:txBody>
            <a:bodyPr lIns="0" tIns="0" rIns="0" bIns="0" rtlCol="0" anchor="t"/>
            <a:lstStyle/>
            <a:p>
              <a:pPr algn="l">
                <a:lnSpc>
                  <a:spcPts val="2187"/>
                </a:lnSpc>
              </a:pPr>
              <a:r>
                <a:rPr lang="en-US" sz="1312">
                  <a:solidFill>
                    <a:srgbClr val="E5E0DF"/>
                  </a:solidFill>
                  <a:latin typeface="Roboto"/>
                  <a:ea typeface="Roboto"/>
                  <a:cs typeface="Roboto"/>
                  <a:sym typeface="Roboto"/>
                </a:rPr>
                <a:t>Contrôle de l'écran LCD via le bus de données parallèles 8 bits.</a:t>
              </a:r>
            </a:p>
          </p:txBody>
        </p:sp>
      </p:grpSp>
      <p:sp>
        <p:nvSpPr>
          <p:cNvPr id="34" name="Freeform 34" descr="preencoded.png"/>
          <p:cNvSpPr/>
          <p:nvPr/>
        </p:nvSpPr>
        <p:spPr>
          <a:xfrm>
            <a:off x="610791" y="8410872"/>
            <a:ext cx="872430" cy="1396007"/>
          </a:xfrm>
          <a:custGeom>
            <a:avLst/>
            <a:gdLst/>
            <a:ahLst/>
            <a:cxnLst/>
            <a:rect l="l" t="t" r="r" b="b"/>
            <a:pathLst>
              <a:path w="872430" h="1396007">
                <a:moveTo>
                  <a:pt x="0" y="0"/>
                </a:moveTo>
                <a:lnTo>
                  <a:pt x="872430" y="0"/>
                </a:lnTo>
                <a:lnTo>
                  <a:pt x="872430" y="1396008"/>
                </a:lnTo>
                <a:lnTo>
                  <a:pt x="0" y="1396008"/>
                </a:lnTo>
                <a:lnTo>
                  <a:pt x="0" y="0"/>
                </a:lnTo>
                <a:close/>
              </a:path>
            </a:pathLst>
          </a:custGeom>
          <a:blipFill>
            <a:blip r:embed="rId6"/>
            <a:stretch>
              <a:fillRect l="-72" r="-72"/>
            </a:stretch>
          </a:blipFill>
        </p:spPr>
      </p:sp>
      <p:grpSp>
        <p:nvGrpSpPr>
          <p:cNvPr id="35" name="Group 35"/>
          <p:cNvGrpSpPr/>
          <p:nvPr/>
        </p:nvGrpSpPr>
        <p:grpSpPr>
          <a:xfrm>
            <a:off x="1744861" y="8585299"/>
            <a:ext cx="2181374" cy="272654"/>
            <a:chOff x="0" y="0"/>
            <a:chExt cx="2908498" cy="363538"/>
          </a:xfrm>
        </p:grpSpPr>
        <p:sp>
          <p:nvSpPr>
            <p:cNvPr id="36" name="Freeform 36"/>
            <p:cNvSpPr/>
            <p:nvPr/>
          </p:nvSpPr>
          <p:spPr>
            <a:xfrm>
              <a:off x="0" y="0"/>
              <a:ext cx="2908498" cy="363538"/>
            </a:xfrm>
            <a:custGeom>
              <a:avLst/>
              <a:gdLst/>
              <a:ahLst/>
              <a:cxnLst/>
              <a:rect l="l" t="t" r="r" b="b"/>
              <a:pathLst>
                <a:path w="2908498" h="363538">
                  <a:moveTo>
                    <a:pt x="0" y="0"/>
                  </a:moveTo>
                  <a:lnTo>
                    <a:pt x="2908498" y="0"/>
                  </a:lnTo>
                  <a:lnTo>
                    <a:pt x="2908498" y="363538"/>
                  </a:lnTo>
                  <a:lnTo>
                    <a:pt x="0" y="363538"/>
                  </a:lnTo>
                  <a:close/>
                </a:path>
              </a:pathLst>
            </a:custGeom>
            <a:solidFill>
              <a:srgbClr val="000000">
                <a:alpha val="0"/>
              </a:srgbClr>
            </a:solidFill>
          </p:spPr>
        </p:sp>
        <p:sp>
          <p:nvSpPr>
            <p:cNvPr id="37" name="TextBox 37"/>
            <p:cNvSpPr txBox="1"/>
            <p:nvPr/>
          </p:nvSpPr>
          <p:spPr>
            <a:xfrm>
              <a:off x="0" y="-38100"/>
              <a:ext cx="2908498" cy="401638"/>
            </a:xfrm>
            <a:prstGeom prst="rect">
              <a:avLst/>
            </a:prstGeom>
          </p:spPr>
          <p:txBody>
            <a:bodyPr lIns="0" tIns="0" rIns="0" bIns="0" rtlCol="0" anchor="t"/>
            <a:lstStyle/>
            <a:p>
              <a:pPr algn="l">
                <a:lnSpc>
                  <a:spcPts val="2124"/>
                </a:lnSpc>
              </a:pPr>
              <a:r>
                <a:rPr lang="en-US" sz="1687">
                  <a:solidFill>
                    <a:srgbClr val="E5E0DF"/>
                  </a:solidFill>
                  <a:latin typeface="Poppins Light"/>
                  <a:ea typeface="Poppins Light"/>
                  <a:cs typeface="Poppins Light"/>
                  <a:sym typeface="Poppins Light"/>
                </a:rPr>
                <a:t>Interaction</a:t>
              </a:r>
            </a:p>
          </p:txBody>
        </p:sp>
      </p:grpSp>
      <p:grpSp>
        <p:nvGrpSpPr>
          <p:cNvPr id="38" name="Group 38"/>
          <p:cNvGrpSpPr/>
          <p:nvPr/>
        </p:nvGrpSpPr>
        <p:grpSpPr>
          <a:xfrm>
            <a:off x="1744861" y="8962579"/>
            <a:ext cx="15932349" cy="279201"/>
            <a:chOff x="0" y="0"/>
            <a:chExt cx="21243132" cy="372268"/>
          </a:xfrm>
        </p:grpSpPr>
        <p:sp>
          <p:nvSpPr>
            <p:cNvPr id="39" name="Freeform 39"/>
            <p:cNvSpPr/>
            <p:nvPr/>
          </p:nvSpPr>
          <p:spPr>
            <a:xfrm>
              <a:off x="0" y="0"/>
              <a:ext cx="21243131" cy="372268"/>
            </a:xfrm>
            <a:custGeom>
              <a:avLst/>
              <a:gdLst/>
              <a:ahLst/>
              <a:cxnLst/>
              <a:rect l="l" t="t" r="r" b="b"/>
              <a:pathLst>
                <a:path w="21243131" h="372268">
                  <a:moveTo>
                    <a:pt x="0" y="0"/>
                  </a:moveTo>
                  <a:lnTo>
                    <a:pt x="21243131" y="0"/>
                  </a:lnTo>
                  <a:lnTo>
                    <a:pt x="21243131" y="372268"/>
                  </a:lnTo>
                  <a:lnTo>
                    <a:pt x="0" y="372268"/>
                  </a:lnTo>
                  <a:close/>
                </a:path>
              </a:pathLst>
            </a:custGeom>
            <a:solidFill>
              <a:srgbClr val="000000">
                <a:alpha val="0"/>
              </a:srgbClr>
            </a:solidFill>
          </p:spPr>
        </p:sp>
        <p:sp>
          <p:nvSpPr>
            <p:cNvPr id="40" name="TextBox 40"/>
            <p:cNvSpPr txBox="1"/>
            <p:nvPr/>
          </p:nvSpPr>
          <p:spPr>
            <a:xfrm>
              <a:off x="0" y="-57150"/>
              <a:ext cx="21243132" cy="429418"/>
            </a:xfrm>
            <a:prstGeom prst="rect">
              <a:avLst/>
            </a:prstGeom>
          </p:spPr>
          <p:txBody>
            <a:bodyPr lIns="0" tIns="0" rIns="0" bIns="0" rtlCol="0" anchor="t"/>
            <a:lstStyle/>
            <a:p>
              <a:pPr algn="l">
                <a:lnSpc>
                  <a:spcPts val="2187"/>
                </a:lnSpc>
              </a:pPr>
              <a:r>
                <a:rPr lang="en-US" sz="1312">
                  <a:solidFill>
                    <a:srgbClr val="E5E0DF"/>
                  </a:solidFill>
                  <a:latin typeface="Roboto"/>
                  <a:ea typeface="Roboto"/>
                  <a:cs typeface="Roboto"/>
                  <a:sym typeface="Roboto"/>
                </a:rPr>
                <a:t>Gestion de l'écran tactile pour l'interface utilisateur.</a:t>
              </a:r>
            </a:p>
          </p:txBody>
        </p:sp>
      </p:grpSp>
      <p:pic>
        <p:nvPicPr>
          <p:cNvPr id="41" name="Image 40" descr="Shield écran tactile 2,8'' TF02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44200" y="4550108"/>
            <a:ext cx="5719763" cy="503396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sp>
        <p:nvSpPr>
          <p:cNvPr id="6" name="Freeform 6"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2"/>
            <a:stretch>
              <a:fillRect/>
            </a:stretch>
          </a:blipFill>
        </p:spPr>
      </p:sp>
      <p:grpSp>
        <p:nvGrpSpPr>
          <p:cNvPr id="7" name="Group 7"/>
          <p:cNvGrpSpPr/>
          <p:nvPr/>
        </p:nvGrpSpPr>
        <p:grpSpPr>
          <a:xfrm>
            <a:off x="7850237" y="1394222"/>
            <a:ext cx="9445526" cy="1771947"/>
            <a:chOff x="0" y="0"/>
            <a:chExt cx="12594035" cy="2362597"/>
          </a:xfrm>
        </p:grpSpPr>
        <p:sp>
          <p:nvSpPr>
            <p:cNvPr id="8" name="Freeform 8"/>
            <p:cNvSpPr/>
            <p:nvPr/>
          </p:nvSpPr>
          <p:spPr>
            <a:xfrm>
              <a:off x="0" y="0"/>
              <a:ext cx="12594035" cy="2362597"/>
            </a:xfrm>
            <a:custGeom>
              <a:avLst/>
              <a:gdLst/>
              <a:ahLst/>
              <a:cxnLst/>
              <a:rect l="l" t="t" r="r" b="b"/>
              <a:pathLst>
                <a:path w="12594035" h="2362597">
                  <a:moveTo>
                    <a:pt x="0" y="0"/>
                  </a:moveTo>
                  <a:lnTo>
                    <a:pt x="12594035" y="0"/>
                  </a:lnTo>
                  <a:lnTo>
                    <a:pt x="12594035" y="2362597"/>
                  </a:lnTo>
                  <a:lnTo>
                    <a:pt x="0" y="2362597"/>
                  </a:lnTo>
                  <a:close/>
                </a:path>
              </a:pathLst>
            </a:custGeom>
            <a:solidFill>
              <a:srgbClr val="000000">
                <a:alpha val="0"/>
              </a:srgbClr>
            </a:solidFill>
          </p:spPr>
        </p:sp>
        <p:sp>
          <p:nvSpPr>
            <p:cNvPr id="9" name="TextBox 9"/>
            <p:cNvSpPr txBox="1"/>
            <p:nvPr/>
          </p:nvSpPr>
          <p:spPr>
            <a:xfrm>
              <a:off x="0" y="-76200"/>
              <a:ext cx="12594035" cy="2438797"/>
            </a:xfrm>
            <a:prstGeom prst="rect">
              <a:avLst/>
            </a:prstGeom>
          </p:spPr>
          <p:txBody>
            <a:bodyPr lIns="0" tIns="0" rIns="0" bIns="0" rtlCol="0" anchor="t"/>
            <a:lstStyle/>
            <a:p>
              <a:pPr algn="l">
                <a:lnSpc>
                  <a:spcPts val="6937"/>
                </a:lnSpc>
              </a:pPr>
              <a:r>
                <a:rPr lang="en-US" sz="5562">
                  <a:solidFill>
                    <a:srgbClr val="F2F2F3"/>
                  </a:solidFill>
                  <a:latin typeface="Poppins Light"/>
                  <a:ea typeface="Poppins Light"/>
                  <a:cs typeface="Poppins Light"/>
                  <a:sym typeface="Poppins Light"/>
                </a:rPr>
                <a:t>Fonctionnalités de la Borne</a:t>
              </a:r>
            </a:p>
          </p:txBody>
        </p:sp>
      </p:grpSp>
      <p:grpSp>
        <p:nvGrpSpPr>
          <p:cNvPr id="10" name="Group 10"/>
          <p:cNvGrpSpPr/>
          <p:nvPr/>
        </p:nvGrpSpPr>
        <p:grpSpPr>
          <a:xfrm>
            <a:off x="7845475" y="3905547"/>
            <a:ext cx="505569" cy="505569"/>
            <a:chOff x="0" y="0"/>
            <a:chExt cx="674092" cy="674092"/>
          </a:xfrm>
        </p:grpSpPr>
        <p:sp>
          <p:nvSpPr>
            <p:cNvPr id="11" name="Freeform 11"/>
            <p:cNvSpPr/>
            <p:nvPr/>
          </p:nvSpPr>
          <p:spPr>
            <a:xfrm>
              <a:off x="6350" y="6350"/>
              <a:ext cx="661416" cy="661416"/>
            </a:xfrm>
            <a:custGeom>
              <a:avLst/>
              <a:gdLst/>
              <a:ahLst/>
              <a:cxnLst/>
              <a:rect l="l" t="t" r="r" b="b"/>
              <a:pathLst>
                <a:path w="661416" h="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3D3D42"/>
            </a:solidFill>
          </p:spPr>
        </p:sp>
        <p:sp>
          <p:nvSpPr>
            <p:cNvPr id="12" name="Freeform 12"/>
            <p:cNvSpPr/>
            <p:nvPr/>
          </p:nvSpPr>
          <p:spPr>
            <a:xfrm>
              <a:off x="0" y="0"/>
              <a:ext cx="674116" cy="674116"/>
            </a:xfrm>
            <a:custGeom>
              <a:avLst/>
              <a:gdLst/>
              <a:ahLst/>
              <a:cxnLst/>
              <a:rect l="l" t="t" r="r" b="b"/>
              <a:pathLst>
                <a:path w="674116" h="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56565B"/>
            </a:solidFill>
          </p:spPr>
        </p:sp>
      </p:grpSp>
      <p:grpSp>
        <p:nvGrpSpPr>
          <p:cNvPr id="13" name="Group 13"/>
          <p:cNvGrpSpPr/>
          <p:nvPr/>
        </p:nvGrpSpPr>
        <p:grpSpPr>
          <a:xfrm>
            <a:off x="8629799" y="3910310"/>
            <a:ext cx="3801516" cy="885825"/>
            <a:chOff x="0" y="0"/>
            <a:chExt cx="5068688" cy="1181100"/>
          </a:xfrm>
        </p:grpSpPr>
        <p:sp>
          <p:nvSpPr>
            <p:cNvPr id="14" name="Freeform 14"/>
            <p:cNvSpPr/>
            <p:nvPr/>
          </p:nvSpPr>
          <p:spPr>
            <a:xfrm>
              <a:off x="0" y="0"/>
              <a:ext cx="5068688" cy="1181100"/>
            </a:xfrm>
            <a:custGeom>
              <a:avLst/>
              <a:gdLst/>
              <a:ahLst/>
              <a:cxnLst/>
              <a:rect l="l" t="t" r="r" b="b"/>
              <a:pathLst>
                <a:path w="5068688" h="1181100">
                  <a:moveTo>
                    <a:pt x="0" y="0"/>
                  </a:moveTo>
                  <a:lnTo>
                    <a:pt x="5068688" y="0"/>
                  </a:lnTo>
                  <a:lnTo>
                    <a:pt x="5068688" y="1181100"/>
                  </a:lnTo>
                  <a:lnTo>
                    <a:pt x="0" y="1181100"/>
                  </a:lnTo>
                  <a:close/>
                </a:path>
              </a:pathLst>
            </a:custGeom>
            <a:solidFill>
              <a:srgbClr val="000000">
                <a:alpha val="0"/>
              </a:srgbClr>
            </a:solidFill>
          </p:spPr>
        </p:sp>
        <p:sp>
          <p:nvSpPr>
            <p:cNvPr id="15" name="TextBox 15"/>
            <p:cNvSpPr txBox="1"/>
            <p:nvPr/>
          </p:nvSpPr>
          <p:spPr>
            <a:xfrm>
              <a:off x="0" y="-47625"/>
              <a:ext cx="5068688" cy="1228725"/>
            </a:xfrm>
            <a:prstGeom prst="rect">
              <a:avLst/>
            </a:prstGeom>
          </p:spPr>
          <p:txBody>
            <a:bodyPr lIns="0" tIns="0" rIns="0" bIns="0" rtlCol="0" anchor="t"/>
            <a:lstStyle/>
            <a:p>
              <a:pPr algn="l">
                <a:lnSpc>
                  <a:spcPts val="3437"/>
                </a:lnSpc>
              </a:pPr>
              <a:r>
                <a:rPr lang="en-US" sz="2750">
                  <a:solidFill>
                    <a:srgbClr val="E5E0DF"/>
                  </a:solidFill>
                  <a:latin typeface="Poppins Light"/>
                  <a:ea typeface="Poppins Light"/>
                  <a:cs typeface="Poppins Light"/>
                  <a:sym typeface="Poppins Light"/>
                </a:rPr>
                <a:t>Affichage d'Informations</a:t>
              </a:r>
            </a:p>
          </p:txBody>
        </p:sp>
      </p:grpSp>
      <p:grpSp>
        <p:nvGrpSpPr>
          <p:cNvPr id="16" name="Group 16"/>
          <p:cNvGrpSpPr/>
          <p:nvPr/>
        </p:nvGrpSpPr>
        <p:grpSpPr>
          <a:xfrm>
            <a:off x="8629799" y="4966246"/>
            <a:ext cx="3801516" cy="1360885"/>
            <a:chOff x="0" y="0"/>
            <a:chExt cx="5068688" cy="1814513"/>
          </a:xfrm>
        </p:grpSpPr>
        <p:sp>
          <p:nvSpPr>
            <p:cNvPr id="17" name="Freeform 17"/>
            <p:cNvSpPr/>
            <p:nvPr/>
          </p:nvSpPr>
          <p:spPr>
            <a:xfrm>
              <a:off x="0" y="0"/>
              <a:ext cx="5068688" cy="1814513"/>
            </a:xfrm>
            <a:custGeom>
              <a:avLst/>
              <a:gdLst/>
              <a:ahLst/>
              <a:cxnLst/>
              <a:rect l="l" t="t" r="r" b="b"/>
              <a:pathLst>
                <a:path w="5068688" h="1814513">
                  <a:moveTo>
                    <a:pt x="0" y="0"/>
                  </a:moveTo>
                  <a:lnTo>
                    <a:pt x="5068688" y="0"/>
                  </a:lnTo>
                  <a:lnTo>
                    <a:pt x="5068688" y="1814513"/>
                  </a:lnTo>
                  <a:lnTo>
                    <a:pt x="0" y="1814513"/>
                  </a:lnTo>
                  <a:close/>
                </a:path>
              </a:pathLst>
            </a:custGeom>
            <a:solidFill>
              <a:srgbClr val="000000">
                <a:alpha val="0"/>
              </a:srgbClr>
            </a:solidFill>
          </p:spPr>
        </p:sp>
        <p:sp>
          <p:nvSpPr>
            <p:cNvPr id="18" name="TextBox 18"/>
            <p:cNvSpPr txBox="1"/>
            <p:nvPr/>
          </p:nvSpPr>
          <p:spPr>
            <a:xfrm>
              <a:off x="0" y="-95250"/>
              <a:ext cx="5068688" cy="1909763"/>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La borne affichera des données issues de différents capteurs.</a:t>
              </a:r>
            </a:p>
          </p:txBody>
        </p:sp>
      </p:grpSp>
      <p:grpSp>
        <p:nvGrpSpPr>
          <p:cNvPr id="19" name="Group 19"/>
          <p:cNvGrpSpPr/>
          <p:nvPr/>
        </p:nvGrpSpPr>
        <p:grpSpPr>
          <a:xfrm>
            <a:off x="12710071" y="3905547"/>
            <a:ext cx="505569" cy="505569"/>
            <a:chOff x="0" y="0"/>
            <a:chExt cx="674092" cy="674092"/>
          </a:xfrm>
        </p:grpSpPr>
        <p:sp>
          <p:nvSpPr>
            <p:cNvPr id="20" name="Freeform 20"/>
            <p:cNvSpPr/>
            <p:nvPr/>
          </p:nvSpPr>
          <p:spPr>
            <a:xfrm>
              <a:off x="6350" y="6350"/>
              <a:ext cx="661416" cy="661416"/>
            </a:xfrm>
            <a:custGeom>
              <a:avLst/>
              <a:gdLst/>
              <a:ahLst/>
              <a:cxnLst/>
              <a:rect l="l" t="t" r="r" b="b"/>
              <a:pathLst>
                <a:path w="661416" h="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3D3D42"/>
            </a:solidFill>
          </p:spPr>
        </p:sp>
        <p:sp>
          <p:nvSpPr>
            <p:cNvPr id="21" name="Freeform 21"/>
            <p:cNvSpPr/>
            <p:nvPr/>
          </p:nvSpPr>
          <p:spPr>
            <a:xfrm>
              <a:off x="0" y="0"/>
              <a:ext cx="674116" cy="674116"/>
            </a:xfrm>
            <a:custGeom>
              <a:avLst/>
              <a:gdLst/>
              <a:ahLst/>
              <a:cxnLst/>
              <a:rect l="l" t="t" r="r" b="b"/>
              <a:pathLst>
                <a:path w="674116" h="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56565B"/>
            </a:solidFill>
          </p:spPr>
        </p:sp>
      </p:grpSp>
      <p:grpSp>
        <p:nvGrpSpPr>
          <p:cNvPr id="22" name="Group 22"/>
          <p:cNvGrpSpPr/>
          <p:nvPr/>
        </p:nvGrpSpPr>
        <p:grpSpPr>
          <a:xfrm>
            <a:off x="13494395" y="3910310"/>
            <a:ext cx="3544044" cy="442912"/>
            <a:chOff x="0" y="0"/>
            <a:chExt cx="4725392" cy="590550"/>
          </a:xfrm>
        </p:grpSpPr>
        <p:sp>
          <p:nvSpPr>
            <p:cNvPr id="23" name="Freeform 23"/>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sp>
        <p:sp>
          <p:nvSpPr>
            <p:cNvPr id="24" name="TextBox 24"/>
            <p:cNvSpPr txBox="1"/>
            <p:nvPr/>
          </p:nvSpPr>
          <p:spPr>
            <a:xfrm>
              <a:off x="0" y="-47625"/>
              <a:ext cx="4725392" cy="638175"/>
            </a:xfrm>
            <a:prstGeom prst="rect">
              <a:avLst/>
            </a:prstGeom>
          </p:spPr>
          <p:txBody>
            <a:bodyPr lIns="0" tIns="0" rIns="0" bIns="0" rtlCol="0" anchor="t"/>
            <a:lstStyle/>
            <a:p>
              <a:pPr algn="l">
                <a:lnSpc>
                  <a:spcPts val="3437"/>
                </a:lnSpc>
              </a:pPr>
              <a:r>
                <a:rPr lang="en-US" sz="2750">
                  <a:solidFill>
                    <a:srgbClr val="E5E0DF"/>
                  </a:solidFill>
                  <a:latin typeface="Poppins Light"/>
                  <a:ea typeface="Poppins Light"/>
                  <a:cs typeface="Poppins Light"/>
                  <a:sym typeface="Poppins Light"/>
                </a:rPr>
                <a:t>Mini Serveur Web</a:t>
              </a:r>
            </a:p>
          </p:txBody>
        </p:sp>
      </p:grpSp>
      <p:grpSp>
        <p:nvGrpSpPr>
          <p:cNvPr id="25" name="Group 25"/>
          <p:cNvGrpSpPr/>
          <p:nvPr/>
        </p:nvGrpSpPr>
        <p:grpSpPr>
          <a:xfrm>
            <a:off x="13494395" y="4523334"/>
            <a:ext cx="3801516" cy="907256"/>
            <a:chOff x="0" y="0"/>
            <a:chExt cx="5068688" cy="1209675"/>
          </a:xfrm>
        </p:grpSpPr>
        <p:sp>
          <p:nvSpPr>
            <p:cNvPr id="26" name="Freeform 26"/>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sp>
        <p:sp>
          <p:nvSpPr>
            <p:cNvPr id="27" name="TextBox 27"/>
            <p:cNvSpPr txBox="1"/>
            <p:nvPr/>
          </p:nvSpPr>
          <p:spPr>
            <a:xfrm>
              <a:off x="0" y="-95250"/>
              <a:ext cx="5068688" cy="130492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Création d'un point d'accès pour des informations locales.</a:t>
              </a:r>
            </a:p>
          </p:txBody>
        </p:sp>
      </p:grpSp>
      <p:grpSp>
        <p:nvGrpSpPr>
          <p:cNvPr id="28" name="Group 28"/>
          <p:cNvGrpSpPr/>
          <p:nvPr/>
        </p:nvGrpSpPr>
        <p:grpSpPr>
          <a:xfrm>
            <a:off x="7845475" y="6924824"/>
            <a:ext cx="505569" cy="505569"/>
            <a:chOff x="0" y="0"/>
            <a:chExt cx="674092" cy="674092"/>
          </a:xfrm>
        </p:grpSpPr>
        <p:sp>
          <p:nvSpPr>
            <p:cNvPr id="29" name="Freeform 29"/>
            <p:cNvSpPr/>
            <p:nvPr/>
          </p:nvSpPr>
          <p:spPr>
            <a:xfrm>
              <a:off x="6350" y="6350"/>
              <a:ext cx="661416" cy="661416"/>
            </a:xfrm>
            <a:custGeom>
              <a:avLst/>
              <a:gdLst/>
              <a:ahLst/>
              <a:cxnLst/>
              <a:rect l="l" t="t" r="r" b="b"/>
              <a:pathLst>
                <a:path w="661416" h="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3D3D42"/>
            </a:solidFill>
          </p:spPr>
        </p:sp>
        <p:sp>
          <p:nvSpPr>
            <p:cNvPr id="30" name="Freeform 30"/>
            <p:cNvSpPr/>
            <p:nvPr/>
          </p:nvSpPr>
          <p:spPr>
            <a:xfrm>
              <a:off x="0" y="0"/>
              <a:ext cx="674116" cy="674116"/>
            </a:xfrm>
            <a:custGeom>
              <a:avLst/>
              <a:gdLst/>
              <a:ahLst/>
              <a:cxnLst/>
              <a:rect l="l" t="t" r="r" b="b"/>
              <a:pathLst>
                <a:path w="674116" h="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56565B"/>
            </a:solidFill>
          </p:spPr>
        </p:sp>
      </p:grpSp>
      <p:grpSp>
        <p:nvGrpSpPr>
          <p:cNvPr id="31" name="Group 31"/>
          <p:cNvGrpSpPr/>
          <p:nvPr/>
        </p:nvGrpSpPr>
        <p:grpSpPr>
          <a:xfrm>
            <a:off x="8629799" y="6929586"/>
            <a:ext cx="3801516" cy="885825"/>
            <a:chOff x="0" y="0"/>
            <a:chExt cx="5068688" cy="1181100"/>
          </a:xfrm>
        </p:grpSpPr>
        <p:sp>
          <p:nvSpPr>
            <p:cNvPr id="32" name="Freeform 32"/>
            <p:cNvSpPr/>
            <p:nvPr/>
          </p:nvSpPr>
          <p:spPr>
            <a:xfrm>
              <a:off x="0" y="0"/>
              <a:ext cx="5068688" cy="1181100"/>
            </a:xfrm>
            <a:custGeom>
              <a:avLst/>
              <a:gdLst/>
              <a:ahLst/>
              <a:cxnLst/>
              <a:rect l="l" t="t" r="r" b="b"/>
              <a:pathLst>
                <a:path w="5068688" h="1181100">
                  <a:moveTo>
                    <a:pt x="0" y="0"/>
                  </a:moveTo>
                  <a:lnTo>
                    <a:pt x="5068688" y="0"/>
                  </a:lnTo>
                  <a:lnTo>
                    <a:pt x="5068688" y="1181100"/>
                  </a:lnTo>
                  <a:lnTo>
                    <a:pt x="0" y="1181100"/>
                  </a:lnTo>
                  <a:close/>
                </a:path>
              </a:pathLst>
            </a:custGeom>
            <a:solidFill>
              <a:srgbClr val="000000">
                <a:alpha val="0"/>
              </a:srgbClr>
            </a:solidFill>
          </p:spPr>
        </p:sp>
        <p:sp>
          <p:nvSpPr>
            <p:cNvPr id="33" name="TextBox 33"/>
            <p:cNvSpPr txBox="1"/>
            <p:nvPr/>
          </p:nvSpPr>
          <p:spPr>
            <a:xfrm>
              <a:off x="0" y="-47625"/>
              <a:ext cx="5068688" cy="1228725"/>
            </a:xfrm>
            <a:prstGeom prst="rect">
              <a:avLst/>
            </a:prstGeom>
          </p:spPr>
          <p:txBody>
            <a:bodyPr lIns="0" tIns="0" rIns="0" bIns="0" rtlCol="0" anchor="t"/>
            <a:lstStyle/>
            <a:p>
              <a:pPr algn="l">
                <a:lnSpc>
                  <a:spcPts val="3437"/>
                </a:lnSpc>
              </a:pPr>
              <a:r>
                <a:rPr lang="en-US" sz="2750">
                  <a:solidFill>
                    <a:srgbClr val="E5E0DF"/>
                  </a:solidFill>
                  <a:latin typeface="Poppins Light"/>
                  <a:ea typeface="Poppins Light"/>
                  <a:cs typeface="Poppins Light"/>
                  <a:sym typeface="Poppins Light"/>
                </a:rPr>
                <a:t>Recharge de Téléphones</a:t>
              </a:r>
            </a:p>
          </p:txBody>
        </p:sp>
      </p:grpSp>
      <p:grpSp>
        <p:nvGrpSpPr>
          <p:cNvPr id="34" name="Group 34"/>
          <p:cNvGrpSpPr/>
          <p:nvPr/>
        </p:nvGrpSpPr>
        <p:grpSpPr>
          <a:xfrm>
            <a:off x="8629799" y="7985521"/>
            <a:ext cx="3801516" cy="907256"/>
            <a:chOff x="0" y="0"/>
            <a:chExt cx="5068688" cy="1209675"/>
          </a:xfrm>
        </p:grpSpPr>
        <p:sp>
          <p:nvSpPr>
            <p:cNvPr id="35" name="Freeform 35"/>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sp>
        <p:sp>
          <p:nvSpPr>
            <p:cNvPr id="36" name="TextBox 36"/>
            <p:cNvSpPr txBox="1"/>
            <p:nvPr/>
          </p:nvSpPr>
          <p:spPr>
            <a:xfrm>
              <a:off x="0" y="-95250"/>
              <a:ext cx="5068688" cy="130492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Possibilité de recharger des appareils mobiles.</a:t>
              </a:r>
            </a:p>
          </p:txBody>
        </p:sp>
      </p:grpSp>
      <p:grpSp>
        <p:nvGrpSpPr>
          <p:cNvPr id="37" name="Group 37"/>
          <p:cNvGrpSpPr/>
          <p:nvPr/>
        </p:nvGrpSpPr>
        <p:grpSpPr>
          <a:xfrm>
            <a:off x="12710071" y="6924824"/>
            <a:ext cx="505569" cy="505569"/>
            <a:chOff x="0" y="0"/>
            <a:chExt cx="674092" cy="674092"/>
          </a:xfrm>
        </p:grpSpPr>
        <p:sp>
          <p:nvSpPr>
            <p:cNvPr id="38" name="Freeform 38"/>
            <p:cNvSpPr/>
            <p:nvPr/>
          </p:nvSpPr>
          <p:spPr>
            <a:xfrm>
              <a:off x="6350" y="6350"/>
              <a:ext cx="661416" cy="661416"/>
            </a:xfrm>
            <a:custGeom>
              <a:avLst/>
              <a:gdLst/>
              <a:ahLst/>
              <a:cxnLst/>
              <a:rect l="l" t="t" r="r" b="b"/>
              <a:pathLst>
                <a:path w="661416" h="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3D3D42"/>
            </a:solidFill>
          </p:spPr>
        </p:sp>
        <p:sp>
          <p:nvSpPr>
            <p:cNvPr id="39" name="Freeform 39"/>
            <p:cNvSpPr/>
            <p:nvPr/>
          </p:nvSpPr>
          <p:spPr>
            <a:xfrm>
              <a:off x="0" y="0"/>
              <a:ext cx="674116" cy="674116"/>
            </a:xfrm>
            <a:custGeom>
              <a:avLst/>
              <a:gdLst/>
              <a:ahLst/>
              <a:cxnLst/>
              <a:rect l="l" t="t" r="r" b="b"/>
              <a:pathLst>
                <a:path w="674116" h="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56565B"/>
            </a:solidFill>
          </p:spPr>
        </p:sp>
      </p:grpSp>
      <p:grpSp>
        <p:nvGrpSpPr>
          <p:cNvPr id="40" name="Group 40"/>
          <p:cNvGrpSpPr/>
          <p:nvPr/>
        </p:nvGrpSpPr>
        <p:grpSpPr>
          <a:xfrm>
            <a:off x="13494395" y="6929586"/>
            <a:ext cx="3544044" cy="442912"/>
            <a:chOff x="0" y="0"/>
            <a:chExt cx="4725392" cy="590550"/>
          </a:xfrm>
        </p:grpSpPr>
        <p:sp>
          <p:nvSpPr>
            <p:cNvPr id="41" name="Freeform 41"/>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sp>
        <p:sp>
          <p:nvSpPr>
            <p:cNvPr id="42" name="TextBox 42"/>
            <p:cNvSpPr txBox="1"/>
            <p:nvPr/>
          </p:nvSpPr>
          <p:spPr>
            <a:xfrm>
              <a:off x="0" y="-47625"/>
              <a:ext cx="4725392" cy="638175"/>
            </a:xfrm>
            <a:prstGeom prst="rect">
              <a:avLst/>
            </a:prstGeom>
          </p:spPr>
          <p:txBody>
            <a:bodyPr lIns="0" tIns="0" rIns="0" bIns="0" rtlCol="0" anchor="t"/>
            <a:lstStyle/>
            <a:p>
              <a:pPr algn="l">
                <a:lnSpc>
                  <a:spcPts val="3437"/>
                </a:lnSpc>
              </a:pPr>
              <a:r>
                <a:rPr lang="en-US" sz="2750">
                  <a:solidFill>
                    <a:srgbClr val="E5E0DF"/>
                  </a:solidFill>
                  <a:latin typeface="Poppins Light"/>
                  <a:ea typeface="Poppins Light"/>
                  <a:cs typeface="Poppins Light"/>
                  <a:sym typeface="Poppins Light"/>
                </a:rPr>
                <a:t>Visibilité Nocturne</a:t>
              </a:r>
            </a:p>
          </p:txBody>
        </p:sp>
      </p:grpSp>
      <p:grpSp>
        <p:nvGrpSpPr>
          <p:cNvPr id="43" name="Group 43"/>
          <p:cNvGrpSpPr/>
          <p:nvPr/>
        </p:nvGrpSpPr>
        <p:grpSpPr>
          <a:xfrm>
            <a:off x="13494395" y="7542610"/>
            <a:ext cx="3801516" cy="907256"/>
            <a:chOff x="0" y="0"/>
            <a:chExt cx="5068688" cy="1209675"/>
          </a:xfrm>
        </p:grpSpPr>
        <p:sp>
          <p:nvSpPr>
            <p:cNvPr id="44" name="Freeform 44"/>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sp>
        <p:sp>
          <p:nvSpPr>
            <p:cNvPr id="45" name="TextBox 45"/>
            <p:cNvSpPr txBox="1"/>
            <p:nvPr/>
          </p:nvSpPr>
          <p:spPr>
            <a:xfrm>
              <a:off x="0" y="-95250"/>
              <a:ext cx="5068688" cy="130492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La borne sera visible la nuit pour une utilisation continue.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grpSp>
        <p:nvGrpSpPr>
          <p:cNvPr id="7" name="Group 7"/>
          <p:cNvGrpSpPr/>
          <p:nvPr/>
        </p:nvGrpSpPr>
        <p:grpSpPr>
          <a:xfrm>
            <a:off x="992238" y="724346"/>
            <a:ext cx="12239178" cy="4938415"/>
            <a:chOff x="0" y="-5403252"/>
            <a:chExt cx="16318904" cy="6584550"/>
          </a:xfrm>
        </p:grpSpPr>
        <p:sp>
          <p:nvSpPr>
            <p:cNvPr id="8" name="Freeform 8"/>
            <p:cNvSpPr/>
            <p:nvPr/>
          </p:nvSpPr>
          <p:spPr>
            <a:xfrm>
              <a:off x="0" y="0"/>
              <a:ext cx="9450984" cy="1181298"/>
            </a:xfrm>
            <a:custGeom>
              <a:avLst/>
              <a:gdLst/>
              <a:ahLst/>
              <a:cxnLst/>
              <a:rect l="l" t="t" r="r" b="b"/>
              <a:pathLst>
                <a:path w="9450984" h="1181298">
                  <a:moveTo>
                    <a:pt x="0" y="0"/>
                  </a:moveTo>
                  <a:lnTo>
                    <a:pt x="9450984" y="0"/>
                  </a:lnTo>
                  <a:lnTo>
                    <a:pt x="9450984" y="1181298"/>
                  </a:lnTo>
                  <a:lnTo>
                    <a:pt x="0" y="1181298"/>
                  </a:lnTo>
                  <a:close/>
                </a:path>
              </a:pathLst>
            </a:custGeom>
            <a:solidFill>
              <a:srgbClr val="000000">
                <a:alpha val="0"/>
              </a:srgbClr>
            </a:solidFill>
          </p:spPr>
        </p:sp>
        <p:sp>
          <p:nvSpPr>
            <p:cNvPr id="9" name="TextBox 9"/>
            <p:cNvSpPr txBox="1"/>
            <p:nvPr/>
          </p:nvSpPr>
          <p:spPr>
            <a:xfrm>
              <a:off x="6867921" y="-5403252"/>
              <a:ext cx="9450983" cy="1257498"/>
            </a:xfrm>
            <a:prstGeom prst="rect">
              <a:avLst/>
            </a:prstGeom>
          </p:spPr>
          <p:txBody>
            <a:bodyPr lIns="0" tIns="0" rIns="0" bIns="0" rtlCol="0" anchor="t"/>
            <a:lstStyle/>
            <a:p>
              <a:pPr algn="l">
                <a:lnSpc>
                  <a:spcPts val="6937"/>
                </a:lnSpc>
              </a:pPr>
              <a:r>
                <a:rPr lang="en-US" sz="5562" dirty="0">
                  <a:solidFill>
                    <a:srgbClr val="F2F2F3"/>
                  </a:solidFill>
                  <a:latin typeface="Poppins Light"/>
                  <a:ea typeface="Poppins Light"/>
                  <a:cs typeface="Poppins Light"/>
                  <a:sym typeface="Poppins Light"/>
                </a:rPr>
                <a:t>Équipe du </a:t>
              </a:r>
              <a:r>
                <a:rPr lang="en-US" sz="5562" dirty="0" err="1">
                  <a:solidFill>
                    <a:srgbClr val="F2F2F3"/>
                  </a:solidFill>
                  <a:latin typeface="Poppins Light"/>
                  <a:ea typeface="Poppins Light"/>
                  <a:cs typeface="Poppins Light"/>
                  <a:sym typeface="Poppins Light"/>
                </a:rPr>
                <a:t>Projet</a:t>
              </a:r>
              <a:endParaRPr lang="en-US" sz="5562" dirty="0">
                <a:solidFill>
                  <a:srgbClr val="F2F2F3"/>
                </a:solidFill>
                <a:latin typeface="Poppins Light"/>
                <a:ea typeface="Poppins Light"/>
                <a:cs typeface="Poppins Light"/>
                <a:sym typeface="Poppins Light"/>
              </a:endParaRPr>
            </a:p>
          </p:txBody>
        </p:sp>
      </p:grpSp>
      <p:sp>
        <p:nvSpPr>
          <p:cNvPr id="15" name="Freeform 15"/>
          <p:cNvSpPr/>
          <p:nvPr/>
        </p:nvSpPr>
        <p:spPr>
          <a:xfrm>
            <a:off x="992238" y="7693224"/>
            <a:ext cx="5150941" cy="907256"/>
          </a:xfrm>
          <a:custGeom>
            <a:avLst/>
            <a:gdLst/>
            <a:ahLst/>
            <a:cxnLst/>
            <a:rect l="l" t="t" r="r" b="b"/>
            <a:pathLst>
              <a:path w="6867922" h="1209675">
                <a:moveTo>
                  <a:pt x="0" y="0"/>
                </a:moveTo>
                <a:lnTo>
                  <a:pt x="6867922" y="0"/>
                </a:lnTo>
                <a:lnTo>
                  <a:pt x="6867922" y="1209675"/>
                </a:lnTo>
                <a:lnTo>
                  <a:pt x="0" y="1209675"/>
                </a:lnTo>
                <a:close/>
              </a:path>
            </a:pathLst>
          </a:custGeom>
          <a:solidFill>
            <a:srgbClr val="000000">
              <a:alpha val="0"/>
            </a:srgbClr>
          </a:solidFill>
        </p:spPr>
      </p:sp>
      <p:pic>
        <p:nvPicPr>
          <p:cNvPr id="11" name="Espace réservé du contenu 3" descr="Une image contenant texte, capture d’écran, diagramme, Rectangle&#10;&#10;Le contenu généré par l’IA peut être incorrect.">
            <a:extLst>
              <a:ext uri="{FF2B5EF4-FFF2-40B4-BE49-F238E27FC236}">
                <a16:creationId xmlns:a16="http://schemas.microsoft.com/office/drawing/2014/main" id="{B680DF0E-66F3-95BC-F211-A16F23B2C5FA}"/>
              </a:ext>
            </a:extLst>
          </p:cNvPr>
          <p:cNvPicPr>
            <a:picLocks noChangeAspect="1"/>
          </p:cNvPicPr>
          <p:nvPr/>
        </p:nvPicPr>
        <p:blipFill>
          <a:blip r:embed="rId2"/>
          <a:stretch>
            <a:fillRect/>
          </a:stretch>
        </p:blipFill>
        <p:spPr>
          <a:xfrm>
            <a:off x="2895600" y="2095500"/>
            <a:ext cx="12951202" cy="769154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grpSp>
        <p:nvGrpSpPr>
          <p:cNvPr id="7" name="Group 7"/>
          <p:cNvGrpSpPr/>
          <p:nvPr/>
        </p:nvGrpSpPr>
        <p:grpSpPr>
          <a:xfrm>
            <a:off x="6400800" y="374394"/>
            <a:ext cx="10894963" cy="2791775"/>
            <a:chOff x="-1932583" y="-1359772"/>
            <a:chExt cx="14526618" cy="3722369"/>
          </a:xfrm>
        </p:grpSpPr>
        <p:sp>
          <p:nvSpPr>
            <p:cNvPr id="8" name="Freeform 8"/>
            <p:cNvSpPr/>
            <p:nvPr/>
          </p:nvSpPr>
          <p:spPr>
            <a:xfrm>
              <a:off x="0" y="0"/>
              <a:ext cx="12594035" cy="2362597"/>
            </a:xfrm>
            <a:custGeom>
              <a:avLst/>
              <a:gdLst/>
              <a:ahLst/>
              <a:cxnLst/>
              <a:rect l="l" t="t" r="r" b="b"/>
              <a:pathLst>
                <a:path w="12594035" h="2362597">
                  <a:moveTo>
                    <a:pt x="0" y="0"/>
                  </a:moveTo>
                  <a:lnTo>
                    <a:pt x="12594035" y="0"/>
                  </a:lnTo>
                  <a:lnTo>
                    <a:pt x="12594035" y="2362597"/>
                  </a:lnTo>
                  <a:lnTo>
                    <a:pt x="0" y="2362597"/>
                  </a:lnTo>
                  <a:close/>
                </a:path>
              </a:pathLst>
            </a:custGeom>
            <a:solidFill>
              <a:srgbClr val="000000">
                <a:alpha val="0"/>
              </a:srgbClr>
            </a:solidFill>
          </p:spPr>
        </p:sp>
        <p:sp>
          <p:nvSpPr>
            <p:cNvPr id="9" name="TextBox 9"/>
            <p:cNvSpPr txBox="1"/>
            <p:nvPr/>
          </p:nvSpPr>
          <p:spPr>
            <a:xfrm>
              <a:off x="-1932583" y="-1359772"/>
              <a:ext cx="12594035" cy="1798838"/>
            </a:xfrm>
            <a:prstGeom prst="rect">
              <a:avLst/>
            </a:prstGeom>
          </p:spPr>
          <p:txBody>
            <a:bodyPr lIns="0" tIns="0" rIns="0" bIns="0" rtlCol="0" anchor="t"/>
            <a:lstStyle/>
            <a:p>
              <a:pPr>
                <a:lnSpc>
                  <a:spcPts val="6937"/>
                </a:lnSpc>
              </a:pPr>
              <a:r>
                <a:rPr lang="en-US" sz="5562" dirty="0">
                  <a:solidFill>
                    <a:srgbClr val="F2F2F3"/>
                  </a:solidFill>
                  <a:latin typeface="Poppins Light"/>
                  <a:ea typeface="Poppins Light"/>
                  <a:cs typeface="Poppins Light"/>
                  <a:sym typeface="Poppins Light"/>
                </a:rPr>
                <a:t>chef de </a:t>
              </a:r>
              <a:r>
                <a:rPr lang="en-US" sz="5562" dirty="0" err="1">
                  <a:solidFill>
                    <a:srgbClr val="F2F2F3"/>
                  </a:solidFill>
                  <a:latin typeface="Poppins Light"/>
                  <a:ea typeface="Poppins Light"/>
                  <a:cs typeface="Poppins Light"/>
                  <a:sym typeface="Poppins Light"/>
                </a:rPr>
                <a:t>projet</a:t>
              </a:r>
              <a:endParaRPr lang="en-US" sz="5562" dirty="0">
                <a:solidFill>
                  <a:srgbClr val="F2F2F3"/>
                </a:solidFill>
                <a:latin typeface="Poppins Light"/>
                <a:ea typeface="Poppins Light"/>
                <a:cs typeface="Poppins Light"/>
                <a:sym typeface="Poppins Light"/>
              </a:endParaRPr>
            </a:p>
          </p:txBody>
        </p:sp>
      </p:grpSp>
      <p:grpSp>
        <p:nvGrpSpPr>
          <p:cNvPr id="10" name="Group 10"/>
          <p:cNvGrpSpPr/>
          <p:nvPr/>
        </p:nvGrpSpPr>
        <p:grpSpPr>
          <a:xfrm>
            <a:off x="7845475" y="3905547"/>
            <a:ext cx="505569" cy="505569"/>
            <a:chOff x="0" y="0"/>
            <a:chExt cx="674092" cy="674092"/>
          </a:xfrm>
        </p:grpSpPr>
        <p:sp>
          <p:nvSpPr>
            <p:cNvPr id="11" name="Freeform 11"/>
            <p:cNvSpPr/>
            <p:nvPr/>
          </p:nvSpPr>
          <p:spPr>
            <a:xfrm>
              <a:off x="6350" y="6350"/>
              <a:ext cx="661416" cy="661416"/>
            </a:xfrm>
            <a:custGeom>
              <a:avLst/>
              <a:gdLst/>
              <a:ahLst/>
              <a:cxnLst/>
              <a:rect l="l" t="t" r="r" b="b"/>
              <a:pathLst>
                <a:path w="661416" h="661416">
                  <a:moveTo>
                    <a:pt x="0" y="158750"/>
                  </a:moveTo>
                  <a:cubicBezTo>
                    <a:pt x="0" y="71120"/>
                    <a:pt x="71120" y="0"/>
                    <a:pt x="158750" y="0"/>
                  </a:cubicBezTo>
                  <a:lnTo>
                    <a:pt x="502666" y="0"/>
                  </a:lnTo>
                  <a:cubicBezTo>
                    <a:pt x="590296" y="0"/>
                    <a:pt x="661416" y="71120"/>
                    <a:pt x="661416" y="158750"/>
                  </a:cubicBezTo>
                  <a:lnTo>
                    <a:pt x="661416" y="502666"/>
                  </a:lnTo>
                  <a:cubicBezTo>
                    <a:pt x="661416" y="590296"/>
                    <a:pt x="590296" y="661416"/>
                    <a:pt x="502666" y="661416"/>
                  </a:cubicBezTo>
                  <a:lnTo>
                    <a:pt x="158750" y="661416"/>
                  </a:lnTo>
                  <a:cubicBezTo>
                    <a:pt x="71120" y="661416"/>
                    <a:pt x="0" y="590296"/>
                    <a:pt x="0" y="502666"/>
                  </a:cubicBezTo>
                  <a:close/>
                </a:path>
              </a:pathLst>
            </a:custGeom>
            <a:solidFill>
              <a:srgbClr val="3D3D42"/>
            </a:solidFill>
          </p:spPr>
        </p:sp>
        <p:sp>
          <p:nvSpPr>
            <p:cNvPr id="12" name="Freeform 12"/>
            <p:cNvSpPr/>
            <p:nvPr/>
          </p:nvSpPr>
          <p:spPr>
            <a:xfrm>
              <a:off x="0" y="0"/>
              <a:ext cx="674116" cy="674116"/>
            </a:xfrm>
            <a:custGeom>
              <a:avLst/>
              <a:gdLst/>
              <a:ahLst/>
              <a:cxnLst/>
              <a:rect l="l" t="t" r="r" b="b"/>
              <a:pathLst>
                <a:path w="674116" h="674116">
                  <a:moveTo>
                    <a:pt x="0" y="165100"/>
                  </a:moveTo>
                  <a:cubicBezTo>
                    <a:pt x="0" y="73914"/>
                    <a:pt x="73914" y="0"/>
                    <a:pt x="165100" y="0"/>
                  </a:cubicBezTo>
                  <a:lnTo>
                    <a:pt x="509016" y="0"/>
                  </a:lnTo>
                  <a:lnTo>
                    <a:pt x="509016" y="6350"/>
                  </a:lnTo>
                  <a:lnTo>
                    <a:pt x="509016" y="0"/>
                  </a:lnTo>
                  <a:lnTo>
                    <a:pt x="509016" y="6350"/>
                  </a:lnTo>
                  <a:lnTo>
                    <a:pt x="509016" y="0"/>
                  </a:lnTo>
                  <a:cubicBezTo>
                    <a:pt x="600202" y="0"/>
                    <a:pt x="674116" y="73914"/>
                    <a:pt x="674116" y="165100"/>
                  </a:cubicBezTo>
                  <a:lnTo>
                    <a:pt x="674116" y="509016"/>
                  </a:lnTo>
                  <a:lnTo>
                    <a:pt x="667766" y="509016"/>
                  </a:lnTo>
                  <a:lnTo>
                    <a:pt x="674116" y="509016"/>
                  </a:lnTo>
                  <a:cubicBezTo>
                    <a:pt x="674116" y="600202"/>
                    <a:pt x="600202" y="674116"/>
                    <a:pt x="509016" y="674116"/>
                  </a:cubicBezTo>
                  <a:lnTo>
                    <a:pt x="509016" y="667766"/>
                  </a:lnTo>
                  <a:lnTo>
                    <a:pt x="509016" y="674116"/>
                  </a:lnTo>
                  <a:lnTo>
                    <a:pt x="165100" y="674116"/>
                  </a:lnTo>
                  <a:lnTo>
                    <a:pt x="165100" y="667766"/>
                  </a:lnTo>
                  <a:lnTo>
                    <a:pt x="165100" y="674116"/>
                  </a:lnTo>
                  <a:cubicBezTo>
                    <a:pt x="73914" y="674116"/>
                    <a:pt x="0" y="600202"/>
                    <a:pt x="0" y="509016"/>
                  </a:cubicBezTo>
                  <a:lnTo>
                    <a:pt x="0" y="165100"/>
                  </a:lnTo>
                  <a:lnTo>
                    <a:pt x="6350" y="165100"/>
                  </a:lnTo>
                  <a:lnTo>
                    <a:pt x="0" y="165100"/>
                  </a:lnTo>
                  <a:moveTo>
                    <a:pt x="12700" y="165100"/>
                  </a:moveTo>
                  <a:lnTo>
                    <a:pt x="12700" y="509016"/>
                  </a:lnTo>
                  <a:lnTo>
                    <a:pt x="6350" y="509016"/>
                  </a:lnTo>
                  <a:lnTo>
                    <a:pt x="12700" y="509016"/>
                  </a:lnTo>
                  <a:cubicBezTo>
                    <a:pt x="12700" y="593217"/>
                    <a:pt x="80899" y="661416"/>
                    <a:pt x="165100" y="661416"/>
                  </a:cubicBezTo>
                  <a:lnTo>
                    <a:pt x="509016" y="661416"/>
                  </a:lnTo>
                  <a:cubicBezTo>
                    <a:pt x="593217" y="661416"/>
                    <a:pt x="661416" y="593217"/>
                    <a:pt x="661416" y="509016"/>
                  </a:cubicBezTo>
                  <a:lnTo>
                    <a:pt x="661416" y="165100"/>
                  </a:lnTo>
                  <a:lnTo>
                    <a:pt x="667766" y="165100"/>
                  </a:lnTo>
                  <a:lnTo>
                    <a:pt x="661416" y="165100"/>
                  </a:lnTo>
                  <a:cubicBezTo>
                    <a:pt x="661416" y="80899"/>
                    <a:pt x="593217" y="12700"/>
                    <a:pt x="509016" y="12700"/>
                  </a:cubicBezTo>
                  <a:lnTo>
                    <a:pt x="165100" y="12700"/>
                  </a:lnTo>
                  <a:lnTo>
                    <a:pt x="165100" y="6350"/>
                  </a:lnTo>
                  <a:lnTo>
                    <a:pt x="165100" y="12700"/>
                  </a:lnTo>
                  <a:cubicBezTo>
                    <a:pt x="80899" y="12700"/>
                    <a:pt x="12700" y="80899"/>
                    <a:pt x="12700" y="165100"/>
                  </a:cubicBezTo>
                  <a:close/>
                </a:path>
              </a:pathLst>
            </a:custGeom>
            <a:solidFill>
              <a:srgbClr val="56565B"/>
            </a:solidFill>
          </p:spPr>
        </p:sp>
      </p:grpSp>
      <p:grpSp>
        <p:nvGrpSpPr>
          <p:cNvPr id="13" name="Group 13"/>
          <p:cNvGrpSpPr/>
          <p:nvPr/>
        </p:nvGrpSpPr>
        <p:grpSpPr>
          <a:xfrm>
            <a:off x="8629799" y="3910310"/>
            <a:ext cx="3801516" cy="885825"/>
            <a:chOff x="0" y="0"/>
            <a:chExt cx="5068688" cy="1181100"/>
          </a:xfrm>
        </p:grpSpPr>
        <p:sp>
          <p:nvSpPr>
            <p:cNvPr id="14" name="Freeform 14"/>
            <p:cNvSpPr/>
            <p:nvPr/>
          </p:nvSpPr>
          <p:spPr>
            <a:xfrm>
              <a:off x="0" y="0"/>
              <a:ext cx="5068688" cy="1181100"/>
            </a:xfrm>
            <a:custGeom>
              <a:avLst/>
              <a:gdLst/>
              <a:ahLst/>
              <a:cxnLst/>
              <a:rect l="l" t="t" r="r" b="b"/>
              <a:pathLst>
                <a:path w="5068688" h="1181100">
                  <a:moveTo>
                    <a:pt x="0" y="0"/>
                  </a:moveTo>
                  <a:lnTo>
                    <a:pt x="5068688" y="0"/>
                  </a:lnTo>
                  <a:lnTo>
                    <a:pt x="5068688" y="1181100"/>
                  </a:lnTo>
                  <a:lnTo>
                    <a:pt x="0" y="1181100"/>
                  </a:lnTo>
                  <a:close/>
                </a:path>
              </a:pathLst>
            </a:custGeom>
            <a:solidFill>
              <a:srgbClr val="000000">
                <a:alpha val="0"/>
              </a:srgbClr>
            </a:solidFill>
          </p:spPr>
        </p:sp>
        <p:sp>
          <p:nvSpPr>
            <p:cNvPr id="15" name="TextBox 15"/>
            <p:cNvSpPr txBox="1"/>
            <p:nvPr/>
          </p:nvSpPr>
          <p:spPr>
            <a:xfrm>
              <a:off x="0" y="-47625"/>
              <a:ext cx="5068688" cy="1228725"/>
            </a:xfrm>
            <a:prstGeom prst="rect">
              <a:avLst/>
            </a:prstGeom>
          </p:spPr>
          <p:txBody>
            <a:bodyPr lIns="0" tIns="0" rIns="0" bIns="0" rtlCol="0" anchor="t"/>
            <a:lstStyle/>
            <a:p>
              <a:pPr algn="l">
                <a:lnSpc>
                  <a:spcPts val="3437"/>
                </a:lnSpc>
              </a:pPr>
              <a:r>
                <a:rPr lang="en-US" sz="2750" dirty="0" smtClean="0">
                  <a:solidFill>
                    <a:srgbClr val="E5E0DF"/>
                  </a:solidFill>
                  <a:latin typeface="Poppins Light"/>
                  <a:ea typeface="Poppins Light"/>
                  <a:cs typeface="Poppins Light"/>
                  <a:sym typeface="Poppins Light"/>
                </a:rPr>
                <a:t>GitHub</a:t>
              </a:r>
              <a:endParaRPr lang="en-US" sz="2750" dirty="0">
                <a:solidFill>
                  <a:srgbClr val="E5E0DF"/>
                </a:solidFill>
                <a:latin typeface="Poppins Light"/>
                <a:ea typeface="Poppins Light"/>
                <a:cs typeface="Poppins Light"/>
                <a:sym typeface="Poppins Light"/>
              </a:endParaRPr>
            </a:p>
          </p:txBody>
        </p:sp>
      </p:grpSp>
      <p:grpSp>
        <p:nvGrpSpPr>
          <p:cNvPr id="16" name="Group 16"/>
          <p:cNvGrpSpPr/>
          <p:nvPr/>
        </p:nvGrpSpPr>
        <p:grpSpPr>
          <a:xfrm>
            <a:off x="8629799" y="4966246"/>
            <a:ext cx="3801516" cy="1360885"/>
            <a:chOff x="0" y="0"/>
            <a:chExt cx="5068688" cy="1814513"/>
          </a:xfrm>
        </p:grpSpPr>
        <p:sp>
          <p:nvSpPr>
            <p:cNvPr id="17" name="Freeform 17"/>
            <p:cNvSpPr/>
            <p:nvPr/>
          </p:nvSpPr>
          <p:spPr>
            <a:xfrm>
              <a:off x="0" y="0"/>
              <a:ext cx="5068688" cy="1814513"/>
            </a:xfrm>
            <a:custGeom>
              <a:avLst/>
              <a:gdLst/>
              <a:ahLst/>
              <a:cxnLst/>
              <a:rect l="l" t="t" r="r" b="b"/>
              <a:pathLst>
                <a:path w="5068688" h="1814513">
                  <a:moveTo>
                    <a:pt x="0" y="0"/>
                  </a:moveTo>
                  <a:lnTo>
                    <a:pt x="5068688" y="0"/>
                  </a:lnTo>
                  <a:lnTo>
                    <a:pt x="5068688" y="1814513"/>
                  </a:lnTo>
                  <a:lnTo>
                    <a:pt x="0" y="1814513"/>
                  </a:lnTo>
                  <a:close/>
                </a:path>
              </a:pathLst>
            </a:custGeom>
            <a:solidFill>
              <a:srgbClr val="000000">
                <a:alpha val="0"/>
              </a:srgbClr>
            </a:solidFill>
          </p:spPr>
        </p:sp>
        <p:sp>
          <p:nvSpPr>
            <p:cNvPr id="18" name="TextBox 18"/>
            <p:cNvSpPr txBox="1"/>
            <p:nvPr/>
          </p:nvSpPr>
          <p:spPr>
            <a:xfrm>
              <a:off x="0" y="-95250"/>
              <a:ext cx="5068688" cy="1909763"/>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La borne affichera des données issues de différents capteurs.</a:t>
              </a:r>
            </a:p>
          </p:txBody>
        </p:sp>
      </p:grpSp>
      <p:grpSp>
        <p:nvGrpSpPr>
          <p:cNvPr id="22" name="Group 22"/>
          <p:cNvGrpSpPr/>
          <p:nvPr/>
        </p:nvGrpSpPr>
        <p:grpSpPr>
          <a:xfrm>
            <a:off x="13365432" y="3874591"/>
            <a:ext cx="3673007" cy="478631"/>
            <a:chOff x="-171951" y="-47625"/>
            <a:chExt cx="4897343" cy="638175"/>
          </a:xfrm>
        </p:grpSpPr>
        <p:sp>
          <p:nvSpPr>
            <p:cNvPr id="23" name="Freeform 23"/>
            <p:cNvSpPr/>
            <p:nvPr/>
          </p:nvSpPr>
          <p:spPr>
            <a:xfrm>
              <a:off x="-171951"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sp>
        <p:sp>
          <p:nvSpPr>
            <p:cNvPr id="24" name="TextBox 24"/>
            <p:cNvSpPr txBox="1"/>
            <p:nvPr/>
          </p:nvSpPr>
          <p:spPr>
            <a:xfrm>
              <a:off x="0" y="-47625"/>
              <a:ext cx="4725392" cy="638175"/>
            </a:xfrm>
            <a:prstGeom prst="rect">
              <a:avLst/>
            </a:prstGeom>
          </p:spPr>
          <p:txBody>
            <a:bodyPr lIns="0" tIns="0" rIns="0" bIns="0" rtlCol="0" anchor="t"/>
            <a:lstStyle/>
            <a:p>
              <a:pPr algn="l">
                <a:lnSpc>
                  <a:spcPts val="3437"/>
                </a:lnSpc>
              </a:pPr>
              <a:r>
                <a:rPr lang="en-US" sz="2750" dirty="0" err="1" smtClean="0">
                  <a:solidFill>
                    <a:srgbClr val="E5E0DF"/>
                  </a:solidFill>
                  <a:latin typeface="Poppins Light"/>
                  <a:ea typeface="Poppins Light"/>
                  <a:cs typeface="Poppins Light"/>
                  <a:sym typeface="Poppins Light"/>
                </a:rPr>
                <a:t>Lecteur</a:t>
              </a:r>
              <a:r>
                <a:rPr lang="en-US" sz="2750" dirty="0" smtClean="0">
                  <a:solidFill>
                    <a:srgbClr val="E5E0DF"/>
                  </a:solidFill>
                  <a:latin typeface="Poppins Light"/>
                  <a:ea typeface="Poppins Light"/>
                  <a:cs typeface="Poppins Light"/>
                  <a:sym typeface="Poppins Light"/>
                </a:rPr>
                <a:t> </a:t>
              </a:r>
              <a:r>
                <a:rPr lang="en-US" sz="2750" dirty="0" err="1" smtClean="0">
                  <a:solidFill>
                    <a:srgbClr val="E5E0DF"/>
                  </a:solidFill>
                  <a:latin typeface="Poppins Light"/>
                  <a:ea typeface="Poppins Light"/>
                  <a:cs typeface="Poppins Light"/>
                  <a:sym typeface="Poppins Light"/>
                </a:rPr>
                <a:t>réseau</a:t>
              </a:r>
              <a:endParaRPr lang="en-US" sz="2750" dirty="0">
                <a:solidFill>
                  <a:srgbClr val="E5E0DF"/>
                </a:solidFill>
                <a:latin typeface="Poppins Light"/>
                <a:ea typeface="Poppins Light"/>
                <a:cs typeface="Poppins Light"/>
                <a:sym typeface="Poppins Light"/>
              </a:endParaRPr>
            </a:p>
          </p:txBody>
        </p:sp>
      </p:grpSp>
      <p:grpSp>
        <p:nvGrpSpPr>
          <p:cNvPr id="25" name="Group 25"/>
          <p:cNvGrpSpPr/>
          <p:nvPr/>
        </p:nvGrpSpPr>
        <p:grpSpPr>
          <a:xfrm>
            <a:off x="13494395" y="4523334"/>
            <a:ext cx="3801516" cy="907256"/>
            <a:chOff x="0" y="0"/>
            <a:chExt cx="5068688" cy="1209675"/>
          </a:xfrm>
        </p:grpSpPr>
        <p:sp>
          <p:nvSpPr>
            <p:cNvPr id="26" name="Freeform 26"/>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sp>
        <p:sp>
          <p:nvSpPr>
            <p:cNvPr id="27" name="TextBox 27"/>
            <p:cNvSpPr txBox="1"/>
            <p:nvPr/>
          </p:nvSpPr>
          <p:spPr>
            <a:xfrm>
              <a:off x="0" y="-95250"/>
              <a:ext cx="5068688" cy="130492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Création d'un point d'accès pour des informations locales.</a:t>
              </a:r>
            </a:p>
          </p:txBody>
        </p:sp>
      </p:grpSp>
      <p:grpSp>
        <p:nvGrpSpPr>
          <p:cNvPr id="31" name="Group 31"/>
          <p:cNvGrpSpPr/>
          <p:nvPr/>
        </p:nvGrpSpPr>
        <p:grpSpPr>
          <a:xfrm>
            <a:off x="8629799" y="6893867"/>
            <a:ext cx="3801516" cy="921544"/>
            <a:chOff x="0" y="-47625"/>
            <a:chExt cx="5068688" cy="1228725"/>
          </a:xfrm>
        </p:grpSpPr>
        <p:sp>
          <p:nvSpPr>
            <p:cNvPr id="32" name="Freeform 32"/>
            <p:cNvSpPr/>
            <p:nvPr/>
          </p:nvSpPr>
          <p:spPr>
            <a:xfrm>
              <a:off x="0" y="0"/>
              <a:ext cx="5068688" cy="1181100"/>
            </a:xfrm>
            <a:custGeom>
              <a:avLst/>
              <a:gdLst/>
              <a:ahLst/>
              <a:cxnLst/>
              <a:rect l="l" t="t" r="r" b="b"/>
              <a:pathLst>
                <a:path w="5068688" h="1181100">
                  <a:moveTo>
                    <a:pt x="0" y="0"/>
                  </a:moveTo>
                  <a:lnTo>
                    <a:pt x="5068688" y="0"/>
                  </a:lnTo>
                  <a:lnTo>
                    <a:pt x="5068688" y="1181100"/>
                  </a:lnTo>
                  <a:lnTo>
                    <a:pt x="0" y="1181100"/>
                  </a:lnTo>
                  <a:close/>
                </a:path>
              </a:pathLst>
            </a:custGeom>
            <a:solidFill>
              <a:srgbClr val="000000">
                <a:alpha val="0"/>
              </a:srgbClr>
            </a:solidFill>
          </p:spPr>
        </p:sp>
        <p:sp>
          <p:nvSpPr>
            <p:cNvPr id="33" name="TextBox 33"/>
            <p:cNvSpPr txBox="1"/>
            <p:nvPr/>
          </p:nvSpPr>
          <p:spPr>
            <a:xfrm>
              <a:off x="0" y="-47625"/>
              <a:ext cx="5068688" cy="1228725"/>
            </a:xfrm>
            <a:prstGeom prst="rect">
              <a:avLst/>
            </a:prstGeom>
          </p:spPr>
          <p:txBody>
            <a:bodyPr lIns="0" tIns="0" rIns="0" bIns="0" rtlCol="0" anchor="t"/>
            <a:lstStyle/>
            <a:p>
              <a:pPr algn="l">
                <a:lnSpc>
                  <a:spcPts val="3437"/>
                </a:lnSpc>
              </a:pPr>
              <a:r>
                <a:rPr lang="en-US" sz="2750" dirty="0" smtClean="0">
                  <a:solidFill>
                    <a:srgbClr val="E5E0DF"/>
                  </a:solidFill>
                  <a:latin typeface="Poppins Light"/>
                  <a:ea typeface="Poppins Light"/>
                  <a:cs typeface="Poppins Light"/>
                  <a:sym typeface="Poppins Light"/>
                </a:rPr>
                <a:t>Google drive</a:t>
              </a:r>
              <a:endParaRPr lang="en-US" sz="2750" dirty="0">
                <a:solidFill>
                  <a:srgbClr val="E5E0DF"/>
                </a:solidFill>
                <a:latin typeface="Poppins Light"/>
                <a:ea typeface="Poppins Light"/>
                <a:cs typeface="Poppins Light"/>
                <a:sym typeface="Poppins Light"/>
              </a:endParaRPr>
            </a:p>
          </p:txBody>
        </p:sp>
      </p:grpSp>
      <p:grpSp>
        <p:nvGrpSpPr>
          <p:cNvPr id="34" name="Group 34"/>
          <p:cNvGrpSpPr/>
          <p:nvPr/>
        </p:nvGrpSpPr>
        <p:grpSpPr>
          <a:xfrm>
            <a:off x="8629799" y="7985521"/>
            <a:ext cx="3801516" cy="907256"/>
            <a:chOff x="0" y="0"/>
            <a:chExt cx="5068688" cy="1209675"/>
          </a:xfrm>
        </p:grpSpPr>
        <p:sp>
          <p:nvSpPr>
            <p:cNvPr id="35" name="Freeform 35"/>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sp>
        <p:sp>
          <p:nvSpPr>
            <p:cNvPr id="36" name="TextBox 36"/>
            <p:cNvSpPr txBox="1"/>
            <p:nvPr/>
          </p:nvSpPr>
          <p:spPr>
            <a:xfrm>
              <a:off x="0" y="-95250"/>
              <a:ext cx="5068688" cy="130492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Possibilité de recharger des appareils mobiles.</a:t>
              </a:r>
            </a:p>
          </p:txBody>
        </p:sp>
      </p:grpSp>
      <p:grpSp>
        <p:nvGrpSpPr>
          <p:cNvPr id="40" name="Group 40"/>
          <p:cNvGrpSpPr/>
          <p:nvPr/>
        </p:nvGrpSpPr>
        <p:grpSpPr>
          <a:xfrm>
            <a:off x="13494395" y="6929586"/>
            <a:ext cx="3544044" cy="442912"/>
            <a:chOff x="0" y="0"/>
            <a:chExt cx="4725392" cy="590550"/>
          </a:xfrm>
        </p:grpSpPr>
        <p:sp>
          <p:nvSpPr>
            <p:cNvPr id="41" name="Freeform 41"/>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sp>
        <p:sp>
          <p:nvSpPr>
            <p:cNvPr id="42" name="TextBox 42"/>
            <p:cNvSpPr txBox="1"/>
            <p:nvPr/>
          </p:nvSpPr>
          <p:spPr>
            <a:xfrm>
              <a:off x="0" y="-47625"/>
              <a:ext cx="4725392" cy="638175"/>
            </a:xfrm>
            <a:prstGeom prst="rect">
              <a:avLst/>
            </a:prstGeom>
          </p:spPr>
          <p:txBody>
            <a:bodyPr lIns="0" tIns="0" rIns="0" bIns="0" rtlCol="0" anchor="t"/>
            <a:lstStyle/>
            <a:p>
              <a:pPr algn="l">
                <a:lnSpc>
                  <a:spcPts val="3437"/>
                </a:lnSpc>
              </a:pPr>
              <a:r>
                <a:rPr lang="en-US" sz="2750" dirty="0" smtClean="0">
                  <a:solidFill>
                    <a:srgbClr val="E5E0DF"/>
                  </a:solidFill>
                  <a:latin typeface="Poppins Light"/>
                  <a:ea typeface="Poppins Light"/>
                  <a:cs typeface="Poppins Light"/>
                  <a:sym typeface="Poppins Light"/>
                </a:rPr>
                <a:t>Draft.io</a:t>
              </a:r>
              <a:endParaRPr lang="en-US" sz="2750" dirty="0">
                <a:solidFill>
                  <a:srgbClr val="E5E0DF"/>
                </a:solidFill>
                <a:latin typeface="Poppins Light"/>
                <a:ea typeface="Poppins Light"/>
                <a:cs typeface="Poppins Light"/>
                <a:sym typeface="Poppins Light"/>
              </a:endParaRPr>
            </a:p>
          </p:txBody>
        </p:sp>
      </p:grpSp>
      <p:grpSp>
        <p:nvGrpSpPr>
          <p:cNvPr id="43" name="Group 43"/>
          <p:cNvGrpSpPr/>
          <p:nvPr/>
        </p:nvGrpSpPr>
        <p:grpSpPr>
          <a:xfrm>
            <a:off x="13494395" y="7542610"/>
            <a:ext cx="3801516" cy="907256"/>
            <a:chOff x="0" y="0"/>
            <a:chExt cx="5068688" cy="1209675"/>
          </a:xfrm>
        </p:grpSpPr>
        <p:sp>
          <p:nvSpPr>
            <p:cNvPr id="44" name="Freeform 44"/>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sp>
        <p:sp>
          <p:nvSpPr>
            <p:cNvPr id="45" name="TextBox 45"/>
            <p:cNvSpPr txBox="1"/>
            <p:nvPr/>
          </p:nvSpPr>
          <p:spPr>
            <a:xfrm>
              <a:off x="0" y="-95250"/>
              <a:ext cx="5068688" cy="1304925"/>
            </a:xfrm>
            <a:prstGeom prst="rect">
              <a:avLst/>
            </a:prstGeom>
          </p:spPr>
          <p:txBody>
            <a:bodyPr lIns="0" tIns="0" rIns="0" bIns="0" rtlCol="0" anchor="t"/>
            <a:lstStyle/>
            <a:p>
              <a:pPr algn="l">
                <a:lnSpc>
                  <a:spcPts val="3562"/>
                </a:lnSpc>
              </a:pPr>
              <a:r>
                <a:rPr lang="en-US" sz="2187">
                  <a:solidFill>
                    <a:srgbClr val="E5E0DF"/>
                  </a:solidFill>
                  <a:latin typeface="Roboto"/>
                  <a:ea typeface="Roboto"/>
                  <a:cs typeface="Roboto"/>
                  <a:sym typeface="Roboto"/>
                </a:rPr>
                <a:t>La borne sera visible la nuit pour une utilisation continue.</a:t>
              </a:r>
            </a:p>
          </p:txBody>
        </p:sp>
      </p:grpSp>
      <p:pic>
        <p:nvPicPr>
          <p:cNvPr id="47" name="Image 46"/>
          <p:cNvPicPr>
            <a:picLocks noChangeAspect="1"/>
          </p:cNvPicPr>
          <p:nvPr/>
        </p:nvPicPr>
        <p:blipFill rotWithShape="1">
          <a:blip r:embed="rId2">
            <a:extLst>
              <a:ext uri="{28A0092B-C50C-407E-A947-70E740481C1C}">
                <a14:useLocalDpi xmlns:a14="http://schemas.microsoft.com/office/drawing/2010/main" val="0"/>
              </a:ext>
            </a:extLst>
          </a:blip>
          <a:srcRect l="45833"/>
          <a:stretch/>
        </p:blipFill>
        <p:spPr>
          <a:xfrm>
            <a:off x="0" y="2618920"/>
            <a:ext cx="5415120" cy="5623340"/>
          </a:xfrm>
          <a:prstGeom prst="rect">
            <a:avLst/>
          </a:prstGeom>
        </p:spPr>
      </p:pic>
      <p:pic>
        <p:nvPicPr>
          <p:cNvPr id="49" name="Image 48"/>
          <p:cNvPicPr>
            <a:picLocks noChangeAspect="1"/>
          </p:cNvPicPr>
          <p:nvPr/>
        </p:nvPicPr>
        <p:blipFill rotWithShape="1">
          <a:blip r:embed="rId3" cstate="print">
            <a:extLst>
              <a:ext uri="{28A0092B-C50C-407E-A947-70E740481C1C}">
                <a14:useLocalDpi xmlns:a14="http://schemas.microsoft.com/office/drawing/2010/main" val="0"/>
              </a:ext>
            </a:extLst>
          </a:blip>
          <a:srcRect l="50417"/>
          <a:stretch/>
        </p:blipFill>
        <p:spPr>
          <a:xfrm>
            <a:off x="7604604" y="3688185"/>
            <a:ext cx="987327" cy="995624"/>
          </a:xfrm>
          <a:prstGeom prst="rect">
            <a:avLst/>
          </a:prstGeom>
        </p:spPr>
      </p:pic>
      <p:pic>
        <p:nvPicPr>
          <p:cNvPr id="50" name="Imag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2935" y="6732506"/>
            <a:ext cx="801352" cy="801352"/>
          </a:xfrm>
          <a:prstGeom prst="rect">
            <a:avLst/>
          </a:prstGeom>
        </p:spPr>
      </p:pic>
      <p:pic>
        <p:nvPicPr>
          <p:cNvPr id="55" name="Image 54"/>
          <p:cNvPicPr>
            <a:picLocks noChangeAspect="1"/>
          </p:cNvPicPr>
          <p:nvPr/>
        </p:nvPicPr>
        <p:blipFill>
          <a:blip r:embed="rId5"/>
          <a:stretch>
            <a:fillRect/>
          </a:stretch>
        </p:blipFill>
        <p:spPr>
          <a:xfrm>
            <a:off x="12590417" y="6764691"/>
            <a:ext cx="788078" cy="772701"/>
          </a:xfrm>
          <a:prstGeom prst="rect">
            <a:avLst/>
          </a:prstGeom>
        </p:spPr>
      </p:pic>
      <p:pic>
        <p:nvPicPr>
          <p:cNvPr id="56" name="Imag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6914" y="3458988"/>
            <a:ext cx="1143000" cy="1143000"/>
          </a:xfrm>
          <a:prstGeom prst="rect">
            <a:avLst/>
          </a:prstGeom>
        </p:spPr>
      </p:pic>
    </p:spTree>
    <p:extLst>
      <p:ext uri="{BB962C8B-B14F-4D97-AF65-F5344CB8AC3E}">
        <p14:creationId xmlns:p14="http://schemas.microsoft.com/office/powerpoint/2010/main" val="3443294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6760566" y="1970683"/>
            <a:chExt cx="24384000" cy="13716000"/>
          </a:xfrm>
        </p:grpSpPr>
        <p:sp>
          <p:nvSpPr>
            <p:cNvPr id="3" name="Freeform 3"/>
            <p:cNvSpPr/>
            <p:nvPr/>
          </p:nvSpPr>
          <p:spPr>
            <a:xfrm>
              <a:off x="6760566" y="1970683"/>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91A"/>
            </a:solidFill>
          </p:spPr>
        </p:sp>
      </p:grpSp>
      <p:grpSp>
        <p:nvGrpSpPr>
          <p:cNvPr id="4" name="Group 4"/>
          <p:cNvGrpSpPr/>
          <p:nvPr/>
        </p:nvGrpSpPr>
        <p:grpSpPr>
          <a:xfrm>
            <a:off x="110379" y="0"/>
            <a:ext cx="18288000" cy="10287000"/>
            <a:chOff x="15911712" y="880071"/>
            <a:chExt cx="24384000" cy="13716000"/>
          </a:xfrm>
        </p:grpSpPr>
        <p:sp>
          <p:nvSpPr>
            <p:cNvPr id="5" name="Freeform 5"/>
            <p:cNvSpPr/>
            <p:nvPr/>
          </p:nvSpPr>
          <p:spPr>
            <a:xfrm>
              <a:off x="15911712" y="880071"/>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txBody>
            <a:bodyPr/>
            <a:lstStyle/>
            <a:p>
              <a:endParaRPr lang="fr-FR" dirty="0"/>
            </a:p>
          </p:txBody>
        </p:sp>
      </p:grpSp>
      <p:grpSp>
        <p:nvGrpSpPr>
          <p:cNvPr id="7" name="Group 7"/>
          <p:cNvGrpSpPr/>
          <p:nvPr/>
        </p:nvGrpSpPr>
        <p:grpSpPr>
          <a:xfrm>
            <a:off x="868264" y="660053"/>
            <a:ext cx="9470677" cy="775097"/>
            <a:chOff x="0" y="0"/>
            <a:chExt cx="12627570" cy="1033463"/>
          </a:xfrm>
        </p:grpSpPr>
        <p:sp>
          <p:nvSpPr>
            <p:cNvPr id="8" name="Freeform 8"/>
            <p:cNvSpPr/>
            <p:nvPr/>
          </p:nvSpPr>
          <p:spPr>
            <a:xfrm>
              <a:off x="0" y="0"/>
              <a:ext cx="12627570" cy="1033463"/>
            </a:xfrm>
            <a:custGeom>
              <a:avLst/>
              <a:gdLst/>
              <a:ahLst/>
              <a:cxnLst/>
              <a:rect l="l" t="t" r="r" b="b"/>
              <a:pathLst>
                <a:path w="12627570" h="1033463">
                  <a:moveTo>
                    <a:pt x="0" y="0"/>
                  </a:moveTo>
                  <a:lnTo>
                    <a:pt x="12627570" y="0"/>
                  </a:lnTo>
                  <a:lnTo>
                    <a:pt x="12627570" y="1033463"/>
                  </a:lnTo>
                  <a:lnTo>
                    <a:pt x="0" y="1033463"/>
                  </a:lnTo>
                  <a:close/>
                </a:path>
              </a:pathLst>
            </a:custGeom>
            <a:solidFill>
              <a:srgbClr val="000000">
                <a:alpha val="0"/>
              </a:srgbClr>
            </a:solidFill>
          </p:spPr>
        </p:sp>
        <p:sp>
          <p:nvSpPr>
            <p:cNvPr id="9" name="TextBox 9"/>
            <p:cNvSpPr txBox="1"/>
            <p:nvPr/>
          </p:nvSpPr>
          <p:spPr>
            <a:xfrm>
              <a:off x="0" y="-57150"/>
              <a:ext cx="12627570" cy="1090613"/>
            </a:xfrm>
            <a:prstGeom prst="rect">
              <a:avLst/>
            </a:prstGeom>
          </p:spPr>
          <p:txBody>
            <a:bodyPr lIns="0" tIns="0" rIns="0" bIns="0" rtlCol="0" anchor="t"/>
            <a:lstStyle/>
            <a:p>
              <a:pPr algn="l">
                <a:lnSpc>
                  <a:spcPts val="6062"/>
                </a:lnSpc>
              </a:pPr>
              <a:r>
                <a:rPr lang="en-US" sz="4875" dirty="0" err="1">
                  <a:solidFill>
                    <a:srgbClr val="F2F2F3"/>
                  </a:solidFill>
                  <a:latin typeface="Poppins Light"/>
                  <a:ea typeface="Poppins Light"/>
                  <a:cs typeface="Poppins Light"/>
                  <a:sym typeface="Poppins Light"/>
                </a:rPr>
                <a:t>Diagramme</a:t>
              </a:r>
              <a:r>
                <a:rPr lang="en-US" sz="4875" dirty="0">
                  <a:solidFill>
                    <a:srgbClr val="F2F2F3"/>
                  </a:solidFill>
                  <a:latin typeface="Poppins Light"/>
                  <a:ea typeface="Poppins Light"/>
                  <a:cs typeface="Poppins Light"/>
                  <a:sym typeface="Poppins Light"/>
                </a:rPr>
                <a:t> de Gantt du </a:t>
              </a:r>
              <a:r>
                <a:rPr lang="en-US" sz="4875" dirty="0" err="1">
                  <a:solidFill>
                    <a:srgbClr val="F2F2F3"/>
                  </a:solidFill>
                  <a:latin typeface="Poppins Light"/>
                  <a:ea typeface="Poppins Light"/>
                  <a:cs typeface="Poppins Light"/>
                  <a:sym typeface="Poppins Light"/>
                </a:rPr>
                <a:t>Projet</a:t>
              </a:r>
              <a:endParaRPr lang="en-US" sz="4875" dirty="0">
                <a:solidFill>
                  <a:srgbClr val="F2F2F3"/>
                </a:solidFill>
                <a:latin typeface="Poppins Light"/>
                <a:ea typeface="Poppins Light"/>
                <a:cs typeface="Poppins Light"/>
                <a:sym typeface="Poppins Light"/>
              </a:endParaRPr>
            </a:p>
          </p:txBody>
        </p:sp>
      </p:grpSp>
      <p:sp>
        <p:nvSpPr>
          <p:cNvPr id="24" name="Freeform 24"/>
          <p:cNvSpPr/>
          <p:nvPr/>
        </p:nvSpPr>
        <p:spPr>
          <a:xfrm>
            <a:off x="1293614" y="7491859"/>
            <a:ext cx="3101131" cy="387698"/>
          </a:xfrm>
          <a:custGeom>
            <a:avLst/>
            <a:gdLst/>
            <a:ahLst/>
            <a:cxnLst/>
            <a:rect l="l" t="t" r="r" b="b"/>
            <a:pathLst>
              <a:path w="4134842" h="516930">
                <a:moveTo>
                  <a:pt x="0" y="0"/>
                </a:moveTo>
                <a:lnTo>
                  <a:pt x="4134842" y="0"/>
                </a:lnTo>
                <a:lnTo>
                  <a:pt x="4134842" y="516930"/>
                </a:lnTo>
                <a:lnTo>
                  <a:pt x="0" y="516930"/>
                </a:lnTo>
                <a:close/>
              </a:path>
            </a:pathLst>
          </a:custGeom>
          <a:solidFill>
            <a:srgbClr val="000000">
              <a:alpha val="0"/>
            </a:srgbClr>
          </a:solidFill>
        </p:spPr>
      </p:sp>
      <p:sp>
        <p:nvSpPr>
          <p:cNvPr id="27" name="Freeform 27"/>
          <p:cNvSpPr/>
          <p:nvPr/>
        </p:nvSpPr>
        <p:spPr>
          <a:xfrm>
            <a:off x="1116211" y="8028385"/>
            <a:ext cx="3455938" cy="1190774"/>
          </a:xfrm>
          <a:custGeom>
            <a:avLst/>
            <a:gdLst/>
            <a:ahLst/>
            <a:cxnLst/>
            <a:rect l="l" t="t" r="r" b="b"/>
            <a:pathLst>
              <a:path w="4607917" h="1587698">
                <a:moveTo>
                  <a:pt x="0" y="0"/>
                </a:moveTo>
                <a:lnTo>
                  <a:pt x="4607917" y="0"/>
                </a:lnTo>
                <a:lnTo>
                  <a:pt x="4607917" y="1587698"/>
                </a:lnTo>
                <a:lnTo>
                  <a:pt x="0" y="1587698"/>
                </a:lnTo>
                <a:close/>
              </a:path>
            </a:pathLst>
          </a:custGeom>
          <a:solidFill>
            <a:srgbClr val="000000">
              <a:alpha val="0"/>
            </a:srgbClr>
          </a:solidFill>
        </p:spPr>
      </p:sp>
      <p:grpSp>
        <p:nvGrpSpPr>
          <p:cNvPr id="62" name="Group 62"/>
          <p:cNvGrpSpPr/>
          <p:nvPr/>
        </p:nvGrpSpPr>
        <p:grpSpPr>
          <a:xfrm>
            <a:off x="15329595" y="6189464"/>
            <a:ext cx="228154" cy="372070"/>
            <a:chOff x="0" y="0"/>
            <a:chExt cx="304205" cy="496093"/>
          </a:xfrm>
        </p:grpSpPr>
        <p:sp>
          <p:nvSpPr>
            <p:cNvPr id="63" name="Freeform 63"/>
            <p:cNvSpPr/>
            <p:nvPr/>
          </p:nvSpPr>
          <p:spPr>
            <a:xfrm>
              <a:off x="0" y="0"/>
              <a:ext cx="304205" cy="496093"/>
            </a:xfrm>
            <a:custGeom>
              <a:avLst/>
              <a:gdLst/>
              <a:ahLst/>
              <a:cxnLst/>
              <a:rect l="l" t="t" r="r" b="b"/>
              <a:pathLst>
                <a:path w="304205" h="496093">
                  <a:moveTo>
                    <a:pt x="0" y="0"/>
                  </a:moveTo>
                  <a:lnTo>
                    <a:pt x="304205" y="0"/>
                  </a:lnTo>
                  <a:lnTo>
                    <a:pt x="304205" y="496093"/>
                  </a:lnTo>
                  <a:lnTo>
                    <a:pt x="0" y="496093"/>
                  </a:lnTo>
                  <a:close/>
                </a:path>
              </a:pathLst>
            </a:custGeom>
            <a:solidFill>
              <a:srgbClr val="000000">
                <a:alpha val="0"/>
              </a:srgbClr>
            </a:solidFill>
          </p:spPr>
        </p:sp>
        <p:sp>
          <p:nvSpPr>
            <p:cNvPr id="64" name="TextBox 64"/>
            <p:cNvSpPr txBox="1"/>
            <p:nvPr/>
          </p:nvSpPr>
          <p:spPr>
            <a:xfrm>
              <a:off x="0" y="38100"/>
              <a:ext cx="304205" cy="457993"/>
            </a:xfrm>
            <a:prstGeom prst="rect">
              <a:avLst/>
            </a:prstGeom>
          </p:spPr>
          <p:txBody>
            <a:bodyPr lIns="0" tIns="0" rIns="0" bIns="0" rtlCol="0" anchor="t"/>
            <a:lstStyle/>
            <a:p>
              <a:pPr algn="ctr">
                <a:lnSpc>
                  <a:spcPts val="2874"/>
                </a:lnSpc>
              </a:pPr>
              <a:endParaRPr lang="en-US" sz="2874" dirty="0">
                <a:solidFill>
                  <a:srgbClr val="E5E0DF"/>
                </a:solidFill>
                <a:latin typeface="Poppins Light"/>
                <a:ea typeface="Poppins Light"/>
                <a:cs typeface="Poppins Light"/>
                <a:sym typeface="Poppins Light"/>
              </a:endParaRPr>
            </a:p>
          </p:txBody>
        </p:sp>
      </p:grpSp>
      <p:pic>
        <p:nvPicPr>
          <p:cNvPr id="71" name="Image 70">
            <a:extLst>
              <a:ext uri="{FF2B5EF4-FFF2-40B4-BE49-F238E27FC236}">
                <a16:creationId xmlns:a16="http://schemas.microsoft.com/office/drawing/2014/main" id="{77041940-989A-9BE0-E4C4-9A49984429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79" y="2184471"/>
            <a:ext cx="18041842" cy="7472638"/>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0"/>
            <a:ext cx="18288000" cy="10287000"/>
            <a:chOff x="0" y="0"/>
            <a:chExt cx="24384000" cy="13716000"/>
          </a:xfrm>
        </p:grpSpPr>
        <p:sp>
          <p:nvSpPr>
            <p:cNvPr id="3"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grpSp>
        <p:nvGrpSpPr>
          <p:cNvPr id="6" name="Groupe 5"/>
          <p:cNvGrpSpPr/>
          <p:nvPr/>
        </p:nvGrpSpPr>
        <p:grpSpPr>
          <a:xfrm>
            <a:off x="3276600" y="1818005"/>
            <a:ext cx="11430000" cy="8449945"/>
            <a:chOff x="0" y="0"/>
            <a:chExt cx="5760720" cy="3803015"/>
          </a:xfrm>
        </p:grpSpPr>
        <p:grpSp>
          <p:nvGrpSpPr>
            <p:cNvPr id="7" name="Groupe 6"/>
            <p:cNvGrpSpPr/>
            <p:nvPr/>
          </p:nvGrpSpPr>
          <p:grpSpPr>
            <a:xfrm>
              <a:off x="0" y="0"/>
              <a:ext cx="5760720" cy="3803015"/>
              <a:chOff x="0" y="0"/>
              <a:chExt cx="5760720" cy="3803015"/>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60720" cy="3803015"/>
              </a:xfrm>
              <a:prstGeom prst="rect">
                <a:avLst/>
              </a:prstGeom>
              <a:ln>
                <a:solidFill>
                  <a:schemeClr val="tx1"/>
                </a:solidFill>
              </a:ln>
            </p:spPr>
          </p:pic>
          <p:cxnSp>
            <p:nvCxnSpPr>
              <p:cNvPr id="10" name="Connecteur droit 9"/>
              <p:cNvCxnSpPr/>
              <p:nvPr/>
            </p:nvCxnSpPr>
            <p:spPr>
              <a:xfrm>
                <a:off x="546265" y="884712"/>
                <a:ext cx="1006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309751" y="130628"/>
                <a:ext cx="1006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24691" y="1923803"/>
                <a:ext cx="1001611"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2404754" y="1965366"/>
                <a:ext cx="827189"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3188525" y="3390405"/>
                <a:ext cx="1088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4625439" y="1923803"/>
                <a:ext cx="1001611"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1341912" y="3414156"/>
                <a:ext cx="1059752"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Connecteur droit 7"/>
            <p:cNvCxnSpPr/>
            <p:nvPr/>
          </p:nvCxnSpPr>
          <p:spPr>
            <a:xfrm>
              <a:off x="4216170" y="926813"/>
              <a:ext cx="952500" cy="2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4953000" y="316307"/>
            <a:ext cx="7156446" cy="978666"/>
          </a:xfrm>
          <a:prstGeom prst="rect">
            <a:avLst/>
          </a:prstGeom>
        </p:spPr>
        <p:txBody>
          <a:bodyPr wrap="none">
            <a:spAutoFit/>
          </a:bodyPr>
          <a:lstStyle/>
          <a:p>
            <a:pPr indent="449580">
              <a:lnSpc>
                <a:spcPct val="107000"/>
              </a:lnSpc>
              <a:spcAft>
                <a:spcPts val="800"/>
              </a:spcAft>
            </a:pPr>
            <a:r>
              <a:rPr lang="fr-FR" sz="5560" kern="0" dirty="0">
                <a:solidFill>
                  <a:schemeClr val="bg1"/>
                </a:solidFill>
                <a:latin typeface="Poppins Light" panose="020B0604020202020204" charset="0"/>
                <a:cs typeface="Poppins Light" panose="020B0604020202020204" charset="0"/>
              </a:rPr>
              <a:t>Diagramme </a:t>
            </a:r>
            <a:r>
              <a:rPr lang="fr-FR" sz="5560" kern="0" dirty="0" err="1">
                <a:solidFill>
                  <a:schemeClr val="bg1"/>
                </a:solidFill>
                <a:latin typeface="Poppins Light" panose="020B0604020202020204" charset="0"/>
                <a:cs typeface="Poppins Light" panose="020B0604020202020204" charset="0"/>
              </a:rPr>
              <a:t>Sysml</a:t>
            </a:r>
            <a:endParaRPr lang="fr-FR" sz="5560" kern="0" dirty="0">
              <a:solidFill>
                <a:schemeClr val="bg1"/>
              </a:solidFill>
              <a:latin typeface="Poppins Light" panose="020B0604020202020204" charset="0"/>
              <a:cs typeface="Poppins Light" panose="020B0604020202020204" charset="0"/>
            </a:endParaRPr>
          </a:p>
        </p:txBody>
      </p:sp>
    </p:spTree>
    <p:extLst>
      <p:ext uri="{BB962C8B-B14F-4D97-AF65-F5344CB8AC3E}">
        <p14:creationId xmlns:p14="http://schemas.microsoft.com/office/powerpoint/2010/main" val="3740384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0"/>
            <a:ext cx="18288000" cy="10287000"/>
            <a:chOff x="0" y="0"/>
            <a:chExt cx="24384000" cy="13716000"/>
          </a:xfrm>
        </p:grpSpPr>
        <p:sp>
          <p:nvSpPr>
            <p:cNvPr id="3"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sp>
        <p:nvSpPr>
          <p:cNvPr id="17" name="Rectangle 16"/>
          <p:cNvSpPr/>
          <p:nvPr/>
        </p:nvSpPr>
        <p:spPr>
          <a:xfrm>
            <a:off x="5511326" y="370354"/>
            <a:ext cx="6471965" cy="970266"/>
          </a:xfrm>
          <a:prstGeom prst="rect">
            <a:avLst/>
          </a:prstGeom>
        </p:spPr>
        <p:txBody>
          <a:bodyPr wrap="none">
            <a:spAutoFit/>
          </a:bodyPr>
          <a:lstStyle/>
          <a:p>
            <a:pPr indent="449580">
              <a:lnSpc>
                <a:spcPct val="107000"/>
              </a:lnSpc>
              <a:spcAft>
                <a:spcPts val="800"/>
              </a:spcAft>
            </a:pPr>
            <a:r>
              <a:rPr lang="fr-FR" sz="5560" dirty="0">
                <a:solidFill>
                  <a:schemeClr val="bg1"/>
                </a:solidFill>
                <a:latin typeface="Poppins Light" panose="020B0604020202020204" charset="0"/>
                <a:cs typeface="Poppins Light" panose="020B0604020202020204" charset="0"/>
              </a:rPr>
              <a:t>Cas d’utilisation </a:t>
            </a:r>
            <a:endParaRPr lang="fr-FR" sz="5560" kern="0" dirty="0">
              <a:solidFill>
                <a:schemeClr val="bg1"/>
              </a:solidFill>
              <a:latin typeface="Poppins Light" panose="020B0604020202020204" charset="0"/>
              <a:cs typeface="Poppins Light" panose="020B0604020202020204" charset="0"/>
            </a:endParaRPr>
          </a:p>
        </p:txBody>
      </p:sp>
      <p:pic>
        <p:nvPicPr>
          <p:cNvPr id="18" name="Image 17"/>
          <p:cNvPicPr/>
          <p:nvPr/>
        </p:nvPicPr>
        <p:blipFill>
          <a:blip r:embed="rId2">
            <a:extLst>
              <a:ext uri="{28A0092B-C50C-407E-A947-70E740481C1C}">
                <a14:useLocalDpi xmlns:a14="http://schemas.microsoft.com/office/drawing/2010/main" val="0"/>
              </a:ext>
            </a:extLst>
          </a:blip>
          <a:stretch>
            <a:fillRect/>
          </a:stretch>
        </p:blipFill>
        <p:spPr>
          <a:xfrm>
            <a:off x="3474720" y="2387191"/>
            <a:ext cx="11338560" cy="6777038"/>
          </a:xfrm>
          <a:prstGeom prst="rect">
            <a:avLst/>
          </a:prstGeom>
          <a:ln>
            <a:solidFill>
              <a:schemeClr val="tx1"/>
            </a:solidFill>
          </a:ln>
        </p:spPr>
      </p:pic>
    </p:spTree>
    <p:extLst>
      <p:ext uri="{BB962C8B-B14F-4D97-AF65-F5344CB8AC3E}">
        <p14:creationId xmlns:p14="http://schemas.microsoft.com/office/powerpoint/2010/main" val="1490907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0"/>
            <a:ext cx="18288000" cy="10287000"/>
            <a:chOff x="0" y="0"/>
            <a:chExt cx="24384000" cy="13716000"/>
          </a:xfrm>
        </p:grpSpPr>
        <p:sp>
          <p:nvSpPr>
            <p:cNvPr id="3"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sp>
        <p:nvSpPr>
          <p:cNvPr id="17" name="Rectangle 16"/>
          <p:cNvSpPr/>
          <p:nvPr/>
        </p:nvSpPr>
        <p:spPr>
          <a:xfrm>
            <a:off x="7706427" y="301839"/>
            <a:ext cx="2170787" cy="948273"/>
          </a:xfrm>
          <a:prstGeom prst="rect">
            <a:avLst/>
          </a:prstGeom>
        </p:spPr>
        <p:txBody>
          <a:bodyPr wrap="none">
            <a:spAutoFit/>
          </a:bodyPr>
          <a:lstStyle/>
          <a:p>
            <a:r>
              <a:rPr lang="fr-FR" sz="5562" dirty="0">
                <a:solidFill>
                  <a:schemeClr val="bg1"/>
                </a:solidFill>
                <a:latin typeface="Poppins Light" panose="020B0604020202020204" charset="0"/>
                <a:cs typeface="Poppins Light" panose="020B0604020202020204" charset="0"/>
              </a:rPr>
              <a:t>Block </a:t>
            </a:r>
          </a:p>
        </p:txBody>
      </p:sp>
      <p:pic>
        <p:nvPicPr>
          <p:cNvPr id="18" name="Image 17"/>
          <p:cNvPicPr/>
          <p:nvPr/>
        </p:nvPicPr>
        <p:blipFill>
          <a:blip r:embed="rId2" cstate="print">
            <a:extLst>
              <a:ext uri="{28A0092B-C50C-407E-A947-70E740481C1C}">
                <a14:useLocalDpi xmlns:a14="http://schemas.microsoft.com/office/drawing/2010/main" val="0"/>
              </a:ext>
            </a:extLst>
          </a:blip>
          <a:stretch>
            <a:fillRect/>
          </a:stretch>
        </p:blipFill>
        <p:spPr>
          <a:xfrm>
            <a:off x="2209800" y="1790700"/>
            <a:ext cx="13487399" cy="7689158"/>
          </a:xfrm>
          <a:prstGeom prst="rect">
            <a:avLst/>
          </a:prstGeom>
          <a:ln>
            <a:solidFill>
              <a:schemeClr val="tx1"/>
            </a:solidFill>
          </a:ln>
        </p:spPr>
      </p:pic>
    </p:spTree>
    <p:extLst>
      <p:ext uri="{BB962C8B-B14F-4D97-AF65-F5344CB8AC3E}">
        <p14:creationId xmlns:p14="http://schemas.microsoft.com/office/powerpoint/2010/main" val="2196335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0"/>
            <a:ext cx="18288000" cy="10287000"/>
            <a:chOff x="0" y="0"/>
            <a:chExt cx="24384000" cy="13716000"/>
          </a:xfrm>
        </p:grpSpPr>
        <p:sp>
          <p:nvSpPr>
            <p:cNvPr id="3"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50505"/>
            </a:solidFill>
          </p:spPr>
        </p:sp>
      </p:grpSp>
      <p:grpSp>
        <p:nvGrpSpPr>
          <p:cNvPr id="6" name="Groupe 5"/>
          <p:cNvGrpSpPr/>
          <p:nvPr/>
        </p:nvGrpSpPr>
        <p:grpSpPr>
          <a:xfrm>
            <a:off x="3276600" y="1818005"/>
            <a:ext cx="11430000" cy="8449945"/>
            <a:chOff x="0" y="0"/>
            <a:chExt cx="5760720" cy="3803015"/>
          </a:xfrm>
        </p:grpSpPr>
        <p:grpSp>
          <p:nvGrpSpPr>
            <p:cNvPr id="7" name="Groupe 6"/>
            <p:cNvGrpSpPr/>
            <p:nvPr/>
          </p:nvGrpSpPr>
          <p:grpSpPr>
            <a:xfrm>
              <a:off x="0" y="0"/>
              <a:ext cx="5760720" cy="3803015"/>
              <a:chOff x="0" y="0"/>
              <a:chExt cx="5760720" cy="3803015"/>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60720" cy="3803015"/>
              </a:xfrm>
              <a:prstGeom prst="rect">
                <a:avLst/>
              </a:prstGeom>
              <a:ln>
                <a:solidFill>
                  <a:schemeClr val="tx1"/>
                </a:solidFill>
              </a:ln>
            </p:spPr>
          </p:pic>
          <p:cxnSp>
            <p:nvCxnSpPr>
              <p:cNvPr id="10" name="Connecteur droit 9"/>
              <p:cNvCxnSpPr/>
              <p:nvPr/>
            </p:nvCxnSpPr>
            <p:spPr>
              <a:xfrm>
                <a:off x="546265" y="884712"/>
                <a:ext cx="1006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309751" y="130628"/>
                <a:ext cx="1006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24691" y="1923803"/>
                <a:ext cx="1001611"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2404754" y="1965366"/>
                <a:ext cx="827189"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3188525" y="3390405"/>
                <a:ext cx="1088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4625439" y="1923803"/>
                <a:ext cx="1001611"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1341912" y="3414156"/>
                <a:ext cx="1059752" cy="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Connecteur droit 7"/>
            <p:cNvCxnSpPr/>
            <p:nvPr/>
          </p:nvCxnSpPr>
          <p:spPr>
            <a:xfrm>
              <a:off x="4216170" y="926813"/>
              <a:ext cx="952500" cy="2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4953000" y="316307"/>
            <a:ext cx="7156446" cy="978666"/>
          </a:xfrm>
          <a:prstGeom prst="rect">
            <a:avLst/>
          </a:prstGeom>
        </p:spPr>
        <p:txBody>
          <a:bodyPr wrap="none">
            <a:spAutoFit/>
          </a:bodyPr>
          <a:lstStyle/>
          <a:p>
            <a:pPr indent="449580">
              <a:lnSpc>
                <a:spcPct val="107000"/>
              </a:lnSpc>
              <a:spcAft>
                <a:spcPts val="800"/>
              </a:spcAft>
            </a:pPr>
            <a:r>
              <a:rPr lang="fr-FR" sz="5560" kern="0" dirty="0">
                <a:solidFill>
                  <a:schemeClr val="bg1"/>
                </a:solidFill>
                <a:latin typeface="Poppins Light" panose="020B0604020202020204" charset="0"/>
                <a:cs typeface="Poppins Light" panose="020B0604020202020204" charset="0"/>
              </a:rPr>
              <a:t>Diagramme </a:t>
            </a:r>
            <a:r>
              <a:rPr lang="fr-FR" sz="5560" kern="0" dirty="0" err="1">
                <a:solidFill>
                  <a:schemeClr val="bg1"/>
                </a:solidFill>
                <a:latin typeface="Poppins Light" panose="020B0604020202020204" charset="0"/>
                <a:cs typeface="Poppins Light" panose="020B0604020202020204" charset="0"/>
              </a:rPr>
              <a:t>Sysml</a:t>
            </a:r>
            <a:endParaRPr lang="fr-FR" sz="5560" kern="0" dirty="0">
              <a:solidFill>
                <a:schemeClr val="bg1"/>
              </a:solidFill>
              <a:latin typeface="Poppins Light" panose="020B0604020202020204" charset="0"/>
              <a:cs typeface="Poppins Light" panose="020B0604020202020204" charset="0"/>
            </a:endParaRPr>
          </a:p>
        </p:txBody>
      </p:sp>
    </p:spTree>
    <p:extLst>
      <p:ext uri="{BB962C8B-B14F-4D97-AF65-F5344CB8AC3E}">
        <p14:creationId xmlns:p14="http://schemas.microsoft.com/office/powerpoint/2010/main" val="2355256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459</Words>
  <Application>Microsoft Office PowerPoint</Application>
  <PresentationFormat>Personnalisé</PresentationFormat>
  <Paragraphs>64</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Roboto</vt:lpstr>
      <vt:lpstr>Calibri</vt:lpstr>
      <vt:lpstr>Poppins Light</vt:lpstr>
      <vt:lpstr>Times New Roman</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Aurélien BOURGET</cp:lastModifiedBy>
  <cp:revision>8</cp:revision>
  <dcterms:created xsi:type="dcterms:W3CDTF">2006-08-16T00:00:00Z</dcterms:created>
  <dcterms:modified xsi:type="dcterms:W3CDTF">2025-02-05T08:44:02Z</dcterms:modified>
  <dc:identifier>DAGeKe0oYeU</dc:identifier>
</cp:coreProperties>
</file>