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AD3A"/>
    <a:srgbClr val="C5D686"/>
    <a:srgbClr val="2A2F7C"/>
    <a:srgbClr val="DC244C"/>
    <a:srgbClr val="5AD9F4"/>
    <a:srgbClr val="426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385E-0520-4DA7-A298-0533DE98B1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036B-FD2A-43AB-8704-992DEC95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385E-0520-4DA7-A298-0533DE98B1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036B-FD2A-43AB-8704-992DEC95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7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385E-0520-4DA7-A298-0533DE98B1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036B-FD2A-43AB-8704-992DEC95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385E-0520-4DA7-A298-0533DE98B1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036B-FD2A-43AB-8704-992DEC95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385E-0520-4DA7-A298-0533DE98B1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036B-FD2A-43AB-8704-992DEC95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385E-0520-4DA7-A298-0533DE98B1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036B-FD2A-43AB-8704-992DEC95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6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385E-0520-4DA7-A298-0533DE98B1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036B-FD2A-43AB-8704-992DEC95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385E-0520-4DA7-A298-0533DE98B1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036B-FD2A-43AB-8704-992DEC95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5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385E-0520-4DA7-A298-0533DE98B1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036B-FD2A-43AB-8704-992DEC95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385E-0520-4DA7-A298-0533DE98B1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036B-FD2A-43AB-8704-992DEC95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385E-0520-4DA7-A298-0533DE98B1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036B-FD2A-43AB-8704-992DEC95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9385E-0520-4DA7-A298-0533DE98B1C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036B-FD2A-43AB-8704-992DEC95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22F20FD-58F4-4492-9972-33A24ED71192}"/>
              </a:ext>
            </a:extLst>
          </p:cNvPr>
          <p:cNvSpPr/>
          <p:nvPr/>
        </p:nvSpPr>
        <p:spPr>
          <a:xfrm>
            <a:off x="5622784" y="5640412"/>
            <a:ext cx="1775767" cy="58632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751A3BB-AE11-4BA5-8CEC-2C6204E648A3}"/>
              </a:ext>
            </a:extLst>
          </p:cNvPr>
          <p:cNvCxnSpPr>
            <a:cxnSpLocks/>
            <a:stCxn id="67" idx="3"/>
            <a:endCxn id="68" idx="3"/>
          </p:cNvCxnSpPr>
          <p:nvPr/>
        </p:nvCxnSpPr>
        <p:spPr>
          <a:xfrm flipH="1" flipV="1">
            <a:off x="9222872" y="1276536"/>
            <a:ext cx="2590350" cy="5110524"/>
          </a:xfrm>
          <a:prstGeom prst="bentConnector3">
            <a:avLst>
              <a:gd name="adj1" fmla="val -8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53121B1-3AD2-420F-9578-83F9BD7173A5}"/>
              </a:ext>
            </a:extLst>
          </p:cNvPr>
          <p:cNvGrpSpPr/>
          <p:nvPr/>
        </p:nvGrpSpPr>
        <p:grpSpPr>
          <a:xfrm>
            <a:off x="10290068" y="3748177"/>
            <a:ext cx="1250873" cy="1011960"/>
            <a:chOff x="10604878" y="3077575"/>
            <a:chExt cx="1250873" cy="10119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E3F6E5C-6FDF-4369-803B-117236760945}"/>
                </a:ext>
              </a:extLst>
            </p:cNvPr>
            <p:cNvGrpSpPr/>
            <p:nvPr/>
          </p:nvGrpSpPr>
          <p:grpSpPr>
            <a:xfrm>
              <a:off x="10604878" y="3132007"/>
              <a:ext cx="1250873" cy="957528"/>
              <a:chOff x="10593834" y="3093440"/>
              <a:chExt cx="1192052" cy="933171"/>
            </a:xfrm>
          </p:grpSpPr>
          <p:pic>
            <p:nvPicPr>
              <p:cNvPr id="114" name="Picture 26" descr="Using NVIDIA's AI/ML Frameworks for Generative AI on VMware vSphere | VMware">
                <a:extLst>
                  <a:ext uri="{FF2B5EF4-FFF2-40B4-BE49-F238E27FC236}">
                    <a16:creationId xmlns:a16="http://schemas.microsoft.com/office/drawing/2014/main" id="{9A6D581F-811A-439B-96C0-A95786196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93834" y="3209903"/>
                <a:ext cx="704327" cy="704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26" descr="Using NVIDIA's AI/ML Frameworks for Generative AI on VMware vSphere | VMware">
                <a:extLst>
                  <a:ext uri="{FF2B5EF4-FFF2-40B4-BE49-F238E27FC236}">
                    <a16:creationId xmlns:a16="http://schemas.microsoft.com/office/drawing/2014/main" id="{1B6A5CEB-A6CC-4D80-AE4B-D8C2ACC0F7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1559" y="3207862"/>
                <a:ext cx="704327" cy="704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26" descr="Using NVIDIA's AI/ML Frameworks for Generative AI on VMware vSphere | VMware">
                <a:extLst>
                  <a:ext uri="{FF2B5EF4-FFF2-40B4-BE49-F238E27FC236}">
                    <a16:creationId xmlns:a16="http://schemas.microsoft.com/office/drawing/2014/main" id="{56EBFF85-512A-4791-9119-C263D9483C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0420" y="3322284"/>
                <a:ext cx="704327" cy="704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6" descr="Using NVIDIA's AI/ML Frameworks for Generative AI on VMware vSphere | VMware">
                <a:extLst>
                  <a:ext uri="{FF2B5EF4-FFF2-40B4-BE49-F238E27FC236}">
                    <a16:creationId xmlns:a16="http://schemas.microsoft.com/office/drawing/2014/main" id="{EF50AACC-2299-46E0-991A-0C3FE94315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37696" y="3093440"/>
                <a:ext cx="704327" cy="704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DACD3EB-AC27-4AB7-A453-2FA998519387}"/>
                </a:ext>
              </a:extLst>
            </p:cNvPr>
            <p:cNvSpPr txBox="1"/>
            <p:nvPr/>
          </p:nvSpPr>
          <p:spPr>
            <a:xfrm>
              <a:off x="11009568" y="3077575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5AD9F4"/>
                  </a:solidFill>
                </a:rPr>
                <a:t>LLMs</a:t>
              </a:r>
            </a:p>
          </p:txBody>
        </p: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C0409F6-71E6-40EF-8C16-500C18397A9E}"/>
              </a:ext>
            </a:extLst>
          </p:cNvPr>
          <p:cNvSpPr/>
          <p:nvPr/>
        </p:nvSpPr>
        <p:spPr>
          <a:xfrm>
            <a:off x="10037455" y="6093897"/>
            <a:ext cx="1775767" cy="58632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14">
            <a:extLst>
              <a:ext uri="{FF2B5EF4-FFF2-40B4-BE49-F238E27FC236}">
                <a16:creationId xmlns:a16="http://schemas.microsoft.com/office/drawing/2014/main" id="{5C3B0F48-0448-43A3-A2F4-C2566FD5D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952" y="817576"/>
            <a:ext cx="917920" cy="9179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B64A849-8D38-46CF-80D1-4DB5BD235DAC}"/>
              </a:ext>
            </a:extLst>
          </p:cNvPr>
          <p:cNvSpPr/>
          <p:nvPr/>
        </p:nvSpPr>
        <p:spPr>
          <a:xfrm>
            <a:off x="8011791" y="2345440"/>
            <a:ext cx="1504243" cy="254659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Users Prompt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5CCFF1E-0557-48B5-B317-C5BAFB5C6CF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8763912" y="1735496"/>
            <a:ext cx="1" cy="609944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93E6B4-6F63-43B9-8D44-1574844044F0}"/>
              </a:ext>
            </a:extLst>
          </p:cNvPr>
          <p:cNvCxnSpPr>
            <a:cxnSpLocks/>
            <a:stCxn id="195" idx="2"/>
            <a:endCxn id="67" idx="0"/>
          </p:cNvCxnSpPr>
          <p:nvPr/>
        </p:nvCxnSpPr>
        <p:spPr>
          <a:xfrm>
            <a:off x="10925338" y="5674444"/>
            <a:ext cx="1" cy="419453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D8AC757-4F23-4063-B258-618F4B277D50}"/>
              </a:ext>
            </a:extLst>
          </p:cNvPr>
          <p:cNvSpPr/>
          <p:nvPr/>
        </p:nvSpPr>
        <p:spPr>
          <a:xfrm>
            <a:off x="10166278" y="3058633"/>
            <a:ext cx="1573491" cy="254659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SQL Agent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1196931-3178-4F43-9C62-E72527074124}"/>
              </a:ext>
            </a:extLst>
          </p:cNvPr>
          <p:cNvCxnSpPr>
            <a:cxnSpLocks/>
            <a:stCxn id="69" idx="2"/>
            <a:endCxn id="91" idx="0"/>
          </p:cNvCxnSpPr>
          <p:nvPr/>
        </p:nvCxnSpPr>
        <p:spPr>
          <a:xfrm>
            <a:off x="8763913" y="2600099"/>
            <a:ext cx="6015" cy="448849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B4839C1-256B-4A87-B634-AC211B94813C}"/>
              </a:ext>
            </a:extLst>
          </p:cNvPr>
          <p:cNvSpPr/>
          <p:nvPr/>
        </p:nvSpPr>
        <p:spPr>
          <a:xfrm>
            <a:off x="5723923" y="3045129"/>
            <a:ext cx="1573490" cy="254659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Analytics Agent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E7FAE39-11EE-4C97-AB52-4F4C0ACD4671}"/>
              </a:ext>
            </a:extLst>
          </p:cNvPr>
          <p:cNvSpPr/>
          <p:nvPr/>
        </p:nvSpPr>
        <p:spPr>
          <a:xfrm>
            <a:off x="8011791" y="3048948"/>
            <a:ext cx="1516273" cy="254659"/>
          </a:xfrm>
          <a:prstGeom prst="round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Model Tuning Agent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0B0180-D8B7-49EB-A599-915733432168}"/>
              </a:ext>
            </a:extLst>
          </p:cNvPr>
          <p:cNvSpPr txBox="1"/>
          <p:nvPr/>
        </p:nvSpPr>
        <p:spPr>
          <a:xfrm>
            <a:off x="10246582" y="6143164"/>
            <a:ext cx="144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Query results</a:t>
            </a:r>
          </a:p>
          <a:p>
            <a:pPr algn="ctr"/>
            <a:r>
              <a:rPr lang="en-US" sz="1200" dirty="0"/>
              <a:t>Single or DataFrame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2F7C7D-A4AC-4431-97C6-2C3DC559E16D}"/>
              </a:ext>
            </a:extLst>
          </p:cNvPr>
          <p:cNvSpPr txBox="1"/>
          <p:nvPr/>
        </p:nvSpPr>
        <p:spPr>
          <a:xfrm rot="2672292">
            <a:off x="8182064" y="4184535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 </a:t>
            </a:r>
            <a:r>
              <a:rPr lang="en-US" sz="1200" dirty="0"/>
              <a:t>DataFrame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CA84AB-B908-4A6A-9E0C-D7CFB4799B19}"/>
              </a:ext>
            </a:extLst>
          </p:cNvPr>
          <p:cNvSpPr txBox="1"/>
          <p:nvPr/>
        </p:nvSpPr>
        <p:spPr>
          <a:xfrm rot="16200000">
            <a:off x="11119750" y="4313674"/>
            <a:ext cx="1605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Single or Dataframe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endParaRPr lang="en-US" sz="12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880B969-432A-497C-B76C-B44A234C405B}"/>
              </a:ext>
            </a:extLst>
          </p:cNvPr>
          <p:cNvCxnSpPr>
            <a:cxnSpLocks/>
            <a:stCxn id="88" idx="2"/>
            <a:endCxn id="64" idx="0"/>
          </p:cNvCxnSpPr>
          <p:nvPr/>
        </p:nvCxnSpPr>
        <p:spPr>
          <a:xfrm>
            <a:off x="6510668" y="3299788"/>
            <a:ext cx="0" cy="2340624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9AF1405-BEBB-40D9-B557-4AF4162FFCD7}"/>
              </a:ext>
            </a:extLst>
          </p:cNvPr>
          <p:cNvCxnSpPr>
            <a:cxnSpLocks/>
            <a:stCxn id="64" idx="1"/>
            <a:endCxn id="68" idx="1"/>
          </p:cNvCxnSpPr>
          <p:nvPr/>
        </p:nvCxnSpPr>
        <p:spPr>
          <a:xfrm rot="10800000" flipH="1">
            <a:off x="5622784" y="1276537"/>
            <a:ext cx="2682168" cy="4657039"/>
          </a:xfrm>
          <a:prstGeom prst="bentConnector3">
            <a:avLst>
              <a:gd name="adj1" fmla="val -8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103345F-D8C4-45AF-9F18-8138BB222A43}"/>
              </a:ext>
            </a:extLst>
          </p:cNvPr>
          <p:cNvSpPr txBox="1"/>
          <p:nvPr/>
        </p:nvSpPr>
        <p:spPr>
          <a:xfrm>
            <a:off x="5852069" y="5795074"/>
            <a:ext cx="133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Results of Analysis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6FA5B83-298C-4BDB-93AF-F2996B2A544A}"/>
              </a:ext>
            </a:extLst>
          </p:cNvPr>
          <p:cNvSpPr/>
          <p:nvPr/>
        </p:nvSpPr>
        <p:spPr>
          <a:xfrm>
            <a:off x="7769116" y="2124950"/>
            <a:ext cx="240424" cy="218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928E098-211D-4C00-ABC2-4FB0C4C98341}"/>
              </a:ext>
            </a:extLst>
          </p:cNvPr>
          <p:cNvSpPr/>
          <p:nvPr/>
        </p:nvSpPr>
        <p:spPr>
          <a:xfrm>
            <a:off x="7769116" y="2857201"/>
            <a:ext cx="240424" cy="218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17E4AFD-8872-46F9-A958-70BCEA2AE203}"/>
              </a:ext>
            </a:extLst>
          </p:cNvPr>
          <p:cNvSpPr/>
          <p:nvPr/>
        </p:nvSpPr>
        <p:spPr>
          <a:xfrm>
            <a:off x="9984653" y="2765471"/>
            <a:ext cx="240424" cy="218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2E91953-E097-4BB0-AD42-EA13714EB47A}"/>
              </a:ext>
            </a:extLst>
          </p:cNvPr>
          <p:cNvSpPr/>
          <p:nvPr/>
        </p:nvSpPr>
        <p:spPr>
          <a:xfrm>
            <a:off x="10590605" y="4844388"/>
            <a:ext cx="240424" cy="218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E1CCD5C-FDD8-49EC-AF4F-EE0AB4F9B9AF}"/>
              </a:ext>
            </a:extLst>
          </p:cNvPr>
          <p:cNvSpPr/>
          <p:nvPr/>
        </p:nvSpPr>
        <p:spPr>
          <a:xfrm>
            <a:off x="10570874" y="5815976"/>
            <a:ext cx="240424" cy="218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5A381F6-8CB2-46B6-8900-AA5044E122E0}"/>
              </a:ext>
            </a:extLst>
          </p:cNvPr>
          <p:cNvSpPr/>
          <p:nvPr/>
        </p:nvSpPr>
        <p:spPr>
          <a:xfrm>
            <a:off x="5553142" y="2760152"/>
            <a:ext cx="240424" cy="218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E06F9D-9460-4A30-AE18-FB456999DBA3}"/>
              </a:ext>
            </a:extLst>
          </p:cNvPr>
          <p:cNvCxnSpPr>
            <a:cxnSpLocks/>
            <a:stCxn id="91" idx="3"/>
            <a:endCxn id="85" idx="1"/>
          </p:cNvCxnSpPr>
          <p:nvPr/>
        </p:nvCxnSpPr>
        <p:spPr>
          <a:xfrm>
            <a:off x="9528064" y="3176278"/>
            <a:ext cx="638214" cy="9685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98B15C8-B435-4A58-B0C3-177243842703}"/>
              </a:ext>
            </a:extLst>
          </p:cNvPr>
          <p:cNvCxnSpPr>
            <a:cxnSpLocks/>
            <a:stCxn id="85" idx="2"/>
            <a:endCxn id="112" idx="0"/>
          </p:cNvCxnSpPr>
          <p:nvPr/>
        </p:nvCxnSpPr>
        <p:spPr>
          <a:xfrm flipH="1">
            <a:off x="10947392" y="3313292"/>
            <a:ext cx="5632" cy="434885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1C02B0D-3060-4DAA-8581-D3EDD5D41267}"/>
              </a:ext>
            </a:extLst>
          </p:cNvPr>
          <p:cNvCxnSpPr>
            <a:cxnSpLocks/>
            <a:stCxn id="91" idx="1"/>
            <a:endCxn id="88" idx="3"/>
          </p:cNvCxnSpPr>
          <p:nvPr/>
        </p:nvCxnSpPr>
        <p:spPr>
          <a:xfrm flipH="1" flipV="1">
            <a:off x="7297413" y="3172459"/>
            <a:ext cx="714378" cy="3819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A214C5D-0024-4892-8ED3-AC5F3DDBCDD4}"/>
              </a:ext>
            </a:extLst>
          </p:cNvPr>
          <p:cNvCxnSpPr>
            <a:cxnSpLocks/>
            <a:stCxn id="67" idx="1"/>
            <a:endCxn id="88" idx="3"/>
          </p:cNvCxnSpPr>
          <p:nvPr/>
        </p:nvCxnSpPr>
        <p:spPr>
          <a:xfrm flipH="1" flipV="1">
            <a:off x="7297413" y="3172459"/>
            <a:ext cx="2740042" cy="3214601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9C309C16-E2D3-49D4-95C1-4E4FA22D5B77}"/>
              </a:ext>
            </a:extLst>
          </p:cNvPr>
          <p:cNvSpPr/>
          <p:nvPr/>
        </p:nvSpPr>
        <p:spPr>
          <a:xfrm>
            <a:off x="5553142" y="5372217"/>
            <a:ext cx="240424" cy="218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1DFD8DA-1187-4B6D-A147-B60EEF6693AA}"/>
              </a:ext>
            </a:extLst>
          </p:cNvPr>
          <p:cNvGrpSpPr/>
          <p:nvPr/>
        </p:nvGrpSpPr>
        <p:grpSpPr>
          <a:xfrm>
            <a:off x="279646" y="3706307"/>
            <a:ext cx="5030149" cy="2200960"/>
            <a:chOff x="116720" y="2241433"/>
            <a:chExt cx="5030149" cy="2200960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505CC3F-958C-4409-8C26-2F50A8522C0C}"/>
                </a:ext>
              </a:extLst>
            </p:cNvPr>
            <p:cNvSpPr txBox="1"/>
            <p:nvPr/>
          </p:nvSpPr>
          <p:spPr>
            <a:xfrm>
              <a:off x="372512" y="3855350"/>
              <a:ext cx="4084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If user requires analytics, DataFrame passed to Analytics Agent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16F1EFC-4D13-412F-A07D-172CE8ED53F7}"/>
                </a:ext>
              </a:extLst>
            </p:cNvPr>
            <p:cNvSpPr txBox="1"/>
            <p:nvPr/>
          </p:nvSpPr>
          <p:spPr>
            <a:xfrm>
              <a:off x="387672" y="4161919"/>
              <a:ext cx="4174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Analytics Agent perform requested analysis and provides results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5D8AE5-5453-4D43-8FF3-67B1D77CA49B}"/>
                </a:ext>
              </a:extLst>
            </p:cNvPr>
            <p:cNvGrpSpPr/>
            <p:nvPr/>
          </p:nvGrpSpPr>
          <p:grpSpPr>
            <a:xfrm>
              <a:off x="116720" y="2241433"/>
              <a:ext cx="5030149" cy="2200960"/>
              <a:chOff x="116720" y="2241433"/>
              <a:chExt cx="5030149" cy="2200960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05F9440-2AB4-474B-B304-EBD02D6F4293}"/>
                  </a:ext>
                </a:extLst>
              </p:cNvPr>
              <p:cNvSpPr txBox="1"/>
              <p:nvPr/>
            </p:nvSpPr>
            <p:spPr>
              <a:xfrm>
                <a:off x="357144" y="2241433"/>
                <a:ext cx="4326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creates a prompt in natural language and pass it to MT-Agent</a:t>
                </a: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33DADF1-4755-4E40-9490-889B0F61163F}"/>
                  </a:ext>
                </a:extLst>
              </p:cNvPr>
              <p:cNvSpPr/>
              <p:nvPr/>
            </p:nvSpPr>
            <p:spPr>
              <a:xfrm>
                <a:off x="116720" y="2255539"/>
                <a:ext cx="240424" cy="2188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4D55E11-42B3-4842-8B09-5C5F84CF9218}"/>
                  </a:ext>
                </a:extLst>
              </p:cNvPr>
              <p:cNvSpPr/>
              <p:nvPr/>
            </p:nvSpPr>
            <p:spPr>
              <a:xfrm>
                <a:off x="116720" y="2603907"/>
                <a:ext cx="240424" cy="2188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</a:t>
                </a: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5C79C094-656B-468E-ACC7-C3999A71925B}"/>
                  </a:ext>
                </a:extLst>
              </p:cNvPr>
              <p:cNvSpPr/>
              <p:nvPr/>
            </p:nvSpPr>
            <p:spPr>
              <a:xfrm>
                <a:off x="116720" y="2952275"/>
                <a:ext cx="240424" cy="2188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96A4F4CB-7BF5-498F-B944-E18B6CE68D86}"/>
                  </a:ext>
                </a:extLst>
              </p:cNvPr>
              <p:cNvSpPr/>
              <p:nvPr/>
            </p:nvSpPr>
            <p:spPr>
              <a:xfrm>
                <a:off x="116720" y="3270095"/>
                <a:ext cx="240424" cy="2188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A5DB5FC8-3CD8-49A5-81A1-8A973B157BAD}"/>
                  </a:ext>
                </a:extLst>
              </p:cNvPr>
              <p:cNvSpPr/>
              <p:nvPr/>
            </p:nvSpPr>
            <p:spPr>
              <a:xfrm>
                <a:off x="116720" y="3587915"/>
                <a:ext cx="240424" cy="2188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3DADD94C-A8BF-4F0B-8C34-E3901BAEAE4C}"/>
                  </a:ext>
                </a:extLst>
              </p:cNvPr>
              <p:cNvSpPr/>
              <p:nvPr/>
            </p:nvSpPr>
            <p:spPr>
              <a:xfrm>
                <a:off x="116720" y="3905735"/>
                <a:ext cx="240424" cy="2188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6</a:t>
                </a: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AAFACA9D-1C83-4A9E-93B3-208CFFF3A604}"/>
                  </a:ext>
                </a:extLst>
              </p:cNvPr>
              <p:cNvSpPr/>
              <p:nvPr/>
            </p:nvSpPr>
            <p:spPr>
              <a:xfrm>
                <a:off x="116720" y="4223555"/>
                <a:ext cx="240424" cy="2188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B64A33B-14FD-472C-BFA6-F97A6466B5F6}"/>
                  </a:ext>
                </a:extLst>
              </p:cNvPr>
              <p:cNvSpPr txBox="1"/>
              <p:nvPr/>
            </p:nvSpPr>
            <p:spPr>
              <a:xfrm>
                <a:off x="354026" y="2947940"/>
                <a:ext cx="4500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Fine-tuned SQL-Agent takes the prompt uses LLM to create the query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8A0DA07-888F-46CE-BF23-D306150B0759}"/>
                  </a:ext>
                </a:extLst>
              </p:cNvPr>
              <p:cNvSpPr txBox="1"/>
              <p:nvPr/>
            </p:nvSpPr>
            <p:spPr>
              <a:xfrm>
                <a:off x="372512" y="3254509"/>
                <a:ext cx="24082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SQL-Agent Retrieves data from SQL 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E1D6AF9-2FBF-4C05-8377-15680338125E}"/>
                  </a:ext>
                </a:extLst>
              </p:cNvPr>
              <p:cNvSpPr txBox="1"/>
              <p:nvPr/>
            </p:nvSpPr>
            <p:spPr>
              <a:xfrm>
                <a:off x="375926" y="3531508"/>
                <a:ext cx="33759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DataFrame and single data point returned to User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D2F672F2-28E3-464B-8605-F7DB36B19B08}"/>
                  </a:ext>
                </a:extLst>
              </p:cNvPr>
              <p:cNvSpPr txBox="1"/>
              <p:nvPr/>
            </p:nvSpPr>
            <p:spPr>
              <a:xfrm>
                <a:off x="328370" y="2576294"/>
                <a:ext cx="48184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MT-Agent uses feedback and fine tune SQL-Agent and passes the prompt</a:t>
                </a:r>
              </a:p>
            </p:txBody>
          </p: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DEF66F6A-3AD3-48EA-B1DE-BF0B27E98811}"/>
              </a:ext>
            </a:extLst>
          </p:cNvPr>
          <p:cNvSpPr txBox="1"/>
          <p:nvPr/>
        </p:nvSpPr>
        <p:spPr>
          <a:xfrm>
            <a:off x="238903" y="1103015"/>
            <a:ext cx="4814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86AD3A"/>
                </a:solidFill>
              </a:rPr>
              <a:t>Instantiate swarm with 3 agents at the beginning:</a:t>
            </a:r>
          </a:p>
          <a:p>
            <a:br>
              <a:rPr lang="en-US" sz="1200" dirty="0"/>
            </a:br>
            <a:r>
              <a:rPr lang="en-US" sz="1200" dirty="0"/>
              <a:t>1. </a:t>
            </a:r>
            <a:r>
              <a:rPr lang="en-US" sz="1200" b="1" dirty="0"/>
              <a:t>SQL-Agent </a:t>
            </a:r>
            <a:r>
              <a:rPr lang="en-US" sz="1200" dirty="0"/>
              <a:t>– trained on given SQL Database with Data Dictionary, </a:t>
            </a:r>
          </a:p>
          <a:p>
            <a:r>
              <a:rPr lang="en-US" sz="1200" dirty="0"/>
              <a:t>SQL ERD, Principles and examples of queries</a:t>
            </a:r>
          </a:p>
          <a:p>
            <a:endParaRPr lang="en-US" sz="1200" dirty="0"/>
          </a:p>
          <a:p>
            <a:r>
              <a:rPr lang="en-US" sz="1200" dirty="0"/>
              <a:t>2. Analytical Agent (A-Agent) – Possible use of PandasAI or custom built again to use methods and principles within data science for analytics</a:t>
            </a:r>
          </a:p>
          <a:p>
            <a:endParaRPr lang="en-US" sz="1200" dirty="0"/>
          </a:p>
          <a:p>
            <a:r>
              <a:rPr lang="en-US" sz="1200" dirty="0"/>
              <a:t>3. Model Tuning Agent (MT-Agent)  – Trained to take the user feedback and use it to fine tune SQL Agent and Analytics Agent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D9D1D8B-3C3B-4327-84A1-942325295681}"/>
              </a:ext>
            </a:extLst>
          </p:cNvPr>
          <p:cNvSpPr/>
          <p:nvPr/>
        </p:nvSpPr>
        <p:spPr>
          <a:xfrm>
            <a:off x="279646" y="3339755"/>
            <a:ext cx="1069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solidFill>
                  <a:srgbClr val="86AD3A"/>
                </a:solidFill>
              </a:rPr>
              <a:t>How it works: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CB0E8B2-BDFF-4457-9817-F283E7380C24}"/>
              </a:ext>
            </a:extLst>
          </p:cNvPr>
          <p:cNvSpPr txBox="1"/>
          <p:nvPr/>
        </p:nvSpPr>
        <p:spPr>
          <a:xfrm>
            <a:off x="0" y="83602"/>
            <a:ext cx="1215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6AD3A"/>
                </a:solidFill>
              </a:rPr>
              <a:t>Hierarchical Autonomous Agent Swarm (HAAS)</a:t>
            </a:r>
            <a:endParaRPr lang="en-US" sz="3200" b="1" dirty="0">
              <a:solidFill>
                <a:srgbClr val="86AD3A"/>
              </a:solidFill>
            </a:endParaRPr>
          </a:p>
        </p:txBody>
      </p:sp>
      <p:pic>
        <p:nvPicPr>
          <p:cNvPr id="195" name="Picture 2" descr="Image result for data warehouse png">
            <a:extLst>
              <a:ext uri="{FF2B5EF4-FFF2-40B4-BE49-F238E27FC236}">
                <a16:creationId xmlns:a16="http://schemas.microsoft.com/office/drawing/2014/main" id="{6E29B7BC-80A6-4DD6-9D20-E09F6F09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241" y="5169802"/>
            <a:ext cx="508193" cy="50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9C9536B-E557-4C35-91CA-D268D12908C5}"/>
              </a:ext>
            </a:extLst>
          </p:cNvPr>
          <p:cNvCxnSpPr>
            <a:cxnSpLocks/>
            <a:stCxn id="117" idx="2"/>
            <a:endCxn id="195" idx="0"/>
          </p:cNvCxnSpPr>
          <p:nvPr/>
        </p:nvCxnSpPr>
        <p:spPr>
          <a:xfrm>
            <a:off x="10918363" y="4760137"/>
            <a:ext cx="6975" cy="409665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57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2966</TotalTime>
  <Words>197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Slavoljub Petkovic</dc:creator>
  <cp:lastModifiedBy>Slav Petkovic</cp:lastModifiedBy>
  <cp:revision>42</cp:revision>
  <dcterms:created xsi:type="dcterms:W3CDTF">2023-11-26T00:05:41Z</dcterms:created>
  <dcterms:modified xsi:type="dcterms:W3CDTF">2023-12-21T05:08:07Z</dcterms:modified>
</cp:coreProperties>
</file>