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00" r:id="rId2"/>
    <p:sldMasterId id="2147483651" r:id="rId3"/>
    <p:sldMasterId id="2147483708" r:id="rId4"/>
    <p:sldMasterId id="2147483678" r:id="rId5"/>
  </p:sldMasterIdLst>
  <p:sldIdLst>
    <p:sldId id="261" r:id="rId6"/>
    <p:sldId id="262" r:id="rId7"/>
    <p:sldId id="269" r:id="rId8"/>
    <p:sldId id="271" r:id="rId9"/>
    <p:sldId id="265" r:id="rId10"/>
    <p:sldId id="268" r:id="rId11"/>
    <p:sldId id="277" r:id="rId12"/>
    <p:sldId id="274" r:id="rId13"/>
    <p:sldId id="275" r:id="rId14"/>
    <p:sldId id="270" r:id="rId15"/>
    <p:sldId id="266" r:id="rId16"/>
    <p:sldId id="276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32C"/>
    <a:srgbClr val="0E2E5D"/>
    <a:srgbClr val="0E2442"/>
    <a:srgbClr val="102745"/>
    <a:srgbClr val="020C22"/>
    <a:srgbClr val="0C2B63"/>
    <a:srgbClr val="102442"/>
    <a:srgbClr val="EB7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739" autoAdjust="0"/>
  </p:normalViewPr>
  <p:slideViewPr>
    <p:cSldViewPr snapToGrid="0" snapToObjects="1"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875" y="3735734"/>
            <a:ext cx="7356952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355095" y="1342339"/>
            <a:ext cx="8229600" cy="23683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50000"/>
              </a:lnSpc>
              <a:defRPr lang="en-US" sz="18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3881437" cy="5056188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For pages with heavy copy and a corresponding image.</a:t>
            </a:r>
          </a:p>
          <a:p>
            <a:pPr fontAlgn="auto">
              <a:spcAft>
                <a:spcPts val="0"/>
              </a:spcAft>
              <a:defRPr/>
            </a:pPr>
            <a:endParaRPr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Ut enim ad minim veniam, quis nostrud exercitation ullamco laboris nisi ut aliquip ex ea commodo consequat.</a:t>
            </a:r>
          </a:p>
        </p:txBody>
      </p:sp>
    </p:spTree>
    <p:extLst>
      <p:ext uri="{BB962C8B-B14F-4D97-AF65-F5344CB8AC3E}">
        <p14:creationId xmlns:p14="http://schemas.microsoft.com/office/powerpoint/2010/main" val="105953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8240712" cy="1731963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0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59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AECEBA-2815-41EB-B165-997FB33A428B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2E9F69-DEEC-465B-8D44-BFA3F2954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2650F5-05CF-4772-88A3-EFDC8A18067E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CF1A43-9C43-49C3-836E-2A4441C26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C4C31E-D0C0-4ACC-BB87-E18150321740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29E785-8564-4050-8F4F-D89DDE1960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7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2CA2A8-3270-4C06-B4F8-14A81F57A47B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F6352C-E1F3-488C-8096-729324B0FA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6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4CD6C5-94B3-47E2-82E9-9A2AEE107883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5CC8808-79F1-439D-A483-6E96D40F1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2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05D3BE-542E-40B4-B8B0-74869527D81C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B21CED-8023-4D73-B544-B646932024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E2B16F-62B7-4329-BB30-5D2BFB0A04F3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7921554-9096-4861-9378-ACAE006C5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DE8507-36D6-4056-A322-753B21EB94C9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EC7168-1D0F-4DDF-90B5-AB192995B1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32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70AA0E1-361F-4673-811D-AB658B0EF4D9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07A775-F74B-4557-AA61-FA6CC2E7E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8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8EBC9A-65D0-4989-8F33-7D7A4BD30A44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0303F8-0417-462C-9A63-46EBD0528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0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21C42-44AB-47EB-BC21-14E3E5FB43AD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CC5D96-11FB-4CF3-81A4-A177CBF7A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44503" y="3843814"/>
            <a:ext cx="7356952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noProof="0" dirty="0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687518-4938-4C9F-8C89-686225525CC1}" type="datetimeFigureOut">
              <a:rPr lang="en-US"/>
              <a:pPr>
                <a:defRPr/>
              </a:pPr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03E138-9E5C-42FA-974C-CFE87B582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0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355095" y="1342339"/>
            <a:ext cx="8229600" cy="21154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50000"/>
              </a:lnSpc>
              <a:defRPr lang="en-US" sz="16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600" kern="1200" dirty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544513"/>
            <a:ext cx="3881437" cy="4133850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For pages with heavy copy and a corresponding image.</a:t>
            </a:r>
          </a:p>
          <a:p>
            <a:pPr fontAlgn="auto">
              <a:spcAft>
                <a:spcPts val="0"/>
              </a:spcAft>
              <a:defRPr/>
            </a:pPr>
            <a:endParaRPr sz="160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 sz="160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Ut enim ad minim veniam, quis nostrud exercitation ullamco laboris nisi ut aliquip ex ea commodo consequat.</a:t>
            </a:r>
          </a:p>
        </p:txBody>
      </p:sp>
    </p:spTree>
    <p:extLst>
      <p:ext uri="{BB962C8B-B14F-4D97-AF65-F5344CB8AC3E}">
        <p14:creationId xmlns:p14="http://schemas.microsoft.com/office/powerpoint/2010/main" val="26150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8240712" cy="15494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For pages with heavy copy. Lines should be spaced at 1.5.</a:t>
            </a: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28258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6197600"/>
            <a:ext cx="17859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486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6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4ColorTM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188913"/>
            <a:ext cx="17859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486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4ColorTM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188913"/>
            <a:ext cx="17859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rgbClr val="05132C"/>
          </a:solidFill>
          <a:ln>
            <a:solidFill>
              <a:srgbClr val="0E2E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076" name="Picture 1" descr="stratasys_ppt_final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57"/>
          <a:stretch>
            <a:fillRect/>
          </a:stretch>
        </p:blipFill>
        <p:spPr bwMode="auto">
          <a:xfrm>
            <a:off x="0" y="0"/>
            <a:ext cx="7026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8" r:id="rId3"/>
    <p:sldLayoutId id="2147483739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stratasys_ppt_final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4ColorTM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235825" y="449263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123" name="Picture 8" descr="4ColorTM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235825" y="449263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/docs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1095375" y="3863975"/>
            <a:ext cx="7358063" cy="769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C2B63"/>
                </a:solidFill>
                <a:latin typeface="Helvetica Neue"/>
                <a:ea typeface="Helvetica Neue"/>
                <a:cs typeface="Helvetica Neue"/>
              </a:rPr>
              <a:t>Build </a:t>
            </a:r>
            <a:r>
              <a:rPr lang="en-US" sz="3600" dirty="0" smtClean="0">
                <a:solidFill>
                  <a:srgbClr val="0C2B63"/>
                </a:solidFill>
                <a:latin typeface="Helvetica Neue"/>
                <a:ea typeface="Helvetica Neue"/>
                <a:cs typeface="Helvetica Neue"/>
              </a:rPr>
              <a:t>Automation and SW Servers</a:t>
            </a:r>
            <a:endParaRPr lang="en-US" sz="3600" dirty="0" smtClean="0">
              <a:solidFill>
                <a:srgbClr val="0C2B63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1109663" y="4505325"/>
            <a:ext cx="73564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Slava</a:t>
            </a:r>
            <a:r>
              <a:rPr lang="en-US" sz="2000" dirty="0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000" dirty="0" err="1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Chuhovich</a:t>
            </a:r>
            <a:endParaRPr lang="en-US" sz="2000" dirty="0">
              <a:solidFill>
                <a:srgbClr val="EB752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Documentation </a:t>
            </a:r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portal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" y="1635125"/>
            <a:ext cx="8417047" cy="484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Code documentation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62" y="1742301"/>
            <a:ext cx="8424909" cy="4759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SW Department servers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Servers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06362" y="1635125"/>
            <a:ext cx="8975115" cy="55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 err="1" smtClean="0"/>
              <a:t>Bugzilla</a:t>
            </a:r>
            <a:endParaRPr lang="en-US" sz="2000" u="sng" dirty="0" smtClean="0"/>
          </a:p>
          <a:p>
            <a:pPr lvl="1"/>
            <a:r>
              <a:rPr lang="en-US" sz="2000" dirty="0" smtClean="0"/>
              <a:t>Bug tracking system</a:t>
            </a:r>
          </a:p>
          <a:p>
            <a:pPr lvl="1"/>
            <a:r>
              <a:rPr lang="en-US" sz="2000" dirty="0" smtClean="0"/>
              <a:t>Above 100 company-wide users (SW, QA, PMs, Tech writers, Alpha …)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u="sng" dirty="0" smtClean="0"/>
              <a:t>SVN Server</a:t>
            </a:r>
          </a:p>
          <a:p>
            <a:pPr lvl="1"/>
            <a:r>
              <a:rPr lang="en-US" sz="2000" dirty="0" smtClean="0"/>
              <a:t>Configuration management (source control)</a:t>
            </a:r>
          </a:p>
          <a:p>
            <a:pPr lvl="1"/>
            <a:r>
              <a:rPr lang="en-US" sz="2000" dirty="0" smtClean="0"/>
              <a:t>Above 30 company-wide users (SW, QA, Tech writers, Printing Quality)</a:t>
            </a:r>
          </a:p>
          <a:p>
            <a:pPr lvl="1"/>
            <a:endParaRPr lang="en-US" sz="2000" dirty="0" smtClean="0"/>
          </a:p>
          <a:p>
            <a:r>
              <a:rPr lang="en-US" sz="2000" u="sng" dirty="0" smtClean="0"/>
              <a:t>Build and Documentation</a:t>
            </a:r>
          </a:p>
          <a:p>
            <a:pPr lvl="1"/>
            <a:r>
              <a:rPr lang="en-US" sz="2000" dirty="0" smtClean="0"/>
              <a:t>Software nightly build and documentation portal server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Wiki </a:t>
            </a:r>
          </a:p>
          <a:p>
            <a:pPr lvl="1"/>
            <a:r>
              <a:rPr lang="en-US" sz="2000" dirty="0" smtClean="0"/>
              <a:t>A wiki-style knowledge base for the software and projects related issues.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09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095" y="3468123"/>
            <a:ext cx="8229600" cy="739754"/>
          </a:xfrm>
        </p:spPr>
        <p:txBody>
          <a:bodyPr/>
          <a:lstStyle/>
          <a:p>
            <a:pPr algn="ctr"/>
            <a:r>
              <a:rPr lang="en-US" sz="3200" dirty="0" smtClean="0"/>
              <a:t>Thanks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 txBox="1">
            <a:spLocks/>
          </p:cNvSpPr>
          <p:nvPr/>
        </p:nvSpPr>
        <p:spPr bwMode="auto">
          <a:xfrm>
            <a:off x="106363" y="1554163"/>
            <a:ext cx="8945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2442"/>
                </a:solidFill>
                <a:latin typeface="Arial" pitchFamily="34" charset="0"/>
              </a:rPr>
              <a:t>Nightly snapshots of </a:t>
            </a:r>
            <a:r>
              <a:rPr lang="en-US" sz="2400" dirty="0" smtClean="0">
                <a:solidFill>
                  <a:srgbClr val="102442"/>
                </a:solidFill>
                <a:latin typeface="Arial" pitchFamily="34" charset="0"/>
              </a:rPr>
              <a:t>embedded and host software</a:t>
            </a:r>
            <a:endParaRPr lang="en-US" sz="2400" dirty="0" smtClean="0">
              <a:solidFill>
                <a:srgbClr val="102442"/>
              </a:solidFill>
              <a:latin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2442"/>
                </a:solidFill>
                <a:latin typeface="Arial" pitchFamily="34" charset="0"/>
              </a:rPr>
              <a:t>Automatic documentation generation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2442"/>
                </a:solidFill>
                <a:latin typeface="Arial" pitchFamily="34" charset="0"/>
              </a:rPr>
              <a:t>Additional SW servers</a:t>
            </a:r>
            <a:endParaRPr lang="en-US" sz="2400" dirty="0">
              <a:solidFill>
                <a:srgbClr val="102442"/>
              </a:solidFill>
              <a:latin typeface="Arial" pitchFamily="34" charset="0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Automatic nightly builds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idx="4294967295"/>
          </p:nvPr>
        </p:nvSpPr>
        <p:spPr bwMode="auto">
          <a:xfrm>
            <a:off x="117475" y="1554163"/>
            <a:ext cx="6948488" cy="40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Precision Builder</a:t>
            </a:r>
            <a:r>
              <a:rPr lang="en-US" sz="2400" dirty="0" smtClean="0"/>
              <a:t> tool for automation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Update predefined branches from SVN repo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Build all application </a:t>
            </a:r>
            <a:r>
              <a:rPr lang="en-US" sz="2400" dirty="0" err="1" smtClean="0"/>
              <a:t>executables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Build all tools and utilities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Set EXEs versions based on SVN revision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HASP Envelope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Copy </a:t>
            </a:r>
            <a:r>
              <a:rPr lang="en-US" sz="2400" dirty="0" smtClean="0"/>
              <a:t>the result to network accessible folder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Generate </a:t>
            </a:r>
            <a:r>
              <a:rPr lang="en-US" sz="2400" dirty="0" smtClean="0">
                <a:solidFill>
                  <a:srgbClr val="00B050"/>
                </a:solidFill>
              </a:rPr>
              <a:t>Pass</a:t>
            </a:r>
            <a:r>
              <a:rPr lang="en-US" sz="2400" dirty="0" smtClean="0"/>
              <a:t> / </a:t>
            </a:r>
            <a:r>
              <a:rPr lang="en-US" sz="2400" dirty="0" smtClean="0">
                <a:solidFill>
                  <a:srgbClr val="FF0000"/>
                </a:solidFill>
              </a:rPr>
              <a:t>Fail</a:t>
            </a:r>
            <a:r>
              <a:rPr lang="en-US" sz="2400" dirty="0" smtClean="0"/>
              <a:t> HTML report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Send report by mail to all team members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Nightly </a:t>
            </a:r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build process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Precision Builder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37" y="1513205"/>
            <a:ext cx="7291526" cy="4845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Nightly build motivation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06363" y="1851148"/>
            <a:ext cx="8862403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All </a:t>
            </a:r>
            <a:r>
              <a:rPr lang="en-US" sz="2400" dirty="0" smtClean="0"/>
              <a:t>release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> </a:t>
            </a:r>
            <a:r>
              <a:rPr lang="en-US" sz="2400" dirty="0"/>
              <a:t>are kept and </a:t>
            </a:r>
            <a:r>
              <a:rPr lang="en-US" sz="2400" dirty="0" smtClean="0"/>
              <a:t>accessible.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Helps </a:t>
            </a:r>
            <a:r>
              <a:rPr lang="en-US" sz="2400" dirty="0"/>
              <a:t>tracking exactly when each certain bug had </a:t>
            </a:r>
            <a:r>
              <a:rPr lang="en-US" sz="2400" dirty="0" smtClean="0"/>
              <a:t>appeared.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Maintaining a sterile build environment ensures repetitive and virus-free installations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Each auto-build takes about 2.5 </a:t>
            </a:r>
            <a:r>
              <a:rPr lang="en-US" sz="2400" dirty="0" err="1" smtClean="0"/>
              <a:t>Hr</a:t>
            </a:r>
            <a:r>
              <a:rPr lang="en-US" sz="2400" dirty="0" smtClean="0"/>
              <a:t>, which is actually the time saved daily.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Detailed reporting for each project build.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Branches on auto-build 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06363" y="1851148"/>
            <a:ext cx="8862403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Following branches and all their subprojects are currently compiled with auto-build server:</a:t>
            </a:r>
            <a:br>
              <a:rPr lang="en-US" sz="2400" dirty="0" smtClean="0"/>
            </a:br>
            <a:endParaRPr lang="en-US" sz="2400" dirty="0" smtClean="0"/>
          </a:p>
          <a:p>
            <a:pPr marL="1085850" lvl="1" indent="-342900"/>
            <a:r>
              <a:rPr lang="en-US" sz="2400" dirty="0" smtClean="0"/>
              <a:t>Objet1000</a:t>
            </a:r>
          </a:p>
          <a:p>
            <a:pPr marL="1085850" lvl="1" indent="-342900"/>
            <a:r>
              <a:rPr lang="en-US" sz="2400" dirty="0" smtClean="0"/>
              <a:t>Objet500 58.1 Release</a:t>
            </a:r>
          </a:p>
          <a:p>
            <a:pPr marL="1085850" lvl="1" indent="-342900"/>
            <a:r>
              <a:rPr lang="en-US" sz="2400" dirty="0" smtClean="0"/>
              <a:t>Desktop V3P2 (24 and 30)</a:t>
            </a:r>
          </a:p>
          <a:p>
            <a:pPr marL="1085850" lvl="1" indent="-342900"/>
            <a:r>
              <a:rPr lang="en-US" sz="2400" dirty="0" smtClean="0"/>
              <a:t>Objet Studio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47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Documentation generation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Documentation generation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17475" y="1554163"/>
            <a:ext cx="8354402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102442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Update sources from SVN repository (as part of nightly snapshots)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Generate code documentation using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Doxygen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tool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Update documentation server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Docs freely accessible from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portal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>
                <a:hlinkClick r:id="rId2"/>
              </a:rPr>
              <a:t>http://dev/docs/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5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215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2_Custom Design</vt:lpstr>
      <vt:lpstr>5_Custom Design</vt:lpstr>
      <vt:lpstr>Custom Design</vt:lpstr>
      <vt:lpstr>7_Custom Design</vt:lpstr>
      <vt:lpstr>3_Custom Design</vt:lpstr>
      <vt:lpstr>Build Automation and SW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AFG</dc:creator>
  <cp:lastModifiedBy> </cp:lastModifiedBy>
  <cp:revision>124</cp:revision>
  <dcterms:created xsi:type="dcterms:W3CDTF">2012-07-27T19:19:43Z</dcterms:created>
  <dcterms:modified xsi:type="dcterms:W3CDTF">2013-02-17T08:56:02Z</dcterms:modified>
</cp:coreProperties>
</file>