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  <p:sldMasterId id="2147483673" r:id="rId2"/>
    <p:sldMasterId id="2147483676" r:id="rId3"/>
  </p:sldMasterIdLst>
  <p:notesMasterIdLst>
    <p:notesMasterId r:id="rId11"/>
  </p:notesMasterIdLst>
  <p:sldIdLst>
    <p:sldId id="321" r:id="rId4"/>
    <p:sldId id="374" r:id="rId5"/>
    <p:sldId id="376" r:id="rId6"/>
    <p:sldId id="375" r:id="rId7"/>
    <p:sldId id="377" r:id="rId8"/>
    <p:sldId id="378" r:id="rId9"/>
    <p:sldId id="356" r:id="rId10"/>
  </p:sldIdLst>
  <p:sldSz cx="9906000" cy="6858000" type="A4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bjet" initials="O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CB6"/>
    <a:srgbClr val="FF8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 autoAdjust="0"/>
    <p:restoredTop sz="90056" autoAdjust="0"/>
  </p:normalViewPr>
  <p:slideViewPr>
    <p:cSldViewPr>
      <p:cViewPr varScale="1">
        <p:scale>
          <a:sx n="122" d="100"/>
          <a:sy n="122" d="100"/>
        </p:scale>
        <p:origin x="-990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E2BFB-CAC5-412A-AF10-A8C4E73474DB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61278-24AA-4521-AD98-BB2F56463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29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oncept-21-9-Top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2"/>
          <a:stretch>
            <a:fillRect/>
          </a:stretch>
        </p:blipFill>
        <p:spPr bwMode="auto">
          <a:xfrm>
            <a:off x="0" y="1304925"/>
            <a:ext cx="9906000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Internal Whit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838" y="6151565"/>
            <a:ext cx="1350962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8"/>
          <p:cNvSpPr txBox="1">
            <a:spLocks noChangeArrowheads="1"/>
          </p:cNvSpPr>
          <p:nvPr userDrawn="1"/>
        </p:nvSpPr>
        <p:spPr bwMode="auto">
          <a:xfrm>
            <a:off x="3929063" y="0"/>
            <a:ext cx="20066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C0C0C0"/>
                </a:solidFill>
              </a:rPr>
              <a:t>Company Confidential</a:t>
            </a: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093789" y="1938340"/>
            <a:ext cx="7275512" cy="4857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71563" y="3051177"/>
            <a:ext cx="6477000" cy="530225"/>
          </a:xfrm>
        </p:spPr>
        <p:txBody>
          <a:bodyPr anchor="ctr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288504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1111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1213" y="212725"/>
            <a:ext cx="2249488" cy="5913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63" y="212725"/>
            <a:ext cx="6597650" cy="59134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3124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163" y="212725"/>
            <a:ext cx="8915400" cy="5603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89154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3938589"/>
            <a:ext cx="89154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7562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187198" y="3735734"/>
            <a:ext cx="7970031" cy="7692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dirty="0" err="1" smtClean="0"/>
              <a:t>Stratasys</a:t>
            </a:r>
            <a:r>
              <a:rPr lang="en-US" dirty="0" smtClean="0"/>
              <a:t> Presentation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77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24A47E37-64BF-4E71-B713-22D860DEAFAD}" type="datetimeFigureOut">
              <a:rPr lang="en-US">
                <a:solidFill>
                  <a:prstClr val="black"/>
                </a:solidFill>
              </a:rPr>
              <a:pPr defTabSz="457200">
                <a:defRPr/>
              </a:pPr>
              <a:t>1/30/2014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0B2E9D9F-B0C9-45B0-8B21-AAD612CBDB61}" type="slidenum">
              <a:rPr lang="en-US">
                <a:solidFill>
                  <a:prstClr val="black"/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779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D0-6438-42A4-9EB2-B8E18521A3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DF3-9E4A-49D4-8BBB-4A57D20E3D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783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D0-6438-42A4-9EB2-B8E18521A3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DF3-9E4A-49D4-8BBB-4A57D20E3D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259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D0-6438-42A4-9EB2-B8E18521A3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DF3-9E4A-49D4-8BBB-4A57D20E3D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8752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D0-6438-42A4-9EB2-B8E18521A3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DF3-9E4A-49D4-8BBB-4A57D20E3D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1427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D0-6438-42A4-9EB2-B8E18521A3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DF3-9E4A-49D4-8BBB-4A57D20E3D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23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3689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D0-6438-42A4-9EB2-B8E18521A3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DF3-9E4A-49D4-8BBB-4A57D20E3D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511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D0-6438-42A4-9EB2-B8E18521A3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DF3-9E4A-49D4-8BBB-4A57D20E3D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9956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D0-6438-42A4-9EB2-B8E18521A3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DF3-9E4A-49D4-8BBB-4A57D20E3D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7128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D0-6438-42A4-9EB2-B8E18521A3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DF3-9E4A-49D4-8BBB-4A57D20E3D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561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D0-6438-42A4-9EB2-B8E18521A3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DF3-9E4A-49D4-8BBB-4A57D20E3D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0279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D0-6438-42A4-9EB2-B8E18521A3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DF3-9E4A-49D4-8BBB-4A57D20E3D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7278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 userDrawn="1"/>
        </p:nvSpPr>
        <p:spPr>
          <a:xfrm>
            <a:off x="386954" y="1219201"/>
            <a:ext cx="8927438" cy="1754326"/>
          </a:xfrm>
          <a:prstGeom prst="rect">
            <a:avLst/>
          </a:prstGeom>
        </p:spPr>
        <p:txBody>
          <a:bodyPr>
            <a:spAutoFit/>
          </a:bodyPr>
          <a:lstStyle>
            <a:lvl1pPr algn="l" defTabSz="4572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lang="en-US" sz="1800" kern="1200" dirty="0" smtClean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>
              <a:lnSpc>
                <a:spcPct val="150000"/>
              </a:lnSpc>
              <a:buFont typeface="Arial"/>
              <a:buChar char="•"/>
              <a:defRPr lang="en-US" sz="1800" kern="1200" dirty="0" smtClean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2pPr>
            <a:lvl3pPr marL="1200150" indent="-285750">
              <a:lnSpc>
                <a:spcPct val="150000"/>
              </a:lnSpc>
              <a:buFont typeface="Arial"/>
              <a:buChar char="•"/>
              <a:defRPr lang="en-US" sz="1800" kern="1200" dirty="0" smtClean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3pPr>
            <a:lvl4pPr marL="1657350" indent="-285750">
              <a:lnSpc>
                <a:spcPct val="150000"/>
              </a:lnSpc>
              <a:buFont typeface="Arial"/>
              <a:buChar char="•"/>
              <a:defRPr lang="en-US" sz="1800" kern="1200" dirty="0" smtClean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4pPr>
            <a:lvl5pPr marL="2114550" indent="-285750">
              <a:lnSpc>
                <a:spcPct val="150000"/>
              </a:lnSpc>
              <a:buFont typeface="Arial"/>
              <a:buChar char="•"/>
              <a:defRPr lang="en-US" sz="1800" kern="1200" dirty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5pPr>
          </a:lstStyle>
          <a:p>
            <a:pPr>
              <a:defRPr/>
            </a:pPr>
            <a:r>
              <a:rPr>
                <a:latin typeface="Arial"/>
                <a:cs typeface="Arial"/>
              </a:rPr>
              <a:t>For pages with heavy copy. Lines should be spaced at 1.5.</a:t>
            </a:r>
          </a:p>
          <a:p>
            <a:pPr>
              <a:defRPr/>
            </a:pPr>
            <a:r>
              <a:rPr>
                <a:latin typeface="Arial"/>
                <a:cs typeface="Arial"/>
              </a:rPr>
              <a:t>Lorem ipsum dolor sit amet, consectetur adipsicing elit, sed do elismod tempor incididunt ut labore et dolore magna aliqua.</a:t>
            </a:r>
          </a:p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876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240511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2"/>
            <a:ext cx="438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199" y="1600202"/>
            <a:ext cx="438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7481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42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4888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5999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123024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0276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8.jpe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2"/>
            <a:ext cx="8915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2051" name="Picture 4" descr="Concept-21-9-Top-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9"/>
          <a:stretch>
            <a:fillRect/>
          </a:stretch>
        </p:blipFill>
        <p:spPr bwMode="auto">
          <a:xfrm>
            <a:off x="0" y="1"/>
            <a:ext cx="9906000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11163" y="212725"/>
            <a:ext cx="89154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3" name="Text Box 9"/>
          <p:cNvSpPr txBox="1">
            <a:spLocks noChangeArrowheads="1"/>
          </p:cNvSpPr>
          <p:nvPr/>
        </p:nvSpPr>
        <p:spPr bwMode="auto">
          <a:xfrm>
            <a:off x="3927475" y="1"/>
            <a:ext cx="20066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5F5F5F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777777"/>
                </a:solidFill>
                <a:latin typeface="Calibri" pitchFamily="34" charset="0"/>
              </a:rPr>
              <a:t>Company Confidential</a:t>
            </a:r>
          </a:p>
        </p:txBody>
      </p:sp>
      <p:pic>
        <p:nvPicPr>
          <p:cNvPr id="2054" name="Picture 2" descr="Bottom-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5"/>
          <a:stretch>
            <a:fillRect/>
          </a:stretch>
        </p:blipFill>
        <p:spPr bwMode="auto">
          <a:xfrm>
            <a:off x="1" y="777875"/>
            <a:ext cx="1282700" cy="608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435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33366"/>
        </a:buClr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33366"/>
        </a:buClr>
        <a:buChar char="–"/>
        <a:defRPr sz="2000">
          <a:solidFill>
            <a:srgbClr val="4D4D4D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33366"/>
        </a:buClr>
        <a:buChar char="•"/>
        <a:defRPr>
          <a:solidFill>
            <a:srgbClr val="4D4D4D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333366"/>
        </a:buClr>
        <a:buChar char="–"/>
        <a:defRPr sz="1600">
          <a:solidFill>
            <a:srgbClr val="4D4D4D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333366"/>
        </a:buClr>
        <a:buChar char="»"/>
        <a:defRPr sz="1400">
          <a:solidFill>
            <a:srgbClr val="4D4D4D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33366"/>
        </a:buClr>
        <a:buChar char="»"/>
        <a:defRPr sz="1400">
          <a:solidFill>
            <a:srgbClr val="4D4D4D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33366"/>
        </a:buClr>
        <a:buChar char="»"/>
        <a:defRPr sz="1400">
          <a:solidFill>
            <a:srgbClr val="4D4D4D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33366"/>
        </a:buClr>
        <a:buChar char="»"/>
        <a:defRPr sz="1400">
          <a:solidFill>
            <a:srgbClr val="4D4D4D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33366"/>
        </a:buClr>
        <a:buChar char="»"/>
        <a:defRPr sz="1400">
          <a:solidFill>
            <a:srgbClr val="4D4D4D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4ColorTM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61" b="30032"/>
          <a:stretch>
            <a:fillRect/>
          </a:stretch>
        </p:blipFill>
        <p:spPr bwMode="auto">
          <a:xfrm>
            <a:off x="7725304" y="6197601"/>
            <a:ext cx="1934766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4ColorTM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3" t="34225" r="79034" b="34036"/>
          <a:stretch>
            <a:fillRect/>
          </a:stretch>
        </p:blipFill>
        <p:spPr bwMode="auto">
          <a:xfrm>
            <a:off x="0" y="0"/>
            <a:ext cx="526944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6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167D0-6438-42A4-9EB2-B8E18521A3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6FDF3-9E4A-49D4-8BBB-4A57D20E3D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" descr="stratasys_ppt_final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17" b="-2"/>
          <a:stretch>
            <a:fillRect/>
          </a:stretch>
        </p:blipFill>
        <p:spPr bwMode="auto">
          <a:xfrm>
            <a:off x="0" y="1066800"/>
            <a:ext cx="9906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4ColorTM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61" b="30032"/>
          <a:stretch>
            <a:fillRect/>
          </a:stretch>
        </p:blipFill>
        <p:spPr bwMode="auto">
          <a:xfrm>
            <a:off x="7838811" y="449264"/>
            <a:ext cx="1934766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293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ctrTitle"/>
          </p:nvPr>
        </p:nvSpPr>
        <p:spPr bwMode="auto">
          <a:xfrm>
            <a:off x="1562100" y="4038600"/>
            <a:ext cx="84201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sz="5400" b="1" dirty="0" smtClean="0">
                <a:solidFill>
                  <a:srgbClr val="0C2B63"/>
                </a:solidFill>
                <a:ea typeface="Helvetica Neue"/>
                <a:cs typeface="Helvetica Neue"/>
              </a:rPr>
              <a:t>Gen4</a:t>
            </a:r>
            <a:r>
              <a:rPr lang="en-US" sz="3600" dirty="0" smtClean="0">
                <a:solidFill>
                  <a:srgbClr val="0C2B63"/>
                </a:solidFill>
                <a:ea typeface="Helvetica Neue"/>
                <a:cs typeface="Helvetica Neue"/>
              </a:rPr>
              <a:t>  -- Jetting Station SW Status</a:t>
            </a:r>
            <a:endParaRPr lang="en-US" sz="3600" dirty="0">
              <a:solidFill>
                <a:srgbClr val="0C2B63"/>
              </a:solidFill>
              <a:ea typeface="Helvetica Neue"/>
              <a:cs typeface="Helvetica Neue"/>
            </a:endParaRPr>
          </a:p>
        </p:txBody>
      </p:sp>
      <p:sp>
        <p:nvSpPr>
          <p:cNvPr id="22531" name="Title 1"/>
          <p:cNvSpPr txBox="1">
            <a:spLocks/>
          </p:cNvSpPr>
          <p:nvPr/>
        </p:nvSpPr>
        <p:spPr bwMode="auto">
          <a:xfrm>
            <a:off x="4210051" y="4648201"/>
            <a:ext cx="4989115" cy="114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66"/>
              </a:buClr>
            </a:pPr>
            <a:r>
              <a:rPr lang="en-US" sz="2000" dirty="0" smtClean="0">
                <a:solidFill>
                  <a:srgbClr val="EB7521"/>
                </a:solidFill>
                <a:latin typeface="Calibri"/>
                <a:ea typeface="Helvetica Neue"/>
                <a:cs typeface="Helvetica Neue"/>
              </a:rPr>
              <a:t>Slava Chuhovich</a:t>
            </a: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66"/>
              </a:buClr>
            </a:pPr>
            <a:r>
              <a:rPr lang="en-US" sz="2000" dirty="0" smtClean="0">
                <a:solidFill>
                  <a:srgbClr val="EB7521"/>
                </a:solidFill>
                <a:latin typeface="Calibri"/>
                <a:ea typeface="Helvetica Neue"/>
                <a:cs typeface="Helvetica Neue"/>
              </a:rPr>
              <a:t>January 2014</a:t>
            </a:r>
            <a:endParaRPr lang="en-US" sz="2000" dirty="0">
              <a:solidFill>
                <a:srgbClr val="EB7521"/>
              </a:solidFill>
              <a:latin typeface="Calibri"/>
              <a:ea typeface="Helvetica Neue"/>
              <a:cs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2994" y="6596390"/>
            <a:ext cx="52316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5F5F5F"/>
                </a:solidFill>
                <a:cs typeface="Calibri" pitchFamily="34" charset="0"/>
              </a:rPr>
              <a:t>Copyright © 2013 Stratasys Ltd.  All rights reserved.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611780"/>
            <a:ext cx="1816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5F5F5F"/>
                </a:solidFill>
                <a:cs typeface="Calibri" pitchFamily="34" charset="0"/>
              </a:rPr>
              <a:t>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45558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11401" y="0"/>
            <a:ext cx="5231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5F5F5F"/>
                </a:solidFill>
                <a:latin typeface="Calibri" pitchFamily="34" charset="0"/>
                <a:cs typeface="Calibri" pitchFamily="34" charset="0"/>
              </a:rPr>
              <a:t>Copyright © 2013 Stratasys Ltd.  All rights reserved.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611780"/>
            <a:ext cx="1816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5F5F5F"/>
                </a:solidFill>
                <a:latin typeface="Calibri" pitchFamily="34" charset="0"/>
                <a:cs typeface="Calibri" pitchFamily="34" charset="0"/>
              </a:rPr>
              <a:t>Company Confidential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304801" y="1828800"/>
            <a:ext cx="9372600" cy="478298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Tester application (high level)</a:t>
            </a:r>
            <a:b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</a:br>
            <a:endParaRPr lang="en-US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User interface: complete redesign according to Meir’s requirements. </a:t>
            </a:r>
          </a:p>
          <a:p>
            <a:pPr lvl="1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Basic functionality, based on existing tester.</a:t>
            </a:r>
          </a:p>
          <a:p>
            <a:pPr lvl="1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New requirements: data arrangement, strobe, double pulse builder, etc... </a:t>
            </a:r>
          </a:p>
          <a:p>
            <a:pPr lvl="1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Communication with OHDB2  and OCB2 boards. New messages and registers.</a:t>
            </a:r>
          </a:p>
          <a:p>
            <a:pPr lvl="1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Voltage calibration algorithm.</a:t>
            </a:r>
          </a:p>
          <a:p>
            <a:pPr lvl="1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Operation for 16 cartridge lines: pumps, RFID, in-place sensors and load cells.</a:t>
            </a:r>
          </a:p>
          <a:p>
            <a:pPr lvl="1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Material level 12 thermistors reading and calibration.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4213" y="304800"/>
            <a:ext cx="7769225" cy="9969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B7521"/>
                </a:solidFill>
                <a:ea typeface="+mn-ea"/>
                <a:cs typeface="Arial" pitchFamily="34" charset="0"/>
              </a:rPr>
              <a:t>Ready for integration</a:t>
            </a:r>
            <a:endParaRPr lang="en-US" sz="3200" b="1" dirty="0">
              <a:solidFill>
                <a:srgbClr val="EB7521"/>
              </a:solidFill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45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11401" y="0"/>
            <a:ext cx="5231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5F5F5F"/>
                </a:solidFill>
                <a:latin typeface="Calibri" pitchFamily="34" charset="0"/>
                <a:cs typeface="Calibri" pitchFamily="34" charset="0"/>
              </a:rPr>
              <a:t>Copyright © 2013 Stratasys Ltd.  All rights reserved.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611780"/>
            <a:ext cx="1816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5F5F5F"/>
                </a:solidFill>
                <a:latin typeface="Calibri" pitchFamily="34" charset="0"/>
                <a:cs typeface="Calibri" pitchFamily="34" charset="0"/>
              </a:rPr>
              <a:t>Company Confidential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684213" y="1447800"/>
            <a:ext cx="8764587" cy="51639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OHDB2 MCU firmware</a:t>
            </a:r>
            <a:b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</a:br>
            <a:endParaRPr lang="en-US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New FPGA registers and head driver card logic.</a:t>
            </a:r>
          </a:p>
          <a:p>
            <a:pPr lvl="1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Temperature “ramp-up” control.</a:t>
            </a:r>
          </a:p>
          <a:p>
            <a:pPr lvl="1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Support 12 block filling thermistors, and their operation logic.</a:t>
            </a:r>
          </a:p>
          <a:p>
            <a:pPr lvl="1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Switching between head halves for voltage calibration.</a:t>
            </a:r>
          </a:p>
          <a:p>
            <a:pPr lvl="1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Adapting digital potentiometer operation for each head halve.</a:t>
            </a:r>
          </a:p>
          <a:p>
            <a:pPr lvl="1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Reading additional card voltages and reporting them to PC.</a:t>
            </a:r>
          </a:p>
          <a:p>
            <a:pPr lvl="1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Communication with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PC.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New messages and registers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lvl="1"/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4213" y="304800"/>
            <a:ext cx="7769225" cy="9969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B7521"/>
                </a:solidFill>
                <a:ea typeface="+mn-ea"/>
                <a:cs typeface="Arial" pitchFamily="34" charset="0"/>
              </a:rPr>
              <a:t>Ready for integration</a:t>
            </a:r>
            <a:endParaRPr lang="en-US" sz="3200" b="1" dirty="0">
              <a:solidFill>
                <a:srgbClr val="EB7521"/>
              </a:solidFill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72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11401" y="0"/>
            <a:ext cx="5231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5F5F5F"/>
                </a:solidFill>
                <a:latin typeface="Calibri" pitchFamily="34" charset="0"/>
                <a:cs typeface="Calibri" pitchFamily="34" charset="0"/>
              </a:rPr>
              <a:t>Copyright © 2013 Stratasys Ltd.  All rights reserved.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611780"/>
            <a:ext cx="1816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5F5F5F"/>
                </a:solidFill>
                <a:latin typeface="Calibri" pitchFamily="34" charset="0"/>
                <a:cs typeface="Calibri" pitchFamily="34" charset="0"/>
              </a:rPr>
              <a:t>Company Confidential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304800" y="1447800"/>
            <a:ext cx="9372599" cy="51639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lvl="1"/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OCB2 MCU firmware</a:t>
            </a:r>
            <a:b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</a:br>
            <a:endParaRPr lang="en-US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Separate I2C driver and MSC Interface implementation.</a:t>
            </a:r>
          </a:p>
          <a:p>
            <a:pPr lvl="1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Support for “n” number of MSC cards. Implementing 16 pumps activation and logic, including actuators and sensors.</a:t>
            </a:r>
          </a:p>
          <a:p>
            <a:pPr lvl="1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Implement new “filling monitoring” for new block configuration (12 thermistors and their operation modes).</a:t>
            </a:r>
          </a:p>
          <a:p>
            <a:pPr lvl="1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New messages for PC communication.</a:t>
            </a:r>
          </a:p>
          <a:p>
            <a:pPr lvl="1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Additional code refactoring, small improvements and bug fixes.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4213" y="304800"/>
            <a:ext cx="7769225" cy="9969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B7521"/>
                </a:solidFill>
                <a:ea typeface="+mn-ea"/>
                <a:cs typeface="Arial" pitchFamily="34" charset="0"/>
              </a:rPr>
              <a:t>Ready for integration</a:t>
            </a:r>
            <a:endParaRPr lang="en-US" sz="3200" b="1" dirty="0">
              <a:solidFill>
                <a:srgbClr val="EB7521"/>
              </a:solidFill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05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11401" y="0"/>
            <a:ext cx="5231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5F5F5F"/>
                </a:solidFill>
                <a:latin typeface="Calibri" pitchFamily="34" charset="0"/>
                <a:cs typeface="Calibri" pitchFamily="34" charset="0"/>
              </a:rPr>
              <a:t>Copyright © 2013 Stratasys Ltd.  All rights reserved.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611780"/>
            <a:ext cx="1816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5F5F5F"/>
                </a:solidFill>
                <a:latin typeface="Calibri" pitchFamily="34" charset="0"/>
                <a:cs typeface="Calibri" pitchFamily="34" charset="0"/>
              </a:rPr>
              <a:t>Company Confidential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304800" y="1447800"/>
            <a:ext cx="9372599" cy="51639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lvl="1"/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Tested against hardware simulator.</a:t>
            </a:r>
          </a:p>
          <a:p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Tested and verified against actual OHDB2 and OCB2 cards with 4 MSC cards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Correct signals were verified with Eldad using scope and </a:t>
            </a:r>
            <a:r>
              <a:rPr lang="en-US" sz="2800" smtClean="0">
                <a:solidFill>
                  <a:schemeClr val="tx2">
                    <a:lumMod val="50000"/>
                  </a:schemeClr>
                </a:solidFill>
              </a:rPr>
              <a:t>SPI sniffer .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</a:br>
            <a:endParaRPr lang="en-US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4213" y="304800"/>
            <a:ext cx="7769225" cy="9969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B7521"/>
                </a:solidFill>
                <a:ea typeface="+mn-ea"/>
                <a:cs typeface="Arial" pitchFamily="34" charset="0"/>
              </a:rPr>
              <a:t>Performed testing</a:t>
            </a:r>
            <a:endParaRPr lang="en-US" sz="3200" b="1" dirty="0">
              <a:solidFill>
                <a:srgbClr val="EB7521"/>
              </a:solidFill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62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11401" y="0"/>
            <a:ext cx="5231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5F5F5F"/>
                </a:solidFill>
                <a:latin typeface="Calibri" pitchFamily="34" charset="0"/>
                <a:cs typeface="Calibri" pitchFamily="34" charset="0"/>
              </a:rPr>
              <a:t>Copyright © 2013 Stratasys Ltd.  All rights reserved.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611780"/>
            <a:ext cx="1816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5F5F5F"/>
                </a:solidFill>
                <a:latin typeface="Calibri" pitchFamily="34" charset="0"/>
                <a:cs typeface="Calibri" pitchFamily="34" charset="0"/>
              </a:rPr>
              <a:t>Company Confidential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685799" y="1422400"/>
            <a:ext cx="8458201" cy="51639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lvl="1"/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Very little SW testing was performed using actual head driver card with actual Gen4 heads. Most of the testing was done with OHDB2 card using E1 heads and electronics. </a:t>
            </a:r>
            <a:b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</a:br>
            <a:endParaRPr lang="en-US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4213" y="304800"/>
            <a:ext cx="7769225" cy="9969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B7521"/>
                </a:solidFill>
                <a:ea typeface="+mn-ea"/>
                <a:cs typeface="Arial" pitchFamily="34" charset="0"/>
              </a:rPr>
              <a:t>Gaps</a:t>
            </a:r>
            <a:endParaRPr lang="en-US" sz="3200" b="1" dirty="0">
              <a:solidFill>
                <a:srgbClr val="EB7521"/>
              </a:solidFill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73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78533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11401" y="0"/>
            <a:ext cx="5231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5F5F5F"/>
                </a:solidFill>
                <a:latin typeface="Calibri" pitchFamily="34" charset="0"/>
                <a:cs typeface="Calibri" pitchFamily="34" charset="0"/>
              </a:rPr>
              <a:t>Copyright © 2013 Stratasys Ltd.  All rights reserved.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611780"/>
            <a:ext cx="1816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5F5F5F"/>
                </a:solidFill>
                <a:latin typeface="Calibri" pitchFamily="34" charset="0"/>
                <a:cs typeface="Calibri" pitchFamily="34" charset="0"/>
              </a:rPr>
              <a:t>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5238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bjetCare">
  <a:themeElements>
    <a:clrScheme name="1_Objet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Objet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bjet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bjet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bjet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bjet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bjet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bjet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bjet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bjet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bjet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bjet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bjet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bjet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ObjetCare</Template>
  <TotalTime>5524</TotalTime>
  <Words>154</Words>
  <Application>Microsoft Office PowerPoint</Application>
  <PresentationFormat>A4 Paper (210x297 mm)</PresentationFormat>
  <Paragraphs>56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ObjetCare</vt:lpstr>
      <vt:lpstr>2_Custom Design</vt:lpstr>
      <vt:lpstr>Office Theme</vt:lpstr>
      <vt:lpstr>Gen4  -- Jetting Station SW Status</vt:lpstr>
      <vt:lpstr>Ready for integration</vt:lpstr>
      <vt:lpstr>Ready for integration</vt:lpstr>
      <vt:lpstr>Ready for integration</vt:lpstr>
      <vt:lpstr>Performed testing</vt:lpstr>
      <vt:lpstr>Gaps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Objet Care</dc:title>
  <dc:creator>Objet</dc:creator>
  <cp:lastModifiedBy> </cp:lastModifiedBy>
  <cp:revision>207</cp:revision>
  <dcterms:created xsi:type="dcterms:W3CDTF">2013-06-30T06:50:02Z</dcterms:created>
  <dcterms:modified xsi:type="dcterms:W3CDTF">2014-01-30T07:19:29Z</dcterms:modified>
</cp:coreProperties>
</file>