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3" r:id="rId2"/>
    <p:sldMasterId id="2147483676" r:id="rId3"/>
  </p:sldMasterIdLst>
  <p:notesMasterIdLst>
    <p:notesMasterId r:id="rId10"/>
  </p:notesMasterIdLst>
  <p:sldIdLst>
    <p:sldId id="321" r:id="rId4"/>
    <p:sldId id="366" r:id="rId5"/>
    <p:sldId id="374" r:id="rId6"/>
    <p:sldId id="365" r:id="rId7"/>
    <p:sldId id="373" r:id="rId8"/>
    <p:sldId id="356" r:id="rId9"/>
  </p:sldIdLst>
  <p:sldSz cx="9906000" cy="6858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bjet" initials="O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CB6"/>
    <a:srgbClr val="FF8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 autoAdjust="0"/>
    <p:restoredTop sz="90056" autoAdjust="0"/>
  </p:normalViewPr>
  <p:slideViewPr>
    <p:cSldViewPr>
      <p:cViewPr varScale="1">
        <p:scale>
          <a:sx n="122" d="100"/>
          <a:sy n="122" d="100"/>
        </p:scale>
        <p:origin x="-990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E2BFB-CAC5-412A-AF10-A8C4E73474DB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1278-24AA-4521-AD98-BB2F56463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2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oncept-21-9-Top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2"/>
          <a:stretch>
            <a:fillRect/>
          </a:stretch>
        </p:blipFill>
        <p:spPr bwMode="auto">
          <a:xfrm>
            <a:off x="0" y="1304925"/>
            <a:ext cx="99060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Internal Whit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6151565"/>
            <a:ext cx="1350962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3929063" y="0"/>
            <a:ext cx="2006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C0C0C0"/>
                </a:solidFill>
              </a:rPr>
              <a:t>Company Confidential</a:t>
            </a: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93789" y="1938340"/>
            <a:ext cx="7275512" cy="4857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71563" y="3051177"/>
            <a:ext cx="6477000" cy="530225"/>
          </a:xfrm>
        </p:spPr>
        <p:txBody>
          <a:bodyPr anchor="ctr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288504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1111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1213" y="212725"/>
            <a:ext cx="2249488" cy="5913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3" y="212725"/>
            <a:ext cx="6597650" cy="5913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3124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3" y="212725"/>
            <a:ext cx="8915400" cy="560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89154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3938589"/>
            <a:ext cx="89154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756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187198" y="3735734"/>
            <a:ext cx="7970031" cy="7692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 err="1" smtClean="0"/>
              <a:t>Stratasys</a:t>
            </a:r>
            <a:r>
              <a:rPr lang="en-US" dirty="0" smtClean="0"/>
              <a:t> Presentation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77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24A47E37-64BF-4E71-B713-22D860DEAFAD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11/6/2013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0B2E9D9F-B0C9-45B0-8B21-AAD612CBDB61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779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83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259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75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42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3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3689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511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995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7128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561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027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7278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 userDrawn="1"/>
        </p:nvSpPr>
        <p:spPr>
          <a:xfrm>
            <a:off x="386954" y="1219201"/>
            <a:ext cx="8927438" cy="1754326"/>
          </a:xfrm>
          <a:prstGeom prst="rect">
            <a:avLst/>
          </a:prstGeom>
        </p:spPr>
        <p:txBody>
          <a:bodyPr>
            <a:spAutoFit/>
          </a:bodyPr>
          <a:lstStyle>
            <a:lvl1pPr algn="l" defTabSz="4572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2pPr>
            <a:lvl3pPr marL="12001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3pPr>
            <a:lvl4pPr marL="16573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4pPr>
            <a:lvl5pPr marL="2114550" indent="-285750">
              <a:lnSpc>
                <a:spcPct val="150000"/>
              </a:lnSpc>
              <a:buFont typeface="Arial"/>
              <a:buChar char="•"/>
              <a:defRPr lang="en-US" sz="1800" kern="1200" dirty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5pPr>
          </a:lstStyle>
          <a:p>
            <a:pPr>
              <a:defRPr/>
            </a:pPr>
            <a:r>
              <a:rPr>
                <a:latin typeface="Arial"/>
                <a:cs typeface="Arial"/>
              </a:rPr>
              <a:t>For pages with heavy copy. Lines should be spaced at 1.5.</a:t>
            </a:r>
          </a:p>
          <a:p>
            <a:pPr>
              <a:defRPr/>
            </a:pPr>
            <a:r>
              <a:rPr>
                <a:latin typeface="Arial"/>
                <a:cs typeface="Arial"/>
              </a:rPr>
              <a:t>Lorem ipsum dolor sit amet, consectetur adipsicing elit, sed do elismod tempor incididunt ut labore et dolore magna aliqua.</a:t>
            </a:r>
          </a:p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87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240511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199" y="1600202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7481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42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4888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5999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123024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0276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8.jpe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2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051" name="Picture 4" descr="Concept-21-9-Top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9"/>
          <a:stretch>
            <a:fillRect/>
          </a:stretch>
        </p:blipFill>
        <p:spPr bwMode="auto">
          <a:xfrm>
            <a:off x="0" y="1"/>
            <a:ext cx="9906000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11163" y="212725"/>
            <a:ext cx="89154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Text Box 9"/>
          <p:cNvSpPr txBox="1">
            <a:spLocks noChangeArrowheads="1"/>
          </p:cNvSpPr>
          <p:nvPr/>
        </p:nvSpPr>
        <p:spPr bwMode="auto">
          <a:xfrm>
            <a:off x="3927475" y="1"/>
            <a:ext cx="20066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777777"/>
                </a:solidFill>
                <a:latin typeface="Calibri" pitchFamily="34" charset="0"/>
              </a:rPr>
              <a:t>Company Confidential</a:t>
            </a:r>
          </a:p>
        </p:txBody>
      </p:sp>
      <p:pic>
        <p:nvPicPr>
          <p:cNvPr id="2054" name="Picture 2" descr="Bottom-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5"/>
          <a:stretch>
            <a:fillRect/>
          </a:stretch>
        </p:blipFill>
        <p:spPr bwMode="auto">
          <a:xfrm>
            <a:off x="1" y="777875"/>
            <a:ext cx="1282700" cy="608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35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66"/>
        </a:buClr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33366"/>
        </a:buClr>
        <a:buChar char="–"/>
        <a:defRPr sz="2000">
          <a:solidFill>
            <a:srgbClr val="4D4D4D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66"/>
        </a:buClr>
        <a:buChar char="•"/>
        <a:defRPr>
          <a:solidFill>
            <a:srgbClr val="4D4D4D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33366"/>
        </a:buClr>
        <a:buChar char="–"/>
        <a:defRPr sz="1600">
          <a:solidFill>
            <a:srgbClr val="4D4D4D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33366"/>
        </a:buClr>
        <a:buChar char="»"/>
        <a:defRPr sz="1400">
          <a:solidFill>
            <a:srgbClr val="4D4D4D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33366"/>
        </a:buClr>
        <a:buChar char="»"/>
        <a:defRPr sz="1400">
          <a:solidFill>
            <a:srgbClr val="4D4D4D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33366"/>
        </a:buClr>
        <a:buChar char="»"/>
        <a:defRPr sz="1400">
          <a:solidFill>
            <a:srgbClr val="4D4D4D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33366"/>
        </a:buClr>
        <a:buChar char="»"/>
        <a:defRPr sz="1400">
          <a:solidFill>
            <a:srgbClr val="4D4D4D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33366"/>
        </a:buClr>
        <a:buChar char="»"/>
        <a:defRPr sz="1400"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4ColorTM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61" b="30032"/>
          <a:stretch>
            <a:fillRect/>
          </a:stretch>
        </p:blipFill>
        <p:spPr bwMode="auto">
          <a:xfrm>
            <a:off x="7725304" y="6197601"/>
            <a:ext cx="1934766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4ColorTM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3" t="34225" r="79034" b="34036"/>
          <a:stretch>
            <a:fillRect/>
          </a:stretch>
        </p:blipFill>
        <p:spPr bwMode="auto">
          <a:xfrm>
            <a:off x="0" y="0"/>
            <a:ext cx="526944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" descr="stratasys_ppt_final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17" b="-2"/>
          <a:stretch>
            <a:fillRect/>
          </a:stretch>
        </p:blipFill>
        <p:spPr bwMode="auto">
          <a:xfrm>
            <a:off x="0" y="1066800"/>
            <a:ext cx="9906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4ColorTM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61" b="30032"/>
          <a:stretch>
            <a:fillRect/>
          </a:stretch>
        </p:blipFill>
        <p:spPr bwMode="auto">
          <a:xfrm>
            <a:off x="7838811" y="449264"/>
            <a:ext cx="1934766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93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ctrTitle"/>
          </p:nvPr>
        </p:nvSpPr>
        <p:spPr bwMode="auto">
          <a:xfrm>
            <a:off x="1562100" y="4038600"/>
            <a:ext cx="84201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sz="5400" b="1" dirty="0" smtClean="0">
                <a:solidFill>
                  <a:srgbClr val="0C2B63"/>
                </a:solidFill>
                <a:ea typeface="Helvetica Neue"/>
                <a:cs typeface="Helvetica Neue"/>
              </a:rPr>
              <a:t>Gen4</a:t>
            </a:r>
            <a:r>
              <a:rPr lang="en-US" sz="3600" dirty="0" smtClean="0">
                <a:solidFill>
                  <a:srgbClr val="0C2B63"/>
                </a:solidFill>
                <a:ea typeface="Helvetica Neue"/>
                <a:cs typeface="Helvetica Neue"/>
              </a:rPr>
              <a:t>  -- Jetting Station</a:t>
            </a:r>
            <a:endParaRPr lang="en-US" sz="3600" dirty="0">
              <a:solidFill>
                <a:srgbClr val="0C2B63"/>
              </a:solidFill>
              <a:ea typeface="Helvetica Neue"/>
              <a:cs typeface="Helvetica Neue"/>
            </a:endParaRPr>
          </a:p>
        </p:txBody>
      </p:sp>
      <p:sp>
        <p:nvSpPr>
          <p:cNvPr id="22531" name="Title 1"/>
          <p:cNvSpPr txBox="1">
            <a:spLocks/>
          </p:cNvSpPr>
          <p:nvPr/>
        </p:nvSpPr>
        <p:spPr bwMode="auto">
          <a:xfrm>
            <a:off x="4210051" y="4648201"/>
            <a:ext cx="4989115" cy="114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66"/>
              </a:buClr>
            </a:pPr>
            <a:r>
              <a:rPr lang="en-US" sz="2000" dirty="0" smtClean="0">
                <a:solidFill>
                  <a:srgbClr val="EB7521"/>
                </a:solidFill>
                <a:latin typeface="Calibri"/>
                <a:ea typeface="Helvetica Neue"/>
                <a:cs typeface="Helvetica Neue"/>
              </a:rPr>
              <a:t>Slava Chuhovich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66"/>
              </a:buClr>
            </a:pPr>
            <a:r>
              <a:rPr lang="en-US" sz="2000" dirty="0" smtClean="0">
                <a:solidFill>
                  <a:srgbClr val="EB7521"/>
                </a:solidFill>
                <a:latin typeface="Calibri"/>
                <a:ea typeface="Helvetica Neue"/>
                <a:cs typeface="Helvetica Neue"/>
              </a:rPr>
              <a:t>November 2013</a:t>
            </a:r>
            <a:endParaRPr lang="en-US" sz="2000" dirty="0">
              <a:solidFill>
                <a:srgbClr val="EB7521"/>
              </a:solidFill>
              <a:latin typeface="Calibri"/>
              <a:ea typeface="Helvetica Neue"/>
              <a:cs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994" y="6596390"/>
            <a:ext cx="5231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5F5F5F"/>
                </a:solidFill>
                <a:cs typeface="Calibri" pitchFamily="34" charset="0"/>
              </a:rPr>
              <a:t>Copyright © 2013 Stratasys Ltd.  All rights reserved.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611780"/>
            <a:ext cx="1816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F5F5F"/>
                </a:solidFill>
                <a:cs typeface="Calibri" pitchFamily="34" charset="0"/>
              </a:rPr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45558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11401" y="0"/>
            <a:ext cx="523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F5F5F"/>
                </a:solidFill>
                <a:latin typeface="Calibri" pitchFamily="34" charset="0"/>
                <a:cs typeface="Calibri" pitchFamily="34" charset="0"/>
              </a:rPr>
              <a:t>Copyright © 2013 Stratasys Ltd.  All rights reserved.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611780"/>
            <a:ext cx="1816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F5F5F"/>
                </a:solidFill>
                <a:latin typeface="Calibri" pitchFamily="34" charset="0"/>
                <a:cs typeface="Calibri" pitchFamily="34" charset="0"/>
              </a:rPr>
              <a:t>Company 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4213" y="304800"/>
            <a:ext cx="7769225" cy="9969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Basic architecture</a:t>
            </a:r>
            <a:endParaRPr lang="en-US" sz="3200" b="1" dirty="0">
              <a:solidFill>
                <a:srgbClr val="EB7521"/>
              </a:solidFill>
              <a:ea typeface="+mn-ea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1177" y="2673171"/>
            <a:ext cx="1701801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Tester application (PC)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1577" y="2673171"/>
            <a:ext cx="1701801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OCB2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10" idx="1"/>
          </p:cNvCxnSpPr>
          <p:nvPr/>
        </p:nvCxnSpPr>
        <p:spPr>
          <a:xfrm>
            <a:off x="2562978" y="3206571"/>
            <a:ext cx="1498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865857" y="2673170"/>
            <a:ext cx="1701801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OHDB2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0" idx="3"/>
            <a:endCxn id="14" idx="1"/>
          </p:cNvCxnSpPr>
          <p:nvPr/>
        </p:nvCxnSpPr>
        <p:spPr>
          <a:xfrm flipV="1">
            <a:off x="5763378" y="3206570"/>
            <a:ext cx="11024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 Same Side Corner Rectangle 16"/>
          <p:cNvSpPr/>
          <p:nvPr/>
        </p:nvSpPr>
        <p:spPr>
          <a:xfrm rot="5400000">
            <a:off x="3085825" y="4619778"/>
            <a:ext cx="934336" cy="1017168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13777" y="4450106"/>
            <a:ext cx="430632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95800" y="4594962"/>
            <a:ext cx="1701801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 drive card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>
            <a:stCxn id="14" idx="2"/>
            <a:endCxn id="19" idx="3"/>
          </p:cNvCxnSpPr>
          <p:nvPr/>
        </p:nvCxnSpPr>
        <p:spPr>
          <a:xfrm rot="5400000">
            <a:off x="6262984" y="3674588"/>
            <a:ext cx="1388392" cy="1519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1"/>
            <a:endCxn id="17" idx="3"/>
          </p:cNvCxnSpPr>
          <p:nvPr/>
        </p:nvCxnSpPr>
        <p:spPr>
          <a:xfrm flipH="1">
            <a:off x="4061577" y="5128362"/>
            <a:ext cx="434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57400" y="4236894"/>
            <a:ext cx="4724400" cy="216390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52900" y="5861586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x4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2951539" y="2831541"/>
            <a:ext cx="721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RS232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953879" y="2846942"/>
            <a:ext cx="721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RS232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6865857" y="1752600"/>
            <a:ext cx="510423" cy="6000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MSC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Elbow Connector 37"/>
          <p:cNvCxnSpPr>
            <a:stCxn id="10" idx="0"/>
            <a:endCxn id="34" idx="1"/>
          </p:cNvCxnSpPr>
          <p:nvPr/>
        </p:nvCxnSpPr>
        <p:spPr>
          <a:xfrm rot="5400000" flipH="1" flipV="1">
            <a:off x="5578886" y="1386201"/>
            <a:ext cx="620562" cy="19533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95668" y="1767842"/>
            <a:ext cx="721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I²C</a:t>
            </a:r>
            <a:endParaRPr lang="he-IL" sz="1600" dirty="0"/>
          </a:p>
          <a:p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7544677" y="1752209"/>
            <a:ext cx="510423" cy="6000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MSC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229600" y="1752210"/>
            <a:ext cx="510423" cy="6000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MSC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915400" y="1752212"/>
            <a:ext cx="510423" cy="6000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MSC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Elbow Connector 45"/>
          <p:cNvCxnSpPr>
            <a:stCxn id="34" idx="3"/>
            <a:endCxn id="33" idx="1"/>
          </p:cNvCxnSpPr>
          <p:nvPr/>
        </p:nvCxnSpPr>
        <p:spPr>
          <a:xfrm flipV="1">
            <a:off x="7376280" y="2052218"/>
            <a:ext cx="168397" cy="391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3" idx="3"/>
            <a:endCxn id="35" idx="1"/>
          </p:cNvCxnSpPr>
          <p:nvPr/>
        </p:nvCxnSpPr>
        <p:spPr>
          <a:xfrm>
            <a:off x="8055100" y="2052218"/>
            <a:ext cx="174500" cy="1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5" idx="3"/>
            <a:endCxn id="41" idx="1"/>
          </p:cNvCxnSpPr>
          <p:nvPr/>
        </p:nvCxnSpPr>
        <p:spPr>
          <a:xfrm>
            <a:off x="8740023" y="2052219"/>
            <a:ext cx="175377" cy="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77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11401" y="0"/>
            <a:ext cx="523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F5F5F"/>
                </a:solidFill>
                <a:latin typeface="Calibri" pitchFamily="34" charset="0"/>
                <a:cs typeface="Calibri" pitchFamily="34" charset="0"/>
              </a:rPr>
              <a:t>Copyright © 2013 Stratasys Ltd.  All rights reserved.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611780"/>
            <a:ext cx="1816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F5F5F"/>
                </a:solidFill>
                <a:latin typeface="Calibri" pitchFamily="34" charset="0"/>
                <a:cs typeface="Calibri" pitchFamily="34" charset="0"/>
              </a:rPr>
              <a:t>Company Confidential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684213" y="1447800"/>
            <a:ext cx="8764587" cy="5163980"/>
          </a:xfrm>
        </p:spPr>
        <p:txBody>
          <a:bodyPr>
            <a:noAutofit/>
          </a:bodyPr>
          <a:lstStyle/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Tester application (high level)</a:t>
            </a:r>
          </a:p>
          <a:p>
            <a:pPr lvl="1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User interface – complete redesign.</a:t>
            </a:r>
          </a:p>
          <a:p>
            <a:pPr lvl="1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Basic functionality, based on existing tester.</a:t>
            </a:r>
          </a:p>
          <a:p>
            <a:pPr lvl="1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New requirements (data arrangement, strobe, double pulse, etc.... ). </a:t>
            </a:r>
          </a:p>
          <a:p>
            <a:pPr lvl="1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Communication with OHDB2 board. New messages and registers.</a:t>
            </a:r>
          </a:p>
          <a:p>
            <a:pPr lvl="1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Voltage calibration algorithm</a:t>
            </a:r>
            <a:b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OHDB2 MCU firmware</a:t>
            </a:r>
          </a:p>
          <a:p>
            <a:pPr lvl="1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Low level procedures (fire all, etc…).</a:t>
            </a:r>
          </a:p>
          <a:p>
            <a:pPr lvl="1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New FPGA registers and head driver card logic.</a:t>
            </a:r>
          </a:p>
          <a:p>
            <a:pPr lvl="1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Temperature “ramp-up” control.</a:t>
            </a:r>
          </a:p>
          <a:p>
            <a:pPr lvl="1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Support 12 block filling thermistors, and their operation logic.</a:t>
            </a:r>
          </a:p>
          <a:p>
            <a:pPr lvl="1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Writing to a section of an EPROM for each head half.</a:t>
            </a:r>
          </a:p>
          <a:p>
            <a:pPr lvl="1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Switching between head halves for voltage calibration.</a:t>
            </a:r>
          </a:p>
          <a:p>
            <a:pPr lvl="1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Communication with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PC.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New messages and registers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lvl="1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OCB2 MCU firmware</a:t>
            </a:r>
          </a:p>
          <a:p>
            <a:pPr lvl="1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Support for at least 4 MSC cards (8 pumps x2 for redundancy + 2 for dual waste).</a:t>
            </a:r>
          </a:p>
          <a:p>
            <a:pPr lvl="1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Support for 16 pumps and logic.</a:t>
            </a:r>
          </a:p>
          <a:p>
            <a:pPr lvl="1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Implement new “filling monitoring” for new block configuration (12 thermistors and their operation modes).</a:t>
            </a:r>
          </a:p>
          <a:p>
            <a:pPr lvl="1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4213" y="304800"/>
            <a:ext cx="7769225" cy="9969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Scope of work</a:t>
            </a:r>
            <a:endParaRPr lang="en-US" sz="3200" b="1" dirty="0">
              <a:solidFill>
                <a:srgbClr val="EB7521"/>
              </a:solidFill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45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11401" y="0"/>
            <a:ext cx="523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F5F5F"/>
                </a:solidFill>
                <a:latin typeface="Calibri" pitchFamily="34" charset="0"/>
                <a:cs typeface="Calibri" pitchFamily="34" charset="0"/>
              </a:rPr>
              <a:t>Copyright © 2013 Stratasys Ltd.  All rights reserved.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611780"/>
            <a:ext cx="1816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F5F5F"/>
                </a:solidFill>
                <a:latin typeface="Calibri" pitchFamily="34" charset="0"/>
                <a:cs typeface="Calibri" pitchFamily="34" charset="0"/>
              </a:rPr>
              <a:t>Company Confidential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684213" y="1676400"/>
            <a:ext cx="8612187" cy="47625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For implementation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Jetting station requirements from Meir</a:t>
            </a:r>
          </a:p>
          <a:p>
            <a:pPr lvl="2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Initial requirements available from 8/2013</a:t>
            </a:r>
          </a:p>
          <a:p>
            <a:pPr lvl="2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Detailed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requirements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not yet available</a:t>
            </a:r>
            <a:endParaRPr lang="en-US" b="1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Detailed spec and requirements from electronics department</a:t>
            </a:r>
          </a:p>
          <a:p>
            <a:pPr lvl="2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Not yet available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Final block configuration thermistors / flooding wise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Final pumps and MSC cards configuration </a:t>
            </a:r>
            <a:br>
              <a:rPr lang="en-US" dirty="0" smtClean="0">
                <a:solidFill>
                  <a:schemeClr val="tx2">
                    <a:lumMod val="50000"/>
                  </a:schemeClr>
                </a:solidFill>
              </a:rPr>
            </a:b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For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integration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OHDB2 board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Head drive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boards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Printing block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OHDB2 FPGA firmware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4213" y="304800"/>
            <a:ext cx="7769225" cy="9969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Pre-requisites</a:t>
            </a:r>
            <a:endParaRPr lang="en-US" sz="3200" b="1" dirty="0">
              <a:solidFill>
                <a:srgbClr val="EB7521"/>
              </a:solidFill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29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11401" y="0"/>
            <a:ext cx="523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F5F5F"/>
                </a:solidFill>
                <a:latin typeface="Calibri" pitchFamily="34" charset="0"/>
                <a:cs typeface="Calibri" pitchFamily="34" charset="0"/>
              </a:rPr>
              <a:t>Copyright © 2013 Stratasys Ltd.  All rights reserved.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611780"/>
            <a:ext cx="1816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F5F5F"/>
                </a:solidFill>
                <a:latin typeface="Calibri" pitchFamily="34" charset="0"/>
                <a:cs typeface="Calibri" pitchFamily="34" charset="0"/>
              </a:rPr>
              <a:t>Company Confidential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684213" y="1600200"/>
            <a:ext cx="8612187" cy="4762500"/>
          </a:xfrm>
        </p:spPr>
        <p:txBody>
          <a:bodyPr>
            <a:normAutofit fontScale="85000" lnSpcReduction="20000"/>
          </a:bodyPr>
          <a:lstStyle/>
          <a:p>
            <a:r>
              <a:rPr lang="en-US" sz="2500" b="1" dirty="0" smtClean="0">
                <a:solidFill>
                  <a:schemeClr val="tx2">
                    <a:lumMod val="50000"/>
                  </a:schemeClr>
                </a:solidFill>
              </a:rPr>
              <a:t>Resources</a:t>
            </a:r>
          </a:p>
          <a:p>
            <a:pPr lvl="1"/>
            <a:r>
              <a:rPr lang="en-US" sz="2100" dirty="0" smtClean="0">
                <a:solidFill>
                  <a:schemeClr val="tx2">
                    <a:lumMod val="50000"/>
                  </a:schemeClr>
                </a:solidFill>
              </a:rPr>
              <a:t>1 dedicated developer</a:t>
            </a:r>
            <a:br>
              <a:rPr lang="en-US" sz="2100" dirty="0" smtClean="0">
                <a:solidFill>
                  <a:schemeClr val="tx2">
                    <a:lumMod val="50000"/>
                  </a:schemeClr>
                </a:solidFill>
              </a:rPr>
            </a:br>
            <a:endParaRPr lang="en-US" sz="21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500" b="1" dirty="0" smtClean="0">
                <a:solidFill>
                  <a:schemeClr val="tx2">
                    <a:lumMod val="50000"/>
                  </a:schemeClr>
                </a:solidFill>
              </a:rPr>
              <a:t>Schedule</a:t>
            </a:r>
          </a:p>
          <a:p>
            <a:pPr lvl="1"/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Work start</a:t>
            </a:r>
          </a:p>
          <a:p>
            <a:pPr lvl="2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Tester application – 9/2013</a:t>
            </a:r>
          </a:p>
          <a:p>
            <a:pPr lvl="2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Hardware MCUs – as soon as requirements are ready</a:t>
            </a:r>
          </a:p>
          <a:p>
            <a:pPr lvl="1"/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Work end – 1/2014</a:t>
            </a:r>
          </a:p>
          <a:p>
            <a:pPr lvl="1"/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</a:rPr>
              <a:t>Risks</a:t>
            </a:r>
          </a:p>
          <a:p>
            <a:pPr lvl="1"/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Readiness of pre-requisites</a:t>
            </a:r>
          </a:p>
          <a:p>
            <a:pPr lvl="2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Software requirements – must be ready 10/2013 to meet schedule</a:t>
            </a:r>
          </a:p>
          <a:p>
            <a:pPr lvl="2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Hardware requirements – must be ready 10/2013 to meet schedule </a:t>
            </a:r>
          </a:p>
          <a:p>
            <a:pPr lvl="1"/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Readiness of hardware for integration</a:t>
            </a:r>
          </a:p>
          <a:p>
            <a:pPr lvl="2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Hardware – must be ready 11/2013 to meet schedule</a:t>
            </a:r>
          </a:p>
          <a:p>
            <a:pPr lvl="1"/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OCB2 related content </a:t>
            </a:r>
          </a:p>
          <a:p>
            <a:pPr lvl="2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Might be improved by ~2 weeks, by adding additional developer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4213" y="304800"/>
            <a:ext cx="7769225" cy="9969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Schedule</a:t>
            </a:r>
            <a:endParaRPr lang="en-US" sz="3200" b="1" dirty="0">
              <a:solidFill>
                <a:srgbClr val="EB7521"/>
              </a:solidFill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91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78533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1401" y="0"/>
            <a:ext cx="523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F5F5F"/>
                </a:solidFill>
                <a:latin typeface="Calibri" pitchFamily="34" charset="0"/>
                <a:cs typeface="Calibri" pitchFamily="34" charset="0"/>
              </a:rPr>
              <a:t>Copyright © 2013 Stratasys Ltd.  All rights reserved.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611780"/>
            <a:ext cx="1816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F5F5F"/>
                </a:solidFill>
                <a:latin typeface="Calibri" pitchFamily="34" charset="0"/>
                <a:cs typeface="Calibri" pitchFamily="34" charset="0"/>
              </a:rPr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5238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bjetCare">
  <a:themeElements>
    <a:clrScheme name="1_Objet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Objet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bjet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bjet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bjet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bjet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bjet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bjet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bjet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bjet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bjet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bjet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bjet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bjet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ObjetCare</Template>
  <TotalTime>5468</TotalTime>
  <Words>175</Words>
  <Application>Microsoft Office PowerPoint</Application>
  <PresentationFormat>A4 Paper (210x297 mm)</PresentationFormat>
  <Paragraphs>81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ObjetCare</vt:lpstr>
      <vt:lpstr>2_Custom Design</vt:lpstr>
      <vt:lpstr>Office Theme</vt:lpstr>
      <vt:lpstr>Gen4  -- Jetting Station</vt:lpstr>
      <vt:lpstr>Basic architecture</vt:lpstr>
      <vt:lpstr>Scope of work</vt:lpstr>
      <vt:lpstr>Pre-requisites</vt:lpstr>
      <vt:lpstr>Schedule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Objet Care</dc:title>
  <dc:creator>Objet</dc:creator>
  <cp:lastModifiedBy> </cp:lastModifiedBy>
  <cp:revision>178</cp:revision>
  <dcterms:created xsi:type="dcterms:W3CDTF">2013-06-30T06:50:02Z</dcterms:created>
  <dcterms:modified xsi:type="dcterms:W3CDTF">2013-11-06T08:37:12Z</dcterms:modified>
</cp:coreProperties>
</file>