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</p:sldMasterIdLst>
  <p:notesMasterIdLst>
    <p:notesMasterId r:id="rId16"/>
  </p:notesMasterIdLst>
  <p:sldIdLst>
    <p:sldId id="342" r:id="rId4"/>
    <p:sldId id="352" r:id="rId5"/>
    <p:sldId id="340" r:id="rId6"/>
    <p:sldId id="346" r:id="rId7"/>
    <p:sldId id="344" r:id="rId8"/>
    <p:sldId id="345" r:id="rId9"/>
    <p:sldId id="347" r:id="rId10"/>
    <p:sldId id="348" r:id="rId11"/>
    <p:sldId id="349" r:id="rId12"/>
    <p:sldId id="350" r:id="rId13"/>
    <p:sldId id="351" r:id="rId14"/>
    <p:sldId id="343" r:id="rId15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6" autoAdjust="0"/>
  </p:normalViewPr>
  <p:slideViewPr>
    <p:cSldViewPr>
      <p:cViewPr>
        <p:scale>
          <a:sx n="80" d="100"/>
          <a:sy n="80" d="100"/>
        </p:scale>
        <p:origin x="-72" y="45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E2BFB-CAC5-412A-AF10-A8C4E73474DB}" type="datetimeFigureOut">
              <a:rPr lang="en-US" smtClean="0"/>
              <a:t>14-Jul-13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1278-24AA-4521-AD98-BB2F5646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ncept-21-9-Top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/>
          <a:stretch>
            <a:fillRect/>
          </a:stretch>
        </p:blipFill>
        <p:spPr bwMode="auto">
          <a:xfrm>
            <a:off x="0" y="1304925"/>
            <a:ext cx="99060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nternal Wh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6151565"/>
            <a:ext cx="1350962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29063" y="0"/>
            <a:ext cx="2006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0C0C0"/>
                </a:solidFill>
              </a:rPr>
              <a:t>Company Confidential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93789" y="1938340"/>
            <a:ext cx="7275512" cy="4857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71563" y="3051177"/>
            <a:ext cx="6477000" cy="530225"/>
          </a:xfrm>
        </p:spPr>
        <p:txBody>
          <a:bodyPr anchor="ctr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850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1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1213" y="212725"/>
            <a:ext cx="2249488" cy="5913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212725"/>
            <a:ext cx="6597650" cy="5913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12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12725"/>
            <a:ext cx="8915400" cy="560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915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3938589"/>
            <a:ext cx="8915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56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87198" y="3735734"/>
            <a:ext cx="7970031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err="1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7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4A47E37-64BF-4E71-B713-22D860DEAFAD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14-Jul-13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B2E9D9F-B0C9-45B0-8B21-AAD612CBDB61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7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8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5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7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42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6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1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9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12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5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7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2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86954" y="1219201"/>
            <a:ext cx="8927438" cy="1754326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>
              <a:defRPr/>
            </a:pPr>
            <a:r>
              <a:rPr>
                <a:latin typeface="Arial"/>
                <a:cs typeface="Arial"/>
              </a:rPr>
              <a:t>For pages with heavy copy. Lines should be spaced at 1.5.</a:t>
            </a:r>
          </a:p>
          <a:p>
            <a:pPr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8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4051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48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599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2302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0276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1" name="Picture 4" descr="Concept-21-9-Top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"/>
          <a:stretch>
            <a:fillRect/>
          </a:stretch>
        </p:blipFill>
        <p:spPr bwMode="auto">
          <a:xfrm>
            <a:off x="0" y="1"/>
            <a:ext cx="99060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1163" y="212725"/>
            <a:ext cx="8915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Box 9"/>
          <p:cNvSpPr txBox="1">
            <a:spLocks noChangeArrowheads="1"/>
          </p:cNvSpPr>
          <p:nvPr userDrawn="1"/>
        </p:nvSpPr>
        <p:spPr bwMode="auto">
          <a:xfrm>
            <a:off x="3927475" y="1"/>
            <a:ext cx="20066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777777"/>
                </a:solidFill>
                <a:latin typeface="Calibri" pitchFamily="34" charset="0"/>
              </a:rPr>
              <a:t>Company Confidential</a:t>
            </a:r>
          </a:p>
        </p:txBody>
      </p:sp>
      <p:pic>
        <p:nvPicPr>
          <p:cNvPr id="2054" name="Picture 2" descr="Bottom-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1" y="777875"/>
            <a:ext cx="12827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–"/>
        <a:defRPr sz="2000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–"/>
        <a:defRPr sz="1600">
          <a:solidFill>
            <a:srgbClr val="4D4D4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4ColorT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725304" y="6197601"/>
            <a:ext cx="1934766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4ColorTM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52694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14-Jul-13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stratasys_ppt_fina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17" b="-2"/>
          <a:stretch>
            <a:fillRect/>
          </a:stretch>
        </p:blipFill>
        <p:spPr bwMode="auto">
          <a:xfrm>
            <a:off x="0" y="1066800"/>
            <a:ext cx="9906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4ColorT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838811" y="449264"/>
            <a:ext cx="193476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 bwMode="auto">
          <a:xfrm>
            <a:off x="2010965" y="3886200"/>
            <a:ext cx="4313635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  <a:t>XL-C </a:t>
            </a:r>
            <a: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  <a:t>Project Review</a:t>
            </a:r>
            <a:b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</a:br>
            <a: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  <a:t>SW Content</a:t>
            </a:r>
            <a:endParaRPr lang="en-US" sz="3600" dirty="0">
              <a:solidFill>
                <a:srgbClr val="0C2B63"/>
              </a:solidFill>
              <a:ea typeface="Helvetica Neue"/>
              <a:cs typeface="Helvetica Neue"/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4210051" y="4419600"/>
            <a:ext cx="4989115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endParaRPr lang="en-US" sz="2000" dirty="0" smtClean="0">
              <a:solidFill>
                <a:srgbClr val="EB7521"/>
              </a:solidFill>
              <a:latin typeface="Calibri"/>
              <a:ea typeface="Helvetica Neue"/>
              <a:cs typeface="Helvetica Neue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July 14</a:t>
            </a:r>
            <a:r>
              <a:rPr lang="en-US" sz="2000" baseline="30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th</a:t>
            </a: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, 2013</a:t>
            </a:r>
            <a:endParaRPr lang="en-US" sz="2000" dirty="0">
              <a:solidFill>
                <a:srgbClr val="EB7521"/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994" y="6596390"/>
            <a:ext cx="523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0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4 (SHS Printing Mode)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767486"/>
              </p:ext>
            </p:extLst>
          </p:nvPr>
        </p:nvGraphicFramePr>
        <p:xfrm>
          <a:off x="457200" y="1600200"/>
          <a:ext cx="8382000" cy="508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066800"/>
                <a:gridCol w="1295400"/>
                <a:gridCol w="2286000"/>
                <a:gridCol w="18288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- 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- Non 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SHS operation mode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Modes manager, Material per mode, System operation 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SHS 600 DPI Y Sequencer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36 MM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/Triplex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experience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HSW / HOW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MRW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UV calibration wizard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SHS Advanced Licensing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 Studio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mode, Estimations,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Flexible parameters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Not including 64-bit.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7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SW - Executive Summary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088585"/>
              </p:ext>
            </p:extLst>
          </p:nvPr>
        </p:nvGraphicFramePr>
        <p:xfrm>
          <a:off x="457200" y="1600200"/>
          <a:ext cx="8382000" cy="380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066800"/>
                <a:gridCol w="1371600"/>
                <a:gridCol w="4038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Summary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- 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– Non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XL-B Infra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12-16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MM depending on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ObjetXXX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definition.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MM done.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XL-B Known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clarify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uncertain content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E1 Tester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be on Triplex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#4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SHS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implemented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tested as part of Milestone #3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#4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SHS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 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Strongly suggesting Flooding Block!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2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Thank You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pic>
        <p:nvPicPr>
          <p:cNvPr id="2052" name="Picture 4" descr="Thats all Folks! wallpaper">
            <a:hlinkClick r:id="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07136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SW - Executive Summary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376411"/>
              </p:ext>
            </p:extLst>
          </p:nvPr>
        </p:nvGraphicFramePr>
        <p:xfrm>
          <a:off x="457200" y="1600200"/>
          <a:ext cx="8382000" cy="361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066800"/>
                <a:gridCol w="1371600"/>
                <a:gridCol w="4038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Summary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- 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– Non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XL-B Infra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XL-B Known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#4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SHS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XL-C Milestone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#4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SHS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XL-B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681135"/>
              </p:ext>
            </p:extLst>
          </p:nvPr>
        </p:nvGraphicFramePr>
        <p:xfrm>
          <a:off x="304800" y="1569720"/>
          <a:ext cx="8534401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3962400"/>
                <a:gridCol w="1752601"/>
              </a:tblGrid>
              <a:tr h="512864"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SW Infra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7736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1981200"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FOM 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MM</a:t>
                      </a:r>
                    </a:p>
                    <a:p>
                      <a:r>
                        <a:rPr lang="en-US" dirty="0" smtClean="0"/>
                        <a:t>(started)</a:t>
                      </a:r>
                    </a:p>
                    <a:p>
                      <a:endParaRPr lang="en-US" dirty="0" smtClean="0"/>
                    </a:p>
                    <a:p>
                      <a:endParaRPr lang="en-US" sz="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– OR –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600" dirty="0" smtClean="0"/>
                    </a:p>
                    <a:p>
                      <a:r>
                        <a:rPr lang="en-US" dirty="0" smtClean="0"/>
                        <a:t>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‘Eden Mode’ = no DM, no mixed parts, but can be mixed tray (Unified baseline for OCB only)</a:t>
                      </a:r>
                    </a:p>
                    <a:p>
                      <a:endParaRPr lang="en-US" sz="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– OR –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‘Eden Mode’ = no DM, no mixed parts, no mixed tray + GUI (“disguise” to Eden machine today)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 SW Infra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MM</a:t>
                      </a:r>
                    </a:p>
                    <a:p>
                      <a:r>
                        <a:rPr lang="en-US" dirty="0" smtClean="0"/>
                        <a:t>1 MM</a:t>
                      </a:r>
                    </a:p>
                    <a:p>
                      <a:r>
                        <a:rPr lang="en-US" dirty="0" smtClean="0"/>
                        <a:t>1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analysis for entire FOM projects</a:t>
                      </a:r>
                    </a:p>
                    <a:p>
                      <a:r>
                        <a:rPr lang="en-US" dirty="0" smtClean="0"/>
                        <a:t>Memory management fixes</a:t>
                      </a:r>
                    </a:p>
                    <a:p>
                      <a:r>
                        <a:rPr lang="en-US" dirty="0" smtClean="0"/>
                        <a:t>Separate wizards logics from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5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XL-B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38786"/>
              </p:ext>
            </p:extLst>
          </p:nvPr>
        </p:nvGraphicFramePr>
        <p:xfrm>
          <a:off x="304800" y="1569720"/>
          <a:ext cx="85344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3962400"/>
                <a:gridCol w="1752601"/>
              </a:tblGrid>
              <a:tr h="512864"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SW Infra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7736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Scattering </a:t>
                      </a:r>
                      <a:r>
                        <a:rPr lang="en-US" b="0" dirty="0" err="1" smtClean="0"/>
                        <a:t>dll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 MM (started)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Share scattering logic and code for Printing (EM side) and Estimations</a:t>
                      </a:r>
                      <a:r>
                        <a:rPr lang="en-US" b="0" baseline="0" dirty="0" smtClean="0"/>
                        <a:t> (OS side)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None</a:t>
                      </a:r>
                      <a:endParaRPr lang="en-US" b="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Continuous model size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r>
                        <a:rPr lang="en-US" b="0" baseline="0" dirty="0" smtClean="0"/>
                        <a:t> MM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Avoid</a:t>
                      </a:r>
                      <a:r>
                        <a:rPr lang="en-US" b="0" baseline="0" dirty="0" smtClean="0"/>
                        <a:t> S/M/L models for simplicity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None</a:t>
                      </a:r>
                      <a:endParaRPr lang="en-US" b="0" dirty="0"/>
                    </a:p>
                  </a:txBody>
                  <a:tcPr/>
                </a:tc>
              </a:tr>
              <a:tr h="51286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New IDE – XE3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 MM (started)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Migration of Trunk projects (Objet FOM machines)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None</a:t>
                      </a:r>
                      <a:endParaRPr lang="en-US" b="0" dirty="0"/>
                    </a:p>
                  </a:txBody>
                  <a:tcPr/>
                </a:tc>
              </a:tr>
              <a:tr h="51286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XL – A bug fixes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TBD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0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XL-B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70363"/>
              </p:ext>
            </p:extLst>
          </p:nvPr>
        </p:nvGraphicFramePr>
        <p:xfrm>
          <a:off x="304800" y="1554480"/>
          <a:ext cx="8534401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676400"/>
                <a:gridCol w="4114800"/>
                <a:gridCol w="1676401"/>
              </a:tblGrid>
              <a:tr h="5128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 requirements with SW content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477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SW 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Pre-requisites</a:t>
                      </a:r>
                      <a:endParaRPr lang="en-US" sz="1600" dirty="0"/>
                    </a:p>
                  </a:txBody>
                  <a:tcPr/>
                </a:tc>
              </a:tr>
              <a:tr h="1981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 Heating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Will be estimated after SRS review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Rough = </a:t>
                      </a:r>
                    </a:p>
                    <a:p>
                      <a:r>
                        <a:rPr lang="en-US" sz="1600" dirty="0" smtClean="0"/>
                        <a:t>5 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SRS not</a:t>
                      </a:r>
                      <a:r>
                        <a:rPr lang="en-US" sz="1600" baseline="0" dirty="0" smtClean="0"/>
                        <a:t> ready (risk to effort estimation)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Working with external controllers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Implement communication protocol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using RS485 (</a:t>
                      </a:r>
                      <a:r>
                        <a:rPr lang="en-US" sz="1600" baseline="0" dirty="0" smtClean="0"/>
                        <a:t>new </a:t>
                      </a:r>
                      <a:r>
                        <a:rPr lang="en-US" sz="1600" dirty="0" smtClean="0"/>
                        <a:t>serial</a:t>
                      </a:r>
                      <a:r>
                        <a:rPr lang="en-US" sz="1600" baseline="0" dirty="0" smtClean="0"/>
                        <a:t> communication protocol in system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Implement system response to controller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Machine availability for tests</a:t>
                      </a:r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 waste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Adaptation for working with 3 MSC boards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Machine </a:t>
                      </a:r>
                      <a:r>
                        <a:rPr lang="en-US" sz="1400" dirty="0" smtClean="0"/>
                        <a:t>availability for tests</a:t>
                      </a:r>
                      <a:endParaRPr lang="en-US" sz="1400" dirty="0"/>
                    </a:p>
                  </a:txBody>
                  <a:tcPr/>
                </a:tc>
              </a:tr>
              <a:tr h="5128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 UV sensor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Import existing generic UV wizard</a:t>
                      </a:r>
                      <a:r>
                        <a:rPr lang="en-US" sz="1600" baseline="0" dirty="0" smtClean="0"/>
                        <a:t> from Objet500 + adaptations to Objet1000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Spec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</a:t>
                      </a:r>
                      <a:r>
                        <a:rPr lang="en-US" sz="1400" dirty="0" smtClean="0"/>
                        <a:t>availability for </a:t>
                      </a:r>
                      <a:r>
                        <a:rPr lang="en-US" sz="1400" dirty="0" smtClean="0"/>
                        <a:t>tests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2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XL-B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98772"/>
              </p:ext>
            </p:extLst>
          </p:nvPr>
        </p:nvGraphicFramePr>
        <p:xfrm>
          <a:off x="304800" y="1523999"/>
          <a:ext cx="8534401" cy="434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990600"/>
                <a:gridCol w="3429000"/>
                <a:gridCol w="2438401"/>
              </a:tblGrid>
              <a:tr h="5474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Potential additional SW effort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099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SW 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Pre-requisites</a:t>
                      </a:r>
                      <a:endParaRPr lang="en-US" sz="1600" dirty="0"/>
                    </a:p>
                  </a:txBody>
                  <a:tcPr/>
                </a:tc>
              </a:tr>
              <a:tr h="7320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motor on 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SW effort needed?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SRS ready and reviewed</a:t>
                      </a:r>
                    </a:p>
                    <a:p>
                      <a:r>
                        <a:rPr lang="en-US" sz="1400" dirty="0" smtClean="0"/>
                        <a:t>Machine availability for tests</a:t>
                      </a:r>
                    </a:p>
                  </a:txBody>
                  <a:tcPr/>
                </a:tc>
              </a:tr>
              <a:tr h="12200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Roller pump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SW effort needed?</a:t>
                      </a:r>
                    </a:p>
                    <a:p>
                      <a:r>
                        <a:rPr lang="en-US" sz="1600" dirty="0" smtClean="0"/>
                        <a:t>(does this refer to RSS ? If yes, SW is implemented)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SRS ready and reviewed</a:t>
                      </a:r>
                    </a:p>
                    <a:p>
                      <a:r>
                        <a:rPr lang="en-US" sz="1400" dirty="0" smtClean="0"/>
                        <a:t>Machine availability for tests</a:t>
                      </a:r>
                      <a:endParaRPr lang="en-US" sz="1400" dirty="0"/>
                    </a:p>
                  </a:txBody>
                  <a:tcPr/>
                </a:tc>
              </a:tr>
              <a:tr h="780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 Unit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SW effort needed?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SRS ready and reviewed</a:t>
                      </a:r>
                    </a:p>
                    <a:p>
                      <a:r>
                        <a:rPr lang="en-US" sz="1400" dirty="0" smtClean="0"/>
                        <a:t>Machine availability for tests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530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Stepper pumps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SW effort needed?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SRS ready and reviewed</a:t>
                      </a:r>
                    </a:p>
                    <a:p>
                      <a:r>
                        <a:rPr lang="en-US" sz="1400" dirty="0" smtClean="0"/>
                        <a:t>Machine availability for tests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5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2 (Jetting Station)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07790"/>
              </p:ext>
            </p:extLst>
          </p:nvPr>
        </p:nvGraphicFramePr>
        <p:xfrm>
          <a:off x="457200" y="1600200"/>
          <a:ext cx="8382000" cy="376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88"/>
                <a:gridCol w="1057212"/>
                <a:gridCol w="1143000"/>
                <a:gridCol w="2209800"/>
                <a:gridCol w="23622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</a:p>
                    <a:p>
                      <a:pPr algn="ctr"/>
                      <a:r>
                        <a:rPr lang="en-US" baseline="0" dirty="0" smtClean="0"/>
                        <a:t>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</a:t>
                      </a:r>
                    </a:p>
                    <a:p>
                      <a:pPr algn="ctr"/>
                      <a:r>
                        <a:rPr lang="en-US" dirty="0" smtClean="0"/>
                        <a:t>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Tester adaptation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 Special FPGA code may be required.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Spec.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OHDB2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Data card final hardware schematics.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OHDB2 MCU 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including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Spec.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OHDB2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Data card final hardware schematics.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HW-SW integration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hardware.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OHDB2 Simulator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hardware schematics.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8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3 (Gen4 on </a:t>
            </a:r>
            <a:r>
              <a:rPr lang="en-US" sz="3200" b="1" u="sng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Triplex</a:t>
            </a: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64829"/>
              </p:ext>
            </p:extLst>
          </p:nvPr>
        </p:nvGraphicFramePr>
        <p:xfrm>
          <a:off x="457200" y="1600200"/>
          <a:ext cx="8382000" cy="473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66800"/>
                <a:gridCol w="1066800"/>
                <a:gridCol w="1905000"/>
                <a:gridCol w="2286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</a:p>
                    <a:p>
                      <a:r>
                        <a:rPr lang="en-US" baseline="0" dirty="0" smtClean="0"/>
                        <a:t>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</a:t>
                      </a:r>
                    </a:p>
                    <a:p>
                      <a:r>
                        <a:rPr lang="en-US" dirty="0" smtClean="0"/>
                        <a:t>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Nozzles mapping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Head/Block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printing sequencers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PQ spec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Purge / Wiping Sequence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Weights voltages calibration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Configurable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same exe/code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E1 &amp; G4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has benefit and how to do it. Depends also on Flooding/non Flooding.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on the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4 (No SHS Printing Mode)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184112"/>
              </p:ext>
            </p:extLst>
          </p:nvPr>
        </p:nvGraphicFramePr>
        <p:xfrm>
          <a:off x="457200" y="1600200"/>
          <a:ext cx="8382000" cy="446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066800"/>
                <a:gridCol w="1295400"/>
                <a:gridCol w="1828800"/>
                <a:gridCol w="2286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- 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- Non 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Heads Filling Calibration Wizard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Wiper Calibration Wizard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 Alignment Wizard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 PC – OHDB data path communication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Vacuum Calibration Wizard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block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Per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3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bjetTemplate">
  <a:themeElements>
    <a:clrScheme name="1_Objet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bjet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bje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8797</TotalTime>
  <Words>910</Words>
  <Application>Microsoft Office PowerPoint</Application>
  <PresentationFormat>A4 Paper (210x297 mm)</PresentationFormat>
  <Paragraphs>328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1_ObjetTemplate</vt:lpstr>
      <vt:lpstr>2_Custom Design</vt:lpstr>
      <vt:lpstr>Office Theme</vt:lpstr>
      <vt:lpstr>XL-C Project Review SW Content</vt:lpstr>
      <vt:lpstr>XL-C SW - Executive Summary</vt:lpstr>
      <vt:lpstr>XL-B</vt:lpstr>
      <vt:lpstr>XL-B</vt:lpstr>
      <vt:lpstr>XL-B</vt:lpstr>
      <vt:lpstr>XL-B</vt:lpstr>
      <vt:lpstr>XL-C Milestone 2 (Jetting Station)</vt:lpstr>
      <vt:lpstr>XL-C Milestone 3 (Gen4 on Triplex)</vt:lpstr>
      <vt:lpstr>XL-C Milestone 4 (No SHS Printing Mode)</vt:lpstr>
      <vt:lpstr>XL-C Milestone 4 (SHS Printing Mode)</vt:lpstr>
      <vt:lpstr>XL-C SW - Executive 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V4 Project Status with David and MRK</dc:title>
  <dc:creator>Ilan.Blaus@stratasys.com</dc:creator>
  <cp:lastModifiedBy>User</cp:lastModifiedBy>
  <cp:revision>627</cp:revision>
  <dcterms:created xsi:type="dcterms:W3CDTF">2012-10-03T07:46:11Z</dcterms:created>
  <dcterms:modified xsi:type="dcterms:W3CDTF">2013-07-14T09:53:47Z</dcterms:modified>
</cp:coreProperties>
</file>