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6" r:id="rId3"/>
  </p:sldMasterIdLst>
  <p:notesMasterIdLst>
    <p:notesMasterId r:id="rId14"/>
  </p:notesMasterIdLst>
  <p:sldIdLst>
    <p:sldId id="342" r:id="rId4"/>
    <p:sldId id="347" r:id="rId5"/>
    <p:sldId id="352" r:id="rId6"/>
    <p:sldId id="348" r:id="rId7"/>
    <p:sldId id="349" r:id="rId8"/>
    <p:sldId id="356" r:id="rId9"/>
    <p:sldId id="350" r:id="rId10"/>
    <p:sldId id="355" r:id="rId11"/>
    <p:sldId id="343" r:id="rId12"/>
    <p:sldId id="353" r:id="rId13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 autoAdjust="0"/>
    <p:restoredTop sz="94616" autoAdjust="0"/>
  </p:normalViewPr>
  <p:slideViewPr>
    <p:cSldViewPr>
      <p:cViewPr>
        <p:scale>
          <a:sx n="100" d="100"/>
          <a:sy n="100" d="100"/>
        </p:scale>
        <p:origin x="-2094" y="-42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E2BFB-CAC5-412A-AF10-A8C4E73474DB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1278-24AA-4521-AD98-BB2F56463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2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1278-24AA-4521-AD98-BB2F56463E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10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1278-24AA-4521-AD98-BB2F56463E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1278-24AA-4521-AD98-BB2F56463E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1278-24AA-4521-AD98-BB2F56463E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1278-24AA-4521-AD98-BB2F56463E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1278-24AA-4521-AD98-BB2F56463E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1278-24AA-4521-AD98-BB2F56463E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1278-24AA-4521-AD98-BB2F56463E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1278-24AA-4521-AD98-BB2F56463E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1278-24AA-4521-AD98-BB2F56463E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oncept-21-9-Top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"/>
          <a:stretch>
            <a:fillRect/>
          </a:stretch>
        </p:blipFill>
        <p:spPr bwMode="auto">
          <a:xfrm>
            <a:off x="0" y="1304925"/>
            <a:ext cx="99060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Internal Whit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6151565"/>
            <a:ext cx="1350962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3929063" y="0"/>
            <a:ext cx="2006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C0C0C0"/>
                </a:solidFill>
              </a:rPr>
              <a:t>Company Confidential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93789" y="1938340"/>
            <a:ext cx="7275512" cy="4857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71563" y="3051177"/>
            <a:ext cx="6477000" cy="530225"/>
          </a:xfrm>
        </p:spPr>
        <p:txBody>
          <a:bodyPr anchor="ctr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28850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1111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1213" y="212725"/>
            <a:ext cx="2249488" cy="5913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212725"/>
            <a:ext cx="6597650" cy="5913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3124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212725"/>
            <a:ext cx="8915400" cy="560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89154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3938589"/>
            <a:ext cx="89154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756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187198" y="3735734"/>
            <a:ext cx="7970031" cy="7692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 err="1" smtClean="0"/>
              <a:t>Stratasys</a:t>
            </a:r>
            <a:r>
              <a:rPr lang="en-US" dirty="0" smtClean="0"/>
              <a:t> Presentation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77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24A47E37-64BF-4E71-B713-22D860DEAFAD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7/22/2013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0B2E9D9F-B0C9-45B0-8B21-AAD612CBDB61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79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83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59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75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42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3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3689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511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995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7128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561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27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278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 userDrawn="1"/>
        </p:nvSpPr>
        <p:spPr>
          <a:xfrm>
            <a:off x="386954" y="1219201"/>
            <a:ext cx="8927438" cy="1754326"/>
          </a:xfrm>
          <a:prstGeom prst="rect">
            <a:avLst/>
          </a:prstGeom>
        </p:spPr>
        <p:txBody>
          <a:bodyPr>
            <a:spAutoFit/>
          </a:bodyPr>
          <a:lstStyle>
            <a:lvl1pPr algn="l" defTabSz="4572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2pPr>
            <a:lvl3pPr marL="12001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3pPr>
            <a:lvl4pPr marL="16573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4pPr>
            <a:lvl5pPr marL="2114550" indent="-285750">
              <a:lnSpc>
                <a:spcPct val="150000"/>
              </a:lnSpc>
              <a:buFont typeface="Arial"/>
              <a:buChar char="•"/>
              <a:defRPr lang="en-US" sz="1800" kern="1200" dirty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5pPr>
          </a:lstStyle>
          <a:p>
            <a:pPr>
              <a:defRPr/>
            </a:pPr>
            <a:r>
              <a:rPr>
                <a:latin typeface="Arial"/>
                <a:cs typeface="Arial"/>
              </a:rPr>
              <a:t>For pages with heavy copy. Lines should be spaced at 1.5.</a:t>
            </a:r>
          </a:p>
          <a:p>
            <a:pPr>
              <a:defRPr/>
            </a:pPr>
            <a:r>
              <a:rPr>
                <a:latin typeface="Arial"/>
                <a:cs typeface="Arial"/>
              </a:rPr>
              <a:t>Lorem ipsum dolor sit amet, consectetur adipsicing elit, sed do elismod tempor incididunt ut labore et dolore magna aliqua.</a:t>
            </a:r>
          </a:p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87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240511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199" y="1600202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481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42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4888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5999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123024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0276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8.jpe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2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1" name="Picture 4" descr="Concept-21-9-Top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9"/>
          <a:stretch>
            <a:fillRect/>
          </a:stretch>
        </p:blipFill>
        <p:spPr bwMode="auto">
          <a:xfrm>
            <a:off x="0" y="1"/>
            <a:ext cx="9906000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11163" y="212725"/>
            <a:ext cx="89154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Text Box 9"/>
          <p:cNvSpPr txBox="1">
            <a:spLocks noChangeArrowheads="1"/>
          </p:cNvSpPr>
          <p:nvPr userDrawn="1"/>
        </p:nvSpPr>
        <p:spPr bwMode="auto">
          <a:xfrm>
            <a:off x="3927475" y="1"/>
            <a:ext cx="20066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777777"/>
                </a:solidFill>
                <a:latin typeface="Calibri" pitchFamily="34" charset="0"/>
              </a:rPr>
              <a:t>Company Confidential</a:t>
            </a:r>
          </a:p>
        </p:txBody>
      </p:sp>
      <p:pic>
        <p:nvPicPr>
          <p:cNvPr id="2054" name="Picture 2" descr="Bottom-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/>
          <a:stretch>
            <a:fillRect/>
          </a:stretch>
        </p:blipFill>
        <p:spPr bwMode="auto">
          <a:xfrm>
            <a:off x="1" y="777875"/>
            <a:ext cx="1282700" cy="608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35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66"/>
        </a:buClr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66"/>
        </a:buClr>
        <a:buChar char="–"/>
        <a:defRPr sz="2000">
          <a:solidFill>
            <a:srgbClr val="4D4D4D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66"/>
        </a:buClr>
        <a:buChar char="•"/>
        <a:defRPr>
          <a:solidFill>
            <a:srgbClr val="4D4D4D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66"/>
        </a:buClr>
        <a:buChar char="–"/>
        <a:defRPr sz="1600">
          <a:solidFill>
            <a:srgbClr val="4D4D4D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66"/>
        </a:buClr>
        <a:buChar char="»"/>
        <a:defRPr sz="1400">
          <a:solidFill>
            <a:srgbClr val="4D4D4D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66"/>
        </a:buClr>
        <a:buChar char="»"/>
        <a:defRPr sz="1400">
          <a:solidFill>
            <a:srgbClr val="4D4D4D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66"/>
        </a:buClr>
        <a:buChar char="»"/>
        <a:defRPr sz="1400">
          <a:solidFill>
            <a:srgbClr val="4D4D4D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66"/>
        </a:buClr>
        <a:buChar char="»"/>
        <a:defRPr sz="1400">
          <a:solidFill>
            <a:srgbClr val="4D4D4D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66"/>
        </a:buClr>
        <a:buChar char="»"/>
        <a:defRPr sz="14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4ColorTM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61" b="30032"/>
          <a:stretch>
            <a:fillRect/>
          </a:stretch>
        </p:blipFill>
        <p:spPr bwMode="auto">
          <a:xfrm>
            <a:off x="7725304" y="6197601"/>
            <a:ext cx="1934766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4ColorTM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3" t="34225" r="79034" b="34036"/>
          <a:stretch>
            <a:fillRect/>
          </a:stretch>
        </p:blipFill>
        <p:spPr bwMode="auto">
          <a:xfrm>
            <a:off x="0" y="0"/>
            <a:ext cx="526944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" descr="stratasys_ppt_final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17" b="-2"/>
          <a:stretch>
            <a:fillRect/>
          </a:stretch>
        </p:blipFill>
        <p:spPr bwMode="auto">
          <a:xfrm>
            <a:off x="0" y="1066800"/>
            <a:ext cx="9906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4ColorT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61" b="30032"/>
          <a:stretch>
            <a:fillRect/>
          </a:stretch>
        </p:blipFill>
        <p:spPr bwMode="auto">
          <a:xfrm>
            <a:off x="7838811" y="449264"/>
            <a:ext cx="193476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93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ctrTitle"/>
          </p:nvPr>
        </p:nvSpPr>
        <p:spPr bwMode="auto">
          <a:xfrm>
            <a:off x="2010965" y="3886200"/>
            <a:ext cx="4313635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3600" dirty="0" smtClean="0">
                <a:solidFill>
                  <a:srgbClr val="0C2B63"/>
                </a:solidFill>
                <a:ea typeface="Helvetica Neue"/>
                <a:cs typeface="Helvetica Neue"/>
              </a:rPr>
              <a:t>XL-C Project Review</a:t>
            </a:r>
            <a:br>
              <a:rPr lang="en-US" sz="3600" dirty="0" smtClean="0">
                <a:solidFill>
                  <a:srgbClr val="0C2B63"/>
                </a:solidFill>
                <a:ea typeface="Helvetica Neue"/>
                <a:cs typeface="Helvetica Neue"/>
              </a:rPr>
            </a:br>
            <a:r>
              <a:rPr lang="en-US" sz="3600" dirty="0" smtClean="0">
                <a:solidFill>
                  <a:srgbClr val="0C2B63"/>
                </a:solidFill>
                <a:ea typeface="Helvetica Neue"/>
                <a:cs typeface="Helvetica Neue"/>
              </a:rPr>
              <a:t>SW Content</a:t>
            </a:r>
            <a:endParaRPr lang="en-US" sz="3600" dirty="0">
              <a:solidFill>
                <a:srgbClr val="0C2B63"/>
              </a:solidFill>
              <a:ea typeface="Helvetica Neue"/>
              <a:cs typeface="Helvetica Neue"/>
            </a:endParaRPr>
          </a:p>
        </p:txBody>
      </p:sp>
      <p:sp>
        <p:nvSpPr>
          <p:cNvPr id="22531" name="Title 1"/>
          <p:cNvSpPr txBox="1">
            <a:spLocks/>
          </p:cNvSpPr>
          <p:nvPr/>
        </p:nvSpPr>
        <p:spPr bwMode="auto">
          <a:xfrm>
            <a:off x="4210051" y="4419600"/>
            <a:ext cx="4989115" cy="114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66"/>
              </a:buClr>
            </a:pPr>
            <a:endParaRPr lang="en-US" sz="2000" dirty="0" smtClean="0">
              <a:solidFill>
                <a:srgbClr val="EB7521"/>
              </a:solidFill>
              <a:latin typeface="Calibri"/>
              <a:ea typeface="Helvetica Neue"/>
              <a:cs typeface="Helvetica Neue"/>
            </a:endParaRP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66"/>
              </a:buClr>
            </a:pPr>
            <a:r>
              <a:rPr lang="en-US" sz="2000" dirty="0" smtClean="0">
                <a:solidFill>
                  <a:srgbClr val="EB7521"/>
                </a:solidFill>
                <a:latin typeface="Calibri"/>
                <a:ea typeface="Helvetica Neue"/>
                <a:cs typeface="Helvetica Neue"/>
              </a:rPr>
              <a:t>July 21</a:t>
            </a:r>
            <a:r>
              <a:rPr lang="en-US" sz="2000" baseline="30000" dirty="0" smtClean="0">
                <a:solidFill>
                  <a:srgbClr val="EB7521"/>
                </a:solidFill>
                <a:latin typeface="Calibri"/>
                <a:ea typeface="Helvetica Neue"/>
                <a:cs typeface="Helvetica Neue"/>
              </a:rPr>
              <a:t>th</a:t>
            </a:r>
            <a:r>
              <a:rPr lang="en-US" sz="2000" dirty="0" smtClean="0">
                <a:solidFill>
                  <a:srgbClr val="EB7521"/>
                </a:solidFill>
                <a:latin typeface="Calibri"/>
                <a:ea typeface="Helvetica Neue"/>
                <a:cs typeface="Helvetica Neue"/>
              </a:rPr>
              <a:t>, 2013</a:t>
            </a:r>
            <a:endParaRPr lang="en-US" sz="2000" dirty="0">
              <a:solidFill>
                <a:srgbClr val="EB7521"/>
              </a:solidFill>
              <a:latin typeface="Calibri"/>
              <a:ea typeface="Helvetica Neue"/>
              <a:cs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994" y="6596390"/>
            <a:ext cx="5231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5F5F5F"/>
                </a:solidFill>
                <a:cs typeface="Calibri" pitchFamily="34" charset="0"/>
              </a:rPr>
              <a:t>Copyright © 2013 Stratasys Ltd.  All rights reserved.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611780"/>
            <a:ext cx="1816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F5F5F"/>
                </a:solidFill>
                <a:cs typeface="Calibri" pitchFamily="34" charset="0"/>
              </a:rPr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0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15225" cy="560388"/>
          </a:xfrm>
        </p:spPr>
        <p:txBody>
          <a:bodyPr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lang="en-US" sz="32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Thank You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cs typeface="Calibri" pitchFamily="34" charset="0"/>
              </a:rPr>
              <a:t>Copyright © 2013 Stratasys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7212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15225" cy="560388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32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XL-C Milestone 2 (Jetting Station)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cs typeface="Calibri" pitchFamily="34" charset="0"/>
              </a:rPr>
              <a:t>Copyright © 2013 Stratasys Ltd.  All rights reserved.</a:t>
            </a: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226549"/>
              </p:ext>
            </p:extLst>
          </p:nvPr>
        </p:nvGraphicFramePr>
        <p:xfrm>
          <a:off x="457200" y="1600200"/>
          <a:ext cx="8839200" cy="279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636"/>
                <a:gridCol w="1290911"/>
                <a:gridCol w="2698282"/>
                <a:gridCol w="2884371"/>
              </a:tblGrid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Software </a:t>
                      </a:r>
                      <a:r>
                        <a:rPr lang="en-US" baseline="0" dirty="0" smtClean="0"/>
                        <a:t>- </a:t>
                      </a:r>
                      <a:r>
                        <a:rPr lang="en-US" dirty="0" smtClean="0"/>
                        <a:t>Milestone</a:t>
                      </a:r>
                      <a:r>
                        <a:rPr lang="en-US" baseline="0" dirty="0" smtClean="0"/>
                        <a:t> 2 (</a:t>
                      </a:r>
                      <a:r>
                        <a:rPr lang="en-US" dirty="0" smtClean="0"/>
                        <a:t>SHS independent)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Pre-requisites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Tester adaptation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Additional Special FPGA code may be required.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Spec.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OHDB2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Data card final hardware schematics.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OHDB2 MCU Software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including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ethernet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Spec.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OHDB2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Data card final hardware schematics.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HW-SW integration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Final hardware.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18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15225" cy="560388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32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XL-C Milestone 2 (Jetting Station)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cs typeface="Calibri" pitchFamily="34" charset="0"/>
              </a:rPr>
              <a:t>Copyright © 2013 Stratasys Ltd.  All rights reserved.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dk1"/>
                </a:solidFill>
              </a:rPr>
              <a:t>Tester </a:t>
            </a:r>
            <a:r>
              <a:rPr lang="en-US" sz="1800" dirty="0" smtClean="0">
                <a:solidFill>
                  <a:schemeClr val="dk1"/>
                </a:solidFill>
              </a:rPr>
              <a:t>application adaptation and OHDB2 MCU software:</a:t>
            </a:r>
            <a:br>
              <a:rPr lang="en-US" sz="1800" dirty="0" smtClean="0">
                <a:solidFill>
                  <a:schemeClr val="dk1"/>
                </a:solidFill>
              </a:rPr>
            </a:br>
            <a:endParaRPr lang="en-US" sz="1800" dirty="0" smtClean="0">
              <a:solidFill>
                <a:schemeClr val="dk1"/>
              </a:solidFill>
            </a:endParaRPr>
          </a:p>
          <a:p>
            <a:pPr lvl="1"/>
            <a:r>
              <a:rPr lang="en-US" sz="1800" dirty="0" smtClean="0">
                <a:solidFill>
                  <a:schemeClr val="dk1"/>
                </a:solidFill>
              </a:rPr>
              <a:t>High level tester application  -- </a:t>
            </a:r>
            <a:r>
              <a:rPr lang="en-US" sz="1800" dirty="0" smtClean="0">
                <a:solidFill>
                  <a:srgbClr val="0070C0"/>
                </a:solidFill>
              </a:rPr>
              <a:t>2 month </a:t>
            </a:r>
          </a:p>
          <a:p>
            <a:pPr lvl="2"/>
            <a:r>
              <a:rPr lang="en-US" sz="1800" dirty="0" smtClean="0">
                <a:solidFill>
                  <a:srgbClr val="00B050"/>
                </a:solidFill>
              </a:rPr>
              <a:t>Spec </a:t>
            </a:r>
            <a:r>
              <a:rPr lang="en-US" sz="1800" dirty="0">
                <a:solidFill>
                  <a:srgbClr val="00B050"/>
                </a:solidFill>
              </a:rPr>
              <a:t>available from </a:t>
            </a:r>
            <a:r>
              <a:rPr lang="en-US" sz="1800" dirty="0" smtClean="0">
                <a:solidFill>
                  <a:srgbClr val="00B050"/>
                </a:solidFill>
              </a:rPr>
              <a:t>Meir – </a:t>
            </a:r>
            <a:r>
              <a:rPr lang="en-US" sz="1800" b="1" dirty="0" smtClean="0">
                <a:solidFill>
                  <a:srgbClr val="00B050"/>
                </a:solidFill>
              </a:rPr>
              <a:t>CDR at 8/2013</a:t>
            </a:r>
            <a:endParaRPr lang="en-US" sz="1800" b="1" dirty="0">
              <a:solidFill>
                <a:srgbClr val="00B050"/>
              </a:solidFill>
            </a:endParaRPr>
          </a:p>
          <a:p>
            <a:pPr lvl="3"/>
            <a:r>
              <a:rPr lang="en-US" sz="1800" dirty="0" smtClean="0">
                <a:solidFill>
                  <a:schemeClr val="dk1"/>
                </a:solidFill>
              </a:rPr>
              <a:t>Basic functionality</a:t>
            </a:r>
          </a:p>
          <a:p>
            <a:pPr lvl="3"/>
            <a:r>
              <a:rPr lang="en-US" sz="1800" dirty="0" smtClean="0">
                <a:solidFill>
                  <a:schemeClr val="dk1"/>
                </a:solidFill>
              </a:rPr>
              <a:t>GUI</a:t>
            </a:r>
          </a:p>
          <a:p>
            <a:pPr lvl="3"/>
            <a:r>
              <a:rPr lang="en-US" sz="1800" dirty="0" smtClean="0">
                <a:solidFill>
                  <a:schemeClr val="dk1"/>
                </a:solidFill>
              </a:rPr>
              <a:t>New requirements compared to existing tester application</a:t>
            </a:r>
          </a:p>
          <a:p>
            <a:pPr lvl="3"/>
            <a:r>
              <a:rPr lang="en-US" sz="1800" dirty="0">
                <a:solidFill>
                  <a:schemeClr val="dk1"/>
                </a:solidFill>
              </a:rPr>
              <a:t>Communication with OHDB2 </a:t>
            </a:r>
            <a:r>
              <a:rPr lang="en-US" sz="1800" dirty="0" smtClean="0">
                <a:solidFill>
                  <a:schemeClr val="dk1"/>
                </a:solidFill>
              </a:rPr>
              <a:t>board</a:t>
            </a:r>
            <a:br>
              <a:rPr lang="en-US" sz="1800" dirty="0" smtClean="0">
                <a:solidFill>
                  <a:schemeClr val="dk1"/>
                </a:solidFill>
              </a:rPr>
            </a:br>
            <a:endParaRPr lang="en-US" sz="1800" dirty="0" smtClean="0">
              <a:solidFill>
                <a:schemeClr val="dk1"/>
              </a:solidFill>
            </a:endParaRPr>
          </a:p>
          <a:p>
            <a:pPr lvl="1"/>
            <a:r>
              <a:rPr lang="en-US" sz="1800" dirty="0" smtClean="0">
                <a:solidFill>
                  <a:schemeClr val="dk1"/>
                </a:solidFill>
              </a:rPr>
              <a:t>Low level implementation – </a:t>
            </a:r>
            <a:r>
              <a:rPr lang="en-US" sz="1800" dirty="0" smtClean="0">
                <a:solidFill>
                  <a:srgbClr val="0070C0"/>
                </a:solidFill>
              </a:rPr>
              <a:t>2 month</a:t>
            </a:r>
            <a:r>
              <a:rPr lang="en-US" sz="1800" dirty="0" smtClean="0"/>
              <a:t> (assuming similar design to E1/E3)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rgbClr val="0070C0"/>
              </a:solidFill>
            </a:endParaRP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No spec available: </a:t>
            </a:r>
            <a:r>
              <a:rPr lang="en-US" sz="1800" dirty="0">
                <a:solidFill>
                  <a:schemeClr val="dk1"/>
                </a:solidFill>
              </a:rPr>
              <a:t>OHDB2 and </a:t>
            </a:r>
            <a:r>
              <a:rPr lang="en-US" sz="1800" dirty="0" smtClean="0">
                <a:solidFill>
                  <a:schemeClr val="dk1"/>
                </a:solidFill>
              </a:rPr>
              <a:t>head cards final hardware schematics </a:t>
            </a:r>
          </a:p>
          <a:p>
            <a:pPr lvl="3"/>
            <a:r>
              <a:rPr lang="en-US" sz="1800" dirty="0" smtClean="0">
                <a:solidFill>
                  <a:schemeClr val="dk1"/>
                </a:solidFill>
              </a:rPr>
              <a:t>PDR / CDR</a:t>
            </a:r>
            <a:endParaRPr lang="en-US" sz="1800" dirty="0">
              <a:solidFill>
                <a:schemeClr val="dk1"/>
              </a:solidFill>
            </a:endParaRPr>
          </a:p>
          <a:p>
            <a:pPr lvl="3"/>
            <a:r>
              <a:rPr lang="en-US" sz="1800" dirty="0">
                <a:solidFill>
                  <a:schemeClr val="dk1"/>
                </a:solidFill>
              </a:rPr>
              <a:t>Low level procedures (Fire all …)</a:t>
            </a:r>
          </a:p>
          <a:p>
            <a:pPr lvl="3"/>
            <a:r>
              <a:rPr lang="en-US" sz="1800" dirty="0" smtClean="0">
                <a:solidFill>
                  <a:schemeClr val="dk1"/>
                </a:solidFill>
              </a:rPr>
              <a:t>New FPGA registers and </a:t>
            </a:r>
            <a:r>
              <a:rPr lang="en-US" sz="1800" dirty="0">
                <a:solidFill>
                  <a:schemeClr val="dk1"/>
                </a:solidFill>
              </a:rPr>
              <a:t>head driver cards logic </a:t>
            </a:r>
            <a:endParaRPr lang="en-US" sz="1800" dirty="0" smtClean="0">
              <a:solidFill>
                <a:schemeClr val="dk1"/>
              </a:solidFill>
            </a:endParaRPr>
          </a:p>
          <a:p>
            <a:pPr lvl="3"/>
            <a:r>
              <a:rPr lang="en-US" sz="1800" dirty="0" smtClean="0">
                <a:solidFill>
                  <a:schemeClr val="dk1"/>
                </a:solidFill>
              </a:rPr>
              <a:t>Hardware software integration (final hardware needed)</a:t>
            </a:r>
            <a:endParaRPr lang="en-US" sz="1800" dirty="0">
              <a:solidFill>
                <a:schemeClr val="dk1"/>
              </a:solidFill>
            </a:endParaRPr>
          </a:p>
          <a:p>
            <a:pPr marL="914400" lvl="2" indent="0">
              <a:buNone/>
            </a:pPr>
            <a:endParaRPr lang="en-US" sz="2000" dirty="0" smtClean="0">
              <a:solidFill>
                <a:schemeClr val="dk1"/>
              </a:solidFill>
            </a:endParaRP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401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15225" cy="560388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32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XL-C Milestone 3 (Gen4 on </a:t>
            </a:r>
            <a:r>
              <a:rPr lang="en-US" sz="3200" b="1" u="sng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Triplex</a:t>
            </a:r>
            <a:r>
              <a:rPr lang="en-US" sz="32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)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cs typeface="Calibri" pitchFamily="34" charset="0"/>
              </a:rPr>
              <a:t>Copyright © 2013 Stratasys Ltd.  All rights reserved.</a:t>
            </a: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452284"/>
              </p:ext>
            </p:extLst>
          </p:nvPr>
        </p:nvGraphicFramePr>
        <p:xfrm>
          <a:off x="381000" y="1524000"/>
          <a:ext cx="9144000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428"/>
                <a:gridCol w="1244879"/>
                <a:gridCol w="1585407"/>
                <a:gridCol w="1992086"/>
                <a:gridCol w="2362200"/>
              </a:tblGrid>
              <a:tr h="370840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Software </a:t>
                      </a:r>
                      <a:r>
                        <a:rPr lang="en-US" baseline="0" dirty="0" smtClean="0"/>
                        <a:t>- </a:t>
                      </a:r>
                      <a:r>
                        <a:rPr lang="en-US" dirty="0" smtClean="0"/>
                        <a:t>Milestone</a:t>
                      </a:r>
                      <a:r>
                        <a:rPr lang="en-US" baseline="0" dirty="0" smtClean="0"/>
                        <a:t> 3 (</a:t>
                      </a:r>
                      <a:r>
                        <a:rPr lang="en-US" dirty="0" smtClean="0"/>
                        <a:t>SHS independent)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Pre-requisites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PDR</a:t>
                      </a:r>
                      <a:r>
                        <a:rPr lang="en-US" baseline="0" dirty="0" smtClean="0"/>
                        <a:t> / CDR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Nozzles mapping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 Head/Block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week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printing sequencers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PQ spec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weeks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Purge / Wiping Sequence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week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Heads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voltages calibration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week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Configurable</a:t>
                      </a:r>
                      <a:r>
                        <a:rPr lang="en-US" sz="16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PH</a:t>
                      </a:r>
                      <a:endParaRPr lang="en-US" sz="16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 MM</a:t>
                      </a:r>
                      <a:endParaRPr lang="en-US" sz="16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Using same exe/code</a:t>
                      </a:r>
                      <a:r>
                        <a:rPr lang="en-US" sz="16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for E1 &amp; G4</a:t>
                      </a:r>
                      <a:endParaRPr lang="en-US" sz="16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Discuss</a:t>
                      </a:r>
                      <a:r>
                        <a:rPr lang="en-US" sz="16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if has benefit and how to do it. Depends also on Flooding/non Flooding.</a:t>
                      </a:r>
                      <a:endParaRPr lang="en-US" sz="16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6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month</a:t>
                      </a:r>
                      <a:endParaRPr lang="en-US" sz="16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Simulator for OHDB2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Final hardware schematics.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week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Integration on the machine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31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15225" cy="560388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32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XL-C Milestone 4 (No SHS Printing Mode)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cs typeface="Calibri" pitchFamily="34" charset="0"/>
              </a:rPr>
              <a:t>Copyright © 2013 Stratasys Ltd.  All rights reserved.</a:t>
            </a: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446848"/>
              </p:ext>
            </p:extLst>
          </p:nvPr>
        </p:nvGraphicFramePr>
        <p:xfrm>
          <a:off x="381000" y="1600200"/>
          <a:ext cx="9296400" cy="4799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838200"/>
                <a:gridCol w="899160"/>
                <a:gridCol w="1593668"/>
                <a:gridCol w="1317172"/>
                <a:gridCol w="2667000"/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 </a:t>
                      </a:r>
                      <a:r>
                        <a:rPr lang="en-US" baseline="0" dirty="0" smtClean="0"/>
                        <a:t>- </a:t>
                      </a:r>
                      <a:r>
                        <a:rPr lang="en-US" dirty="0" smtClean="0"/>
                        <a:t>Milestone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Block - Flooding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Block - Non Flooding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 Content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Pre-requisites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PDR</a:t>
                      </a:r>
                      <a:r>
                        <a:rPr lang="en-US" sz="1400" baseline="0" dirty="0" smtClean="0"/>
                        <a:t> / CDR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Heads Filling Calibration Wizard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week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Wiper Calibration Wizard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week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 Alignment Wizard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weeks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Ethernet PC – OHDB data path communication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month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Vacuum Calibration Wizard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Common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block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Per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chamber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week / 2 weeks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MRW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weeks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Shutdown Wizard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MM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weeks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Printing Position Wizard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MM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week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 (Filling, Data …)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MM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week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43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15225" cy="560388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32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XL-C Milestone 4 – Ethernet data path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cs typeface="Calibri" pitchFamily="34" charset="0"/>
              </a:rPr>
              <a:t>Copyright © 2013 Stratasys Ltd.  All rights reserved.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dk1"/>
                </a:solidFill>
              </a:rPr>
              <a:t>Ethernet PC – OHDB data path </a:t>
            </a:r>
            <a:r>
              <a:rPr lang="en-US" sz="1800" dirty="0" smtClean="0">
                <a:solidFill>
                  <a:schemeClr val="dk1"/>
                </a:solidFill>
              </a:rPr>
              <a:t>communication </a:t>
            </a:r>
            <a:r>
              <a:rPr lang="en-US" sz="1800" dirty="0">
                <a:solidFill>
                  <a:schemeClr val="dk1"/>
                </a:solidFill>
              </a:rPr>
              <a:t>-- </a:t>
            </a:r>
            <a:r>
              <a:rPr lang="en-US" sz="1800" dirty="0" smtClean="0">
                <a:solidFill>
                  <a:srgbClr val="0070C0"/>
                </a:solidFill>
              </a:rPr>
              <a:t>6 month:</a:t>
            </a:r>
            <a:r>
              <a:rPr lang="en-US" sz="1800" dirty="0" smtClean="0">
                <a:solidFill>
                  <a:schemeClr val="dk1"/>
                </a:solidFill>
              </a:rPr>
              <a:t/>
            </a:r>
            <a:br>
              <a:rPr lang="en-US" sz="1800" dirty="0" smtClean="0">
                <a:solidFill>
                  <a:schemeClr val="dk1"/>
                </a:solidFill>
              </a:rPr>
            </a:br>
            <a:endParaRPr lang="en-US" sz="1800" dirty="0" smtClean="0">
              <a:solidFill>
                <a:schemeClr val="dk1"/>
              </a:solidFill>
            </a:endParaRPr>
          </a:p>
          <a:p>
            <a:pPr lvl="1"/>
            <a:r>
              <a:rPr lang="en-US" sz="1800" dirty="0" smtClean="0">
                <a:solidFill>
                  <a:schemeClr val="dk1"/>
                </a:solidFill>
              </a:rPr>
              <a:t>Code infrastructure to be able to use Ethernet or Data PCI by parameter selection</a:t>
            </a:r>
          </a:p>
          <a:p>
            <a:pPr lvl="1"/>
            <a:r>
              <a:rPr lang="en-US" sz="1800" dirty="0" smtClean="0">
                <a:solidFill>
                  <a:schemeClr val="dk1"/>
                </a:solidFill>
              </a:rPr>
              <a:t>UDP / IP connection implementation</a:t>
            </a:r>
          </a:p>
          <a:p>
            <a:pPr lvl="1"/>
            <a:r>
              <a:rPr lang="en-US" sz="1800" dirty="0" smtClean="0">
                <a:solidFill>
                  <a:schemeClr val="dk1"/>
                </a:solidFill>
              </a:rPr>
              <a:t>Data path implementation over UDP</a:t>
            </a:r>
          </a:p>
          <a:p>
            <a:pPr lvl="1"/>
            <a:r>
              <a:rPr lang="en-US" sz="1800" dirty="0" smtClean="0">
                <a:solidFill>
                  <a:schemeClr val="dk1"/>
                </a:solidFill>
              </a:rPr>
              <a:t>Transfer protocol implementation (error detection, retries …)</a:t>
            </a:r>
          </a:p>
          <a:p>
            <a:pPr lvl="1"/>
            <a:r>
              <a:rPr lang="en-US" sz="1800" dirty="0" smtClean="0">
                <a:solidFill>
                  <a:schemeClr val="dk1"/>
                </a:solidFill>
              </a:rPr>
              <a:t>UDP error and status handling</a:t>
            </a:r>
          </a:p>
          <a:p>
            <a:pPr lvl="1"/>
            <a:r>
              <a:rPr lang="en-US" sz="1800" dirty="0" smtClean="0">
                <a:solidFill>
                  <a:schemeClr val="dk1"/>
                </a:solidFill>
              </a:rPr>
              <a:t>BIT: new data path tests</a:t>
            </a:r>
          </a:p>
          <a:p>
            <a:pPr lvl="1"/>
            <a:r>
              <a:rPr lang="en-US" sz="1800" dirty="0" smtClean="0">
                <a:solidFill>
                  <a:schemeClr val="dk1"/>
                </a:solidFill>
              </a:rPr>
              <a:t>OHDB MCU: FPGA and PHY initialization</a:t>
            </a:r>
          </a:p>
          <a:p>
            <a:pPr lvl="1"/>
            <a:r>
              <a:rPr lang="en-US" sz="1800" dirty="0" smtClean="0">
                <a:solidFill>
                  <a:schemeClr val="dk1"/>
                </a:solidFill>
              </a:rPr>
              <a:t>Statuses handling returned from FPGA / PHY</a:t>
            </a:r>
          </a:p>
          <a:p>
            <a:pPr lvl="1"/>
            <a:r>
              <a:rPr lang="en-US" sz="1800" dirty="0" smtClean="0">
                <a:solidFill>
                  <a:schemeClr val="dk1"/>
                </a:solidFill>
              </a:rPr>
              <a:t>Additional required changes to OHDB </a:t>
            </a:r>
            <a:r>
              <a:rPr lang="en-US" sz="1800" smtClean="0">
                <a:solidFill>
                  <a:schemeClr val="dk1"/>
                </a:solidFill>
              </a:rPr>
              <a:t>MCU software </a:t>
            </a:r>
            <a:endParaRPr lang="en-US" sz="1800" dirty="0" smtClean="0">
              <a:solidFill>
                <a:schemeClr val="dk1"/>
              </a:solidFill>
            </a:endParaRPr>
          </a:p>
          <a:p>
            <a:pPr lvl="1"/>
            <a:r>
              <a:rPr lang="en-US" sz="1800" dirty="0" smtClean="0">
                <a:solidFill>
                  <a:schemeClr val="dk1"/>
                </a:solidFill>
              </a:rPr>
              <a:t>Protocol to transfer VHDL firmware to FPGA over UDP (possibility)  </a:t>
            </a:r>
          </a:p>
          <a:p>
            <a:pPr lvl="1"/>
            <a:r>
              <a:rPr lang="en-US" sz="1800" dirty="0" smtClean="0">
                <a:solidFill>
                  <a:schemeClr val="dk1"/>
                </a:solidFill>
              </a:rPr>
              <a:t>Integration with final hardware</a:t>
            </a:r>
          </a:p>
          <a:p>
            <a:pPr lvl="1"/>
            <a:endParaRPr lang="en-US" sz="1800" dirty="0" smtClean="0">
              <a:solidFill>
                <a:schemeClr val="dk1"/>
              </a:solidFill>
            </a:endParaRPr>
          </a:p>
          <a:p>
            <a:pPr lvl="1"/>
            <a:endParaRPr lang="en-US" sz="1800" dirty="0" smtClean="0">
              <a:solidFill>
                <a:schemeClr val="dk1"/>
              </a:solidFill>
            </a:endParaRPr>
          </a:p>
          <a:p>
            <a:pPr lvl="1"/>
            <a:endParaRPr lang="en-US" sz="1800" dirty="0" smtClean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endParaRPr lang="en-US" sz="2000" dirty="0" smtClean="0">
              <a:solidFill>
                <a:schemeClr val="dk1"/>
              </a:solidFill>
            </a:endParaRP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178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15225" cy="560388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32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XL-C Milestone 4 (SHS Printing Mode)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cs typeface="Calibri" pitchFamily="34" charset="0"/>
              </a:rPr>
              <a:t>Copyright © 2013 Stratasys Ltd.  All rights reserved.</a:t>
            </a: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616658"/>
              </p:ext>
            </p:extLst>
          </p:nvPr>
        </p:nvGraphicFramePr>
        <p:xfrm>
          <a:off x="457200" y="1600200"/>
          <a:ext cx="9144001" cy="4575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970"/>
                <a:gridCol w="955343"/>
                <a:gridCol w="1160060"/>
                <a:gridCol w="2047164"/>
                <a:gridCol w="1294263"/>
                <a:gridCol w="1981201"/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 </a:t>
                      </a:r>
                      <a:r>
                        <a:rPr lang="en-US" baseline="0" dirty="0" smtClean="0"/>
                        <a:t>- </a:t>
                      </a:r>
                      <a:r>
                        <a:rPr lang="en-US" dirty="0" smtClean="0"/>
                        <a:t>Milestone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Block - Flooding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Block - Non Flooding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 Content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Pre-requisites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PDR</a:t>
                      </a:r>
                      <a:r>
                        <a:rPr lang="en-US" sz="1400" baseline="0" dirty="0" smtClean="0"/>
                        <a:t> / CDR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SHS operation mode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Modes manager, Material per mode, System operation 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weeks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SHS 600 DPI Y Sequencer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MM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weeks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MRW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High risk</a:t>
                      </a:r>
                      <a:endParaRPr 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Connex/Triplex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experience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week / 3 months 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HSW / HOW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High risk</a:t>
                      </a:r>
                      <a:endParaRPr 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Due to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MRW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week / 2 months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UV calibration wizard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weeks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SHS Advanced Licensing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week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Objet Studio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mode, Estimations,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Flexible parameters. Not including 64-bit.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77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15225" cy="560388"/>
          </a:xfrm>
        </p:spPr>
        <p:txBody>
          <a:bodyPr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lang="en-US" sz="32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Why SHS support is problematic on NFLB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cs typeface="Calibri" pitchFamily="34" charset="0"/>
              </a:rPr>
              <a:t>Copyright © 2013 Stratasys Ltd.  All rights reserved.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52400" y="3322637"/>
            <a:ext cx="8915400" cy="36877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dk1"/>
                </a:solidFill>
              </a:rPr>
              <a:t>Much less efficient material-wise </a:t>
            </a:r>
          </a:p>
          <a:p>
            <a:pPr lvl="1"/>
            <a:r>
              <a:rPr lang="en-US" sz="1400" dirty="0" smtClean="0"/>
              <a:t>Because </a:t>
            </a:r>
            <a:r>
              <a:rPr lang="en-US" sz="1400" dirty="0"/>
              <a:t>of the extra piping to </a:t>
            </a:r>
            <a:r>
              <a:rPr lang="en-US" sz="1400" dirty="0" smtClean="0"/>
              <a:t>rinse. </a:t>
            </a:r>
            <a:endParaRPr lang="en-US" sz="1400" dirty="0">
              <a:solidFill>
                <a:schemeClr val="dk1"/>
              </a:solidFill>
            </a:endParaRPr>
          </a:p>
          <a:p>
            <a:pPr lvl="1"/>
            <a:r>
              <a:rPr lang="en-US" sz="1400" dirty="0" smtClean="0"/>
              <a:t>MRW </a:t>
            </a:r>
            <a:r>
              <a:rPr lang="en-US" sz="1400" dirty="0"/>
              <a:t>Cannot optimize between Model 1 / Model </a:t>
            </a:r>
            <a:r>
              <a:rPr lang="en-US" sz="1400" dirty="0" smtClean="0"/>
              <a:t>2.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sz="1800" dirty="0" smtClean="0">
                <a:solidFill>
                  <a:schemeClr val="dk1"/>
                </a:solidFill>
              </a:rPr>
              <a:t>Triplex M3 housings should be mechanically changed to become M/S dual-purpose.</a:t>
            </a:r>
            <a:br>
              <a:rPr lang="en-US" sz="1800" dirty="0" smtClean="0">
                <a:solidFill>
                  <a:schemeClr val="dk1"/>
                </a:solidFill>
              </a:rPr>
            </a:br>
            <a:endParaRPr lang="en-US" sz="1800" dirty="0" smtClean="0">
              <a:solidFill>
                <a:schemeClr val="dk1"/>
              </a:solidFill>
            </a:endParaRPr>
          </a:p>
          <a:p>
            <a:r>
              <a:rPr lang="en-US" sz="1800" dirty="0" smtClean="0">
                <a:solidFill>
                  <a:schemeClr val="dk1"/>
                </a:solidFill>
              </a:rPr>
              <a:t>Mandatory to perform SHS mode Printing with 4 valid inserted Tanks.</a:t>
            </a:r>
          </a:p>
          <a:p>
            <a:pPr lvl="1"/>
            <a:r>
              <a:rPr lang="en-US" sz="1400" dirty="0" smtClean="0">
                <a:solidFill>
                  <a:schemeClr val="dk1"/>
                </a:solidFill>
              </a:rPr>
              <a:t>2 Model + 2 Support</a:t>
            </a:r>
            <a:br>
              <a:rPr lang="en-US" sz="1400" dirty="0" smtClean="0">
                <a:solidFill>
                  <a:schemeClr val="dk1"/>
                </a:solidFill>
              </a:rPr>
            </a:br>
            <a:endParaRPr lang="en-US" sz="1400" dirty="0" smtClean="0">
              <a:solidFill>
                <a:schemeClr val="dk1"/>
              </a:solidFill>
            </a:endParaRPr>
          </a:p>
          <a:p>
            <a:r>
              <a:rPr lang="en-US" sz="1800" dirty="0">
                <a:solidFill>
                  <a:schemeClr val="dk1"/>
                </a:solidFill>
              </a:rPr>
              <a:t>Mandatory to perform SHS mode Printing with </a:t>
            </a:r>
            <a:r>
              <a:rPr lang="en-US" sz="1800" dirty="0" smtClean="0">
                <a:solidFill>
                  <a:schemeClr val="dk1"/>
                </a:solidFill>
              </a:rPr>
              <a:t>balanced Tank weights.</a:t>
            </a:r>
          </a:p>
          <a:p>
            <a:pPr lvl="1"/>
            <a:r>
              <a:rPr lang="en-US" sz="1400" dirty="0" smtClean="0">
                <a:solidFill>
                  <a:schemeClr val="dk1"/>
                </a:solidFill>
              </a:rPr>
              <a:t>Model 1 cartridge weight = Model </a:t>
            </a:r>
            <a:r>
              <a:rPr lang="en-US" sz="1400" dirty="0">
                <a:solidFill>
                  <a:schemeClr val="dk1"/>
                </a:solidFill>
              </a:rPr>
              <a:t>2 </a:t>
            </a:r>
            <a:r>
              <a:rPr lang="en-US" sz="1400" dirty="0" smtClean="0">
                <a:solidFill>
                  <a:schemeClr val="dk1"/>
                </a:solidFill>
              </a:rPr>
              <a:t>cartridge </a:t>
            </a:r>
            <a:r>
              <a:rPr lang="en-US" sz="1400" dirty="0">
                <a:solidFill>
                  <a:schemeClr val="dk1"/>
                </a:solidFill>
              </a:rPr>
              <a:t>weight </a:t>
            </a:r>
            <a:endParaRPr lang="en-US" sz="1400" dirty="0" smtClean="0">
              <a:solidFill>
                <a:schemeClr val="dk1"/>
              </a:solidFill>
            </a:endParaRPr>
          </a:p>
          <a:p>
            <a:pPr lvl="1"/>
            <a:r>
              <a:rPr lang="en-US" sz="1400" dirty="0" smtClean="0">
                <a:solidFill>
                  <a:schemeClr val="dk1"/>
                </a:solidFill>
              </a:rPr>
              <a:t>Support 1 </a:t>
            </a:r>
            <a:r>
              <a:rPr lang="en-US" sz="1400" dirty="0">
                <a:solidFill>
                  <a:schemeClr val="dk1"/>
                </a:solidFill>
              </a:rPr>
              <a:t>cartridge weight = </a:t>
            </a:r>
            <a:r>
              <a:rPr lang="en-US" sz="1400" dirty="0" smtClean="0">
                <a:solidFill>
                  <a:schemeClr val="dk1"/>
                </a:solidFill>
              </a:rPr>
              <a:t>Support 2 </a:t>
            </a:r>
            <a:r>
              <a:rPr lang="en-US" sz="1400" dirty="0">
                <a:solidFill>
                  <a:schemeClr val="dk1"/>
                </a:solidFill>
              </a:rPr>
              <a:t>cartridge </a:t>
            </a:r>
            <a:r>
              <a:rPr lang="en-US" sz="1400" dirty="0" smtClean="0">
                <a:solidFill>
                  <a:schemeClr val="dk1"/>
                </a:solidFill>
              </a:rPr>
              <a:t>weight</a:t>
            </a:r>
            <a:endParaRPr lang="en-US" sz="2000" dirty="0" smtClean="0">
              <a:solidFill>
                <a:schemeClr val="dk1"/>
              </a:solidFill>
            </a:endParaRPr>
          </a:p>
          <a:p>
            <a:pPr lvl="2"/>
            <a:endParaRPr lang="en-US" sz="2000" dirty="0"/>
          </a:p>
        </p:txBody>
      </p:sp>
      <p:sp>
        <p:nvSpPr>
          <p:cNvPr id="65" name="Rectangle 64"/>
          <p:cNvSpPr/>
          <p:nvPr/>
        </p:nvSpPr>
        <p:spPr>
          <a:xfrm>
            <a:off x="152400" y="1754885"/>
            <a:ext cx="2286000" cy="695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295400" y="1969036"/>
            <a:ext cx="45719" cy="48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90800" y="1744951"/>
            <a:ext cx="2286000" cy="695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733800" y="1959101"/>
            <a:ext cx="45719" cy="48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297681" y="1959101"/>
            <a:ext cx="45719" cy="48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029200" y="1744951"/>
            <a:ext cx="2286000" cy="695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72200" y="1959101"/>
            <a:ext cx="45719" cy="48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736081" y="2200020"/>
            <a:ext cx="45719" cy="240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562600" y="2200020"/>
            <a:ext cx="45719" cy="240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762000" y="2450874"/>
            <a:ext cx="0" cy="535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62000" y="2986250"/>
            <a:ext cx="228600" cy="214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533400" y="2986250"/>
            <a:ext cx="228600" cy="214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82929" y="3039787"/>
            <a:ext cx="129541" cy="107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11529" y="3039787"/>
            <a:ext cx="129541" cy="107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1863726" y="2450874"/>
            <a:ext cx="0" cy="535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863726" y="2986250"/>
            <a:ext cx="228600" cy="214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1635126" y="2986250"/>
            <a:ext cx="228600" cy="214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684655" y="3039787"/>
            <a:ext cx="129541" cy="107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913255" y="3039787"/>
            <a:ext cx="129541" cy="107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3124200" y="2450874"/>
            <a:ext cx="0" cy="535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2986250"/>
            <a:ext cx="228600" cy="214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895600" y="2986250"/>
            <a:ext cx="228600" cy="214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945129" y="3039787"/>
            <a:ext cx="129541" cy="107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173729" y="3039787"/>
            <a:ext cx="129541" cy="107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4572000" y="2450874"/>
            <a:ext cx="0" cy="7495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4038599" y="2450874"/>
            <a:ext cx="1" cy="7495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038600" y="2611487"/>
            <a:ext cx="533400" cy="3212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4038600" y="2611487"/>
            <a:ext cx="533400" cy="3212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3973829" y="2992943"/>
            <a:ext cx="129541" cy="107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507229" y="2992942"/>
            <a:ext cx="129541" cy="107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122419" y="2778792"/>
            <a:ext cx="129541" cy="107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343400" y="2778792"/>
            <a:ext cx="129541" cy="107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>
            <a:off x="5280660" y="2450874"/>
            <a:ext cx="0" cy="535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280660" y="2986250"/>
            <a:ext cx="228600" cy="214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5052060" y="2986250"/>
            <a:ext cx="228600" cy="214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101589" y="3039787"/>
            <a:ext cx="129541" cy="107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330189" y="3039787"/>
            <a:ext cx="129541" cy="107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5928360" y="2450874"/>
            <a:ext cx="0" cy="3814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928360" y="2825637"/>
            <a:ext cx="228600" cy="214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699760" y="2825637"/>
            <a:ext cx="228600" cy="214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5749289" y="2879174"/>
            <a:ext cx="129541" cy="107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5977889" y="2879174"/>
            <a:ext cx="129541" cy="107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6477000" y="2450874"/>
            <a:ext cx="0" cy="535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477000" y="2986250"/>
            <a:ext cx="228600" cy="214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248400" y="2986250"/>
            <a:ext cx="228600" cy="214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6297929" y="3039787"/>
            <a:ext cx="129541" cy="107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6526529" y="3039787"/>
            <a:ext cx="129541" cy="107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01345" y="1433660"/>
            <a:ext cx="1212851" cy="25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Eden Block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3048000" y="1433660"/>
            <a:ext cx="1470661" cy="25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Connex Block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029200" y="1433660"/>
            <a:ext cx="248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Triplex Block (Flooding)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7467600" y="1744951"/>
            <a:ext cx="2286000" cy="695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8610600" y="1959101"/>
            <a:ext cx="45719" cy="48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8366760" y="1433660"/>
            <a:ext cx="708659" cy="25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NFLB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8001000" y="1959101"/>
            <a:ext cx="45719" cy="48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9172575" y="1959101"/>
            <a:ext cx="45719" cy="48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6991350" y="2450874"/>
            <a:ext cx="0" cy="3814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991350" y="2825637"/>
            <a:ext cx="228600" cy="214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6762750" y="2825637"/>
            <a:ext cx="228600" cy="214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6812279" y="2879174"/>
            <a:ext cx="129541" cy="107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7040879" y="2879174"/>
            <a:ext cx="129541" cy="107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7796371" y="2450874"/>
            <a:ext cx="0" cy="535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7796371" y="2986250"/>
            <a:ext cx="228600" cy="214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7567771" y="2986250"/>
            <a:ext cx="228600" cy="214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7617300" y="3039787"/>
            <a:ext cx="129541" cy="107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7845900" y="3039787"/>
            <a:ext cx="129541" cy="107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8444071" y="2450874"/>
            <a:ext cx="0" cy="3814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444071" y="2825637"/>
            <a:ext cx="228600" cy="214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8215471" y="2825637"/>
            <a:ext cx="228600" cy="214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8265000" y="2879174"/>
            <a:ext cx="129541" cy="107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8493600" y="2879174"/>
            <a:ext cx="129541" cy="107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8992711" y="2450874"/>
            <a:ext cx="0" cy="535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8992711" y="2986250"/>
            <a:ext cx="228600" cy="214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8764111" y="2986250"/>
            <a:ext cx="228600" cy="214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8813640" y="3039787"/>
            <a:ext cx="129541" cy="107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9042240" y="3039787"/>
            <a:ext cx="129541" cy="107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9507061" y="2450874"/>
            <a:ext cx="0" cy="3814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9507061" y="2825637"/>
            <a:ext cx="228600" cy="214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9278461" y="2825637"/>
            <a:ext cx="228600" cy="214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9327990" y="2879174"/>
            <a:ext cx="129541" cy="107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9556590" y="2879174"/>
            <a:ext cx="129541" cy="107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564513" y="1976261"/>
            <a:ext cx="34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1677034" y="1976261"/>
            <a:ext cx="34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2945129" y="1976261"/>
            <a:ext cx="34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3837301" y="1976261"/>
            <a:ext cx="57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M2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4351335" y="1976261"/>
            <a:ext cx="57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M1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5120639" y="1976261"/>
            <a:ext cx="34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5530215" y="1976261"/>
            <a:ext cx="79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M3/S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6252209" y="1976261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M2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753226" y="1976261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M1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562847" y="1976261"/>
            <a:ext cx="34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7972423" y="1976261"/>
            <a:ext cx="79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M3/S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8694417" y="1976261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M2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9195434" y="1976261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8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560388"/>
          </a:xfrm>
        </p:spPr>
        <p:txBody>
          <a:bodyPr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lang="en-US" sz="32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MRW &amp; HOW on Non Flooding supporting SHS</a:t>
            </a:r>
            <a:br>
              <a:rPr lang="en-US" sz="32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</a:br>
            <a:r>
              <a:rPr lang="en-US" sz="3200" b="1" dirty="0">
                <a:solidFill>
                  <a:srgbClr val="EB7521"/>
                </a:solidFill>
                <a:ea typeface="+mn-ea"/>
                <a:cs typeface="Arial" pitchFamily="34" charset="0"/>
              </a:rPr>
              <a:t>Explanation of the long 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cs typeface="Calibri" pitchFamily="34" charset="0"/>
              </a:rPr>
              <a:t>Copyright © 2013 Stratasys Ltd.  All rights reserved.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1600201"/>
            <a:ext cx="92583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>
                <a:solidFill>
                  <a:schemeClr val="dk1"/>
                </a:solidFill>
              </a:rPr>
              <a:t>Acronyms: 	</a:t>
            </a:r>
            <a:r>
              <a:rPr lang="en-US" sz="1800" u="sng" dirty="0" smtClean="0">
                <a:solidFill>
                  <a:schemeClr val="dk1"/>
                </a:solidFill>
              </a:rPr>
              <a:t>FLB </a:t>
            </a:r>
            <a:r>
              <a:rPr lang="en-US" sz="1800" dirty="0" smtClean="0">
                <a:solidFill>
                  <a:schemeClr val="dk1"/>
                </a:solidFill>
              </a:rPr>
              <a:t>– Flooding Block		</a:t>
            </a:r>
            <a:r>
              <a:rPr lang="en-US" sz="1800" u="sng" dirty="0" smtClean="0">
                <a:solidFill>
                  <a:schemeClr val="dk1"/>
                </a:solidFill>
              </a:rPr>
              <a:t>NFLB </a:t>
            </a:r>
            <a:r>
              <a:rPr lang="en-US" sz="1800" dirty="0" smtClean="0">
                <a:solidFill>
                  <a:schemeClr val="dk1"/>
                </a:solidFill>
              </a:rPr>
              <a:t>– Non Flooding Block</a:t>
            </a:r>
            <a:br>
              <a:rPr lang="en-US" sz="1800" dirty="0" smtClean="0">
                <a:solidFill>
                  <a:schemeClr val="dk1"/>
                </a:solidFill>
              </a:rPr>
            </a:br>
            <a:endParaRPr lang="en-US" sz="1800" dirty="0" smtClean="0">
              <a:solidFill>
                <a:schemeClr val="dk1"/>
              </a:solidFill>
            </a:endParaRPr>
          </a:p>
          <a:p>
            <a:r>
              <a:rPr lang="en-US" sz="1800" dirty="0" smtClean="0">
                <a:solidFill>
                  <a:schemeClr val="dk1"/>
                </a:solidFill>
              </a:rPr>
              <a:t>Same code should support </a:t>
            </a:r>
            <a:r>
              <a:rPr lang="en-US" sz="1800" dirty="0">
                <a:solidFill>
                  <a:schemeClr val="dk1"/>
                </a:solidFill>
              </a:rPr>
              <a:t>FLB &amp; NFLB &amp; </a:t>
            </a:r>
            <a:r>
              <a:rPr lang="en-US" sz="1800" dirty="0" smtClean="0">
                <a:solidFill>
                  <a:schemeClr val="dk1"/>
                </a:solidFill>
              </a:rPr>
              <a:t>SHS</a:t>
            </a:r>
            <a:br>
              <a:rPr lang="en-US" sz="1800" dirty="0" smtClean="0">
                <a:solidFill>
                  <a:schemeClr val="dk1"/>
                </a:solidFill>
              </a:rPr>
            </a:br>
            <a:endParaRPr lang="en-US" sz="1800" dirty="0" smtClean="0">
              <a:solidFill>
                <a:schemeClr val="dk1"/>
              </a:solidFill>
            </a:endParaRPr>
          </a:p>
          <a:p>
            <a:pPr marL="800100" lvl="3" indent="-342900"/>
            <a:r>
              <a:rPr lang="en-US" sz="1600" dirty="0" smtClean="0">
                <a:solidFill>
                  <a:schemeClr val="dk1"/>
                </a:solidFill>
              </a:rPr>
              <a:t>What if code is “split”?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If </a:t>
            </a:r>
            <a:r>
              <a:rPr lang="en-US" sz="1600" dirty="0">
                <a:solidFill>
                  <a:schemeClr val="dk1"/>
                </a:solidFill>
              </a:rPr>
              <a:t>Block related code is split between Triplex and XL, most Wizards will follow suit and we’ll end up with two separate development </a:t>
            </a:r>
            <a:r>
              <a:rPr lang="en-US" sz="1600" dirty="0" smtClean="0">
                <a:solidFill>
                  <a:schemeClr val="dk1"/>
                </a:solidFill>
              </a:rPr>
              <a:t>branches, one for Triplex FOM, and one for XL FOM.</a:t>
            </a:r>
            <a:br>
              <a:rPr lang="en-US" sz="1600" dirty="0" smtClean="0">
                <a:solidFill>
                  <a:schemeClr val="dk1"/>
                </a:solidFill>
              </a:rPr>
            </a:br>
            <a:endParaRPr lang="en-US" sz="1600" dirty="0">
              <a:solidFill>
                <a:schemeClr val="dk1"/>
              </a:solidFill>
            </a:endParaRPr>
          </a:p>
          <a:p>
            <a:pPr lvl="1"/>
            <a:r>
              <a:rPr lang="en-US" sz="1600" dirty="0" smtClean="0">
                <a:solidFill>
                  <a:schemeClr val="dk1"/>
                </a:solidFill>
              </a:rPr>
              <a:t>Why can’t we treat NFLB as a “private case” of FLB?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NFLB </a:t>
            </a:r>
            <a:r>
              <a:rPr lang="en-US" sz="1600" dirty="0">
                <a:solidFill>
                  <a:schemeClr val="dk1"/>
                </a:solidFill>
              </a:rPr>
              <a:t>cannot be constructed as a </a:t>
            </a:r>
            <a:r>
              <a:rPr lang="en-US" sz="1600" u="sng" dirty="0">
                <a:solidFill>
                  <a:schemeClr val="dk1"/>
                </a:solidFill>
              </a:rPr>
              <a:t>private case </a:t>
            </a:r>
            <a:r>
              <a:rPr lang="en-US" sz="1600" dirty="0">
                <a:solidFill>
                  <a:schemeClr val="dk1"/>
                </a:solidFill>
              </a:rPr>
              <a:t>of FLB, because the logic </a:t>
            </a:r>
            <a:r>
              <a:rPr lang="en-US" sz="1600" dirty="0" smtClean="0">
                <a:solidFill>
                  <a:schemeClr val="dk1"/>
                </a:solidFill>
              </a:rPr>
              <a:t>required for </a:t>
            </a:r>
            <a:r>
              <a:rPr lang="en-US" sz="1600" u="sng" dirty="0">
                <a:solidFill>
                  <a:schemeClr val="dk1"/>
                </a:solidFill>
              </a:rPr>
              <a:t>supporting </a:t>
            </a:r>
            <a:r>
              <a:rPr lang="en-US" sz="1600" u="sng" dirty="0" smtClean="0">
                <a:solidFill>
                  <a:schemeClr val="dk1"/>
                </a:solidFill>
              </a:rPr>
              <a:t>SHS mode </a:t>
            </a:r>
            <a:r>
              <a:rPr lang="en-US" sz="1600" dirty="0">
                <a:solidFill>
                  <a:schemeClr val="dk1"/>
                </a:solidFill>
              </a:rPr>
              <a:t>is different</a:t>
            </a:r>
            <a:r>
              <a:rPr lang="en-US" sz="1600" dirty="0" smtClean="0">
                <a:solidFill>
                  <a:schemeClr val="dk1"/>
                </a:solidFill>
              </a:rPr>
              <a:t>. </a:t>
            </a:r>
            <a:r>
              <a:rPr lang="en-US" sz="1600" dirty="0">
                <a:solidFill>
                  <a:schemeClr val="dk1"/>
                </a:solidFill>
              </a:rPr>
              <a:t>(</a:t>
            </a:r>
            <a:r>
              <a:rPr lang="en-US" sz="1600" dirty="0" smtClean="0">
                <a:solidFill>
                  <a:schemeClr val="dk1"/>
                </a:solidFill>
              </a:rPr>
              <a:t>Printing, </a:t>
            </a:r>
            <a:r>
              <a:rPr lang="en-US" sz="1600" dirty="0">
                <a:solidFill>
                  <a:schemeClr val="dk1"/>
                </a:solidFill>
              </a:rPr>
              <a:t>MRW, HSW, SHD) </a:t>
            </a: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endParaRPr lang="en-US" sz="1600" dirty="0" smtClean="0">
              <a:solidFill>
                <a:schemeClr val="dk1"/>
              </a:solidFill>
            </a:endParaRPr>
          </a:p>
          <a:p>
            <a:pPr lvl="1"/>
            <a:r>
              <a:rPr lang="en-US" sz="1600" dirty="0" smtClean="0">
                <a:solidFill>
                  <a:schemeClr val="dk1"/>
                </a:solidFill>
              </a:rPr>
              <a:t>So, FLB code can be “generalized” to support SHS logic when operating in a “non-flooding mode”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This can be done. But the </a:t>
            </a:r>
            <a:r>
              <a:rPr lang="en-US" sz="1600" u="sng" dirty="0" smtClean="0">
                <a:solidFill>
                  <a:schemeClr val="dk1"/>
                </a:solidFill>
              </a:rPr>
              <a:t>EE is large</a:t>
            </a:r>
            <a:r>
              <a:rPr lang="en-US" sz="1600" dirty="0" smtClean="0">
                <a:solidFill>
                  <a:schemeClr val="dk1"/>
                </a:solidFill>
              </a:rPr>
              <a:t> because of the complexity of this module.</a:t>
            </a:r>
            <a:br>
              <a:rPr lang="en-US" sz="1600" dirty="0" smtClean="0">
                <a:solidFill>
                  <a:schemeClr val="dk1"/>
                </a:solidFill>
              </a:rPr>
            </a:br>
            <a:endParaRPr lang="en-US" sz="1600" dirty="0" smtClean="0">
              <a:solidFill>
                <a:schemeClr val="dk1"/>
              </a:solidFill>
            </a:endParaRPr>
          </a:p>
          <a:p>
            <a:pPr lvl="1"/>
            <a:r>
              <a:rPr lang="en-US" sz="1600" dirty="0" smtClean="0">
                <a:solidFill>
                  <a:schemeClr val="dk1"/>
                </a:solidFill>
              </a:rPr>
              <a:t>Note that EE for </a:t>
            </a:r>
            <a:r>
              <a:rPr lang="en-US" sz="1600" u="sng" dirty="0" smtClean="0">
                <a:solidFill>
                  <a:schemeClr val="dk1"/>
                </a:solidFill>
              </a:rPr>
              <a:t>redeveloping </a:t>
            </a:r>
            <a:r>
              <a:rPr lang="en-US" sz="1600" dirty="0" smtClean="0">
                <a:solidFill>
                  <a:schemeClr val="dk1"/>
                </a:solidFill>
              </a:rPr>
              <a:t>code for </a:t>
            </a:r>
            <a:r>
              <a:rPr lang="en-US" sz="1600" u="sng" dirty="0" smtClean="0">
                <a:solidFill>
                  <a:schemeClr val="dk1"/>
                </a:solidFill>
              </a:rPr>
              <a:t>NFLB only</a:t>
            </a:r>
            <a:r>
              <a:rPr lang="en-US" sz="1600" dirty="0" smtClean="0">
                <a:solidFill>
                  <a:schemeClr val="dk1"/>
                </a:solidFill>
              </a:rPr>
              <a:t> will be much smaller.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But it will require that the same block will be used in all machine types. (Triplex &amp; XL)</a:t>
            </a:r>
            <a:r>
              <a:rPr lang="en-US" sz="1800" dirty="0" smtClean="0">
                <a:solidFill>
                  <a:schemeClr val="dk1"/>
                </a:solidFill>
              </a:rPr>
              <a:t/>
            </a:r>
            <a:br>
              <a:rPr lang="en-US" sz="1800" dirty="0" smtClean="0">
                <a:solidFill>
                  <a:schemeClr val="dk1"/>
                </a:solidFill>
              </a:rPr>
            </a:br>
            <a:endParaRPr lang="en-US" sz="2000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4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bjetTemplate">
  <a:themeElements>
    <a:clrScheme name="1_Objet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Objet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bjet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bjet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bjet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bjet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bjet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bjet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bjet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bjet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bjet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bjet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bjet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bjet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9330</TotalTime>
  <Words>584</Words>
  <Application>Microsoft Office PowerPoint</Application>
  <PresentationFormat>A4 Paper (210x297 mm)</PresentationFormat>
  <Paragraphs>257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1_ObjetTemplate</vt:lpstr>
      <vt:lpstr>2_Custom Design</vt:lpstr>
      <vt:lpstr>Office Theme</vt:lpstr>
      <vt:lpstr>XL-C Project Review SW Content</vt:lpstr>
      <vt:lpstr>XL-C Milestone 2 (Jetting Station)</vt:lpstr>
      <vt:lpstr>XL-C Milestone 2 (Jetting Station)</vt:lpstr>
      <vt:lpstr>XL-C Milestone 3 (Gen4 on Triplex)</vt:lpstr>
      <vt:lpstr>XL-C Milestone 4 (No SHS Printing Mode)</vt:lpstr>
      <vt:lpstr>XL-C Milestone 4 – Ethernet data path</vt:lpstr>
      <vt:lpstr>XL-C Milestone 4 (SHS Printing Mode)</vt:lpstr>
      <vt:lpstr>Why SHS support is problematic on NFLB</vt:lpstr>
      <vt:lpstr>MRW &amp; HOW on Non Flooding supporting SHS Explanation of the long EE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V4 Project Status with David and MRK</dc:title>
  <dc:creator>Ilan.Blaus@stratasys.com</dc:creator>
  <cp:lastModifiedBy> </cp:lastModifiedBy>
  <cp:revision>755</cp:revision>
  <dcterms:created xsi:type="dcterms:W3CDTF">2012-10-03T07:46:11Z</dcterms:created>
  <dcterms:modified xsi:type="dcterms:W3CDTF">2013-07-22T06:01:36Z</dcterms:modified>
</cp:coreProperties>
</file>