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125" d="100"/>
          <a:sy n="125" d="100"/>
        </p:scale>
        <p:origin x="-1224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57AD2-E506-4E38-8610-7C01D6A5CCF1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5F622-BA13-45FC-B0F2-05FCA6BD37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42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5F622-BA13-45FC-B0F2-05FCA6BD372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52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9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2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10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0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2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25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0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8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4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0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12.09.2024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73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lava\Pictures\Saved Pictures\mika-brandt-uaB2UiKtzuE-unsplash-sca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4280" y="4725144"/>
            <a:ext cx="8805362" cy="1602199"/>
          </a:xfrm>
        </p:spPr>
        <p:txBody>
          <a:bodyPr>
            <a:normAutofit fontScale="62500" lnSpcReduction="20000"/>
          </a:bodyPr>
          <a:lstStyle/>
          <a:p>
            <a:pPr algn="r">
              <a:lnSpc>
                <a:spcPct val="170000"/>
              </a:lnSpc>
            </a:pPr>
            <a:r>
              <a:rPr lang="ru-RU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Работу выполнил </a:t>
            </a:r>
          </a:p>
          <a:p>
            <a:pPr algn="r">
              <a:lnSpc>
                <a:spcPct val="170000"/>
              </a:lnSpc>
            </a:pPr>
            <a:r>
              <a:rPr lang="ru-RU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студент ИВТ–23-2б</a:t>
            </a:r>
            <a:br>
              <a:rPr lang="ru-RU" dirty="0" smtClean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Елизаров Вячеслав</a:t>
            </a:r>
            <a:endParaRPr lang="ru-RU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19672" y="2597956"/>
            <a:ext cx="60486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51995"/>
            <a:ext cx="9144000" cy="867985"/>
          </a:xfrm>
          <a:noFill/>
          <a:effectLst>
            <a:outerShdw blurRad="393700" dist="38100" dir="2700000" sx="36000" sy="36000" algn="tl" rotWithShape="0">
              <a:prstClr val="black">
                <a:alpha val="27000"/>
              </a:prstClr>
            </a:outerShdw>
            <a:reflection stA="19000" endPos="4000" dist="50800" dir="5400000" sy="-100000" algn="bl" rotWithShape="0"/>
          </a:effectLst>
        </p:spPr>
        <p:txBody>
          <a:bodyPr/>
          <a:lstStyle/>
          <a:p>
            <a:pPr marL="18288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Модель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ветрогенератора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формул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40" y="393305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Диаграмм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56792"/>
            <a:ext cx="874948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будущего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41682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 smtClean="0"/>
              <a:t>В ходе работы удалось разобраться в устройстве </a:t>
            </a:r>
            <a:r>
              <a:rPr lang="ru-RU" sz="2800" dirty="0" err="1" smtClean="0"/>
              <a:t>ветрогенератора</a:t>
            </a:r>
            <a:r>
              <a:rPr lang="ru-RU" sz="2800" dirty="0" smtClean="0"/>
              <a:t> и его особенностях. Разобрать необходимые формулы и составить будущий интерфейс.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223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Разработать модель </a:t>
            </a:r>
            <a:r>
              <a:rPr lang="ru-RU" dirty="0" err="1" smtClean="0"/>
              <a:t>ветрогенератора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Разобраться в устройстве </a:t>
            </a:r>
            <a:r>
              <a:rPr lang="ru-RU" dirty="0" err="1" smtClean="0"/>
              <a:t>ветрогенератора</a:t>
            </a:r>
            <a:endParaRPr lang="ru-RU" dirty="0" smtClean="0"/>
          </a:p>
          <a:p>
            <a:r>
              <a:rPr lang="ru-RU" dirty="0" smtClean="0"/>
              <a:t>Изучить его особенности</a:t>
            </a:r>
          </a:p>
          <a:p>
            <a:r>
              <a:rPr lang="ru-RU" dirty="0" smtClean="0"/>
              <a:t>Определить необходимые формулы</a:t>
            </a:r>
          </a:p>
          <a:p>
            <a:r>
              <a:rPr lang="ru-RU" dirty="0" smtClean="0"/>
              <a:t>Составить макет будущего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4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Ветрогенератор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u="sng" dirty="0" err="1"/>
              <a:t>Ветрогенератор</a:t>
            </a:r>
            <a:r>
              <a:rPr lang="ru-RU" sz="2400" b="1" dirty="0"/>
              <a:t> (ветроэлектрическая установка или сокращенно ВЭУ) </a:t>
            </a:r>
            <a:r>
              <a:rPr lang="ru-RU" sz="2400" dirty="0"/>
              <a:t>– это прибор для</a:t>
            </a:r>
            <a:r>
              <a:rPr lang="ru-RU" sz="2400" b="1" dirty="0"/>
              <a:t> </a:t>
            </a:r>
            <a:r>
              <a:rPr lang="ru-RU" sz="2400" dirty="0" smtClean="0"/>
              <a:t>превращения кинетической энергии </a:t>
            </a:r>
            <a:r>
              <a:rPr lang="ru-RU" sz="2400" dirty="0"/>
              <a:t>ветра в механическую энергию </a:t>
            </a:r>
            <a:r>
              <a:rPr lang="ru-RU" sz="2400" dirty="0" smtClean="0"/>
              <a:t>вращения ротора</a:t>
            </a:r>
            <a:r>
              <a:rPr lang="ru-RU" sz="2400" dirty="0"/>
              <a:t>, а затем в электрическую </a:t>
            </a:r>
            <a:r>
              <a:rPr lang="ru-RU" sz="2400" dirty="0" smtClean="0"/>
              <a:t>энергию через вращение генератора.</a:t>
            </a:r>
            <a:r>
              <a:rPr lang="ru-RU" sz="2400" dirty="0"/>
              <a:t> </a:t>
            </a:r>
            <a:endParaRPr lang="ru-RU" sz="2400" dirty="0" smtClean="0"/>
          </a:p>
          <a:p>
            <a:pPr marL="0" indent="0" algn="just">
              <a:buNone/>
            </a:pPr>
            <a:endParaRPr lang="ru-RU" sz="2400" dirty="0"/>
          </a:p>
        </p:txBody>
      </p:sp>
      <p:pic>
        <p:nvPicPr>
          <p:cNvPr id="2050" name="Picture 2" descr="C:\Users\Slava\Pictures\Saved Pictures\001-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96197"/>
            <a:ext cx="5616624" cy="3162045"/>
          </a:xfrm>
          <a:prstGeom prst="rect">
            <a:avLst/>
          </a:prstGeom>
          <a:noFill/>
          <a:effectLst>
            <a:outerShdw blurRad="50800" dir="5400000" sx="102000" sy="102000" algn="ctr" rotWithShape="0">
              <a:srgbClr val="00B05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4908" y="1052736"/>
            <a:ext cx="8229600" cy="4525963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Ветрогенератор</a:t>
            </a:r>
            <a:r>
              <a:rPr lang="ru-RU" sz="2400" dirty="0" smtClean="0"/>
              <a:t> является представителем источника </a:t>
            </a:r>
            <a:r>
              <a:rPr lang="ru-RU" sz="2400" dirty="0" smtClean="0"/>
              <a:t>«</a:t>
            </a:r>
            <a:r>
              <a:rPr lang="ru-RU" sz="2400" dirty="0" smtClean="0"/>
              <a:t>зеленой энергии</a:t>
            </a:r>
            <a:r>
              <a:rPr lang="ru-RU" sz="2400" dirty="0" smtClean="0"/>
              <a:t>»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Не требует дополнительной инфраструктуры, что позволяет использовать его автономно для локальных объектов.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53385"/>
            <a:ext cx="5530904" cy="3674223"/>
          </a:xfrm>
          <a:prstGeom prst="rect">
            <a:avLst/>
          </a:prstGeom>
          <a:noFill/>
          <a:ln>
            <a:noFill/>
          </a:ln>
          <a:effectLst>
            <a:outerShdw blurRad="63500" dist="35921" sx="103000" sy="103000" algn="ctr" rotWithShape="0">
              <a:srgbClr val="00B050">
                <a:alpha val="8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6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ветрогенератора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В проекте будет реализована модель </a:t>
            </a:r>
            <a:r>
              <a:rPr lang="ru-RU" sz="2400" dirty="0" err="1"/>
              <a:t>ветрогенератора</a:t>
            </a:r>
            <a:r>
              <a:rPr lang="ru-RU" sz="2400" dirty="0"/>
              <a:t>. Она позволит инженерам теоретически предсказывать эффективность определенного </a:t>
            </a:r>
            <a:r>
              <a:rPr lang="ru-RU" sz="2400" dirty="0" err="1"/>
              <a:t>ветрогенератора</a:t>
            </a:r>
            <a:r>
              <a:rPr lang="ru-RU" sz="2400" dirty="0"/>
              <a:t> в тех или иных условиях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В модели будут учитываться следующие входные данные: скорость ветра, плотность воздуха, длина лопастей. Выходными данными будут: генерируемая энергия, мощность ветрового потока, площадь потока.</a:t>
            </a:r>
          </a:p>
          <a:p>
            <a:pPr marL="0" indent="0">
              <a:buNone/>
            </a:pPr>
            <a:r>
              <a:rPr lang="ru-RU" sz="2400" dirty="0"/>
              <a:t>Важно заметить, что скорость вращения ротора не берется в расчет, так как она должна быть постоянной для оптимальной работы генератора, поэтому лопасти современных </a:t>
            </a:r>
            <a:r>
              <a:rPr lang="ru-RU" sz="2400" dirty="0" err="1"/>
              <a:t>ветрогенераторов</a:t>
            </a:r>
            <a:r>
              <a:rPr lang="ru-RU" sz="2400" dirty="0"/>
              <a:t> имеют адаптивный угол атаки (шаг винта) для поддержания необходимого темпа вращения.</a:t>
            </a:r>
          </a:p>
        </p:txBody>
      </p:sp>
    </p:spTree>
    <p:extLst>
      <p:ext uri="{BB962C8B-B14F-4D97-AF65-F5344CB8AC3E}">
        <p14:creationId xmlns:p14="http://schemas.microsoft.com/office/powerpoint/2010/main" val="15984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05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Формула расчета генерируемой энергии (1):</a:t>
            </a:r>
          </a:p>
          <a:p>
            <a:pPr marL="0" indent="0" algn="ctr">
              <a:buNone/>
            </a:pPr>
            <a:r>
              <a:rPr lang="en-US" b="1" dirty="0"/>
              <a:t>N</a:t>
            </a:r>
            <a:r>
              <a:rPr lang="ru-RU" b="1" dirty="0"/>
              <a:t> = µ*</a:t>
            </a:r>
            <a:r>
              <a:rPr lang="en-US" b="1" dirty="0" err="1"/>
              <a:t>Nwk</a:t>
            </a:r>
            <a:r>
              <a:rPr lang="ru-RU" b="1" dirty="0"/>
              <a:t>,     (1</a:t>
            </a:r>
            <a:r>
              <a:rPr lang="ru-RU" b="1" dirty="0" smtClean="0"/>
              <a:t>)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dirty="0"/>
              <a:t>Где:</a:t>
            </a:r>
          </a:p>
          <a:p>
            <a:pPr marL="0" indent="0">
              <a:buNone/>
            </a:pPr>
            <a:r>
              <a:rPr lang="ru-RU" sz="2400" dirty="0"/>
              <a:t>µ - коэффициент полезного действия генератора;</a:t>
            </a:r>
          </a:p>
          <a:p>
            <a:pPr marL="0" indent="0">
              <a:buNone/>
            </a:pPr>
            <a:r>
              <a:rPr lang="en-US" sz="2400" dirty="0" err="1"/>
              <a:t>Nwk</a:t>
            </a:r>
            <a:r>
              <a:rPr lang="en-US" sz="2400" dirty="0"/>
              <a:t> </a:t>
            </a:r>
            <a:r>
              <a:rPr lang="ru-RU" sz="2400" dirty="0"/>
              <a:t>– мощность ветрового потока  с КИЭВ (Вт).</a:t>
            </a:r>
          </a:p>
          <a:p>
            <a:pPr marL="0" indent="0">
              <a:buNone/>
            </a:pPr>
            <a:r>
              <a:rPr lang="ru-RU" sz="2400" dirty="0"/>
              <a:t>Коэффициент полезного действия генератора задается пользователем (по умолчанию 30%).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74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4600" b="1" dirty="0"/>
              <a:t>формула Жуковского-</a:t>
            </a:r>
            <a:r>
              <a:rPr lang="ru-RU" sz="4600" b="1" dirty="0" err="1"/>
              <a:t>Беца</a:t>
            </a:r>
            <a:r>
              <a:rPr lang="ru-RU" sz="4600" b="1" dirty="0"/>
              <a:t> [1] для расчета мощности ветрового потока (2):</a:t>
            </a:r>
          </a:p>
          <a:p>
            <a:pPr marL="0" indent="0" algn="ctr">
              <a:buNone/>
            </a:pPr>
            <a:r>
              <a:rPr lang="en-US" sz="4600" b="1" dirty="0" err="1"/>
              <a:t>Nw</a:t>
            </a:r>
            <a:r>
              <a:rPr lang="ru-RU" sz="4600" b="1" dirty="0"/>
              <a:t> = </a:t>
            </a:r>
            <a:r>
              <a:rPr lang="en-US" sz="4600" b="1" dirty="0"/>
              <a:t>p</a:t>
            </a:r>
            <a:r>
              <a:rPr lang="ru-RU" sz="4600" b="1" dirty="0"/>
              <a:t>*</a:t>
            </a:r>
            <a:r>
              <a:rPr lang="en-US" sz="4600" b="1" dirty="0"/>
              <a:t>S</a:t>
            </a:r>
            <a:r>
              <a:rPr lang="ru-RU" sz="4600" b="1" dirty="0"/>
              <a:t>*</a:t>
            </a:r>
            <a:r>
              <a:rPr lang="en-US" sz="4600" b="1" dirty="0"/>
              <a:t>V</a:t>
            </a:r>
            <a:r>
              <a:rPr lang="ru-RU" sz="4600" b="1" baseline="30000" dirty="0"/>
              <a:t>3</a:t>
            </a:r>
            <a:r>
              <a:rPr lang="en-US" sz="4600" b="1" dirty="0"/>
              <a:t>/2</a:t>
            </a:r>
            <a:r>
              <a:rPr lang="ru-RU" sz="4600" b="1" dirty="0"/>
              <a:t>,     (2</a:t>
            </a:r>
            <a:r>
              <a:rPr lang="ru-RU" sz="4600" b="1" dirty="0" smtClean="0"/>
              <a:t>)</a:t>
            </a:r>
          </a:p>
          <a:p>
            <a:pPr marL="0" indent="0" algn="ctr">
              <a:buNone/>
            </a:pPr>
            <a:endParaRPr lang="ru-RU" sz="4600" b="1" dirty="0" smtClean="0"/>
          </a:p>
          <a:p>
            <a:pPr marL="0" indent="0" algn="ctr">
              <a:buNone/>
            </a:pPr>
            <a:endParaRPr lang="ru-RU" sz="4600" b="1" dirty="0"/>
          </a:p>
          <a:p>
            <a:pPr marL="0" indent="0">
              <a:buNone/>
            </a:pPr>
            <a:r>
              <a:rPr lang="ru-RU" sz="3600" dirty="0"/>
              <a:t>Где:</a:t>
            </a:r>
          </a:p>
          <a:p>
            <a:pPr marL="0" indent="0">
              <a:buNone/>
            </a:pPr>
            <a:r>
              <a:rPr lang="en-US" sz="3600" dirty="0"/>
              <a:t>p</a:t>
            </a:r>
            <a:r>
              <a:rPr lang="ru-RU" sz="3600" dirty="0"/>
              <a:t> – плотность воздуха (кг/м</a:t>
            </a:r>
            <a:r>
              <a:rPr lang="ru-RU" sz="3600" baseline="30000" dirty="0"/>
              <a:t>3</a:t>
            </a:r>
            <a:r>
              <a:rPr lang="ru-RU" sz="3600" dirty="0"/>
              <a:t>);</a:t>
            </a:r>
          </a:p>
          <a:p>
            <a:pPr marL="0" indent="0">
              <a:buNone/>
            </a:pPr>
            <a:r>
              <a:rPr lang="en-US" sz="3600" dirty="0"/>
              <a:t>S</a:t>
            </a:r>
            <a:r>
              <a:rPr lang="ru-RU" sz="3600" dirty="0"/>
              <a:t> – площадь потока (кв. м);</a:t>
            </a:r>
          </a:p>
          <a:p>
            <a:pPr marL="0" indent="0">
              <a:buNone/>
            </a:pPr>
            <a:r>
              <a:rPr lang="en-US" sz="3600" dirty="0"/>
              <a:t>V</a:t>
            </a:r>
            <a:r>
              <a:rPr lang="ru-RU" sz="3600" dirty="0"/>
              <a:t> – скорость ветра (м/с).</a:t>
            </a:r>
          </a:p>
          <a:p>
            <a:pPr marL="0" indent="0">
              <a:buNone/>
            </a:pPr>
            <a:r>
              <a:rPr lang="ru-RU" sz="3600" dirty="0"/>
              <a:t> </a:t>
            </a:r>
          </a:p>
          <a:p>
            <a:pPr marL="0" indent="0" algn="just">
              <a:buNone/>
            </a:pPr>
            <a:r>
              <a:rPr lang="ru-RU" sz="3600" dirty="0"/>
              <a:t>Плотность воздуха (по умолчанию 1,225 кг/м</a:t>
            </a:r>
            <a:r>
              <a:rPr lang="ru-RU" sz="3600" baseline="30000" dirty="0"/>
              <a:t>3</a:t>
            </a:r>
            <a:r>
              <a:rPr lang="ru-RU" sz="3600" dirty="0"/>
              <a:t>), коэффициент использования энергии ветра (по умолчанию 0.5) и скорость ветра (по  умолчанию 15 м/с) задаются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37946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/>
              <a:t>Существует </a:t>
            </a:r>
            <a:r>
              <a:rPr lang="ru-RU" sz="2600" dirty="0" smtClean="0"/>
              <a:t>предел </a:t>
            </a:r>
            <a:r>
              <a:rPr lang="ru-RU" sz="2600" dirty="0" err="1" smtClean="0"/>
              <a:t>Беца</a:t>
            </a:r>
            <a:r>
              <a:rPr lang="ru-RU" sz="2600" dirty="0" smtClean="0"/>
              <a:t>, </a:t>
            </a:r>
            <a:r>
              <a:rPr lang="ru-RU" sz="2600" dirty="0"/>
              <a:t>определяющий коэффициент использования энергии ветра (КИЭВ). Наилучшим возможным значением может быть 0.593. В среднем КПД ротора составляет не более 50</a:t>
            </a:r>
            <a:r>
              <a:rPr lang="ru-RU" sz="2600" dirty="0" smtClean="0"/>
              <a:t>%.</a:t>
            </a:r>
          </a:p>
          <a:p>
            <a:pPr marL="0" indent="0" algn="ctr">
              <a:buNone/>
            </a:pPr>
            <a:r>
              <a:rPr lang="ru-RU" sz="2600" b="1" dirty="0" smtClean="0"/>
              <a:t>Формула </a:t>
            </a:r>
            <a:r>
              <a:rPr lang="ru-RU" sz="2600" b="1" dirty="0"/>
              <a:t>мощности ветрового потока с учетом КИЭВ (3</a:t>
            </a:r>
            <a:r>
              <a:rPr lang="ru-RU" sz="2600" b="1" dirty="0" smtClean="0"/>
              <a:t>)</a:t>
            </a:r>
            <a:endParaRPr lang="ru-RU" sz="2600" b="1" dirty="0"/>
          </a:p>
          <a:p>
            <a:pPr marL="0" indent="0" algn="ctr">
              <a:buNone/>
            </a:pPr>
            <a:r>
              <a:rPr lang="en-US" sz="2600" b="1" dirty="0" err="1"/>
              <a:t>Nwk</a:t>
            </a:r>
            <a:r>
              <a:rPr lang="ru-RU" sz="2600" b="1" dirty="0"/>
              <a:t> = </a:t>
            </a:r>
            <a:r>
              <a:rPr lang="en-US" sz="2600" b="1" dirty="0" err="1"/>
              <a:t>Nw</a:t>
            </a:r>
            <a:r>
              <a:rPr lang="ru-RU" sz="2600" b="1" dirty="0"/>
              <a:t>*µ</a:t>
            </a:r>
            <a:r>
              <a:rPr lang="en-US" sz="2600" b="1" dirty="0"/>
              <a:t>w</a:t>
            </a:r>
            <a:r>
              <a:rPr lang="ru-RU" sz="2600" b="1" dirty="0"/>
              <a:t>,      (3</a:t>
            </a:r>
            <a:r>
              <a:rPr lang="ru-RU" sz="2600" b="1" dirty="0" smtClean="0"/>
              <a:t>)</a:t>
            </a:r>
          </a:p>
          <a:p>
            <a:pPr marL="0" indent="0" algn="ctr">
              <a:buNone/>
            </a:pPr>
            <a:endParaRPr lang="ru-RU" sz="2600" b="1" dirty="0"/>
          </a:p>
          <a:p>
            <a:pPr marL="0" indent="0">
              <a:buNone/>
            </a:pPr>
            <a:r>
              <a:rPr lang="ru-RU" sz="2600" dirty="0"/>
              <a:t>Где:</a:t>
            </a:r>
          </a:p>
          <a:p>
            <a:pPr marL="0" indent="0">
              <a:buNone/>
            </a:pPr>
            <a:r>
              <a:rPr lang="en-US" sz="2600" dirty="0" err="1"/>
              <a:t>Nw</a:t>
            </a:r>
            <a:r>
              <a:rPr lang="ru-RU" sz="2600" dirty="0"/>
              <a:t> – мощность ветрового потока (Вт);</a:t>
            </a:r>
          </a:p>
          <a:p>
            <a:pPr marL="0" indent="0">
              <a:buNone/>
            </a:pPr>
            <a:r>
              <a:rPr lang="ru-RU" sz="2600" dirty="0"/>
              <a:t>µ</a:t>
            </a:r>
            <a:r>
              <a:rPr lang="en-US" sz="2600" dirty="0"/>
              <a:t>w</a:t>
            </a:r>
            <a:r>
              <a:rPr lang="ru-RU" sz="2600" dirty="0"/>
              <a:t> – коэффициент использования энергии ветра (КИЭВ).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2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57748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 smtClean="0"/>
              <a:t>Площадь ветрового потока – площадь воздушного пространства, которую захватывает ротор </a:t>
            </a:r>
            <a:r>
              <a:rPr lang="ru-RU" sz="2400" dirty="0" err="1" smtClean="0"/>
              <a:t>ветрогенератора</a:t>
            </a:r>
            <a:endParaRPr lang="ru-RU" sz="2400" dirty="0" smtClean="0"/>
          </a:p>
          <a:p>
            <a:pPr marL="0" indent="0" algn="ctr">
              <a:buNone/>
            </a:pPr>
            <a:r>
              <a:rPr lang="ru-RU" b="1" dirty="0" smtClean="0"/>
              <a:t>формула </a:t>
            </a:r>
            <a:r>
              <a:rPr lang="ru-RU" b="1" dirty="0"/>
              <a:t>расчета площади потока </a:t>
            </a:r>
            <a:r>
              <a:rPr lang="ru-RU" b="1" dirty="0" smtClean="0"/>
              <a:t>(4):</a:t>
            </a:r>
            <a:endParaRPr lang="ru-RU" b="1" dirty="0"/>
          </a:p>
          <a:p>
            <a:pPr marL="0" indent="0" algn="ctr">
              <a:buNone/>
            </a:pPr>
            <a:r>
              <a:rPr lang="en-US" b="1" dirty="0"/>
              <a:t>S</a:t>
            </a:r>
            <a:r>
              <a:rPr lang="ru-RU" b="1" dirty="0"/>
              <a:t> = π*</a:t>
            </a:r>
            <a:r>
              <a:rPr lang="en-US" b="1" dirty="0"/>
              <a:t>r</a:t>
            </a:r>
            <a:r>
              <a:rPr lang="ru-RU" b="1" baseline="30000" dirty="0"/>
              <a:t>2</a:t>
            </a:r>
            <a:r>
              <a:rPr lang="ru-RU" b="1" dirty="0"/>
              <a:t>,     (4</a:t>
            </a:r>
            <a:r>
              <a:rPr lang="ru-RU" b="1" dirty="0" smtClean="0"/>
              <a:t>)</a:t>
            </a:r>
          </a:p>
          <a:p>
            <a:pPr marL="0" indent="0" algn="ctr">
              <a:buNone/>
            </a:pPr>
            <a:endParaRPr lang="ru-RU" b="1" dirty="0"/>
          </a:p>
          <a:p>
            <a:pPr marL="0" indent="0">
              <a:buNone/>
            </a:pPr>
            <a:r>
              <a:rPr lang="ru-RU" sz="2400" dirty="0"/>
              <a:t>Где:</a:t>
            </a:r>
          </a:p>
          <a:p>
            <a:pPr marL="0" indent="0">
              <a:buNone/>
            </a:pPr>
            <a:r>
              <a:rPr lang="ru-RU" sz="2400" dirty="0"/>
              <a:t>π - математическая константа (3,14):</a:t>
            </a:r>
          </a:p>
          <a:p>
            <a:pPr marL="0" indent="0">
              <a:buNone/>
            </a:pPr>
            <a:r>
              <a:rPr lang="en-US" sz="2400" dirty="0"/>
              <a:t>r</a:t>
            </a:r>
            <a:r>
              <a:rPr lang="ru-RU" sz="2400" dirty="0"/>
              <a:t> – длина лопасти </a:t>
            </a:r>
            <a:r>
              <a:rPr lang="ru-RU" sz="2400" dirty="0" err="1"/>
              <a:t>ветрогенератора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длина лопасти </a:t>
            </a:r>
            <a:r>
              <a:rPr lang="ru-RU" sz="2400" dirty="0" err="1"/>
              <a:t>ветрогенератора</a:t>
            </a:r>
            <a:r>
              <a:rPr lang="ru-RU" sz="2400" dirty="0"/>
              <a:t> задаются пользователем (по умолчанию 3 м). </a:t>
            </a:r>
          </a:p>
        </p:txBody>
      </p:sp>
    </p:spTree>
    <p:extLst>
      <p:ext uri="{BB962C8B-B14F-4D97-AF65-F5344CB8AC3E}">
        <p14:creationId xmlns:p14="http://schemas.microsoft.com/office/powerpoint/2010/main" val="9023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391</Words>
  <Application>Microsoft Office PowerPoint</Application>
  <PresentationFormat>Экран (4:3)</PresentationFormat>
  <Paragraphs>57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Модель ветрогенератора</vt:lpstr>
      <vt:lpstr>Презентация PowerPoint</vt:lpstr>
      <vt:lpstr>Ветрогенератор</vt:lpstr>
      <vt:lpstr>особенности</vt:lpstr>
      <vt:lpstr>Модель ветрогенератора</vt:lpstr>
      <vt:lpstr>Презентация PowerPoint</vt:lpstr>
      <vt:lpstr>Презентация PowerPoint</vt:lpstr>
      <vt:lpstr>Презентация PowerPoint</vt:lpstr>
      <vt:lpstr>Презентация PowerPoint</vt:lpstr>
      <vt:lpstr>Схема формул</vt:lpstr>
      <vt:lpstr>Пример будущего интерфейса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ветрогенератора</dc:title>
  <dc:creator>Slava</dc:creator>
  <cp:lastModifiedBy>Slava</cp:lastModifiedBy>
  <cp:revision>6</cp:revision>
  <dcterms:created xsi:type="dcterms:W3CDTF">2024-09-12T02:15:48Z</dcterms:created>
  <dcterms:modified xsi:type="dcterms:W3CDTF">2024-09-12T03:16:55Z</dcterms:modified>
</cp:coreProperties>
</file>