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43" autoAdjust="0"/>
  </p:normalViewPr>
  <p:slideViewPr>
    <p:cSldViewPr snapToGrid="0">
      <p:cViewPr varScale="1">
        <p:scale>
          <a:sx n="56" d="100"/>
          <a:sy n="56" d="100"/>
        </p:scale>
        <p:origin x="-1250" y="-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D60FA-ACE1-4698-824A-424AAC4A77E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AE94EC-AF2A-4D98-8795-AD683AFC67D2}">
      <dgm:prSet phldrT="[Text]"/>
      <dgm:spPr/>
      <dgm:t>
        <a:bodyPr/>
        <a:lstStyle/>
        <a:p>
          <a:r>
            <a:rPr lang="en-US" dirty="0" smtClean="0"/>
            <a:t>Pros</a:t>
          </a:r>
          <a:endParaRPr lang="en-US" dirty="0"/>
        </a:p>
      </dgm:t>
    </dgm:pt>
    <dgm:pt modelId="{406572AB-40DB-48E9-877E-463ADB34C757}" type="parTrans" cxnId="{E2915A74-5F75-4E3C-92CF-6E62EBF0A2FF}">
      <dgm:prSet/>
      <dgm:spPr/>
      <dgm:t>
        <a:bodyPr/>
        <a:lstStyle/>
        <a:p>
          <a:endParaRPr lang="en-US"/>
        </a:p>
      </dgm:t>
    </dgm:pt>
    <dgm:pt modelId="{54E657B7-4F2E-416F-9404-2A2EB6D2D4A0}" type="sibTrans" cxnId="{E2915A74-5F75-4E3C-92CF-6E62EBF0A2FF}">
      <dgm:prSet/>
      <dgm:spPr/>
      <dgm:t>
        <a:bodyPr/>
        <a:lstStyle/>
        <a:p>
          <a:endParaRPr lang="en-US"/>
        </a:p>
      </dgm:t>
    </dgm:pt>
    <dgm:pt modelId="{AA677EB2-51DC-4A75-9018-A97C9584612B}">
      <dgm:prSet phldrT="[Text]"/>
      <dgm:spPr/>
      <dgm:t>
        <a:bodyPr/>
        <a:lstStyle/>
        <a:p>
          <a:r>
            <a:rPr lang="en-US" dirty="0" smtClean="0"/>
            <a:t>Good Documentation</a:t>
          </a:r>
          <a:endParaRPr lang="en-US" dirty="0"/>
        </a:p>
      </dgm:t>
    </dgm:pt>
    <dgm:pt modelId="{C134D194-6EA9-4785-BED9-29802A715ABD}" type="parTrans" cxnId="{8943A201-6DB0-4260-B442-8071317CB17D}">
      <dgm:prSet/>
      <dgm:spPr/>
      <dgm:t>
        <a:bodyPr/>
        <a:lstStyle/>
        <a:p>
          <a:endParaRPr lang="en-US"/>
        </a:p>
      </dgm:t>
    </dgm:pt>
    <dgm:pt modelId="{CE864CDF-D56F-4FB5-BE20-6AFF9B11E6A7}" type="sibTrans" cxnId="{8943A201-6DB0-4260-B442-8071317CB17D}">
      <dgm:prSet/>
      <dgm:spPr/>
      <dgm:t>
        <a:bodyPr/>
        <a:lstStyle/>
        <a:p>
          <a:endParaRPr lang="en-US"/>
        </a:p>
      </dgm:t>
    </dgm:pt>
    <dgm:pt modelId="{EF39A31B-74CE-4E82-9DD2-C7C761AA81D2}">
      <dgm:prSet phldrT="[Text]"/>
      <dgm:spPr/>
      <dgm:t>
        <a:bodyPr/>
        <a:lstStyle/>
        <a:p>
          <a:r>
            <a:rPr lang="en-US" dirty="0" smtClean="0"/>
            <a:t>Various Instruments</a:t>
          </a:r>
          <a:endParaRPr lang="en-US" dirty="0"/>
        </a:p>
      </dgm:t>
    </dgm:pt>
    <dgm:pt modelId="{4204A5FD-9C53-4B35-9191-99958A6306AA}" type="parTrans" cxnId="{4DD72703-4062-4432-BEF8-147CDC601F72}">
      <dgm:prSet/>
      <dgm:spPr/>
      <dgm:t>
        <a:bodyPr/>
        <a:lstStyle/>
        <a:p>
          <a:endParaRPr lang="en-US"/>
        </a:p>
      </dgm:t>
    </dgm:pt>
    <dgm:pt modelId="{188DA1CC-5E28-4D99-B2F8-D4A201762A0C}" type="sibTrans" cxnId="{4DD72703-4062-4432-BEF8-147CDC601F72}">
      <dgm:prSet/>
      <dgm:spPr/>
      <dgm:t>
        <a:bodyPr/>
        <a:lstStyle/>
        <a:p>
          <a:endParaRPr lang="en-US"/>
        </a:p>
      </dgm:t>
    </dgm:pt>
    <dgm:pt modelId="{0CB3B1F7-E540-4B81-AD08-76BBB1E9CDCA}">
      <dgm:prSet phldrT="[Text]"/>
      <dgm:spPr/>
      <dgm:t>
        <a:bodyPr/>
        <a:lstStyle/>
        <a:p>
          <a:r>
            <a:rPr lang="en-US" dirty="0" smtClean="0"/>
            <a:t>Cons</a:t>
          </a:r>
          <a:endParaRPr lang="en-US" dirty="0"/>
        </a:p>
      </dgm:t>
    </dgm:pt>
    <dgm:pt modelId="{6835E8A4-9EB9-47FD-B0A7-CA744211F0C6}" type="parTrans" cxnId="{21451AFE-37C3-4ED3-A610-643868DC2F6A}">
      <dgm:prSet/>
      <dgm:spPr/>
      <dgm:t>
        <a:bodyPr/>
        <a:lstStyle/>
        <a:p>
          <a:endParaRPr lang="en-US"/>
        </a:p>
      </dgm:t>
    </dgm:pt>
    <dgm:pt modelId="{49E6A03B-913D-4DAC-921F-325C2F505200}" type="sibTrans" cxnId="{21451AFE-37C3-4ED3-A610-643868DC2F6A}">
      <dgm:prSet/>
      <dgm:spPr/>
      <dgm:t>
        <a:bodyPr/>
        <a:lstStyle/>
        <a:p>
          <a:endParaRPr lang="en-US"/>
        </a:p>
      </dgm:t>
    </dgm:pt>
    <dgm:pt modelId="{20672938-0D36-43D6-86AC-8389156B8A6B}">
      <dgm:prSet phldrT="[Text]"/>
      <dgm:spPr/>
      <dgm:t>
        <a:bodyPr/>
        <a:lstStyle/>
        <a:p>
          <a:r>
            <a:rPr lang="en-US" dirty="0" smtClean="0"/>
            <a:t>Difficulties when using non-best HTML structure</a:t>
          </a:r>
          <a:endParaRPr lang="en-US" dirty="0"/>
        </a:p>
      </dgm:t>
    </dgm:pt>
    <dgm:pt modelId="{218A2EF4-8C14-4118-AA40-238AAF483A8C}" type="parTrans" cxnId="{7A857B9F-4B5A-4C2B-9EA6-19919CDD3631}">
      <dgm:prSet/>
      <dgm:spPr/>
      <dgm:t>
        <a:bodyPr/>
        <a:lstStyle/>
        <a:p>
          <a:endParaRPr lang="en-US"/>
        </a:p>
      </dgm:t>
    </dgm:pt>
    <dgm:pt modelId="{10F59FB7-2962-40C7-A97D-7E6A20260A61}" type="sibTrans" cxnId="{7A857B9F-4B5A-4C2B-9EA6-19919CDD3631}">
      <dgm:prSet/>
      <dgm:spPr/>
      <dgm:t>
        <a:bodyPr/>
        <a:lstStyle/>
        <a:p>
          <a:endParaRPr lang="en-US"/>
        </a:p>
      </dgm:t>
    </dgm:pt>
    <dgm:pt modelId="{1AC9F2A9-C610-4D8B-BCE2-2691AD1E843D}">
      <dgm:prSet phldrT="[Text]"/>
      <dgm:spPr/>
      <dgm:t>
        <a:bodyPr/>
        <a:lstStyle/>
        <a:p>
          <a:r>
            <a:rPr lang="en-US" dirty="0" smtClean="0"/>
            <a:t>Can be accidentally thrown an “Directory not found exception”</a:t>
          </a:r>
          <a:endParaRPr lang="en-US" dirty="0"/>
        </a:p>
      </dgm:t>
    </dgm:pt>
    <dgm:pt modelId="{3FC76F23-E0D6-4421-8C89-7F23B4DB3BFE}" type="parTrans" cxnId="{C7CDAE3F-5268-4626-9828-A637D83B8FB9}">
      <dgm:prSet/>
      <dgm:spPr/>
      <dgm:t>
        <a:bodyPr/>
        <a:lstStyle/>
        <a:p>
          <a:endParaRPr lang="en-US"/>
        </a:p>
      </dgm:t>
    </dgm:pt>
    <dgm:pt modelId="{C4CD254A-90BC-418D-AA50-368754F13CD7}" type="sibTrans" cxnId="{C7CDAE3F-5268-4626-9828-A637D83B8FB9}">
      <dgm:prSet/>
      <dgm:spPr/>
      <dgm:t>
        <a:bodyPr/>
        <a:lstStyle/>
        <a:p>
          <a:endParaRPr lang="en-US"/>
        </a:p>
      </dgm:t>
    </dgm:pt>
    <dgm:pt modelId="{859894A0-A44E-47C3-B680-93240143C432}">
      <dgm:prSet phldrT="[Text]"/>
      <dgm:spPr/>
      <dgm:t>
        <a:bodyPr/>
        <a:lstStyle/>
        <a:p>
          <a:r>
            <a:rPr lang="en-US" dirty="0" smtClean="0"/>
            <a:t>Easy to work in general</a:t>
          </a:r>
          <a:endParaRPr lang="en-US" dirty="0"/>
        </a:p>
      </dgm:t>
    </dgm:pt>
    <dgm:pt modelId="{D45643B2-D847-4803-899A-47A6A5294524}" type="parTrans" cxnId="{4D324CB0-00C0-4D88-8DAD-9BEF6047F736}">
      <dgm:prSet/>
      <dgm:spPr/>
      <dgm:t>
        <a:bodyPr/>
        <a:lstStyle/>
        <a:p>
          <a:endParaRPr lang="en-US"/>
        </a:p>
      </dgm:t>
    </dgm:pt>
    <dgm:pt modelId="{796C9429-6E67-4A88-9F1C-6EC20D0258DC}" type="sibTrans" cxnId="{4D324CB0-00C0-4D88-8DAD-9BEF6047F736}">
      <dgm:prSet/>
      <dgm:spPr/>
      <dgm:t>
        <a:bodyPr/>
        <a:lstStyle/>
        <a:p>
          <a:endParaRPr lang="en-US"/>
        </a:p>
      </dgm:t>
    </dgm:pt>
    <dgm:pt modelId="{78371243-1A99-4938-9385-5F00B7933E31}" type="pres">
      <dgm:prSet presAssocID="{4D7D60FA-ACE1-4698-824A-424AAC4A77E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C093604-A1AF-40AF-990E-A0AF2D7FFEC3}" type="pres">
      <dgm:prSet presAssocID="{26AE94EC-AF2A-4D98-8795-AD683AFC67D2}" presName="linNode" presStyleCnt="0"/>
      <dgm:spPr/>
    </dgm:pt>
    <dgm:pt modelId="{258566A4-033E-4C2B-B43C-36ED2E0F43B6}" type="pres">
      <dgm:prSet presAssocID="{26AE94EC-AF2A-4D98-8795-AD683AFC67D2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390BF4F-F856-4F41-BDF7-E63A6D07DAF8}" type="pres">
      <dgm:prSet presAssocID="{26AE94EC-AF2A-4D98-8795-AD683AFC67D2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AC4B30-A355-4C5B-80BF-BC8E7A67B6F0}" type="pres">
      <dgm:prSet presAssocID="{54E657B7-4F2E-416F-9404-2A2EB6D2D4A0}" presName="sp" presStyleCnt="0"/>
      <dgm:spPr/>
    </dgm:pt>
    <dgm:pt modelId="{92E6BEBB-E565-4AB4-B29F-0C42DFF2D457}" type="pres">
      <dgm:prSet presAssocID="{0CB3B1F7-E540-4B81-AD08-76BBB1E9CDCA}" presName="linNode" presStyleCnt="0"/>
      <dgm:spPr/>
    </dgm:pt>
    <dgm:pt modelId="{8D84ECD9-2DB0-4B5A-A783-30A089CAED24}" type="pres">
      <dgm:prSet presAssocID="{0CB3B1F7-E540-4B81-AD08-76BBB1E9CDCA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594678-428E-4AB3-862F-BE7B84E8E9AD}" type="pres">
      <dgm:prSet presAssocID="{0CB3B1F7-E540-4B81-AD08-76BBB1E9CDCA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7AE67F-E351-4E58-83BD-81D7CB560F93}" type="presOf" srcId="{EF39A31B-74CE-4E82-9DD2-C7C761AA81D2}" destId="{8390BF4F-F856-4F41-BDF7-E63A6D07DAF8}" srcOrd="0" destOrd="1" presId="urn:microsoft.com/office/officeart/2005/8/layout/vList5"/>
    <dgm:cxn modelId="{57710D95-2E69-4DAA-A300-EF5F2D132A7C}" type="presOf" srcId="{4D7D60FA-ACE1-4698-824A-424AAC4A77EF}" destId="{78371243-1A99-4938-9385-5F00B7933E31}" srcOrd="0" destOrd="0" presId="urn:microsoft.com/office/officeart/2005/8/layout/vList5"/>
    <dgm:cxn modelId="{4A026413-E1A0-43E5-8DFF-B1A7F9C4C718}" type="presOf" srcId="{0CB3B1F7-E540-4B81-AD08-76BBB1E9CDCA}" destId="{8D84ECD9-2DB0-4B5A-A783-30A089CAED24}" srcOrd="0" destOrd="0" presId="urn:microsoft.com/office/officeart/2005/8/layout/vList5"/>
    <dgm:cxn modelId="{8943A201-6DB0-4260-B442-8071317CB17D}" srcId="{26AE94EC-AF2A-4D98-8795-AD683AFC67D2}" destId="{AA677EB2-51DC-4A75-9018-A97C9584612B}" srcOrd="0" destOrd="0" parTransId="{C134D194-6EA9-4785-BED9-29802A715ABD}" sibTransId="{CE864CDF-D56F-4FB5-BE20-6AFF9B11E6A7}"/>
    <dgm:cxn modelId="{94E44A00-33CA-492C-99DE-4D1E15183536}" type="presOf" srcId="{859894A0-A44E-47C3-B680-93240143C432}" destId="{8390BF4F-F856-4F41-BDF7-E63A6D07DAF8}" srcOrd="0" destOrd="2" presId="urn:microsoft.com/office/officeart/2005/8/layout/vList5"/>
    <dgm:cxn modelId="{7113DBA4-F07A-4035-9EC6-4C4ABADBEE44}" type="presOf" srcId="{26AE94EC-AF2A-4D98-8795-AD683AFC67D2}" destId="{258566A4-033E-4C2B-B43C-36ED2E0F43B6}" srcOrd="0" destOrd="0" presId="urn:microsoft.com/office/officeart/2005/8/layout/vList5"/>
    <dgm:cxn modelId="{C7CDAE3F-5268-4626-9828-A637D83B8FB9}" srcId="{0CB3B1F7-E540-4B81-AD08-76BBB1E9CDCA}" destId="{1AC9F2A9-C610-4D8B-BCE2-2691AD1E843D}" srcOrd="1" destOrd="0" parTransId="{3FC76F23-E0D6-4421-8C89-7F23B4DB3BFE}" sibTransId="{C4CD254A-90BC-418D-AA50-368754F13CD7}"/>
    <dgm:cxn modelId="{0C0DB3CD-1E80-4AEE-9DD7-5F7A3801BB89}" type="presOf" srcId="{1AC9F2A9-C610-4D8B-BCE2-2691AD1E843D}" destId="{F3594678-428E-4AB3-862F-BE7B84E8E9AD}" srcOrd="0" destOrd="1" presId="urn:microsoft.com/office/officeart/2005/8/layout/vList5"/>
    <dgm:cxn modelId="{E22DEB0B-D811-4ACC-AF81-62B0ACA34FCB}" type="presOf" srcId="{20672938-0D36-43D6-86AC-8389156B8A6B}" destId="{F3594678-428E-4AB3-862F-BE7B84E8E9AD}" srcOrd="0" destOrd="0" presId="urn:microsoft.com/office/officeart/2005/8/layout/vList5"/>
    <dgm:cxn modelId="{7A857B9F-4B5A-4C2B-9EA6-19919CDD3631}" srcId="{0CB3B1F7-E540-4B81-AD08-76BBB1E9CDCA}" destId="{20672938-0D36-43D6-86AC-8389156B8A6B}" srcOrd="0" destOrd="0" parTransId="{218A2EF4-8C14-4118-AA40-238AAF483A8C}" sibTransId="{10F59FB7-2962-40C7-A97D-7E6A20260A61}"/>
    <dgm:cxn modelId="{4D324CB0-00C0-4D88-8DAD-9BEF6047F736}" srcId="{26AE94EC-AF2A-4D98-8795-AD683AFC67D2}" destId="{859894A0-A44E-47C3-B680-93240143C432}" srcOrd="2" destOrd="0" parTransId="{D45643B2-D847-4803-899A-47A6A5294524}" sibTransId="{796C9429-6E67-4A88-9F1C-6EC20D0258DC}"/>
    <dgm:cxn modelId="{4DD72703-4062-4432-BEF8-147CDC601F72}" srcId="{26AE94EC-AF2A-4D98-8795-AD683AFC67D2}" destId="{EF39A31B-74CE-4E82-9DD2-C7C761AA81D2}" srcOrd="1" destOrd="0" parTransId="{4204A5FD-9C53-4B35-9191-99958A6306AA}" sibTransId="{188DA1CC-5E28-4D99-B2F8-D4A201762A0C}"/>
    <dgm:cxn modelId="{E2915A74-5F75-4E3C-92CF-6E62EBF0A2FF}" srcId="{4D7D60FA-ACE1-4698-824A-424AAC4A77EF}" destId="{26AE94EC-AF2A-4D98-8795-AD683AFC67D2}" srcOrd="0" destOrd="0" parTransId="{406572AB-40DB-48E9-877E-463ADB34C757}" sibTransId="{54E657B7-4F2E-416F-9404-2A2EB6D2D4A0}"/>
    <dgm:cxn modelId="{3B65C2C5-AAA7-4519-8C88-C68CF30B1691}" type="presOf" srcId="{AA677EB2-51DC-4A75-9018-A97C9584612B}" destId="{8390BF4F-F856-4F41-BDF7-E63A6D07DAF8}" srcOrd="0" destOrd="0" presId="urn:microsoft.com/office/officeart/2005/8/layout/vList5"/>
    <dgm:cxn modelId="{21451AFE-37C3-4ED3-A610-643868DC2F6A}" srcId="{4D7D60FA-ACE1-4698-824A-424AAC4A77EF}" destId="{0CB3B1F7-E540-4B81-AD08-76BBB1E9CDCA}" srcOrd="1" destOrd="0" parTransId="{6835E8A4-9EB9-47FD-B0A7-CA744211F0C6}" sibTransId="{49E6A03B-913D-4DAC-921F-325C2F505200}"/>
    <dgm:cxn modelId="{7FA4BB63-33B4-4B30-82B7-7E18CCC301F2}" type="presParOf" srcId="{78371243-1A99-4938-9385-5F00B7933E31}" destId="{7C093604-A1AF-40AF-990E-A0AF2D7FFEC3}" srcOrd="0" destOrd="0" presId="urn:microsoft.com/office/officeart/2005/8/layout/vList5"/>
    <dgm:cxn modelId="{8BEF8EEB-19D3-4460-A245-959BED29C7DA}" type="presParOf" srcId="{7C093604-A1AF-40AF-990E-A0AF2D7FFEC3}" destId="{258566A4-033E-4C2B-B43C-36ED2E0F43B6}" srcOrd="0" destOrd="0" presId="urn:microsoft.com/office/officeart/2005/8/layout/vList5"/>
    <dgm:cxn modelId="{3CD58166-4B9A-4007-A9D8-62CF82789279}" type="presParOf" srcId="{7C093604-A1AF-40AF-990E-A0AF2D7FFEC3}" destId="{8390BF4F-F856-4F41-BDF7-E63A6D07DAF8}" srcOrd="1" destOrd="0" presId="urn:microsoft.com/office/officeart/2005/8/layout/vList5"/>
    <dgm:cxn modelId="{991257DA-27BE-4094-B7E8-081E80BA94FD}" type="presParOf" srcId="{78371243-1A99-4938-9385-5F00B7933E31}" destId="{21AC4B30-A355-4C5B-80BF-BC8E7A67B6F0}" srcOrd="1" destOrd="0" presId="urn:microsoft.com/office/officeart/2005/8/layout/vList5"/>
    <dgm:cxn modelId="{F2828ABD-35F7-47A0-A877-C8B38D713B0F}" type="presParOf" srcId="{78371243-1A99-4938-9385-5F00B7933E31}" destId="{92E6BEBB-E565-4AB4-B29F-0C42DFF2D457}" srcOrd="2" destOrd="0" presId="urn:microsoft.com/office/officeart/2005/8/layout/vList5"/>
    <dgm:cxn modelId="{9EF61E05-2E0D-4C15-9A88-B9CA8A5B6839}" type="presParOf" srcId="{92E6BEBB-E565-4AB4-B29F-0C42DFF2D457}" destId="{8D84ECD9-2DB0-4B5A-A783-30A089CAED24}" srcOrd="0" destOrd="0" presId="urn:microsoft.com/office/officeart/2005/8/layout/vList5"/>
    <dgm:cxn modelId="{4326B2DE-7E56-45A6-9D2B-503C34145A60}" type="presParOf" srcId="{92E6BEBB-E565-4AB4-B29F-0C42DFF2D457}" destId="{F3594678-428E-4AB3-862F-BE7B84E8E9A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0BF4F-F856-4F41-BDF7-E63A6D07DAF8}">
      <dsp:nvSpPr>
        <dsp:cNvPr id="0" name=""/>
        <dsp:cNvSpPr/>
      </dsp:nvSpPr>
      <dsp:spPr>
        <a:xfrm rot="5400000">
          <a:off x="6054809" y="-2237510"/>
          <a:ext cx="1569805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Good Documentation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Various Instruments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Easy to work in general</a:t>
          </a:r>
          <a:endParaRPr lang="en-US" sz="2300" kern="1200" dirty="0"/>
        </a:p>
      </dsp:txBody>
      <dsp:txXfrm rot="-5400000">
        <a:off x="3621024" y="272907"/>
        <a:ext cx="6360744" cy="1416541"/>
      </dsp:txXfrm>
    </dsp:sp>
    <dsp:sp modelId="{258566A4-033E-4C2B-B43C-36ED2E0F43B6}">
      <dsp:nvSpPr>
        <dsp:cNvPr id="0" name=""/>
        <dsp:cNvSpPr/>
      </dsp:nvSpPr>
      <dsp:spPr>
        <a:xfrm>
          <a:off x="0" y="49"/>
          <a:ext cx="3621024" cy="19622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Pros</a:t>
          </a:r>
          <a:endParaRPr lang="en-US" sz="6500" kern="1200" dirty="0"/>
        </a:p>
      </dsp:txBody>
      <dsp:txXfrm>
        <a:off x="95789" y="95838"/>
        <a:ext cx="3429446" cy="1770678"/>
      </dsp:txXfrm>
    </dsp:sp>
    <dsp:sp modelId="{F3594678-428E-4AB3-862F-BE7B84E8E9AD}">
      <dsp:nvSpPr>
        <dsp:cNvPr id="0" name=""/>
        <dsp:cNvSpPr/>
      </dsp:nvSpPr>
      <dsp:spPr>
        <a:xfrm rot="5400000">
          <a:off x="6054809" y="-177140"/>
          <a:ext cx="1569805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Difficulties when using non-best HTML structure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Can be accidentally thrown an “Directory not found exception”</a:t>
          </a:r>
          <a:endParaRPr lang="en-US" sz="2300" kern="1200" dirty="0"/>
        </a:p>
      </dsp:txBody>
      <dsp:txXfrm rot="-5400000">
        <a:off x="3621024" y="2333277"/>
        <a:ext cx="6360744" cy="1416541"/>
      </dsp:txXfrm>
    </dsp:sp>
    <dsp:sp modelId="{8D84ECD9-2DB0-4B5A-A783-30A089CAED24}">
      <dsp:nvSpPr>
        <dsp:cNvPr id="0" name=""/>
        <dsp:cNvSpPr/>
      </dsp:nvSpPr>
      <dsp:spPr>
        <a:xfrm>
          <a:off x="0" y="2060418"/>
          <a:ext cx="3621024" cy="19622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Cons</a:t>
          </a:r>
          <a:endParaRPr lang="en-US" sz="6500" kern="1200" dirty="0"/>
        </a:p>
      </dsp:txBody>
      <dsp:txXfrm>
        <a:off x="95789" y="2156207"/>
        <a:ext cx="3429446" cy="1770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A4606-B14D-45EF-8CAC-2D7780CCEFF2}" type="datetimeFigureOut">
              <a:rPr lang="uk-UA" smtClean="0"/>
              <a:t>09.04.2019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2056C-F2F4-49F3-9520-6B94758027D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283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omain-specific_language" TargetMode="External"/><Relationship Id="rId13" Type="http://schemas.openxmlformats.org/officeDocument/2006/relationships/hyperlink" Target="https://en.wikipedia.org/wiki/PHP" TargetMode="External"/><Relationship Id="rId18" Type="http://schemas.openxmlformats.org/officeDocument/2006/relationships/hyperlink" Target="https://en.wikipedia.org/wiki/Microsoft_Windows" TargetMode="External"/><Relationship Id="rId3" Type="http://schemas.openxmlformats.org/officeDocument/2006/relationships/hyperlink" Target="https://en.wikipedia.org/wiki/Software_framework" TargetMode="External"/><Relationship Id="rId21" Type="http://schemas.openxmlformats.org/officeDocument/2006/relationships/hyperlink" Target="https://en.wikipedia.org/wiki/Open-source_software" TargetMode="External"/><Relationship Id="rId7" Type="http://schemas.openxmlformats.org/officeDocument/2006/relationships/hyperlink" Target="https://en.wikipedia.org/wiki/Scripting_language" TargetMode="External"/><Relationship Id="rId12" Type="http://schemas.openxmlformats.org/officeDocument/2006/relationships/hyperlink" Target="https://en.wikipedia.org/wiki/Perl" TargetMode="External"/><Relationship Id="rId17" Type="http://schemas.openxmlformats.org/officeDocument/2006/relationships/hyperlink" Target="https://en.wikipedia.org/wiki/Web_browser" TargetMode="External"/><Relationship Id="rId2" Type="http://schemas.openxmlformats.org/officeDocument/2006/relationships/slide" Target="../slides/slide3.xml"/><Relationship Id="rId16" Type="http://schemas.openxmlformats.org/officeDocument/2006/relationships/hyperlink" Target="https://en.wikipedia.org/wiki/Scala_(programming_language)" TargetMode="External"/><Relationship Id="rId20" Type="http://schemas.openxmlformats.org/officeDocument/2006/relationships/hyperlink" Target="https://en.wikipedia.org/wiki/MacOS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Functional_testing" TargetMode="External"/><Relationship Id="rId11" Type="http://schemas.openxmlformats.org/officeDocument/2006/relationships/hyperlink" Target="https://en.wikipedia.org/wiki/Java_(software_platform)" TargetMode="External"/><Relationship Id="rId5" Type="http://schemas.openxmlformats.org/officeDocument/2006/relationships/hyperlink" Target="https://en.wikipedia.org/wiki/Web_application" TargetMode="External"/><Relationship Id="rId15" Type="http://schemas.openxmlformats.org/officeDocument/2006/relationships/hyperlink" Target="https://en.wikipedia.org/wiki/Ruby_(programming_language)" TargetMode="External"/><Relationship Id="rId10" Type="http://schemas.openxmlformats.org/officeDocument/2006/relationships/hyperlink" Target="https://en.wikipedia.org/wiki/Groovy_(programming_language)" TargetMode="External"/><Relationship Id="rId19" Type="http://schemas.openxmlformats.org/officeDocument/2006/relationships/hyperlink" Target="https://en.wikipedia.org/wiki/Linux" TargetMode="External"/><Relationship Id="rId4" Type="http://schemas.openxmlformats.org/officeDocument/2006/relationships/hyperlink" Target="https://en.wikipedia.org/wiki/Software_testing" TargetMode="External"/><Relationship Id="rId9" Type="http://schemas.openxmlformats.org/officeDocument/2006/relationships/hyperlink" Target="https://en.wikipedia.org/wiki/C_Sharp_(programming_language)" TargetMode="External"/><Relationship Id="rId14" Type="http://schemas.openxmlformats.org/officeDocument/2006/relationships/hyperlink" Target="https://en.wikipedia.org/wiki/Python_(programming_language)" TargetMode="External"/><Relationship Id="rId22" Type="http://schemas.openxmlformats.org/officeDocument/2006/relationships/hyperlink" Target="https://en.wikipedia.org/wiki/Apache_License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briananderson2209/best-automation-testing-tools-for-2018-top-10-reviews-8a4a19f664d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katalon.com/resources-center/blog/infographic-challenges-test-automation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ehmetkurtipek.blogspot.com/2015/04/selenium-vs-watin-using-net-c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portable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oftware framework"/>
              </a:rPr>
              <a:t>framework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oftware testing"/>
              </a:rPr>
              <a:t>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Web application"/>
              </a:rPr>
              <a:t>web applications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Selenium provides a playback (formerly also recording) tool for authoring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Functional testing"/>
              </a:rPr>
              <a:t>functional tests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without the need to learn a test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Scripting language"/>
              </a:rPr>
              <a:t>scripting language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(Selenium IDE). It also provides a test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omain-specific language"/>
              </a:rPr>
              <a:t>domain-specific language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Selenese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write tests in a number of popular programming languages, including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C Sharp (programming language)"/>
              </a:rPr>
              <a:t>C#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Groovy (programming language)"/>
              </a:rPr>
              <a:t>Groovy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Java (software platform)"/>
              </a:rPr>
              <a:t>Java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Perl"/>
              </a:rPr>
              <a:t>Perl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PHP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Python (programming language)"/>
              </a:rPr>
              <a:t>Python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Ruby (programming language)"/>
              </a:rPr>
              <a:t>Ruby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Scala (programming language)"/>
              </a:rPr>
              <a:t>Scala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tests can then run against most modern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Web browser"/>
              </a:rPr>
              <a:t>web browsers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Selenium deploys on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Microsoft Windows"/>
              </a:rPr>
              <a:t>Windows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 tooltip="Linux"/>
              </a:rPr>
              <a:t>Linux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 tooltip="MacOS"/>
              </a:rPr>
              <a:t>macOS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platforms. It is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 tooltip="Open-source software"/>
              </a:rPr>
              <a:t>open-source software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released under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2" tooltip="Apache License"/>
              </a:rPr>
              <a:t>Apache 2.0 license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web developers can download and use it without charge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2056C-F2F4-49F3-9520-6B94758027D3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680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Comparison of UI-test frameworks: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https://medium.com/@briananderson2209/best-automation-testing-tools-for-2018-top-10-reviews-8a4a19f664d2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Criterias</a:t>
            </a:r>
            <a:r>
              <a:rPr lang="en-US" dirty="0" smtClean="0"/>
              <a:t>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Supporting API and services testing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Offering some AI/ML and analytics capabilities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Popularity and maturity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challenge info here: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smtClean="0">
                <a:hlinkClick r:id="rId4"/>
              </a:rPr>
              <a:t>https://www.katalon.com/resources-center/blog/infographic-challenges-test-automation/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2056C-F2F4-49F3-9520-6B94758027D3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90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http://mehmetkurtipek.blogspot.com/2015/04/selenium-vs-watin-using-net-c.html</a:t>
            </a:r>
            <a:endParaRPr lang="en-US" dirty="0" smtClean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2056C-F2F4-49F3-9520-6B94758027D3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754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2056C-F2F4-49F3-9520-6B94758027D3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460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09.04.2019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2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09.04.2019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377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09.04.2019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849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09.04.2019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788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09.04.2019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68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09.04.2019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245540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09.04.2019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640791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09.04.2019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075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09.04.2019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862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EDE399-5C34-4284-8036-5A3A5E255160}" type="datetimeFigureOut">
              <a:rPr lang="uk-UA" smtClean="0"/>
              <a:t>09.04.2019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425798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E399-5C34-4284-8036-5A3A5E255160}" type="datetimeFigureOut">
              <a:rPr lang="uk-UA" smtClean="0"/>
              <a:t>09.04.2019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028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EDE399-5C34-4284-8036-5A3A5E255160}" type="datetimeFigureOut">
              <a:rPr lang="uk-UA" smtClean="0"/>
              <a:t>09.04.2019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B6F75D-214F-46F9-9B05-2AFC0C8A0433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30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Overview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By Viacheslav fesenko</a:t>
            </a:r>
          </a:p>
          <a:p>
            <a:r>
              <a:rPr lang="en-US" dirty="0" smtClean="0"/>
              <a:t>Sr. .NET Developer</a:t>
            </a:r>
            <a:endParaRPr lang="uk-UA" dirty="0"/>
          </a:p>
        </p:txBody>
      </p:sp>
      <p:pic>
        <p:nvPicPr>
          <p:cNvPr id="1026" name="Picture 2" descr="https://5.imimg.com/data5/PR/TC/MY-42773694/selenium-testing-training-500x5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339" y="360218"/>
            <a:ext cx="2116282" cy="21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tarena.ua/wp-content/uploads/2015/06/softserve_logo_new-1024x30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3" y="6330915"/>
            <a:ext cx="2039793" cy="6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22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Selenium is the best free tool for UI testing on C#</a:t>
            </a:r>
          </a:p>
          <a:p>
            <a:r>
              <a:rPr lang="en-US" dirty="0" smtClean="0"/>
              <a:t>- Has a lot of advantages and just small disadvantages</a:t>
            </a:r>
          </a:p>
          <a:p>
            <a:r>
              <a:rPr lang="en-US" dirty="0" smtClean="0"/>
              <a:t>- Pleasant working process</a:t>
            </a:r>
          </a:p>
          <a:p>
            <a:r>
              <a:rPr lang="en-US" dirty="0" smtClean="0"/>
              <a:t>- Can be successfully integrated into SACS app, considering its simple page structure</a:t>
            </a:r>
          </a:p>
          <a:p>
            <a:endParaRPr lang="uk-UA" dirty="0"/>
          </a:p>
        </p:txBody>
      </p:sp>
      <p:pic>
        <p:nvPicPr>
          <p:cNvPr id="4" name="Picture 2" descr="https://itarena.ua/wp-content/uploads/2015/06/softserve_logo_new-1024x3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3" y="6330915"/>
            <a:ext cx="2039793" cy="6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7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r>
              <a:rPr lang="en-US" dirty="0"/>
              <a:t>And Discussions</a:t>
            </a:r>
            <a:endParaRPr lang="uk-UA" dirty="0"/>
          </a:p>
        </p:txBody>
      </p:sp>
      <p:pic>
        <p:nvPicPr>
          <p:cNvPr id="6146" name="Picture 2" descr="http://plotandscatter.com/assets/images/question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00" y="1846263"/>
            <a:ext cx="709892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tarena.ua/wp-content/uploads/2015/06/softserve_logo_new-1024x30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3" y="6330915"/>
            <a:ext cx="2039793" cy="6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5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1. What is Selenium?</a:t>
            </a:r>
          </a:p>
          <a:p>
            <a:r>
              <a:rPr lang="en-US" dirty="0" smtClean="0"/>
              <a:t>2. Selenium vs General Competitors </a:t>
            </a:r>
          </a:p>
          <a:p>
            <a:r>
              <a:rPr lang="en-US" dirty="0" smtClean="0"/>
              <a:t>3. Selenium vs .NET Competitors</a:t>
            </a:r>
          </a:p>
          <a:p>
            <a:r>
              <a:rPr lang="en-US" dirty="0" smtClean="0"/>
              <a:t>4. Recap: Why Selenium?</a:t>
            </a:r>
          </a:p>
          <a:p>
            <a:r>
              <a:rPr lang="en-US" dirty="0" smtClean="0"/>
              <a:t>5. Selenium’s Intro Feature List</a:t>
            </a:r>
          </a:p>
          <a:p>
            <a:r>
              <a:rPr lang="en-US" dirty="0" smtClean="0"/>
              <a:t>6. Selenium Like A Tool For Functional Tests</a:t>
            </a:r>
          </a:p>
          <a:p>
            <a:r>
              <a:rPr lang="en-US" dirty="0" smtClean="0"/>
              <a:t>7. Selenium and SACS </a:t>
            </a:r>
          </a:p>
          <a:p>
            <a:r>
              <a:rPr lang="en-US" dirty="0" smtClean="0"/>
              <a:t>8. Experienced Developer Feedback</a:t>
            </a:r>
          </a:p>
          <a:p>
            <a:r>
              <a:rPr lang="en-US" dirty="0" smtClean="0"/>
              <a:t>9. Summary</a:t>
            </a:r>
          </a:p>
          <a:p>
            <a:r>
              <a:rPr lang="en-US" dirty="0" smtClean="0"/>
              <a:t>10. Questions And Discussions</a:t>
            </a:r>
            <a:endParaRPr lang="uk-UA" dirty="0"/>
          </a:p>
        </p:txBody>
      </p:sp>
      <p:pic>
        <p:nvPicPr>
          <p:cNvPr id="2050" name="Picture 2" descr="https://itarena.ua/wp-content/uploads/2015/06/softserve_logo_new-1024x3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3" y="6330915"/>
            <a:ext cx="2039793" cy="6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8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Selenium</a:t>
            </a:r>
            <a:r>
              <a:rPr lang="en-US" dirty="0" smtClean="0"/>
              <a:t>?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is a portable framework for testing web applications. It provides:</a:t>
            </a:r>
            <a:endParaRPr lang="en-US" dirty="0"/>
          </a:p>
          <a:p>
            <a:r>
              <a:rPr lang="en-US" dirty="0" smtClean="0"/>
              <a:t>- Possibility to build UI-tests without scripting language knowledge (Selenium IDE).</a:t>
            </a:r>
          </a:p>
          <a:p>
            <a:r>
              <a:rPr lang="en-US" dirty="0" smtClean="0"/>
              <a:t>- Multi-language support, including C#</a:t>
            </a:r>
          </a:p>
          <a:p>
            <a:r>
              <a:rPr lang="en-US" dirty="0" smtClean="0"/>
              <a:t>- Support of the most modern browsers, like Chrome, Mozilla, IE</a:t>
            </a:r>
          </a:p>
          <a:p>
            <a:r>
              <a:rPr lang="en-US" dirty="0" smtClean="0"/>
              <a:t>- Cross platform support (Windows, Linux, </a:t>
            </a:r>
            <a:r>
              <a:rPr lang="en-US" dirty="0" err="1" smtClean="0"/>
              <a:t>MacOS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- Open-source project type, under Apache 2.0 license</a:t>
            </a:r>
            <a:endParaRPr lang="uk-UA" dirty="0"/>
          </a:p>
        </p:txBody>
      </p:sp>
      <p:pic>
        <p:nvPicPr>
          <p:cNvPr id="4" name="Picture 2" descr="https://itarena.ua/wp-content/uploads/2015/06/softserve_logo_new-1024x30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3" y="6330915"/>
            <a:ext cx="2039793" cy="6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6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vs General Competitors</a:t>
            </a:r>
            <a:endParaRPr lang="uk-U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7449" y="1885970"/>
            <a:ext cx="8405870" cy="4296334"/>
          </a:xfrm>
          <a:prstGeom prst="rect">
            <a:avLst/>
          </a:prstGeom>
        </p:spPr>
      </p:pic>
      <p:pic>
        <p:nvPicPr>
          <p:cNvPr id="7" name="Picture 2" descr="https://itarena.ua/wp-content/uploads/2015/06/softserve_logo_new-1024x30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3" y="6330915"/>
            <a:ext cx="2039793" cy="6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1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vs .NET </a:t>
            </a:r>
            <a:r>
              <a:rPr lang="en-US" dirty="0" smtClean="0"/>
              <a:t>Competitors (</a:t>
            </a:r>
            <a:r>
              <a:rPr lang="en-US" dirty="0" err="1" smtClean="0"/>
              <a:t>Watin</a:t>
            </a:r>
            <a:r>
              <a:rPr lang="en-US" dirty="0" smtClean="0"/>
              <a:t>)</a:t>
            </a:r>
            <a:endParaRPr lang="uk-U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9362" y="2027104"/>
            <a:ext cx="9646318" cy="3824680"/>
          </a:xfrm>
          <a:prstGeom prst="rect">
            <a:avLst/>
          </a:prstGeom>
        </p:spPr>
      </p:pic>
      <p:pic>
        <p:nvPicPr>
          <p:cNvPr id="5" name="Picture 2" descr="https://itarena.ua/wp-content/uploads/2015/06/softserve_logo_new-1024x30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3" y="6330915"/>
            <a:ext cx="2039793" cy="6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16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Why Selenium</a:t>
            </a:r>
            <a:r>
              <a:rPr lang="en-US" dirty="0" smtClean="0"/>
              <a:t>?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Best tool for UI-testing amongst others non-.NET frameworks</a:t>
            </a:r>
          </a:p>
          <a:p>
            <a:r>
              <a:rPr lang="en-US" dirty="0" smtClean="0"/>
              <a:t>2. Too weak competitors in a .NET area</a:t>
            </a:r>
          </a:p>
          <a:p>
            <a:r>
              <a:rPr lang="en-US" dirty="0" smtClean="0"/>
              <a:t>3. Has a good Wiki</a:t>
            </a:r>
          </a:p>
          <a:p>
            <a:r>
              <a:rPr lang="en-US" dirty="0" smtClean="0"/>
              <a:t>4. Free To Use</a:t>
            </a:r>
            <a:endParaRPr lang="uk-UA" dirty="0"/>
          </a:p>
        </p:txBody>
      </p:sp>
      <p:pic>
        <p:nvPicPr>
          <p:cNvPr id="4" name="Picture 2" descr="https://itarena.ua/wp-content/uploads/2015/06/softserve_logo_new-1024x3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3" y="6330915"/>
            <a:ext cx="2039793" cy="6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5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Selenium’s Intro Feature List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Automatically start selected browser</a:t>
            </a:r>
          </a:p>
          <a:p>
            <a:r>
              <a:rPr lang="en-US" dirty="0" smtClean="0"/>
              <a:t>- Find and open web page by URI</a:t>
            </a:r>
          </a:p>
          <a:p>
            <a:r>
              <a:rPr lang="en-US" dirty="0" smtClean="0"/>
              <a:t>- Find a DOM-element by id, class-name etc.</a:t>
            </a:r>
          </a:p>
          <a:p>
            <a:r>
              <a:rPr lang="en-US" dirty="0" smtClean="0"/>
              <a:t>- Fill textboxes, press buttons etc.</a:t>
            </a:r>
          </a:p>
          <a:p>
            <a:r>
              <a:rPr lang="en-US" dirty="0" smtClean="0"/>
              <a:t>- Set a smart delay for web-surfing (implicit/explicit) </a:t>
            </a:r>
            <a:endParaRPr lang="uk-UA" dirty="0"/>
          </a:p>
        </p:txBody>
      </p:sp>
      <p:pic>
        <p:nvPicPr>
          <p:cNvPr id="4" name="Picture 2" descr="https://itarena.ua/wp-content/uploads/2015/06/softserve_logo_new-1024x3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3" y="6330915"/>
            <a:ext cx="2039793" cy="6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6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Like A Tool For </a:t>
            </a:r>
            <a:r>
              <a:rPr lang="en-US" dirty="0" smtClean="0"/>
              <a:t>Functional </a:t>
            </a:r>
            <a:r>
              <a:rPr lang="en-US" dirty="0"/>
              <a:t>Tests</a:t>
            </a:r>
            <a:endParaRPr lang="uk-UA" dirty="0"/>
          </a:p>
        </p:txBody>
      </p:sp>
      <p:pic>
        <p:nvPicPr>
          <p:cNvPr id="3076" name="Picture 4" descr="https://www.promisec.com/wp-content/uploads/2016/09/livedemo-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104" y="1846263"/>
            <a:ext cx="706211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tarena.ua/wp-content/uploads/2015/06/softserve_logo_new-1024x30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3" y="6330915"/>
            <a:ext cx="2039793" cy="6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0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Experienced QA </a:t>
            </a:r>
            <a:r>
              <a:rPr lang="en-US" dirty="0"/>
              <a:t>Developer Feedback</a:t>
            </a:r>
            <a:endParaRPr lang="uk-U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7749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2" descr="https://itarena.ua/wp-content/uploads/2015/06/softserve_logo_new-1024x308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3" y="6330915"/>
            <a:ext cx="2039793" cy="6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D3D5DB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3D5DB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213</TotalTime>
  <Words>333</Words>
  <Application>Microsoft Office PowerPoint</Application>
  <PresentationFormat>Произвольный</PresentationFormat>
  <Paragraphs>63</Paragraphs>
  <Slides>11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Retrospect</vt:lpstr>
      <vt:lpstr>Selenium Overview</vt:lpstr>
      <vt:lpstr>Agenda</vt:lpstr>
      <vt:lpstr>What is Selenium?</vt:lpstr>
      <vt:lpstr>Selenium vs General Competitors</vt:lpstr>
      <vt:lpstr>Selenium vs .NET Competitors (Watin)</vt:lpstr>
      <vt:lpstr>Recap: Why Selenium?</vt:lpstr>
      <vt:lpstr>Selenium’s Intro Feature List</vt:lpstr>
      <vt:lpstr>Selenium Like A Tool For Functional Tests</vt:lpstr>
      <vt:lpstr>Experienced QA Developer Feedback</vt:lpstr>
      <vt:lpstr>Summary</vt:lpstr>
      <vt:lpstr>Questions And Discussions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Overview</dc:title>
  <dc:creator>Viacheslav Fesenko</dc:creator>
  <cp:lastModifiedBy>User</cp:lastModifiedBy>
  <cp:revision>13</cp:revision>
  <dcterms:created xsi:type="dcterms:W3CDTF">2019-04-08T08:02:14Z</dcterms:created>
  <dcterms:modified xsi:type="dcterms:W3CDTF">2019-04-09T07:37:26Z</dcterms:modified>
</cp:coreProperties>
</file>