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IBM Plex Sans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Roboto Medium"/>
      <p:regular r:id="rId55"/>
      <p:bold r:id="rId56"/>
      <p:italic r:id="rId57"/>
      <p:boldItalic r:id="rId58"/>
    </p:embeddedFont>
    <p:embeddedFont>
      <p:font typeface="IBM Plex Sans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IBMPlexSans-bold.fntdata"/><Relationship Id="rId47" Type="http://schemas.openxmlformats.org/officeDocument/2006/relationships/font" Target="fonts/IBMPlexSans-regular.fntdata"/><Relationship Id="rId49" Type="http://schemas.openxmlformats.org/officeDocument/2006/relationships/font" Target="fonts/IBMPlex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BMPlexSansSemiBold-boldItalic.fntdata"/><Relationship Id="rId61" Type="http://schemas.openxmlformats.org/officeDocument/2006/relationships/font" Target="fonts/IBMPlexSans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BMPlexSansSemiBo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font" Target="fonts/IBMPlexSans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59" Type="http://schemas.openxmlformats.org/officeDocument/2006/relationships/font" Target="fonts/IBMPlexSansSemiBold-regular.fntdata"/><Relationship Id="rId14" Type="http://schemas.openxmlformats.org/officeDocument/2006/relationships/slide" Target="slides/slide9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3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5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6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7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8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9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3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4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5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2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3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4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5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6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7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8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9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3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4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5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2" type="subTitle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3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4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5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6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7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8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9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3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4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5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6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7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8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19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20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21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22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3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24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2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3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4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5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6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7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8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9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2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4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5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6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7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9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3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14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5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0">
  <p:cSld name="1_Title slide 5_2_1_1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9">
  <p:cSld name="1_Title slide 5_2_1_10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Карточка преподавателя">
  <p:cSld name="1_Title slide 5_2_1_2_1_1_1_1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2"/>
          <p:cNvSpPr txBox="1"/>
          <p:nvPr>
            <p:ph idx="2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3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>
            <p:ph idx="4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2" name="Google Shape;23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datasets/ionaskel/laptop-prices" TargetMode="External"/><Relationship Id="rId4" Type="http://schemas.openxmlformats.org/officeDocument/2006/relationships/hyperlink" Target="https://www.kaggle.com/datasets/ionaskel/laptop-pric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datasets/ionaskel/laptop-prices" TargetMode="External"/><Relationship Id="rId4" Type="http://schemas.openxmlformats.org/officeDocument/2006/relationships/hyperlink" Target="https://www.kaggle.com/datasets/ionaskel/laptop-pric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hyperlink" Target="https://www.kaggle.com/datasets/ionaskel/laptop-price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Семинар 2</a:t>
            </a:r>
            <a:endParaRPr/>
          </a:p>
        </p:txBody>
      </p: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200"/>
              <a:buNone/>
            </a:pPr>
            <a:r>
              <a:rPr lang="ru"/>
              <a:t>Анализ датасета с помощью Pandas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df.last()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df.back()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df.bottom()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2" name="Google Shape;342;p54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методом можно вернуть последние строки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3" name="Google Shape;343;p5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44" name="Google Shape;344;p54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df.last()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df.back()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df.tail()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df.bottom()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0" name="Google Shape;350;p55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методом можно вернуть последние строки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1" name="Google Shape;351;p5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7" name="Google Shape;357;p56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из представленных статистик показывает самое частотное значение в данных?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8" name="Google Shape;358;p5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59" name="Google Shape;359;p56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idx="1" type="subTitle"/>
          </p:nvPr>
        </p:nvSpPr>
        <p:spPr>
          <a:xfrm>
            <a:off x="540000" y="1259725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мода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65" name="Google Shape;365;p57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из представленных статистик показывает самое частотное значение в данных?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6" name="Google Shape;366;p5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Правда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Ложь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2" name="Google Shape;372;p58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После данной сортировки первыми будут отображаться самые молодые клиенты </a:t>
            </a:r>
            <a:r>
              <a:rPr lang="ru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df.sort_values('Age', ascending=False)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3" name="Google Shape;373;p5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74" name="Google Shape;374;p58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Правда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Ложь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80" name="Google Shape;380;p59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После данной сортировки первыми будут отображаться самые молодые клиенты </a:t>
            </a:r>
            <a:r>
              <a:rPr lang="ru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df.sort_values('Age', ascending=False)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1" name="Google Shape;381;p5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 rotWithShape="1">
          <a:blip r:embed="rId3">
            <a:alphaModFix/>
          </a:blip>
          <a:srcRect b="41279" l="0" r="684" t="0"/>
          <a:stretch/>
        </p:blipFill>
        <p:spPr>
          <a:xfrm>
            <a:off x="2807725" y="1642075"/>
            <a:ext cx="6186500" cy="2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idx="1" type="subTitle"/>
          </p:nvPr>
        </p:nvSpPr>
        <p:spPr>
          <a:xfrm>
            <a:off x="264800" y="2746025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Company                     HP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OpSys               Windows 10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TypeName    2 in 1 Convertible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IndexError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88" name="Google Shape;388;p60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данного кода?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9" name="Google Shape;389;p6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90" name="Google Shape;390;p60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91" name="Google Shape;39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000" y="720713"/>
            <a:ext cx="3543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0"/>
          <p:cNvPicPr preferRelativeResize="0"/>
          <p:nvPr/>
        </p:nvPicPr>
        <p:blipFill rotWithShape="1">
          <a:blip r:embed="rId4">
            <a:alphaModFix/>
          </a:blip>
          <a:srcRect b="68469" l="0" r="0" t="0"/>
          <a:stretch/>
        </p:blipFill>
        <p:spPr>
          <a:xfrm>
            <a:off x="540000" y="1123725"/>
            <a:ext cx="3219450" cy="4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1" type="subTitle"/>
          </p:nvPr>
        </p:nvSpPr>
        <p:spPr>
          <a:xfrm>
            <a:off x="540000" y="2784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Company                     HP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OpSys               Windows 10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TypeName    2 in 1 Convertible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IndexError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98" name="Google Shape;398;p61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данного кода?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9" name="Google Shape;399;p6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00" name="Google Shape;40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5" y="719988"/>
            <a:ext cx="3543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1123725"/>
            <a:ext cx="3219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407" name="Google Shape;407;p62"/>
          <p:cNvSpPr txBox="1"/>
          <p:nvPr>
            <p:ph idx="1" type="subTitle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Анализ датасета с помощью Pandas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08" name="Google Shape;408;p6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414" name="Google Shape;414;p63"/>
          <p:cNvSpPr txBox="1"/>
          <p:nvPr>
            <p:ph idx="1" type="subTitle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200"/>
              <a:buNone/>
            </a:pPr>
            <a:r>
              <a:rPr lang="ru" sz="1000">
                <a:solidFill>
                  <a:schemeClr val="dk2"/>
                </a:solidFill>
              </a:rPr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Цели семинара №13:</a:t>
            </a:r>
            <a:endParaRPr/>
          </a:p>
        </p:txBody>
      </p:sp>
      <p:sp>
        <p:nvSpPr>
          <p:cNvPr id="283" name="Google Shape;283;p46"/>
          <p:cNvSpPr txBox="1"/>
          <p:nvPr>
            <p:ph idx="1" type="subTitle"/>
          </p:nvPr>
        </p:nvSpPr>
        <p:spPr>
          <a:xfrm>
            <a:off x="536400" y="1260000"/>
            <a:ext cx="5408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Узнать, как анализировать табличные данные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Научиться считать статистики датафрейма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Более детально изучить фильтрацию данных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Разобраться с сортировками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20" name="Google Shape;420;p64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https://www.kaggle.com/datasets/ionaskel/laptop-prices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1" name="Google Shape;421;p6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28" name="Google Shape;428;p65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https://www.kaggle.com/datasets/ionaskel/laptop-prices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9" name="Google Shape;429;p6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30" name="Google Shape;430;p65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31" name="Google Shape;431;p65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lt1"/>
                </a:solidFill>
              </a:rPr>
              <a:t>5</a:t>
            </a: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37" name="Google Shape;437;p66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39" name="Google Shape;439;p6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45" name="Google Shape;445;p67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47" name="Google Shape;447;p67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48" name="Google Shape;448;p67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54" name="Google Shape;45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8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 txBox="1"/>
          <p:nvPr>
            <p:ph type="title"/>
          </p:nvPr>
        </p:nvSpPr>
        <p:spPr>
          <a:xfrm>
            <a:off x="1357600" y="3306075"/>
            <a:ext cx="80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1" name="Google Shape;461;p6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62" name="Google Shape;46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9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69" name="Google Shape;469;p70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Ноутбуков от какой компании больше всего в наборе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Какая минимальная и максимальная стоимость у ноутбуков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Какой самый дорогой ноутбук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все характеристики только по этому ноутбуку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71" name="Google Shape;471;p7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77" name="Google Shape;477;p71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Ноутбуков от какой компании больше всего в наборе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Какая минимальная и максимальная стоимость у ноутбуков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Какой самый дорогой ноутбук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все характеристики только по этому ноутбуку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79" name="Google Shape;479;p7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80" name="Google Shape;480;p71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86" name="Google Shape;486;p72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 ноутбуки с самой маленькой диагональю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только следующие характеристики: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Типа ноутбука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Диагональ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Сколько стоит самый дорогой ноутбук у компании HP?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ноутбуков Ultrabook с 8GB RAM?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сколько таких ультрабуков с 8GB ОЗУ в процентном соотношении относительно всех ультрабуков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88" name="Google Shape;488;p7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94" name="Google Shape;494;p73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 ноутбуки с самой маленькой диагональю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только следующие характеристики: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Типа ноутбука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Диагональ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Сколько стоит самый дорогой ноутбук у компании HP?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ноутбуков Ultrabook с 8GB RAM?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сколько таких ультрабуков с 8GB ОЗУ в процентном соотношении относительно всех ультрабуков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96" name="Google Shape;496;p73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97" name="Google Shape;497;p73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Викторина</a:t>
            </a:r>
            <a:endParaRPr/>
          </a:p>
        </p:txBody>
      </p:sp>
      <p:sp>
        <p:nvSpPr>
          <p:cNvPr id="291" name="Google Shape;291;p47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03" name="Google Shape;503;p74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с 8GB или 16GB ОЗУ на Windows 10 в стоимости до 500 евро, сколько у него вариантов?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от MSI, с видеокартой Nvidia GeForce GTX 1050 Ti и главное не с диагональю 15.6. В какой ценовой категории вышли подобные ноутбуки?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Что дешевле?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среднем дешевле ноутбуки с CPU Intel Core i7 7700HQ 2.8GHz или с Intel Core i7 7600U 2.8GHz?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05" name="Google Shape;505;p7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11" name="Google Shape;511;p75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с 8GB или 16GB ОЗУ на Windows 10 в стоимости до 500 евро, сколько у него вариантов?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от MSI, с видеокартой Nvidia GeForce GTX 1050 Ti и главное не с диагональю 15.6. В какой ценовой категории вышли подобные ноутбуки?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Что дешевле?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среднем дешевле ноутбуки с CPU Intel Core i7 7700HQ 2.8GHz или с Intel Core i7 7600U 2.8GHz?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13" name="Google Shape;513;p75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4" name="Google Shape;514;p75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lt1"/>
                </a:solidFill>
              </a:rPr>
              <a:t>10</a:t>
            </a: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20" name="Google Shape;520;p76"/>
          <p:cNvSpPr txBox="1"/>
          <p:nvPr>
            <p:ph idx="1" type="subTitle"/>
          </p:nvPr>
        </p:nvSpPr>
        <p:spPr>
          <a:xfrm>
            <a:off x="536400" y="1107600"/>
            <a:ext cx="45501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самый легкий ноутбук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обратите внимание на тип и представление данных в признаке Weight, если что, замените в строке 'kg' на пустую строку через метод .str.replace()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22" name="Google Shape;522;p7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28" name="Google Shape;528;p77"/>
          <p:cNvSpPr txBox="1"/>
          <p:nvPr>
            <p:ph idx="1" type="subTitle"/>
          </p:nvPr>
        </p:nvSpPr>
        <p:spPr>
          <a:xfrm>
            <a:off x="536400" y="1107600"/>
            <a:ext cx="45141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самый легкий ноутбук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обратите внимание на тип и представление данных в признаке Weight, если что, замените в строке 'kg' на пустую строку через метод .str.replace()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30" name="Google Shape;530;p77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31" name="Google Shape;531;p77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537" name="Google Shape;537;p78"/>
          <p:cNvSpPr txBox="1"/>
          <p:nvPr>
            <p:ph idx="1" type="subTitle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538" name="Google Shape;538;p7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544" name="Google Shape;544;p79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50" name="Google Shape;55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8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52" name="Google Shape;552;p80"/>
          <p:cNvSpPr txBox="1"/>
          <p:nvPr>
            <p:ph idx="1" type="subTitle"/>
          </p:nvPr>
        </p:nvSpPr>
        <p:spPr>
          <a:xfrm>
            <a:off x="538575" y="13838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https://www.kaggle.com/datasets/ionaskel/laptop-prices</a:t>
            </a:r>
            <a:endParaRPr sz="11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58" name="Google Shape;55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0" name="Google Shape;560;p81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Пишите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66" name="Google Shape;56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8" name="Google Shape;568;p82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В каком диапазоне изменяются стоимости недвижимости?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Какую долю в среднем занимают жилая площадь от всей площади по всем домам?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 много домов с разными этажами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 Насколько хорошие состояния у домов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Найдите года, когда построили первый дом, когда построили последний дом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4</a:t>
            </a:r>
            <a:endParaRPr/>
          </a:p>
        </p:txBody>
      </p:sp>
      <p:pic>
        <p:nvPicPr>
          <p:cNvPr id="574" name="Google Shape;57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8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76" name="Google Shape;576;p83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Сколько в среднем стоят дома, у которых 2 спальни?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Какая в среднем общая площадь домов, у которых стоимость больше 600 000?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домов коснулся ремонт?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Насколько в среднем стоимость домов с оценкой grade домов выше 10 отличается от стоимости домов с оценкой grade меньше 4?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pd.Series(my_list)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7" name="Google Shape;297;p48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Series из Python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8" name="Google Shape;298;p4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299" name="Google Shape;299;p48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5</a:t>
            </a:r>
            <a:endParaRPr/>
          </a:p>
        </p:txBody>
      </p:sp>
      <p:pic>
        <p:nvPicPr>
          <p:cNvPr id="582" name="Google Shape;58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8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84" name="Google Shape;584;p84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5.1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с видом на набережную, как минимум с тремя ванными и с подвалом. Сколько вариантов есть у клиента?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5.2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либо с очень красивым видом из окна, либо с видом на набережную, в очень хорошем состоянии и год постройки не меньше 1980 года. В какой ценовом диапазоне будут дома?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5.3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без подвала, с двумя этажами, стоимостью до 150000. Какая оценка по состоянию у таких домов в среднем?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200"/>
              <a:buNone/>
            </a:pPr>
            <a:r>
              <a:t/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pd.Series(my_list)</a:t>
            </a:r>
            <a:endParaRPr u="sng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5" name="Google Shape;305;p49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Series из Python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6" name="Google Shape;306;p4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pd.CreateDataFrame(my_data)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12" name="Google Shape;312;p50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DataFrame?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3" name="Google Shape;313;p5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14" name="Google Shape;314;p50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pd.CreateDataFrame(my_data)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20" name="Google Shape;320;p51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DataFrame?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1" name="Google Shape;321;p5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df.start(20)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df.head(20)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df.top(20)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27" name="Google Shape;327;p52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синтаксисом можно вернуть первые 20 строк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8" name="Google Shape;328;p5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29" name="Google Shape;329;p52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>
            <p:ph idx="1" type="subTitle"/>
          </p:nvPr>
        </p:nvSpPr>
        <p:spPr>
          <a:xfrm>
            <a:off x="360625" y="1259725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df.start(20)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df.head(20)</a:t>
            </a:r>
            <a:endParaRPr u="sng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df.top(20)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35" name="Google Shape;335;p53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синтаксисом можно вернуть первые 20 строк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6" name="Google Shape;336;p5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