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4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0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7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12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1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0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09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RhQN0EgjHHVNCnFuXnkvZncKHhpDzFZc#scrollTo=dK1mu81H72Xt" TargetMode="External"/><Relationship Id="rId2" Type="http://schemas.openxmlformats.org/officeDocument/2006/relationships/hyperlink" Target="https://github.com/Abrazacs/nlp_multilable_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8264D-4555-464A-88A1-01BD49BE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ru-RU" sz="5000"/>
              <a:t>ХАКАТОН </a:t>
            </a:r>
            <a:r>
              <a:rPr lang="en-US" sz="5000"/>
              <a:t>MIFIML</a:t>
            </a:r>
            <a:endParaRPr lang="ru-RU" sz="50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5CDE86-5FAE-4E35-B3AF-03C8ABE90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ru-RU" sz="2200" err="1">
                <a:latin typeface="+mj-lt"/>
                <a:ea typeface="+mj-ea"/>
                <a:cs typeface="+mj-cs"/>
              </a:rPr>
              <a:t>Мультилейбл</a:t>
            </a:r>
            <a:r>
              <a:rPr lang="ru-RU" sz="2200">
                <a:latin typeface="+mj-lt"/>
                <a:ea typeface="+mj-ea"/>
                <a:cs typeface="+mj-cs"/>
              </a:rPr>
              <a:t> классификация текста с BERT</a:t>
            </a:r>
            <a:endParaRPr lang="en-US" sz="2200">
              <a:latin typeface="+mj-lt"/>
              <a:ea typeface="+mj-ea"/>
              <a:cs typeface="+mj-cs"/>
            </a:endParaRPr>
          </a:p>
          <a:p>
            <a:endParaRPr lang="en-US" sz="2200" b="1"/>
          </a:p>
          <a:p>
            <a:pPr>
              <a:spcBef>
                <a:spcPct val="0"/>
              </a:spcBef>
            </a:pPr>
            <a:r>
              <a:rPr lang="ru-RU" sz="2200">
                <a:latin typeface="+mj-lt"/>
                <a:ea typeface="+mj-ea"/>
                <a:cs typeface="+mj-cs"/>
              </a:rPr>
              <a:t>Используемые технологии: BERT, </a:t>
            </a:r>
            <a:r>
              <a:rPr lang="ru-RU" sz="2200" err="1">
                <a:latin typeface="+mj-lt"/>
                <a:ea typeface="+mj-ea"/>
                <a:cs typeface="+mj-cs"/>
              </a:rPr>
              <a:t>FastAPI</a:t>
            </a:r>
            <a:r>
              <a:rPr lang="ru-RU" sz="2200">
                <a:latin typeface="+mj-lt"/>
                <a:ea typeface="+mj-ea"/>
                <a:cs typeface="+mj-cs"/>
              </a:rPr>
              <a:t>, </a:t>
            </a:r>
            <a:r>
              <a:rPr lang="ru-RU" sz="2200" err="1">
                <a:latin typeface="+mj-lt"/>
                <a:ea typeface="+mj-ea"/>
                <a:cs typeface="+mj-cs"/>
              </a:rPr>
              <a:t>PyTorch</a:t>
            </a:r>
            <a:endParaRPr lang="ru-RU" sz="2200">
              <a:latin typeface="+mj-lt"/>
              <a:ea typeface="+mj-ea"/>
              <a:cs typeface="+mj-cs"/>
            </a:endParaRPr>
          </a:p>
        </p:txBody>
      </p:sp>
      <p:pic>
        <p:nvPicPr>
          <p:cNvPr id="6" name="Рисунок 5" descr="Изображение выглядит как текст, Шрифт, графический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EC6F0E9-C683-4EC4-BAC0-28B123626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02" b="9618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45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E6666-3D91-4C21-B1B5-1C4C4F85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73" y="839097"/>
            <a:ext cx="7685037" cy="2269864"/>
          </a:xfrm>
        </p:spPr>
        <p:txBody>
          <a:bodyPr>
            <a:normAutofit fontScale="90000"/>
          </a:bodyPr>
          <a:lstStyle/>
          <a:p>
            <a:r>
              <a:rPr lang="ru-RU" dirty="0"/>
              <a:t>Спасибо за внимание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Команда 27</a:t>
            </a:r>
            <a:br>
              <a:rPr lang="ru-RU" dirty="0"/>
            </a:br>
            <a:r>
              <a:rPr lang="ru-RU" dirty="0"/>
              <a:t>ВЕКТОР В НИКУДА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F7A09A-60AF-4DF0-9B45-C11EBA1F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023" y="1110399"/>
            <a:ext cx="3426249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25DCD-C73A-4E60-AE47-DC57CA2F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27</a:t>
            </a:r>
            <a:br>
              <a:rPr lang="ru-RU" dirty="0"/>
            </a:br>
            <a:r>
              <a:rPr lang="ru-RU" dirty="0"/>
              <a:t>ВЕКТОР В НИКУДА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626AD-2D9B-4389-8848-FEB50166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Алексей КАБАНОВ (тимлид)</a:t>
            </a:r>
          </a:p>
          <a:p>
            <a:r>
              <a:rPr lang="ru-RU" sz="4000" dirty="0"/>
              <a:t>Алексей ДОЛГОВ</a:t>
            </a:r>
          </a:p>
          <a:p>
            <a:r>
              <a:rPr lang="ru-RU" sz="4000" dirty="0"/>
              <a:t>Сергей СЕМЕНОВ</a:t>
            </a:r>
          </a:p>
          <a:p>
            <a:r>
              <a:rPr lang="ru-RU" sz="4000" dirty="0"/>
              <a:t>Тимур ИГИЗБАЕВ</a:t>
            </a:r>
          </a:p>
          <a:p>
            <a:r>
              <a:rPr lang="ru-RU" sz="4000" dirty="0"/>
              <a:t>Эмиль ГИМАТДИНОВ</a:t>
            </a:r>
          </a:p>
          <a:p>
            <a:r>
              <a:rPr lang="ru-RU" sz="4000" dirty="0"/>
              <a:t>Вячеслав ДМИТРИЕВ</a:t>
            </a:r>
          </a:p>
        </p:txBody>
      </p:sp>
      <p:pic>
        <p:nvPicPr>
          <p:cNvPr id="5" name="Рисунок 4" descr="Изображение выглядит как текст, Шрифт, графический дизайн,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F9EB735C-5E25-4305-B87B-0A0773926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12763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E6FBF-C5FB-4717-9238-50ACF402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54504"/>
            <a:ext cx="7685037" cy="1325563"/>
          </a:xfrm>
        </p:spPr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0B7A3D-8A68-46B3-9797-57663783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3" y="1622579"/>
            <a:ext cx="8483600" cy="454115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200"/>
              <a:t>Цель:</a:t>
            </a:r>
          </a:p>
          <a:p>
            <a:r>
              <a:rPr lang="ru-RU" sz="4200"/>
              <a:t>Создать систему поиска слов/словосочетаний в документах, учитывающую:</a:t>
            </a:r>
          </a:p>
          <a:p>
            <a:endParaRPr lang="ru-RU" sz="4200"/>
          </a:p>
          <a:p>
            <a:r>
              <a:rPr lang="ru-RU" sz="4200"/>
              <a:t>Смысловое значение (не только точное совпадение)</a:t>
            </a:r>
          </a:p>
          <a:p>
            <a:endParaRPr lang="ru-RU" sz="4200"/>
          </a:p>
          <a:p>
            <a:r>
              <a:rPr lang="ru-RU" sz="4200"/>
              <a:t>Позицию найденного фрагмента</a:t>
            </a:r>
          </a:p>
          <a:p>
            <a:endParaRPr lang="ru-RU" sz="4200"/>
          </a:p>
          <a:p>
            <a:r>
              <a:rPr lang="ru-RU" sz="4200"/>
              <a:t>Вероятность релевантности</a:t>
            </a:r>
          </a:p>
          <a:p>
            <a:endParaRPr lang="ru-RU" sz="4200"/>
          </a:p>
          <a:p>
            <a:pPr marL="0" indent="0">
              <a:buNone/>
            </a:pPr>
            <a:r>
              <a:rPr lang="ru-RU" sz="4200"/>
              <a:t>Требования:</a:t>
            </a:r>
          </a:p>
          <a:p>
            <a:endParaRPr lang="ru-RU" sz="4200"/>
          </a:p>
          <a:p>
            <a:r>
              <a:rPr lang="ru-RU" sz="4200"/>
              <a:t>Веб-интерфейс для тестирования</a:t>
            </a:r>
          </a:p>
          <a:p>
            <a:endParaRPr lang="ru-RU" sz="4200"/>
          </a:p>
          <a:p>
            <a:r>
              <a:rPr lang="ru-RU" sz="4200"/>
              <a:t>Поддержка контекстного поиска</a:t>
            </a:r>
          </a:p>
          <a:p>
            <a:endParaRPr lang="ru-RU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539F54-5FF0-4A0B-9FAD-37D646B0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818" y="1204827"/>
            <a:ext cx="3426249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94E5D-51A5-4D5F-B1BE-47664D39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E41DC-038A-488A-96DC-E95762B6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2"/>
            <a:ext cx="9659566" cy="4576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Технологии:</a:t>
            </a:r>
            <a:endParaRPr lang="ru-RU" sz="2400" dirty="0"/>
          </a:p>
          <a:p>
            <a:r>
              <a:rPr lang="ru-RU" sz="2400" b="1" dirty="0"/>
              <a:t>BERT</a:t>
            </a:r>
            <a:r>
              <a:rPr lang="ru-RU" sz="2400" dirty="0"/>
              <a:t> (</a:t>
            </a:r>
            <a:r>
              <a:rPr lang="ru-RU" sz="2400" dirty="0" err="1"/>
              <a:t>bert-base-multilingual-cased</a:t>
            </a:r>
            <a:r>
              <a:rPr lang="ru-RU" sz="2400" dirty="0"/>
              <a:t>) для векторного</a:t>
            </a:r>
            <a:br>
              <a:rPr lang="ru-RU" sz="2400" dirty="0"/>
            </a:br>
            <a:r>
              <a:rPr lang="ru-RU" sz="2400" dirty="0"/>
              <a:t>представления текста</a:t>
            </a:r>
          </a:p>
          <a:p>
            <a:r>
              <a:rPr lang="ru-RU" sz="2400" b="1" dirty="0" err="1"/>
              <a:t>FastAPI</a:t>
            </a:r>
            <a:r>
              <a:rPr lang="ru-RU" sz="2400" dirty="0"/>
              <a:t> для REST API</a:t>
            </a:r>
          </a:p>
          <a:p>
            <a:r>
              <a:rPr lang="ru-RU" sz="2400" b="1" dirty="0" err="1"/>
              <a:t>PyTorch</a:t>
            </a:r>
            <a:r>
              <a:rPr lang="ru-RU" sz="2400" dirty="0"/>
              <a:t> для работы с моделью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b="1" dirty="0"/>
              <a:t>Ключевые компоненты:</a:t>
            </a:r>
            <a:endParaRPr lang="ru-RU" sz="2400" dirty="0"/>
          </a:p>
          <a:p>
            <a:r>
              <a:rPr lang="ru-RU" sz="2400" dirty="0"/>
              <a:t>Семантический поиск по векторным представлениям</a:t>
            </a:r>
          </a:p>
          <a:p>
            <a:r>
              <a:rPr lang="ru-RU" sz="2400" dirty="0"/>
              <a:t>Определение позиции и оценка релевантности</a:t>
            </a:r>
          </a:p>
          <a:p>
            <a:r>
              <a:rPr lang="ru-RU" sz="2400" dirty="0"/>
              <a:t>Веб-интерфейс для ручного тестирования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DF9888-E174-43BA-A1CC-2C9F7CBC9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474" y="1117638"/>
            <a:ext cx="3426249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9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5D61C5-3F8D-4812-99C0-1F234768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42871"/>
            <a:ext cx="7685037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Архитектура проекта </a:t>
            </a:r>
            <a:br>
              <a:rPr lang="ru-RU" dirty="0"/>
            </a:br>
            <a:r>
              <a:rPr lang="ru-RU" dirty="0"/>
              <a:t>(после обучения)</a:t>
            </a:r>
            <a:br>
              <a:rPr lang="ru-RU" b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7E17B1-481F-4521-8C93-699102E0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608" y="1106275"/>
            <a:ext cx="3426249" cy="3426249"/>
          </a:xfrm>
          <a:prstGeom prst="rect">
            <a:avLst/>
          </a:prstGeom>
        </p:spPr>
      </p:pic>
      <p:pic>
        <p:nvPicPr>
          <p:cNvPr id="8" name="Объект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76924D1-E525-4984-9B28-85E0A9844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785770"/>
            <a:ext cx="6864916" cy="4732596"/>
          </a:xfrm>
        </p:spPr>
      </p:pic>
    </p:spTree>
    <p:extLst>
      <p:ext uri="{BB962C8B-B14F-4D97-AF65-F5344CB8AC3E}">
        <p14:creationId xmlns:p14="http://schemas.microsoft.com/office/powerpoint/2010/main" val="419032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86DA8-82D6-4E26-9533-4BD6B0A6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772572-354C-46BC-9618-0F4D1654D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Процесс обработки:</a:t>
            </a:r>
            <a:endParaRPr lang="ru-RU" dirty="0"/>
          </a:p>
          <a:p>
            <a:r>
              <a:rPr lang="ru-RU" dirty="0"/>
              <a:t>Текст → Очистка и нормализация</a:t>
            </a:r>
          </a:p>
          <a:p>
            <a:r>
              <a:rPr lang="ru-RU" dirty="0"/>
              <a:t>BERT → Векторное представление</a:t>
            </a:r>
          </a:p>
          <a:p>
            <a:r>
              <a:rPr lang="ru-RU" dirty="0"/>
              <a:t>Классификатор → Вероятности для каждой метки</a:t>
            </a:r>
          </a:p>
          <a:p>
            <a:r>
              <a:rPr lang="ru-RU" dirty="0"/>
              <a:t>Пороговая фильтрация → Итоговые метки</a:t>
            </a:r>
          </a:p>
          <a:p>
            <a:pPr marL="0" indent="0">
              <a:buNone/>
            </a:pPr>
            <a:r>
              <a:rPr lang="ru-RU" b="1" dirty="0"/>
              <a:t>Пример: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Текст: "Матч закончился со счетом 2:1"</a:t>
            </a:r>
            <a:br>
              <a:rPr lang="ru-RU" dirty="0"/>
            </a:br>
            <a:r>
              <a:rPr lang="ru-RU" dirty="0"/>
              <a:t>Метки: ["спорт" (98%), "футбол" (85%)]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706D1-3AEC-44E2-ABED-FF3614528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115" y="1067368"/>
            <a:ext cx="3426249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4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3EDEA-4281-4043-8AFF-91D1E7E1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5" name="Объект 4" descr="Изображение выглядит как текст, программное обеспечение, число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AFFCA850-F964-4554-974D-54BB9D1A9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73" y="1444971"/>
            <a:ext cx="8416341" cy="4890515"/>
          </a:xfrm>
        </p:spPr>
      </p:pic>
    </p:spTree>
    <p:extLst>
      <p:ext uri="{BB962C8B-B14F-4D97-AF65-F5344CB8AC3E}">
        <p14:creationId xmlns:p14="http://schemas.microsoft.com/office/powerpoint/2010/main" val="332951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C69BE-62FC-40DB-A25F-55446373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EF8A7E9D-73EE-4A3C-AD00-40CC39D06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194" y="1182688"/>
            <a:ext cx="8438606" cy="4826226"/>
          </a:xfrm>
        </p:spPr>
      </p:pic>
    </p:spTree>
    <p:extLst>
      <p:ext uri="{BB962C8B-B14F-4D97-AF65-F5344CB8AC3E}">
        <p14:creationId xmlns:p14="http://schemas.microsoft.com/office/powerpoint/2010/main" val="254827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CEAC85-BE5D-49B6-A0EA-80F281CC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dirty="0">
                <a:latin typeface="Montserrat Medium"/>
                <a:ea typeface="Montserrat Medium"/>
                <a:cs typeface="Montserrat Medium"/>
                <a:sym typeface="Montserrat Medium"/>
              </a:rPr>
              <a:t>Ссылки на проект и материалы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57906B-E531-4EAA-9988-C67292F0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Hub</a:t>
            </a:r>
            <a:r>
              <a:rPr lang="ru-RU" dirty="0"/>
              <a:t>: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https://github.com/Abrazacs/nlp_multilable_classification</a:t>
            </a:r>
            <a:endParaRPr lang="de-DE" dirty="0"/>
          </a:p>
          <a:p>
            <a:r>
              <a:rPr lang="de-DE" dirty="0">
                <a:hlinkClick r:id="rId3"/>
              </a:rPr>
              <a:t>https://colab.research.google.com/drive/1RhQN0EgjHHVNCnFuXnkvZncKHhpDzFZc#scrollTo=dK1mu81H72Xt</a:t>
            </a:r>
            <a:endParaRPr lang="de-DE" dirty="0"/>
          </a:p>
          <a:p>
            <a:r>
              <a:rPr lang="ru-RU" dirty="0"/>
              <a:t>Видео: </a:t>
            </a:r>
            <a:r>
              <a:rPr lang="en-US" dirty="0"/>
              <a:t>https://drive.google.com/file/d/1dqOkXtfeYYdjgQQz3x3q2ynrx8nt8XiR/view?usp=sharing</a:t>
            </a:r>
            <a:endParaRPr lang="de-DE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C1CAD8-0BE1-422C-9161-A263E76FA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358" y="1110399"/>
            <a:ext cx="3426249" cy="343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1115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Gill Sans Nova</vt:lpstr>
      <vt:lpstr>Montserrat Medium</vt:lpstr>
      <vt:lpstr>TropicVTI</vt:lpstr>
      <vt:lpstr>ХАКАТОН MIFIML</vt:lpstr>
      <vt:lpstr>Команда 27 ВЕКТОР В НИКУДА</vt:lpstr>
      <vt:lpstr>ЗАДАЧА</vt:lpstr>
      <vt:lpstr>РЕШЕНИЕ</vt:lpstr>
      <vt:lpstr>Архитектура проекта  (после обучения) </vt:lpstr>
      <vt:lpstr>Как это работает</vt:lpstr>
      <vt:lpstr>Примеры</vt:lpstr>
      <vt:lpstr>Примеры</vt:lpstr>
      <vt:lpstr>Ссылки на проект и материалы</vt:lpstr>
      <vt:lpstr>Спасибо за внимание  Команда 27 ВЕКТОР В НИКУДА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 MIFIML</dc:title>
  <dc:creator>Viacheslav Dmitriev</dc:creator>
  <cp:lastModifiedBy>Viacheslav Dmitriev</cp:lastModifiedBy>
  <cp:revision>2</cp:revision>
  <dcterms:created xsi:type="dcterms:W3CDTF">2025-05-05T18:11:56Z</dcterms:created>
  <dcterms:modified xsi:type="dcterms:W3CDTF">2025-05-05T18:47:12Z</dcterms:modified>
</cp:coreProperties>
</file>