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60" r:id="rId6"/>
    <p:sldId id="270" r:id="rId7"/>
    <p:sldId id="266" r:id="rId8"/>
    <p:sldId id="257" r:id="rId9"/>
    <p:sldId id="258" r:id="rId10"/>
    <p:sldId id="256" r:id="rId11"/>
    <p:sldId id="267" r:id="rId12"/>
    <p:sldId id="271" r:id="rId13"/>
    <p:sldId id="269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441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London Crime</a:t>
            </a:r>
            <a:endParaRPr lang="sr-Latn-RS" sz="1900" b="1" dirty="0"/>
          </a:p>
          <a:p>
            <a:pPr marL="0" indent="0" algn="l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London crime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 dataset for period 2014-2016.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Collect data from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the "</a:t>
            </a:r>
            <a:r>
              <a:rPr lang="en-US" sz="1500" dirty="0" err="1">
                <a:solidFill>
                  <a:srgbClr val="1F2328"/>
                </a:solidFill>
                <a:latin typeface="-apple-system"/>
              </a:rPr>
              <a:t>bigquery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-public-</a:t>
            </a:r>
            <a:r>
              <a:rPr lang="en-US" sz="1500" dirty="0" err="1">
                <a:solidFill>
                  <a:srgbClr val="1F2328"/>
                </a:solidFill>
                <a:latin typeface="-apple-system"/>
              </a:rPr>
              <a:t>data.london_crime.crime_by_lsoa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"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dataset available on </a:t>
            </a:r>
            <a:r>
              <a:rPr lang="en-US" sz="1500" b="0" i="0" dirty="0" err="1">
                <a:solidFill>
                  <a:srgbClr val="1F2328"/>
                </a:solidFill>
                <a:effectLst/>
                <a:latin typeface="-apple-system"/>
              </a:rPr>
              <a:t>BigQuery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Load the data to MySQL table(s).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Execute some basic SQL queries to get first insights about the data.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Build visuals in Power BI Desktop.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Test hypothesis.</a:t>
            </a:r>
            <a:endParaRPr lang="sr-Latn-R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August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E0E8-56C8-BC61-99EE-71687B57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0" y="1033670"/>
            <a:ext cx="9760227" cy="348863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1) During the period 2014-2016, crime in London had an upward sloping trend. The 2-year crime rate was 8.22%. </a:t>
            </a:r>
          </a:p>
          <a:p>
            <a:pPr marL="0" indent="0">
              <a:buNone/>
            </a:pPr>
            <a:r>
              <a:rPr lang="en-US" i="1" dirty="0"/>
              <a:t>2) It seems that there is a seasonality pattern behavior. Namely, the peak of committed crime seems to be in months October-December, while in February the number of crime appears to be at its lowest.</a:t>
            </a:r>
          </a:p>
          <a:p>
            <a:pPr marL="0" indent="0">
              <a:buNone/>
            </a:pPr>
            <a:r>
              <a:rPr lang="en-US" i="1" dirty="0"/>
              <a:t>3) Westminster, Lambeth, and Southwark are top 3 boroughs by number of crime during the observed period 2014-2016.</a:t>
            </a:r>
          </a:p>
          <a:p>
            <a:pPr marL="0" indent="0">
              <a:buNone/>
            </a:pPr>
            <a:r>
              <a:rPr lang="en-US" i="1" dirty="0"/>
              <a:t>4) Theft and Handling dominated as a crime category in all London districts, followed by the Violence Against the Person and then the Burglary.</a:t>
            </a:r>
          </a:p>
          <a:p>
            <a:pPr marL="0" indent="0">
              <a:buNone/>
            </a:pPr>
            <a:r>
              <a:rPr lang="en-US" i="1" dirty="0"/>
              <a:t>5) Based on a hypothesis testing that I performed, with a confidence level of 95%, we can’t reject the hypothesis that the mean value of committed crime in Westminster is higher than the mean value of committed crime in Lambeth borough.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377686" y="127814"/>
            <a:ext cx="9213354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London Crime 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25786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B24-9937-6076-B9ED-DDE005A7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8" y="1152939"/>
            <a:ext cx="3021494" cy="6261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Daily average crime rate for period 2014-2016:</a:t>
            </a:r>
            <a:endParaRPr lang="en-US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92D4-1B22-AB7C-E786-4598F81D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8" y="2017642"/>
            <a:ext cx="7065966" cy="23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B24-9937-6076-B9ED-DDE005A7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1" y="1212574"/>
            <a:ext cx="3588025" cy="11628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"Theft and Handling" and "Violence Against the Person" make the top crime major categories by daily average number of crime: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6EC44-AB86-EDC5-FC35-9FBC4184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57" y="1310461"/>
            <a:ext cx="8129795" cy="520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B24-9937-6076-B9ED-DDE005A7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1" y="1212574"/>
            <a:ext cx="3588025" cy="11628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"Theft and Handling" and "Violence Against the Person" make the top crime major categories by average number of crime: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12A28-3EB7-729B-4CC6-5DE558A4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12" y="1212574"/>
            <a:ext cx="76676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B2C0AB-57E3-E8FE-ACA8-0B883AD3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0880"/>
            <a:ext cx="10171200" cy="55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89E63503-27F0-471F-7F90-BFD14B5E3FFB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Add-in_Icon" descr="Icon for Microsoft Power BI.">
            <a:extLst>
              <a:ext uri="{FF2B5EF4-FFF2-40B4-BE49-F238E27FC236}">
                <a16:creationId xmlns:a16="http://schemas.microsoft.com/office/drawing/2014/main" id="{30FFDEF5-9F89-292F-7E83-1ED98FB351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DF8DD-ECAA-439A-4BB5-61B59422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1" y="1231095"/>
            <a:ext cx="9902353" cy="545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5B45B3-28B5-1CEA-F471-4BA92871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12" y="1170880"/>
            <a:ext cx="9885608" cy="55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0160D3-17B7-ACB9-74D1-8C113B27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170880"/>
            <a:ext cx="10055038" cy="55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AEAB6-DFA5-0CDC-472E-7E2A4B998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42221"/>
            <a:ext cx="3942080" cy="5264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07E34-3E1D-742B-0C60-F02D9F2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243" y="1242222"/>
            <a:ext cx="4048547" cy="52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10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2994</TotalTime>
  <Words>320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Segoe UI Light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Power BI</vt:lpstr>
      <vt:lpstr>Microsoft Power BI</vt:lpstr>
      <vt:lpstr>Microsoft 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34</cp:revision>
  <dcterms:created xsi:type="dcterms:W3CDTF">2018-06-07T21:39:02Z</dcterms:created>
  <dcterms:modified xsi:type="dcterms:W3CDTF">2023-08-10T10:38:01Z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