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60" r:id="rId6"/>
    <p:sldId id="272" r:id="rId7"/>
    <p:sldId id="270" r:id="rId8"/>
    <p:sldId id="266" r:id="rId9"/>
    <p:sldId id="257" r:id="rId10"/>
    <p:sldId id="258" r:id="rId11"/>
    <p:sldId id="273" r:id="rId12"/>
    <p:sldId id="274" r:id="rId13"/>
    <p:sldId id="269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465237"/>
            <a:ext cx="11509513" cy="441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US Crime</a:t>
            </a:r>
            <a:endParaRPr lang="sr-Latn-RS" sz="1900" b="1" dirty="0"/>
          </a:p>
          <a:p>
            <a:pPr marL="0" indent="0" algn="l">
              <a:buNone/>
            </a:pP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: Analysis of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US crime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 dataset for period 2015-2016 and compare it with London crime data.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Collect data from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the “US_crime_original.xls” file and transform it into a usable form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Use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SQL queries to 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oad the data to MySQL table(s).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Execute some basic SQL queries to get first insights about the data.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Build visuals in Power BI Desktop.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Run regression analysis in Python.</a:t>
            </a: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August</a:t>
            </a:r>
            <a:r>
              <a:rPr lang="sr-Latn-RS" sz="2500" dirty="0"/>
              <a:t> 2023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E0E8-56C8-BC61-99EE-71687B57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0" y="1520687"/>
            <a:ext cx="9760227" cy="3518452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/>
              <a:t>1) Overall, crime situation remained the same in 2016 compared to statistics from year 2015. </a:t>
            </a:r>
          </a:p>
          <a:p>
            <a:pPr marL="0" indent="0">
              <a:buNone/>
            </a:pPr>
            <a:r>
              <a:rPr lang="en-US" i="1" dirty="0"/>
              <a:t>2) Almost 74% of crime fall under “property crime” and “larceny theft”.</a:t>
            </a:r>
          </a:p>
          <a:p>
            <a:pPr marL="0" indent="0">
              <a:buNone/>
            </a:pPr>
            <a:r>
              <a:rPr lang="en-US" i="1" dirty="0"/>
              <a:t>3) California, Texas, and Florida </a:t>
            </a:r>
            <a:r>
              <a:rPr lang="sr-Latn-RS" i="1" dirty="0"/>
              <a:t>were the</a:t>
            </a:r>
            <a:r>
              <a:rPr lang="en-US" i="1" dirty="0"/>
              <a:t> US states with the most criminal activities </a:t>
            </a:r>
            <a:r>
              <a:rPr lang="sr-Latn-RS" i="1" dirty="0"/>
              <a:t>reported </a:t>
            </a:r>
            <a:r>
              <a:rPr lang="en-US" i="1" dirty="0"/>
              <a:t>in the given period.</a:t>
            </a:r>
          </a:p>
          <a:p>
            <a:pPr marL="0" indent="0">
              <a:buNone/>
            </a:pPr>
            <a:r>
              <a:rPr lang="en-US" i="1" dirty="0"/>
              <a:t>4) New Mexico, Louisiana, </a:t>
            </a:r>
            <a:r>
              <a:rPr lang="sr-Latn-RS" i="1" dirty="0"/>
              <a:t>Alaska, Arkansas, and South Carolina on the other hand had the highest number of crime committed per person</a:t>
            </a:r>
            <a:r>
              <a:rPr lang="en-US" i="1" dirty="0"/>
              <a:t>.</a:t>
            </a:r>
          </a:p>
          <a:p>
            <a:pPr marL="0" indent="0">
              <a:buNone/>
            </a:pPr>
            <a:r>
              <a:rPr lang="en-US" i="1" dirty="0"/>
              <a:t>5) California appears to be a less dangerous place than London, as its daily average of crime was ~6500 for about 40MM of people, while London's daily average of crime was ~2000 for about 9MM of people.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DFD6A-6A58-C1CF-E71F-D048DCD846CC}"/>
              </a:ext>
            </a:extLst>
          </p:cNvPr>
          <p:cNvSpPr txBox="1">
            <a:spLocks/>
          </p:cNvSpPr>
          <p:nvPr/>
        </p:nvSpPr>
        <p:spPr>
          <a:xfrm>
            <a:off x="377686" y="127814"/>
            <a:ext cx="9213354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US Crime Project Insights</a:t>
            </a:r>
          </a:p>
        </p:txBody>
      </p:sp>
    </p:spTree>
    <p:extLst>
      <p:ext uri="{BB962C8B-B14F-4D97-AF65-F5344CB8AC3E}">
        <p14:creationId xmlns:p14="http://schemas.microsoft.com/office/powerpoint/2010/main" val="25786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9B24-9937-6076-B9ED-DDE005A7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1152939"/>
            <a:ext cx="5416826" cy="535719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/>
              <a:t>USE </a:t>
            </a:r>
            <a:r>
              <a:rPr lang="en-US" i="1" dirty="0" err="1"/>
              <a:t>data_analysis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CREATE TABLE </a:t>
            </a:r>
            <a:r>
              <a:rPr lang="en-US" i="1" dirty="0" err="1"/>
              <a:t>US_crime</a:t>
            </a:r>
            <a:r>
              <a:rPr lang="en-US" i="1" dirty="0"/>
              <a:t> (</a:t>
            </a:r>
          </a:p>
          <a:p>
            <a:pPr marL="0" indent="0">
              <a:buNone/>
            </a:pPr>
            <a:r>
              <a:rPr lang="en-US" i="1" dirty="0"/>
              <a:t>	area VARCHAR(255),   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event_year</a:t>
            </a:r>
            <a:r>
              <a:rPr lang="en-US" i="1" dirty="0"/>
              <a:t> VARCHAR(50),   </a:t>
            </a:r>
          </a:p>
          <a:p>
            <a:pPr marL="0" indent="0">
              <a:buNone/>
            </a:pPr>
            <a:r>
              <a:rPr lang="en-US" i="1" dirty="0"/>
              <a:t>	population DECIMAL,   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violent_crime</a:t>
            </a:r>
            <a:r>
              <a:rPr lang="en-US" i="1" dirty="0"/>
              <a:t> DECIMAL, 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murder_and_nonnegligent_manslaughte</a:t>
            </a:r>
            <a:r>
              <a:rPr lang="en-US" i="1" dirty="0"/>
              <a:t> DECIMAL,   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rape_revised_definition</a:t>
            </a:r>
            <a:r>
              <a:rPr lang="en-US" i="1" dirty="0"/>
              <a:t> DECIMAL,   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rape_legacy_definition</a:t>
            </a:r>
            <a:r>
              <a:rPr lang="en-US" i="1" dirty="0"/>
              <a:t> DECIMAL,    </a:t>
            </a:r>
          </a:p>
          <a:p>
            <a:pPr marL="0" indent="0">
              <a:buNone/>
            </a:pPr>
            <a:r>
              <a:rPr lang="en-US" i="1" dirty="0"/>
              <a:t>	robbery DECIMAL,   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aggravated_assault</a:t>
            </a:r>
            <a:r>
              <a:rPr lang="en-US" i="1" dirty="0"/>
              <a:t> DECIMAL,   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property_crime</a:t>
            </a:r>
            <a:r>
              <a:rPr lang="en-US" i="1" dirty="0"/>
              <a:t> DECIMAL,    </a:t>
            </a:r>
          </a:p>
          <a:p>
            <a:pPr marL="0" indent="0">
              <a:buNone/>
            </a:pPr>
            <a:r>
              <a:rPr lang="en-US" i="1" dirty="0"/>
              <a:t>	burglary DECIMAL,   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larceny_theft</a:t>
            </a:r>
            <a:r>
              <a:rPr lang="en-US" i="1" dirty="0"/>
              <a:t> DECIMAL,   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motor_vehicle_theft</a:t>
            </a:r>
            <a:r>
              <a:rPr lang="en-US" i="1" dirty="0"/>
              <a:t> DECIMAL</a:t>
            </a:r>
          </a:p>
          <a:p>
            <a:pPr marL="0" indent="0">
              <a:buNone/>
            </a:pPr>
            <a:r>
              <a:rPr lang="en-US" i="1" dirty="0"/>
              <a:t>	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3B8589-D37B-2024-F919-76761556E392}"/>
              </a:ext>
            </a:extLst>
          </p:cNvPr>
          <p:cNvSpPr txBox="1">
            <a:spLocks/>
          </p:cNvSpPr>
          <p:nvPr/>
        </p:nvSpPr>
        <p:spPr>
          <a:xfrm>
            <a:off x="6344479" y="1152938"/>
            <a:ext cx="5579164" cy="2713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dirty="0"/>
              <a:t>LOAD DATA INFILE 'C:\\</a:t>
            </a:r>
            <a:r>
              <a:rPr lang="en-US" i="1" dirty="0" err="1"/>
              <a:t>ProgramData</a:t>
            </a:r>
            <a:r>
              <a:rPr lang="en-US" i="1" dirty="0"/>
              <a:t>\\MySQL\\MySQL Server 8.0\\Uploads\\US_crime.csv’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INTO TABLE </a:t>
            </a:r>
            <a:r>
              <a:rPr lang="en-US" i="1" dirty="0" err="1"/>
              <a:t>US_crime</a:t>
            </a:r>
            <a:endParaRPr lang="en-US" i="1" dirty="0"/>
          </a:p>
          <a:p>
            <a:pPr marL="0" indent="0">
              <a:buFont typeface="Wingdings 3" charset="2"/>
              <a:buNone/>
            </a:pPr>
            <a:r>
              <a:rPr lang="en-US" i="1" dirty="0"/>
              <a:t>FIELDS TERMINATED BY ',’ 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ENCLOSED BY '“’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LINES TERMINATED BY '\n’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IGNORE 1 ROWS;</a:t>
            </a:r>
          </a:p>
        </p:txBody>
      </p:sp>
    </p:spTree>
    <p:extLst>
      <p:ext uri="{BB962C8B-B14F-4D97-AF65-F5344CB8AC3E}">
        <p14:creationId xmlns:p14="http://schemas.microsoft.com/office/powerpoint/2010/main" val="221865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6EB27-CF65-FEFF-B310-47C97F07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1259376"/>
            <a:ext cx="9983082" cy="491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5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9B24-9937-6076-B9ED-DDE005A7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138030"/>
            <a:ext cx="3588025" cy="11628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New Mexico and Louisiana are top two states with respect to the number of committed crime per person: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F7575-E5CD-3851-89E2-8679728C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2437258"/>
            <a:ext cx="9269893" cy="42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9B24-9937-6076-B9ED-DDE005A7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1" y="1212574"/>
            <a:ext cx="3588025" cy="11628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Daily average crime for 2Y period for California and 3Y period 2015-2016 for London, respectively: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DCFB6-5DF7-EFD2-602C-9FBA2CA7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8" y="2752311"/>
            <a:ext cx="11258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9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43BB2-0BA9-0000-A2AB-F9F8E8DA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1" y="1170880"/>
            <a:ext cx="9814851" cy="54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89E63503-27F0-471F-7F90-BFD14B5E3FFB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Add-in_Icon" descr="Icon for Microsoft Power BI.">
            <a:extLst>
              <a:ext uri="{FF2B5EF4-FFF2-40B4-BE49-F238E27FC236}">
                <a16:creationId xmlns:a16="http://schemas.microsoft.com/office/drawing/2014/main" id="{30FFDEF5-9F89-292F-7E83-1ED98FB351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AB492-EFEB-6DF1-EB87-18D2139FB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231095"/>
            <a:ext cx="9639239" cy="53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5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89E63503-27F0-471F-7F90-BFD14B5E3FFB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Add-in_Icon" descr="Icon for Microsoft Power BI.">
            <a:extLst>
              <a:ext uri="{FF2B5EF4-FFF2-40B4-BE49-F238E27FC236}">
                <a16:creationId xmlns:a16="http://schemas.microsoft.com/office/drawing/2014/main" id="{30FFDEF5-9F89-292F-7E83-1ED98FB351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9B93D-26FB-A5EE-066E-242F67B9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231095"/>
            <a:ext cx="4035286" cy="5310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1F6A4-FEE8-3C14-E2A1-E6C34CB0D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081" y="1231094"/>
            <a:ext cx="3781895" cy="531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0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9B24-9937-6076-B9ED-DDE005A7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981" y="1043609"/>
            <a:ext cx="5436702" cy="546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R is 0.9946739411964045   R^2 is 0.9893762492951884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6" y="127814"/>
            <a:ext cx="9014791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Regression Analysis in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412F6-24DA-C7EE-EC37-3924D8CC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1" y="1719470"/>
            <a:ext cx="7931040" cy="50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1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4231</TotalTime>
  <Words>433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Segoe UI Light</vt:lpstr>
      <vt:lpstr>Trebuchet MS</vt:lpstr>
      <vt:lpstr>Wingdings 3</vt:lpstr>
      <vt:lpstr>Facet</vt:lpstr>
      <vt:lpstr>Slaviša Đurđić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48</cp:revision>
  <dcterms:created xsi:type="dcterms:W3CDTF">2018-06-07T21:39:02Z</dcterms:created>
  <dcterms:modified xsi:type="dcterms:W3CDTF">2023-08-24T10:18:50Z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