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59" r:id="rId6"/>
    <p:sldId id="260" r:id="rId7"/>
    <p:sldId id="266" r:id="rId8"/>
    <p:sldId id="257" r:id="rId9"/>
    <p:sldId id="258" r:id="rId10"/>
    <p:sldId id="261" r:id="rId11"/>
    <p:sldId id="256" r:id="rId12"/>
  </p:sldIdLst>
  <p:sldSz cx="12192000" cy="685800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64" d="100"/>
          <a:sy n="64" d="100"/>
        </p:scale>
        <p:origin x="72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6279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234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5268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72919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4433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918397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76483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0386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9037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4583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18029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4484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7/19/2023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14674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7/19/2023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26267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99676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9734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2730A-859E-B540-ADF3-E97069AD1FDB}" type="datetimeFigureOut">
              <a:rPr lang="en-US" smtClean="0"/>
              <a:t>7/19/2023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989554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n.wikipedia.org/wiki/COVID-1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terationinsights.com/article/linear-regression-in-power-bi/" TargetMode="External"/><Relationship Id="rId2" Type="http://schemas.openxmlformats.org/officeDocument/2006/relationships/hyperlink" Target="https://3cloudsolutions.com/resources/simple-linear-regression-in-power-b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6DB4-47A4-565E-D748-C4820181C6EE}"/>
              </a:ext>
            </a:extLst>
          </p:cNvPr>
          <p:cNvSpPr>
            <a:spLocks noGrp="1"/>
          </p:cNvSpPr>
          <p:nvPr>
            <p:ph type="title"/>
          </p:nvPr>
        </p:nvSpPr>
        <p:spPr>
          <a:xfrm>
            <a:off x="377687" y="127814"/>
            <a:ext cx="3985591" cy="786586"/>
          </a:xfrm>
        </p:spPr>
        <p:txBody>
          <a:bodyPr>
            <a:noAutofit/>
          </a:bodyPr>
          <a:lstStyle/>
          <a:p>
            <a:pPr algn="ctr"/>
            <a:r>
              <a:rPr lang="sr-Latn-RS" sz="4500" b="1" dirty="0"/>
              <a:t>Slaviša Đurđić</a:t>
            </a:r>
            <a:endParaRPr lang="en-US" sz="4500" b="1" dirty="0"/>
          </a:p>
        </p:txBody>
      </p:sp>
      <p:sp>
        <p:nvSpPr>
          <p:cNvPr id="3" name="Content Placeholder 2">
            <a:extLst>
              <a:ext uri="{FF2B5EF4-FFF2-40B4-BE49-F238E27FC236}">
                <a16:creationId xmlns:a16="http://schemas.microsoft.com/office/drawing/2014/main" id="{3B9A88A8-7188-1D14-D427-A81FF7C148DA}"/>
              </a:ext>
            </a:extLst>
          </p:cNvPr>
          <p:cNvSpPr>
            <a:spLocks noGrp="1"/>
          </p:cNvSpPr>
          <p:nvPr>
            <p:ph idx="1"/>
          </p:nvPr>
        </p:nvSpPr>
        <p:spPr>
          <a:xfrm>
            <a:off x="377687" y="1465236"/>
            <a:ext cx="11509513" cy="5193981"/>
          </a:xfrm>
        </p:spPr>
        <p:txBody>
          <a:bodyPr>
            <a:noAutofit/>
          </a:bodyPr>
          <a:lstStyle/>
          <a:p>
            <a:pPr marL="0" indent="0">
              <a:buNone/>
            </a:pPr>
            <a:r>
              <a:rPr lang="en-US" sz="1900" b="1" dirty="0"/>
              <a:t>COVID19</a:t>
            </a:r>
            <a:endParaRPr lang="sr-Latn-RS" sz="1900" b="1" dirty="0"/>
          </a:p>
          <a:p>
            <a:pPr marL="0" indent="0">
              <a:buNone/>
            </a:pPr>
            <a:endParaRPr lang="sr-Latn-RS" sz="1200" b="1" dirty="0"/>
          </a:p>
          <a:p>
            <a:pPr marL="0" indent="0" algn="l">
              <a:buNone/>
            </a:pPr>
            <a:r>
              <a:rPr lang="en-US" sz="1500" b="0" i="0" dirty="0">
                <a:solidFill>
                  <a:srgbClr val="1F2328"/>
                </a:solidFill>
                <a:effectLst/>
                <a:latin typeface="-apple-system"/>
              </a:rPr>
              <a:t>Coronavirus disease 2019 (COVID-19) is a contagious disease caused by the virus severe acute respiratory syndrome coronavirus 2 (SARS-CoV-2). The first known case was identified in Wuhan, China, in December 2019. The disease quickly spread worldwide, resulting in the COVID-19 pandemic.</a:t>
            </a:r>
          </a:p>
          <a:p>
            <a:pPr marL="0" indent="0" algn="l">
              <a:buNone/>
            </a:pPr>
            <a:r>
              <a:rPr lang="en-US" sz="1500" b="0" i="0" dirty="0">
                <a:solidFill>
                  <a:srgbClr val="1F2328"/>
                </a:solidFill>
                <a:effectLst/>
                <a:latin typeface="-apple-system"/>
                <a:hlinkClick r:id="rId2"/>
              </a:rPr>
              <a:t>https://en.wikipedia.org/wiki/COVID-19</a:t>
            </a:r>
            <a:endParaRPr lang="en-US" sz="1500" b="0" i="0" dirty="0">
              <a:solidFill>
                <a:srgbClr val="1F2328"/>
              </a:solidFill>
              <a:effectLst/>
              <a:latin typeface="-apple-system"/>
            </a:endParaRPr>
          </a:p>
          <a:p>
            <a:pPr marL="0" indent="0" algn="l">
              <a:buNone/>
            </a:pPr>
            <a:endParaRPr lang="en-US" sz="1500" b="0" i="0" dirty="0">
              <a:solidFill>
                <a:srgbClr val="1F2328"/>
              </a:solidFill>
              <a:effectLst/>
              <a:latin typeface="-apple-system"/>
            </a:endParaRPr>
          </a:p>
          <a:p>
            <a:pPr marL="0" indent="0" algn="l">
              <a:buNone/>
            </a:pPr>
            <a:r>
              <a:rPr lang="en-US" sz="1500" b="1" i="0" dirty="0">
                <a:solidFill>
                  <a:srgbClr val="1F2328"/>
                </a:solidFill>
                <a:effectLst/>
                <a:latin typeface="-apple-system"/>
              </a:rPr>
              <a:t>Goal</a:t>
            </a:r>
            <a:r>
              <a:rPr lang="en-US" sz="1500" b="0" i="0" dirty="0">
                <a:solidFill>
                  <a:srgbClr val="1F2328"/>
                </a:solidFill>
                <a:effectLst/>
                <a:latin typeface="-apple-system"/>
              </a:rPr>
              <a:t>: Analysis of the US covid19 situation by state and county during 2020 - mid 2023.</a:t>
            </a:r>
          </a:p>
          <a:p>
            <a:pPr marL="0" indent="0" algn="l">
              <a:buNone/>
            </a:pPr>
            <a:r>
              <a:rPr lang="en-US" sz="1500" b="1" i="0" dirty="0">
                <a:solidFill>
                  <a:srgbClr val="1F2328"/>
                </a:solidFill>
                <a:effectLst/>
                <a:latin typeface="-apple-system"/>
              </a:rPr>
              <a:t>Instructions:</a:t>
            </a:r>
            <a:endParaRPr lang="en-US" sz="1500" b="0" i="0" dirty="0">
              <a:solidFill>
                <a:srgbClr val="1F2328"/>
              </a:solidFill>
              <a:effectLst/>
              <a:latin typeface="-apple-system"/>
            </a:endParaRPr>
          </a:p>
          <a:p>
            <a:pPr marL="0" indent="0" algn="l">
              <a:buNone/>
            </a:pPr>
            <a:r>
              <a:rPr lang="en-US" sz="1500" b="0" i="0" dirty="0">
                <a:solidFill>
                  <a:srgbClr val="1F2328"/>
                </a:solidFill>
                <a:effectLst/>
                <a:latin typeface="-apple-system"/>
              </a:rPr>
              <a:t>- Collect data by downloading the "bigquery-public-data.covid19_usafacts.summary" dataset available on - </a:t>
            </a:r>
            <a:r>
              <a:rPr lang="en-US" sz="1500" b="0" i="0" dirty="0" err="1">
                <a:solidFill>
                  <a:srgbClr val="1F2328"/>
                </a:solidFill>
                <a:effectLst/>
                <a:latin typeface="-apple-system"/>
              </a:rPr>
              <a:t>BigQuery</a:t>
            </a:r>
            <a:r>
              <a:rPr lang="en-US" sz="1500" b="0" i="0" dirty="0">
                <a:solidFill>
                  <a:srgbClr val="1F2328"/>
                </a:solidFill>
                <a:effectLst/>
                <a:latin typeface="-apple-system"/>
              </a:rPr>
              <a:t>.</a:t>
            </a:r>
          </a:p>
          <a:p>
            <a:pPr marL="0" indent="0" algn="l">
              <a:buNone/>
            </a:pPr>
            <a:r>
              <a:rPr lang="en-US" sz="1500" b="0" i="0" dirty="0">
                <a:solidFill>
                  <a:srgbClr val="1F2328"/>
                </a:solidFill>
                <a:effectLst/>
                <a:latin typeface="-apple-system"/>
              </a:rPr>
              <a:t>- Load the data to MySQL table(s).</a:t>
            </a:r>
          </a:p>
          <a:p>
            <a:pPr marL="0" indent="0" algn="l">
              <a:buNone/>
            </a:pPr>
            <a:r>
              <a:rPr lang="en-US" sz="1500" b="0" i="0" dirty="0">
                <a:solidFill>
                  <a:srgbClr val="1F2328"/>
                </a:solidFill>
                <a:effectLst/>
                <a:latin typeface="-apple-system"/>
              </a:rPr>
              <a:t>- Execute some basic SQL queries to get first insights about the data.</a:t>
            </a:r>
          </a:p>
          <a:p>
            <a:pPr marL="0" indent="0" algn="l">
              <a:buNone/>
            </a:pPr>
            <a:r>
              <a:rPr lang="en-US" sz="1500" b="0" i="0" dirty="0">
                <a:solidFill>
                  <a:srgbClr val="1F2328"/>
                </a:solidFill>
                <a:effectLst/>
                <a:latin typeface="-apple-system"/>
              </a:rPr>
              <a:t>- Build visuals in Power BI Desktop.</a:t>
            </a:r>
          </a:p>
          <a:p>
            <a:pPr marL="0" indent="0" algn="l">
              <a:buNone/>
            </a:pPr>
            <a:r>
              <a:rPr lang="en-US" sz="1500" b="0" i="0" dirty="0">
                <a:solidFill>
                  <a:srgbClr val="1F2328"/>
                </a:solidFill>
                <a:effectLst/>
                <a:latin typeface="-apple-system"/>
              </a:rPr>
              <a:t>- Run statistical models.</a:t>
            </a:r>
            <a:endParaRPr lang="sr-Latn-RS" sz="2500" dirty="0"/>
          </a:p>
          <a:p>
            <a:pPr marL="0" indent="0" algn="r">
              <a:buNone/>
            </a:pPr>
            <a:r>
              <a:rPr lang="sr-Latn-RS" sz="2500" dirty="0"/>
              <a:t>Belgrade, May 2023</a:t>
            </a:r>
            <a:endParaRPr lang="en-US" sz="2500" dirty="0"/>
          </a:p>
        </p:txBody>
      </p:sp>
    </p:spTree>
    <p:extLst>
      <p:ext uri="{BB962C8B-B14F-4D97-AF65-F5344CB8AC3E}">
        <p14:creationId xmlns:p14="http://schemas.microsoft.com/office/powerpoint/2010/main" val="315130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10D9AB94-4010-A884-C20F-300BD1DB6427}"/>
              </a:ext>
            </a:extLst>
          </p:cNvPr>
          <p:cNvSpPr txBox="1">
            <a:spLocks/>
          </p:cNvSpPr>
          <p:nvPr/>
        </p:nvSpPr>
        <p:spPr>
          <a:xfrm>
            <a:off x="110986" y="3329609"/>
            <a:ext cx="11970027" cy="321017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400"/>
              </a:lnSpc>
              <a:buNone/>
            </a:pPr>
            <a:r>
              <a:rPr lang="en-US" sz="1500" b="1" dirty="0"/>
              <a:t>It seems that there are no duplicates:</a:t>
            </a:r>
          </a:p>
          <a:p>
            <a:pPr marL="0" indent="0">
              <a:lnSpc>
                <a:spcPts val="1400"/>
              </a:lnSpc>
              <a:buNone/>
            </a:pPr>
            <a:endParaRPr lang="en-US" sz="1500" dirty="0"/>
          </a:p>
          <a:p>
            <a:pPr marL="0" indent="0">
              <a:lnSpc>
                <a:spcPts val="1400"/>
              </a:lnSpc>
              <a:buFont typeface="Arial" panose="020B0604020202020204" pitchFamily="34" charset="0"/>
              <a:buNone/>
            </a:pPr>
            <a:r>
              <a:rPr lang="en-US" sz="1500" i="1" dirty="0"/>
              <a:t>WITH </a:t>
            </a:r>
            <a:r>
              <a:rPr lang="en-US" sz="1500" i="1" dirty="0" err="1"/>
              <a:t>cte</a:t>
            </a:r>
            <a:r>
              <a:rPr lang="en-US" sz="1500" i="1" dirty="0"/>
              <a:t> AS (</a:t>
            </a:r>
          </a:p>
          <a:p>
            <a:pPr marL="0" indent="0">
              <a:lnSpc>
                <a:spcPts val="1400"/>
              </a:lnSpc>
              <a:buFont typeface="Arial" panose="020B0604020202020204" pitchFamily="34" charset="0"/>
              <a:buNone/>
            </a:pPr>
            <a:r>
              <a:rPr lang="en-US" sz="1500" i="1" dirty="0"/>
              <a:t>  SELECT </a:t>
            </a:r>
            <a:r>
              <a:rPr lang="en-US" sz="1500" i="1" dirty="0" err="1"/>
              <a:t>county_fips_code</a:t>
            </a:r>
            <a:r>
              <a:rPr lang="en-US" sz="1500" i="1" dirty="0"/>
              <a:t>, </a:t>
            </a:r>
            <a:r>
              <a:rPr lang="en-US" sz="1500" i="1" dirty="0" err="1"/>
              <a:t>county_name</a:t>
            </a:r>
            <a:r>
              <a:rPr lang="en-US" sz="1500" i="1" dirty="0"/>
              <a:t>, state, </a:t>
            </a:r>
            <a:r>
              <a:rPr lang="en-US" sz="1500" i="1" dirty="0" err="1"/>
              <a:t>state_fips_code</a:t>
            </a:r>
            <a:r>
              <a:rPr lang="en-US" sz="1500" i="1" dirty="0"/>
              <a:t>, date, </a:t>
            </a:r>
            <a:r>
              <a:rPr lang="en-US" sz="1500" i="1" dirty="0" err="1"/>
              <a:t>confirmed_cases</a:t>
            </a:r>
            <a:r>
              <a:rPr lang="en-US" sz="1500" i="1" dirty="0"/>
              <a:t>, deaths,</a:t>
            </a:r>
          </a:p>
          <a:p>
            <a:pPr marL="0" indent="0">
              <a:lnSpc>
                <a:spcPts val="1400"/>
              </a:lnSpc>
              <a:buFont typeface="Arial" panose="020B0604020202020204" pitchFamily="34" charset="0"/>
              <a:buNone/>
            </a:pPr>
            <a:r>
              <a:rPr lang="en-US" sz="1500" i="1" dirty="0"/>
              <a:t>  ROW_NUMBER() OVER(PARTITION BY </a:t>
            </a:r>
            <a:r>
              <a:rPr lang="en-US" sz="1500" i="1" dirty="0" err="1"/>
              <a:t>county_fips_code</a:t>
            </a:r>
            <a:r>
              <a:rPr lang="en-US" sz="1500" i="1" dirty="0"/>
              <a:t>, </a:t>
            </a:r>
            <a:r>
              <a:rPr lang="en-US" sz="1500" i="1" dirty="0" err="1"/>
              <a:t>county_name</a:t>
            </a:r>
            <a:r>
              <a:rPr lang="en-US" sz="1500" i="1" dirty="0"/>
              <a:t>, state, </a:t>
            </a:r>
            <a:r>
              <a:rPr lang="en-US" sz="1500" i="1" dirty="0" err="1"/>
              <a:t>state_fips_code</a:t>
            </a:r>
            <a:r>
              <a:rPr lang="en-US" sz="1500" i="1" dirty="0"/>
              <a:t>, date, </a:t>
            </a:r>
            <a:r>
              <a:rPr lang="en-US" sz="1500" i="1" dirty="0" err="1"/>
              <a:t>confirmed_cases</a:t>
            </a:r>
            <a:r>
              <a:rPr lang="en-US" sz="1500" i="1" dirty="0"/>
              <a:t>, deaths) AS RN</a:t>
            </a:r>
          </a:p>
          <a:p>
            <a:pPr marL="0" indent="0">
              <a:lnSpc>
                <a:spcPts val="1400"/>
              </a:lnSpc>
              <a:buFont typeface="Arial" panose="020B0604020202020204" pitchFamily="34" charset="0"/>
              <a:buNone/>
            </a:pPr>
            <a:r>
              <a:rPr lang="en-US" sz="1500" i="1" dirty="0"/>
              <a:t>  FROM data_analysis.publicbigquery_covid19_usafacts_summary</a:t>
            </a:r>
          </a:p>
          <a:p>
            <a:pPr marL="0" indent="0">
              <a:lnSpc>
                <a:spcPts val="1400"/>
              </a:lnSpc>
              <a:buFont typeface="Arial" panose="020B0604020202020204" pitchFamily="34" charset="0"/>
              <a:buNone/>
            </a:pPr>
            <a:r>
              <a:rPr lang="en-US" sz="1500" i="1" dirty="0"/>
              <a:t>	)</a:t>
            </a:r>
          </a:p>
          <a:p>
            <a:pPr marL="0" indent="0">
              <a:lnSpc>
                <a:spcPts val="1400"/>
              </a:lnSpc>
              <a:buFont typeface="Arial" panose="020B0604020202020204" pitchFamily="34" charset="0"/>
              <a:buNone/>
            </a:pPr>
            <a:r>
              <a:rPr lang="en-US" sz="1500" i="1" dirty="0"/>
              <a:t>SELECT *</a:t>
            </a:r>
          </a:p>
          <a:p>
            <a:pPr marL="0" indent="0">
              <a:lnSpc>
                <a:spcPts val="1400"/>
              </a:lnSpc>
              <a:buFont typeface="Arial" panose="020B0604020202020204" pitchFamily="34" charset="0"/>
              <a:buNone/>
            </a:pPr>
            <a:r>
              <a:rPr lang="en-US" sz="1500" i="1" dirty="0"/>
              <a:t>FROM </a:t>
            </a:r>
            <a:r>
              <a:rPr lang="en-US" sz="1500" i="1" dirty="0" err="1"/>
              <a:t>cte</a:t>
            </a:r>
            <a:endParaRPr lang="en-US" sz="1500" i="1" dirty="0"/>
          </a:p>
          <a:p>
            <a:pPr marL="0" indent="0">
              <a:lnSpc>
                <a:spcPts val="1400"/>
              </a:lnSpc>
              <a:buFont typeface="Arial" panose="020B0604020202020204" pitchFamily="34" charset="0"/>
              <a:buNone/>
            </a:pPr>
            <a:r>
              <a:rPr lang="en-US" sz="1500" i="1" dirty="0"/>
              <a:t>WHERE RN &gt; 1;</a:t>
            </a:r>
            <a:endParaRPr lang="en-US" sz="1700" i="1" dirty="0"/>
          </a:p>
        </p:txBody>
      </p:sp>
      <p:sp>
        <p:nvSpPr>
          <p:cNvPr id="5" name="Title 1">
            <a:extLst>
              <a:ext uri="{FF2B5EF4-FFF2-40B4-BE49-F238E27FC236}">
                <a16:creationId xmlns:a16="http://schemas.microsoft.com/office/drawing/2014/main" id="{F9665C8A-677F-A6C1-8171-018909E88CD4}"/>
              </a:ext>
            </a:extLst>
          </p:cNvPr>
          <p:cNvSpPr txBox="1">
            <a:spLocks/>
          </p:cNvSpPr>
          <p:nvPr/>
        </p:nvSpPr>
        <p:spPr>
          <a:xfrm>
            <a:off x="377687" y="127814"/>
            <a:ext cx="4432852"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MySQL queries</a:t>
            </a:r>
          </a:p>
        </p:txBody>
      </p:sp>
      <p:sp>
        <p:nvSpPr>
          <p:cNvPr id="8" name="Content Placeholder 2">
            <a:extLst>
              <a:ext uri="{FF2B5EF4-FFF2-40B4-BE49-F238E27FC236}">
                <a16:creationId xmlns:a16="http://schemas.microsoft.com/office/drawing/2014/main" id="{9869E2BE-5F47-7817-DE52-28364408782C}"/>
              </a:ext>
            </a:extLst>
          </p:cNvPr>
          <p:cNvSpPr txBox="1">
            <a:spLocks/>
          </p:cNvSpPr>
          <p:nvPr/>
        </p:nvSpPr>
        <p:spPr>
          <a:xfrm>
            <a:off x="110987" y="1112862"/>
            <a:ext cx="8695084" cy="160052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400"/>
              </a:lnSpc>
              <a:buNone/>
            </a:pPr>
            <a:r>
              <a:rPr lang="en-US" sz="1500" b="1" dirty="0">
                <a:solidFill>
                  <a:schemeClr val="tx1"/>
                </a:solidFill>
              </a:rPr>
              <a:t>Confirmed that NULL values don't exist in the table</a:t>
            </a:r>
            <a:r>
              <a:rPr lang="en-US" sz="1500" b="1" dirty="0"/>
              <a:t>:</a:t>
            </a:r>
          </a:p>
          <a:p>
            <a:pPr marL="0" indent="0">
              <a:lnSpc>
                <a:spcPts val="1400"/>
              </a:lnSpc>
              <a:buNone/>
            </a:pPr>
            <a:endParaRPr lang="en-US" sz="1500" b="1" dirty="0"/>
          </a:p>
          <a:p>
            <a:pPr marL="0" indent="0">
              <a:lnSpc>
                <a:spcPts val="1400"/>
              </a:lnSpc>
              <a:buNone/>
            </a:pPr>
            <a:r>
              <a:rPr lang="en-US" sz="1500" i="1" dirty="0"/>
              <a:t>SELECT COUNT(*) FROM data_analysis.publicbigquery_covid19_usafacts_summary</a:t>
            </a:r>
          </a:p>
          <a:p>
            <a:pPr marL="0" indent="0">
              <a:lnSpc>
                <a:spcPts val="1400"/>
              </a:lnSpc>
              <a:buNone/>
            </a:pPr>
            <a:r>
              <a:rPr lang="en-US" sz="1500" i="1" dirty="0"/>
              <a:t>WHERE deaths IS NULL OR </a:t>
            </a:r>
            <a:r>
              <a:rPr lang="en-US" sz="1500" i="1" dirty="0" err="1"/>
              <a:t>confirmed_cases</a:t>
            </a:r>
            <a:r>
              <a:rPr lang="en-US" sz="1500" i="1" dirty="0"/>
              <a:t> IS NULL OR date IS NULL OR </a:t>
            </a:r>
            <a:r>
              <a:rPr lang="en-US" sz="1500" i="1" dirty="0" err="1"/>
              <a:t>state_fips_code</a:t>
            </a:r>
            <a:r>
              <a:rPr lang="en-US" sz="1500" i="1" dirty="0"/>
              <a:t> IS NULL</a:t>
            </a:r>
          </a:p>
          <a:p>
            <a:pPr marL="0" indent="0">
              <a:lnSpc>
                <a:spcPts val="1400"/>
              </a:lnSpc>
              <a:buNone/>
            </a:pPr>
            <a:r>
              <a:rPr lang="en-US" sz="1500" i="1" dirty="0"/>
              <a:t>OR state IS NULL OR </a:t>
            </a:r>
            <a:r>
              <a:rPr lang="en-US" sz="1500" i="1" dirty="0" err="1"/>
              <a:t>county_name</a:t>
            </a:r>
            <a:r>
              <a:rPr lang="en-US" sz="1500" i="1" dirty="0"/>
              <a:t> IS NULL OR </a:t>
            </a:r>
            <a:r>
              <a:rPr lang="en-US" sz="1500" i="1" dirty="0" err="1"/>
              <a:t>county_fips_code</a:t>
            </a:r>
            <a:r>
              <a:rPr lang="en-US" sz="1500" i="1" dirty="0"/>
              <a:t> IS NULL;</a:t>
            </a:r>
          </a:p>
        </p:txBody>
      </p:sp>
    </p:spTree>
    <p:extLst>
      <p:ext uri="{BB962C8B-B14F-4D97-AF65-F5344CB8AC3E}">
        <p14:creationId xmlns:p14="http://schemas.microsoft.com/office/powerpoint/2010/main" val="1900076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29B24-9937-6076-B9ED-DDE005A7B777}"/>
              </a:ext>
            </a:extLst>
          </p:cNvPr>
          <p:cNvSpPr>
            <a:spLocks noGrp="1"/>
          </p:cNvSpPr>
          <p:nvPr>
            <p:ph idx="1"/>
          </p:nvPr>
        </p:nvSpPr>
        <p:spPr>
          <a:xfrm>
            <a:off x="268357" y="1152938"/>
            <a:ext cx="7812155" cy="5496339"/>
          </a:xfrm>
        </p:spPr>
        <p:style>
          <a:lnRef idx="2">
            <a:schemeClr val="dk1"/>
          </a:lnRef>
          <a:fillRef idx="1">
            <a:schemeClr val="lt1"/>
          </a:fillRef>
          <a:effectRef idx="0">
            <a:schemeClr val="dk1"/>
          </a:effectRef>
          <a:fontRef idx="minor">
            <a:schemeClr val="dk1"/>
          </a:fontRef>
        </p:style>
        <p:txBody>
          <a:bodyPr anchor="ctr">
            <a:normAutofit lnSpcReduction="10000"/>
          </a:bodyPr>
          <a:lstStyle/>
          <a:p>
            <a:pPr marL="0" indent="0">
              <a:buNone/>
            </a:pPr>
            <a:r>
              <a:rPr lang="en-US" b="1" dirty="0"/>
              <a:t>Top 5 states with the highest deaths:</a:t>
            </a:r>
          </a:p>
          <a:p>
            <a:pPr marL="0" indent="0">
              <a:buNone/>
            </a:pPr>
            <a:endParaRPr lang="en-US" b="1" i="1" dirty="0"/>
          </a:p>
          <a:p>
            <a:pPr marL="0" indent="0">
              <a:buNone/>
            </a:pPr>
            <a:r>
              <a:rPr lang="en-US" i="1" dirty="0"/>
              <a:t>SELECT state, SUM(deaths) AS deaths</a:t>
            </a:r>
          </a:p>
          <a:p>
            <a:pPr marL="0" indent="0">
              <a:buNone/>
            </a:pPr>
            <a:r>
              <a:rPr lang="en-US" i="1" dirty="0"/>
              <a:t>FROM data_analysis.publicbigquery_covid19_usafacts_summary</a:t>
            </a:r>
          </a:p>
          <a:p>
            <a:pPr marL="0" indent="0">
              <a:buNone/>
            </a:pPr>
            <a:r>
              <a:rPr lang="en-US" i="1" dirty="0"/>
              <a:t>WHERE date = '2023-05-29' # Last available date in the sample</a:t>
            </a:r>
          </a:p>
          <a:p>
            <a:pPr marL="0" indent="0">
              <a:buNone/>
            </a:pPr>
            <a:r>
              <a:rPr lang="en-US" i="1" dirty="0"/>
              <a:t>GROUP BY state</a:t>
            </a:r>
          </a:p>
          <a:p>
            <a:pPr marL="0" indent="0">
              <a:buNone/>
            </a:pPr>
            <a:r>
              <a:rPr lang="en-US" i="1" dirty="0"/>
              <a:t>ORDER BY SUM(deaths) DESC</a:t>
            </a:r>
          </a:p>
          <a:p>
            <a:pPr marL="0" indent="0">
              <a:buNone/>
            </a:pPr>
            <a:r>
              <a:rPr lang="en-US" i="1" dirty="0"/>
              <a:t>LIMIT 5;</a:t>
            </a:r>
            <a:endParaRPr lang="en-US" b="1" i="1" dirty="0"/>
          </a:p>
          <a:p>
            <a:pPr marL="0" indent="0">
              <a:buNone/>
            </a:pPr>
            <a:r>
              <a:rPr lang="en-US" b="1" i="1" dirty="0"/>
              <a:t>	</a:t>
            </a:r>
            <a:r>
              <a:rPr lang="en-US" b="1" dirty="0"/>
              <a:t>&gt; state	deaths</a:t>
            </a:r>
          </a:p>
          <a:p>
            <a:pPr marL="0" indent="0">
              <a:buNone/>
            </a:pPr>
            <a:r>
              <a:rPr lang="en-US" b="1" dirty="0"/>
              <a:t>	&gt; CA	101918</a:t>
            </a:r>
          </a:p>
          <a:p>
            <a:pPr marL="0" indent="0">
              <a:buNone/>
            </a:pPr>
            <a:r>
              <a:rPr lang="en-US" b="1" dirty="0"/>
              <a:t>	&gt; TX	92378</a:t>
            </a:r>
          </a:p>
          <a:p>
            <a:pPr marL="0" indent="0">
              <a:buNone/>
            </a:pPr>
            <a:r>
              <a:rPr lang="en-US" b="1" dirty="0"/>
              <a:t>	&gt; FL	88505</a:t>
            </a:r>
          </a:p>
          <a:p>
            <a:pPr marL="0" indent="0">
              <a:buNone/>
            </a:pPr>
            <a:r>
              <a:rPr lang="en-US" b="1" dirty="0"/>
              <a:t>	&gt; NY	77558</a:t>
            </a:r>
          </a:p>
          <a:p>
            <a:pPr marL="0" indent="0">
              <a:buNone/>
            </a:pPr>
            <a:r>
              <a:rPr lang="en-US" b="1" dirty="0"/>
              <a:t>	&gt; PA	51144</a:t>
            </a:r>
          </a:p>
          <a:p>
            <a:pPr marL="0" indent="0">
              <a:buNone/>
            </a:pPr>
            <a:endParaRPr lang="en-US" dirty="0"/>
          </a:p>
        </p:txBody>
      </p:sp>
      <p:sp>
        <p:nvSpPr>
          <p:cNvPr id="2" name="Title 1">
            <a:extLst>
              <a:ext uri="{FF2B5EF4-FFF2-40B4-BE49-F238E27FC236}">
                <a16:creationId xmlns:a16="http://schemas.microsoft.com/office/drawing/2014/main" id="{A4E97315-97D6-2E7B-4D50-6B147E083B88}"/>
              </a:ext>
            </a:extLst>
          </p:cNvPr>
          <p:cNvSpPr txBox="1">
            <a:spLocks/>
          </p:cNvSpPr>
          <p:nvPr/>
        </p:nvSpPr>
        <p:spPr>
          <a:xfrm>
            <a:off x="377687" y="127814"/>
            <a:ext cx="4432852"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MySQL queries</a:t>
            </a:r>
          </a:p>
        </p:txBody>
      </p:sp>
    </p:spTree>
    <p:extLst>
      <p:ext uri="{BB962C8B-B14F-4D97-AF65-F5344CB8AC3E}">
        <p14:creationId xmlns:p14="http://schemas.microsoft.com/office/powerpoint/2010/main" val="221865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29B24-9937-6076-B9ED-DDE005A7B777}"/>
              </a:ext>
            </a:extLst>
          </p:cNvPr>
          <p:cNvSpPr>
            <a:spLocks noGrp="1"/>
          </p:cNvSpPr>
          <p:nvPr>
            <p:ph idx="1"/>
          </p:nvPr>
        </p:nvSpPr>
        <p:spPr>
          <a:xfrm>
            <a:off x="268357" y="1152938"/>
            <a:ext cx="11410121" cy="5496339"/>
          </a:xfrm>
        </p:spPr>
        <p:style>
          <a:lnRef idx="2">
            <a:schemeClr val="dk1"/>
          </a:lnRef>
          <a:fillRef idx="1">
            <a:schemeClr val="lt1"/>
          </a:fillRef>
          <a:effectRef idx="0">
            <a:schemeClr val="dk1"/>
          </a:effectRef>
          <a:fontRef idx="minor">
            <a:schemeClr val="dk1"/>
          </a:fontRef>
        </p:style>
        <p:txBody>
          <a:bodyPr anchor="ctr">
            <a:normAutofit fontScale="77500" lnSpcReduction="20000"/>
          </a:bodyPr>
          <a:lstStyle/>
          <a:p>
            <a:pPr marL="0" indent="0">
              <a:buNone/>
            </a:pPr>
            <a:r>
              <a:rPr lang="en-US" b="1" dirty="0"/>
              <a:t>Joined with data from the Census Bureau's American Community Survey to determine which counties (</a:t>
            </a:r>
            <a:r>
              <a:rPr lang="en-US" b="1" dirty="0" err="1"/>
              <a:t>ohter</a:t>
            </a:r>
            <a:r>
              <a:rPr lang="en-US" b="1" dirty="0"/>
              <a:t> than unallocated) had the most confirmed COVID-19 cases per 100,000 residents as of 2023-05-29 (last date):</a:t>
            </a:r>
          </a:p>
          <a:p>
            <a:pPr marL="0" indent="0">
              <a:buNone/>
            </a:pPr>
            <a:endParaRPr lang="en-US" b="1" i="1" dirty="0"/>
          </a:p>
          <a:p>
            <a:pPr marL="0" indent="0">
              <a:buNone/>
            </a:pPr>
            <a:r>
              <a:rPr lang="en-US" i="1" dirty="0"/>
              <a:t>SELECT</a:t>
            </a:r>
          </a:p>
          <a:p>
            <a:pPr marL="0" indent="0">
              <a:buNone/>
            </a:pPr>
            <a:r>
              <a:rPr lang="en-US" i="1" dirty="0"/>
              <a:t>covid19.state, covid19.county_name, ROUND(</a:t>
            </a:r>
            <a:r>
              <a:rPr lang="en-US" i="1" dirty="0" err="1"/>
              <a:t>confirmed_cases</a:t>
            </a:r>
            <a:r>
              <a:rPr lang="en-US" i="1" dirty="0"/>
              <a:t>/</a:t>
            </a:r>
            <a:r>
              <a:rPr lang="en-US" i="1" dirty="0" err="1"/>
              <a:t>total_pop</a:t>
            </a:r>
            <a:r>
              <a:rPr lang="en-US" i="1" dirty="0"/>
              <a:t> *100000,2) AS confirmed_cases_per_100000, ROUND(deaths/</a:t>
            </a:r>
            <a:r>
              <a:rPr lang="en-US" i="1" dirty="0" err="1"/>
              <a:t>total_pop</a:t>
            </a:r>
            <a:r>
              <a:rPr lang="en-US" i="1" dirty="0"/>
              <a:t> *100000,2) AS deaths_per_100000, </a:t>
            </a:r>
            <a:r>
              <a:rPr lang="en-US" i="1" dirty="0" err="1"/>
              <a:t>confirmed_cases</a:t>
            </a:r>
            <a:r>
              <a:rPr lang="en-US" i="1" dirty="0"/>
              <a:t>, deaths, </a:t>
            </a:r>
            <a:r>
              <a:rPr lang="en-US" i="1" dirty="0" err="1"/>
              <a:t>total_pop</a:t>
            </a:r>
            <a:r>
              <a:rPr lang="en-US" i="1" dirty="0"/>
              <a:t> AS </a:t>
            </a:r>
            <a:r>
              <a:rPr lang="en-US" i="1" dirty="0" err="1"/>
              <a:t>county_population</a:t>
            </a:r>
            <a:endParaRPr lang="en-US" i="1" dirty="0"/>
          </a:p>
          <a:p>
            <a:pPr marL="0" indent="0">
              <a:buNone/>
            </a:pPr>
            <a:r>
              <a:rPr lang="en-US" i="1" dirty="0"/>
              <a:t>FROM `publicbigquery_covid19_usafacts_summary` covid19</a:t>
            </a:r>
          </a:p>
          <a:p>
            <a:pPr marL="0" indent="0">
              <a:buNone/>
            </a:pPr>
            <a:r>
              <a:rPr lang="en-US" i="1" dirty="0"/>
              <a:t>JOIN `publicbigquery_census_bureau_acs_county_2020_5yr` </a:t>
            </a:r>
            <a:r>
              <a:rPr lang="en-US" i="1" dirty="0" err="1"/>
              <a:t>acs</a:t>
            </a:r>
            <a:r>
              <a:rPr lang="en-US" i="1" dirty="0"/>
              <a:t> ON covid19.county_fips_code = </a:t>
            </a:r>
            <a:r>
              <a:rPr lang="en-US" i="1" dirty="0" err="1"/>
              <a:t>acs.geo_id</a:t>
            </a:r>
            <a:r>
              <a:rPr lang="en-US" i="1" dirty="0"/>
              <a:t> </a:t>
            </a:r>
          </a:p>
          <a:p>
            <a:pPr marL="0" indent="0">
              <a:buNone/>
            </a:pPr>
            <a:r>
              <a:rPr lang="en-US" i="1" dirty="0"/>
              <a:t>WHERE date = '2023-05-29' # Last date reported AND </a:t>
            </a:r>
            <a:r>
              <a:rPr lang="en-US" i="1" dirty="0" err="1"/>
              <a:t>county_fips_code</a:t>
            </a:r>
            <a:r>
              <a:rPr lang="en-US" i="1" dirty="0"/>
              <a:t> != "00000“ AND </a:t>
            </a:r>
            <a:r>
              <a:rPr lang="en-US" i="1" dirty="0" err="1"/>
              <a:t>confirmed_cases</a:t>
            </a:r>
            <a:r>
              <a:rPr lang="en-US" i="1" dirty="0"/>
              <a:t> + deaths &gt; 0</a:t>
            </a:r>
          </a:p>
          <a:p>
            <a:pPr marL="0" indent="0">
              <a:buNone/>
            </a:pPr>
            <a:r>
              <a:rPr lang="en-US" i="1" dirty="0"/>
              <a:t>ORDER BY confirmed_cases_per_100000 DESC, deaths_per_100000 DESC</a:t>
            </a:r>
          </a:p>
          <a:p>
            <a:pPr marL="0" indent="0">
              <a:buNone/>
            </a:pPr>
            <a:r>
              <a:rPr lang="en-US" i="1" dirty="0"/>
              <a:t>LIMIT 5;</a:t>
            </a:r>
          </a:p>
          <a:p>
            <a:pPr marL="0" indent="0">
              <a:buNone/>
            </a:pPr>
            <a:endParaRPr lang="en-US" b="1" i="1" dirty="0"/>
          </a:p>
          <a:p>
            <a:pPr marL="0" indent="0">
              <a:buNone/>
            </a:pPr>
            <a:r>
              <a:rPr lang="en-US" b="1" dirty="0"/>
              <a:t>	&gt; state 	</a:t>
            </a:r>
            <a:r>
              <a:rPr lang="en-US" b="1" dirty="0" err="1"/>
              <a:t>county_name</a:t>
            </a:r>
            <a:r>
              <a:rPr lang="en-US" b="1" dirty="0"/>
              <a:t>			cases_per_100K  	deaths_per_100K 	cases		deaths	</a:t>
            </a:r>
            <a:r>
              <a:rPr lang="en-US" b="1" dirty="0" err="1"/>
              <a:t>county_population</a:t>
            </a:r>
            <a:endParaRPr lang="en-US" b="1" dirty="0"/>
          </a:p>
          <a:p>
            <a:pPr marL="0" indent="0">
              <a:buNone/>
            </a:pPr>
            <a:r>
              <a:rPr lang="en-US" b="1" dirty="0"/>
              <a:t>	&gt; TX		Loving County 			350427.35			854.7			410		1		117</a:t>
            </a:r>
          </a:p>
          <a:p>
            <a:pPr marL="0" indent="0">
              <a:buNone/>
            </a:pPr>
            <a:r>
              <a:rPr lang="en-US" b="1" dirty="0"/>
              <a:t>	&gt; TX		Delta County 			188004.55			530.6			9921		28		5277</a:t>
            </a:r>
          </a:p>
          <a:p>
            <a:pPr marL="0" indent="0">
              <a:buNone/>
            </a:pPr>
            <a:r>
              <a:rPr lang="en-US" b="1" dirty="0"/>
              <a:t>	&gt; TX		Jim Hogg County 		73395.03			443.42			3807		23		5187</a:t>
            </a:r>
          </a:p>
          <a:p>
            <a:pPr marL="0" indent="0">
              <a:buNone/>
            </a:pPr>
            <a:r>
              <a:rPr lang="en-US" b="1" dirty="0"/>
              <a:t>	&gt; GA		Chattahoochee County 	66103.15			229.23			6921		24		10470</a:t>
            </a:r>
          </a:p>
          <a:p>
            <a:pPr marL="0" indent="0">
              <a:buNone/>
            </a:pPr>
            <a:r>
              <a:rPr lang="en-US" b="1" dirty="0"/>
              <a:t>	&gt; TX		Dimmit County 			61043.78			508.21			6246		52		10232</a:t>
            </a:r>
          </a:p>
          <a:p>
            <a:pPr marL="0" indent="0">
              <a:buNone/>
            </a:pPr>
            <a:r>
              <a:rPr lang="en-US" b="1" dirty="0"/>
              <a:t>	</a:t>
            </a:r>
            <a:endParaRPr lang="en-US" dirty="0"/>
          </a:p>
        </p:txBody>
      </p:sp>
      <p:sp>
        <p:nvSpPr>
          <p:cNvPr id="2" name="Title 1">
            <a:extLst>
              <a:ext uri="{FF2B5EF4-FFF2-40B4-BE49-F238E27FC236}">
                <a16:creationId xmlns:a16="http://schemas.microsoft.com/office/drawing/2014/main" id="{A4E97315-97D6-2E7B-4D50-6B147E083B88}"/>
              </a:ext>
            </a:extLst>
          </p:cNvPr>
          <p:cNvSpPr txBox="1">
            <a:spLocks/>
          </p:cNvSpPr>
          <p:nvPr/>
        </p:nvSpPr>
        <p:spPr>
          <a:xfrm>
            <a:off x="377687" y="127814"/>
            <a:ext cx="4432852"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MySQL queries</a:t>
            </a:r>
          </a:p>
        </p:txBody>
      </p:sp>
    </p:spTree>
    <p:extLst>
      <p:ext uri="{BB962C8B-B14F-4D97-AF65-F5344CB8AC3E}">
        <p14:creationId xmlns:p14="http://schemas.microsoft.com/office/powerpoint/2010/main" val="308429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dd-in_Banner">
            <a:extLst>
              <a:ext uri="{FF2B5EF4-FFF2-40B4-BE49-F238E27FC236}">
                <a16:creationId xmlns:a16="http://schemas.microsoft.com/office/drawing/2014/main" id="{E6F38A83-0D43-4BB2-A6E1-EF52D195B184}"/>
              </a:ext>
            </a:extLst>
          </p:cNvPr>
          <p:cNvSpPr txBox="1"/>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15" name="Add-in_Icon" descr="Icon for Microsoft Power BI.">
            <a:extLst>
              <a:ext uri="{FF2B5EF4-FFF2-40B4-BE49-F238E27FC236}">
                <a16:creationId xmlns:a16="http://schemas.microsoft.com/office/drawing/2014/main" id="{1B82359A-FB32-493E-B411-3F0BBC45D5CE}"/>
              </a:ext>
            </a:extLst>
          </p:cNvPr>
          <p:cNvPicPr/>
          <p:nvPr/>
        </p:nvPicPr>
        <p:blipFill>
          <a:blip r:embed="rId2"/>
          <a:stretch>
            <a:fillRect/>
          </a:stretch>
        </p:blipFill>
        <p:spPr bwMode="auto">
          <a:xfrm>
            <a:off x="914400" y="530365"/>
            <a:ext cx="291465" cy="291465"/>
          </a:xfrm>
          <a:prstGeom prst="rect">
            <a:avLst/>
          </a:prstGeom>
          <a:noFill/>
        </p:spPr>
      </p:pic>
      <p:pic>
        <p:nvPicPr>
          <p:cNvPr id="4" name="Picture 3">
            <a:extLst>
              <a:ext uri="{FF2B5EF4-FFF2-40B4-BE49-F238E27FC236}">
                <a16:creationId xmlns:a16="http://schemas.microsoft.com/office/drawing/2014/main" id="{36118617-73C2-E1F7-8D47-D8B4815C6552}"/>
              </a:ext>
            </a:extLst>
          </p:cNvPr>
          <p:cNvPicPr>
            <a:picLocks noChangeAspect="1"/>
          </p:cNvPicPr>
          <p:nvPr/>
        </p:nvPicPr>
        <p:blipFill>
          <a:blip r:embed="rId3"/>
          <a:stretch>
            <a:fillRect/>
          </a:stretch>
        </p:blipFill>
        <p:spPr>
          <a:xfrm>
            <a:off x="914400" y="1170880"/>
            <a:ext cx="9973310" cy="5470311"/>
          </a:xfrm>
          <a:prstGeom prst="rect">
            <a:avLst/>
          </a:prstGeom>
        </p:spPr>
      </p:pic>
    </p:spTree>
    <p:extLst>
      <p:ext uri="{BB962C8B-B14F-4D97-AF65-F5344CB8AC3E}">
        <p14:creationId xmlns:p14="http://schemas.microsoft.com/office/powerpoint/2010/main" val="2282759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89E63503-27F0-471F-7F90-BFD14B5E3FFB}"/>
              </a:ext>
            </a:extLst>
          </p:cNvPr>
          <p:cNvSpPr txBox="1">
            <a:spLocks/>
          </p:cNvSpPr>
          <p:nvPr/>
        </p:nvSpPr>
        <p:spPr>
          <a:xfrm>
            <a:off x="0" y="351395"/>
            <a:ext cx="12192000" cy="640515"/>
          </a:xfrm>
          <a:prstGeom prst="rect">
            <a:avLst/>
          </a:prstGeom>
          <a:solidFill>
            <a:srgbClr val="494748">
              <a:alpha val="4706"/>
            </a:srgb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GB" sz="1800" dirty="0">
                <a:solidFill>
                  <a:srgbClr val="000000"/>
                </a:solidFill>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latin typeface="Segoe UI Light" panose="020B0502040204020203" pitchFamily="34" charset="0"/>
              <a:ea typeface="Calibri" panose="020F0502020204030204" pitchFamily="34" charset="0"/>
              <a:cs typeface="Segoe UI Light" panose="020B0502040204020203" pitchFamily="34" charset="0"/>
            </a:endParaRPr>
          </a:p>
        </p:txBody>
      </p:sp>
      <p:pic>
        <p:nvPicPr>
          <p:cNvPr id="9" name="Add-in_Icon" descr="Icon for Microsoft Power BI.">
            <a:extLst>
              <a:ext uri="{FF2B5EF4-FFF2-40B4-BE49-F238E27FC236}">
                <a16:creationId xmlns:a16="http://schemas.microsoft.com/office/drawing/2014/main" id="{30FFDEF5-9F89-292F-7E83-1ED98FB3519E}"/>
              </a:ext>
            </a:extLst>
          </p:cNvPr>
          <p:cNvPicPr/>
          <p:nvPr/>
        </p:nvPicPr>
        <p:blipFill>
          <a:blip r:embed="rId2"/>
          <a:stretch>
            <a:fillRect/>
          </a:stretch>
        </p:blipFill>
        <p:spPr bwMode="auto">
          <a:xfrm>
            <a:off x="914400" y="530365"/>
            <a:ext cx="291465" cy="291465"/>
          </a:xfrm>
          <a:prstGeom prst="rect">
            <a:avLst/>
          </a:prstGeom>
          <a:noFill/>
        </p:spPr>
      </p:pic>
      <p:pic>
        <p:nvPicPr>
          <p:cNvPr id="3" name="Picture 2">
            <a:extLst>
              <a:ext uri="{FF2B5EF4-FFF2-40B4-BE49-F238E27FC236}">
                <a16:creationId xmlns:a16="http://schemas.microsoft.com/office/drawing/2014/main" id="{594A79F9-AD4F-B21C-A315-71FACB94EDAE}"/>
              </a:ext>
            </a:extLst>
          </p:cNvPr>
          <p:cNvPicPr>
            <a:picLocks noChangeAspect="1"/>
          </p:cNvPicPr>
          <p:nvPr/>
        </p:nvPicPr>
        <p:blipFill>
          <a:blip r:embed="rId3"/>
          <a:stretch>
            <a:fillRect/>
          </a:stretch>
        </p:blipFill>
        <p:spPr>
          <a:xfrm>
            <a:off x="914400" y="1170881"/>
            <a:ext cx="9912826" cy="5529882"/>
          </a:xfrm>
          <a:prstGeom prst="rect">
            <a:avLst/>
          </a:prstGeom>
        </p:spPr>
      </p:pic>
    </p:spTree>
    <p:extLst>
      <p:ext uri="{BB962C8B-B14F-4D97-AF65-F5344CB8AC3E}">
        <p14:creationId xmlns:p14="http://schemas.microsoft.com/office/powerpoint/2010/main" val="248095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8CE0E8-56C8-BC61-99EE-71687B577649}"/>
              </a:ext>
            </a:extLst>
          </p:cNvPr>
          <p:cNvSpPr>
            <a:spLocks noGrp="1"/>
          </p:cNvSpPr>
          <p:nvPr>
            <p:ph idx="1"/>
          </p:nvPr>
        </p:nvSpPr>
        <p:spPr>
          <a:xfrm>
            <a:off x="318050" y="1033670"/>
            <a:ext cx="9760227" cy="5367129"/>
          </a:xfrm>
          <a:ln/>
        </p:spPr>
        <p:style>
          <a:lnRef idx="2">
            <a:schemeClr val="dk1"/>
          </a:lnRef>
          <a:fillRef idx="1">
            <a:schemeClr val="lt1"/>
          </a:fillRef>
          <a:effectRef idx="0">
            <a:schemeClr val="dk1"/>
          </a:effectRef>
          <a:fontRef idx="minor">
            <a:schemeClr val="dk1"/>
          </a:fontRef>
        </p:style>
        <p:txBody>
          <a:bodyPr anchor="ctr">
            <a:normAutofit fontScale="85000" lnSpcReduction="10000"/>
          </a:bodyPr>
          <a:lstStyle/>
          <a:p>
            <a:pPr marL="0" indent="0">
              <a:buNone/>
            </a:pPr>
            <a:r>
              <a:rPr lang="en-US" i="1" dirty="0"/>
              <a:t>'The Simple Linear Regression model allows us to summarize and examine relationships between two variables. It uses a single independent variable and a single dependent variable and finds a linear function that predicts the dependent variable values as a function of the independent variables.</a:t>
            </a:r>
          </a:p>
          <a:p>
            <a:pPr marL="0" indent="0">
              <a:buNone/>
            </a:pPr>
            <a:r>
              <a:rPr lang="en-US" i="1" dirty="0"/>
              <a:t>The Coefficient of Correlation is a statistic we use to determine if there is a relationship between two variables. The output of this statistic equals somewhere between 1 and -1. The closer to 1 the number is, the more positively related the variables are. If X increases, Y increases. The closer to -1 the number is, the more negatively related the variables are. If X increases, Y decreases.  </a:t>
            </a:r>
          </a:p>
          <a:p>
            <a:pPr marL="0" indent="0">
              <a:buNone/>
            </a:pPr>
            <a:r>
              <a:rPr lang="en-US" i="1" dirty="0"/>
              <a:t>The Coefficient of Determination is a related statistic that then tells us how well our model fits the data. This statistic is always between 0 and 1, and the closer to 1 the value is, the better our model fits the data set.’ </a:t>
            </a:r>
          </a:p>
          <a:p>
            <a:pPr marL="0" indent="0">
              <a:buNone/>
            </a:pPr>
            <a:r>
              <a:rPr lang="en-US" b="1" i="1" dirty="0">
                <a:hlinkClick r:id="rId2"/>
              </a:rPr>
              <a:t>https://3cloudsolutions.com/resources/simple-linear-regression-in-power-bi/</a:t>
            </a:r>
            <a:endParaRPr lang="en-US" b="1" i="1" dirty="0"/>
          </a:p>
          <a:p>
            <a:pPr marL="0" indent="0">
              <a:buNone/>
            </a:pPr>
            <a:endParaRPr lang="en-US" b="1" i="1" dirty="0"/>
          </a:p>
          <a:p>
            <a:pPr marL="0" indent="0">
              <a:buNone/>
            </a:pPr>
            <a:r>
              <a:rPr lang="en-US" i="1" dirty="0"/>
              <a:t>'Linear Regression is a statistical model applied to businesses to help forecast events based on historical trend analysis. Simple Linear regression uses one variable, called the independent variable. The independent variable predicts the outcome of another variable called the dependent variable.</a:t>
            </a:r>
          </a:p>
          <a:p>
            <a:pPr marL="0" indent="0">
              <a:buNone/>
            </a:pPr>
            <a:r>
              <a:rPr lang="en-US" i="1" dirty="0"/>
              <a:t>A Linear Regression Model is created by fitting a trend line to a dataset where a linear relationship already exists.</a:t>
            </a:r>
          </a:p>
          <a:p>
            <a:pPr marL="0" indent="0">
              <a:buNone/>
            </a:pPr>
            <a:r>
              <a:rPr lang="en-US" i="1" dirty="0"/>
              <a:t>This trend line has the equation of y = mx + b and is used to make estimates.’</a:t>
            </a:r>
          </a:p>
          <a:p>
            <a:pPr marL="0" indent="0">
              <a:buNone/>
            </a:pPr>
            <a:r>
              <a:rPr lang="en-US" b="1" i="1" dirty="0">
                <a:hlinkClick r:id="rId3"/>
              </a:rPr>
              <a:t>https://iterationinsights.com/article/linear-regression-in-power-bi/</a:t>
            </a:r>
            <a:endParaRPr lang="en-US" b="1" i="1" dirty="0"/>
          </a:p>
          <a:p>
            <a:pPr marL="0" indent="0">
              <a:buNone/>
            </a:pPr>
            <a:endParaRPr lang="en-US" dirty="0"/>
          </a:p>
        </p:txBody>
      </p:sp>
      <p:sp>
        <p:nvSpPr>
          <p:cNvPr id="2" name="Title 1">
            <a:extLst>
              <a:ext uri="{FF2B5EF4-FFF2-40B4-BE49-F238E27FC236}">
                <a16:creationId xmlns:a16="http://schemas.microsoft.com/office/drawing/2014/main" id="{6B0DFD6A-6A58-C1CF-E71F-D048DCD846CC}"/>
              </a:ext>
            </a:extLst>
          </p:cNvPr>
          <p:cNvSpPr txBox="1">
            <a:spLocks/>
          </p:cNvSpPr>
          <p:nvPr/>
        </p:nvSpPr>
        <p:spPr>
          <a:xfrm>
            <a:off x="377687" y="127814"/>
            <a:ext cx="5476462"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Regression Analysis</a:t>
            </a:r>
          </a:p>
        </p:txBody>
      </p:sp>
    </p:spTree>
    <p:extLst>
      <p:ext uri="{BB962C8B-B14F-4D97-AF65-F5344CB8AC3E}">
        <p14:creationId xmlns:p14="http://schemas.microsoft.com/office/powerpoint/2010/main" val="3378946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p:pic>
        <p:nvPicPr>
          <p:cNvPr id="3" name="Picture 2">
            <a:extLst>
              <a:ext uri="{FF2B5EF4-FFF2-40B4-BE49-F238E27FC236}">
                <a16:creationId xmlns:a16="http://schemas.microsoft.com/office/drawing/2014/main" id="{62C7ACCB-088A-CCD0-1914-78CEEAB9C44F}"/>
              </a:ext>
            </a:extLst>
          </p:cNvPr>
          <p:cNvPicPr>
            <a:picLocks noChangeAspect="1"/>
          </p:cNvPicPr>
          <p:nvPr/>
        </p:nvPicPr>
        <p:blipFill>
          <a:blip r:embed="rId3"/>
          <a:stretch>
            <a:fillRect/>
          </a:stretch>
        </p:blipFill>
        <p:spPr>
          <a:xfrm>
            <a:off x="914401" y="1170880"/>
            <a:ext cx="9814560" cy="5497158"/>
          </a:xfrm>
          <a:prstGeom prst="rect">
            <a:avLst/>
          </a:prstGeom>
        </p:spPr>
      </p:pic>
    </p:spTree>
    <p:extLst>
      <p:ext uri="{BB962C8B-B14F-4D97-AF65-F5344CB8AC3E}">
        <p14:creationId xmlns:p14="http://schemas.microsoft.com/office/powerpoint/2010/main" val="32118595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E21AFCC0-734A-4A90-A597-A1CB34860D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2357</TotalTime>
  <Words>1030</Words>
  <Application>Microsoft Office PowerPoint</Application>
  <PresentationFormat>Widescreen</PresentationFormat>
  <Paragraphs>76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Segoe UI Light</vt:lpstr>
      <vt:lpstr>Trebuchet MS</vt:lpstr>
      <vt:lpstr>Wingdings 3</vt:lpstr>
      <vt:lpstr>Facet</vt:lpstr>
      <vt:lpstr>Slaviša Đurđić</vt:lpstr>
      <vt:lpstr>PowerPoint Presentation</vt:lpstr>
      <vt:lpstr>PowerPoint Presentation</vt:lpstr>
      <vt:lpstr>PowerPoint Presentation</vt:lpstr>
      <vt:lpstr>PowerPoint Presentation</vt:lpstr>
      <vt:lpstr>PowerPoint Presentation</vt:lpstr>
      <vt:lpstr>PowerPoint Presentation</vt:lpstr>
      <vt:lpstr>Microsoft Power 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Slaviša Đurđić</cp:lastModifiedBy>
  <cp:revision>20</cp:revision>
  <dcterms:created xsi:type="dcterms:W3CDTF">2018-06-07T21:39:02Z</dcterms:created>
  <dcterms:modified xsi:type="dcterms:W3CDTF">2023-07-19T14:36:39Z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