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59" r:id="rId6"/>
    <p:sldId id="260" r:id="rId7"/>
    <p:sldId id="266" r:id="rId8"/>
    <p:sldId id="257" r:id="rId9"/>
    <p:sldId id="258" r:id="rId10"/>
    <p:sldId id="256" r:id="rId11"/>
    <p:sldId id="267" r:id="rId12"/>
    <p:sldId id="268" r:id="rId13"/>
    <p:sldId id="269"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8/7/2023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IMDb"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6"/>
            <a:ext cx="11509513" cy="5193981"/>
          </a:xfrm>
        </p:spPr>
        <p:txBody>
          <a:bodyPr>
            <a:noAutofit/>
          </a:bodyPr>
          <a:lstStyle/>
          <a:p>
            <a:pPr marL="0" indent="0">
              <a:buNone/>
            </a:pPr>
            <a:r>
              <a:rPr lang="en-US" sz="1900" b="1" dirty="0"/>
              <a:t>IMBD</a:t>
            </a:r>
            <a:endParaRPr lang="sr-Latn-RS" sz="1900" b="1" dirty="0"/>
          </a:p>
          <a:p>
            <a:pPr marL="0" indent="0">
              <a:buNone/>
            </a:pPr>
            <a:endParaRPr lang="sr-Latn-RS" sz="1200" b="1" dirty="0"/>
          </a:p>
          <a:p>
            <a:pPr marL="0" indent="0" algn="l">
              <a:buNone/>
            </a:pPr>
            <a:r>
              <a:rPr lang="en-US" sz="1500" b="0" i="0" dirty="0">
                <a:solidFill>
                  <a:srgbClr val="1F2328"/>
                </a:solidFill>
                <a:effectLst/>
                <a:latin typeface="-apple-system"/>
              </a:rPr>
              <a:t>IMDB (an acronym for Internet Movie Database) is an online database of information related to films, television series, podcasts, home videos, video games, and streaming content online – including cast, production crew and personal biographies, plot summaries, trivia, ratings, and fan and critical reviews.</a:t>
            </a:r>
          </a:p>
          <a:p>
            <a:pPr marL="0" indent="0" algn="l">
              <a:buNone/>
            </a:pPr>
            <a:r>
              <a:rPr lang="en-US" sz="1500" b="0" i="0" dirty="0">
                <a:solidFill>
                  <a:srgbClr val="1F2328"/>
                </a:solidFill>
                <a:effectLst/>
                <a:latin typeface="-apple-system"/>
                <a:hlinkClick r:id="rId2"/>
              </a:rPr>
              <a:t>https://en.wikipedia.org/wiki/IMDb</a:t>
            </a:r>
            <a:endParaRPr lang="en-US" sz="1500" b="0" i="0" dirty="0">
              <a:solidFill>
                <a:srgbClr val="1F2328"/>
              </a:solidFill>
              <a:effectLst/>
              <a:latin typeface="-apple-system"/>
            </a:endParaRPr>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b="0" i="0" dirty="0" err="1">
                <a:solidFill>
                  <a:srgbClr val="1F2328"/>
                </a:solidFill>
                <a:effectLst/>
                <a:latin typeface="-apple-system"/>
              </a:rPr>
              <a:t>imdb</a:t>
            </a:r>
            <a:r>
              <a:rPr lang="en-US" sz="1500" b="0" i="0" dirty="0">
                <a:solidFill>
                  <a:srgbClr val="1F2328"/>
                </a:solidFill>
                <a:effectLst/>
                <a:latin typeface="-apple-system"/>
              </a:rPr>
              <a:t> dataset by genres and types for titles made after year 1950.</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from the "</a:t>
            </a:r>
            <a:r>
              <a:rPr lang="en-US" sz="1500" b="0" i="0" dirty="0" err="1">
                <a:solidFill>
                  <a:srgbClr val="1F2328"/>
                </a:solidFill>
                <a:effectLst/>
                <a:latin typeface="-apple-system"/>
              </a:rPr>
              <a:t>bigquery</a:t>
            </a:r>
            <a:r>
              <a:rPr lang="en-US" sz="1500" b="0" i="0" dirty="0">
                <a:solidFill>
                  <a:srgbClr val="1F2328"/>
                </a:solidFill>
                <a:effectLst/>
                <a:latin typeface="-apple-system"/>
              </a:rPr>
              <a:t>-public-</a:t>
            </a:r>
            <a:r>
              <a:rPr lang="en-US" sz="1500" b="0" i="0" dirty="0" err="1">
                <a:solidFill>
                  <a:srgbClr val="1F2328"/>
                </a:solidFill>
                <a:effectLst/>
                <a:latin typeface="-apple-system"/>
              </a:rPr>
              <a:t>data.imdb.title_basics</a:t>
            </a:r>
            <a:r>
              <a:rPr lang="en-US" sz="1500" b="0" i="0" dirty="0">
                <a:solidFill>
                  <a:srgbClr val="1F2328"/>
                </a:solidFill>
                <a:effectLst/>
                <a:latin typeface="-apple-system"/>
              </a:rPr>
              <a:t>“ and "</a:t>
            </a:r>
            <a:r>
              <a:rPr lang="en-US" sz="1500" b="0" i="0" dirty="0" err="1">
                <a:solidFill>
                  <a:srgbClr val="1F2328"/>
                </a:solidFill>
                <a:effectLst/>
                <a:latin typeface="-apple-system"/>
              </a:rPr>
              <a:t>bigquery</a:t>
            </a:r>
            <a:r>
              <a:rPr lang="en-US" sz="1500" b="0" i="0" dirty="0">
                <a:solidFill>
                  <a:srgbClr val="1F2328"/>
                </a:solidFill>
                <a:effectLst/>
                <a:latin typeface="-apple-system"/>
              </a:rPr>
              <a:t>-public-</a:t>
            </a:r>
            <a:r>
              <a:rPr lang="en-US" sz="1500" b="0" i="0" dirty="0" err="1">
                <a:solidFill>
                  <a:srgbClr val="1F2328"/>
                </a:solidFill>
                <a:effectLst/>
                <a:latin typeface="-apple-system"/>
              </a:rPr>
              <a:t>data.imdb.title_</a:t>
            </a:r>
            <a:r>
              <a:rPr lang="en-US" sz="1500" dirty="0" err="1">
                <a:solidFill>
                  <a:srgbClr val="1F2328"/>
                </a:solidFill>
                <a:latin typeface="-apple-system"/>
              </a:rPr>
              <a:t>ratings</a:t>
            </a:r>
            <a:r>
              <a:rPr lang="en-US" sz="1500" b="0" i="0" dirty="0">
                <a:solidFill>
                  <a:srgbClr val="1F2328"/>
                </a:solidFill>
                <a:effectLst/>
                <a:latin typeface="-apple-system"/>
              </a:rPr>
              <a:t>" datasets available on </a:t>
            </a:r>
            <a:r>
              <a:rPr lang="en-US" sz="1500" b="0" i="0" dirty="0" err="1">
                <a:solidFill>
                  <a:srgbClr val="1F2328"/>
                </a:solidFill>
                <a:effectLst/>
                <a:latin typeface="-apple-system"/>
              </a:rPr>
              <a:t>BigQuery</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Load the data to MySQL table(s).</a:t>
            </a:r>
          </a:p>
          <a:p>
            <a:pPr marL="0" indent="0" algn="l">
              <a:buNone/>
            </a:pPr>
            <a:r>
              <a:rPr lang="en-US" sz="1500" b="0" i="0" dirty="0">
                <a:solidFill>
                  <a:srgbClr val="1F2328"/>
                </a:solidFill>
                <a:effectLst/>
                <a:latin typeface="-apple-system"/>
              </a:rPr>
              <a:t>- Execute some basic SQL queries to get first insights about the data.</a:t>
            </a:r>
          </a:p>
          <a:p>
            <a:pPr marL="0" indent="0" algn="l">
              <a:buNone/>
            </a:pPr>
            <a:r>
              <a:rPr lang="en-US" sz="1500" b="0" i="0" dirty="0">
                <a:solidFill>
                  <a:srgbClr val="1F2328"/>
                </a:solidFill>
                <a:effectLst/>
                <a:latin typeface="-apple-system"/>
              </a:rPr>
              <a:t>- Build visuals in Power BI Desktop.</a:t>
            </a:r>
          </a:p>
          <a:p>
            <a:pPr marL="0" indent="0" algn="l">
              <a:buNone/>
            </a:pPr>
            <a:r>
              <a:rPr lang="en-US" sz="1500" b="0" i="0" dirty="0">
                <a:solidFill>
                  <a:srgbClr val="1F2328"/>
                </a:solidFill>
                <a:effectLst/>
                <a:latin typeface="-apple-system"/>
              </a:rPr>
              <a:t>- Test hypothesis.</a:t>
            </a:r>
            <a:endParaRPr lang="sr-Latn-RS" sz="2500" dirty="0"/>
          </a:p>
          <a:p>
            <a:pPr marL="0" indent="0" algn="r">
              <a:buNone/>
            </a:pPr>
            <a:r>
              <a:rPr lang="sr-Latn-RS" sz="2500" dirty="0"/>
              <a:t>Belgrade, May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CE0E8-56C8-BC61-99EE-71687B577649}"/>
              </a:ext>
            </a:extLst>
          </p:cNvPr>
          <p:cNvSpPr>
            <a:spLocks noGrp="1"/>
          </p:cNvSpPr>
          <p:nvPr>
            <p:ph idx="1"/>
          </p:nvPr>
        </p:nvSpPr>
        <p:spPr>
          <a:xfrm>
            <a:off x="318050" y="1033670"/>
            <a:ext cx="9760227" cy="5367129"/>
          </a:xfrm>
          <a:ln/>
        </p:spPr>
        <p:style>
          <a:lnRef idx="2">
            <a:schemeClr val="dk1"/>
          </a:lnRef>
          <a:fillRef idx="1">
            <a:schemeClr val="lt1"/>
          </a:fillRef>
          <a:effectRef idx="0">
            <a:schemeClr val="dk1"/>
          </a:effectRef>
          <a:fontRef idx="minor">
            <a:schemeClr val="dk1"/>
          </a:fontRef>
        </p:style>
        <p:txBody>
          <a:bodyPr anchor="ctr">
            <a:normAutofit fontScale="85000" lnSpcReduction="20000"/>
          </a:bodyPr>
          <a:lstStyle/>
          <a:p>
            <a:pPr marL="0" indent="0">
              <a:buNone/>
            </a:pPr>
            <a:r>
              <a:rPr lang="en-US" i="1" dirty="0"/>
              <a:t>1) Overall, the majority of movies fall under the "Drama", "Comedy", and "Horror", respectively.</a:t>
            </a:r>
          </a:p>
          <a:p>
            <a:pPr marL="0" indent="0">
              <a:buNone/>
            </a:pPr>
            <a:r>
              <a:rPr lang="en-US" i="1" dirty="0"/>
              <a:t>2) Similar to the previous point, the highest number of votes, on average, go to the "Comedy", "Horror", and "Drama", respectively. If we assume a positive linear correlation between number of votes and people watching this, we can see user preferences about the genres.</a:t>
            </a:r>
          </a:p>
          <a:p>
            <a:pPr marL="0" indent="0">
              <a:buNone/>
            </a:pPr>
            <a:r>
              <a:rPr lang="en-US" i="1" dirty="0"/>
              <a:t>3) With respect to above, if we want to make a movie, we can decide to go with a comedy, as a less risky option. We can see that there is a significant increase in number of comedies in the last two decades. Furthermore, it seems that the most popular comedies are those made in period 1999-2005. We can filter by these parameters to check further which movies have the best average rating (on the other hand, please note that the average rating of all comedies is 5.73, lower than the global title average of 6.95). For example, we can decide to make a movie similar to one of the 10 bellow titles:</a:t>
            </a:r>
          </a:p>
          <a:p>
            <a:pPr marL="400050" lvl="1" indent="0">
              <a:buNone/>
            </a:pPr>
            <a:r>
              <a:rPr lang="en-US" i="1" dirty="0"/>
              <a:t>- A Most Particularly Peculiar Bank Heist</a:t>
            </a:r>
          </a:p>
          <a:p>
            <a:pPr marL="400050" lvl="1" indent="0">
              <a:buNone/>
            </a:pPr>
            <a:r>
              <a:rPr lang="en-US" i="1" dirty="0"/>
              <a:t>- </a:t>
            </a:r>
            <a:r>
              <a:rPr lang="en-US" i="1" dirty="0" err="1"/>
              <a:t>Gangstacity</a:t>
            </a:r>
            <a:endParaRPr lang="en-US" i="1" dirty="0"/>
          </a:p>
          <a:p>
            <a:pPr marL="400050" lvl="1" indent="0">
              <a:buNone/>
            </a:pPr>
            <a:r>
              <a:rPr lang="en-US" i="1" dirty="0"/>
              <a:t>- Down Into Happiness</a:t>
            </a:r>
          </a:p>
          <a:p>
            <a:pPr marL="400050" lvl="1" indent="0">
              <a:buNone/>
            </a:pPr>
            <a:r>
              <a:rPr lang="en-US" i="1" dirty="0"/>
              <a:t>- </a:t>
            </a:r>
            <a:r>
              <a:rPr lang="en-US" i="1" dirty="0" err="1"/>
              <a:t>Murir</a:t>
            </a:r>
            <a:r>
              <a:rPr lang="en-US" i="1" dirty="0"/>
              <a:t> Tin</a:t>
            </a:r>
          </a:p>
          <a:p>
            <a:pPr marL="400050" lvl="1" indent="0">
              <a:buNone/>
            </a:pPr>
            <a:r>
              <a:rPr lang="en-US" i="1" dirty="0"/>
              <a:t>- Humanoid</a:t>
            </a:r>
          </a:p>
          <a:p>
            <a:pPr marL="400050" lvl="1" indent="0">
              <a:buNone/>
            </a:pPr>
            <a:r>
              <a:rPr lang="en-US" i="1" dirty="0"/>
              <a:t>- A Joyce Story</a:t>
            </a:r>
          </a:p>
          <a:p>
            <a:pPr marL="400050" lvl="1" indent="0">
              <a:buNone/>
            </a:pPr>
            <a:r>
              <a:rPr lang="en-US" i="1" dirty="0"/>
              <a:t>- Love Lessons</a:t>
            </a:r>
          </a:p>
          <a:p>
            <a:pPr marL="400050" lvl="1" indent="0">
              <a:buNone/>
            </a:pPr>
            <a:r>
              <a:rPr lang="en-US" i="1" dirty="0"/>
              <a:t>- Unsung</a:t>
            </a:r>
          </a:p>
          <a:p>
            <a:pPr marL="400050" lvl="1" indent="0">
              <a:buNone/>
            </a:pPr>
            <a:r>
              <a:rPr lang="en-US" i="1" dirty="0"/>
              <a:t>- Soliloquy</a:t>
            </a:r>
          </a:p>
          <a:p>
            <a:pPr marL="400050" lvl="1" indent="0">
              <a:buNone/>
            </a:pPr>
            <a:r>
              <a:rPr lang="en-US" i="1" dirty="0"/>
              <a:t>- </a:t>
            </a:r>
            <a:r>
              <a:rPr lang="en-US" i="1" dirty="0" err="1"/>
              <a:t>Unsong</a:t>
            </a:r>
            <a:r>
              <a:rPr lang="en-US" i="1" dirty="0"/>
              <a:t> Heroes</a:t>
            </a:r>
            <a:endParaRPr lang="en-US" dirty="0"/>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377686" y="127814"/>
            <a:ext cx="5953539"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IMDB Project Insights</a:t>
            </a:r>
          </a:p>
        </p:txBody>
      </p:sp>
    </p:spTree>
    <p:extLst>
      <p:ext uri="{BB962C8B-B14F-4D97-AF65-F5344CB8AC3E}">
        <p14:creationId xmlns:p14="http://schemas.microsoft.com/office/powerpoint/2010/main" val="257860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0D9AB94-4010-A884-C20F-300BD1DB6427}"/>
              </a:ext>
            </a:extLst>
          </p:cNvPr>
          <p:cNvSpPr txBox="1">
            <a:spLocks/>
          </p:cNvSpPr>
          <p:nvPr/>
        </p:nvSpPr>
        <p:spPr>
          <a:xfrm>
            <a:off x="110986" y="1008743"/>
            <a:ext cx="11970027" cy="32101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US" sz="1500" b="1" dirty="0"/>
              <a:t>It seems that there are no duplicates:</a:t>
            </a:r>
          </a:p>
          <a:p>
            <a:pPr marL="0" indent="0">
              <a:lnSpc>
                <a:spcPts val="1400"/>
              </a:lnSpc>
              <a:buNone/>
            </a:pPr>
            <a:endParaRPr lang="en-US" sz="1500" dirty="0"/>
          </a:p>
          <a:p>
            <a:pPr marL="0" indent="0">
              <a:lnSpc>
                <a:spcPts val="1400"/>
              </a:lnSpc>
              <a:buFont typeface="Arial" panose="020B0604020202020204" pitchFamily="34" charset="0"/>
              <a:buNone/>
            </a:pPr>
            <a:r>
              <a:rPr lang="en-US" sz="1500" i="1" dirty="0"/>
              <a:t>WITH </a:t>
            </a:r>
            <a:r>
              <a:rPr lang="en-US" sz="1500" i="1" dirty="0" err="1"/>
              <a:t>cte</a:t>
            </a:r>
            <a:r>
              <a:rPr lang="en-US" sz="1500" i="1" dirty="0"/>
              <a:t> AS (</a:t>
            </a:r>
          </a:p>
          <a:p>
            <a:pPr marL="0" indent="0">
              <a:lnSpc>
                <a:spcPts val="1400"/>
              </a:lnSpc>
              <a:buFont typeface="Arial" panose="020B0604020202020204" pitchFamily="34" charset="0"/>
              <a:buNone/>
            </a:pPr>
            <a:r>
              <a:rPr lang="en-US" sz="1500" i="1" dirty="0"/>
              <a:t>  	SELECT </a:t>
            </a:r>
            <a:r>
              <a:rPr lang="en-US" sz="1500" i="1" dirty="0" err="1"/>
              <a:t>tconst</a:t>
            </a:r>
            <a:r>
              <a:rPr lang="en-US" sz="1500" i="1" dirty="0"/>
              <a:t>, </a:t>
            </a:r>
            <a:r>
              <a:rPr lang="en-US" sz="1500" i="1" dirty="0" err="1"/>
              <a:t>title_type</a:t>
            </a:r>
            <a:r>
              <a:rPr lang="en-US" sz="1500" i="1" dirty="0"/>
              <a:t>, </a:t>
            </a:r>
            <a:r>
              <a:rPr lang="en-US" sz="1500" i="1" dirty="0" err="1"/>
              <a:t>primary_title</a:t>
            </a:r>
            <a:r>
              <a:rPr lang="en-US" sz="1500" i="1" dirty="0"/>
              <a:t>, </a:t>
            </a:r>
            <a:r>
              <a:rPr lang="en-US" sz="1500" i="1" dirty="0" err="1"/>
              <a:t>original_title</a:t>
            </a:r>
            <a:r>
              <a:rPr lang="en-US" sz="1500" i="1" dirty="0"/>
              <a:t>, </a:t>
            </a:r>
            <a:r>
              <a:rPr lang="en-US" sz="1500" i="1" dirty="0" err="1"/>
              <a:t>is_adult</a:t>
            </a:r>
            <a:r>
              <a:rPr lang="en-US" sz="1500" i="1" dirty="0"/>
              <a:t>, </a:t>
            </a:r>
            <a:r>
              <a:rPr lang="en-US" sz="1500" i="1" dirty="0" err="1"/>
              <a:t>start_year</a:t>
            </a:r>
            <a:r>
              <a:rPr lang="en-US" sz="1500" i="1" dirty="0"/>
              <a:t>, </a:t>
            </a:r>
            <a:r>
              <a:rPr lang="en-US" sz="1500" i="1" dirty="0" err="1"/>
              <a:t>end_year</a:t>
            </a:r>
            <a:r>
              <a:rPr lang="en-US" sz="1500" i="1" dirty="0"/>
              <a:t>, </a:t>
            </a:r>
            <a:r>
              <a:rPr lang="en-US" sz="1500" i="1" dirty="0" err="1"/>
              <a:t>runtime_minutes</a:t>
            </a:r>
            <a:r>
              <a:rPr lang="en-US" sz="1500" i="1" dirty="0"/>
              <a:t>, genres,</a:t>
            </a:r>
          </a:p>
          <a:p>
            <a:pPr marL="0" indent="0">
              <a:lnSpc>
                <a:spcPts val="1400"/>
              </a:lnSpc>
              <a:buFont typeface="Arial" panose="020B0604020202020204" pitchFamily="34" charset="0"/>
              <a:buNone/>
            </a:pPr>
            <a:r>
              <a:rPr lang="en-US" sz="1500" i="1" dirty="0"/>
              <a:t>    	ROW_NUMBER() OVER(PARTITION BY </a:t>
            </a:r>
            <a:r>
              <a:rPr lang="en-US" sz="1500" i="1" dirty="0" err="1"/>
              <a:t>tconst</a:t>
            </a:r>
            <a:r>
              <a:rPr lang="en-US" sz="1500" i="1" dirty="0"/>
              <a:t>, </a:t>
            </a:r>
            <a:r>
              <a:rPr lang="en-US" sz="1500" i="1" dirty="0" err="1"/>
              <a:t>title_type</a:t>
            </a:r>
            <a:r>
              <a:rPr lang="en-US" sz="1500" i="1" dirty="0"/>
              <a:t>, </a:t>
            </a:r>
            <a:r>
              <a:rPr lang="en-US" sz="1500" i="1" dirty="0" err="1"/>
              <a:t>primary_title</a:t>
            </a:r>
            <a:r>
              <a:rPr lang="en-US" sz="1500" i="1" dirty="0"/>
              <a:t>, </a:t>
            </a:r>
            <a:r>
              <a:rPr lang="en-US" sz="1500" i="1" dirty="0" err="1"/>
              <a:t>original_title</a:t>
            </a:r>
            <a:r>
              <a:rPr lang="en-US" sz="1500" i="1" dirty="0"/>
              <a:t>, </a:t>
            </a:r>
            <a:r>
              <a:rPr lang="en-US" sz="1500" i="1" dirty="0" err="1"/>
              <a:t>is_adult</a:t>
            </a:r>
            <a:r>
              <a:rPr lang="en-US" sz="1500" i="1" dirty="0"/>
              <a:t>, </a:t>
            </a:r>
            <a:r>
              <a:rPr lang="en-US" sz="1500" i="1" dirty="0" err="1"/>
              <a:t>start_year</a:t>
            </a:r>
            <a:r>
              <a:rPr lang="en-US" sz="1500" i="1" dirty="0"/>
              <a:t>, </a:t>
            </a:r>
            <a:r>
              <a:rPr lang="en-US" sz="1500" i="1" dirty="0" err="1"/>
              <a:t>end_year</a:t>
            </a:r>
            <a:r>
              <a:rPr lang="en-US" sz="1500" i="1" dirty="0"/>
              <a:t>, 	</a:t>
            </a:r>
            <a:r>
              <a:rPr lang="en-US" sz="1500" i="1" dirty="0" err="1"/>
              <a:t>runtime_minutes</a:t>
            </a:r>
            <a:r>
              <a:rPr lang="en-US" sz="1500" i="1" dirty="0"/>
              <a:t>, genres) AS RN</a:t>
            </a:r>
          </a:p>
          <a:p>
            <a:pPr marL="0" indent="0">
              <a:lnSpc>
                <a:spcPts val="1400"/>
              </a:lnSpc>
              <a:buFont typeface="Arial" panose="020B0604020202020204" pitchFamily="34" charset="0"/>
              <a:buNone/>
            </a:pPr>
            <a:r>
              <a:rPr lang="en-US" sz="1500" i="1" dirty="0"/>
              <a:t>  	FROM </a:t>
            </a:r>
            <a:r>
              <a:rPr lang="en-US" sz="1500" i="1" dirty="0" err="1"/>
              <a:t>data_analysis.publicbigquery_imdb_title_basics</a:t>
            </a:r>
            <a:endParaRPr lang="en-US" sz="1500" i="1" dirty="0"/>
          </a:p>
          <a:p>
            <a:pPr marL="0" indent="0">
              <a:lnSpc>
                <a:spcPts val="1400"/>
              </a:lnSpc>
              <a:buFont typeface="Arial" panose="020B0604020202020204" pitchFamily="34" charset="0"/>
              <a:buNone/>
            </a:pPr>
            <a:r>
              <a:rPr lang="en-US" sz="1500" i="1" dirty="0"/>
              <a:t>	)</a:t>
            </a:r>
          </a:p>
          <a:p>
            <a:pPr marL="0" indent="0">
              <a:lnSpc>
                <a:spcPts val="1400"/>
              </a:lnSpc>
              <a:buFont typeface="Arial" panose="020B0604020202020204" pitchFamily="34" charset="0"/>
              <a:buNone/>
            </a:pPr>
            <a:r>
              <a:rPr lang="en-US" sz="1500" i="1" dirty="0"/>
              <a:t>	SELECT *</a:t>
            </a:r>
          </a:p>
          <a:p>
            <a:pPr marL="0" indent="0">
              <a:lnSpc>
                <a:spcPts val="1400"/>
              </a:lnSpc>
              <a:buFont typeface="Arial" panose="020B0604020202020204" pitchFamily="34" charset="0"/>
              <a:buNone/>
            </a:pPr>
            <a:r>
              <a:rPr lang="en-US" sz="1500" i="1" dirty="0"/>
              <a:t>	FROM </a:t>
            </a:r>
            <a:r>
              <a:rPr lang="en-US" sz="1500" i="1" dirty="0" err="1"/>
              <a:t>cte</a:t>
            </a:r>
            <a:endParaRPr lang="en-US" sz="1500" i="1" dirty="0"/>
          </a:p>
          <a:p>
            <a:pPr marL="0" indent="0">
              <a:lnSpc>
                <a:spcPts val="1400"/>
              </a:lnSpc>
              <a:buFont typeface="Arial" panose="020B0604020202020204" pitchFamily="34" charset="0"/>
              <a:buNone/>
            </a:pPr>
            <a:r>
              <a:rPr lang="en-US" sz="1500" i="1" dirty="0"/>
              <a:t>	WHERE RN &gt; 1;</a:t>
            </a:r>
            <a:endParaRPr lang="en-US" sz="1700" i="1" dirty="0"/>
          </a:p>
        </p:txBody>
      </p:sp>
      <p:sp>
        <p:nvSpPr>
          <p:cNvPr id="5" name="Title 1">
            <a:extLst>
              <a:ext uri="{FF2B5EF4-FFF2-40B4-BE49-F238E27FC236}">
                <a16:creationId xmlns:a16="http://schemas.microsoft.com/office/drawing/2014/main" id="{F9665C8A-677F-A6C1-8171-018909E88CD4}"/>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8" name="Content Placeholder 2">
            <a:extLst>
              <a:ext uri="{FF2B5EF4-FFF2-40B4-BE49-F238E27FC236}">
                <a16:creationId xmlns:a16="http://schemas.microsoft.com/office/drawing/2014/main" id="{9869E2BE-5F47-7817-DE52-28364408782C}"/>
              </a:ext>
            </a:extLst>
          </p:cNvPr>
          <p:cNvSpPr txBox="1">
            <a:spLocks/>
          </p:cNvSpPr>
          <p:nvPr/>
        </p:nvSpPr>
        <p:spPr>
          <a:xfrm>
            <a:off x="110986" y="4581619"/>
            <a:ext cx="9758571" cy="160052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US" sz="1500" b="1" dirty="0">
                <a:solidFill>
                  <a:schemeClr val="tx1"/>
                </a:solidFill>
              </a:rPr>
              <a:t>Confirmed that count of unique genres</a:t>
            </a:r>
            <a:r>
              <a:rPr lang="en-US" sz="1500" b="1" dirty="0"/>
              <a:t>:</a:t>
            </a:r>
          </a:p>
          <a:p>
            <a:pPr marL="0" indent="0">
              <a:lnSpc>
                <a:spcPts val="1400"/>
              </a:lnSpc>
              <a:buNone/>
            </a:pPr>
            <a:endParaRPr lang="en-US" sz="1500" b="1" dirty="0"/>
          </a:p>
          <a:p>
            <a:pPr marL="0" indent="0">
              <a:lnSpc>
                <a:spcPts val="1400"/>
              </a:lnSpc>
              <a:buNone/>
            </a:pPr>
            <a:r>
              <a:rPr lang="en-US" sz="1500" i="1" dirty="0"/>
              <a:t> SELECT COUNT(DISTINCT(genres)) AS </a:t>
            </a:r>
            <a:r>
              <a:rPr lang="en-US" sz="1500" i="1" dirty="0" err="1"/>
              <a:t>number_of_unique_genres</a:t>
            </a:r>
            <a:r>
              <a:rPr lang="en-US" sz="1500" i="1" dirty="0"/>
              <a:t> FROM </a:t>
            </a:r>
            <a:r>
              <a:rPr lang="en-US" sz="1500" i="1" dirty="0" err="1"/>
              <a:t>data_analysis.publicbigquery_imdb_title_basics</a:t>
            </a:r>
            <a:r>
              <a:rPr lang="en-US" sz="1500" i="1" dirty="0"/>
              <a:t>;</a:t>
            </a:r>
          </a:p>
          <a:p>
            <a:pPr marL="0" indent="0">
              <a:lnSpc>
                <a:spcPts val="1400"/>
              </a:lnSpc>
              <a:buNone/>
            </a:pPr>
            <a:r>
              <a:rPr lang="en-US" sz="1500" b="1" i="1" dirty="0"/>
              <a:t>&gt; </a:t>
            </a:r>
            <a:r>
              <a:rPr lang="en-US" sz="1500" b="1" i="1" dirty="0" err="1"/>
              <a:t>number_of_unique_genres</a:t>
            </a:r>
            <a:endParaRPr lang="en-US" sz="1500" b="1" i="1" dirty="0"/>
          </a:p>
          <a:p>
            <a:pPr marL="0" indent="0">
              <a:lnSpc>
                <a:spcPts val="1400"/>
              </a:lnSpc>
              <a:buNone/>
            </a:pPr>
            <a:r>
              <a:rPr lang="en-US" sz="1500" b="1" i="1" dirty="0"/>
              <a:t>&gt; 2339</a:t>
            </a:r>
          </a:p>
        </p:txBody>
      </p:sp>
    </p:spTree>
    <p:extLst>
      <p:ext uri="{BB962C8B-B14F-4D97-AF65-F5344CB8AC3E}">
        <p14:creationId xmlns:p14="http://schemas.microsoft.com/office/powerpoint/2010/main" val="190007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8" y="1152938"/>
            <a:ext cx="11171582" cy="5496339"/>
          </a:xfrm>
        </p:spPr>
        <p:style>
          <a:lnRef idx="2">
            <a:schemeClr val="dk1"/>
          </a:lnRef>
          <a:fillRef idx="1">
            <a:schemeClr val="lt1"/>
          </a:fillRef>
          <a:effectRef idx="0">
            <a:schemeClr val="dk1"/>
          </a:effectRef>
          <a:fontRef idx="minor">
            <a:schemeClr val="dk1"/>
          </a:fontRef>
        </p:style>
        <p:txBody>
          <a:bodyPr anchor="ctr">
            <a:normAutofit lnSpcReduction="10000"/>
          </a:bodyPr>
          <a:lstStyle/>
          <a:p>
            <a:pPr marL="0" indent="0">
              <a:buNone/>
            </a:pPr>
            <a:r>
              <a:rPr lang="en-US" b="1" dirty="0"/>
              <a:t>The last 5 titles (planned start year):</a:t>
            </a:r>
          </a:p>
          <a:p>
            <a:pPr marL="0" indent="0">
              <a:buNone/>
            </a:pPr>
            <a:endParaRPr lang="en-US" b="1" i="1" dirty="0"/>
          </a:p>
          <a:p>
            <a:pPr marL="0" indent="0">
              <a:buNone/>
            </a:pPr>
            <a:r>
              <a:rPr lang="en-US" b="1" i="1" dirty="0"/>
              <a:t>	</a:t>
            </a:r>
            <a:r>
              <a:rPr lang="en-US" i="1" dirty="0"/>
              <a:t>SELECT </a:t>
            </a:r>
            <a:r>
              <a:rPr lang="en-US" i="1" dirty="0" err="1"/>
              <a:t>tconst</a:t>
            </a:r>
            <a:r>
              <a:rPr lang="en-US" i="1" dirty="0"/>
              <a:t>, </a:t>
            </a:r>
            <a:r>
              <a:rPr lang="en-US" i="1" dirty="0" err="1"/>
              <a:t>title_type</a:t>
            </a:r>
            <a:r>
              <a:rPr lang="en-US" i="1" dirty="0"/>
              <a:t>, </a:t>
            </a:r>
            <a:r>
              <a:rPr lang="en-US" i="1" dirty="0" err="1"/>
              <a:t>primary_title</a:t>
            </a:r>
            <a:r>
              <a:rPr lang="en-US" i="1" dirty="0"/>
              <a:t>, </a:t>
            </a:r>
            <a:r>
              <a:rPr lang="en-US" i="1" dirty="0" err="1"/>
              <a:t>start_year</a:t>
            </a:r>
            <a:r>
              <a:rPr lang="en-US" i="1" dirty="0"/>
              <a:t>, genres </a:t>
            </a:r>
          </a:p>
          <a:p>
            <a:pPr marL="0" indent="0">
              <a:buNone/>
            </a:pPr>
            <a:r>
              <a:rPr lang="en-US" i="1" dirty="0"/>
              <a:t>	FROM </a:t>
            </a:r>
            <a:r>
              <a:rPr lang="en-US" i="1" dirty="0" err="1"/>
              <a:t>data_analysis.publicbigquery_imdb_title_basics</a:t>
            </a:r>
            <a:endParaRPr lang="en-US" i="1" dirty="0"/>
          </a:p>
          <a:p>
            <a:pPr marL="0" indent="0">
              <a:buNone/>
            </a:pPr>
            <a:r>
              <a:rPr lang="en-US" i="1" dirty="0"/>
              <a:t>	WHERE genres = 'Comedy'</a:t>
            </a:r>
          </a:p>
          <a:p>
            <a:pPr marL="0" indent="0">
              <a:buNone/>
            </a:pPr>
            <a:r>
              <a:rPr lang="en-US" i="1" dirty="0"/>
              <a:t>	ORDER BY </a:t>
            </a:r>
            <a:r>
              <a:rPr lang="en-US" i="1" dirty="0" err="1"/>
              <a:t>start_year</a:t>
            </a:r>
            <a:r>
              <a:rPr lang="en-US" i="1" dirty="0"/>
              <a:t> DESC</a:t>
            </a:r>
          </a:p>
          <a:p>
            <a:pPr marL="0" indent="0">
              <a:buNone/>
            </a:pPr>
            <a:r>
              <a:rPr lang="en-US" i="1" dirty="0"/>
              <a:t>	LIMIT 5;</a:t>
            </a:r>
          </a:p>
          <a:p>
            <a:pPr marL="0" indent="0">
              <a:buNone/>
            </a:pPr>
            <a:endParaRPr lang="en-US" i="1" dirty="0"/>
          </a:p>
          <a:p>
            <a:pPr marL="0" indent="0">
              <a:buNone/>
            </a:pPr>
            <a:r>
              <a:rPr lang="en-US" i="1" dirty="0"/>
              <a:t>	</a:t>
            </a:r>
            <a:r>
              <a:rPr lang="en-US" b="1" i="1" dirty="0"/>
              <a:t>&gt; </a:t>
            </a:r>
            <a:r>
              <a:rPr lang="en-US" b="1" i="1" dirty="0" err="1"/>
              <a:t>tconst</a:t>
            </a:r>
            <a:r>
              <a:rPr lang="en-US" b="1" i="1" dirty="0"/>
              <a:t> 		</a:t>
            </a:r>
            <a:r>
              <a:rPr lang="en-US" b="1" i="1" dirty="0" err="1"/>
              <a:t>title_type</a:t>
            </a:r>
            <a:r>
              <a:rPr lang="en-US" b="1" i="1" dirty="0"/>
              <a:t> 	</a:t>
            </a:r>
            <a:r>
              <a:rPr lang="en-US" b="1" i="1" dirty="0" err="1"/>
              <a:t>primary_title</a:t>
            </a:r>
            <a:r>
              <a:rPr lang="en-US" b="1" i="1" dirty="0"/>
              <a:t> 	 			</a:t>
            </a:r>
            <a:r>
              <a:rPr lang="en-US" b="1" i="1" dirty="0" err="1"/>
              <a:t>start_year</a:t>
            </a:r>
            <a:r>
              <a:rPr lang="en-US" b="1" i="1" dirty="0"/>
              <a:t> 	genres</a:t>
            </a:r>
          </a:p>
          <a:p>
            <a:pPr marL="0" indent="0">
              <a:buNone/>
            </a:pPr>
            <a:r>
              <a:rPr lang="en-US" b="1" i="1" dirty="0"/>
              <a:t>	&gt; tt13984170	movie		C.O.M.M.U.N.I.C.A.T.I.O.N.	2025		Comedy</a:t>
            </a:r>
          </a:p>
          <a:p>
            <a:pPr marL="0" indent="0">
              <a:buNone/>
            </a:pPr>
            <a:r>
              <a:rPr lang="en-US" b="1" i="1" dirty="0"/>
              <a:t>	&gt; tt27897848	</a:t>
            </a:r>
            <a:r>
              <a:rPr lang="en-US" b="1" i="1" dirty="0" err="1"/>
              <a:t>tvMovie</a:t>
            </a:r>
            <a:r>
              <a:rPr lang="en-US" b="1" i="1" dirty="0"/>
              <a:t>		Way 2 Go Bistro				2025		Comedy</a:t>
            </a:r>
          </a:p>
          <a:p>
            <a:pPr marL="0" indent="0">
              <a:buNone/>
            </a:pPr>
            <a:r>
              <a:rPr lang="en-US" b="1" i="1" dirty="0"/>
              <a:t>	&gt; tt12929950	movie		</a:t>
            </a:r>
            <a:r>
              <a:rPr lang="en-US" b="1" i="1" dirty="0" err="1"/>
              <a:t>Bakom</a:t>
            </a:r>
            <a:r>
              <a:rPr lang="en-US" b="1" i="1" dirty="0"/>
              <a:t> </a:t>
            </a:r>
            <a:r>
              <a:rPr lang="en-US" b="1" i="1" dirty="0" err="1"/>
              <a:t>varje</a:t>
            </a:r>
            <a:r>
              <a:rPr lang="en-US" b="1" i="1" dirty="0"/>
              <a:t> man			2025		Comedy</a:t>
            </a:r>
          </a:p>
          <a:p>
            <a:pPr marL="0" indent="0">
              <a:buNone/>
            </a:pPr>
            <a:r>
              <a:rPr lang="en-US" b="1" i="1" dirty="0"/>
              <a:t>	&gt; tt27385073	movie		The Devil Who Threw Fire	2025		Comedy</a:t>
            </a:r>
          </a:p>
          <a:p>
            <a:pPr marL="0" indent="0">
              <a:buNone/>
            </a:pPr>
            <a:r>
              <a:rPr lang="en-US" b="1" i="1" dirty="0"/>
              <a:t>	&gt; tt11742154	movie		SUBWAY! the movie			2025		Comedy</a:t>
            </a:r>
            <a:endParaRPr lang="en-US" b="1" dirty="0"/>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Tree>
    <p:extLst>
      <p:ext uri="{BB962C8B-B14F-4D97-AF65-F5344CB8AC3E}">
        <p14:creationId xmlns:p14="http://schemas.microsoft.com/office/powerpoint/2010/main" val="221865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139149" y="914400"/>
            <a:ext cx="5208103" cy="2514600"/>
          </a:xfrm>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sz="1400" b="1" dirty="0"/>
              <a:t>Average rating:</a:t>
            </a:r>
          </a:p>
          <a:p>
            <a:pPr marL="0" indent="0">
              <a:buNone/>
            </a:pPr>
            <a:endParaRPr lang="en-US" sz="1400" b="1" i="1" dirty="0"/>
          </a:p>
          <a:p>
            <a:pPr marL="0" indent="0">
              <a:buNone/>
            </a:pPr>
            <a:r>
              <a:rPr lang="en-US" sz="1400" b="1" i="1" dirty="0"/>
              <a:t>	</a:t>
            </a:r>
            <a:r>
              <a:rPr lang="en-US" sz="1400" i="1" dirty="0"/>
              <a:t>SELECT AVG(</a:t>
            </a:r>
            <a:r>
              <a:rPr lang="en-US" sz="1400" i="1" dirty="0" err="1"/>
              <a:t>average_rating</a:t>
            </a:r>
            <a:r>
              <a:rPr lang="en-US" sz="1400" i="1" dirty="0"/>
              <a:t>) as </a:t>
            </a:r>
            <a:r>
              <a:rPr lang="en-US" sz="1400" i="1" dirty="0" err="1"/>
              <a:t>average_rating</a:t>
            </a:r>
            <a:endParaRPr lang="en-US" sz="1400" i="1" dirty="0"/>
          </a:p>
          <a:p>
            <a:pPr marL="0" indent="0">
              <a:buNone/>
            </a:pPr>
            <a:r>
              <a:rPr lang="en-US" sz="1400" i="1" dirty="0"/>
              <a:t>	FROM </a:t>
            </a:r>
            <a:r>
              <a:rPr lang="en-US" sz="1400" i="1" dirty="0" err="1"/>
              <a:t>data_analysis.publicbigquery_imdb_title_ratings</a:t>
            </a:r>
            <a:r>
              <a:rPr lang="en-US" sz="1400" i="1" dirty="0"/>
              <a:t>;</a:t>
            </a:r>
          </a:p>
          <a:p>
            <a:pPr marL="0" indent="0">
              <a:buNone/>
            </a:pPr>
            <a:endParaRPr lang="en-US" sz="1400" i="1" dirty="0"/>
          </a:p>
          <a:p>
            <a:pPr marL="0" indent="0">
              <a:buNone/>
            </a:pPr>
            <a:r>
              <a:rPr lang="en-US" sz="1400" i="1" dirty="0"/>
              <a:t>	</a:t>
            </a:r>
            <a:r>
              <a:rPr lang="en-US" sz="1400" b="1" i="1" dirty="0"/>
              <a:t>&gt; </a:t>
            </a:r>
            <a:r>
              <a:rPr lang="en-US" sz="1400" b="1" i="1" dirty="0" err="1"/>
              <a:t>average_rating</a:t>
            </a:r>
            <a:endParaRPr lang="en-US" sz="1400" b="1" i="1" dirty="0"/>
          </a:p>
          <a:p>
            <a:pPr marL="0" indent="0">
              <a:buNone/>
            </a:pPr>
            <a:r>
              <a:rPr lang="en-US" sz="1400" b="1" i="1" dirty="0"/>
              <a:t>	&gt; 6.9545820325695695</a:t>
            </a:r>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4" name="Content Placeholder 2">
            <a:extLst>
              <a:ext uri="{FF2B5EF4-FFF2-40B4-BE49-F238E27FC236}">
                <a16:creationId xmlns:a16="http://schemas.microsoft.com/office/drawing/2014/main" id="{96198482-31DD-DFCE-A055-9D54ABA63EF4}"/>
              </a:ext>
            </a:extLst>
          </p:cNvPr>
          <p:cNvSpPr txBox="1">
            <a:spLocks/>
          </p:cNvSpPr>
          <p:nvPr/>
        </p:nvSpPr>
        <p:spPr>
          <a:xfrm>
            <a:off x="5559287" y="1520688"/>
            <a:ext cx="5671930" cy="493974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sz="1400" b="1" dirty="0"/>
              <a:t>Average rating:</a:t>
            </a:r>
          </a:p>
          <a:p>
            <a:pPr marL="0" indent="0">
              <a:buFont typeface="Wingdings 3" charset="2"/>
              <a:buNone/>
            </a:pPr>
            <a:endParaRPr lang="en-US" sz="1400" b="1" i="1" dirty="0"/>
          </a:p>
          <a:p>
            <a:pPr marL="0" indent="0">
              <a:buFont typeface="Wingdings 3" charset="2"/>
              <a:buNone/>
            </a:pPr>
            <a:r>
              <a:rPr lang="en-US" sz="1400" b="1" i="1" dirty="0"/>
              <a:t>	</a:t>
            </a:r>
            <a:r>
              <a:rPr lang="en-US" sz="1400" i="1" dirty="0"/>
              <a:t>SELECT genres, AVG(</a:t>
            </a:r>
            <a:r>
              <a:rPr lang="en-US" sz="1400" i="1" dirty="0" err="1"/>
              <a:t>average_rating</a:t>
            </a:r>
            <a:r>
              <a:rPr lang="en-US" sz="1400" i="1" dirty="0"/>
              <a:t>) AS </a:t>
            </a:r>
            <a:r>
              <a:rPr lang="en-US" sz="1400" i="1" dirty="0" err="1"/>
              <a:t>average_rating</a:t>
            </a:r>
            <a:endParaRPr lang="en-US" sz="1400" i="1" dirty="0"/>
          </a:p>
          <a:p>
            <a:pPr marL="0" indent="0">
              <a:buFont typeface="Wingdings 3" charset="2"/>
              <a:buNone/>
            </a:pPr>
            <a:r>
              <a:rPr lang="en-US" sz="1400" i="1" dirty="0"/>
              <a:t>	FROM </a:t>
            </a:r>
            <a:r>
              <a:rPr lang="en-US" sz="1400" i="1" dirty="0" err="1"/>
              <a:t>data_analysis.publicbigquery_imdb_title_basics</a:t>
            </a:r>
            <a:r>
              <a:rPr lang="en-US" sz="1400" i="1" dirty="0"/>
              <a:t> tb</a:t>
            </a:r>
          </a:p>
          <a:p>
            <a:pPr marL="0" indent="0">
              <a:buFont typeface="Wingdings 3" charset="2"/>
              <a:buNone/>
            </a:pPr>
            <a:r>
              <a:rPr lang="en-US" sz="1400" i="1" dirty="0"/>
              <a:t>	JOIN </a:t>
            </a:r>
            <a:r>
              <a:rPr lang="en-US" sz="1400" i="1" dirty="0" err="1"/>
              <a:t>data_analysis.publicbigquery_imdb_title_ratings</a:t>
            </a:r>
            <a:r>
              <a:rPr lang="en-US" sz="1400" i="1" dirty="0"/>
              <a:t> tr</a:t>
            </a:r>
          </a:p>
          <a:p>
            <a:pPr marL="0" indent="0">
              <a:buFont typeface="Wingdings 3" charset="2"/>
              <a:buNone/>
            </a:pPr>
            <a:r>
              <a:rPr lang="en-US" sz="1400" i="1" dirty="0"/>
              <a:t>	ON </a:t>
            </a:r>
            <a:r>
              <a:rPr lang="en-US" sz="1400" i="1" dirty="0" err="1"/>
              <a:t>tb.tconst</a:t>
            </a:r>
            <a:r>
              <a:rPr lang="en-US" sz="1400" i="1" dirty="0"/>
              <a:t> = </a:t>
            </a:r>
            <a:r>
              <a:rPr lang="en-US" sz="1400" i="1" dirty="0" err="1"/>
              <a:t>tr.tconst</a:t>
            </a:r>
            <a:endParaRPr lang="en-US" sz="1400" i="1" dirty="0"/>
          </a:p>
          <a:p>
            <a:pPr marL="0" indent="0">
              <a:buFont typeface="Wingdings 3" charset="2"/>
              <a:buNone/>
            </a:pPr>
            <a:r>
              <a:rPr lang="en-US" sz="1400" i="1" dirty="0"/>
              <a:t>	WHERE genres IN ('Horror', 'Comedy', 'Action')</a:t>
            </a:r>
          </a:p>
          <a:p>
            <a:pPr marL="0" indent="0">
              <a:buFont typeface="Wingdings 3" charset="2"/>
              <a:buNone/>
            </a:pPr>
            <a:r>
              <a:rPr lang="en-US" sz="1400" i="1" dirty="0"/>
              <a:t>	GROUP BY genres</a:t>
            </a:r>
          </a:p>
          <a:p>
            <a:pPr marL="0" indent="0">
              <a:buFont typeface="Wingdings 3" charset="2"/>
              <a:buNone/>
            </a:pPr>
            <a:r>
              <a:rPr lang="en-US" sz="1400" i="1" dirty="0"/>
              <a:t>	ORDER BY AVG(</a:t>
            </a:r>
            <a:r>
              <a:rPr lang="en-US" sz="1400" i="1" dirty="0" err="1"/>
              <a:t>average_rating</a:t>
            </a:r>
            <a:r>
              <a:rPr lang="en-US" sz="1400" i="1" dirty="0"/>
              <a:t>) DESC</a:t>
            </a:r>
          </a:p>
          <a:p>
            <a:pPr marL="0" indent="0">
              <a:buFont typeface="Wingdings 3" charset="2"/>
              <a:buNone/>
            </a:pPr>
            <a:endParaRPr lang="en-US" sz="1400" i="1" dirty="0"/>
          </a:p>
          <a:p>
            <a:pPr marL="0" indent="0">
              <a:buFont typeface="Wingdings 3" charset="2"/>
              <a:buNone/>
            </a:pPr>
            <a:r>
              <a:rPr lang="en-US" sz="1400" b="1" dirty="0"/>
              <a:t>	&gt; genres 	</a:t>
            </a:r>
            <a:r>
              <a:rPr lang="en-US" sz="1400" b="1" dirty="0" err="1"/>
              <a:t>average_rating</a:t>
            </a:r>
            <a:endParaRPr lang="en-US" sz="1400" b="1" dirty="0"/>
          </a:p>
          <a:p>
            <a:pPr marL="0" indent="0">
              <a:buFont typeface="Wingdings 3" charset="2"/>
              <a:buNone/>
            </a:pPr>
            <a:r>
              <a:rPr lang="en-US" sz="1400" b="1" dirty="0"/>
              <a:t>	&gt; Comedy	6.905865066714559</a:t>
            </a:r>
          </a:p>
          <a:p>
            <a:pPr marL="0" indent="0">
              <a:buFont typeface="Wingdings 3" charset="2"/>
              <a:buNone/>
            </a:pPr>
            <a:r>
              <a:rPr lang="en-US" sz="1400" b="1" dirty="0"/>
              <a:t>	&gt; Action	6.115749630377521</a:t>
            </a:r>
          </a:p>
          <a:p>
            <a:pPr marL="0" indent="0">
              <a:buFont typeface="Wingdings 3" charset="2"/>
              <a:buNone/>
            </a:pPr>
            <a:r>
              <a:rPr lang="en-US" sz="1400" b="1" dirty="0"/>
              <a:t>	&gt; Horror	5.058645758206431	</a:t>
            </a:r>
            <a:endParaRPr lang="en-US" sz="1400" dirty="0"/>
          </a:p>
        </p:txBody>
      </p:sp>
    </p:spTree>
    <p:extLst>
      <p:ext uri="{BB962C8B-B14F-4D97-AF65-F5344CB8AC3E}">
        <p14:creationId xmlns:p14="http://schemas.microsoft.com/office/powerpoint/2010/main" val="308429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dd-in_Banner">
            <a:extLst>
              <a:ext uri="{FF2B5EF4-FFF2-40B4-BE49-F238E27FC236}">
                <a16:creationId xmlns:a16="http://schemas.microsoft.com/office/drawing/2014/main" id="{E6F38A83-0D43-4BB2-A6E1-EF52D195B184}"/>
              </a:ext>
            </a:extLst>
          </p:cNvPr>
          <p:cNvSpPr txBox="1"/>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15" name="Add-in_Icon" descr="Icon for Microsoft Power BI.">
            <a:extLst>
              <a:ext uri="{FF2B5EF4-FFF2-40B4-BE49-F238E27FC236}">
                <a16:creationId xmlns:a16="http://schemas.microsoft.com/office/drawing/2014/main" id="{1B82359A-FB32-493E-B411-3F0BBC45D5CE}"/>
              </a:ext>
            </a:extLst>
          </p:cNvPr>
          <p:cNvPicPr/>
          <p:nvPr/>
        </p:nvPicPr>
        <p:blipFill>
          <a:blip r:embed="rId2"/>
          <a:stretch>
            <a:fillRect/>
          </a:stretch>
        </p:blipFill>
        <p:spPr bwMode="auto">
          <a:xfrm>
            <a:off x="914400" y="530365"/>
            <a:ext cx="291465" cy="291465"/>
          </a:xfrm>
          <a:prstGeom prst="rect">
            <a:avLst/>
          </a:prstGeom>
          <a:noFill/>
        </p:spPr>
      </p:pic>
      <p:pic>
        <p:nvPicPr>
          <p:cNvPr id="3" name="Picture 2">
            <a:extLst>
              <a:ext uri="{FF2B5EF4-FFF2-40B4-BE49-F238E27FC236}">
                <a16:creationId xmlns:a16="http://schemas.microsoft.com/office/drawing/2014/main" id="{2D135D66-E094-E808-8065-BC76DB251F96}"/>
              </a:ext>
            </a:extLst>
          </p:cNvPr>
          <p:cNvPicPr>
            <a:picLocks noChangeAspect="1"/>
          </p:cNvPicPr>
          <p:nvPr/>
        </p:nvPicPr>
        <p:blipFill>
          <a:blip r:embed="rId3"/>
          <a:stretch>
            <a:fillRect/>
          </a:stretch>
        </p:blipFill>
        <p:spPr>
          <a:xfrm>
            <a:off x="914400" y="1170880"/>
            <a:ext cx="9638403" cy="5424711"/>
          </a:xfrm>
          <a:prstGeom prst="rect">
            <a:avLst/>
          </a:prstGeom>
        </p:spPr>
      </p:pic>
    </p:spTree>
    <p:extLst>
      <p:ext uri="{BB962C8B-B14F-4D97-AF65-F5344CB8AC3E}">
        <p14:creationId xmlns:p14="http://schemas.microsoft.com/office/powerpoint/2010/main" val="228275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89E63503-27F0-471F-7F90-BFD14B5E3FFB}"/>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9" name="Add-in_Icon" descr="Icon for Microsoft Power BI.">
            <a:extLst>
              <a:ext uri="{FF2B5EF4-FFF2-40B4-BE49-F238E27FC236}">
                <a16:creationId xmlns:a16="http://schemas.microsoft.com/office/drawing/2014/main" id="{30FFDEF5-9F89-292F-7E83-1ED98FB3519E}"/>
              </a:ext>
            </a:extLst>
          </p:cNvPr>
          <p:cNvPicPr/>
          <p:nvPr/>
        </p:nvPicPr>
        <p:blipFill>
          <a:blip r:embed="rId2"/>
          <a:stretch>
            <a:fillRect/>
          </a:stretch>
        </p:blipFill>
        <p:spPr bwMode="auto">
          <a:xfrm>
            <a:off x="914400" y="530365"/>
            <a:ext cx="291465" cy="291465"/>
          </a:xfrm>
          <a:prstGeom prst="rect">
            <a:avLst/>
          </a:prstGeom>
          <a:noFill/>
        </p:spPr>
      </p:pic>
      <p:pic>
        <p:nvPicPr>
          <p:cNvPr id="4" name="Picture 3">
            <a:extLst>
              <a:ext uri="{FF2B5EF4-FFF2-40B4-BE49-F238E27FC236}">
                <a16:creationId xmlns:a16="http://schemas.microsoft.com/office/drawing/2014/main" id="{4B4D0F88-5562-8A75-1763-16BF96BB7520}"/>
              </a:ext>
            </a:extLst>
          </p:cNvPr>
          <p:cNvPicPr>
            <a:picLocks noChangeAspect="1"/>
          </p:cNvPicPr>
          <p:nvPr/>
        </p:nvPicPr>
        <p:blipFill>
          <a:blip r:embed="rId3"/>
          <a:stretch>
            <a:fillRect/>
          </a:stretch>
        </p:blipFill>
        <p:spPr>
          <a:xfrm>
            <a:off x="914400" y="1170880"/>
            <a:ext cx="9804083" cy="5387756"/>
          </a:xfrm>
          <a:prstGeom prst="rect">
            <a:avLst/>
          </a:prstGeom>
        </p:spPr>
      </p:pic>
    </p:spTree>
    <p:extLst>
      <p:ext uri="{BB962C8B-B14F-4D97-AF65-F5344CB8AC3E}">
        <p14:creationId xmlns:p14="http://schemas.microsoft.com/office/powerpoint/2010/main" val="248095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4" name="Picture 3">
            <a:extLst>
              <a:ext uri="{FF2B5EF4-FFF2-40B4-BE49-F238E27FC236}">
                <a16:creationId xmlns:a16="http://schemas.microsoft.com/office/drawing/2014/main" id="{04073B96-FFF0-8C43-E743-F21051B66DFB}"/>
              </a:ext>
            </a:extLst>
          </p:cNvPr>
          <p:cNvPicPr>
            <a:picLocks noChangeAspect="1"/>
          </p:cNvPicPr>
          <p:nvPr/>
        </p:nvPicPr>
        <p:blipFill>
          <a:blip r:embed="rId3"/>
          <a:stretch>
            <a:fillRect/>
          </a:stretch>
        </p:blipFill>
        <p:spPr>
          <a:xfrm>
            <a:off x="914400" y="1170880"/>
            <a:ext cx="9847724" cy="5494080"/>
          </a:xfrm>
          <a:prstGeom prst="rect">
            <a:avLst/>
          </a:prstGeom>
        </p:spPr>
      </p:pic>
    </p:spTree>
    <p:extLst>
      <p:ext uri="{BB962C8B-B14F-4D97-AF65-F5344CB8AC3E}">
        <p14:creationId xmlns:p14="http://schemas.microsoft.com/office/powerpoint/2010/main" val="321185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3" name="Picture 2">
            <a:extLst>
              <a:ext uri="{FF2B5EF4-FFF2-40B4-BE49-F238E27FC236}">
                <a16:creationId xmlns:a16="http://schemas.microsoft.com/office/drawing/2014/main" id="{DCEED336-E321-DE3A-6867-432D272F7286}"/>
              </a:ext>
            </a:extLst>
          </p:cNvPr>
          <p:cNvPicPr>
            <a:picLocks noChangeAspect="1"/>
          </p:cNvPicPr>
          <p:nvPr/>
        </p:nvPicPr>
        <p:blipFill>
          <a:blip r:embed="rId3"/>
          <a:stretch>
            <a:fillRect/>
          </a:stretch>
        </p:blipFill>
        <p:spPr>
          <a:xfrm>
            <a:off x="914399" y="1170880"/>
            <a:ext cx="9827202" cy="5412800"/>
          </a:xfrm>
          <a:prstGeom prst="rect">
            <a:avLst/>
          </a:prstGeom>
        </p:spPr>
      </p:pic>
    </p:spTree>
    <p:extLst>
      <p:ext uri="{BB962C8B-B14F-4D97-AF65-F5344CB8AC3E}">
        <p14:creationId xmlns:p14="http://schemas.microsoft.com/office/powerpoint/2010/main" val="362568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4" name="Picture 3">
            <a:extLst>
              <a:ext uri="{FF2B5EF4-FFF2-40B4-BE49-F238E27FC236}">
                <a16:creationId xmlns:a16="http://schemas.microsoft.com/office/drawing/2014/main" id="{9FA66C20-8C08-03D0-F0EC-0903567762E3}"/>
              </a:ext>
            </a:extLst>
          </p:cNvPr>
          <p:cNvPicPr>
            <a:picLocks noChangeAspect="1"/>
          </p:cNvPicPr>
          <p:nvPr/>
        </p:nvPicPr>
        <p:blipFill>
          <a:blip r:embed="rId3"/>
          <a:stretch>
            <a:fillRect/>
          </a:stretch>
        </p:blipFill>
        <p:spPr>
          <a:xfrm>
            <a:off x="914399" y="1170879"/>
            <a:ext cx="9625230" cy="5335725"/>
          </a:xfrm>
          <a:prstGeom prst="rect">
            <a:avLst/>
          </a:prstGeom>
        </p:spPr>
      </p:pic>
    </p:spTree>
    <p:extLst>
      <p:ext uri="{BB962C8B-B14F-4D97-AF65-F5344CB8AC3E}">
        <p14:creationId xmlns:p14="http://schemas.microsoft.com/office/powerpoint/2010/main" val="4272852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2853</TotalTime>
  <Words>915</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Segoe UI Light</vt:lpstr>
      <vt:lpstr>Trebuchet MS</vt:lpstr>
      <vt:lpstr>Wingdings 3</vt:lpstr>
      <vt:lpstr>Facet</vt:lpstr>
      <vt:lpstr>Slaviša Đurđić</vt:lpstr>
      <vt:lpstr>PowerPoint Presentation</vt:lpstr>
      <vt:lpstr>PowerPoint Presentation</vt:lpstr>
      <vt:lpstr>PowerPoint Presentation</vt:lpstr>
      <vt:lpstr>PowerPoint Presentation</vt:lpstr>
      <vt:lpstr>PowerPoint Presentation</vt:lpstr>
      <vt:lpstr>Microsoft Power BI</vt:lpstr>
      <vt:lpstr>Microsoft Power BI</vt:lpstr>
      <vt:lpstr>Microsoft Power BI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28</cp:revision>
  <dcterms:created xsi:type="dcterms:W3CDTF">2018-06-07T21:39:02Z</dcterms:created>
  <dcterms:modified xsi:type="dcterms:W3CDTF">2023-08-07T12:09:09Z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