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5" r:id="rId5"/>
    <p:sldId id="257" r:id="rId6"/>
    <p:sldId id="258" r:id="rId7"/>
    <p:sldId id="256" r:id="rId8"/>
    <p:sldId id="269" r:id="rId9"/>
  </p:sldIdLst>
  <p:sldSz cx="12192000" cy="6858000"/>
  <p:notesSz cx="6858000" cy="9144000"/>
  <p:custDataLst>
    <p:tags r:id="rId1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63" d="100"/>
          <a:sy n="63" d="100"/>
        </p:scale>
        <p:origin x="64" y="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90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7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5268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919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4433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97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38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6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37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3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291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47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74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675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63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46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554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16DB4-47A4-565E-D748-C4820181C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87" y="127814"/>
            <a:ext cx="3985591" cy="786586"/>
          </a:xfrm>
        </p:spPr>
        <p:txBody>
          <a:bodyPr>
            <a:noAutofit/>
          </a:bodyPr>
          <a:lstStyle/>
          <a:p>
            <a:pPr algn="ctr"/>
            <a:r>
              <a:rPr lang="sr-Latn-RS" sz="4500" b="1" dirty="0"/>
              <a:t>Slaviša Đurđić</a:t>
            </a:r>
            <a:endParaRPr lang="en-US" sz="45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A88A8-7188-1D14-D427-A81FF7C14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687" y="1465236"/>
            <a:ext cx="11509513" cy="51939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/>
              <a:t>World Bank Population</a:t>
            </a:r>
            <a:endParaRPr lang="sr-Latn-RS" sz="1900" b="1" dirty="0"/>
          </a:p>
          <a:p>
            <a:pPr marL="0" indent="0">
              <a:buNone/>
            </a:pPr>
            <a:endParaRPr lang="sr-Latn-RS" sz="1200" b="1" dirty="0"/>
          </a:p>
          <a:p>
            <a:pPr marL="0" indent="0" algn="l">
              <a:buNone/>
            </a:pPr>
            <a:r>
              <a:rPr lang="en-US" sz="1500" b="1" i="0" dirty="0">
                <a:solidFill>
                  <a:srgbClr val="1F2328"/>
                </a:solidFill>
                <a:effectLst/>
                <a:latin typeface="-apple-system"/>
              </a:rPr>
              <a:t>Goal</a:t>
            </a:r>
            <a:r>
              <a:rPr lang="en-US" sz="1500" b="0" i="0" dirty="0">
                <a:solidFill>
                  <a:srgbClr val="1F2328"/>
                </a:solidFill>
                <a:effectLst/>
                <a:latin typeface="-apple-system"/>
              </a:rPr>
              <a:t>: Analysis of the World Bank population dataset by country and year.</a:t>
            </a:r>
          </a:p>
          <a:p>
            <a:pPr marL="0" indent="0" algn="l">
              <a:buNone/>
            </a:pPr>
            <a:r>
              <a:rPr lang="en-US" sz="1500" b="1" i="0" dirty="0">
                <a:solidFill>
                  <a:srgbClr val="1F2328"/>
                </a:solidFill>
                <a:effectLst/>
                <a:latin typeface="-apple-system"/>
              </a:rPr>
              <a:t>Instructions:</a:t>
            </a:r>
            <a:endParaRPr lang="en-US" sz="15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en-US" sz="1500" b="0" i="0" dirty="0">
                <a:solidFill>
                  <a:srgbClr val="1F2328"/>
                </a:solidFill>
                <a:effectLst/>
                <a:latin typeface="-apple-system"/>
              </a:rPr>
              <a:t>- Collect data from the "bigquery-public-data.world_bank_global_population.population_by_country " dataset available on </a:t>
            </a:r>
            <a:r>
              <a:rPr lang="en-US" sz="1500" b="0" i="0" dirty="0" err="1">
                <a:solidFill>
                  <a:srgbClr val="1F2328"/>
                </a:solidFill>
                <a:effectLst/>
                <a:latin typeface="-apple-system"/>
              </a:rPr>
              <a:t>BigQuery</a:t>
            </a:r>
            <a:r>
              <a:rPr lang="en-US" sz="1500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pPr marL="0" indent="0" algn="l">
              <a:buNone/>
            </a:pPr>
            <a:r>
              <a:rPr lang="en-US" sz="1500" b="0" i="0" dirty="0">
                <a:solidFill>
                  <a:srgbClr val="1F2328"/>
                </a:solidFill>
                <a:effectLst/>
                <a:latin typeface="-apple-system"/>
              </a:rPr>
              <a:t>- Load the data to MySQL table(s).</a:t>
            </a:r>
          </a:p>
          <a:p>
            <a:pPr marL="0" indent="0" algn="l">
              <a:buNone/>
            </a:pPr>
            <a:r>
              <a:rPr lang="en-US" sz="1500" b="0" i="0" dirty="0">
                <a:solidFill>
                  <a:srgbClr val="1F2328"/>
                </a:solidFill>
                <a:effectLst/>
                <a:latin typeface="-apple-system"/>
              </a:rPr>
              <a:t>- Build visuals in Power BI Desktop.</a:t>
            </a:r>
          </a:p>
          <a:p>
            <a:pPr marL="0" indent="0" algn="r">
              <a:buNone/>
            </a:pPr>
            <a:endParaRPr lang="en-US" sz="2500" dirty="0"/>
          </a:p>
          <a:p>
            <a:pPr marL="0" indent="0" algn="r">
              <a:buNone/>
            </a:pPr>
            <a:endParaRPr lang="en-US" sz="2500" dirty="0"/>
          </a:p>
          <a:p>
            <a:pPr marL="0" indent="0" algn="r">
              <a:buNone/>
            </a:pPr>
            <a:r>
              <a:rPr lang="sr-Latn-RS" sz="2500" dirty="0"/>
              <a:t>Belgrade, </a:t>
            </a:r>
            <a:r>
              <a:rPr lang="en-US" sz="2500" dirty="0"/>
              <a:t>August</a:t>
            </a:r>
            <a:r>
              <a:rPr lang="sr-Latn-RS" sz="2500" dirty="0"/>
              <a:t> 2023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151301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ACA9303-E5FE-CB85-A764-4A2ED57A9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1170880"/>
            <a:ext cx="9952569" cy="553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89E63503-27F0-471F-7F90-BFD14B5E3FFB}"/>
              </a:ext>
            </a:extLst>
          </p:cNvPr>
          <p:cNvSpPr txBox="1">
            <a:spLocks/>
          </p:cNvSpPr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solidFill>
                  <a:srgbClr val="000000"/>
                </a:solidFill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Add-in_Icon" descr="Icon for Microsoft Power BI.">
            <a:extLst>
              <a:ext uri="{FF2B5EF4-FFF2-40B4-BE49-F238E27FC236}">
                <a16:creationId xmlns:a16="http://schemas.microsoft.com/office/drawing/2014/main" id="{30FFDEF5-9F89-292F-7E83-1ED98FB3519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FA37625-235D-1781-7938-757B73651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170880"/>
            <a:ext cx="9952429" cy="559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959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FF8C773-3D1F-86CA-3EF5-E54E6D7B4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170880"/>
            <a:ext cx="10038186" cy="561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CE0E8-56C8-BC61-99EE-71687B577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686" y="1371602"/>
            <a:ext cx="9760227" cy="2713382"/>
          </a:xfr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i="1" dirty="0"/>
              <a:t>1) World population more than doubled in last 50 years.</a:t>
            </a:r>
          </a:p>
          <a:p>
            <a:pPr marL="0" indent="0">
              <a:buNone/>
            </a:pPr>
            <a:r>
              <a:rPr lang="en-US" i="1" dirty="0"/>
              <a:t>2) China and India make 1/3 of the world population.</a:t>
            </a:r>
          </a:p>
          <a:p>
            <a:pPr marL="0" indent="0">
              <a:buNone/>
            </a:pPr>
            <a:r>
              <a:rPr lang="en-US" i="1" dirty="0"/>
              <a:t>3) Given the population growth rate and population stats in year 2018 (less than 3% of difference), India will surpass China in few years.</a:t>
            </a:r>
          </a:p>
          <a:p>
            <a:pPr marL="0" indent="0">
              <a:buNone/>
            </a:pPr>
            <a:r>
              <a:rPr lang="en-US" i="1" dirty="0"/>
              <a:t>4) Population in Serbia constantly decline for the last 30 years (exception is period 1990-1994).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0DFD6A-6A58-C1CF-E71F-D048DCD846CC}"/>
              </a:ext>
            </a:extLst>
          </p:cNvPr>
          <p:cNvSpPr txBox="1">
            <a:spLocks/>
          </p:cNvSpPr>
          <p:nvPr/>
        </p:nvSpPr>
        <p:spPr>
          <a:xfrm>
            <a:off x="377686" y="127814"/>
            <a:ext cx="9422297" cy="786586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500" b="1" dirty="0"/>
              <a:t>World Population Project Insights</a:t>
            </a:r>
          </a:p>
        </p:txBody>
      </p:sp>
    </p:spTree>
    <p:extLst>
      <p:ext uri="{BB962C8B-B14F-4D97-AF65-F5344CB8AC3E}">
        <p14:creationId xmlns:p14="http://schemas.microsoft.com/office/powerpoint/2010/main" val="25786007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2950</TotalTime>
  <Words>154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-apple-system</vt:lpstr>
      <vt:lpstr>Arial</vt:lpstr>
      <vt:lpstr>Segoe UI Light</vt:lpstr>
      <vt:lpstr>Trebuchet MS</vt:lpstr>
      <vt:lpstr>Wingdings 3</vt:lpstr>
      <vt:lpstr>Facet</vt:lpstr>
      <vt:lpstr>Slaviša Đurđić</vt:lpstr>
      <vt:lpstr>PowerPoint Presentation</vt:lpstr>
      <vt:lpstr>PowerPoint Presentation</vt:lpstr>
      <vt:lpstr>Microsoft Power BI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Slaviša Đurđić</cp:lastModifiedBy>
  <cp:revision>31</cp:revision>
  <dcterms:created xsi:type="dcterms:W3CDTF">2018-06-07T21:39:02Z</dcterms:created>
  <dcterms:modified xsi:type="dcterms:W3CDTF">2023-08-15T13:46:35Z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