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2" r:id="rId6"/>
    <p:sldId id="284" r:id="rId7"/>
    <p:sldId id="275" r:id="rId8"/>
    <p:sldId id="277" r:id="rId9"/>
    <p:sldId id="276" r:id="rId10"/>
    <p:sldId id="269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7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9AD7B0-2D9F-4094-AF76-EC90CD1750C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7F4A0E-6C74-4384-8F55-901C0C5DF0EE}">
      <dgm:prSet/>
      <dgm:spPr/>
      <dgm:t>
        <a:bodyPr/>
        <a:lstStyle/>
        <a:p>
          <a:r>
            <a:rPr lang="en-US" dirty="0"/>
            <a:t>More than 2/3 of total gift amount goes to: College of Natural Science, Arts and Sciences, Social Science, and Agriculture and Natural Resources.</a:t>
          </a:r>
        </a:p>
      </dgm:t>
    </dgm:pt>
    <dgm:pt modelId="{6757E90E-658F-4BDF-8447-36176BC6E910}" type="parTrans" cxnId="{EADC3819-AE7F-4A00-9BB5-A788CADD96B0}">
      <dgm:prSet/>
      <dgm:spPr/>
      <dgm:t>
        <a:bodyPr/>
        <a:lstStyle/>
        <a:p>
          <a:endParaRPr lang="en-US"/>
        </a:p>
      </dgm:t>
    </dgm:pt>
    <dgm:pt modelId="{4F200269-EBEC-4A59-A444-891DB40874C8}" type="sibTrans" cxnId="{EADC3819-AE7F-4A00-9BB5-A788CADD96B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D4E51DBA-35AA-4734-AEA1-8663ED10E11B}">
      <dgm:prSet/>
      <dgm:spPr/>
      <dgm:t>
        <a:bodyPr/>
        <a:lstStyle/>
        <a:p>
          <a:r>
            <a:rPr lang="en-US" dirty="0"/>
            <a:t>Colleges in California, Colorado, and Texas received most donations. Denver is top one city in the US with respect to gift amount received.</a:t>
          </a:r>
        </a:p>
      </dgm:t>
    </dgm:pt>
    <dgm:pt modelId="{E4386275-58DC-4A34-B0CD-9745E4833D35}" type="parTrans" cxnId="{550E1DBC-99A0-4CF8-B321-60BDD7A43813}">
      <dgm:prSet/>
      <dgm:spPr/>
      <dgm:t>
        <a:bodyPr/>
        <a:lstStyle/>
        <a:p>
          <a:endParaRPr lang="en-US"/>
        </a:p>
      </dgm:t>
    </dgm:pt>
    <dgm:pt modelId="{8957AC3C-D31F-4221-985A-904CB71971D6}" type="sibTrans" cxnId="{550E1DBC-99A0-4CF8-B321-60BDD7A43813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D7981DD-C6E1-4B3D-BAC7-E13EDAE52EB9}">
      <dgm:prSet/>
      <dgm:spPr/>
      <dgm:t>
        <a:bodyPr/>
        <a:lstStyle/>
        <a:p>
          <a:r>
            <a:rPr lang="en-US" dirty="0"/>
            <a:t>Gift Amount tends to slightly increase over time. It seems that most donations used to be made beginning/end of year - perhaps due to some yearly event in January and/or December.</a:t>
          </a:r>
        </a:p>
      </dgm:t>
    </dgm:pt>
    <dgm:pt modelId="{365F7087-753F-4CF7-8B70-A1DDDE92316D}" type="parTrans" cxnId="{BAB6CD8C-D802-42A3-8B20-6156502EF571}">
      <dgm:prSet/>
      <dgm:spPr/>
      <dgm:t>
        <a:bodyPr/>
        <a:lstStyle/>
        <a:p>
          <a:endParaRPr lang="en-US"/>
        </a:p>
      </dgm:t>
    </dgm:pt>
    <dgm:pt modelId="{7E24CCB7-7D0B-4F15-BC0B-F2C04BB2AC11}" type="sibTrans" cxnId="{BAB6CD8C-D802-42A3-8B20-6156502EF571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F3AE01E-C1CE-4BA4-A0E6-7991C7866373}" type="pres">
      <dgm:prSet presAssocID="{B49AD7B0-2D9F-4094-AF76-EC90CD1750C8}" presName="Name0" presStyleCnt="0">
        <dgm:presLayoutVars>
          <dgm:animLvl val="lvl"/>
          <dgm:resizeHandles val="exact"/>
        </dgm:presLayoutVars>
      </dgm:prSet>
      <dgm:spPr/>
    </dgm:pt>
    <dgm:pt modelId="{9C159EE6-A3EF-420F-AC8B-3CFA89313473}" type="pres">
      <dgm:prSet presAssocID="{D97F4A0E-6C74-4384-8F55-901C0C5DF0EE}" presName="compositeNode" presStyleCnt="0">
        <dgm:presLayoutVars>
          <dgm:bulletEnabled val="1"/>
        </dgm:presLayoutVars>
      </dgm:prSet>
      <dgm:spPr/>
    </dgm:pt>
    <dgm:pt modelId="{55E60E94-C896-4CD6-93E4-1A22E847C09F}" type="pres">
      <dgm:prSet presAssocID="{D97F4A0E-6C74-4384-8F55-901C0C5DF0EE}" presName="bgRect" presStyleLbl="alignNode1" presStyleIdx="0" presStyleCnt="3"/>
      <dgm:spPr/>
    </dgm:pt>
    <dgm:pt modelId="{8BA18977-5602-42E5-A46F-03A99E6704CE}" type="pres">
      <dgm:prSet presAssocID="{4F200269-EBEC-4A59-A444-891DB40874C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399968C-3805-4AB8-9004-F69B9AA47C9F}" type="pres">
      <dgm:prSet presAssocID="{D97F4A0E-6C74-4384-8F55-901C0C5DF0EE}" presName="nodeRect" presStyleLbl="alignNode1" presStyleIdx="0" presStyleCnt="3">
        <dgm:presLayoutVars>
          <dgm:bulletEnabled val="1"/>
        </dgm:presLayoutVars>
      </dgm:prSet>
      <dgm:spPr/>
    </dgm:pt>
    <dgm:pt modelId="{0B333504-9150-4AA8-BC12-C5ED49B6B453}" type="pres">
      <dgm:prSet presAssocID="{4F200269-EBEC-4A59-A444-891DB40874C8}" presName="sibTrans" presStyleCnt="0"/>
      <dgm:spPr/>
    </dgm:pt>
    <dgm:pt modelId="{FB53027F-70A0-4718-8837-C3A2D986FE96}" type="pres">
      <dgm:prSet presAssocID="{D4E51DBA-35AA-4734-AEA1-8663ED10E11B}" presName="compositeNode" presStyleCnt="0">
        <dgm:presLayoutVars>
          <dgm:bulletEnabled val="1"/>
        </dgm:presLayoutVars>
      </dgm:prSet>
      <dgm:spPr/>
    </dgm:pt>
    <dgm:pt modelId="{08134016-0E0D-4112-9B7C-46C754498C39}" type="pres">
      <dgm:prSet presAssocID="{D4E51DBA-35AA-4734-AEA1-8663ED10E11B}" presName="bgRect" presStyleLbl="alignNode1" presStyleIdx="1" presStyleCnt="3"/>
      <dgm:spPr/>
    </dgm:pt>
    <dgm:pt modelId="{73359F8D-C48E-4217-97E4-9845EC6FD49B}" type="pres">
      <dgm:prSet presAssocID="{8957AC3C-D31F-4221-985A-904CB71971D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C4364A2-96EC-4225-BA2F-93EA6458D66F}" type="pres">
      <dgm:prSet presAssocID="{D4E51DBA-35AA-4734-AEA1-8663ED10E11B}" presName="nodeRect" presStyleLbl="alignNode1" presStyleIdx="1" presStyleCnt="3">
        <dgm:presLayoutVars>
          <dgm:bulletEnabled val="1"/>
        </dgm:presLayoutVars>
      </dgm:prSet>
      <dgm:spPr/>
    </dgm:pt>
    <dgm:pt modelId="{105EEEFA-D571-44F5-AC0D-F190F99FEBFF}" type="pres">
      <dgm:prSet presAssocID="{8957AC3C-D31F-4221-985A-904CB71971D6}" presName="sibTrans" presStyleCnt="0"/>
      <dgm:spPr/>
    </dgm:pt>
    <dgm:pt modelId="{FB58E218-9746-449F-A1C5-4C4142E5DFCE}" type="pres">
      <dgm:prSet presAssocID="{3D7981DD-C6E1-4B3D-BAC7-E13EDAE52EB9}" presName="compositeNode" presStyleCnt="0">
        <dgm:presLayoutVars>
          <dgm:bulletEnabled val="1"/>
        </dgm:presLayoutVars>
      </dgm:prSet>
      <dgm:spPr/>
    </dgm:pt>
    <dgm:pt modelId="{9C5F8F85-AE8A-462A-B101-3F4F718666A4}" type="pres">
      <dgm:prSet presAssocID="{3D7981DD-C6E1-4B3D-BAC7-E13EDAE52EB9}" presName="bgRect" presStyleLbl="alignNode1" presStyleIdx="2" presStyleCnt="3"/>
      <dgm:spPr/>
    </dgm:pt>
    <dgm:pt modelId="{06987C48-FD6B-422B-B454-2293D14A806B}" type="pres">
      <dgm:prSet presAssocID="{7E24CCB7-7D0B-4F15-BC0B-F2C04BB2AC1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A160CCD-492B-4B26-BF92-66AC1067BFD1}" type="pres">
      <dgm:prSet presAssocID="{3D7981DD-C6E1-4B3D-BAC7-E13EDAE52EB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2A09400-DF4C-441F-AF2A-69F4BACF92B7}" type="presOf" srcId="{7E24CCB7-7D0B-4F15-BC0B-F2C04BB2AC11}" destId="{06987C48-FD6B-422B-B454-2293D14A806B}" srcOrd="0" destOrd="0" presId="urn:microsoft.com/office/officeart/2016/7/layout/LinearBlockProcessNumbered"/>
    <dgm:cxn modelId="{7568AC0C-AC4D-4E3A-97AA-977C8EB9D5FD}" type="presOf" srcId="{8957AC3C-D31F-4221-985A-904CB71971D6}" destId="{73359F8D-C48E-4217-97E4-9845EC6FD49B}" srcOrd="0" destOrd="0" presId="urn:microsoft.com/office/officeart/2016/7/layout/LinearBlockProcessNumbered"/>
    <dgm:cxn modelId="{EADC3819-AE7F-4A00-9BB5-A788CADD96B0}" srcId="{B49AD7B0-2D9F-4094-AF76-EC90CD1750C8}" destId="{D97F4A0E-6C74-4384-8F55-901C0C5DF0EE}" srcOrd="0" destOrd="0" parTransId="{6757E90E-658F-4BDF-8447-36176BC6E910}" sibTransId="{4F200269-EBEC-4A59-A444-891DB40874C8}"/>
    <dgm:cxn modelId="{D8B9F569-B639-4B5A-8142-1A99D2349E61}" type="presOf" srcId="{3D7981DD-C6E1-4B3D-BAC7-E13EDAE52EB9}" destId="{7A160CCD-492B-4B26-BF92-66AC1067BFD1}" srcOrd="1" destOrd="0" presId="urn:microsoft.com/office/officeart/2016/7/layout/LinearBlockProcessNumbered"/>
    <dgm:cxn modelId="{E487CA70-2FAF-44FF-899F-AE617FC8B044}" type="presOf" srcId="{3D7981DD-C6E1-4B3D-BAC7-E13EDAE52EB9}" destId="{9C5F8F85-AE8A-462A-B101-3F4F718666A4}" srcOrd="0" destOrd="0" presId="urn:microsoft.com/office/officeart/2016/7/layout/LinearBlockProcessNumbered"/>
    <dgm:cxn modelId="{CDE77053-E517-47F7-91E2-7DEA6853A9B4}" type="presOf" srcId="{D4E51DBA-35AA-4734-AEA1-8663ED10E11B}" destId="{BC4364A2-96EC-4225-BA2F-93EA6458D66F}" srcOrd="1" destOrd="0" presId="urn:microsoft.com/office/officeart/2016/7/layout/LinearBlockProcessNumbered"/>
    <dgm:cxn modelId="{88E3B67C-BC26-4D1F-8A6B-DCED4B835D54}" type="presOf" srcId="{D4E51DBA-35AA-4734-AEA1-8663ED10E11B}" destId="{08134016-0E0D-4112-9B7C-46C754498C39}" srcOrd="0" destOrd="0" presId="urn:microsoft.com/office/officeart/2016/7/layout/LinearBlockProcessNumbered"/>
    <dgm:cxn modelId="{BAB6CD8C-D802-42A3-8B20-6156502EF571}" srcId="{B49AD7B0-2D9F-4094-AF76-EC90CD1750C8}" destId="{3D7981DD-C6E1-4B3D-BAC7-E13EDAE52EB9}" srcOrd="2" destOrd="0" parTransId="{365F7087-753F-4CF7-8B70-A1DDDE92316D}" sibTransId="{7E24CCB7-7D0B-4F15-BC0B-F2C04BB2AC11}"/>
    <dgm:cxn modelId="{46158D92-D374-4D28-B5A7-04B95715EBA3}" type="presOf" srcId="{D97F4A0E-6C74-4384-8F55-901C0C5DF0EE}" destId="{E399968C-3805-4AB8-9004-F69B9AA47C9F}" srcOrd="1" destOrd="0" presId="urn:microsoft.com/office/officeart/2016/7/layout/LinearBlockProcessNumbered"/>
    <dgm:cxn modelId="{2E68339E-A3DA-4888-B817-BBD71A911ED0}" type="presOf" srcId="{B49AD7B0-2D9F-4094-AF76-EC90CD1750C8}" destId="{0F3AE01E-C1CE-4BA4-A0E6-7991C7866373}" srcOrd="0" destOrd="0" presId="urn:microsoft.com/office/officeart/2016/7/layout/LinearBlockProcessNumbered"/>
    <dgm:cxn modelId="{A0EB25B6-B072-423E-8B9B-D44CDE1BEE4E}" type="presOf" srcId="{4F200269-EBEC-4A59-A444-891DB40874C8}" destId="{8BA18977-5602-42E5-A46F-03A99E6704CE}" srcOrd="0" destOrd="0" presId="urn:microsoft.com/office/officeart/2016/7/layout/LinearBlockProcessNumbered"/>
    <dgm:cxn modelId="{550E1DBC-99A0-4CF8-B321-60BDD7A43813}" srcId="{B49AD7B0-2D9F-4094-AF76-EC90CD1750C8}" destId="{D4E51DBA-35AA-4734-AEA1-8663ED10E11B}" srcOrd="1" destOrd="0" parTransId="{E4386275-58DC-4A34-B0CD-9745E4833D35}" sibTransId="{8957AC3C-D31F-4221-985A-904CB71971D6}"/>
    <dgm:cxn modelId="{B33989FA-61E7-4900-8FE0-499C21F1C5C3}" type="presOf" srcId="{D97F4A0E-6C74-4384-8F55-901C0C5DF0EE}" destId="{55E60E94-C896-4CD6-93E4-1A22E847C09F}" srcOrd="0" destOrd="0" presId="urn:microsoft.com/office/officeart/2016/7/layout/LinearBlockProcessNumbered"/>
    <dgm:cxn modelId="{48347AD1-E078-4903-BFCE-B64AAA6CA68C}" type="presParOf" srcId="{0F3AE01E-C1CE-4BA4-A0E6-7991C7866373}" destId="{9C159EE6-A3EF-420F-AC8B-3CFA89313473}" srcOrd="0" destOrd="0" presId="urn:microsoft.com/office/officeart/2016/7/layout/LinearBlockProcessNumbered"/>
    <dgm:cxn modelId="{39DD5FA4-BA41-4B17-A9DD-A1C8DFCDA4E2}" type="presParOf" srcId="{9C159EE6-A3EF-420F-AC8B-3CFA89313473}" destId="{55E60E94-C896-4CD6-93E4-1A22E847C09F}" srcOrd="0" destOrd="0" presId="urn:microsoft.com/office/officeart/2016/7/layout/LinearBlockProcessNumbered"/>
    <dgm:cxn modelId="{B6AE15F4-E8B8-4994-9BA3-2B32CE4A8DD8}" type="presParOf" srcId="{9C159EE6-A3EF-420F-AC8B-3CFA89313473}" destId="{8BA18977-5602-42E5-A46F-03A99E6704CE}" srcOrd="1" destOrd="0" presId="urn:microsoft.com/office/officeart/2016/7/layout/LinearBlockProcessNumbered"/>
    <dgm:cxn modelId="{EB731A0F-B64F-4FE0-9BB8-B68BA7450B2B}" type="presParOf" srcId="{9C159EE6-A3EF-420F-AC8B-3CFA89313473}" destId="{E399968C-3805-4AB8-9004-F69B9AA47C9F}" srcOrd="2" destOrd="0" presId="urn:microsoft.com/office/officeart/2016/7/layout/LinearBlockProcessNumbered"/>
    <dgm:cxn modelId="{90BFC75F-DCE0-4A1B-91AA-92B8B765010C}" type="presParOf" srcId="{0F3AE01E-C1CE-4BA4-A0E6-7991C7866373}" destId="{0B333504-9150-4AA8-BC12-C5ED49B6B453}" srcOrd="1" destOrd="0" presId="urn:microsoft.com/office/officeart/2016/7/layout/LinearBlockProcessNumbered"/>
    <dgm:cxn modelId="{198E5961-1522-4EFE-951A-648028FBC10B}" type="presParOf" srcId="{0F3AE01E-C1CE-4BA4-A0E6-7991C7866373}" destId="{FB53027F-70A0-4718-8837-C3A2D986FE96}" srcOrd="2" destOrd="0" presId="urn:microsoft.com/office/officeart/2016/7/layout/LinearBlockProcessNumbered"/>
    <dgm:cxn modelId="{8CD5F968-3286-4FA0-9FDD-ABB11C2BB91E}" type="presParOf" srcId="{FB53027F-70A0-4718-8837-C3A2D986FE96}" destId="{08134016-0E0D-4112-9B7C-46C754498C39}" srcOrd="0" destOrd="0" presId="urn:microsoft.com/office/officeart/2016/7/layout/LinearBlockProcessNumbered"/>
    <dgm:cxn modelId="{DC5B3A27-C17D-4708-9197-584BB069AB34}" type="presParOf" srcId="{FB53027F-70A0-4718-8837-C3A2D986FE96}" destId="{73359F8D-C48E-4217-97E4-9845EC6FD49B}" srcOrd="1" destOrd="0" presId="urn:microsoft.com/office/officeart/2016/7/layout/LinearBlockProcessNumbered"/>
    <dgm:cxn modelId="{D9CAE20C-007B-42D5-992A-1E5C46C0ABC6}" type="presParOf" srcId="{FB53027F-70A0-4718-8837-C3A2D986FE96}" destId="{BC4364A2-96EC-4225-BA2F-93EA6458D66F}" srcOrd="2" destOrd="0" presId="urn:microsoft.com/office/officeart/2016/7/layout/LinearBlockProcessNumbered"/>
    <dgm:cxn modelId="{E21630D7-BF0F-4381-8249-555B174FC4A1}" type="presParOf" srcId="{0F3AE01E-C1CE-4BA4-A0E6-7991C7866373}" destId="{105EEEFA-D571-44F5-AC0D-F190F99FEBFF}" srcOrd="3" destOrd="0" presId="urn:microsoft.com/office/officeart/2016/7/layout/LinearBlockProcessNumbered"/>
    <dgm:cxn modelId="{2EDB4EE8-C5B9-4035-AC48-E5A661DBE388}" type="presParOf" srcId="{0F3AE01E-C1CE-4BA4-A0E6-7991C7866373}" destId="{FB58E218-9746-449F-A1C5-4C4142E5DFCE}" srcOrd="4" destOrd="0" presId="urn:microsoft.com/office/officeart/2016/7/layout/LinearBlockProcessNumbered"/>
    <dgm:cxn modelId="{0BF21FEE-988E-4119-839E-D0DA11BDC8F2}" type="presParOf" srcId="{FB58E218-9746-449F-A1C5-4C4142E5DFCE}" destId="{9C5F8F85-AE8A-462A-B101-3F4F718666A4}" srcOrd="0" destOrd="0" presId="urn:microsoft.com/office/officeart/2016/7/layout/LinearBlockProcessNumbered"/>
    <dgm:cxn modelId="{E84B0144-FF9E-4DC1-BBBD-CC2E61356963}" type="presParOf" srcId="{FB58E218-9746-449F-A1C5-4C4142E5DFCE}" destId="{06987C48-FD6B-422B-B454-2293D14A806B}" srcOrd="1" destOrd="0" presId="urn:microsoft.com/office/officeart/2016/7/layout/LinearBlockProcessNumbered"/>
    <dgm:cxn modelId="{9CB33B85-BE02-4830-B0AB-D016A9D8EB91}" type="presParOf" srcId="{FB58E218-9746-449F-A1C5-4C4142E5DFCE}" destId="{7A160CCD-492B-4B26-BF92-66AC1067BFD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60E94-C896-4CD6-93E4-1A22E847C09F}">
      <dsp:nvSpPr>
        <dsp:cNvPr id="0" name=""/>
        <dsp:cNvSpPr/>
      </dsp:nvSpPr>
      <dsp:spPr>
        <a:xfrm>
          <a:off x="751" y="220798"/>
          <a:ext cx="3043237" cy="36518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0" rIns="30060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More than 2/3 of total gift amount goes to: College of Natural Science, Arts and Sciences, Social Science, and Agriculture and Natural Resources.</a:t>
          </a:r>
        </a:p>
      </dsp:txBody>
      <dsp:txXfrm>
        <a:off x="751" y="1681552"/>
        <a:ext cx="3043237" cy="2191130"/>
      </dsp:txXfrm>
    </dsp:sp>
    <dsp:sp modelId="{8BA18977-5602-42E5-A46F-03A99E6704CE}">
      <dsp:nvSpPr>
        <dsp:cNvPr id="0" name=""/>
        <dsp:cNvSpPr/>
      </dsp:nvSpPr>
      <dsp:spPr>
        <a:xfrm>
          <a:off x="751" y="220798"/>
          <a:ext cx="3043237" cy="146075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165100" rIns="3006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51" y="220798"/>
        <a:ext cx="3043237" cy="1460753"/>
      </dsp:txXfrm>
    </dsp:sp>
    <dsp:sp modelId="{08134016-0E0D-4112-9B7C-46C754498C39}">
      <dsp:nvSpPr>
        <dsp:cNvPr id="0" name=""/>
        <dsp:cNvSpPr/>
      </dsp:nvSpPr>
      <dsp:spPr>
        <a:xfrm>
          <a:off x="3287447" y="220798"/>
          <a:ext cx="3043237" cy="36518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0" rIns="30060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Colleges in California, Colorado, and Texas received most donations. Denver is top one city in the US with respect to gift amount received.</a:t>
          </a:r>
        </a:p>
      </dsp:txBody>
      <dsp:txXfrm>
        <a:off x="3287447" y="1681552"/>
        <a:ext cx="3043237" cy="2191130"/>
      </dsp:txXfrm>
    </dsp:sp>
    <dsp:sp modelId="{73359F8D-C48E-4217-97E4-9845EC6FD49B}">
      <dsp:nvSpPr>
        <dsp:cNvPr id="0" name=""/>
        <dsp:cNvSpPr/>
      </dsp:nvSpPr>
      <dsp:spPr>
        <a:xfrm>
          <a:off x="3287447" y="220798"/>
          <a:ext cx="3043237" cy="146075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165100" rIns="3006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87447" y="220798"/>
        <a:ext cx="3043237" cy="1460753"/>
      </dsp:txXfrm>
    </dsp:sp>
    <dsp:sp modelId="{9C5F8F85-AE8A-462A-B101-3F4F718666A4}">
      <dsp:nvSpPr>
        <dsp:cNvPr id="0" name=""/>
        <dsp:cNvSpPr/>
      </dsp:nvSpPr>
      <dsp:spPr>
        <a:xfrm>
          <a:off x="6574144" y="220798"/>
          <a:ext cx="3043237" cy="36518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0" rIns="300604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Gift Amount tends to slightly increase over time. It seems that most donations used to be made beginning/end of year - perhaps due to some yearly event in January and/or December.</a:t>
          </a:r>
        </a:p>
      </dsp:txBody>
      <dsp:txXfrm>
        <a:off x="6574144" y="1681552"/>
        <a:ext cx="3043237" cy="2191130"/>
      </dsp:txXfrm>
    </dsp:sp>
    <dsp:sp modelId="{06987C48-FD6B-422B-B454-2293D14A806B}">
      <dsp:nvSpPr>
        <dsp:cNvPr id="0" name=""/>
        <dsp:cNvSpPr/>
      </dsp:nvSpPr>
      <dsp:spPr>
        <a:xfrm>
          <a:off x="6574144" y="220798"/>
          <a:ext cx="3043237" cy="1460753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0604" tIns="165100" rIns="3006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74144" y="220798"/>
        <a:ext cx="3043237" cy="1460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52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1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43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97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3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7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4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lavisadurdic/viz/USCollegeDonations_16962790623100/USCollegeDonations" TargetMode="External"/><Relationship Id="rId2" Type="http://schemas.openxmlformats.org/officeDocument/2006/relationships/hyperlink" Target="https://public.tableau.com/app/learn/sample-data?qt-overview_resources=1#qt-overview_resour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6DB4-47A4-565E-D748-C4820181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27814"/>
            <a:ext cx="3985591" cy="786586"/>
          </a:xfrm>
        </p:spPr>
        <p:txBody>
          <a:bodyPr>
            <a:noAutofit/>
          </a:bodyPr>
          <a:lstStyle/>
          <a:p>
            <a:pPr algn="ctr"/>
            <a:r>
              <a:rPr lang="sr-Latn-RS" sz="4500" b="1" dirty="0"/>
              <a:t>Slaviša Đurđić</a:t>
            </a:r>
            <a:endParaRPr lang="en-US" sz="4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88A8-7188-1D14-D427-A81FF7C1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87" y="1465237"/>
            <a:ext cx="11509513" cy="4418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/>
              <a:t>US College Donations</a:t>
            </a:r>
            <a:endParaRPr lang="sr-Latn-RS" sz="1900" b="1" dirty="0"/>
          </a:p>
          <a:p>
            <a:pPr marL="0" indent="0" algn="l">
              <a:buNone/>
            </a:pP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Goal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: Analysis of the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Tableau “University Advancement, Donations, and Giving” education sample 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dataset for period 2010-2015.</a:t>
            </a:r>
          </a:p>
          <a:p>
            <a:pPr marL="0" indent="0" algn="l">
              <a:buNone/>
            </a:pPr>
            <a:r>
              <a:rPr lang="en-US" sz="1500" b="1" i="0" dirty="0">
                <a:solidFill>
                  <a:srgbClr val="1F2328"/>
                </a:solidFill>
                <a:effectLst/>
                <a:latin typeface="-apple-system"/>
              </a:rPr>
              <a:t>Instructions:</a:t>
            </a:r>
            <a:endParaRPr lang="en-US" sz="15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Collect data by downloading the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Excel file from </a:t>
            </a:r>
            <a:r>
              <a:rPr lang="en-US" sz="1500" dirty="0">
                <a:solidFill>
                  <a:srgbClr val="1F2328"/>
                </a:solidFill>
                <a:latin typeface="-apple-system"/>
                <a:hlinkClick r:id="rId2"/>
              </a:rPr>
              <a:t>https://public.tableau.com/app/learn/sample-data?qt-overview_resources=1#qt-overview_resources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Use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ETL python script to l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oad the data from </a:t>
            </a:r>
            <a:r>
              <a:rPr lang="en-US" sz="1500" dirty="0">
                <a:solidFill>
                  <a:srgbClr val="1F2328"/>
                </a:solidFill>
                <a:latin typeface="-apple-system"/>
              </a:rPr>
              <a:t>CSV file 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to MySQL table.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Execute some basic SQL queries.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Build visuals in Tableau (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https://public.tableau.com/app/profile/slavisadurdic/viz/USCollegeDonations_16962790623100/USCollegeDonations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).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- Run proportion hypothesis testing in Python.</a:t>
            </a:r>
            <a:endParaRPr lang="en-US" sz="2500" dirty="0"/>
          </a:p>
          <a:p>
            <a:pPr marL="0" indent="0" algn="r">
              <a:buNone/>
            </a:pPr>
            <a:endParaRPr lang="en-US" sz="2500" dirty="0"/>
          </a:p>
          <a:p>
            <a:pPr marL="0" indent="0" algn="r">
              <a:buNone/>
            </a:pPr>
            <a:r>
              <a:rPr lang="sr-Latn-RS" sz="2500" dirty="0"/>
              <a:t>Belgrade, </a:t>
            </a:r>
            <a:r>
              <a:rPr lang="en-US" sz="2500" dirty="0"/>
              <a:t>October</a:t>
            </a:r>
            <a:r>
              <a:rPr lang="sr-Latn-RS" sz="2500" dirty="0"/>
              <a:t> 2023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513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9B24-9937-6076-B9ED-DDE005A7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7" y="1152940"/>
            <a:ext cx="9949070" cy="34389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i="1" dirty="0"/>
              <a:t>-- No single record returned… which means there are no duplicates</a:t>
            </a:r>
          </a:p>
          <a:p>
            <a:pPr marL="0" indent="0">
              <a:buNone/>
            </a:pPr>
            <a:r>
              <a:rPr lang="en-US" i="1" dirty="0"/>
              <a:t>WITH </a:t>
            </a:r>
            <a:r>
              <a:rPr lang="en-US" i="1" dirty="0" err="1"/>
              <a:t>cte</a:t>
            </a:r>
            <a:r>
              <a:rPr lang="en-US" i="1" dirty="0"/>
              <a:t> AS (	</a:t>
            </a:r>
          </a:p>
          <a:p>
            <a:pPr marL="0" indent="0">
              <a:buNone/>
            </a:pPr>
            <a:r>
              <a:rPr lang="en-US" i="1" dirty="0"/>
              <a:t>	SELECT ï»¿</a:t>
            </a:r>
            <a:r>
              <a:rPr lang="en-US" i="1" dirty="0" err="1"/>
              <a:t>Allocation_Subcategory</a:t>
            </a:r>
            <a:r>
              <a:rPr lang="en-US" i="1" dirty="0"/>
              <a:t>, City, College, </a:t>
            </a:r>
            <a:r>
              <a:rPr lang="en-US" i="1" dirty="0" err="1"/>
              <a:t>Gift_Allocation</a:t>
            </a:r>
            <a:r>
              <a:rPr lang="en-US" i="1" dirty="0"/>
              <a:t>, </a:t>
            </a:r>
            <a:r>
              <a:rPr lang="en-US" i="1" dirty="0" err="1"/>
              <a:t>Gift_Amount</a:t>
            </a:r>
            <a:r>
              <a:rPr lang="en-US" i="1" dirty="0"/>
              <a:t>, </a:t>
            </a:r>
            <a:r>
              <a:rPr lang="en-US" i="1" dirty="0" err="1"/>
              <a:t>Gift_Date</a:t>
            </a:r>
            <a:r>
              <a:rPr lang="en-US" i="1" dirty="0"/>
              <a:t>, Major, </a:t>
            </a:r>
            <a:r>
              <a:rPr lang="en-US" i="1" dirty="0" err="1"/>
              <a:t>Prospect_ID</a:t>
            </a:r>
            <a:r>
              <a:rPr lang="en-US" i="1" dirty="0"/>
              <a:t>, State, ROW_NUMBER() OVER(PARTITION BY ï»¿</a:t>
            </a:r>
            <a:r>
              <a:rPr lang="en-US" i="1" dirty="0" err="1"/>
              <a:t>Allocation_Subcategory</a:t>
            </a:r>
            <a:r>
              <a:rPr lang="en-US" i="1" dirty="0"/>
              <a:t>, City, College, </a:t>
            </a:r>
            <a:r>
              <a:rPr lang="en-US" i="1" dirty="0" err="1"/>
              <a:t>Gift_Allocation</a:t>
            </a:r>
            <a:r>
              <a:rPr lang="en-US" i="1" dirty="0"/>
              <a:t>, </a:t>
            </a:r>
            <a:r>
              <a:rPr lang="en-US" i="1" dirty="0" err="1"/>
              <a:t>Gift_Amount</a:t>
            </a:r>
            <a:r>
              <a:rPr lang="en-US" i="1" dirty="0"/>
              <a:t>, </a:t>
            </a:r>
            <a:r>
              <a:rPr lang="en-US" i="1" dirty="0" err="1"/>
              <a:t>Gift_Date</a:t>
            </a:r>
            <a:r>
              <a:rPr lang="en-US" i="1" dirty="0"/>
              <a:t>, Major, </a:t>
            </a:r>
            <a:r>
              <a:rPr lang="en-US" i="1" dirty="0" err="1"/>
              <a:t>Prospect_ID</a:t>
            </a:r>
            <a:r>
              <a:rPr lang="en-US" i="1" dirty="0"/>
              <a:t>, State) AS RN  			</a:t>
            </a:r>
          </a:p>
          <a:p>
            <a:pPr marL="0" indent="0">
              <a:buNone/>
            </a:pPr>
            <a:r>
              <a:rPr lang="en-US" i="1" dirty="0"/>
              <a:t>	FROM </a:t>
            </a:r>
            <a:r>
              <a:rPr lang="en-US" i="1" dirty="0" err="1"/>
              <a:t>data_analysis.college_donation</a:t>
            </a:r>
            <a:r>
              <a:rPr lang="en-US" i="1" dirty="0"/>
              <a:t>	 	)	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SELECT * FROM </a:t>
            </a:r>
            <a:r>
              <a:rPr lang="en-US" i="1" dirty="0" err="1"/>
              <a:t>cte</a:t>
            </a:r>
            <a:r>
              <a:rPr lang="en-US" i="1" dirty="0"/>
              <a:t> WHERE RN &gt; 1;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7" y="127814"/>
            <a:ext cx="4432852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MySQL queries</a:t>
            </a:r>
          </a:p>
        </p:txBody>
      </p:sp>
    </p:spTree>
    <p:extLst>
      <p:ext uri="{BB962C8B-B14F-4D97-AF65-F5344CB8AC3E}">
        <p14:creationId xmlns:p14="http://schemas.microsoft.com/office/powerpoint/2010/main" val="28141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315-97D6-2E7B-4D50-6B147E083B88}"/>
              </a:ext>
            </a:extLst>
          </p:cNvPr>
          <p:cNvSpPr txBox="1">
            <a:spLocks/>
          </p:cNvSpPr>
          <p:nvPr/>
        </p:nvSpPr>
        <p:spPr>
          <a:xfrm>
            <a:off x="377687" y="127814"/>
            <a:ext cx="4432852" cy="7865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500" b="1" dirty="0"/>
              <a:t>MySQL queries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1DBE79-6A02-D1BE-E9FD-6286724C675D}"/>
              </a:ext>
            </a:extLst>
          </p:cNvPr>
          <p:cNvSpPr txBox="1">
            <a:spLocks/>
          </p:cNvSpPr>
          <p:nvPr/>
        </p:nvSpPr>
        <p:spPr>
          <a:xfrm>
            <a:off x="377687" y="1162877"/>
            <a:ext cx="11267440" cy="3796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i="1" dirty="0"/>
              <a:t>-- Percentage of Scholarship in total gift amount for all dataset years, and for just year 2015</a:t>
            </a:r>
          </a:p>
          <a:p>
            <a:pPr marL="0" indent="0">
              <a:buFont typeface="Wingdings 3" charset="2"/>
              <a:buNone/>
            </a:pPr>
            <a:endParaRPr lang="en-US" i="1" dirty="0"/>
          </a:p>
          <a:p>
            <a:pPr marL="0" indent="0">
              <a:buFont typeface="Wingdings 3" charset="2"/>
              <a:buNone/>
            </a:pPr>
            <a:r>
              <a:rPr lang="en-US" i="1" dirty="0"/>
              <a:t>SELECT 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SUM(</a:t>
            </a:r>
            <a:r>
              <a:rPr lang="en-US" i="1" dirty="0" err="1"/>
              <a:t>Gift_Amount</a:t>
            </a:r>
            <a:r>
              <a:rPr lang="en-US" i="1" dirty="0"/>
              <a:t>) </a:t>
            </a:r>
            <a:r>
              <a:rPr lang="en-US" b="1" i="1" dirty="0"/>
              <a:t>AS </a:t>
            </a:r>
            <a:r>
              <a:rPr lang="en-US" b="1" i="1" dirty="0" err="1"/>
              <a:t>gift_amount</a:t>
            </a:r>
            <a:r>
              <a:rPr lang="en-US" i="1" dirty="0"/>
              <a:t>,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SUM(CASE WHEN </a:t>
            </a:r>
            <a:r>
              <a:rPr lang="en-US" i="1" dirty="0" err="1"/>
              <a:t>Gift_Allocation</a:t>
            </a:r>
            <a:r>
              <a:rPr lang="en-US" i="1" dirty="0"/>
              <a:t> = 'Scholarship' THEN </a:t>
            </a:r>
            <a:r>
              <a:rPr lang="en-US" i="1" dirty="0" err="1"/>
              <a:t>Gift_Amount</a:t>
            </a:r>
            <a:r>
              <a:rPr lang="en-US" i="1" dirty="0"/>
              <a:t> END) </a:t>
            </a:r>
            <a:r>
              <a:rPr lang="en-US" b="1" i="1" dirty="0"/>
              <a:t>AS </a:t>
            </a:r>
            <a:r>
              <a:rPr lang="en-US" b="1" i="1" dirty="0" err="1"/>
              <a:t>scholarship_gift_amount</a:t>
            </a:r>
            <a:r>
              <a:rPr lang="en-US" i="1" dirty="0"/>
              <a:t>,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ROUND(SUM(CASE WHEN </a:t>
            </a:r>
            <a:r>
              <a:rPr lang="en-US" i="1" dirty="0" err="1"/>
              <a:t>Gift_Allocation</a:t>
            </a:r>
            <a:r>
              <a:rPr lang="en-US" i="1" dirty="0"/>
              <a:t> = 'Scholarship' THEN </a:t>
            </a:r>
            <a:r>
              <a:rPr lang="en-US" i="1" dirty="0" err="1"/>
              <a:t>Gift_Amount</a:t>
            </a:r>
            <a:r>
              <a:rPr lang="en-US" i="1" dirty="0"/>
              <a:t> END)/SUM(</a:t>
            </a:r>
            <a:r>
              <a:rPr lang="en-US" i="1" dirty="0" err="1"/>
              <a:t>Gift_Amount</a:t>
            </a:r>
            <a:r>
              <a:rPr lang="en-US" i="1" dirty="0"/>
              <a:t>),2) </a:t>
            </a:r>
            <a:r>
              <a:rPr lang="en-US" b="1" i="1" dirty="0"/>
              <a:t>AS </a:t>
            </a:r>
            <a:r>
              <a:rPr lang="en-US" b="1" i="1" dirty="0" err="1"/>
              <a:t>scholarship_percentage</a:t>
            </a:r>
            <a:r>
              <a:rPr lang="en-US" i="1" dirty="0"/>
              <a:t>,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SUM(CASE WHEN </a:t>
            </a:r>
            <a:r>
              <a:rPr lang="en-US" i="1" dirty="0" err="1"/>
              <a:t>Gift_Date</a:t>
            </a:r>
            <a:r>
              <a:rPr lang="en-US" i="1" dirty="0"/>
              <a:t> LIKE '%2015%' THEN </a:t>
            </a:r>
            <a:r>
              <a:rPr lang="en-US" i="1" dirty="0" err="1"/>
              <a:t>Gift_Amount</a:t>
            </a:r>
            <a:r>
              <a:rPr lang="en-US" i="1" dirty="0"/>
              <a:t> END) </a:t>
            </a:r>
            <a:r>
              <a:rPr lang="en-US" b="1" i="1" dirty="0"/>
              <a:t>AS gift_amount_y2015</a:t>
            </a:r>
            <a:r>
              <a:rPr lang="en-US" i="1" dirty="0"/>
              <a:t>,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SUM(CASE WHEN </a:t>
            </a:r>
            <a:r>
              <a:rPr lang="en-US" i="1" dirty="0" err="1"/>
              <a:t>Gift_Date</a:t>
            </a:r>
            <a:r>
              <a:rPr lang="en-US" i="1" dirty="0"/>
              <a:t> LIKE '%2015%' AND </a:t>
            </a:r>
            <a:r>
              <a:rPr lang="en-US" i="1" dirty="0" err="1"/>
              <a:t>Gift_Allocation</a:t>
            </a:r>
            <a:r>
              <a:rPr lang="en-US" i="1" dirty="0"/>
              <a:t> = 'Scholarship' THEN </a:t>
            </a:r>
            <a:r>
              <a:rPr lang="en-US" i="1" dirty="0" err="1"/>
              <a:t>Gift_Amount</a:t>
            </a:r>
            <a:r>
              <a:rPr lang="en-US" i="1" dirty="0"/>
              <a:t> END) </a:t>
            </a:r>
            <a:r>
              <a:rPr lang="en-US" b="1" i="1" dirty="0"/>
              <a:t>AS scholarship_gift_amount_y2015</a:t>
            </a:r>
            <a:r>
              <a:rPr lang="en-US" i="1" dirty="0"/>
              <a:t>,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ROUND(SUM(CASE WHEN </a:t>
            </a:r>
            <a:r>
              <a:rPr lang="en-US" i="1" dirty="0" err="1"/>
              <a:t>Gift_Date</a:t>
            </a:r>
            <a:r>
              <a:rPr lang="en-US" i="1" dirty="0"/>
              <a:t> LIKE '%2015%' AND </a:t>
            </a:r>
            <a:r>
              <a:rPr lang="en-US" i="1" dirty="0" err="1"/>
              <a:t>Gift_Allocation</a:t>
            </a:r>
            <a:r>
              <a:rPr lang="en-US" i="1" dirty="0"/>
              <a:t> = 'Scholarship' THEN </a:t>
            </a:r>
            <a:r>
              <a:rPr lang="en-US" i="1" dirty="0" err="1"/>
              <a:t>Gift_Amount</a:t>
            </a:r>
            <a:r>
              <a:rPr lang="en-US" i="1" dirty="0"/>
              <a:t> END)/SUM(CASE WHEN </a:t>
            </a:r>
            <a:r>
              <a:rPr lang="en-US" i="1" dirty="0" err="1"/>
              <a:t>Gift_Date</a:t>
            </a:r>
            <a:r>
              <a:rPr lang="en-US" i="1" dirty="0"/>
              <a:t> LIKE '%2015%' THEN </a:t>
            </a:r>
            <a:r>
              <a:rPr lang="en-US" i="1" dirty="0" err="1"/>
              <a:t>Gift_Amount</a:t>
            </a:r>
            <a:r>
              <a:rPr lang="en-US" i="1" dirty="0"/>
              <a:t> END),2) </a:t>
            </a:r>
            <a:r>
              <a:rPr lang="en-US" b="1" i="1" dirty="0"/>
              <a:t>AS scholarship_percentage_y2015</a:t>
            </a:r>
          </a:p>
          <a:p>
            <a:pPr marL="0" indent="0">
              <a:buFont typeface="Wingdings 3" charset="2"/>
              <a:buNone/>
            </a:pPr>
            <a:r>
              <a:rPr lang="en-US" i="1" dirty="0"/>
              <a:t>FROM </a:t>
            </a:r>
            <a:r>
              <a:rPr lang="en-US" i="1" dirty="0" err="1"/>
              <a:t>data_analysis.college_donation</a:t>
            </a:r>
            <a:r>
              <a:rPr lang="en-US" i="1" dirty="0"/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DF2BF-03F3-7DB4-4463-5C113739B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5294657"/>
            <a:ext cx="118491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7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076C4-F9E4-272D-4B3D-B5FD4CDF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5" y="253963"/>
            <a:ext cx="1857375" cy="447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4B1C08-F433-167C-7B24-03DC9CFC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5" y="943566"/>
            <a:ext cx="11145520" cy="548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0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076C4-F9E4-272D-4B3D-B5FD4CDF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5" y="253963"/>
            <a:ext cx="1857375" cy="447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31EF8B-E613-3345-8F7D-228B8C83D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54" y="900980"/>
            <a:ext cx="11476201" cy="55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1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076C4-F9E4-272D-4B3D-B5FD4CDFC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5" y="253963"/>
            <a:ext cx="1857375" cy="447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DFF517-6D1D-BAF8-0075-6FC1F063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19" y="1010466"/>
            <a:ext cx="11270587" cy="551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7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DFD6A-6A58-C1CF-E71F-D048DCD846CC}"/>
              </a:ext>
            </a:extLst>
          </p:cNvPr>
          <p:cNvSpPr txBox="1">
            <a:spLocks/>
          </p:cNvSpPr>
          <p:nvPr/>
        </p:nvSpPr>
        <p:spPr>
          <a:xfrm>
            <a:off x="1286933" y="609600"/>
            <a:ext cx="10197494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/>
              <a:t>College Donations Project Insights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DC6AAD-1DE8-926C-CDAF-8280E9F66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54015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600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7696</TotalTime>
  <Words>544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Trebuchet MS</vt:lpstr>
      <vt:lpstr>Wingdings 3</vt:lpstr>
      <vt:lpstr>Facet</vt:lpstr>
      <vt:lpstr>Slaviša Đurđić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Slaviša Đurđić</cp:lastModifiedBy>
  <cp:revision>74</cp:revision>
  <dcterms:created xsi:type="dcterms:W3CDTF">2018-06-07T21:39:02Z</dcterms:created>
  <dcterms:modified xsi:type="dcterms:W3CDTF">2023-10-04T13:48:07Z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