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59" r:id="rId6"/>
    <p:sldId id="301" r:id="rId7"/>
    <p:sldId id="286" r:id="rId8"/>
    <p:sldId id="297" r:id="rId9"/>
    <p:sldId id="296" r:id="rId10"/>
    <p:sldId id="287" r:id="rId11"/>
    <p:sldId id="288" r:id="rId12"/>
    <p:sldId id="289" r:id="rId13"/>
    <p:sldId id="291" r:id="rId14"/>
    <p:sldId id="298" r:id="rId15"/>
    <p:sldId id="299" r:id="rId16"/>
    <p:sldId id="290" r:id="rId17"/>
    <p:sldId id="292" r:id="rId18"/>
    <p:sldId id="293" r:id="rId19"/>
    <p:sldId id="294" r:id="rId20"/>
    <p:sldId id="300" r:id="rId21"/>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11/16/2023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ookerstudio.google.com/reporting/650846d0-8a6c-473a-95ea-f73398897ce1/page/Co9hD"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7"/>
            <a:ext cx="11509513" cy="4418728"/>
          </a:xfrm>
        </p:spPr>
        <p:txBody>
          <a:bodyPr>
            <a:noAutofit/>
          </a:bodyPr>
          <a:lstStyle/>
          <a:p>
            <a:pPr marL="0" indent="0">
              <a:buNone/>
            </a:pPr>
            <a:r>
              <a:rPr lang="en-US" sz="1900" b="1" dirty="0"/>
              <a:t>Apple Stock Data</a:t>
            </a:r>
          </a:p>
          <a:p>
            <a:pPr marL="0" indent="0">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3-year </a:t>
            </a:r>
            <a:r>
              <a:rPr lang="en-US" sz="1500" dirty="0">
                <a:solidFill>
                  <a:srgbClr val="1F2328"/>
                </a:solidFill>
                <a:latin typeface="-apple-system"/>
              </a:rPr>
              <a:t>Apple stock data </a:t>
            </a:r>
            <a:r>
              <a:rPr lang="en-US" sz="1500" b="0" i="0" dirty="0">
                <a:solidFill>
                  <a:srgbClr val="1F2328"/>
                </a:solidFill>
                <a:effectLst/>
                <a:latin typeface="-apple-system"/>
              </a:rPr>
              <a:t>with Python and Looker Studio.</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With the use of ChatGPT collect data by downloading Apple </a:t>
            </a:r>
            <a:r>
              <a:rPr lang="en-US" sz="1500" dirty="0">
                <a:solidFill>
                  <a:srgbClr val="1F2328"/>
                </a:solidFill>
                <a:latin typeface="-apple-system"/>
              </a:rPr>
              <a:t>stock data for period 1/1/2020-1/1/2023 from Yahoo Finance via </a:t>
            </a:r>
            <a:r>
              <a:rPr lang="en-US" sz="1500" dirty="0" err="1">
                <a:solidFill>
                  <a:srgbClr val="1F2328"/>
                </a:solidFill>
                <a:latin typeface="-apple-system"/>
              </a:rPr>
              <a:t>yfinance</a:t>
            </a:r>
            <a:r>
              <a:rPr lang="en-US" sz="1500" dirty="0">
                <a:solidFill>
                  <a:srgbClr val="1F2328"/>
                </a:solidFill>
                <a:latin typeface="-apple-system"/>
              </a:rPr>
              <a:t> python library</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Load the data to MySQL and </a:t>
            </a:r>
            <a:r>
              <a:rPr lang="en-US" sz="1500" dirty="0">
                <a:solidFill>
                  <a:srgbClr val="1F2328"/>
                </a:solidFill>
                <a:latin typeface="-apple-system"/>
              </a:rPr>
              <a:t>CSV file.</a:t>
            </a:r>
          </a:p>
          <a:p>
            <a:pPr marL="0" indent="0" algn="l">
              <a:buNone/>
            </a:pPr>
            <a:r>
              <a:rPr lang="en-US" sz="1500" dirty="0">
                <a:solidFill>
                  <a:srgbClr val="1F2328"/>
                </a:solidFill>
                <a:latin typeface="-apple-system"/>
              </a:rPr>
              <a:t>- Execute SQL queries in MySQL to calculate daily returns of Apple stock for 1/1/2020-1/1/2023 period as well as the mean and standard deviation.</a:t>
            </a:r>
          </a:p>
          <a:p>
            <a:pPr marL="0" indent="0" algn="l">
              <a:buNone/>
            </a:pPr>
            <a:r>
              <a:rPr lang="en-US" sz="1500" b="0" i="0" dirty="0">
                <a:solidFill>
                  <a:srgbClr val="1F2328"/>
                </a:solidFill>
                <a:effectLst/>
                <a:latin typeface="-apple-system"/>
              </a:rPr>
              <a:t>- Connect to the CSV file from Looker Studio and </a:t>
            </a:r>
            <a:r>
              <a:rPr lang="en-US" sz="1500" dirty="0">
                <a:solidFill>
                  <a:srgbClr val="1F2328"/>
                </a:solidFill>
                <a:latin typeface="-apple-system"/>
              </a:rPr>
              <a:t>b</a:t>
            </a:r>
            <a:r>
              <a:rPr lang="en-US" sz="1500" b="0" i="0" dirty="0">
                <a:solidFill>
                  <a:srgbClr val="1F2328"/>
                </a:solidFill>
                <a:effectLst/>
                <a:latin typeface="-apple-system"/>
              </a:rPr>
              <a:t>uild visuals (</a:t>
            </a:r>
            <a:r>
              <a:rPr lang="en-US" sz="1500" b="0" i="0" dirty="0">
                <a:solidFill>
                  <a:srgbClr val="1F2328"/>
                </a:solidFill>
                <a:effectLst/>
                <a:latin typeface="-apple-system"/>
                <a:hlinkClick r:id="rId2"/>
              </a:rPr>
              <a:t>https://lookerstudio.google.com/reporting/650846d0-8a6c-473a-95ea-f73398897ce1/page/Co9hD</a:t>
            </a:r>
            <a:r>
              <a:rPr lang="en-US" sz="1500" b="0" i="0" dirty="0">
                <a:solidFill>
                  <a:srgbClr val="1F2328"/>
                </a:solidFill>
                <a:effectLst/>
                <a:latin typeface="-apple-system"/>
              </a:rPr>
              <a:t>).</a:t>
            </a:r>
          </a:p>
          <a:p>
            <a:pPr marL="0" indent="0" algn="l">
              <a:buNone/>
            </a:pPr>
            <a:r>
              <a:rPr lang="en-US" sz="1500" dirty="0">
                <a:solidFill>
                  <a:srgbClr val="1F2328"/>
                </a:solidFill>
                <a:latin typeface="-apple-system"/>
              </a:rPr>
              <a:t>- With the use of ChatGPT perform many different quantitative models in Python such as Descriptive statistics, Time Series (ARIMA), Volatility Model (GARCH), Exponential Moving Average (EWMA), Regression Analysis, Correlation Analysis, Machine Learning Models - Linear Regression and SVM, Black-Scholes Model, and Monte Carlo Simulation.</a:t>
            </a:r>
            <a:endParaRPr lang="en-US" sz="1500" b="0" i="0" dirty="0">
              <a:solidFill>
                <a:srgbClr val="1F2328"/>
              </a:solidFill>
              <a:effectLst/>
              <a:latin typeface="-apple-system"/>
            </a:endParaRPr>
          </a:p>
          <a:p>
            <a:pPr marL="0" indent="0" algn="r">
              <a:buNone/>
            </a:pPr>
            <a:endParaRPr lang="en-US" sz="2500" dirty="0"/>
          </a:p>
          <a:p>
            <a:pPr marL="0" indent="0" algn="r">
              <a:buNone/>
            </a:pPr>
            <a:r>
              <a:rPr lang="sr-Latn-RS" sz="2500" dirty="0"/>
              <a:t>Belgrade, </a:t>
            </a:r>
            <a:r>
              <a:rPr lang="en-US" sz="2500" dirty="0"/>
              <a:t>November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3" y="609600"/>
            <a:ext cx="9579849" cy="771939"/>
          </a:xfrm>
        </p:spPr>
        <p:txBody>
          <a:bodyPr>
            <a:noAutofit/>
          </a:bodyPr>
          <a:lstStyle/>
          <a:p>
            <a:r>
              <a:rPr lang="en-US" dirty="0"/>
              <a:t>Python: GARCH Volatility Model</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a:xfrm>
            <a:off x="677333" y="1381540"/>
            <a:ext cx="4441319" cy="3856382"/>
          </a:xfrm>
        </p:spPr>
        <p:txBody>
          <a:bodyPr>
            <a:normAutofit/>
          </a:bodyPr>
          <a:lstStyle/>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Constant Mean-GARCH(1,1) model is fitted with estimated coefficients.</a:t>
            </a:r>
          </a:p>
          <a:p>
            <a:pPr algn="l">
              <a:buFont typeface="Arial" panose="020B0604020202020204" pitchFamily="34" charset="0"/>
              <a:buChar char="•"/>
            </a:pPr>
            <a:r>
              <a:rPr lang="en-US" sz="2000" b="0" i="0" dirty="0">
                <a:solidFill>
                  <a:srgbClr val="00B0F0"/>
                </a:solidFill>
                <a:effectLst/>
                <a:latin typeface="Söhne"/>
              </a:rPr>
              <a:t>The omega, alpha, and beta parameters represent the constant, ARCH, and GARCH terms, respectively.</a:t>
            </a:r>
          </a:p>
          <a:p>
            <a:pPr algn="l">
              <a:buFont typeface="Arial" panose="020B0604020202020204" pitchFamily="34" charset="0"/>
              <a:buChar char="•"/>
            </a:pPr>
            <a:r>
              <a:rPr lang="en-US" sz="2000" b="0" i="0" dirty="0">
                <a:solidFill>
                  <a:srgbClr val="00B0F0"/>
                </a:solidFill>
                <a:effectLst/>
                <a:latin typeface="Söhne"/>
              </a:rPr>
              <a:t>The model suggests low volatility.</a:t>
            </a:r>
            <a:endParaRPr lang="en-US" sz="2000" dirty="0"/>
          </a:p>
        </p:txBody>
      </p:sp>
      <p:pic>
        <p:nvPicPr>
          <p:cNvPr id="5" name="Picture 4">
            <a:extLst>
              <a:ext uri="{FF2B5EF4-FFF2-40B4-BE49-F238E27FC236}">
                <a16:creationId xmlns:a16="http://schemas.microsoft.com/office/drawing/2014/main" id="{6F61209B-604C-0E0D-31E7-EECEDFE13E1A}"/>
              </a:ext>
            </a:extLst>
          </p:cNvPr>
          <p:cNvPicPr>
            <a:picLocks noChangeAspect="1"/>
          </p:cNvPicPr>
          <p:nvPr/>
        </p:nvPicPr>
        <p:blipFill>
          <a:blip r:embed="rId2"/>
          <a:stretch>
            <a:fillRect/>
          </a:stretch>
        </p:blipFill>
        <p:spPr>
          <a:xfrm>
            <a:off x="5367130" y="1715516"/>
            <a:ext cx="6686440" cy="4960681"/>
          </a:xfrm>
          <a:prstGeom prst="rect">
            <a:avLst/>
          </a:prstGeom>
        </p:spPr>
      </p:pic>
    </p:spTree>
    <p:extLst>
      <p:ext uri="{BB962C8B-B14F-4D97-AF65-F5344CB8AC3E}">
        <p14:creationId xmlns:p14="http://schemas.microsoft.com/office/powerpoint/2010/main" val="385033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GARCH Volatility Model (2)</a:t>
            </a:r>
          </a:p>
        </p:txBody>
      </p:sp>
      <p:pic>
        <p:nvPicPr>
          <p:cNvPr id="4" name="Picture 3">
            <a:extLst>
              <a:ext uri="{FF2B5EF4-FFF2-40B4-BE49-F238E27FC236}">
                <a16:creationId xmlns:a16="http://schemas.microsoft.com/office/drawing/2014/main" id="{8D4BD31B-9CA7-9221-F626-048BDE3C3811}"/>
              </a:ext>
            </a:extLst>
          </p:cNvPr>
          <p:cNvPicPr>
            <a:picLocks noChangeAspect="1"/>
          </p:cNvPicPr>
          <p:nvPr/>
        </p:nvPicPr>
        <p:blipFill>
          <a:blip r:embed="rId2"/>
          <a:stretch>
            <a:fillRect/>
          </a:stretch>
        </p:blipFill>
        <p:spPr>
          <a:xfrm>
            <a:off x="677334" y="1381539"/>
            <a:ext cx="9470518" cy="5209409"/>
          </a:xfrm>
          <a:prstGeom prst="rect">
            <a:avLst/>
          </a:prstGeom>
        </p:spPr>
      </p:pic>
    </p:spTree>
    <p:extLst>
      <p:ext uri="{BB962C8B-B14F-4D97-AF65-F5344CB8AC3E}">
        <p14:creationId xmlns:p14="http://schemas.microsoft.com/office/powerpoint/2010/main" val="2413495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Regression Analysis</a:t>
            </a:r>
          </a:p>
        </p:txBody>
      </p:sp>
      <p:pic>
        <p:nvPicPr>
          <p:cNvPr id="5" name="Picture 4">
            <a:extLst>
              <a:ext uri="{FF2B5EF4-FFF2-40B4-BE49-F238E27FC236}">
                <a16:creationId xmlns:a16="http://schemas.microsoft.com/office/drawing/2014/main" id="{9E789BD7-D9D7-E639-4A32-DA1642503DE6}"/>
              </a:ext>
            </a:extLst>
          </p:cNvPr>
          <p:cNvPicPr>
            <a:picLocks noChangeAspect="1"/>
          </p:cNvPicPr>
          <p:nvPr/>
        </p:nvPicPr>
        <p:blipFill>
          <a:blip r:embed="rId2"/>
          <a:stretch>
            <a:fillRect/>
          </a:stretch>
        </p:blipFill>
        <p:spPr>
          <a:xfrm>
            <a:off x="677334" y="1292087"/>
            <a:ext cx="9663381" cy="5298861"/>
          </a:xfrm>
          <a:prstGeom prst="rect">
            <a:avLst/>
          </a:prstGeom>
        </p:spPr>
      </p:pic>
    </p:spTree>
    <p:extLst>
      <p:ext uri="{BB962C8B-B14F-4D97-AF65-F5344CB8AC3E}">
        <p14:creationId xmlns:p14="http://schemas.microsoft.com/office/powerpoint/2010/main" val="58521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Regression Analysis (2)</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a:xfrm>
            <a:off x="677334" y="1381540"/>
            <a:ext cx="4153084" cy="3856382"/>
          </a:xfrm>
        </p:spPr>
        <p:txBody>
          <a:bodyPr>
            <a:normAutofit/>
          </a:bodyPr>
          <a:lstStyle/>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Linear regression is performed on the time series against time.</a:t>
            </a:r>
          </a:p>
          <a:p>
            <a:pPr algn="l">
              <a:buFont typeface="Arial" panose="020B0604020202020204" pitchFamily="34" charset="0"/>
              <a:buChar char="•"/>
            </a:pPr>
            <a:r>
              <a:rPr lang="en-US" sz="2000" b="0" i="0" dirty="0">
                <a:solidFill>
                  <a:srgbClr val="00B0F0"/>
                </a:solidFill>
                <a:effectLst/>
                <a:latin typeface="Söhne"/>
              </a:rPr>
              <a:t>The regression equation is Adj Close = 83.9378 + 0.1182 * Time.</a:t>
            </a:r>
          </a:p>
          <a:p>
            <a:pPr algn="l">
              <a:buFont typeface="Arial" panose="020B0604020202020204" pitchFamily="34" charset="0"/>
              <a:buChar char="•"/>
            </a:pPr>
            <a:r>
              <a:rPr lang="en-US" sz="2000" b="0" i="0" dirty="0">
                <a:solidFill>
                  <a:srgbClr val="00B0F0"/>
                </a:solidFill>
                <a:effectLst/>
                <a:latin typeface="Söhne"/>
              </a:rPr>
              <a:t>The R-squared value indicates that the model explains about 71% of the variance.</a:t>
            </a:r>
            <a:endParaRPr lang="en-US" sz="2000" dirty="0"/>
          </a:p>
        </p:txBody>
      </p:sp>
      <p:pic>
        <p:nvPicPr>
          <p:cNvPr id="8" name="Picture 7">
            <a:extLst>
              <a:ext uri="{FF2B5EF4-FFF2-40B4-BE49-F238E27FC236}">
                <a16:creationId xmlns:a16="http://schemas.microsoft.com/office/drawing/2014/main" id="{4FB09597-B8BA-FEF9-6F47-C6758701AA57}"/>
              </a:ext>
            </a:extLst>
          </p:cNvPr>
          <p:cNvPicPr>
            <a:picLocks noChangeAspect="1"/>
          </p:cNvPicPr>
          <p:nvPr/>
        </p:nvPicPr>
        <p:blipFill>
          <a:blip r:embed="rId2"/>
          <a:stretch>
            <a:fillRect/>
          </a:stretch>
        </p:blipFill>
        <p:spPr>
          <a:xfrm>
            <a:off x="5200356" y="1719471"/>
            <a:ext cx="6853213" cy="4956726"/>
          </a:xfrm>
          <a:prstGeom prst="rect">
            <a:avLst/>
          </a:prstGeom>
        </p:spPr>
      </p:pic>
    </p:spTree>
    <p:extLst>
      <p:ext uri="{BB962C8B-B14F-4D97-AF65-F5344CB8AC3E}">
        <p14:creationId xmlns:p14="http://schemas.microsoft.com/office/powerpoint/2010/main" val="386672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Correlation Analysis</a:t>
            </a:r>
          </a:p>
        </p:txBody>
      </p:sp>
      <p:sp>
        <p:nvSpPr>
          <p:cNvPr id="4" name="Content Placeholder 2">
            <a:extLst>
              <a:ext uri="{FF2B5EF4-FFF2-40B4-BE49-F238E27FC236}">
                <a16:creationId xmlns:a16="http://schemas.microsoft.com/office/drawing/2014/main" id="{D2641689-F45B-CF65-F59C-DA57616ED6D2}"/>
              </a:ext>
            </a:extLst>
          </p:cNvPr>
          <p:cNvSpPr txBox="1">
            <a:spLocks/>
          </p:cNvSpPr>
          <p:nvPr/>
        </p:nvSpPr>
        <p:spPr>
          <a:xfrm>
            <a:off x="677334" y="1620078"/>
            <a:ext cx="8596668" cy="21766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   </a:t>
            </a:r>
          </a:p>
          <a:p>
            <a:pPr>
              <a:buFont typeface="Arial" panose="020B0604020202020204" pitchFamily="34" charset="0"/>
              <a:buChar char="•"/>
            </a:pPr>
            <a:r>
              <a:rPr lang="en-US" sz="2000" dirty="0">
                <a:solidFill>
                  <a:srgbClr val="00B0F0"/>
                </a:solidFill>
                <a:latin typeface="Söhne"/>
              </a:rPr>
              <a:t>The correlation matrix shows the correlation between different columns in the stock data.</a:t>
            </a:r>
          </a:p>
          <a:p>
            <a:pPr>
              <a:buFont typeface="Arial" panose="020B0604020202020204" pitchFamily="34" charset="0"/>
              <a:buChar char="•"/>
            </a:pPr>
            <a:r>
              <a:rPr lang="en-US" sz="2000" dirty="0">
                <a:solidFill>
                  <a:srgbClr val="00B0F0"/>
                </a:solidFill>
                <a:latin typeface="Söhne"/>
              </a:rPr>
              <a:t>Strong positive correlations are observed between Open, High, Low, Close, and Adj Close.</a:t>
            </a:r>
            <a:endParaRPr lang="en-US" sz="2000" dirty="0"/>
          </a:p>
        </p:txBody>
      </p:sp>
      <p:pic>
        <p:nvPicPr>
          <p:cNvPr id="9" name="Picture 8">
            <a:extLst>
              <a:ext uri="{FF2B5EF4-FFF2-40B4-BE49-F238E27FC236}">
                <a16:creationId xmlns:a16="http://schemas.microsoft.com/office/drawing/2014/main" id="{A40E1337-611B-AC24-AC92-86932960DCAE}"/>
              </a:ext>
            </a:extLst>
          </p:cNvPr>
          <p:cNvPicPr>
            <a:picLocks noChangeAspect="1"/>
          </p:cNvPicPr>
          <p:nvPr/>
        </p:nvPicPr>
        <p:blipFill>
          <a:blip r:embed="rId2"/>
          <a:stretch>
            <a:fillRect/>
          </a:stretch>
        </p:blipFill>
        <p:spPr>
          <a:xfrm>
            <a:off x="949152" y="3796748"/>
            <a:ext cx="8324850" cy="2181225"/>
          </a:xfrm>
          <a:prstGeom prst="rect">
            <a:avLst/>
          </a:prstGeom>
        </p:spPr>
      </p:pic>
    </p:spTree>
    <p:extLst>
      <p:ext uri="{BB962C8B-B14F-4D97-AF65-F5344CB8AC3E}">
        <p14:creationId xmlns:p14="http://schemas.microsoft.com/office/powerpoint/2010/main" val="345119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3" y="609600"/>
            <a:ext cx="9510275" cy="771939"/>
          </a:xfrm>
        </p:spPr>
        <p:txBody>
          <a:bodyPr>
            <a:noAutofit/>
          </a:bodyPr>
          <a:lstStyle/>
          <a:p>
            <a:r>
              <a:rPr lang="en-US" dirty="0"/>
              <a:t>Python: Machine Learning Models</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p:txBody>
          <a:bodyPr>
            <a:normAutofit/>
          </a:bodyPr>
          <a:lstStyle/>
          <a:p>
            <a:pPr marL="0" indent="0">
              <a:buNone/>
            </a:pPr>
            <a:r>
              <a:rPr lang="en-US" sz="2000" dirty="0"/>
              <a:t>   Linear Regression Mean Squared Error: 290.4730999700918</a:t>
            </a:r>
          </a:p>
          <a:p>
            <a:pPr marL="0" indent="0">
              <a:buNone/>
            </a:pPr>
            <a:r>
              <a:rPr lang="en-US" sz="2000" dirty="0"/>
              <a:t>   SVM Mean Squared Error: 115.60361283279501</a:t>
            </a:r>
          </a:p>
          <a:p>
            <a:pPr marL="0" indent="0">
              <a:buNone/>
            </a:pPr>
            <a:r>
              <a:rPr lang="en-US" sz="2000" dirty="0"/>
              <a:t>   Linear Regression Mean Absolute Error: 13.957960870600573</a:t>
            </a:r>
          </a:p>
          <a:p>
            <a:pPr marL="0" indent="0">
              <a:buNone/>
            </a:pPr>
            <a:r>
              <a:rPr lang="en-US" sz="2000" dirty="0"/>
              <a:t>   SVM Mean Absolute Error: 8.749303776097939</a:t>
            </a:r>
          </a:p>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These metrics give an indication of model performance; lower values are better, and these metrics give an indication of how well the models fit the data.</a:t>
            </a:r>
            <a:endParaRPr lang="en-US" sz="2000" dirty="0"/>
          </a:p>
        </p:txBody>
      </p:sp>
    </p:spTree>
    <p:extLst>
      <p:ext uri="{BB962C8B-B14F-4D97-AF65-F5344CB8AC3E}">
        <p14:creationId xmlns:p14="http://schemas.microsoft.com/office/powerpoint/2010/main" val="234203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3" y="609600"/>
            <a:ext cx="9510275" cy="771939"/>
          </a:xfrm>
        </p:spPr>
        <p:txBody>
          <a:bodyPr>
            <a:noAutofit/>
          </a:bodyPr>
          <a:lstStyle/>
          <a:p>
            <a:r>
              <a:rPr lang="en-US" dirty="0"/>
              <a:t>Python: Black-Scholes Model</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a:xfrm>
            <a:off x="677333" y="1560444"/>
            <a:ext cx="10066867" cy="4512366"/>
          </a:xfrm>
        </p:spPr>
        <p:txBody>
          <a:bodyPr>
            <a:normAutofit/>
          </a:bodyPr>
          <a:lstStyle/>
          <a:p>
            <a:pPr marL="0" indent="0">
              <a:buNone/>
            </a:pPr>
            <a:r>
              <a:rPr lang="en-US" sz="1600" dirty="0"/>
              <a:t># Parameters for Black-Scholes</a:t>
            </a:r>
          </a:p>
          <a:p>
            <a:pPr marL="0" indent="0">
              <a:buNone/>
            </a:pPr>
            <a:r>
              <a:rPr lang="en-US" sz="1600" dirty="0" err="1"/>
              <a:t>spot_price</a:t>
            </a:r>
            <a:r>
              <a:rPr lang="en-US" sz="1600" dirty="0"/>
              <a:t> = </a:t>
            </a:r>
            <a:r>
              <a:rPr lang="en-US" sz="1600" dirty="0" err="1"/>
              <a:t>time_series.iloc</a:t>
            </a:r>
            <a:r>
              <a:rPr lang="en-US" sz="1600" dirty="0"/>
              <a:t>[-1]  # current stock price</a:t>
            </a:r>
          </a:p>
          <a:p>
            <a:pPr marL="0" indent="0">
              <a:buNone/>
            </a:pPr>
            <a:r>
              <a:rPr lang="en-US" sz="1600" dirty="0" err="1"/>
              <a:t>strike_price</a:t>
            </a:r>
            <a:r>
              <a:rPr lang="en-US" sz="1600" dirty="0"/>
              <a:t> = </a:t>
            </a:r>
            <a:r>
              <a:rPr lang="en-US" sz="1600" dirty="0" err="1"/>
              <a:t>spot_price</a:t>
            </a:r>
            <a:r>
              <a:rPr lang="en-US" sz="1600" dirty="0"/>
              <a:t> * 1.1  # arbitrary strike price</a:t>
            </a:r>
          </a:p>
          <a:p>
            <a:pPr marL="0" indent="0">
              <a:buNone/>
            </a:pPr>
            <a:r>
              <a:rPr lang="en-US" sz="1600" dirty="0" err="1"/>
              <a:t>time_to_maturity</a:t>
            </a:r>
            <a:r>
              <a:rPr lang="en-US" sz="1600" dirty="0"/>
              <a:t> = 1  # arbitrary time to maturity in years</a:t>
            </a:r>
          </a:p>
          <a:p>
            <a:pPr marL="0" indent="0">
              <a:buNone/>
            </a:pPr>
            <a:r>
              <a:rPr lang="en-US" sz="1600" dirty="0" err="1"/>
              <a:t>risk_free_rate</a:t>
            </a:r>
            <a:r>
              <a:rPr lang="en-US" sz="1600" dirty="0"/>
              <a:t> = 0.01  # arbitrary risk-free rate</a:t>
            </a:r>
          </a:p>
          <a:p>
            <a:pPr marL="0" indent="0">
              <a:buNone/>
            </a:pPr>
            <a:r>
              <a:rPr lang="en-US" sz="1600" dirty="0" err="1"/>
              <a:t>volatility_bs</a:t>
            </a:r>
            <a:r>
              <a:rPr lang="en-US" sz="1600" dirty="0"/>
              <a:t> = </a:t>
            </a:r>
            <a:r>
              <a:rPr lang="en-US" sz="1600" dirty="0" err="1"/>
              <a:t>results_garch.conditional_volatility</a:t>
            </a:r>
            <a:r>
              <a:rPr lang="en-US" sz="1600" dirty="0"/>
              <a:t>[-1]  # using GARCH volatility as a proxy for future volatility</a:t>
            </a:r>
          </a:p>
          <a:p>
            <a:pPr marL="0" indent="0">
              <a:buNone/>
            </a:pPr>
            <a:r>
              <a:rPr lang="en-US" sz="1600" dirty="0"/>
              <a:t># Calculated parameters</a:t>
            </a:r>
          </a:p>
          <a:p>
            <a:pPr marL="0" indent="0">
              <a:buNone/>
            </a:pPr>
            <a:r>
              <a:rPr lang="en-US" sz="1600" dirty="0"/>
              <a:t>Spot price is 129.20777893066406. Strike price is 142.1285568237305. TTM is 1. Risk-free rate is 0.01. Volatility is 0.3987778042564108.</a:t>
            </a:r>
          </a:p>
          <a:p>
            <a:pPr marL="0" indent="0">
              <a:buNone/>
            </a:pPr>
            <a:endParaRPr lang="en-US" sz="1600" dirty="0"/>
          </a:p>
          <a:p>
            <a:pPr algn="l">
              <a:buFont typeface="Arial" panose="020B0604020202020204" pitchFamily="34" charset="0"/>
              <a:buChar char="•"/>
            </a:pPr>
            <a:r>
              <a:rPr lang="en-US" sz="2000" b="0" i="0" dirty="0">
                <a:solidFill>
                  <a:srgbClr val="00B0F0"/>
                </a:solidFill>
                <a:effectLst/>
                <a:latin typeface="Söhne"/>
              </a:rPr>
              <a:t>Black-Scholes Call Option Price: 16.06</a:t>
            </a:r>
          </a:p>
        </p:txBody>
      </p:sp>
    </p:spTree>
    <p:extLst>
      <p:ext uri="{BB962C8B-B14F-4D97-AF65-F5344CB8AC3E}">
        <p14:creationId xmlns:p14="http://schemas.microsoft.com/office/powerpoint/2010/main" val="55311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Monte Carlo Simulation</a:t>
            </a:r>
          </a:p>
        </p:txBody>
      </p:sp>
      <p:pic>
        <p:nvPicPr>
          <p:cNvPr id="4" name="Picture 3">
            <a:extLst>
              <a:ext uri="{FF2B5EF4-FFF2-40B4-BE49-F238E27FC236}">
                <a16:creationId xmlns:a16="http://schemas.microsoft.com/office/drawing/2014/main" id="{CE543B01-3C3C-A5B3-F8A6-66FAEED014A9}"/>
              </a:ext>
            </a:extLst>
          </p:cNvPr>
          <p:cNvPicPr>
            <a:picLocks noChangeAspect="1"/>
          </p:cNvPicPr>
          <p:nvPr/>
        </p:nvPicPr>
        <p:blipFill>
          <a:blip r:embed="rId2"/>
          <a:stretch>
            <a:fillRect/>
          </a:stretch>
        </p:blipFill>
        <p:spPr>
          <a:xfrm>
            <a:off x="677333" y="1878496"/>
            <a:ext cx="9687819" cy="4712451"/>
          </a:xfrm>
          <a:prstGeom prst="rect">
            <a:avLst/>
          </a:prstGeom>
        </p:spPr>
      </p:pic>
      <p:sp>
        <p:nvSpPr>
          <p:cNvPr id="6" name="Content Placeholder 2">
            <a:extLst>
              <a:ext uri="{FF2B5EF4-FFF2-40B4-BE49-F238E27FC236}">
                <a16:creationId xmlns:a16="http://schemas.microsoft.com/office/drawing/2014/main" id="{865EBB83-8768-57E0-50AE-FF932B40260C}"/>
              </a:ext>
            </a:extLst>
          </p:cNvPr>
          <p:cNvSpPr>
            <a:spLocks noGrp="1"/>
          </p:cNvSpPr>
          <p:nvPr>
            <p:ph idx="1"/>
          </p:nvPr>
        </p:nvSpPr>
        <p:spPr>
          <a:xfrm>
            <a:off x="677334" y="1451113"/>
            <a:ext cx="3228745" cy="417444"/>
          </a:xfrm>
        </p:spPr>
        <p:txBody>
          <a:bodyPr>
            <a:normAutofit/>
          </a:bodyPr>
          <a:lstStyle/>
          <a:p>
            <a:pPr marL="0" indent="0">
              <a:buNone/>
            </a:pPr>
            <a:r>
              <a:rPr lang="en-US" sz="1600" dirty="0"/>
              <a:t># Number of simulations = 1000.</a:t>
            </a:r>
          </a:p>
        </p:txBody>
      </p:sp>
    </p:spTree>
    <p:extLst>
      <p:ext uri="{BB962C8B-B14F-4D97-AF65-F5344CB8AC3E}">
        <p14:creationId xmlns:p14="http://schemas.microsoft.com/office/powerpoint/2010/main" val="314367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665C8A-677F-A6C1-8171-018909E88CD4}"/>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8" name="Content Placeholder 2">
            <a:extLst>
              <a:ext uri="{FF2B5EF4-FFF2-40B4-BE49-F238E27FC236}">
                <a16:creationId xmlns:a16="http://schemas.microsoft.com/office/drawing/2014/main" id="{9869E2BE-5F47-7817-DE52-28364408782C}"/>
              </a:ext>
            </a:extLst>
          </p:cNvPr>
          <p:cNvSpPr txBox="1">
            <a:spLocks/>
          </p:cNvSpPr>
          <p:nvPr/>
        </p:nvSpPr>
        <p:spPr>
          <a:xfrm>
            <a:off x="110987" y="1112864"/>
            <a:ext cx="11786980" cy="189869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US" sz="1500" b="1" dirty="0">
                <a:solidFill>
                  <a:schemeClr val="tx1"/>
                </a:solidFill>
              </a:rPr>
              <a:t>Daily Returns</a:t>
            </a:r>
            <a:r>
              <a:rPr lang="en-US" sz="1500" b="1" dirty="0"/>
              <a:t>:</a:t>
            </a:r>
          </a:p>
          <a:p>
            <a:pPr marL="0" indent="0">
              <a:lnSpc>
                <a:spcPts val="1400"/>
              </a:lnSpc>
              <a:buNone/>
            </a:pPr>
            <a:r>
              <a:rPr lang="en-US" sz="1500" i="1" dirty="0"/>
              <a:t>WITH CTE AS (SELECT Date, `Adj Close`, LAG(`Adj Close`) OVER (ORDER BY Date) AS `Lag Price` FROM </a:t>
            </a:r>
            <a:r>
              <a:rPr lang="en-US" sz="1500" i="1" dirty="0" err="1"/>
              <a:t>data_analysis.appl_stock_data</a:t>
            </a:r>
            <a:r>
              <a:rPr lang="en-US" sz="1500" i="1" dirty="0"/>
              <a:t>)</a:t>
            </a:r>
          </a:p>
          <a:p>
            <a:pPr marL="0" indent="0">
              <a:lnSpc>
                <a:spcPts val="1400"/>
              </a:lnSpc>
              <a:buNone/>
            </a:pPr>
            <a:r>
              <a:rPr lang="en-US" sz="1500" i="1" dirty="0"/>
              <a:t>SELECT *, COALESCE((`Adj Close` - `Lag Price`)/`Lag Price`,0) AS `Daily Returns` FROM CTE;</a:t>
            </a:r>
          </a:p>
          <a:p>
            <a:pPr marL="0" indent="0">
              <a:lnSpc>
                <a:spcPts val="1400"/>
              </a:lnSpc>
              <a:buNone/>
            </a:pPr>
            <a:r>
              <a:rPr lang="en-US" sz="1500" b="1" dirty="0">
                <a:solidFill>
                  <a:schemeClr val="tx1"/>
                </a:solidFill>
              </a:rPr>
              <a:t>Mean and </a:t>
            </a:r>
            <a:r>
              <a:rPr lang="en-US" sz="1500" b="1" dirty="0" err="1">
                <a:solidFill>
                  <a:schemeClr val="tx1"/>
                </a:solidFill>
              </a:rPr>
              <a:t>Std_Dev</a:t>
            </a:r>
            <a:r>
              <a:rPr lang="en-US" sz="1500" b="1" dirty="0"/>
              <a:t>:</a:t>
            </a:r>
          </a:p>
          <a:p>
            <a:pPr marL="0" indent="0">
              <a:lnSpc>
                <a:spcPts val="1400"/>
              </a:lnSpc>
              <a:buNone/>
            </a:pPr>
            <a:r>
              <a:rPr lang="en-US" sz="1500" i="1" dirty="0"/>
              <a:t>WITH CTE AS (SELECT Date, `Adj Close`, LAG(`Adj Close`) OVER (ORDER BY Date) AS `Lag Price` FROM </a:t>
            </a:r>
            <a:r>
              <a:rPr lang="en-US" sz="1500" i="1" dirty="0" err="1"/>
              <a:t>data_analysis.appl_stock_data</a:t>
            </a:r>
            <a:r>
              <a:rPr lang="en-US" sz="1500" i="1" dirty="0"/>
              <a:t>)</a:t>
            </a:r>
          </a:p>
          <a:p>
            <a:pPr marL="0" indent="0">
              <a:lnSpc>
                <a:spcPts val="1400"/>
              </a:lnSpc>
              <a:buNone/>
            </a:pPr>
            <a:r>
              <a:rPr lang="en-US" sz="1500" i="1" dirty="0"/>
              <a:t>SELECT AVG((`Adj Close` - `Lag Price`)/`Lag Price`) AS Mean, STDDEV((`Adj Close` - `Lag Price`)/`Lag Price`) AS `Standard Deviation` FROM CTE;</a:t>
            </a:r>
          </a:p>
        </p:txBody>
      </p:sp>
      <p:pic>
        <p:nvPicPr>
          <p:cNvPr id="2" name="Picture 1">
            <a:extLst>
              <a:ext uri="{FF2B5EF4-FFF2-40B4-BE49-F238E27FC236}">
                <a16:creationId xmlns:a16="http://schemas.microsoft.com/office/drawing/2014/main" id="{473C9130-072A-AB25-E566-CAC0B7DF07F6}"/>
              </a:ext>
            </a:extLst>
          </p:cNvPr>
          <p:cNvPicPr>
            <a:picLocks noChangeAspect="1"/>
          </p:cNvPicPr>
          <p:nvPr/>
        </p:nvPicPr>
        <p:blipFill>
          <a:blip r:embed="rId2"/>
          <a:stretch>
            <a:fillRect/>
          </a:stretch>
        </p:blipFill>
        <p:spPr>
          <a:xfrm>
            <a:off x="294033" y="3209629"/>
            <a:ext cx="6494393" cy="3520557"/>
          </a:xfrm>
          <a:prstGeom prst="rect">
            <a:avLst/>
          </a:prstGeom>
        </p:spPr>
      </p:pic>
      <p:pic>
        <p:nvPicPr>
          <p:cNvPr id="4" name="Picture 3">
            <a:extLst>
              <a:ext uri="{FF2B5EF4-FFF2-40B4-BE49-F238E27FC236}">
                <a16:creationId xmlns:a16="http://schemas.microsoft.com/office/drawing/2014/main" id="{78A2BE9C-224D-0F95-2883-560D4FBD4789}"/>
              </a:ext>
            </a:extLst>
          </p:cNvPr>
          <p:cNvPicPr>
            <a:picLocks noChangeAspect="1"/>
          </p:cNvPicPr>
          <p:nvPr/>
        </p:nvPicPr>
        <p:blipFill>
          <a:blip r:embed="rId3"/>
          <a:stretch>
            <a:fillRect/>
          </a:stretch>
        </p:blipFill>
        <p:spPr>
          <a:xfrm>
            <a:off x="7402582" y="3429000"/>
            <a:ext cx="4324350" cy="647700"/>
          </a:xfrm>
          <a:prstGeom prst="rect">
            <a:avLst/>
          </a:prstGeom>
        </p:spPr>
      </p:pic>
    </p:spTree>
    <p:extLst>
      <p:ext uri="{BB962C8B-B14F-4D97-AF65-F5344CB8AC3E}">
        <p14:creationId xmlns:p14="http://schemas.microsoft.com/office/powerpoint/2010/main" val="190007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Group 2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6" name="Straight Connector 14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0" name="Isosceles Triangle 14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4" name="Isosceles Triangle 15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5" name="Isosceles Triangle 15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57" name="Rectangle 15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4518DC1-379A-B171-9EB6-21CC0676F66A}"/>
              </a:ext>
            </a:extLst>
          </p:cNvPr>
          <p:cNvPicPr>
            <a:picLocks noChangeAspect="1"/>
          </p:cNvPicPr>
          <p:nvPr/>
        </p:nvPicPr>
        <p:blipFill>
          <a:blip r:embed="rId2"/>
          <a:stretch>
            <a:fillRect/>
          </a:stretch>
        </p:blipFill>
        <p:spPr>
          <a:xfrm>
            <a:off x="2106556" y="588304"/>
            <a:ext cx="8217921" cy="6136874"/>
          </a:xfrm>
          <a:prstGeom prst="rect">
            <a:avLst/>
          </a:prstGeom>
        </p:spPr>
      </p:pic>
      <p:pic>
        <p:nvPicPr>
          <p:cNvPr id="6" name="Picture 5">
            <a:extLst>
              <a:ext uri="{FF2B5EF4-FFF2-40B4-BE49-F238E27FC236}">
                <a16:creationId xmlns:a16="http://schemas.microsoft.com/office/drawing/2014/main" id="{90EB6855-7E13-CE4A-79FF-47F64A157608}"/>
              </a:ext>
            </a:extLst>
          </p:cNvPr>
          <p:cNvPicPr>
            <a:picLocks noChangeAspect="1"/>
          </p:cNvPicPr>
          <p:nvPr/>
        </p:nvPicPr>
        <p:blipFill>
          <a:blip r:embed="rId3"/>
          <a:stretch>
            <a:fillRect/>
          </a:stretch>
        </p:blipFill>
        <p:spPr>
          <a:xfrm>
            <a:off x="248557" y="264454"/>
            <a:ext cx="1704975" cy="323850"/>
          </a:xfrm>
          <a:prstGeom prst="rect">
            <a:avLst/>
          </a:prstGeom>
        </p:spPr>
      </p:pic>
    </p:spTree>
    <p:extLst>
      <p:ext uri="{BB962C8B-B14F-4D97-AF65-F5344CB8AC3E}">
        <p14:creationId xmlns:p14="http://schemas.microsoft.com/office/powerpoint/2010/main" val="422909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2" y="609600"/>
            <a:ext cx="6399329" cy="771939"/>
          </a:xfrm>
        </p:spPr>
        <p:txBody>
          <a:bodyPr>
            <a:noAutofit/>
          </a:bodyPr>
          <a:lstStyle/>
          <a:p>
            <a:r>
              <a:rPr lang="en-US" dirty="0"/>
              <a:t>Python: Descriptive Statistics</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p:txBody>
          <a:bodyPr>
            <a:normAutofit fontScale="92500" lnSpcReduction="10000"/>
          </a:bodyPr>
          <a:lstStyle/>
          <a:p>
            <a:pPr marL="0" indent="0">
              <a:buNone/>
            </a:pPr>
            <a:r>
              <a:rPr lang="en-US" sz="2000" dirty="0"/>
              <a:t>   Mean: 0.0010238516697724193</a:t>
            </a:r>
          </a:p>
          <a:p>
            <a:pPr marL="0" indent="0">
              <a:buNone/>
            </a:pPr>
            <a:r>
              <a:rPr lang="en-US" sz="2000" dirty="0"/>
              <a:t>   Median: 0.000612836751005208</a:t>
            </a:r>
          </a:p>
          <a:p>
            <a:pPr marL="0" indent="0">
              <a:buNone/>
            </a:pPr>
            <a:r>
              <a:rPr lang="en-US" sz="2000" dirty="0"/>
              <a:t>   Standard Deviation: 0.023250408955269503</a:t>
            </a:r>
          </a:p>
          <a:p>
            <a:pPr marL="0" indent="0">
              <a:buNone/>
            </a:pPr>
            <a:r>
              <a:rPr lang="en-US" sz="2000" dirty="0"/>
              <a:t>   Skewness: 0.09503702520756134</a:t>
            </a:r>
          </a:p>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Mean: 0.0010: The average daily return is slightly positive.</a:t>
            </a:r>
          </a:p>
          <a:p>
            <a:pPr algn="l">
              <a:buFont typeface="Arial" panose="020B0604020202020204" pitchFamily="34" charset="0"/>
              <a:buChar char="•"/>
            </a:pPr>
            <a:r>
              <a:rPr lang="en-US" sz="2000" b="0" i="0" dirty="0">
                <a:solidFill>
                  <a:srgbClr val="00B0F0"/>
                </a:solidFill>
                <a:effectLst/>
                <a:latin typeface="Söhne"/>
              </a:rPr>
              <a:t>Median: 0.0006: The median return is lower than the mean, suggesting a right-skewed distribution.</a:t>
            </a:r>
          </a:p>
          <a:p>
            <a:pPr algn="l">
              <a:buFont typeface="Arial" panose="020B0604020202020204" pitchFamily="34" charset="0"/>
              <a:buChar char="•"/>
            </a:pPr>
            <a:r>
              <a:rPr lang="en-US" sz="2000" b="0" i="0" dirty="0">
                <a:solidFill>
                  <a:srgbClr val="00B0F0"/>
                </a:solidFill>
                <a:effectLst/>
                <a:latin typeface="Söhne"/>
              </a:rPr>
              <a:t>Standard Deviation: 0.0233: The volatility of the returns is moderate.</a:t>
            </a:r>
          </a:p>
          <a:p>
            <a:pPr algn="l">
              <a:buFont typeface="Arial" panose="020B0604020202020204" pitchFamily="34" charset="0"/>
              <a:buChar char="•"/>
            </a:pPr>
            <a:r>
              <a:rPr lang="en-US" sz="2000" b="0" i="0" dirty="0">
                <a:solidFill>
                  <a:srgbClr val="00B0F0"/>
                </a:solidFill>
                <a:effectLst/>
                <a:latin typeface="Söhne"/>
              </a:rPr>
              <a:t>Skewness: 0.0950: The skewness is positive, indicating a right-skewed distribution.</a:t>
            </a:r>
          </a:p>
          <a:p>
            <a:pPr marL="0" indent="0">
              <a:buNone/>
            </a:pPr>
            <a:endParaRPr lang="en-US" sz="2000" dirty="0"/>
          </a:p>
        </p:txBody>
      </p:sp>
    </p:spTree>
    <p:extLst>
      <p:ext uri="{BB962C8B-B14F-4D97-AF65-F5344CB8AC3E}">
        <p14:creationId xmlns:p14="http://schemas.microsoft.com/office/powerpoint/2010/main" val="71157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9361188" cy="771939"/>
          </a:xfrm>
        </p:spPr>
        <p:txBody>
          <a:bodyPr>
            <a:normAutofit/>
          </a:bodyPr>
          <a:lstStyle/>
          <a:p>
            <a:r>
              <a:rPr lang="en-US" dirty="0"/>
              <a:t>Python: Exponential Moving Average (EWMA)</a:t>
            </a:r>
          </a:p>
        </p:txBody>
      </p:sp>
      <p:pic>
        <p:nvPicPr>
          <p:cNvPr id="5" name="Picture 4">
            <a:extLst>
              <a:ext uri="{FF2B5EF4-FFF2-40B4-BE49-F238E27FC236}">
                <a16:creationId xmlns:a16="http://schemas.microsoft.com/office/drawing/2014/main" id="{BB2892D2-F307-329C-00A7-12D2E457954A}"/>
              </a:ext>
            </a:extLst>
          </p:cNvPr>
          <p:cNvPicPr>
            <a:picLocks noChangeAspect="1"/>
          </p:cNvPicPr>
          <p:nvPr/>
        </p:nvPicPr>
        <p:blipFill>
          <a:blip r:embed="rId2"/>
          <a:stretch>
            <a:fillRect/>
          </a:stretch>
        </p:blipFill>
        <p:spPr>
          <a:xfrm>
            <a:off x="677334" y="1381538"/>
            <a:ext cx="9511748" cy="5114979"/>
          </a:xfrm>
          <a:prstGeom prst="rect">
            <a:avLst/>
          </a:prstGeom>
        </p:spPr>
      </p:pic>
    </p:spTree>
    <p:extLst>
      <p:ext uri="{BB962C8B-B14F-4D97-AF65-F5344CB8AC3E}">
        <p14:creationId xmlns:p14="http://schemas.microsoft.com/office/powerpoint/2010/main" val="275870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ACF and PACF</a:t>
            </a:r>
          </a:p>
        </p:txBody>
      </p:sp>
      <p:pic>
        <p:nvPicPr>
          <p:cNvPr id="4" name="Picture 3">
            <a:extLst>
              <a:ext uri="{FF2B5EF4-FFF2-40B4-BE49-F238E27FC236}">
                <a16:creationId xmlns:a16="http://schemas.microsoft.com/office/drawing/2014/main" id="{C7070499-1C77-AD06-A7A4-A5BDC3636C45}"/>
              </a:ext>
            </a:extLst>
          </p:cNvPr>
          <p:cNvPicPr>
            <a:picLocks noChangeAspect="1"/>
          </p:cNvPicPr>
          <p:nvPr/>
        </p:nvPicPr>
        <p:blipFill>
          <a:blip r:embed="rId2"/>
          <a:stretch>
            <a:fillRect/>
          </a:stretch>
        </p:blipFill>
        <p:spPr>
          <a:xfrm>
            <a:off x="337930" y="1809962"/>
            <a:ext cx="11102009" cy="4363664"/>
          </a:xfrm>
          <a:prstGeom prst="rect">
            <a:avLst/>
          </a:prstGeom>
        </p:spPr>
      </p:pic>
    </p:spTree>
    <p:extLst>
      <p:ext uri="{BB962C8B-B14F-4D97-AF65-F5344CB8AC3E}">
        <p14:creationId xmlns:p14="http://schemas.microsoft.com/office/powerpoint/2010/main" val="290139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ARIMA Model</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a:xfrm>
            <a:off x="677333" y="2160589"/>
            <a:ext cx="10255709" cy="4260089"/>
          </a:xfrm>
        </p:spPr>
        <p:txBody>
          <a:bodyPr>
            <a:normAutofit fontScale="85000" lnSpcReduction="20000"/>
          </a:bodyPr>
          <a:lstStyle/>
          <a:p>
            <a:pPr marL="0" indent="0">
              <a:buNone/>
            </a:pPr>
            <a:r>
              <a:rPr lang="en-US" sz="2000" dirty="0"/>
              <a:t>   ADF Statistic: -8.814456147513525</a:t>
            </a:r>
          </a:p>
          <a:p>
            <a:pPr marL="0" indent="0">
              <a:buNone/>
            </a:pPr>
            <a:r>
              <a:rPr lang="en-US" sz="2000" dirty="0"/>
              <a:t>   p-value: 1.951322546736139e-14</a:t>
            </a:r>
          </a:p>
          <a:p>
            <a:pPr marL="0" indent="0">
              <a:buNone/>
            </a:pPr>
            <a:r>
              <a:rPr lang="en-US" sz="2000" dirty="0"/>
              <a:t>   ADF Statistic (Differenced): -12.186960184573932</a:t>
            </a:r>
          </a:p>
          <a:p>
            <a:pPr marL="0" indent="0">
              <a:buNone/>
            </a:pPr>
            <a:r>
              <a:rPr lang="en-US" sz="2000" dirty="0"/>
              <a:t>   p-value (Differenced): 1.3120355222629584e-22</a:t>
            </a:r>
          </a:p>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ADF Statistic: -8.8145: The ADF statistic is highly negative, suggesting stationarity.</a:t>
            </a:r>
          </a:p>
          <a:p>
            <a:pPr algn="l">
              <a:buFont typeface="Arial" panose="020B0604020202020204" pitchFamily="34" charset="0"/>
              <a:buChar char="•"/>
            </a:pPr>
            <a:r>
              <a:rPr lang="en-US" sz="2000" b="0" i="0" dirty="0">
                <a:solidFill>
                  <a:srgbClr val="00B0F0"/>
                </a:solidFill>
                <a:effectLst/>
                <a:latin typeface="Söhne"/>
              </a:rPr>
              <a:t>p-value: 1.95e-14: The p-value is very low, providing strong evidence against the null hypothesis of non-stationarity.</a:t>
            </a:r>
          </a:p>
          <a:p>
            <a:pPr algn="l">
              <a:buFont typeface="Arial" panose="020B0604020202020204" pitchFamily="34" charset="0"/>
              <a:buChar char="•"/>
            </a:pPr>
            <a:r>
              <a:rPr lang="en-US" sz="2000" b="0" i="0" dirty="0">
                <a:solidFill>
                  <a:srgbClr val="00B0F0"/>
                </a:solidFill>
                <a:effectLst/>
                <a:latin typeface="Söhne"/>
              </a:rPr>
              <a:t>The highly negative ADF statistic and low p-value indicate that the time series is likely stationary. Differencing is used to achieve stationarity.</a:t>
            </a:r>
          </a:p>
          <a:p>
            <a:pPr algn="l">
              <a:buFont typeface="Arial" panose="020B0604020202020204" pitchFamily="34" charset="0"/>
              <a:buChar char="•"/>
            </a:pPr>
            <a:r>
              <a:rPr lang="en-US" sz="2000" b="0" i="0" dirty="0">
                <a:solidFill>
                  <a:srgbClr val="00B0F0"/>
                </a:solidFill>
                <a:effectLst/>
                <a:latin typeface="Söhne"/>
              </a:rPr>
              <a:t>ADF Statistic (Differenced): -12.1870: The ADF statistic for differenced series is also highly (even more) negative.</a:t>
            </a:r>
          </a:p>
          <a:p>
            <a:pPr algn="l">
              <a:buFont typeface="Arial" panose="020B0604020202020204" pitchFamily="34" charset="0"/>
              <a:buChar char="•"/>
            </a:pPr>
            <a:r>
              <a:rPr lang="en-US" sz="2000" b="0" i="0" dirty="0">
                <a:solidFill>
                  <a:srgbClr val="00B0F0"/>
                </a:solidFill>
                <a:effectLst/>
                <a:latin typeface="Söhne"/>
              </a:rPr>
              <a:t>p-value (Differenced): 1.31e-22: The p-value for differenced series is very low, confirming stationarity.</a:t>
            </a:r>
            <a:endParaRPr lang="en-US" sz="2000" dirty="0"/>
          </a:p>
        </p:txBody>
      </p:sp>
    </p:spTree>
    <p:extLst>
      <p:ext uri="{BB962C8B-B14F-4D97-AF65-F5344CB8AC3E}">
        <p14:creationId xmlns:p14="http://schemas.microsoft.com/office/powerpoint/2010/main" val="287617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ARIMA Model (2)</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a:xfrm>
            <a:off x="677333" y="1381540"/>
            <a:ext cx="4351867" cy="4411314"/>
          </a:xfrm>
        </p:spPr>
        <p:txBody>
          <a:bodyPr>
            <a:normAutofit/>
          </a:bodyPr>
          <a:lstStyle/>
          <a:p>
            <a:pPr marL="0" indent="0">
              <a:buNone/>
            </a:pPr>
            <a:r>
              <a:rPr lang="en-US" sz="2000" dirty="0"/>
              <a:t>ARIMA original result summary:</a:t>
            </a:r>
          </a:p>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The ARIMA(1, 1, 1) model is fitted with estimated coefficients.</a:t>
            </a:r>
          </a:p>
          <a:p>
            <a:pPr algn="l">
              <a:buFont typeface="Arial" panose="020B0604020202020204" pitchFamily="34" charset="0"/>
              <a:buChar char="•"/>
            </a:pPr>
            <a:r>
              <a:rPr lang="en-US" sz="2000" b="0" i="0" dirty="0">
                <a:solidFill>
                  <a:srgbClr val="00B0F0"/>
                </a:solidFill>
                <a:effectLst/>
                <a:latin typeface="Söhne"/>
              </a:rPr>
              <a:t>The p-values for ar.L1 and ma.L1 indicate that these coefficients are not significantly different from zero.</a:t>
            </a:r>
          </a:p>
          <a:p>
            <a:pPr algn="l">
              <a:buFont typeface="Arial" panose="020B0604020202020204" pitchFamily="34" charset="0"/>
              <a:buChar char="•"/>
            </a:pPr>
            <a:r>
              <a:rPr lang="en-US" sz="2000" b="0" i="0" dirty="0">
                <a:solidFill>
                  <a:srgbClr val="00B0F0"/>
                </a:solidFill>
                <a:effectLst/>
                <a:latin typeface="Söhne"/>
              </a:rPr>
              <a:t>The </a:t>
            </a:r>
            <a:r>
              <a:rPr lang="en-US" sz="2000" b="0" i="0" dirty="0" err="1">
                <a:solidFill>
                  <a:srgbClr val="00B0F0"/>
                </a:solidFill>
                <a:effectLst/>
                <a:latin typeface="Söhne"/>
              </a:rPr>
              <a:t>Ljung</a:t>
            </a:r>
            <a:r>
              <a:rPr lang="en-US" sz="2000" b="0" i="0" dirty="0">
                <a:solidFill>
                  <a:srgbClr val="00B0F0"/>
                </a:solidFill>
                <a:effectLst/>
                <a:latin typeface="Söhne"/>
              </a:rPr>
              <a:t>-Box (Q) and Jarque-Bera (JB) statistics are used for model diagnostics.</a:t>
            </a:r>
            <a:endParaRPr lang="en-US" sz="2000" dirty="0"/>
          </a:p>
        </p:txBody>
      </p:sp>
      <p:pic>
        <p:nvPicPr>
          <p:cNvPr id="5" name="Picture 4">
            <a:extLst>
              <a:ext uri="{FF2B5EF4-FFF2-40B4-BE49-F238E27FC236}">
                <a16:creationId xmlns:a16="http://schemas.microsoft.com/office/drawing/2014/main" id="{2FCBF846-E5A3-7D02-55B9-ACA770EE258C}"/>
              </a:ext>
            </a:extLst>
          </p:cNvPr>
          <p:cNvPicPr>
            <a:picLocks noChangeAspect="1"/>
          </p:cNvPicPr>
          <p:nvPr/>
        </p:nvPicPr>
        <p:blipFill>
          <a:blip r:embed="rId2"/>
          <a:stretch>
            <a:fillRect/>
          </a:stretch>
        </p:blipFill>
        <p:spPr>
          <a:xfrm>
            <a:off x="5237922" y="2264883"/>
            <a:ext cx="6815648" cy="4411314"/>
          </a:xfrm>
          <a:prstGeom prst="rect">
            <a:avLst/>
          </a:prstGeom>
        </p:spPr>
      </p:pic>
    </p:spTree>
    <p:extLst>
      <p:ext uri="{BB962C8B-B14F-4D97-AF65-F5344CB8AC3E}">
        <p14:creationId xmlns:p14="http://schemas.microsoft.com/office/powerpoint/2010/main" val="265781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8540-FD24-7E2A-EB4E-F943ED1EBDF1}"/>
              </a:ext>
            </a:extLst>
          </p:cNvPr>
          <p:cNvSpPr>
            <a:spLocks noGrp="1"/>
          </p:cNvSpPr>
          <p:nvPr>
            <p:ph type="title"/>
          </p:nvPr>
        </p:nvSpPr>
        <p:spPr>
          <a:xfrm>
            <a:off x="677334" y="609600"/>
            <a:ext cx="8596668" cy="771939"/>
          </a:xfrm>
        </p:spPr>
        <p:txBody>
          <a:bodyPr/>
          <a:lstStyle/>
          <a:p>
            <a:r>
              <a:rPr lang="en-US" dirty="0"/>
              <a:t>Python: ARIMA Model (3)</a:t>
            </a:r>
          </a:p>
        </p:txBody>
      </p:sp>
      <p:sp>
        <p:nvSpPr>
          <p:cNvPr id="3" name="Content Placeholder 2">
            <a:extLst>
              <a:ext uri="{FF2B5EF4-FFF2-40B4-BE49-F238E27FC236}">
                <a16:creationId xmlns:a16="http://schemas.microsoft.com/office/drawing/2014/main" id="{56B673D2-6B48-332B-D85E-C346CE2424BF}"/>
              </a:ext>
            </a:extLst>
          </p:cNvPr>
          <p:cNvSpPr>
            <a:spLocks noGrp="1"/>
          </p:cNvSpPr>
          <p:nvPr>
            <p:ph idx="1"/>
          </p:nvPr>
        </p:nvSpPr>
        <p:spPr>
          <a:xfrm>
            <a:off x="677333" y="1381540"/>
            <a:ext cx="4441319" cy="3856382"/>
          </a:xfrm>
        </p:spPr>
        <p:txBody>
          <a:bodyPr>
            <a:normAutofit/>
          </a:bodyPr>
          <a:lstStyle/>
          <a:p>
            <a:pPr marL="0" indent="0">
              <a:buNone/>
            </a:pPr>
            <a:r>
              <a:rPr lang="en-US" sz="2000" dirty="0"/>
              <a:t>ARIMA differenced result summary:</a:t>
            </a:r>
          </a:p>
          <a:p>
            <a:pPr marL="0" indent="0">
              <a:buNone/>
            </a:pPr>
            <a:endParaRPr lang="en-US" sz="2000" dirty="0"/>
          </a:p>
          <a:p>
            <a:pPr algn="l">
              <a:buFont typeface="Arial" panose="020B0604020202020204" pitchFamily="34" charset="0"/>
              <a:buChar char="•"/>
            </a:pPr>
            <a:r>
              <a:rPr lang="en-US" sz="2000" b="0" i="0" dirty="0">
                <a:solidFill>
                  <a:srgbClr val="00B0F0"/>
                </a:solidFill>
                <a:effectLst/>
                <a:latin typeface="Söhne"/>
              </a:rPr>
              <a:t>The ARIMA(1, 0, 1) model on differenced series is fitted.</a:t>
            </a:r>
          </a:p>
          <a:p>
            <a:pPr algn="l">
              <a:buFont typeface="Arial" panose="020B0604020202020204" pitchFamily="34" charset="0"/>
              <a:buChar char="•"/>
            </a:pPr>
            <a:r>
              <a:rPr lang="en-US" sz="2000" b="0" i="0" dirty="0">
                <a:solidFill>
                  <a:srgbClr val="00B0F0"/>
                </a:solidFill>
                <a:effectLst/>
                <a:latin typeface="Söhne"/>
              </a:rPr>
              <a:t>The const term is insignificant, but ar.L1 and ma.L1 are significant.</a:t>
            </a:r>
          </a:p>
          <a:p>
            <a:pPr algn="l">
              <a:buFont typeface="Arial" panose="020B0604020202020204" pitchFamily="34" charset="0"/>
              <a:buChar char="•"/>
            </a:pPr>
            <a:r>
              <a:rPr lang="en-US" sz="2000" b="0" i="0" dirty="0">
                <a:solidFill>
                  <a:srgbClr val="00B0F0"/>
                </a:solidFill>
                <a:effectLst/>
                <a:latin typeface="Söhne"/>
              </a:rPr>
              <a:t>The model diagnostics include </a:t>
            </a:r>
            <a:r>
              <a:rPr lang="en-US" sz="2000" b="0" i="0" dirty="0" err="1">
                <a:solidFill>
                  <a:srgbClr val="00B0F0"/>
                </a:solidFill>
                <a:effectLst/>
                <a:latin typeface="Söhne"/>
              </a:rPr>
              <a:t>Ljung</a:t>
            </a:r>
            <a:r>
              <a:rPr lang="en-US" sz="2000" b="0" i="0" dirty="0">
                <a:solidFill>
                  <a:srgbClr val="00B0F0"/>
                </a:solidFill>
                <a:effectLst/>
                <a:latin typeface="Söhne"/>
              </a:rPr>
              <a:t>-Box, Jarque-Bera, and information criteria.</a:t>
            </a:r>
            <a:endParaRPr lang="en-US" sz="2000" dirty="0"/>
          </a:p>
        </p:txBody>
      </p:sp>
      <p:pic>
        <p:nvPicPr>
          <p:cNvPr id="6" name="Picture 5">
            <a:extLst>
              <a:ext uri="{FF2B5EF4-FFF2-40B4-BE49-F238E27FC236}">
                <a16:creationId xmlns:a16="http://schemas.microsoft.com/office/drawing/2014/main" id="{B83E5BEE-5767-8E82-701F-9584E9BABB2D}"/>
              </a:ext>
            </a:extLst>
          </p:cNvPr>
          <p:cNvPicPr>
            <a:picLocks noChangeAspect="1"/>
          </p:cNvPicPr>
          <p:nvPr/>
        </p:nvPicPr>
        <p:blipFill>
          <a:blip r:embed="rId2"/>
          <a:stretch>
            <a:fillRect/>
          </a:stretch>
        </p:blipFill>
        <p:spPr>
          <a:xfrm>
            <a:off x="5350856" y="2143760"/>
            <a:ext cx="6702714" cy="4532437"/>
          </a:xfrm>
          <a:prstGeom prst="rect">
            <a:avLst/>
          </a:prstGeom>
        </p:spPr>
      </p:pic>
    </p:spTree>
    <p:extLst>
      <p:ext uri="{BB962C8B-B14F-4D97-AF65-F5344CB8AC3E}">
        <p14:creationId xmlns:p14="http://schemas.microsoft.com/office/powerpoint/2010/main" val="601331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schemas.microsoft.com/office/2006/metadata/properties"/>
    <ds:schemaRef ds:uri="b1e4d6ee-9f6f-43f8-a618-24f3d84da28f"/>
    <ds:schemaRef ds:uri="http://purl.org/dc/terms/"/>
    <ds:schemaRef ds:uri="http://schemas.microsoft.com/office/infopath/2007/PartnerControls"/>
    <ds:schemaRef ds:uri="http://schemas.microsoft.com/office/2006/documentManagement/types"/>
    <ds:schemaRef ds:uri="http://purl.org/dc/elements/1.1/"/>
    <ds:schemaRef ds:uri="f577acbf-5b0b-4b4f-9948-268e97f8d3a4"/>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10908</TotalTime>
  <Words>996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Söhne</vt:lpstr>
      <vt:lpstr>Trebuchet MS</vt:lpstr>
      <vt:lpstr>Wingdings 3</vt:lpstr>
      <vt:lpstr>Facet</vt:lpstr>
      <vt:lpstr>Slaviša Đurđić</vt:lpstr>
      <vt:lpstr>PowerPoint Presentation</vt:lpstr>
      <vt:lpstr>PowerPoint Presentation</vt:lpstr>
      <vt:lpstr>Python: Descriptive Statistics</vt:lpstr>
      <vt:lpstr>Python: Exponential Moving Average (EWMA)</vt:lpstr>
      <vt:lpstr>Python: ACF and PACF</vt:lpstr>
      <vt:lpstr>Python: ARIMA Model</vt:lpstr>
      <vt:lpstr>Python: ARIMA Model (2)</vt:lpstr>
      <vt:lpstr>Python: ARIMA Model (3)</vt:lpstr>
      <vt:lpstr>Python: GARCH Volatility Model</vt:lpstr>
      <vt:lpstr>Python: GARCH Volatility Model (2)</vt:lpstr>
      <vt:lpstr>Python: Regression Analysis</vt:lpstr>
      <vt:lpstr>Python: Regression Analysis (2)</vt:lpstr>
      <vt:lpstr>Python: Correlation Analysis</vt:lpstr>
      <vt:lpstr>Python: Machine Learning Models</vt:lpstr>
      <vt:lpstr>Python: Black-Scholes Model</vt:lpstr>
      <vt:lpstr>Python: Monte Carlo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97</cp:revision>
  <dcterms:created xsi:type="dcterms:W3CDTF">2018-06-07T21:39:02Z</dcterms:created>
  <dcterms:modified xsi:type="dcterms:W3CDTF">2023-11-16T13:25:01Z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