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77" r:id="rId6"/>
    <p:sldId id="286" r:id="rId7"/>
    <p:sldId id="287" r:id="rId8"/>
    <p:sldId id="285"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D22AB-CC4D-4695-87D8-298D67CD158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313FBAB-C144-4C15-8E4A-613937C02A24}">
      <dgm:prSet/>
      <dgm:spPr/>
      <dgm:t>
        <a:bodyPr/>
        <a:lstStyle/>
        <a:p>
          <a:r>
            <a:rPr lang="en-US" i="1" dirty="0"/>
            <a:t> Funding used to increase from 1990 to 2007, when it reached its maximum. Afterwards, it constantly declines, most likely due to the economic world recession. For the observed period total amount invested in ~37.5K startups was $467.3 billions. Average investment in a company was $14.9 millions. Biotechnology, Software, and Clean Technology appeared to be the most attracting markets. </a:t>
          </a:r>
          <a:endParaRPr lang="en-US" dirty="0"/>
        </a:p>
      </dgm:t>
    </dgm:pt>
    <dgm:pt modelId="{E3B136B3-15BF-4131-921A-FC51627C3100}" type="parTrans" cxnId="{383FB3F7-40C6-4DE8-9BAD-0E2499957B81}">
      <dgm:prSet/>
      <dgm:spPr/>
      <dgm:t>
        <a:bodyPr/>
        <a:lstStyle/>
        <a:p>
          <a:endParaRPr lang="en-US"/>
        </a:p>
      </dgm:t>
    </dgm:pt>
    <dgm:pt modelId="{44C49F89-A043-4C54-BD3C-E33ED8EE0549}" type="sibTrans" cxnId="{383FB3F7-40C6-4DE8-9BAD-0E2499957B81}">
      <dgm:prSet/>
      <dgm:spPr/>
      <dgm:t>
        <a:bodyPr/>
        <a:lstStyle/>
        <a:p>
          <a:endParaRPr lang="en-US"/>
        </a:p>
      </dgm:t>
    </dgm:pt>
    <dgm:pt modelId="{A1C2245A-CE6E-4F83-9F82-1705FB34A1C1}">
      <dgm:prSet/>
      <dgm:spPr/>
      <dgm:t>
        <a:bodyPr/>
        <a:lstStyle/>
        <a:p>
          <a:r>
            <a:rPr lang="en-US" i="1" dirty="0"/>
            <a:t>From 1989 to 2014 the most capital has been invested in year 2003 into the Clearwire company (capital amount of 5.7 billion dollars). The company is located in Kirkland, USA, and falls under the internet market segmentation.</a:t>
          </a:r>
          <a:endParaRPr lang="en-US" dirty="0"/>
        </a:p>
      </dgm:t>
    </dgm:pt>
    <dgm:pt modelId="{B39DCD14-3BFA-4119-81E4-3219B45A4D7E}" type="parTrans" cxnId="{82B258DE-BE15-4F0C-9DB5-90E38246E9FC}">
      <dgm:prSet/>
      <dgm:spPr/>
      <dgm:t>
        <a:bodyPr/>
        <a:lstStyle/>
        <a:p>
          <a:endParaRPr lang="en-US"/>
        </a:p>
      </dgm:t>
    </dgm:pt>
    <dgm:pt modelId="{8C1DCD8D-FF53-4F7C-B6E0-A2F43FEBFFA0}" type="sibTrans" cxnId="{82B258DE-BE15-4F0C-9DB5-90E38246E9FC}">
      <dgm:prSet/>
      <dgm:spPr/>
      <dgm:t>
        <a:bodyPr/>
        <a:lstStyle/>
        <a:p>
          <a:endParaRPr lang="en-US"/>
        </a:p>
      </dgm:t>
    </dgm:pt>
    <dgm:pt modelId="{6E0A1447-F544-4041-B570-E31F0ACE47DD}">
      <dgm:prSet/>
      <dgm:spPr/>
      <dgm:t>
        <a:bodyPr/>
        <a:lstStyle/>
        <a:p>
          <a:r>
            <a:rPr lang="en-US" i="1" dirty="0"/>
            <a:t>2007 is the year with the most funding raised during the observed period. Total invested capital into ~2.3 thousand startups for the year was 49.8 billions of US dollars. The largest individual funding was 2.4 billion dollars, and Carestream was the company this money was invested into. Biotechnology seemed to be the most attracting market, with the highest market share of 13.8%.</a:t>
          </a:r>
          <a:endParaRPr lang="en-US" dirty="0"/>
        </a:p>
      </dgm:t>
    </dgm:pt>
    <dgm:pt modelId="{F2EF6814-966A-4CAC-BA6B-75AC9C96641D}" type="parTrans" cxnId="{A527C0E6-54C1-4136-A5D9-FDAC70656D08}">
      <dgm:prSet/>
      <dgm:spPr/>
      <dgm:t>
        <a:bodyPr/>
        <a:lstStyle/>
        <a:p>
          <a:endParaRPr lang="en-US"/>
        </a:p>
      </dgm:t>
    </dgm:pt>
    <dgm:pt modelId="{A3E0FB65-3898-43E8-9E8C-18F715C9948B}" type="sibTrans" cxnId="{A527C0E6-54C1-4136-A5D9-FDAC70656D08}">
      <dgm:prSet/>
      <dgm:spPr/>
      <dgm:t>
        <a:bodyPr/>
        <a:lstStyle/>
        <a:p>
          <a:endParaRPr lang="en-US"/>
        </a:p>
      </dgm:t>
    </dgm:pt>
    <dgm:pt modelId="{E5547D9C-E979-4ABB-B693-2BE6C9CAD33A}" type="pres">
      <dgm:prSet presAssocID="{AB6D22AB-CC4D-4695-87D8-298D67CD1582}" presName="diagram" presStyleCnt="0">
        <dgm:presLayoutVars>
          <dgm:dir/>
          <dgm:resizeHandles val="exact"/>
        </dgm:presLayoutVars>
      </dgm:prSet>
      <dgm:spPr/>
    </dgm:pt>
    <dgm:pt modelId="{4DD7EB6C-43E9-491D-AEB9-9617C6F6CF66}" type="pres">
      <dgm:prSet presAssocID="{6313FBAB-C144-4C15-8E4A-613937C02A24}" presName="node" presStyleLbl="node1" presStyleIdx="0" presStyleCnt="3" custScaleX="2000000" custScaleY="2000000" custLinFactNeighborX="632" custLinFactNeighborY="-78">
        <dgm:presLayoutVars>
          <dgm:bulletEnabled val="1"/>
        </dgm:presLayoutVars>
      </dgm:prSet>
      <dgm:spPr/>
    </dgm:pt>
    <dgm:pt modelId="{8901E81C-58D0-489C-8C4F-7D19C7852827}" type="pres">
      <dgm:prSet presAssocID="{44C49F89-A043-4C54-BD3C-E33ED8EE0549}" presName="sibTrans" presStyleCnt="0"/>
      <dgm:spPr/>
    </dgm:pt>
    <dgm:pt modelId="{4DA5D222-9024-4A83-9FB4-474CBC29FE92}" type="pres">
      <dgm:prSet presAssocID="{A1C2245A-CE6E-4F83-9F82-1705FB34A1C1}" presName="node" presStyleLbl="node1" presStyleIdx="1" presStyleCnt="3" custScaleX="2000000" custScaleY="2000000">
        <dgm:presLayoutVars>
          <dgm:bulletEnabled val="1"/>
        </dgm:presLayoutVars>
      </dgm:prSet>
      <dgm:spPr/>
    </dgm:pt>
    <dgm:pt modelId="{8401874F-0A3F-4FBC-A45E-659128512041}" type="pres">
      <dgm:prSet presAssocID="{8C1DCD8D-FF53-4F7C-B6E0-A2F43FEBFFA0}" presName="sibTrans" presStyleCnt="0"/>
      <dgm:spPr/>
    </dgm:pt>
    <dgm:pt modelId="{EF031E1F-A1E7-4D4D-A3A4-98E43C6F1309}" type="pres">
      <dgm:prSet presAssocID="{6E0A1447-F544-4041-B570-E31F0ACE47DD}" presName="node" presStyleLbl="node1" presStyleIdx="2" presStyleCnt="3" custScaleX="2000000" custScaleY="2000000">
        <dgm:presLayoutVars>
          <dgm:bulletEnabled val="1"/>
        </dgm:presLayoutVars>
      </dgm:prSet>
      <dgm:spPr/>
    </dgm:pt>
  </dgm:ptLst>
  <dgm:cxnLst>
    <dgm:cxn modelId="{9F274973-852D-4806-B089-9CFF6A00A03D}" type="presOf" srcId="{AB6D22AB-CC4D-4695-87D8-298D67CD1582}" destId="{E5547D9C-E979-4ABB-B693-2BE6C9CAD33A}" srcOrd="0" destOrd="0" presId="urn:microsoft.com/office/officeart/2005/8/layout/default"/>
    <dgm:cxn modelId="{6D4E89D1-F92C-4602-9066-CB34069CDE88}" type="presOf" srcId="{6313FBAB-C144-4C15-8E4A-613937C02A24}" destId="{4DD7EB6C-43E9-491D-AEB9-9617C6F6CF66}" srcOrd="0" destOrd="0" presId="urn:microsoft.com/office/officeart/2005/8/layout/default"/>
    <dgm:cxn modelId="{ED3C97D8-E557-4C7D-A62B-9653895B3FCE}" type="presOf" srcId="{A1C2245A-CE6E-4F83-9F82-1705FB34A1C1}" destId="{4DA5D222-9024-4A83-9FB4-474CBC29FE92}" srcOrd="0" destOrd="0" presId="urn:microsoft.com/office/officeart/2005/8/layout/default"/>
    <dgm:cxn modelId="{82B258DE-BE15-4F0C-9DB5-90E38246E9FC}" srcId="{AB6D22AB-CC4D-4695-87D8-298D67CD1582}" destId="{A1C2245A-CE6E-4F83-9F82-1705FB34A1C1}" srcOrd="1" destOrd="0" parTransId="{B39DCD14-3BFA-4119-81E4-3219B45A4D7E}" sibTransId="{8C1DCD8D-FF53-4F7C-B6E0-A2F43FEBFFA0}"/>
    <dgm:cxn modelId="{A527C0E6-54C1-4136-A5D9-FDAC70656D08}" srcId="{AB6D22AB-CC4D-4695-87D8-298D67CD1582}" destId="{6E0A1447-F544-4041-B570-E31F0ACE47DD}" srcOrd="2" destOrd="0" parTransId="{F2EF6814-966A-4CAC-BA6B-75AC9C96641D}" sibTransId="{A3E0FB65-3898-43E8-9E8C-18F715C9948B}"/>
    <dgm:cxn modelId="{383FB3F7-40C6-4DE8-9BAD-0E2499957B81}" srcId="{AB6D22AB-CC4D-4695-87D8-298D67CD1582}" destId="{6313FBAB-C144-4C15-8E4A-613937C02A24}" srcOrd="0" destOrd="0" parTransId="{E3B136B3-15BF-4131-921A-FC51627C3100}" sibTransId="{44C49F89-A043-4C54-BD3C-E33ED8EE0549}"/>
    <dgm:cxn modelId="{48552BFF-F7C3-4FB1-A91F-EFF37EA6FABA}" type="presOf" srcId="{6E0A1447-F544-4041-B570-E31F0ACE47DD}" destId="{EF031E1F-A1E7-4D4D-A3A4-98E43C6F1309}" srcOrd="0" destOrd="0" presId="urn:microsoft.com/office/officeart/2005/8/layout/default"/>
    <dgm:cxn modelId="{32DC829D-725F-4734-8479-74210AEBCFE9}" type="presParOf" srcId="{E5547D9C-E979-4ABB-B693-2BE6C9CAD33A}" destId="{4DD7EB6C-43E9-491D-AEB9-9617C6F6CF66}" srcOrd="0" destOrd="0" presId="urn:microsoft.com/office/officeart/2005/8/layout/default"/>
    <dgm:cxn modelId="{65703A06-67EF-4976-A4F1-EB08F65E54AA}" type="presParOf" srcId="{E5547D9C-E979-4ABB-B693-2BE6C9CAD33A}" destId="{8901E81C-58D0-489C-8C4F-7D19C7852827}" srcOrd="1" destOrd="0" presId="urn:microsoft.com/office/officeart/2005/8/layout/default"/>
    <dgm:cxn modelId="{CF1DD751-31C8-4BC2-9437-27E0776EF2E2}" type="presParOf" srcId="{E5547D9C-E979-4ABB-B693-2BE6C9CAD33A}" destId="{4DA5D222-9024-4A83-9FB4-474CBC29FE92}" srcOrd="2" destOrd="0" presId="urn:microsoft.com/office/officeart/2005/8/layout/default"/>
    <dgm:cxn modelId="{64EEEA0C-E853-4EC6-821C-77BD60D7A7D1}" type="presParOf" srcId="{E5547D9C-E979-4ABB-B693-2BE6C9CAD33A}" destId="{8401874F-0A3F-4FBC-A45E-659128512041}" srcOrd="3" destOrd="0" presId="urn:microsoft.com/office/officeart/2005/8/layout/default"/>
    <dgm:cxn modelId="{0A65C523-26DB-4F67-B278-1CB7AAF5798D}" type="presParOf" srcId="{E5547D9C-E979-4ABB-B693-2BE6C9CAD33A}" destId="{EF031E1F-A1E7-4D4D-A3A4-98E43C6F130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7EB6C-43E9-491D-AEB9-9617C6F6CF66}">
      <dsp:nvSpPr>
        <dsp:cNvPr id="0" name=""/>
        <dsp:cNvSpPr/>
      </dsp:nvSpPr>
      <dsp:spPr>
        <a:xfrm>
          <a:off x="542160" y="486"/>
          <a:ext cx="4296359" cy="257781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dirty="0"/>
            <a:t> Funding used to increase from 1990 to 2007, when it reached its maximum. Afterwards, it constantly declines, most likely due to the economic world recession. For the observed period total amount invested in ~37.5K startups was $467.3 billions. Average investment in a company was $14.9 millions. Biotechnology, Software, and Clean Technology appeared to be the most attracting markets. </a:t>
          </a:r>
          <a:endParaRPr lang="en-US" sz="1600" kern="1200" dirty="0"/>
        </a:p>
      </dsp:txBody>
      <dsp:txXfrm>
        <a:off x="542160" y="486"/>
        <a:ext cx="4296359" cy="2577815"/>
      </dsp:txXfrm>
    </dsp:sp>
    <dsp:sp modelId="{4DA5D222-9024-4A83-9FB4-474CBC29FE92}">
      <dsp:nvSpPr>
        <dsp:cNvPr id="0" name=""/>
        <dsp:cNvSpPr/>
      </dsp:nvSpPr>
      <dsp:spPr>
        <a:xfrm>
          <a:off x="4858643" y="586"/>
          <a:ext cx="4296359" cy="2577815"/>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dirty="0"/>
            <a:t>From 1989 to 2014 the most capital has been invested in year 2003 into the Clearwire company (capital amount of 5.7 billion dollars). The company is located in Kirkland, USA, and falls under the internet market segmentation.</a:t>
          </a:r>
          <a:endParaRPr lang="en-US" sz="1600" kern="1200" dirty="0"/>
        </a:p>
      </dsp:txBody>
      <dsp:txXfrm>
        <a:off x="4858643" y="586"/>
        <a:ext cx="4296359" cy="2577815"/>
      </dsp:txXfrm>
    </dsp:sp>
    <dsp:sp modelId="{EF031E1F-A1E7-4D4D-A3A4-98E43C6F1309}">
      <dsp:nvSpPr>
        <dsp:cNvPr id="0" name=""/>
        <dsp:cNvSpPr/>
      </dsp:nvSpPr>
      <dsp:spPr>
        <a:xfrm>
          <a:off x="2699723" y="2599884"/>
          <a:ext cx="4296359" cy="2577815"/>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dirty="0"/>
            <a:t>2007 is the year with the most funding raised during the observed period. Total invested capital into ~2.3 thousand startups for the year was 49.8 billions of US dollars. The largest individual funding was 2.4 billion dollars, and Carestream was the company this money was invested into. Biotechnology seemed to be the most attracting market, with the highest market share of 13.8%.</a:t>
          </a:r>
          <a:endParaRPr lang="en-US" sz="1600" kern="1200" dirty="0"/>
        </a:p>
      </dsp:txBody>
      <dsp:txXfrm>
        <a:off x="2699723" y="2599884"/>
        <a:ext cx="4296359" cy="25778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10/13/2023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ookerstudio.google.com/reporting/5249a68f-00f7-4571-9949-28d3952c1060/page/Kr7eD" TargetMode="External"/><Relationship Id="rId2" Type="http://schemas.openxmlformats.org/officeDocument/2006/relationships/hyperlink" Target="https://public.tableau.com/app/learn/sample-data?qt-overview_resources=1#qt-overview_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Startup Venture Funding</a:t>
            </a:r>
          </a:p>
          <a:p>
            <a:pPr marL="0" indent="0">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dirty="0">
                <a:solidFill>
                  <a:srgbClr val="1F2328"/>
                </a:solidFill>
                <a:latin typeface="-apple-system"/>
              </a:rPr>
              <a:t>Tableau “Startup Venture Funding” technology data sample </a:t>
            </a:r>
            <a:r>
              <a:rPr lang="en-US" sz="1500" b="0" i="0" dirty="0">
                <a:solidFill>
                  <a:srgbClr val="1F2328"/>
                </a:solidFill>
                <a:effectLst/>
                <a:latin typeface="-apple-system"/>
              </a:rPr>
              <a:t>dataset with Looker Studio.</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a:t>
            </a:r>
            <a:r>
              <a:rPr lang="en-US" sz="1500" dirty="0">
                <a:solidFill>
                  <a:srgbClr val="1F2328"/>
                </a:solidFill>
                <a:latin typeface="-apple-system"/>
              </a:rPr>
              <a:t>Excel file from </a:t>
            </a:r>
            <a:r>
              <a:rPr lang="en-US" sz="1500" dirty="0">
                <a:solidFill>
                  <a:srgbClr val="1F2328"/>
                </a:solidFill>
                <a:latin typeface="-apple-system"/>
                <a:hlinkClick r:id="rId2"/>
              </a:rPr>
              <a:t>https://public.tableau.com/app/learn/sample-data?qt-overview_resources=1#qt-overview_resources</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Connect to the file from Looker Studio and </a:t>
            </a:r>
            <a:r>
              <a:rPr lang="en-US" sz="1500" dirty="0">
                <a:solidFill>
                  <a:srgbClr val="1F2328"/>
                </a:solidFill>
                <a:latin typeface="-apple-system"/>
              </a:rPr>
              <a:t>b</a:t>
            </a:r>
            <a:r>
              <a:rPr lang="en-US" sz="1500" b="0" i="0" dirty="0">
                <a:solidFill>
                  <a:srgbClr val="1F2328"/>
                </a:solidFill>
                <a:effectLst/>
                <a:latin typeface="-apple-system"/>
              </a:rPr>
              <a:t>uild visuals (</a:t>
            </a:r>
            <a:r>
              <a:rPr lang="en-US" sz="1500" b="0" i="0" dirty="0">
                <a:solidFill>
                  <a:srgbClr val="1F2328"/>
                </a:solidFill>
                <a:effectLst/>
                <a:latin typeface="-apple-system"/>
                <a:hlinkClick r:id="rId3"/>
              </a:rPr>
              <a:t>https://lookerstudio.google.com/reporting/5249a68f-00f7-4571-9949-28d3952c1060/page/Kr7eD</a:t>
            </a:r>
            <a:r>
              <a:rPr lang="en-US" sz="1500" b="0" i="0" dirty="0">
                <a:solidFill>
                  <a:srgbClr val="1F2328"/>
                </a:solidFill>
                <a:effectLst/>
                <a:latin typeface="-apple-system"/>
              </a:rPr>
              <a:t>).</a:t>
            </a:r>
          </a:p>
          <a:p>
            <a:pPr marL="0" indent="0" algn="r">
              <a:buNone/>
            </a:pPr>
            <a:endParaRPr lang="en-US" sz="2500" dirty="0"/>
          </a:p>
          <a:p>
            <a:pPr marL="0" indent="0" algn="r">
              <a:buNone/>
            </a:pPr>
            <a:endParaRPr lang="en-US" sz="2500" dirty="0"/>
          </a:p>
          <a:p>
            <a:pPr marL="0" indent="0" algn="r">
              <a:buNone/>
            </a:pPr>
            <a:endParaRPr lang="en-US" sz="2500" dirty="0"/>
          </a:p>
          <a:p>
            <a:pPr marL="0" indent="0" algn="r">
              <a:buNone/>
            </a:pPr>
            <a:r>
              <a:rPr lang="sr-Latn-RS" sz="2500" dirty="0"/>
              <a:t>Belgrade, </a:t>
            </a:r>
            <a:r>
              <a:rPr lang="en-US" sz="2500" dirty="0"/>
              <a:t>October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6" name="Straight Connector 14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Isosceles Triangle 1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Isosceles Triangle 1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Isosceles Triangle 1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57" name="Rectangle 15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39AC897-641E-C4D4-B23D-78579E9F2AAF}"/>
              </a:ext>
            </a:extLst>
          </p:cNvPr>
          <p:cNvPicPr>
            <a:picLocks noChangeAspect="1"/>
          </p:cNvPicPr>
          <p:nvPr/>
        </p:nvPicPr>
        <p:blipFill>
          <a:blip r:embed="rId2"/>
          <a:stretch>
            <a:fillRect/>
          </a:stretch>
        </p:blipFill>
        <p:spPr>
          <a:xfrm>
            <a:off x="176276" y="465666"/>
            <a:ext cx="11836400" cy="5918200"/>
          </a:xfrm>
          <a:prstGeom prst="rect">
            <a:avLst/>
          </a:prstGeom>
        </p:spPr>
      </p:pic>
    </p:spTree>
    <p:extLst>
      <p:ext uri="{BB962C8B-B14F-4D97-AF65-F5344CB8AC3E}">
        <p14:creationId xmlns:p14="http://schemas.microsoft.com/office/powerpoint/2010/main" val="423581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0" name="Group 21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1" name="Straight Connector 22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5" name="Isosceles Triangle 22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9" name="Isosceles Triangle 22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0" name="Isosceles Triangle 22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2" name="Rectangle 231">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46D5002-E317-2D67-D0EC-E4F42D74645D}"/>
              </a:ext>
            </a:extLst>
          </p:cNvPr>
          <p:cNvPicPr>
            <a:picLocks noChangeAspect="1"/>
          </p:cNvPicPr>
          <p:nvPr/>
        </p:nvPicPr>
        <p:blipFill>
          <a:blip r:embed="rId2"/>
          <a:stretch>
            <a:fillRect/>
          </a:stretch>
        </p:blipFill>
        <p:spPr>
          <a:xfrm>
            <a:off x="140716" y="347964"/>
            <a:ext cx="11907520" cy="5941939"/>
          </a:xfrm>
          <a:prstGeom prst="rect">
            <a:avLst/>
          </a:prstGeom>
        </p:spPr>
      </p:pic>
    </p:spTree>
    <p:extLst>
      <p:ext uri="{BB962C8B-B14F-4D97-AF65-F5344CB8AC3E}">
        <p14:creationId xmlns:p14="http://schemas.microsoft.com/office/powerpoint/2010/main" val="177171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7" name="Group 23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8" name="Straight Connector 237">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0"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1"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2" name="Isosceles Triangle 241">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3"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4"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5"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6" name="Isosceles Triangle 245">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7" name="Isosceles Triangle 246">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49" name="Rectangle 248">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5DD6D73-4011-0138-71F2-7FFA78F661EE}"/>
              </a:ext>
            </a:extLst>
          </p:cNvPr>
          <p:cNvPicPr>
            <a:picLocks noChangeAspect="1"/>
          </p:cNvPicPr>
          <p:nvPr/>
        </p:nvPicPr>
        <p:blipFill>
          <a:blip r:embed="rId2"/>
          <a:stretch>
            <a:fillRect/>
          </a:stretch>
        </p:blipFill>
        <p:spPr>
          <a:xfrm>
            <a:off x="333756" y="548221"/>
            <a:ext cx="11521440" cy="5753090"/>
          </a:xfrm>
          <a:prstGeom prst="rect">
            <a:avLst/>
          </a:prstGeom>
        </p:spPr>
      </p:pic>
    </p:spTree>
    <p:extLst>
      <p:ext uri="{BB962C8B-B14F-4D97-AF65-F5344CB8AC3E}">
        <p14:creationId xmlns:p14="http://schemas.microsoft.com/office/powerpoint/2010/main" val="138209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1476585" y="582839"/>
            <a:ext cx="9238827"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300" b="1" dirty="0"/>
              <a:t>Startup Venture Funding Project Insights</a:t>
            </a:r>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F33BB48-7357-4660-4976-CE647B04F78A}"/>
              </a:ext>
            </a:extLst>
          </p:cNvPr>
          <p:cNvGraphicFramePr>
            <a:graphicFrameLocks noGrp="1"/>
          </p:cNvGraphicFramePr>
          <p:nvPr>
            <p:ph idx="1"/>
            <p:extLst>
              <p:ext uri="{D42A27DB-BD31-4B8C-83A1-F6EECF244321}">
                <p14:modId xmlns:p14="http://schemas.microsoft.com/office/powerpoint/2010/main" val="3684673634"/>
              </p:ext>
            </p:extLst>
          </p:nvPr>
        </p:nvGraphicFramePr>
        <p:xfrm>
          <a:off x="1286933" y="1461052"/>
          <a:ext cx="9695806" cy="517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093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9835</TotalTime>
  <Words>279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Trebuchet MS</vt:lpstr>
      <vt:lpstr>Wingdings 3</vt:lpstr>
      <vt:lpstr>Facet</vt:lpstr>
      <vt:lpstr>Slaviša Đurđić</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82</cp:revision>
  <dcterms:created xsi:type="dcterms:W3CDTF">2018-06-07T21:39:02Z</dcterms:created>
  <dcterms:modified xsi:type="dcterms:W3CDTF">2023-10-13T21:46:20Z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