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77" r:id="rId6"/>
    <p:sldId id="286" r:id="rId7"/>
    <p:sldId id="287" r:id="rId8"/>
    <p:sldId id="285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22AB-CC4D-4695-87D8-298D67CD158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13FBAB-C144-4C15-8E4A-613937C02A24}">
      <dgm:prSet/>
      <dgm:spPr/>
      <dgm:t>
        <a:bodyPr/>
        <a:lstStyle/>
        <a:p>
          <a:r>
            <a:rPr lang="en-US" i="1" dirty="0" err="1"/>
            <a:t>Ilopango</a:t>
          </a:r>
          <a:r>
            <a:rPr lang="en-US" i="1" dirty="0"/>
            <a:t> – a powerful volcanic eruption of magnitude of 6, was the most tragic volcanic eruption in history with 30K deaths. It happened in 5</a:t>
          </a:r>
          <a:r>
            <a:rPr lang="en-US" i="1" baseline="30000" dirty="0"/>
            <a:t>th</a:t>
          </a:r>
          <a:r>
            <a:rPr lang="en-US" i="1" dirty="0"/>
            <a:t> century in El Salvador.</a:t>
          </a:r>
          <a:endParaRPr lang="en-US" dirty="0"/>
        </a:p>
      </dgm:t>
    </dgm:pt>
    <dgm:pt modelId="{E3B136B3-15BF-4131-921A-FC51627C3100}" type="parTrans" cxnId="{383FB3F7-40C6-4DE8-9BAD-0E2499957B81}">
      <dgm:prSet/>
      <dgm:spPr/>
      <dgm:t>
        <a:bodyPr/>
        <a:lstStyle/>
        <a:p>
          <a:endParaRPr lang="en-US"/>
        </a:p>
      </dgm:t>
    </dgm:pt>
    <dgm:pt modelId="{44C49F89-A043-4C54-BD3C-E33ED8EE0549}" type="sibTrans" cxnId="{383FB3F7-40C6-4DE8-9BAD-0E2499957B81}">
      <dgm:prSet/>
      <dgm:spPr/>
      <dgm:t>
        <a:bodyPr/>
        <a:lstStyle/>
        <a:p>
          <a:endParaRPr lang="en-US"/>
        </a:p>
      </dgm:t>
    </dgm:pt>
    <dgm:pt modelId="{69B1459D-D206-4659-906E-253118BAEC30}">
      <dgm:prSet/>
      <dgm:spPr/>
      <dgm:t>
        <a:bodyPr/>
        <a:lstStyle/>
        <a:p>
          <a:r>
            <a:rPr lang="en-US" i="1" dirty="0"/>
            <a:t>Indonesia is the country with the most scored number of deaths due to volcanic eruptions – more than 55K deaths. The most serious one was called </a:t>
          </a:r>
          <a:r>
            <a:rPr lang="en-US" i="1" dirty="0" err="1"/>
            <a:t>Kelut</a:t>
          </a:r>
          <a:r>
            <a:rPr lang="en-US" i="1" dirty="0"/>
            <a:t> that counts more than 15K deaths. It happened on two different occasions (16</a:t>
          </a:r>
          <a:r>
            <a:rPr lang="en-US" i="1" baseline="30000" dirty="0"/>
            <a:t>th</a:t>
          </a:r>
          <a:r>
            <a:rPr lang="en-US" i="1" dirty="0"/>
            <a:t> and 20</a:t>
          </a:r>
          <a:r>
            <a:rPr lang="en-US" i="1" baseline="30000" dirty="0"/>
            <a:t>th</a:t>
          </a:r>
          <a:r>
            <a:rPr lang="en-US" i="1" dirty="0"/>
            <a:t> centuries).</a:t>
          </a:r>
          <a:endParaRPr lang="en-US" dirty="0"/>
        </a:p>
      </dgm:t>
    </dgm:pt>
    <dgm:pt modelId="{D10C977E-50F9-47B0-97A7-1A8FB3829C5E}" type="parTrans" cxnId="{EF992849-C06E-46AC-B7FF-439B569A0100}">
      <dgm:prSet/>
      <dgm:spPr/>
      <dgm:t>
        <a:bodyPr/>
        <a:lstStyle/>
        <a:p>
          <a:endParaRPr lang="en-US"/>
        </a:p>
      </dgm:t>
    </dgm:pt>
    <dgm:pt modelId="{D7FFA6BE-5941-46F2-9BCD-DD7B135457A3}" type="sibTrans" cxnId="{EF992849-C06E-46AC-B7FF-439B569A0100}">
      <dgm:prSet/>
      <dgm:spPr/>
      <dgm:t>
        <a:bodyPr/>
        <a:lstStyle/>
        <a:p>
          <a:endParaRPr lang="en-US"/>
        </a:p>
      </dgm:t>
    </dgm:pt>
    <dgm:pt modelId="{A1C2245A-CE6E-4F83-9F82-1705FB34A1C1}">
      <dgm:prSet/>
      <dgm:spPr/>
      <dgm:t>
        <a:bodyPr/>
        <a:lstStyle/>
        <a:p>
          <a:r>
            <a:rPr lang="en-US" i="1" dirty="0"/>
            <a:t>Three strongest volcanic eruptions, measuring VEI of 7, were Tambora, </a:t>
          </a:r>
          <a:r>
            <a:rPr lang="en-US" i="1" dirty="0" err="1"/>
            <a:t>Changbaishan</a:t>
          </a:r>
          <a:r>
            <a:rPr lang="en-US" i="1" dirty="0"/>
            <a:t>, and Kikai. Tambora hit Indonesia in year 1815, and among those three, it is the only one with victims – 10K deaths.</a:t>
          </a:r>
          <a:endParaRPr lang="en-US" dirty="0"/>
        </a:p>
      </dgm:t>
    </dgm:pt>
    <dgm:pt modelId="{B39DCD14-3BFA-4119-81E4-3219B45A4D7E}" type="parTrans" cxnId="{82B258DE-BE15-4F0C-9DB5-90E38246E9FC}">
      <dgm:prSet/>
      <dgm:spPr/>
      <dgm:t>
        <a:bodyPr/>
        <a:lstStyle/>
        <a:p>
          <a:endParaRPr lang="en-US"/>
        </a:p>
      </dgm:t>
    </dgm:pt>
    <dgm:pt modelId="{8C1DCD8D-FF53-4F7C-B6E0-A2F43FEBFFA0}" type="sibTrans" cxnId="{82B258DE-BE15-4F0C-9DB5-90E38246E9FC}">
      <dgm:prSet/>
      <dgm:spPr/>
      <dgm:t>
        <a:bodyPr/>
        <a:lstStyle/>
        <a:p>
          <a:endParaRPr lang="en-US"/>
        </a:p>
      </dgm:t>
    </dgm:pt>
    <dgm:pt modelId="{8200AD86-B187-4923-9200-ED89687A4530}">
      <dgm:prSet/>
      <dgm:spPr/>
      <dgm:t>
        <a:bodyPr/>
        <a:lstStyle/>
        <a:p>
          <a:r>
            <a:rPr lang="en-US" i="1" dirty="0"/>
            <a:t>Indonesia appears to be the area with most volcanic activities. Japan seems to be the second, and Iceland on the third place.</a:t>
          </a:r>
          <a:endParaRPr lang="en-US" dirty="0"/>
        </a:p>
      </dgm:t>
    </dgm:pt>
    <dgm:pt modelId="{37C132CF-C7A8-4501-BB50-9B345AA0D42A}" type="parTrans" cxnId="{54BB2802-B0E4-48C9-93AA-0D47156CD334}">
      <dgm:prSet/>
      <dgm:spPr/>
      <dgm:t>
        <a:bodyPr/>
        <a:lstStyle/>
        <a:p>
          <a:endParaRPr lang="en-US"/>
        </a:p>
      </dgm:t>
    </dgm:pt>
    <dgm:pt modelId="{0B10E4A7-4E97-42CF-B5E2-5D4A38367146}" type="sibTrans" cxnId="{54BB2802-B0E4-48C9-93AA-0D47156CD334}">
      <dgm:prSet/>
      <dgm:spPr/>
      <dgm:t>
        <a:bodyPr/>
        <a:lstStyle/>
        <a:p>
          <a:endParaRPr lang="en-US"/>
        </a:p>
      </dgm:t>
    </dgm:pt>
    <dgm:pt modelId="{6E0A1447-F544-4041-B570-E31F0ACE47DD}">
      <dgm:prSet/>
      <dgm:spPr/>
      <dgm:t>
        <a:bodyPr/>
        <a:lstStyle/>
        <a:p>
          <a:r>
            <a:rPr lang="en-US" i="1" dirty="0"/>
            <a:t>Area around Caribbean sea records the strongest volcanic eruptions on average.</a:t>
          </a:r>
          <a:endParaRPr lang="en-US" dirty="0"/>
        </a:p>
      </dgm:t>
    </dgm:pt>
    <dgm:pt modelId="{F2EF6814-966A-4CAC-BA6B-75AC9C96641D}" type="parTrans" cxnId="{A527C0E6-54C1-4136-A5D9-FDAC70656D08}">
      <dgm:prSet/>
      <dgm:spPr/>
      <dgm:t>
        <a:bodyPr/>
        <a:lstStyle/>
        <a:p>
          <a:endParaRPr lang="en-US"/>
        </a:p>
      </dgm:t>
    </dgm:pt>
    <dgm:pt modelId="{A3E0FB65-3898-43E8-9E8C-18F715C9948B}" type="sibTrans" cxnId="{A527C0E6-54C1-4136-A5D9-FDAC70656D08}">
      <dgm:prSet/>
      <dgm:spPr/>
      <dgm:t>
        <a:bodyPr/>
        <a:lstStyle/>
        <a:p>
          <a:endParaRPr lang="en-US"/>
        </a:p>
      </dgm:t>
    </dgm:pt>
    <dgm:pt modelId="{E5547D9C-E979-4ABB-B693-2BE6C9CAD33A}" type="pres">
      <dgm:prSet presAssocID="{AB6D22AB-CC4D-4695-87D8-298D67CD1582}" presName="diagram" presStyleCnt="0">
        <dgm:presLayoutVars>
          <dgm:dir/>
          <dgm:resizeHandles val="exact"/>
        </dgm:presLayoutVars>
      </dgm:prSet>
      <dgm:spPr/>
    </dgm:pt>
    <dgm:pt modelId="{4DD7EB6C-43E9-491D-AEB9-9617C6F6CF66}" type="pres">
      <dgm:prSet presAssocID="{6313FBAB-C144-4C15-8E4A-613937C02A24}" presName="node" presStyleLbl="node1" presStyleIdx="0" presStyleCnt="5">
        <dgm:presLayoutVars>
          <dgm:bulletEnabled val="1"/>
        </dgm:presLayoutVars>
      </dgm:prSet>
      <dgm:spPr/>
    </dgm:pt>
    <dgm:pt modelId="{8901E81C-58D0-489C-8C4F-7D19C7852827}" type="pres">
      <dgm:prSet presAssocID="{44C49F89-A043-4C54-BD3C-E33ED8EE0549}" presName="sibTrans" presStyleCnt="0"/>
      <dgm:spPr/>
    </dgm:pt>
    <dgm:pt modelId="{DF32BEAA-83A2-4EF3-8F81-F2D247AFCC16}" type="pres">
      <dgm:prSet presAssocID="{69B1459D-D206-4659-906E-253118BAEC30}" presName="node" presStyleLbl="node1" presStyleIdx="1" presStyleCnt="5">
        <dgm:presLayoutVars>
          <dgm:bulletEnabled val="1"/>
        </dgm:presLayoutVars>
      </dgm:prSet>
      <dgm:spPr/>
    </dgm:pt>
    <dgm:pt modelId="{75E67DCD-7C4A-425D-82F8-C2480553B737}" type="pres">
      <dgm:prSet presAssocID="{D7FFA6BE-5941-46F2-9BCD-DD7B135457A3}" presName="sibTrans" presStyleCnt="0"/>
      <dgm:spPr/>
    </dgm:pt>
    <dgm:pt modelId="{4DA5D222-9024-4A83-9FB4-474CBC29FE92}" type="pres">
      <dgm:prSet presAssocID="{A1C2245A-CE6E-4F83-9F82-1705FB34A1C1}" presName="node" presStyleLbl="node1" presStyleIdx="2" presStyleCnt="5">
        <dgm:presLayoutVars>
          <dgm:bulletEnabled val="1"/>
        </dgm:presLayoutVars>
      </dgm:prSet>
      <dgm:spPr/>
    </dgm:pt>
    <dgm:pt modelId="{8401874F-0A3F-4FBC-A45E-659128512041}" type="pres">
      <dgm:prSet presAssocID="{8C1DCD8D-FF53-4F7C-B6E0-A2F43FEBFFA0}" presName="sibTrans" presStyleCnt="0"/>
      <dgm:spPr/>
    </dgm:pt>
    <dgm:pt modelId="{77D596C0-AA59-42BD-B259-C28A0CF12DC1}" type="pres">
      <dgm:prSet presAssocID="{8200AD86-B187-4923-9200-ED89687A4530}" presName="node" presStyleLbl="node1" presStyleIdx="3" presStyleCnt="5">
        <dgm:presLayoutVars>
          <dgm:bulletEnabled val="1"/>
        </dgm:presLayoutVars>
      </dgm:prSet>
      <dgm:spPr/>
    </dgm:pt>
    <dgm:pt modelId="{131C2E57-E4EB-4C07-B3E5-856581135509}" type="pres">
      <dgm:prSet presAssocID="{0B10E4A7-4E97-42CF-B5E2-5D4A38367146}" presName="sibTrans" presStyleCnt="0"/>
      <dgm:spPr/>
    </dgm:pt>
    <dgm:pt modelId="{EF031E1F-A1E7-4D4D-A3A4-98E43C6F1309}" type="pres">
      <dgm:prSet presAssocID="{6E0A1447-F544-4041-B570-E31F0ACE47DD}" presName="node" presStyleLbl="node1" presStyleIdx="4" presStyleCnt="5">
        <dgm:presLayoutVars>
          <dgm:bulletEnabled val="1"/>
        </dgm:presLayoutVars>
      </dgm:prSet>
      <dgm:spPr/>
    </dgm:pt>
  </dgm:ptLst>
  <dgm:cxnLst>
    <dgm:cxn modelId="{54BB2802-B0E4-48C9-93AA-0D47156CD334}" srcId="{AB6D22AB-CC4D-4695-87D8-298D67CD1582}" destId="{8200AD86-B187-4923-9200-ED89687A4530}" srcOrd="3" destOrd="0" parTransId="{37C132CF-C7A8-4501-BB50-9B345AA0D42A}" sibTransId="{0B10E4A7-4E97-42CF-B5E2-5D4A38367146}"/>
    <dgm:cxn modelId="{52181E35-2CDB-4CBF-83D1-119EFED2CA5C}" type="presOf" srcId="{8200AD86-B187-4923-9200-ED89687A4530}" destId="{77D596C0-AA59-42BD-B259-C28A0CF12DC1}" srcOrd="0" destOrd="0" presId="urn:microsoft.com/office/officeart/2005/8/layout/default"/>
    <dgm:cxn modelId="{EF992849-C06E-46AC-B7FF-439B569A0100}" srcId="{AB6D22AB-CC4D-4695-87D8-298D67CD1582}" destId="{69B1459D-D206-4659-906E-253118BAEC30}" srcOrd="1" destOrd="0" parTransId="{D10C977E-50F9-47B0-97A7-1A8FB3829C5E}" sibTransId="{D7FFA6BE-5941-46F2-9BCD-DD7B135457A3}"/>
    <dgm:cxn modelId="{9F274973-852D-4806-B089-9CFF6A00A03D}" type="presOf" srcId="{AB6D22AB-CC4D-4695-87D8-298D67CD1582}" destId="{E5547D9C-E979-4ABB-B693-2BE6C9CAD33A}" srcOrd="0" destOrd="0" presId="urn:microsoft.com/office/officeart/2005/8/layout/default"/>
    <dgm:cxn modelId="{9E37907A-BC48-4DFC-8827-94FF6ED6437C}" type="presOf" srcId="{69B1459D-D206-4659-906E-253118BAEC30}" destId="{DF32BEAA-83A2-4EF3-8F81-F2D247AFCC16}" srcOrd="0" destOrd="0" presId="urn:microsoft.com/office/officeart/2005/8/layout/default"/>
    <dgm:cxn modelId="{6D4E89D1-F92C-4602-9066-CB34069CDE88}" type="presOf" srcId="{6313FBAB-C144-4C15-8E4A-613937C02A24}" destId="{4DD7EB6C-43E9-491D-AEB9-9617C6F6CF66}" srcOrd="0" destOrd="0" presId="urn:microsoft.com/office/officeart/2005/8/layout/default"/>
    <dgm:cxn modelId="{ED3C97D8-E557-4C7D-A62B-9653895B3FCE}" type="presOf" srcId="{A1C2245A-CE6E-4F83-9F82-1705FB34A1C1}" destId="{4DA5D222-9024-4A83-9FB4-474CBC29FE92}" srcOrd="0" destOrd="0" presId="urn:microsoft.com/office/officeart/2005/8/layout/default"/>
    <dgm:cxn modelId="{82B258DE-BE15-4F0C-9DB5-90E38246E9FC}" srcId="{AB6D22AB-CC4D-4695-87D8-298D67CD1582}" destId="{A1C2245A-CE6E-4F83-9F82-1705FB34A1C1}" srcOrd="2" destOrd="0" parTransId="{B39DCD14-3BFA-4119-81E4-3219B45A4D7E}" sibTransId="{8C1DCD8D-FF53-4F7C-B6E0-A2F43FEBFFA0}"/>
    <dgm:cxn modelId="{A527C0E6-54C1-4136-A5D9-FDAC70656D08}" srcId="{AB6D22AB-CC4D-4695-87D8-298D67CD1582}" destId="{6E0A1447-F544-4041-B570-E31F0ACE47DD}" srcOrd="4" destOrd="0" parTransId="{F2EF6814-966A-4CAC-BA6B-75AC9C96641D}" sibTransId="{A3E0FB65-3898-43E8-9E8C-18F715C9948B}"/>
    <dgm:cxn modelId="{383FB3F7-40C6-4DE8-9BAD-0E2499957B81}" srcId="{AB6D22AB-CC4D-4695-87D8-298D67CD1582}" destId="{6313FBAB-C144-4C15-8E4A-613937C02A24}" srcOrd="0" destOrd="0" parTransId="{E3B136B3-15BF-4131-921A-FC51627C3100}" sibTransId="{44C49F89-A043-4C54-BD3C-E33ED8EE0549}"/>
    <dgm:cxn modelId="{48552BFF-F7C3-4FB1-A91F-EFF37EA6FABA}" type="presOf" srcId="{6E0A1447-F544-4041-B570-E31F0ACE47DD}" destId="{EF031E1F-A1E7-4D4D-A3A4-98E43C6F1309}" srcOrd="0" destOrd="0" presId="urn:microsoft.com/office/officeart/2005/8/layout/default"/>
    <dgm:cxn modelId="{32DC829D-725F-4734-8479-74210AEBCFE9}" type="presParOf" srcId="{E5547D9C-E979-4ABB-B693-2BE6C9CAD33A}" destId="{4DD7EB6C-43E9-491D-AEB9-9617C6F6CF66}" srcOrd="0" destOrd="0" presId="urn:microsoft.com/office/officeart/2005/8/layout/default"/>
    <dgm:cxn modelId="{65703A06-67EF-4976-A4F1-EB08F65E54AA}" type="presParOf" srcId="{E5547D9C-E979-4ABB-B693-2BE6C9CAD33A}" destId="{8901E81C-58D0-489C-8C4F-7D19C7852827}" srcOrd="1" destOrd="0" presId="urn:microsoft.com/office/officeart/2005/8/layout/default"/>
    <dgm:cxn modelId="{455E978F-46C0-4690-B543-85B19E99E40F}" type="presParOf" srcId="{E5547D9C-E979-4ABB-B693-2BE6C9CAD33A}" destId="{DF32BEAA-83A2-4EF3-8F81-F2D247AFCC16}" srcOrd="2" destOrd="0" presId="urn:microsoft.com/office/officeart/2005/8/layout/default"/>
    <dgm:cxn modelId="{62E5978F-F998-4FCB-AEC7-DC00794A2E8F}" type="presParOf" srcId="{E5547D9C-E979-4ABB-B693-2BE6C9CAD33A}" destId="{75E67DCD-7C4A-425D-82F8-C2480553B737}" srcOrd="3" destOrd="0" presId="urn:microsoft.com/office/officeart/2005/8/layout/default"/>
    <dgm:cxn modelId="{CF1DD751-31C8-4BC2-9437-27E0776EF2E2}" type="presParOf" srcId="{E5547D9C-E979-4ABB-B693-2BE6C9CAD33A}" destId="{4DA5D222-9024-4A83-9FB4-474CBC29FE92}" srcOrd="4" destOrd="0" presId="urn:microsoft.com/office/officeart/2005/8/layout/default"/>
    <dgm:cxn modelId="{64EEEA0C-E853-4EC6-821C-77BD60D7A7D1}" type="presParOf" srcId="{E5547D9C-E979-4ABB-B693-2BE6C9CAD33A}" destId="{8401874F-0A3F-4FBC-A45E-659128512041}" srcOrd="5" destOrd="0" presId="urn:microsoft.com/office/officeart/2005/8/layout/default"/>
    <dgm:cxn modelId="{B67B4014-D557-4407-86AC-49FDD89DA0C0}" type="presParOf" srcId="{E5547D9C-E979-4ABB-B693-2BE6C9CAD33A}" destId="{77D596C0-AA59-42BD-B259-C28A0CF12DC1}" srcOrd="6" destOrd="0" presId="urn:microsoft.com/office/officeart/2005/8/layout/default"/>
    <dgm:cxn modelId="{97351A64-B579-49EF-A05D-9DDCB58DC6DF}" type="presParOf" srcId="{E5547D9C-E979-4ABB-B693-2BE6C9CAD33A}" destId="{131C2E57-E4EB-4C07-B3E5-856581135509}" srcOrd="7" destOrd="0" presId="urn:microsoft.com/office/officeart/2005/8/layout/default"/>
    <dgm:cxn modelId="{0A65C523-26DB-4F67-B278-1CB7AAF5798D}" type="presParOf" srcId="{E5547D9C-E979-4ABB-B693-2BE6C9CAD33A}" destId="{EF031E1F-A1E7-4D4D-A3A4-98E43C6F13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EB6C-43E9-491D-AEB9-9617C6F6CF66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 err="1"/>
            <a:t>Ilopango</a:t>
          </a:r>
          <a:r>
            <a:rPr lang="en-US" sz="1400" i="1" kern="1200" dirty="0"/>
            <a:t> – a powerful volcanic eruption of magnitude of 6, was the most tragic volcanic eruption in history with 30K deaths. It happened in 5</a:t>
          </a:r>
          <a:r>
            <a:rPr lang="en-US" sz="1400" i="1" kern="1200" baseline="30000" dirty="0"/>
            <a:t>th</a:t>
          </a:r>
          <a:r>
            <a:rPr lang="en-US" sz="1400" i="1" kern="1200" dirty="0"/>
            <a:t> century in El Salvador.</a:t>
          </a:r>
          <a:endParaRPr lang="en-US" sz="1400" kern="1200" dirty="0"/>
        </a:p>
      </dsp:txBody>
      <dsp:txXfrm>
        <a:off x="0" y="93057"/>
        <a:ext cx="3005666" cy="1803399"/>
      </dsp:txXfrm>
    </dsp:sp>
    <dsp:sp modelId="{DF32BEAA-83A2-4EF3-8F81-F2D247AFCC16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Indonesia is the country with the most scored number of deaths due to volcanic eruptions – more than 55K deaths. The most serious one was called </a:t>
          </a:r>
          <a:r>
            <a:rPr lang="en-US" sz="1400" i="1" kern="1200" dirty="0" err="1"/>
            <a:t>Kelut</a:t>
          </a:r>
          <a:r>
            <a:rPr lang="en-US" sz="1400" i="1" kern="1200" dirty="0"/>
            <a:t> that counts more than 15K deaths. It happened on two different occasions (16</a:t>
          </a:r>
          <a:r>
            <a:rPr lang="en-US" sz="1400" i="1" kern="1200" baseline="30000" dirty="0"/>
            <a:t>th</a:t>
          </a:r>
          <a:r>
            <a:rPr lang="en-US" sz="1400" i="1" kern="1200" dirty="0"/>
            <a:t> and 20</a:t>
          </a:r>
          <a:r>
            <a:rPr lang="en-US" sz="1400" i="1" kern="1200" baseline="30000" dirty="0"/>
            <a:t>th</a:t>
          </a:r>
          <a:r>
            <a:rPr lang="en-US" sz="1400" i="1" kern="1200" dirty="0"/>
            <a:t> centuries).</a:t>
          </a:r>
          <a:endParaRPr lang="en-US" sz="1400" kern="1200" dirty="0"/>
        </a:p>
      </dsp:txBody>
      <dsp:txXfrm>
        <a:off x="3306233" y="93057"/>
        <a:ext cx="3005666" cy="1803399"/>
      </dsp:txXfrm>
    </dsp:sp>
    <dsp:sp modelId="{4DA5D222-9024-4A83-9FB4-474CBC29FE92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Three strongest volcanic eruptions, measuring VEI of 7, were Tambora, </a:t>
          </a:r>
          <a:r>
            <a:rPr lang="en-US" sz="1400" i="1" kern="1200" dirty="0" err="1"/>
            <a:t>Changbaishan</a:t>
          </a:r>
          <a:r>
            <a:rPr lang="en-US" sz="1400" i="1" kern="1200" dirty="0"/>
            <a:t>, and Kikai. Tambora hit Indonesia in year 1815, and among those three, it is the only one with victims – 10K deaths.</a:t>
          </a:r>
          <a:endParaRPr lang="en-US" sz="1400" kern="1200" dirty="0"/>
        </a:p>
      </dsp:txBody>
      <dsp:txXfrm>
        <a:off x="6612466" y="93057"/>
        <a:ext cx="3005666" cy="1803399"/>
      </dsp:txXfrm>
    </dsp:sp>
    <dsp:sp modelId="{77D596C0-AA59-42BD-B259-C28A0CF12DC1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Indonesia appears to be the area with most volcanic activities. Japan seems to be the second, and Iceland on the third place.</a:t>
          </a:r>
          <a:endParaRPr lang="en-US" sz="1400" kern="1200" dirty="0"/>
        </a:p>
      </dsp:txBody>
      <dsp:txXfrm>
        <a:off x="1653116" y="2197024"/>
        <a:ext cx="3005666" cy="1803399"/>
      </dsp:txXfrm>
    </dsp:sp>
    <dsp:sp modelId="{EF031E1F-A1E7-4D4D-A3A4-98E43C6F1309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Area around Caribbean sea records the strongest volcanic eruptions on average.</a:t>
          </a:r>
          <a:endParaRPr lang="en-US" sz="1400" kern="1200" dirty="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5c23c74e-1648-473c-ac91-0db44aed4f29/page/p_aa4ug29lad" TargetMode="External"/><Relationship Id="rId2" Type="http://schemas.openxmlformats.org/officeDocument/2006/relationships/hyperlink" Target="https://public.tableau.com/app/learn/sample-data?qt-overview_resources=1#qt-overview_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Significant Volcanic Eruptions</a:t>
            </a:r>
          </a:p>
          <a:p>
            <a:pPr marL="0" indent="0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Tableau “Significant Volcanic Eruptions” science data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 with Looker Studio.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by downloading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Excel file from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https://public.tableau.com/app/learn/sample-data?qt-overview_resources=1#qt-overview_resources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Connect to the file from Looker Studio and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b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uild visuals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https://lookerstudio.google.com/reporting/5c23c74e-1648-473c-ac91-0db44aed4f29/page/p_aa4ug29lad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October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0952C-34FC-63A9-33EC-78EC30CC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2" name="Rectangle 23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92556-C2D6-12E3-5EBB-DD872EFD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E896-B941-24BC-8D9B-19FC543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1476585" y="582839"/>
            <a:ext cx="9238827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 b="1" dirty="0"/>
              <a:t>Significant Volcanic Eruptions Project Insights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3BB48-7357-4660-4976-CE647B04F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918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093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9827</TotalTime>
  <Words>255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81</cp:revision>
  <dcterms:created xsi:type="dcterms:W3CDTF">2018-06-07T21:39:02Z</dcterms:created>
  <dcterms:modified xsi:type="dcterms:W3CDTF">2023-10-09T09:09:30Z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