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57" r:id="rId6"/>
    <p:sldId id="275" r:id="rId7"/>
    <p:sldId id="276" r:id="rId8"/>
    <p:sldId id="269" r:id="rId9"/>
  </p:sldIdLst>
  <p:sldSz cx="12192000" cy="6858000"/>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64" d="100"/>
          <a:sy n="64" d="100"/>
        </p:scale>
        <p:origin x="72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6279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234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5268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172919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4433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918397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76483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60386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9037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4583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18029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9/3/2023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4484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9/3/2023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14674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9/3/2023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26267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99676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97346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2730A-859E-B540-ADF3-E97069AD1FDB}" type="datetimeFigureOut">
              <a:rPr lang="en-US" smtClean="0"/>
              <a:t>9/3/2023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989554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tableau.com/app/profile/slavisadurdic/viz/SuperstoreSampleDataset_16935201834720/Dashboard1" TargetMode="External"/><Relationship Id="rId2" Type="http://schemas.openxmlformats.org/officeDocument/2006/relationships/hyperlink" Target="https://public.tableau.com/app/learn/sample-data?qt-overview_resources=1#qt-overview_resourc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6DB4-47A4-565E-D748-C4820181C6EE}"/>
              </a:ext>
            </a:extLst>
          </p:cNvPr>
          <p:cNvSpPr>
            <a:spLocks noGrp="1"/>
          </p:cNvSpPr>
          <p:nvPr>
            <p:ph type="title"/>
          </p:nvPr>
        </p:nvSpPr>
        <p:spPr>
          <a:xfrm>
            <a:off x="377687" y="127814"/>
            <a:ext cx="3985591" cy="786586"/>
          </a:xfrm>
        </p:spPr>
        <p:txBody>
          <a:bodyPr>
            <a:noAutofit/>
          </a:bodyPr>
          <a:lstStyle/>
          <a:p>
            <a:pPr algn="ctr"/>
            <a:r>
              <a:rPr lang="sr-Latn-RS" sz="4500" b="1" dirty="0"/>
              <a:t>Slaviša Đurđić</a:t>
            </a:r>
            <a:endParaRPr lang="en-US" sz="4500" b="1" dirty="0"/>
          </a:p>
        </p:txBody>
      </p:sp>
      <p:sp>
        <p:nvSpPr>
          <p:cNvPr id="3" name="Content Placeholder 2">
            <a:extLst>
              <a:ext uri="{FF2B5EF4-FFF2-40B4-BE49-F238E27FC236}">
                <a16:creationId xmlns:a16="http://schemas.microsoft.com/office/drawing/2014/main" id="{3B9A88A8-7188-1D14-D427-A81FF7C148DA}"/>
              </a:ext>
            </a:extLst>
          </p:cNvPr>
          <p:cNvSpPr>
            <a:spLocks noGrp="1"/>
          </p:cNvSpPr>
          <p:nvPr>
            <p:ph idx="1"/>
          </p:nvPr>
        </p:nvSpPr>
        <p:spPr>
          <a:xfrm>
            <a:off x="377687" y="1465237"/>
            <a:ext cx="11509513" cy="4418728"/>
          </a:xfrm>
        </p:spPr>
        <p:txBody>
          <a:bodyPr>
            <a:noAutofit/>
          </a:bodyPr>
          <a:lstStyle/>
          <a:p>
            <a:pPr marL="0" indent="0">
              <a:buNone/>
            </a:pPr>
            <a:r>
              <a:rPr lang="en-US" sz="1900" b="1" dirty="0"/>
              <a:t>Superstore</a:t>
            </a:r>
            <a:endParaRPr lang="sr-Latn-RS" sz="1900" b="1" dirty="0"/>
          </a:p>
          <a:p>
            <a:pPr marL="0" indent="0" algn="l">
              <a:buNone/>
            </a:pPr>
            <a:endParaRPr lang="en-US" sz="1500" b="0" i="0" dirty="0">
              <a:solidFill>
                <a:srgbClr val="1F2328"/>
              </a:solidFill>
              <a:effectLst/>
              <a:latin typeface="-apple-system"/>
            </a:endParaRPr>
          </a:p>
          <a:p>
            <a:pPr marL="0" indent="0" algn="l">
              <a:buNone/>
            </a:pPr>
            <a:r>
              <a:rPr lang="en-US" sz="1500" b="1" i="0" dirty="0">
                <a:solidFill>
                  <a:srgbClr val="1F2328"/>
                </a:solidFill>
                <a:effectLst/>
                <a:latin typeface="-apple-system"/>
              </a:rPr>
              <a:t>Goal</a:t>
            </a:r>
            <a:r>
              <a:rPr lang="en-US" sz="1500" b="0" i="0" dirty="0">
                <a:solidFill>
                  <a:srgbClr val="1F2328"/>
                </a:solidFill>
                <a:effectLst/>
                <a:latin typeface="-apple-system"/>
              </a:rPr>
              <a:t>: Analysis of the </a:t>
            </a:r>
            <a:r>
              <a:rPr lang="en-US" sz="1500" dirty="0">
                <a:solidFill>
                  <a:srgbClr val="1F2328"/>
                </a:solidFill>
                <a:latin typeface="-apple-system"/>
              </a:rPr>
              <a:t>Tableau “Superstore Sales” business sample </a:t>
            </a:r>
            <a:r>
              <a:rPr lang="en-US" sz="1500" b="0" i="0" dirty="0">
                <a:solidFill>
                  <a:srgbClr val="1F2328"/>
                </a:solidFill>
                <a:effectLst/>
                <a:latin typeface="-apple-system"/>
              </a:rPr>
              <a:t>dataset for period 2014-2017.</a:t>
            </a:r>
          </a:p>
          <a:p>
            <a:pPr marL="0" indent="0" algn="l">
              <a:buNone/>
            </a:pPr>
            <a:r>
              <a:rPr lang="en-US" sz="1500" b="1" i="0" dirty="0">
                <a:solidFill>
                  <a:srgbClr val="1F2328"/>
                </a:solidFill>
                <a:effectLst/>
                <a:latin typeface="-apple-system"/>
              </a:rPr>
              <a:t>Instructions:</a:t>
            </a:r>
            <a:endParaRPr lang="en-US" sz="1500" b="0" i="0" dirty="0">
              <a:solidFill>
                <a:srgbClr val="1F2328"/>
              </a:solidFill>
              <a:effectLst/>
              <a:latin typeface="-apple-system"/>
            </a:endParaRPr>
          </a:p>
          <a:p>
            <a:pPr marL="0" indent="0" algn="l">
              <a:buNone/>
            </a:pPr>
            <a:r>
              <a:rPr lang="en-US" sz="1500" b="0" i="0" dirty="0">
                <a:solidFill>
                  <a:srgbClr val="1F2328"/>
                </a:solidFill>
                <a:effectLst/>
                <a:latin typeface="-apple-system"/>
              </a:rPr>
              <a:t>- Collect data by downloading the </a:t>
            </a:r>
            <a:r>
              <a:rPr lang="en-US" sz="1500" dirty="0">
                <a:solidFill>
                  <a:srgbClr val="1F2328"/>
                </a:solidFill>
                <a:latin typeface="-apple-system"/>
              </a:rPr>
              <a:t>Excel file from </a:t>
            </a:r>
            <a:r>
              <a:rPr lang="en-US" sz="1500" dirty="0">
                <a:solidFill>
                  <a:srgbClr val="1F2328"/>
                </a:solidFill>
                <a:latin typeface="-apple-system"/>
                <a:hlinkClick r:id="rId2"/>
              </a:rPr>
              <a:t>https://public.tableau.com/app/learn/sample-data?qt-overview_resources=1#qt-overview_resources</a:t>
            </a:r>
            <a:r>
              <a:rPr lang="en-US" sz="1500" b="0" i="0" dirty="0">
                <a:solidFill>
                  <a:srgbClr val="1F2328"/>
                </a:solidFill>
                <a:effectLst/>
                <a:latin typeface="-apple-system"/>
              </a:rPr>
              <a:t>.</a:t>
            </a:r>
          </a:p>
          <a:p>
            <a:pPr marL="0" indent="0" algn="l">
              <a:buNone/>
            </a:pPr>
            <a:r>
              <a:rPr lang="en-US" sz="1500" b="0" i="0" dirty="0">
                <a:solidFill>
                  <a:srgbClr val="1F2328"/>
                </a:solidFill>
                <a:effectLst/>
                <a:latin typeface="-apple-system"/>
              </a:rPr>
              <a:t>- Build visuals in Tableau (</a:t>
            </a:r>
            <a:r>
              <a:rPr lang="en-US" sz="1500" b="0" i="0" dirty="0">
                <a:solidFill>
                  <a:srgbClr val="1F2328"/>
                </a:solidFill>
                <a:effectLst/>
                <a:latin typeface="-apple-system"/>
                <a:hlinkClick r:id="rId3"/>
              </a:rPr>
              <a:t>https://public.tableau.com/app/profile/slavisadurdic/viz/SuperstoreSampleDataset_16935201834720/Dashboard1</a:t>
            </a:r>
            <a:r>
              <a:rPr lang="en-US" sz="1500" b="0" i="0" dirty="0">
                <a:solidFill>
                  <a:srgbClr val="1F2328"/>
                </a:solidFill>
                <a:effectLst/>
                <a:latin typeface="-apple-system"/>
              </a:rPr>
              <a:t>).</a:t>
            </a:r>
          </a:p>
          <a:p>
            <a:pPr marL="0" indent="0" algn="l">
              <a:buNone/>
            </a:pPr>
            <a:r>
              <a:rPr lang="en-US" sz="1500" b="0" i="0" dirty="0">
                <a:solidFill>
                  <a:srgbClr val="1F2328"/>
                </a:solidFill>
                <a:effectLst/>
                <a:latin typeface="-apple-system"/>
              </a:rPr>
              <a:t>- Run hypothesis testing in Python.</a:t>
            </a:r>
            <a:endParaRPr lang="en-US" sz="2500" dirty="0"/>
          </a:p>
          <a:p>
            <a:pPr marL="0" indent="0" algn="r">
              <a:buNone/>
            </a:pPr>
            <a:endParaRPr lang="en-US" sz="2500" dirty="0"/>
          </a:p>
          <a:p>
            <a:pPr marL="0" indent="0" algn="r">
              <a:buNone/>
            </a:pPr>
            <a:r>
              <a:rPr lang="sr-Latn-RS" sz="2500" dirty="0"/>
              <a:t>Belgrade, </a:t>
            </a:r>
            <a:r>
              <a:rPr lang="en-US" sz="2500" dirty="0"/>
              <a:t>September</a:t>
            </a:r>
            <a:r>
              <a:rPr lang="sr-Latn-RS" sz="2500" dirty="0"/>
              <a:t> 2023</a:t>
            </a:r>
            <a:endParaRPr lang="en-US" sz="2500" dirty="0"/>
          </a:p>
        </p:txBody>
      </p:sp>
    </p:spTree>
    <p:extLst>
      <p:ext uri="{BB962C8B-B14F-4D97-AF65-F5344CB8AC3E}">
        <p14:creationId xmlns:p14="http://schemas.microsoft.com/office/powerpoint/2010/main" val="315130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4DEEBD-D749-1811-AD9B-5CA17DFC91A0}"/>
              </a:ext>
            </a:extLst>
          </p:cNvPr>
          <p:cNvPicPr>
            <a:picLocks noChangeAspect="1"/>
          </p:cNvPicPr>
          <p:nvPr/>
        </p:nvPicPr>
        <p:blipFill>
          <a:blip r:embed="rId2"/>
          <a:stretch>
            <a:fillRect/>
          </a:stretch>
        </p:blipFill>
        <p:spPr>
          <a:xfrm>
            <a:off x="298954" y="667821"/>
            <a:ext cx="11567698" cy="5400024"/>
          </a:xfrm>
          <a:prstGeom prst="rect">
            <a:avLst/>
          </a:prstGeom>
        </p:spPr>
      </p:pic>
    </p:spTree>
    <p:extLst>
      <p:ext uri="{BB962C8B-B14F-4D97-AF65-F5344CB8AC3E}">
        <p14:creationId xmlns:p14="http://schemas.microsoft.com/office/powerpoint/2010/main" val="228275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099DA7-7F14-554A-D8BD-B66EC377BC72}"/>
              </a:ext>
            </a:extLst>
          </p:cNvPr>
          <p:cNvPicPr>
            <a:picLocks noChangeAspect="1"/>
          </p:cNvPicPr>
          <p:nvPr/>
        </p:nvPicPr>
        <p:blipFill>
          <a:blip r:embed="rId2"/>
          <a:stretch>
            <a:fillRect/>
          </a:stretch>
        </p:blipFill>
        <p:spPr>
          <a:xfrm>
            <a:off x="557372" y="751334"/>
            <a:ext cx="10584393" cy="5982178"/>
          </a:xfrm>
          <a:prstGeom prst="rect">
            <a:avLst/>
          </a:prstGeom>
        </p:spPr>
      </p:pic>
      <p:pic>
        <p:nvPicPr>
          <p:cNvPr id="6" name="Picture 5">
            <a:extLst>
              <a:ext uri="{FF2B5EF4-FFF2-40B4-BE49-F238E27FC236}">
                <a16:creationId xmlns:a16="http://schemas.microsoft.com/office/drawing/2014/main" id="{F8C076C4-F9E4-272D-4B3D-B5FD4CDFC442}"/>
              </a:ext>
            </a:extLst>
          </p:cNvPr>
          <p:cNvPicPr>
            <a:picLocks noChangeAspect="1"/>
          </p:cNvPicPr>
          <p:nvPr/>
        </p:nvPicPr>
        <p:blipFill>
          <a:blip r:embed="rId3"/>
          <a:stretch>
            <a:fillRect/>
          </a:stretch>
        </p:blipFill>
        <p:spPr>
          <a:xfrm>
            <a:off x="298955" y="253963"/>
            <a:ext cx="1857375" cy="447675"/>
          </a:xfrm>
          <a:prstGeom prst="rect">
            <a:avLst/>
          </a:prstGeom>
        </p:spPr>
      </p:pic>
    </p:spTree>
    <p:extLst>
      <p:ext uri="{BB962C8B-B14F-4D97-AF65-F5344CB8AC3E}">
        <p14:creationId xmlns:p14="http://schemas.microsoft.com/office/powerpoint/2010/main" val="764907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C076C4-F9E4-272D-4B3D-B5FD4CDFC442}"/>
              </a:ext>
            </a:extLst>
          </p:cNvPr>
          <p:cNvPicPr>
            <a:picLocks noChangeAspect="1"/>
          </p:cNvPicPr>
          <p:nvPr/>
        </p:nvPicPr>
        <p:blipFill>
          <a:blip r:embed="rId2"/>
          <a:stretch>
            <a:fillRect/>
          </a:stretch>
        </p:blipFill>
        <p:spPr>
          <a:xfrm>
            <a:off x="298955" y="253963"/>
            <a:ext cx="1857375" cy="447675"/>
          </a:xfrm>
          <a:prstGeom prst="rect">
            <a:avLst/>
          </a:prstGeom>
        </p:spPr>
      </p:pic>
      <p:pic>
        <p:nvPicPr>
          <p:cNvPr id="4" name="Picture 3">
            <a:extLst>
              <a:ext uri="{FF2B5EF4-FFF2-40B4-BE49-F238E27FC236}">
                <a16:creationId xmlns:a16="http://schemas.microsoft.com/office/drawing/2014/main" id="{5AF62A57-0EE3-5651-37A1-CE3E6C1E546E}"/>
              </a:ext>
            </a:extLst>
          </p:cNvPr>
          <p:cNvPicPr>
            <a:picLocks noChangeAspect="1"/>
          </p:cNvPicPr>
          <p:nvPr/>
        </p:nvPicPr>
        <p:blipFill>
          <a:blip r:embed="rId3"/>
          <a:stretch>
            <a:fillRect/>
          </a:stretch>
        </p:blipFill>
        <p:spPr>
          <a:xfrm>
            <a:off x="557372" y="897319"/>
            <a:ext cx="10355793" cy="5829094"/>
          </a:xfrm>
          <a:prstGeom prst="rect">
            <a:avLst/>
          </a:prstGeom>
        </p:spPr>
      </p:pic>
    </p:spTree>
    <p:extLst>
      <p:ext uri="{BB962C8B-B14F-4D97-AF65-F5344CB8AC3E}">
        <p14:creationId xmlns:p14="http://schemas.microsoft.com/office/powerpoint/2010/main" val="526779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8CE0E8-56C8-BC61-99EE-71687B577649}"/>
              </a:ext>
            </a:extLst>
          </p:cNvPr>
          <p:cNvSpPr>
            <a:spLocks noGrp="1"/>
          </p:cNvSpPr>
          <p:nvPr>
            <p:ph idx="1"/>
          </p:nvPr>
        </p:nvSpPr>
        <p:spPr>
          <a:xfrm>
            <a:off x="318050" y="1252330"/>
            <a:ext cx="9760227" cy="4572000"/>
          </a:xfrm>
          <a:ln/>
        </p:spPr>
        <p:style>
          <a:lnRef idx="2">
            <a:schemeClr val="dk1"/>
          </a:lnRef>
          <a:fillRef idx="1">
            <a:schemeClr val="lt1"/>
          </a:fillRef>
          <a:effectRef idx="0">
            <a:schemeClr val="dk1"/>
          </a:effectRef>
          <a:fontRef idx="minor">
            <a:schemeClr val="dk1"/>
          </a:fontRef>
        </p:style>
        <p:txBody>
          <a:bodyPr anchor="ctr">
            <a:normAutofit/>
          </a:bodyPr>
          <a:lstStyle/>
          <a:p>
            <a:pPr marL="0" indent="0">
              <a:buNone/>
            </a:pPr>
            <a:r>
              <a:rPr lang="en-US" i="1" dirty="0"/>
              <a:t>1) Overall, "Consumer" segment brings the highest profit (around 45% of the total profit). </a:t>
            </a:r>
          </a:p>
          <a:p>
            <a:pPr marL="0" indent="0">
              <a:buNone/>
            </a:pPr>
            <a:r>
              <a:rPr lang="en-US" i="1" dirty="0"/>
              <a:t>2) Overall, "Technology" category brings the highest profit (around 50% of the total profit, and it has been increasing over time).</a:t>
            </a:r>
          </a:p>
          <a:p>
            <a:pPr marL="0" indent="0">
              <a:buNone/>
            </a:pPr>
            <a:r>
              <a:rPr lang="en-US" i="1" dirty="0"/>
              <a:t>3) California and New York bring the highest sales and profit results, while Texas and Pennsylvania were the two US states with the worst financial results (i.e., financial losses) reported in the given period.</a:t>
            </a:r>
          </a:p>
          <a:p>
            <a:pPr marL="0" indent="0">
              <a:buNone/>
            </a:pPr>
            <a:r>
              <a:rPr lang="en-US" i="1" dirty="0"/>
              <a:t>4) Let's take Texas for instance - Although sales amount was one of the best among all states, it seems that negative profit comes from very high cost of goods sold (i.e., furniture COGS). Additionally, "Furniture", as a product category, influenced the most negative financial results.</a:t>
            </a:r>
          </a:p>
          <a:p>
            <a:pPr marL="0" indent="0">
              <a:buNone/>
            </a:pPr>
            <a:r>
              <a:rPr lang="en-US" i="1" dirty="0"/>
              <a:t>5) Furthermore, although "Tables" appeared to be a significant revenue item, if we take a closer look at its profitability, we can see that they are least profitable.</a:t>
            </a:r>
          </a:p>
        </p:txBody>
      </p:sp>
      <p:sp>
        <p:nvSpPr>
          <p:cNvPr id="2" name="Title 1">
            <a:extLst>
              <a:ext uri="{FF2B5EF4-FFF2-40B4-BE49-F238E27FC236}">
                <a16:creationId xmlns:a16="http://schemas.microsoft.com/office/drawing/2014/main" id="{6B0DFD6A-6A58-C1CF-E71F-D048DCD846CC}"/>
              </a:ext>
            </a:extLst>
          </p:cNvPr>
          <p:cNvSpPr txBox="1">
            <a:spLocks/>
          </p:cNvSpPr>
          <p:nvPr/>
        </p:nvSpPr>
        <p:spPr>
          <a:xfrm>
            <a:off x="377686" y="127814"/>
            <a:ext cx="9213354"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dirty="0"/>
              <a:t>Superstore Project Insights</a:t>
            </a:r>
          </a:p>
        </p:txBody>
      </p:sp>
    </p:spTree>
    <p:extLst>
      <p:ext uri="{BB962C8B-B14F-4D97-AF65-F5344CB8AC3E}">
        <p14:creationId xmlns:p14="http://schemas.microsoft.com/office/powerpoint/2010/main" val="25786007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4353</TotalTime>
  <Words>282</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Trebuchet MS</vt:lpstr>
      <vt:lpstr>Wingdings 3</vt:lpstr>
      <vt:lpstr>Facet</vt:lpstr>
      <vt:lpstr>Slaviša Đurđić</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Slaviša Đurđić</cp:lastModifiedBy>
  <cp:revision>56</cp:revision>
  <dcterms:created xsi:type="dcterms:W3CDTF">2018-06-07T21:39:02Z</dcterms:created>
  <dcterms:modified xsi:type="dcterms:W3CDTF">2023-09-03T18:03:58Z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