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77" r:id="rId6"/>
    <p:sldId id="285" r:id="rId7"/>
  </p:sldIdLst>
  <p:sldSz cx="12192000" cy="6858000"/>
  <p:notesSz cx="6858000" cy="9144000"/>
  <p:custDataLst>
    <p:tags r:id="rId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64" d="100"/>
          <a:sy n="64" d="100"/>
        </p:scale>
        <p:origin x="72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6D22AB-CC4D-4695-87D8-298D67CD1582}"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313FBAB-C144-4C15-8E4A-613937C02A24}">
      <dgm:prSet/>
      <dgm:spPr/>
      <dgm:t>
        <a:bodyPr/>
        <a:lstStyle/>
        <a:p>
          <a:r>
            <a:rPr lang="en-US" b="0" i="0" dirty="0"/>
            <a:t>Mortality rates are falling around the world. Globally, 52.6 million deaths occurred in 2010, approximately 13.5% more than in 1990 and 21.9% more than in 1970. But the global crude death rate has fallen from 11.7 to 7.7 per 1,000 population due to the much larger (86.7%) relative increase in world population – from 3.7 billion in 1970 to 6.9 billion in 2010.</a:t>
          </a:r>
          <a:endParaRPr lang="en-US" dirty="0"/>
        </a:p>
      </dgm:t>
    </dgm:pt>
    <dgm:pt modelId="{E3B136B3-15BF-4131-921A-FC51627C3100}" type="parTrans" cxnId="{383FB3F7-40C6-4DE8-9BAD-0E2499957B81}">
      <dgm:prSet/>
      <dgm:spPr/>
      <dgm:t>
        <a:bodyPr/>
        <a:lstStyle/>
        <a:p>
          <a:endParaRPr lang="en-US"/>
        </a:p>
      </dgm:t>
    </dgm:pt>
    <dgm:pt modelId="{44C49F89-A043-4C54-BD3C-E33ED8EE0549}" type="sibTrans" cxnId="{383FB3F7-40C6-4DE8-9BAD-0E2499957B81}">
      <dgm:prSet/>
      <dgm:spPr/>
      <dgm:t>
        <a:bodyPr/>
        <a:lstStyle/>
        <a:p>
          <a:endParaRPr lang="en-US"/>
        </a:p>
      </dgm:t>
    </dgm:pt>
    <dgm:pt modelId="{A1C2245A-CE6E-4F83-9F82-1705FB34A1C1}">
      <dgm:prSet/>
      <dgm:spPr/>
      <dgm:t>
        <a:bodyPr/>
        <a:lstStyle/>
        <a:p>
          <a:r>
            <a:rPr lang="en-US" i="1" dirty="0"/>
            <a:t>The world has made tremendous progress fighting child mortality. Deaths of children under the age of 5 were cut by more than half from 16.38 million in 1970 to 11.55 million in 1990 and then to 6.84 million in 2010, although the global annual number of births increased by 12%. This progress has beaten every published prediction. However, child mortality remains a pressing issue. Effective interventions are available to prevent many of the remaining 6.8 million child deaths.</a:t>
          </a:r>
          <a:endParaRPr lang="en-US" dirty="0"/>
        </a:p>
      </dgm:t>
    </dgm:pt>
    <dgm:pt modelId="{B39DCD14-3BFA-4119-81E4-3219B45A4D7E}" type="parTrans" cxnId="{82B258DE-BE15-4F0C-9DB5-90E38246E9FC}">
      <dgm:prSet/>
      <dgm:spPr/>
      <dgm:t>
        <a:bodyPr/>
        <a:lstStyle/>
        <a:p>
          <a:endParaRPr lang="en-US"/>
        </a:p>
      </dgm:t>
    </dgm:pt>
    <dgm:pt modelId="{8C1DCD8D-FF53-4F7C-B6E0-A2F43FEBFFA0}" type="sibTrans" cxnId="{82B258DE-BE15-4F0C-9DB5-90E38246E9FC}">
      <dgm:prSet/>
      <dgm:spPr/>
      <dgm:t>
        <a:bodyPr/>
        <a:lstStyle/>
        <a:p>
          <a:endParaRPr lang="en-US"/>
        </a:p>
      </dgm:t>
    </dgm:pt>
    <dgm:pt modelId="{6E0A1447-F544-4041-B570-E31F0ACE47DD}">
      <dgm:prSet/>
      <dgm:spPr/>
      <dgm:t>
        <a:bodyPr/>
        <a:lstStyle/>
        <a:p>
          <a:r>
            <a:rPr lang="en-US" i="1" dirty="0"/>
            <a:t>African countries and South Asia have the highest death rates.</a:t>
          </a:r>
          <a:endParaRPr lang="en-US" dirty="0"/>
        </a:p>
      </dgm:t>
    </dgm:pt>
    <dgm:pt modelId="{F2EF6814-966A-4CAC-BA6B-75AC9C96641D}" type="parTrans" cxnId="{A527C0E6-54C1-4136-A5D9-FDAC70656D08}">
      <dgm:prSet/>
      <dgm:spPr/>
      <dgm:t>
        <a:bodyPr/>
        <a:lstStyle/>
        <a:p>
          <a:endParaRPr lang="en-US"/>
        </a:p>
      </dgm:t>
    </dgm:pt>
    <dgm:pt modelId="{A3E0FB65-3898-43E8-9E8C-18F715C9948B}" type="sibTrans" cxnId="{A527C0E6-54C1-4136-A5D9-FDAC70656D08}">
      <dgm:prSet/>
      <dgm:spPr/>
      <dgm:t>
        <a:bodyPr/>
        <a:lstStyle/>
        <a:p>
          <a:endParaRPr lang="en-US"/>
        </a:p>
      </dgm:t>
    </dgm:pt>
    <dgm:pt modelId="{E5547D9C-E979-4ABB-B693-2BE6C9CAD33A}" type="pres">
      <dgm:prSet presAssocID="{AB6D22AB-CC4D-4695-87D8-298D67CD1582}" presName="diagram" presStyleCnt="0">
        <dgm:presLayoutVars>
          <dgm:dir/>
          <dgm:resizeHandles val="exact"/>
        </dgm:presLayoutVars>
      </dgm:prSet>
      <dgm:spPr/>
    </dgm:pt>
    <dgm:pt modelId="{4DD7EB6C-43E9-491D-AEB9-9617C6F6CF66}" type="pres">
      <dgm:prSet presAssocID="{6313FBAB-C144-4C15-8E4A-613937C02A24}" presName="node" presStyleLbl="node1" presStyleIdx="0" presStyleCnt="3">
        <dgm:presLayoutVars>
          <dgm:bulletEnabled val="1"/>
        </dgm:presLayoutVars>
      </dgm:prSet>
      <dgm:spPr/>
    </dgm:pt>
    <dgm:pt modelId="{8901E81C-58D0-489C-8C4F-7D19C7852827}" type="pres">
      <dgm:prSet presAssocID="{44C49F89-A043-4C54-BD3C-E33ED8EE0549}" presName="sibTrans" presStyleCnt="0"/>
      <dgm:spPr/>
    </dgm:pt>
    <dgm:pt modelId="{4DA5D222-9024-4A83-9FB4-474CBC29FE92}" type="pres">
      <dgm:prSet presAssocID="{A1C2245A-CE6E-4F83-9F82-1705FB34A1C1}" presName="node" presStyleLbl="node1" presStyleIdx="1" presStyleCnt="3">
        <dgm:presLayoutVars>
          <dgm:bulletEnabled val="1"/>
        </dgm:presLayoutVars>
      </dgm:prSet>
      <dgm:spPr/>
    </dgm:pt>
    <dgm:pt modelId="{8401874F-0A3F-4FBC-A45E-659128512041}" type="pres">
      <dgm:prSet presAssocID="{8C1DCD8D-FF53-4F7C-B6E0-A2F43FEBFFA0}" presName="sibTrans" presStyleCnt="0"/>
      <dgm:spPr/>
    </dgm:pt>
    <dgm:pt modelId="{EF031E1F-A1E7-4D4D-A3A4-98E43C6F1309}" type="pres">
      <dgm:prSet presAssocID="{6E0A1447-F544-4041-B570-E31F0ACE47DD}" presName="node" presStyleLbl="node1" presStyleIdx="2" presStyleCnt="3">
        <dgm:presLayoutVars>
          <dgm:bulletEnabled val="1"/>
        </dgm:presLayoutVars>
      </dgm:prSet>
      <dgm:spPr/>
    </dgm:pt>
  </dgm:ptLst>
  <dgm:cxnLst>
    <dgm:cxn modelId="{9F274973-852D-4806-B089-9CFF6A00A03D}" type="presOf" srcId="{AB6D22AB-CC4D-4695-87D8-298D67CD1582}" destId="{E5547D9C-E979-4ABB-B693-2BE6C9CAD33A}" srcOrd="0" destOrd="0" presId="urn:microsoft.com/office/officeart/2005/8/layout/default"/>
    <dgm:cxn modelId="{6D4E89D1-F92C-4602-9066-CB34069CDE88}" type="presOf" srcId="{6313FBAB-C144-4C15-8E4A-613937C02A24}" destId="{4DD7EB6C-43E9-491D-AEB9-9617C6F6CF66}" srcOrd="0" destOrd="0" presId="urn:microsoft.com/office/officeart/2005/8/layout/default"/>
    <dgm:cxn modelId="{ED3C97D8-E557-4C7D-A62B-9653895B3FCE}" type="presOf" srcId="{A1C2245A-CE6E-4F83-9F82-1705FB34A1C1}" destId="{4DA5D222-9024-4A83-9FB4-474CBC29FE92}" srcOrd="0" destOrd="0" presId="urn:microsoft.com/office/officeart/2005/8/layout/default"/>
    <dgm:cxn modelId="{82B258DE-BE15-4F0C-9DB5-90E38246E9FC}" srcId="{AB6D22AB-CC4D-4695-87D8-298D67CD1582}" destId="{A1C2245A-CE6E-4F83-9F82-1705FB34A1C1}" srcOrd="1" destOrd="0" parTransId="{B39DCD14-3BFA-4119-81E4-3219B45A4D7E}" sibTransId="{8C1DCD8D-FF53-4F7C-B6E0-A2F43FEBFFA0}"/>
    <dgm:cxn modelId="{A527C0E6-54C1-4136-A5D9-FDAC70656D08}" srcId="{AB6D22AB-CC4D-4695-87D8-298D67CD1582}" destId="{6E0A1447-F544-4041-B570-E31F0ACE47DD}" srcOrd="2" destOrd="0" parTransId="{F2EF6814-966A-4CAC-BA6B-75AC9C96641D}" sibTransId="{A3E0FB65-3898-43E8-9E8C-18F715C9948B}"/>
    <dgm:cxn modelId="{383FB3F7-40C6-4DE8-9BAD-0E2499957B81}" srcId="{AB6D22AB-CC4D-4695-87D8-298D67CD1582}" destId="{6313FBAB-C144-4C15-8E4A-613937C02A24}" srcOrd="0" destOrd="0" parTransId="{E3B136B3-15BF-4131-921A-FC51627C3100}" sibTransId="{44C49F89-A043-4C54-BD3C-E33ED8EE0549}"/>
    <dgm:cxn modelId="{48552BFF-F7C3-4FB1-A91F-EFF37EA6FABA}" type="presOf" srcId="{6E0A1447-F544-4041-B570-E31F0ACE47DD}" destId="{EF031E1F-A1E7-4D4D-A3A4-98E43C6F1309}" srcOrd="0" destOrd="0" presId="urn:microsoft.com/office/officeart/2005/8/layout/default"/>
    <dgm:cxn modelId="{32DC829D-725F-4734-8479-74210AEBCFE9}" type="presParOf" srcId="{E5547D9C-E979-4ABB-B693-2BE6C9CAD33A}" destId="{4DD7EB6C-43E9-491D-AEB9-9617C6F6CF66}" srcOrd="0" destOrd="0" presId="urn:microsoft.com/office/officeart/2005/8/layout/default"/>
    <dgm:cxn modelId="{65703A06-67EF-4976-A4F1-EB08F65E54AA}" type="presParOf" srcId="{E5547D9C-E979-4ABB-B693-2BE6C9CAD33A}" destId="{8901E81C-58D0-489C-8C4F-7D19C7852827}" srcOrd="1" destOrd="0" presId="urn:microsoft.com/office/officeart/2005/8/layout/default"/>
    <dgm:cxn modelId="{CF1DD751-31C8-4BC2-9437-27E0776EF2E2}" type="presParOf" srcId="{E5547D9C-E979-4ABB-B693-2BE6C9CAD33A}" destId="{4DA5D222-9024-4A83-9FB4-474CBC29FE92}" srcOrd="2" destOrd="0" presId="urn:microsoft.com/office/officeart/2005/8/layout/default"/>
    <dgm:cxn modelId="{64EEEA0C-E853-4EC6-821C-77BD60D7A7D1}" type="presParOf" srcId="{E5547D9C-E979-4ABB-B693-2BE6C9CAD33A}" destId="{8401874F-0A3F-4FBC-A45E-659128512041}" srcOrd="3" destOrd="0" presId="urn:microsoft.com/office/officeart/2005/8/layout/default"/>
    <dgm:cxn modelId="{0A65C523-26DB-4F67-B278-1CB7AAF5798D}" type="presParOf" srcId="{E5547D9C-E979-4ABB-B693-2BE6C9CAD33A}" destId="{EF031E1F-A1E7-4D4D-A3A4-98E43C6F1309}"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7EB6C-43E9-491D-AEB9-9617C6F6CF66}">
      <dsp:nvSpPr>
        <dsp:cNvPr id="0" name=""/>
        <dsp:cNvSpPr/>
      </dsp:nvSpPr>
      <dsp:spPr>
        <a:xfrm>
          <a:off x="1395113" y="2126"/>
          <a:ext cx="3650526" cy="2190316"/>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Mortality rates are falling around the world. Globally, 52.6 million deaths occurred in 2010, approximately 13.5% more than in 1990 and 21.9% more than in 1970. But the global crude death rate has fallen from 11.7 to 7.7 per 1,000 population due to the much larger (86.7%) relative increase in world population – from 3.7 billion in 1970 to 6.9 billion in 2010.</a:t>
          </a:r>
          <a:endParaRPr lang="en-US" sz="1300" kern="1200" dirty="0"/>
        </a:p>
      </dsp:txBody>
      <dsp:txXfrm>
        <a:off x="1395113" y="2126"/>
        <a:ext cx="3650526" cy="2190316"/>
      </dsp:txXfrm>
    </dsp:sp>
    <dsp:sp modelId="{4DA5D222-9024-4A83-9FB4-474CBC29FE92}">
      <dsp:nvSpPr>
        <dsp:cNvPr id="0" name=""/>
        <dsp:cNvSpPr/>
      </dsp:nvSpPr>
      <dsp:spPr>
        <a:xfrm>
          <a:off x="5410693" y="2126"/>
          <a:ext cx="3650526" cy="2190316"/>
        </a:xfrm>
        <a:prstGeom prst="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i="1" kern="1200" dirty="0"/>
            <a:t>The world has made tremendous progress fighting child mortality. Deaths of children under the age of 5 were cut by more than half from 16.38 million in 1970 to 11.55 million in 1990 and then to 6.84 million in 2010, although the global annual number of births increased by 12%. This progress has beaten every published prediction. However, child mortality remains a pressing issue. Effective interventions are available to prevent many of the remaining 6.8 million child deaths.</a:t>
          </a:r>
          <a:endParaRPr lang="en-US" sz="1300" kern="1200" dirty="0"/>
        </a:p>
      </dsp:txBody>
      <dsp:txXfrm>
        <a:off x="5410693" y="2126"/>
        <a:ext cx="3650526" cy="2190316"/>
      </dsp:txXfrm>
    </dsp:sp>
    <dsp:sp modelId="{EF031E1F-A1E7-4D4D-A3A4-98E43C6F1309}">
      <dsp:nvSpPr>
        <dsp:cNvPr id="0" name=""/>
        <dsp:cNvSpPr/>
      </dsp:nvSpPr>
      <dsp:spPr>
        <a:xfrm>
          <a:off x="3402903" y="2557495"/>
          <a:ext cx="3650526" cy="2190316"/>
        </a:xfrm>
        <a:prstGeom prst="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i="1" kern="1200" dirty="0"/>
            <a:t>African countries and South Asia have the highest death rates.</a:t>
          </a:r>
          <a:endParaRPr lang="en-US" sz="1300" kern="1200" dirty="0"/>
        </a:p>
      </dsp:txBody>
      <dsp:txXfrm>
        <a:off x="3402903" y="2557495"/>
        <a:ext cx="3650526" cy="219031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6279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234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5268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72919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4433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918397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76483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0386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9037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4583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18029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4484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14674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26267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99676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9734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2730A-859E-B540-ADF3-E97069AD1FDB}" type="datetimeFigureOut">
              <a:rPr lang="en-US" smtClean="0"/>
              <a:t>11/5/2023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989554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ookerstudio.google.com/reporting/5f9ff298-dc67-4d7a-a662-6edd4fad6b2e/page/p_yzjndubgbd" TargetMode="External"/><Relationship Id="rId2" Type="http://schemas.openxmlformats.org/officeDocument/2006/relationships/hyperlink" Target="https://public.tableau.com/app/learn/sample-data?qt-overview_resources=1#qt-overview_resourc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6DB4-47A4-565E-D748-C4820181C6EE}"/>
              </a:ext>
            </a:extLst>
          </p:cNvPr>
          <p:cNvSpPr>
            <a:spLocks noGrp="1"/>
          </p:cNvSpPr>
          <p:nvPr>
            <p:ph type="title"/>
          </p:nvPr>
        </p:nvSpPr>
        <p:spPr>
          <a:xfrm>
            <a:off x="377687" y="127814"/>
            <a:ext cx="3985591" cy="786586"/>
          </a:xfrm>
        </p:spPr>
        <p:txBody>
          <a:bodyPr>
            <a:noAutofit/>
          </a:bodyPr>
          <a:lstStyle/>
          <a:p>
            <a:pPr algn="ctr"/>
            <a:r>
              <a:rPr lang="sr-Latn-RS" sz="4500" b="1" dirty="0"/>
              <a:t>Slaviša Đurđić</a:t>
            </a:r>
            <a:endParaRPr lang="en-US" sz="4500" b="1" dirty="0"/>
          </a:p>
        </p:txBody>
      </p:sp>
      <p:sp>
        <p:nvSpPr>
          <p:cNvPr id="3" name="Content Placeholder 2">
            <a:extLst>
              <a:ext uri="{FF2B5EF4-FFF2-40B4-BE49-F238E27FC236}">
                <a16:creationId xmlns:a16="http://schemas.microsoft.com/office/drawing/2014/main" id="{3B9A88A8-7188-1D14-D427-A81FF7C148DA}"/>
              </a:ext>
            </a:extLst>
          </p:cNvPr>
          <p:cNvSpPr>
            <a:spLocks noGrp="1"/>
          </p:cNvSpPr>
          <p:nvPr>
            <p:ph idx="1"/>
          </p:nvPr>
        </p:nvSpPr>
        <p:spPr>
          <a:xfrm>
            <a:off x="377687" y="1465237"/>
            <a:ext cx="11509513" cy="4418728"/>
          </a:xfrm>
        </p:spPr>
        <p:txBody>
          <a:bodyPr>
            <a:noAutofit/>
          </a:bodyPr>
          <a:lstStyle/>
          <a:p>
            <a:pPr marL="0" indent="0">
              <a:buNone/>
            </a:pPr>
            <a:r>
              <a:rPr lang="en-US" sz="1900" b="1" dirty="0"/>
              <a:t>Global Burden of Disease</a:t>
            </a:r>
          </a:p>
          <a:p>
            <a:pPr marL="0" indent="0">
              <a:buNone/>
            </a:pPr>
            <a:endParaRPr lang="en-US" sz="1500" b="0" i="0" dirty="0">
              <a:solidFill>
                <a:srgbClr val="1F2328"/>
              </a:solidFill>
              <a:effectLst/>
              <a:latin typeface="-apple-system"/>
            </a:endParaRPr>
          </a:p>
          <a:p>
            <a:pPr marL="0" indent="0" algn="l">
              <a:buNone/>
            </a:pPr>
            <a:r>
              <a:rPr lang="en-US" sz="1500" b="1" i="0" dirty="0">
                <a:solidFill>
                  <a:srgbClr val="1F2328"/>
                </a:solidFill>
                <a:effectLst/>
                <a:latin typeface="-apple-system"/>
              </a:rPr>
              <a:t>Goal</a:t>
            </a:r>
            <a:r>
              <a:rPr lang="en-US" sz="1500" b="0" i="0" dirty="0">
                <a:solidFill>
                  <a:srgbClr val="1F2328"/>
                </a:solidFill>
                <a:effectLst/>
                <a:latin typeface="-apple-system"/>
              </a:rPr>
              <a:t>: Analysis of the </a:t>
            </a:r>
            <a:r>
              <a:rPr lang="en-US" sz="1500" dirty="0">
                <a:solidFill>
                  <a:srgbClr val="1F2328"/>
                </a:solidFill>
                <a:latin typeface="-apple-system"/>
              </a:rPr>
              <a:t>Tableau “Global Burden of Disease” health data sample </a:t>
            </a:r>
            <a:r>
              <a:rPr lang="en-US" sz="1500" b="0" i="0" dirty="0">
                <a:solidFill>
                  <a:srgbClr val="1F2328"/>
                </a:solidFill>
                <a:effectLst/>
                <a:latin typeface="-apple-system"/>
              </a:rPr>
              <a:t>dataset with Looker Studio.</a:t>
            </a:r>
          </a:p>
          <a:p>
            <a:pPr marL="0" indent="0" algn="l">
              <a:buNone/>
            </a:pPr>
            <a:r>
              <a:rPr lang="en-US" sz="1500" b="1" i="0" dirty="0">
                <a:solidFill>
                  <a:srgbClr val="1F2328"/>
                </a:solidFill>
                <a:effectLst/>
                <a:latin typeface="-apple-system"/>
              </a:rPr>
              <a:t>Instructions:</a:t>
            </a:r>
            <a:endParaRPr lang="en-US" sz="1500" b="0" i="0" dirty="0">
              <a:solidFill>
                <a:srgbClr val="1F2328"/>
              </a:solidFill>
              <a:effectLst/>
              <a:latin typeface="-apple-system"/>
            </a:endParaRPr>
          </a:p>
          <a:p>
            <a:pPr marL="0" indent="0" algn="l">
              <a:buNone/>
            </a:pPr>
            <a:r>
              <a:rPr lang="en-US" sz="1500" b="0" i="0" dirty="0">
                <a:solidFill>
                  <a:srgbClr val="1F2328"/>
                </a:solidFill>
                <a:effectLst/>
                <a:latin typeface="-apple-system"/>
              </a:rPr>
              <a:t>- Collect data by downloading the </a:t>
            </a:r>
            <a:r>
              <a:rPr lang="en-US" sz="1500" dirty="0">
                <a:solidFill>
                  <a:srgbClr val="1F2328"/>
                </a:solidFill>
                <a:latin typeface="-apple-system"/>
              </a:rPr>
              <a:t>Excel file from </a:t>
            </a:r>
            <a:r>
              <a:rPr lang="en-US" sz="1500" dirty="0">
                <a:solidFill>
                  <a:srgbClr val="1F2328"/>
                </a:solidFill>
                <a:latin typeface="-apple-system"/>
                <a:hlinkClick r:id="rId2"/>
              </a:rPr>
              <a:t>https://public.tableau.com/app/learn/sample-data?qt-overview_resources=1#qt-overview_resources</a:t>
            </a:r>
            <a:r>
              <a:rPr lang="en-US" sz="1500" b="0" i="0" dirty="0">
                <a:solidFill>
                  <a:srgbClr val="1F2328"/>
                </a:solidFill>
                <a:effectLst/>
                <a:latin typeface="-apple-system"/>
              </a:rPr>
              <a:t>.</a:t>
            </a:r>
          </a:p>
          <a:p>
            <a:pPr marL="0" indent="0" algn="l">
              <a:buNone/>
            </a:pPr>
            <a:r>
              <a:rPr lang="en-US" sz="1500" b="0" i="0" dirty="0">
                <a:solidFill>
                  <a:srgbClr val="1F2328"/>
                </a:solidFill>
                <a:effectLst/>
                <a:latin typeface="-apple-system"/>
              </a:rPr>
              <a:t>- Connect to the file from Looker Studio and </a:t>
            </a:r>
            <a:r>
              <a:rPr lang="en-US" sz="1500" dirty="0">
                <a:solidFill>
                  <a:srgbClr val="1F2328"/>
                </a:solidFill>
                <a:latin typeface="-apple-system"/>
              </a:rPr>
              <a:t>b</a:t>
            </a:r>
            <a:r>
              <a:rPr lang="en-US" sz="1500" b="0" i="0" dirty="0">
                <a:solidFill>
                  <a:srgbClr val="1F2328"/>
                </a:solidFill>
                <a:effectLst/>
                <a:latin typeface="-apple-system"/>
              </a:rPr>
              <a:t>uild visuals (</a:t>
            </a:r>
            <a:r>
              <a:rPr lang="en-US" sz="1500" b="0" i="0" dirty="0">
                <a:solidFill>
                  <a:srgbClr val="1F2328"/>
                </a:solidFill>
                <a:effectLst/>
                <a:latin typeface="-apple-system"/>
                <a:hlinkClick r:id="rId3"/>
              </a:rPr>
              <a:t>https://lookerstudio.google.com/reporting/5f9ff298-dc67-4d7a-a662-6edd4fad6b2e/page/p_yzjndubgbd</a:t>
            </a:r>
            <a:r>
              <a:rPr lang="en-US" sz="1500" b="0" i="0" dirty="0">
                <a:solidFill>
                  <a:srgbClr val="1F2328"/>
                </a:solidFill>
                <a:effectLst/>
                <a:latin typeface="-apple-system"/>
              </a:rPr>
              <a:t>).</a:t>
            </a:r>
          </a:p>
          <a:p>
            <a:pPr marL="0" indent="0" algn="l">
              <a:buNone/>
            </a:pPr>
            <a:r>
              <a:rPr lang="en-US" sz="1500" dirty="0">
                <a:solidFill>
                  <a:srgbClr val="1F2328"/>
                </a:solidFill>
                <a:latin typeface="-apple-system"/>
              </a:rPr>
              <a:t>- Perform multivariate analysis in Python to predict output based on both, numerical and categorical values.</a:t>
            </a:r>
            <a:endParaRPr lang="en-US" sz="1500" b="0" i="0" dirty="0">
              <a:solidFill>
                <a:srgbClr val="1F2328"/>
              </a:solidFill>
              <a:effectLst/>
              <a:latin typeface="-apple-system"/>
            </a:endParaRPr>
          </a:p>
          <a:p>
            <a:pPr marL="0" indent="0" algn="r">
              <a:buNone/>
            </a:pPr>
            <a:endParaRPr lang="en-US" sz="2500" dirty="0"/>
          </a:p>
          <a:p>
            <a:pPr marL="0" indent="0" algn="r">
              <a:buNone/>
            </a:pPr>
            <a:endParaRPr lang="en-US" sz="2500" dirty="0"/>
          </a:p>
          <a:p>
            <a:pPr marL="0" indent="0" algn="r">
              <a:buNone/>
            </a:pPr>
            <a:endParaRPr lang="en-US" sz="2500" dirty="0"/>
          </a:p>
          <a:p>
            <a:pPr marL="0" indent="0" algn="r">
              <a:buNone/>
            </a:pPr>
            <a:r>
              <a:rPr lang="sr-Latn-RS" sz="2500" dirty="0"/>
              <a:t>Belgrade, </a:t>
            </a:r>
            <a:r>
              <a:rPr lang="en-US" sz="2500" dirty="0"/>
              <a:t>November</a:t>
            </a:r>
            <a:r>
              <a:rPr lang="sr-Latn-RS" sz="2500" dirty="0"/>
              <a:t> 2023</a:t>
            </a:r>
            <a:endParaRPr lang="en-US" sz="2500" dirty="0"/>
          </a:p>
        </p:txBody>
      </p:sp>
    </p:spTree>
    <p:extLst>
      <p:ext uri="{BB962C8B-B14F-4D97-AF65-F5344CB8AC3E}">
        <p14:creationId xmlns:p14="http://schemas.microsoft.com/office/powerpoint/2010/main" val="315130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5" name="Group 21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6" name="Straight Connector 145">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0" name="Isosceles Triangle 14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4" name="Isosceles Triangle 15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5" name="Isosceles Triangle 15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157" name="Rectangle 156">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520F5370-35DF-76CE-E6EF-55B8565390A8}"/>
              </a:ext>
            </a:extLst>
          </p:cNvPr>
          <p:cNvPicPr>
            <a:picLocks noChangeAspect="1"/>
          </p:cNvPicPr>
          <p:nvPr/>
        </p:nvPicPr>
        <p:blipFill>
          <a:blip r:embed="rId2"/>
          <a:stretch>
            <a:fillRect/>
          </a:stretch>
        </p:blipFill>
        <p:spPr>
          <a:xfrm>
            <a:off x="242839" y="232164"/>
            <a:ext cx="11706321" cy="6249916"/>
          </a:xfrm>
          <a:prstGeom prst="rect">
            <a:avLst/>
          </a:prstGeom>
        </p:spPr>
      </p:pic>
    </p:spTree>
    <p:extLst>
      <p:ext uri="{BB962C8B-B14F-4D97-AF65-F5344CB8AC3E}">
        <p14:creationId xmlns:p14="http://schemas.microsoft.com/office/powerpoint/2010/main" val="423581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0DFD6A-6A58-C1CF-E71F-D048DCD846CC}"/>
              </a:ext>
            </a:extLst>
          </p:cNvPr>
          <p:cNvSpPr txBox="1">
            <a:spLocks/>
          </p:cNvSpPr>
          <p:nvPr/>
        </p:nvSpPr>
        <p:spPr>
          <a:xfrm>
            <a:off x="1980953" y="582839"/>
            <a:ext cx="8230089"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Aft>
                <a:spcPts val="600"/>
              </a:spcAft>
            </a:pPr>
            <a:r>
              <a:rPr lang="en-US" sz="3300" b="1" dirty="0"/>
              <a:t>Global Burden of Disease Project Insights</a:t>
            </a:r>
          </a:p>
        </p:txBody>
      </p:sp>
      <p:sp>
        <p:nvSpPr>
          <p:cNvPr id="61" name="Isosceles Triangle 6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Isosceles Triangle 7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3F33BB48-7357-4660-4976-CE647B04F78A}"/>
              </a:ext>
            </a:extLst>
          </p:cNvPr>
          <p:cNvGraphicFramePr>
            <a:graphicFrameLocks noGrp="1"/>
          </p:cNvGraphicFramePr>
          <p:nvPr>
            <p:ph idx="1"/>
            <p:extLst>
              <p:ext uri="{D42A27DB-BD31-4B8C-83A1-F6EECF244321}">
                <p14:modId xmlns:p14="http://schemas.microsoft.com/office/powerpoint/2010/main" val="3891353208"/>
              </p:ext>
            </p:extLst>
          </p:nvPr>
        </p:nvGraphicFramePr>
        <p:xfrm>
          <a:off x="867831" y="1525223"/>
          <a:ext cx="10456334" cy="4749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00935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10097</TotalTime>
  <Words>287</Words>
  <Application>Microsoft Office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-apple-system</vt:lpstr>
      <vt:lpstr>Arial</vt:lpstr>
      <vt:lpstr>Trebuchet MS</vt:lpstr>
      <vt:lpstr>Wingdings 3</vt:lpstr>
      <vt:lpstr>Facet</vt:lpstr>
      <vt:lpstr>Slaviša Đurđić</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Slaviša Đurđić</cp:lastModifiedBy>
  <cp:revision>85</cp:revision>
  <dcterms:created xsi:type="dcterms:W3CDTF">2018-06-07T21:39:02Z</dcterms:created>
  <dcterms:modified xsi:type="dcterms:W3CDTF">2023-11-05T22:20:21Z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