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56" r:id="rId6"/>
    <p:sldId id="286" r:id="rId7"/>
    <p:sldId id="285" r:id="rId8"/>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6D22AB-CC4D-4695-87D8-298D67CD158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313FBAB-C144-4C15-8E4A-613937C02A24}">
      <dgm:prSet/>
      <dgm:spPr/>
      <dgm:t>
        <a:bodyPr/>
        <a:lstStyle/>
        <a:p>
          <a:r>
            <a:rPr lang="en-US" i="1" dirty="0"/>
            <a:t>The fastest animal is Peregrine falcon with the speed of 389 km/h. The peregrine falcon is the fastest aerial animal, fastest animal in flight, fastest bird, and the overall fastest member of the animal kingdom. The peregrine achieves its highest velocity not in horizontal level flight, but during its characteristic hunting stoop (vertical flight). While stooping, the peregrine falcon soars to a great height, then dives steeply at speeds of over 320 km/h (200 mph). Assuming the maximum size at 58 cm, its relative speed clocks at 186 body lengths per second during its hunting swoop, the equivalent of a human running at 170 m/s (560 ft/s).</a:t>
          </a:r>
          <a:endParaRPr lang="en-US" dirty="0"/>
        </a:p>
      </dgm:t>
    </dgm:pt>
    <dgm:pt modelId="{E3B136B3-15BF-4131-921A-FC51627C3100}" type="parTrans" cxnId="{383FB3F7-40C6-4DE8-9BAD-0E2499957B81}">
      <dgm:prSet/>
      <dgm:spPr/>
      <dgm:t>
        <a:bodyPr/>
        <a:lstStyle/>
        <a:p>
          <a:endParaRPr lang="en-US"/>
        </a:p>
      </dgm:t>
    </dgm:pt>
    <dgm:pt modelId="{44C49F89-A043-4C54-BD3C-E33ED8EE0549}" type="sibTrans" cxnId="{383FB3F7-40C6-4DE8-9BAD-0E2499957B81}">
      <dgm:prSet/>
      <dgm:spPr/>
      <dgm:t>
        <a:bodyPr/>
        <a:lstStyle/>
        <a:p>
          <a:endParaRPr lang="en-US"/>
        </a:p>
      </dgm:t>
    </dgm:pt>
    <dgm:pt modelId="{A1C2245A-CE6E-4F83-9F82-1705FB34A1C1}">
      <dgm:prSet/>
      <dgm:spPr/>
      <dgm:t>
        <a:bodyPr/>
        <a:lstStyle/>
        <a:p>
          <a:r>
            <a:rPr lang="en-US" i="1" dirty="0"/>
            <a:t>Overall, the fastest animals are birds (obviously), followed by fish, and finally, land animals.</a:t>
          </a:r>
          <a:endParaRPr lang="en-US" dirty="0"/>
        </a:p>
      </dgm:t>
    </dgm:pt>
    <dgm:pt modelId="{B39DCD14-3BFA-4119-81E4-3219B45A4D7E}" type="parTrans" cxnId="{82B258DE-BE15-4F0C-9DB5-90E38246E9FC}">
      <dgm:prSet/>
      <dgm:spPr/>
      <dgm:t>
        <a:bodyPr/>
        <a:lstStyle/>
        <a:p>
          <a:endParaRPr lang="en-US"/>
        </a:p>
      </dgm:t>
    </dgm:pt>
    <dgm:pt modelId="{8C1DCD8D-FF53-4F7C-B6E0-A2F43FEBFFA0}" type="sibTrans" cxnId="{82B258DE-BE15-4F0C-9DB5-90E38246E9FC}">
      <dgm:prSet/>
      <dgm:spPr/>
      <dgm:t>
        <a:bodyPr/>
        <a:lstStyle/>
        <a:p>
          <a:endParaRPr lang="en-US"/>
        </a:p>
      </dgm:t>
    </dgm:pt>
    <dgm:pt modelId="{6E0A1447-F544-4041-B570-E31F0ACE47DD}">
      <dgm:prSet/>
      <dgm:spPr/>
      <dgm:t>
        <a:bodyPr/>
        <a:lstStyle/>
        <a:p>
          <a:r>
            <a:rPr lang="en-US" i="1" dirty="0"/>
            <a:t>Average speed of all fastest mammals listed is 70.66 km/h, while Mexican free-tailed bat is the </a:t>
          </a:r>
          <a:r>
            <a:rPr lang="en-US" i="1" dirty="0" err="1"/>
            <a:t>the</a:t>
          </a:r>
          <a:r>
            <a:rPr lang="en-US" i="1" dirty="0"/>
            <a:t> fastest mammal in the world and one of the fastest flying animals on level flight (160 km/h). The second place takes Cheetah, a land animal, with its average speed of 115 km/h.</a:t>
          </a:r>
          <a:endParaRPr lang="en-US" dirty="0"/>
        </a:p>
      </dgm:t>
    </dgm:pt>
    <dgm:pt modelId="{F2EF6814-966A-4CAC-BA6B-75AC9C96641D}" type="parTrans" cxnId="{A527C0E6-54C1-4136-A5D9-FDAC70656D08}">
      <dgm:prSet/>
      <dgm:spPr/>
      <dgm:t>
        <a:bodyPr/>
        <a:lstStyle/>
        <a:p>
          <a:endParaRPr lang="en-US"/>
        </a:p>
      </dgm:t>
    </dgm:pt>
    <dgm:pt modelId="{A3E0FB65-3898-43E8-9E8C-18F715C9948B}" type="sibTrans" cxnId="{A527C0E6-54C1-4136-A5D9-FDAC70656D08}">
      <dgm:prSet/>
      <dgm:spPr/>
      <dgm:t>
        <a:bodyPr/>
        <a:lstStyle/>
        <a:p>
          <a:endParaRPr lang="en-US"/>
        </a:p>
      </dgm:t>
    </dgm:pt>
    <dgm:pt modelId="{E5547D9C-E979-4ABB-B693-2BE6C9CAD33A}" type="pres">
      <dgm:prSet presAssocID="{AB6D22AB-CC4D-4695-87D8-298D67CD1582}" presName="diagram" presStyleCnt="0">
        <dgm:presLayoutVars>
          <dgm:dir/>
          <dgm:resizeHandles val="exact"/>
        </dgm:presLayoutVars>
      </dgm:prSet>
      <dgm:spPr/>
    </dgm:pt>
    <dgm:pt modelId="{4DD7EB6C-43E9-491D-AEB9-9617C6F6CF66}" type="pres">
      <dgm:prSet presAssocID="{6313FBAB-C144-4C15-8E4A-613937C02A24}" presName="node" presStyleLbl="node1" presStyleIdx="0" presStyleCnt="3" custScaleX="209269" custScaleY="205270" custLinFactNeighborX="-72252" custLinFactNeighborY="-5">
        <dgm:presLayoutVars>
          <dgm:bulletEnabled val="1"/>
        </dgm:presLayoutVars>
      </dgm:prSet>
      <dgm:spPr/>
    </dgm:pt>
    <dgm:pt modelId="{8901E81C-58D0-489C-8C4F-7D19C7852827}" type="pres">
      <dgm:prSet presAssocID="{44C49F89-A043-4C54-BD3C-E33ED8EE0549}" presName="sibTrans" presStyleCnt="0"/>
      <dgm:spPr/>
    </dgm:pt>
    <dgm:pt modelId="{4DA5D222-9024-4A83-9FB4-474CBC29FE92}" type="pres">
      <dgm:prSet presAssocID="{A1C2245A-CE6E-4F83-9F82-1705FB34A1C1}" presName="node" presStyleLbl="node1" presStyleIdx="1" presStyleCnt="3" custScaleX="162520" custScaleY="106373" custLinFactNeighborX="-8560" custLinFactNeighborY="-12084">
        <dgm:presLayoutVars>
          <dgm:bulletEnabled val="1"/>
        </dgm:presLayoutVars>
      </dgm:prSet>
      <dgm:spPr/>
    </dgm:pt>
    <dgm:pt modelId="{8401874F-0A3F-4FBC-A45E-659128512041}" type="pres">
      <dgm:prSet presAssocID="{8C1DCD8D-FF53-4F7C-B6E0-A2F43FEBFFA0}" presName="sibTrans" presStyleCnt="0"/>
      <dgm:spPr/>
    </dgm:pt>
    <dgm:pt modelId="{EF031E1F-A1E7-4D4D-A3A4-98E43C6F1309}" type="pres">
      <dgm:prSet presAssocID="{6E0A1447-F544-4041-B570-E31F0ACE47DD}" presName="node" presStyleLbl="node1" presStyleIdx="2" presStyleCnt="3" custScaleX="186683" custScaleY="179205" custLinFactNeighborX="91998" custLinFactNeighborY="45">
        <dgm:presLayoutVars>
          <dgm:bulletEnabled val="1"/>
        </dgm:presLayoutVars>
      </dgm:prSet>
      <dgm:spPr/>
    </dgm:pt>
  </dgm:ptLst>
  <dgm:cxnLst>
    <dgm:cxn modelId="{9F274973-852D-4806-B089-9CFF6A00A03D}" type="presOf" srcId="{AB6D22AB-CC4D-4695-87D8-298D67CD1582}" destId="{E5547D9C-E979-4ABB-B693-2BE6C9CAD33A}" srcOrd="0" destOrd="0" presId="urn:microsoft.com/office/officeart/2005/8/layout/default"/>
    <dgm:cxn modelId="{6D4E89D1-F92C-4602-9066-CB34069CDE88}" type="presOf" srcId="{6313FBAB-C144-4C15-8E4A-613937C02A24}" destId="{4DD7EB6C-43E9-491D-AEB9-9617C6F6CF66}" srcOrd="0" destOrd="0" presId="urn:microsoft.com/office/officeart/2005/8/layout/default"/>
    <dgm:cxn modelId="{ED3C97D8-E557-4C7D-A62B-9653895B3FCE}" type="presOf" srcId="{A1C2245A-CE6E-4F83-9F82-1705FB34A1C1}" destId="{4DA5D222-9024-4A83-9FB4-474CBC29FE92}" srcOrd="0" destOrd="0" presId="urn:microsoft.com/office/officeart/2005/8/layout/default"/>
    <dgm:cxn modelId="{82B258DE-BE15-4F0C-9DB5-90E38246E9FC}" srcId="{AB6D22AB-CC4D-4695-87D8-298D67CD1582}" destId="{A1C2245A-CE6E-4F83-9F82-1705FB34A1C1}" srcOrd="1" destOrd="0" parTransId="{B39DCD14-3BFA-4119-81E4-3219B45A4D7E}" sibTransId="{8C1DCD8D-FF53-4F7C-B6E0-A2F43FEBFFA0}"/>
    <dgm:cxn modelId="{A527C0E6-54C1-4136-A5D9-FDAC70656D08}" srcId="{AB6D22AB-CC4D-4695-87D8-298D67CD1582}" destId="{6E0A1447-F544-4041-B570-E31F0ACE47DD}" srcOrd="2" destOrd="0" parTransId="{F2EF6814-966A-4CAC-BA6B-75AC9C96641D}" sibTransId="{A3E0FB65-3898-43E8-9E8C-18F715C9948B}"/>
    <dgm:cxn modelId="{383FB3F7-40C6-4DE8-9BAD-0E2499957B81}" srcId="{AB6D22AB-CC4D-4695-87D8-298D67CD1582}" destId="{6313FBAB-C144-4C15-8E4A-613937C02A24}" srcOrd="0" destOrd="0" parTransId="{E3B136B3-15BF-4131-921A-FC51627C3100}" sibTransId="{44C49F89-A043-4C54-BD3C-E33ED8EE0549}"/>
    <dgm:cxn modelId="{48552BFF-F7C3-4FB1-A91F-EFF37EA6FABA}" type="presOf" srcId="{6E0A1447-F544-4041-B570-E31F0ACE47DD}" destId="{EF031E1F-A1E7-4D4D-A3A4-98E43C6F1309}" srcOrd="0" destOrd="0" presId="urn:microsoft.com/office/officeart/2005/8/layout/default"/>
    <dgm:cxn modelId="{32DC829D-725F-4734-8479-74210AEBCFE9}" type="presParOf" srcId="{E5547D9C-E979-4ABB-B693-2BE6C9CAD33A}" destId="{4DD7EB6C-43E9-491D-AEB9-9617C6F6CF66}" srcOrd="0" destOrd="0" presId="urn:microsoft.com/office/officeart/2005/8/layout/default"/>
    <dgm:cxn modelId="{65703A06-67EF-4976-A4F1-EB08F65E54AA}" type="presParOf" srcId="{E5547D9C-E979-4ABB-B693-2BE6C9CAD33A}" destId="{8901E81C-58D0-489C-8C4F-7D19C7852827}" srcOrd="1" destOrd="0" presId="urn:microsoft.com/office/officeart/2005/8/layout/default"/>
    <dgm:cxn modelId="{CF1DD751-31C8-4BC2-9437-27E0776EF2E2}" type="presParOf" srcId="{E5547D9C-E979-4ABB-B693-2BE6C9CAD33A}" destId="{4DA5D222-9024-4A83-9FB4-474CBC29FE92}" srcOrd="2" destOrd="0" presId="urn:microsoft.com/office/officeart/2005/8/layout/default"/>
    <dgm:cxn modelId="{64EEEA0C-E853-4EC6-821C-77BD60D7A7D1}" type="presParOf" srcId="{E5547D9C-E979-4ABB-B693-2BE6C9CAD33A}" destId="{8401874F-0A3F-4FBC-A45E-659128512041}" srcOrd="3" destOrd="0" presId="urn:microsoft.com/office/officeart/2005/8/layout/default"/>
    <dgm:cxn modelId="{0A65C523-26DB-4F67-B278-1CB7AAF5798D}" type="presParOf" srcId="{E5547D9C-E979-4ABB-B693-2BE6C9CAD33A}" destId="{EF031E1F-A1E7-4D4D-A3A4-98E43C6F130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7EB6C-43E9-491D-AEB9-9617C6F6CF66}">
      <dsp:nvSpPr>
        <dsp:cNvPr id="0" name=""/>
        <dsp:cNvSpPr/>
      </dsp:nvSpPr>
      <dsp:spPr>
        <a:xfrm>
          <a:off x="0" y="465"/>
          <a:ext cx="4034399" cy="237438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dirty="0"/>
            <a:t>The fastest animal is Peregrine falcon with the speed of 389 km/h. The peregrine falcon is the fastest aerial animal, fastest animal in flight, fastest bird, and the overall fastest member of the animal kingdom. The peregrine achieves its highest velocity not in horizontal level flight, but during its characteristic hunting stoop (vertical flight). While stooping, the peregrine falcon soars to a great height, then dives steeply at speeds of over 320 km/h (200 mph). Assuming the maximum size at 58 cm, its relative speed clocks at 186 body lengths per second during its hunting swoop, the equivalent of a human running at 170 m/s (560 ft/s).</a:t>
          </a:r>
          <a:endParaRPr lang="en-US" sz="1300" kern="1200" dirty="0"/>
        </a:p>
      </dsp:txBody>
      <dsp:txXfrm>
        <a:off x="0" y="465"/>
        <a:ext cx="4034399" cy="2374382"/>
      </dsp:txXfrm>
    </dsp:sp>
    <dsp:sp modelId="{4DA5D222-9024-4A83-9FB4-474CBC29FE92}">
      <dsp:nvSpPr>
        <dsp:cNvPr id="0" name=""/>
        <dsp:cNvSpPr/>
      </dsp:nvSpPr>
      <dsp:spPr>
        <a:xfrm>
          <a:off x="5191060" y="432722"/>
          <a:ext cx="3133147" cy="1230429"/>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dirty="0"/>
            <a:t>Overall, the fastest animals are birds (obviously), followed by fish, and finally, land animals.</a:t>
          </a:r>
          <a:endParaRPr lang="en-US" sz="1300" kern="1200" dirty="0"/>
        </a:p>
      </dsp:txBody>
      <dsp:txXfrm>
        <a:off x="5191060" y="432722"/>
        <a:ext cx="3133147" cy="1230429"/>
      </dsp:txXfrm>
    </dsp:sp>
    <dsp:sp modelId="{EF031E1F-A1E7-4D4D-A3A4-98E43C6F1309}">
      <dsp:nvSpPr>
        <dsp:cNvPr id="0" name=""/>
        <dsp:cNvSpPr/>
      </dsp:nvSpPr>
      <dsp:spPr>
        <a:xfrm>
          <a:off x="4783165" y="2568211"/>
          <a:ext cx="3598974" cy="2072885"/>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dirty="0"/>
            <a:t>Average speed of all fastest mammals listed is 70.66 km/h, while Mexican free-tailed bat is the </a:t>
          </a:r>
          <a:r>
            <a:rPr lang="en-US" sz="1300" i="1" kern="1200" dirty="0" err="1"/>
            <a:t>the</a:t>
          </a:r>
          <a:r>
            <a:rPr lang="en-US" sz="1300" i="1" kern="1200" dirty="0"/>
            <a:t> fastest mammal in the world and one of the fastest flying animals on level flight (160 km/h). The second place takes Cheetah, a land animal, with its average speed of 115 km/h.</a:t>
          </a:r>
          <a:endParaRPr lang="en-US" sz="1300" kern="1200" dirty="0"/>
        </a:p>
      </dsp:txBody>
      <dsp:txXfrm>
        <a:off x="4783165" y="2568211"/>
        <a:ext cx="3598974" cy="20728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7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3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291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43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83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6483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03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03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458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8029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484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67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267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76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73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11/9/2023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989554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Fastest_anima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DB4-47A4-565E-D748-C4820181C6EE}"/>
              </a:ext>
            </a:extLst>
          </p:cNvPr>
          <p:cNvSpPr>
            <a:spLocks noGrp="1"/>
          </p:cNvSpPr>
          <p:nvPr>
            <p:ph type="title"/>
          </p:nvPr>
        </p:nvSpPr>
        <p:spPr>
          <a:xfrm>
            <a:off x="377687" y="127814"/>
            <a:ext cx="3985591" cy="786586"/>
          </a:xfrm>
        </p:spPr>
        <p:txBody>
          <a:bodyPr>
            <a:noAutofit/>
          </a:bodyPr>
          <a:lstStyle/>
          <a:p>
            <a:pPr algn="ctr"/>
            <a:r>
              <a:rPr lang="sr-Latn-RS" sz="4500" b="1" dirty="0"/>
              <a:t>Slaviša Đurđić</a:t>
            </a:r>
            <a:endParaRPr lang="en-US" sz="4500" b="1" dirty="0"/>
          </a:p>
        </p:txBody>
      </p:sp>
      <p:sp>
        <p:nvSpPr>
          <p:cNvPr id="3" name="Content Placeholder 2">
            <a:extLst>
              <a:ext uri="{FF2B5EF4-FFF2-40B4-BE49-F238E27FC236}">
                <a16:creationId xmlns:a16="http://schemas.microsoft.com/office/drawing/2014/main" id="{3B9A88A8-7188-1D14-D427-A81FF7C148DA}"/>
              </a:ext>
            </a:extLst>
          </p:cNvPr>
          <p:cNvSpPr>
            <a:spLocks noGrp="1"/>
          </p:cNvSpPr>
          <p:nvPr>
            <p:ph idx="1"/>
          </p:nvPr>
        </p:nvSpPr>
        <p:spPr>
          <a:xfrm>
            <a:off x="377687" y="1465236"/>
            <a:ext cx="11509513" cy="5193981"/>
          </a:xfrm>
        </p:spPr>
        <p:txBody>
          <a:bodyPr>
            <a:noAutofit/>
          </a:bodyPr>
          <a:lstStyle/>
          <a:p>
            <a:pPr marL="0" indent="0">
              <a:buNone/>
            </a:pPr>
            <a:r>
              <a:rPr lang="en-US" sz="1900" b="1" dirty="0"/>
              <a:t>Animal Speed</a:t>
            </a:r>
            <a:endParaRPr lang="sr-Latn-RS" sz="1900" b="1" dirty="0"/>
          </a:p>
          <a:p>
            <a:pPr marL="0" indent="0" algn="l">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Goal</a:t>
            </a:r>
            <a:r>
              <a:rPr lang="en-US" sz="1500" b="0" i="0" dirty="0">
                <a:solidFill>
                  <a:srgbClr val="1F2328"/>
                </a:solidFill>
                <a:effectLst/>
                <a:latin typeface="-apple-system"/>
              </a:rPr>
              <a:t>: Analysis of the Wikipedia free encyclopedia information regarding </a:t>
            </a:r>
            <a:r>
              <a:rPr lang="en-US" sz="1500" dirty="0">
                <a:solidFill>
                  <a:srgbClr val="1F2328"/>
                </a:solidFill>
                <a:latin typeface="-apple-system"/>
              </a:rPr>
              <a:t>the fastest animals </a:t>
            </a:r>
            <a:r>
              <a:rPr lang="en-US" sz="1500" b="0" i="0" dirty="0">
                <a:solidFill>
                  <a:srgbClr val="1F2328"/>
                </a:solidFill>
                <a:effectLst/>
                <a:latin typeface="-apple-system"/>
              </a:rPr>
              <a:t>on earth.</a:t>
            </a:r>
          </a:p>
          <a:p>
            <a:pPr marL="0" indent="0" algn="l">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Instructions:</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Collect data from the </a:t>
            </a:r>
            <a:r>
              <a:rPr lang="en-US" sz="1500" b="0" i="0" dirty="0">
                <a:solidFill>
                  <a:srgbClr val="1F2328"/>
                </a:solidFill>
                <a:effectLst/>
                <a:latin typeface="-apple-system"/>
                <a:hlinkClick r:id="rId2"/>
              </a:rPr>
              <a:t>https://en.wikipedia.org/wiki/Fastest_animals</a:t>
            </a:r>
            <a:r>
              <a:rPr lang="en-US" sz="1500" b="0" i="0" dirty="0">
                <a:solidFill>
                  <a:srgbClr val="1F2328"/>
                </a:solidFill>
                <a:effectLst/>
                <a:latin typeface="-apple-system"/>
              </a:rPr>
              <a:t> via Power BI Web </a:t>
            </a:r>
            <a:r>
              <a:rPr lang="en-US" sz="1500" dirty="0">
                <a:solidFill>
                  <a:srgbClr val="1F2328"/>
                </a:solidFill>
                <a:latin typeface="-apple-system"/>
              </a:rPr>
              <a:t>get data </a:t>
            </a:r>
            <a:r>
              <a:rPr lang="en-US" sz="1500" b="0" i="0" dirty="0">
                <a:solidFill>
                  <a:srgbClr val="1F2328"/>
                </a:solidFill>
                <a:effectLst/>
                <a:latin typeface="-apple-system"/>
              </a:rPr>
              <a:t>functionality.</a:t>
            </a:r>
          </a:p>
          <a:p>
            <a:pPr marL="0" indent="0" algn="l">
              <a:buNone/>
            </a:pPr>
            <a:r>
              <a:rPr lang="en-US" sz="1500" dirty="0">
                <a:solidFill>
                  <a:srgbClr val="1F2328"/>
                </a:solidFill>
                <a:latin typeface="-apple-system"/>
              </a:rPr>
              <a:t>- Transform data in Power Query editor.</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Build visuals in Power BI Desktop.</a:t>
            </a:r>
          </a:p>
          <a:p>
            <a:pPr marL="0" indent="0" algn="r">
              <a:buNone/>
            </a:pPr>
            <a:endParaRPr lang="en-US" sz="2500" dirty="0"/>
          </a:p>
          <a:p>
            <a:pPr marL="0" indent="0" algn="r">
              <a:buNone/>
            </a:pPr>
            <a:endParaRPr lang="en-US" sz="2500" dirty="0"/>
          </a:p>
          <a:p>
            <a:pPr marL="0" indent="0" algn="r">
              <a:buNone/>
            </a:pPr>
            <a:r>
              <a:rPr lang="sr-Latn-RS" sz="2500" dirty="0"/>
              <a:t>Belgrade, </a:t>
            </a:r>
            <a:r>
              <a:rPr lang="en-US" sz="2500" dirty="0"/>
              <a:t>November</a:t>
            </a:r>
            <a:r>
              <a:rPr lang="sr-Latn-RS" sz="2500" dirty="0"/>
              <a:t> 2023</a:t>
            </a:r>
            <a:endParaRPr lang="en-US" sz="2500" dirty="0"/>
          </a:p>
        </p:txBody>
      </p:sp>
    </p:spTree>
    <p:extLst>
      <p:ext uri="{BB962C8B-B14F-4D97-AF65-F5344CB8AC3E}">
        <p14:creationId xmlns:p14="http://schemas.microsoft.com/office/powerpoint/2010/main" val="315130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p:pic>
        <p:nvPicPr>
          <p:cNvPr id="3" name="Picture 2">
            <a:extLst>
              <a:ext uri="{FF2B5EF4-FFF2-40B4-BE49-F238E27FC236}">
                <a16:creationId xmlns:a16="http://schemas.microsoft.com/office/drawing/2014/main" id="{9192BAC0-8FA5-E15B-0E32-8AA2222A4BE4}"/>
              </a:ext>
            </a:extLst>
          </p:cNvPr>
          <p:cNvPicPr>
            <a:picLocks noChangeAspect="1"/>
          </p:cNvPicPr>
          <p:nvPr/>
        </p:nvPicPr>
        <p:blipFill>
          <a:blip r:embed="rId3"/>
          <a:stretch>
            <a:fillRect/>
          </a:stretch>
        </p:blipFill>
        <p:spPr>
          <a:xfrm>
            <a:off x="914400" y="1170879"/>
            <a:ext cx="10706338" cy="5156755"/>
          </a:xfrm>
          <a:prstGeom prst="rect">
            <a:avLst/>
          </a:prstGeom>
        </p:spPr>
      </p:pic>
    </p:spTree>
    <p:extLst>
      <p:ext uri="{BB962C8B-B14F-4D97-AF65-F5344CB8AC3E}">
        <p14:creationId xmlns:p14="http://schemas.microsoft.com/office/powerpoint/2010/main" val="321185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p:pic>
        <p:nvPicPr>
          <p:cNvPr id="4" name="Picture 3">
            <a:extLst>
              <a:ext uri="{FF2B5EF4-FFF2-40B4-BE49-F238E27FC236}">
                <a16:creationId xmlns:a16="http://schemas.microsoft.com/office/drawing/2014/main" id="{9C8B5C88-043E-C792-9BEC-032F9AD18FB6}"/>
              </a:ext>
            </a:extLst>
          </p:cNvPr>
          <p:cNvPicPr>
            <a:picLocks noChangeAspect="1"/>
          </p:cNvPicPr>
          <p:nvPr/>
        </p:nvPicPr>
        <p:blipFill>
          <a:blip r:embed="rId3"/>
          <a:stretch>
            <a:fillRect/>
          </a:stretch>
        </p:blipFill>
        <p:spPr>
          <a:xfrm>
            <a:off x="396240" y="1170878"/>
            <a:ext cx="11297920" cy="5470891"/>
          </a:xfrm>
          <a:prstGeom prst="rect">
            <a:avLst/>
          </a:prstGeom>
        </p:spPr>
      </p:pic>
    </p:spTree>
    <p:extLst>
      <p:ext uri="{BB962C8B-B14F-4D97-AF65-F5344CB8AC3E}">
        <p14:creationId xmlns:p14="http://schemas.microsoft.com/office/powerpoint/2010/main" val="108087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FD6A-6A58-C1CF-E71F-D048DCD846CC}"/>
              </a:ext>
            </a:extLst>
          </p:cNvPr>
          <p:cNvSpPr txBox="1">
            <a:spLocks/>
          </p:cNvSpPr>
          <p:nvPr/>
        </p:nvSpPr>
        <p:spPr>
          <a:xfrm>
            <a:off x="1476585" y="582839"/>
            <a:ext cx="9238827"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3600" b="1" dirty="0"/>
              <a:t>Animal Speed</a:t>
            </a:r>
            <a:r>
              <a:rPr lang="en-US" sz="3300" b="1" dirty="0"/>
              <a:t> Project Insights</a:t>
            </a:r>
          </a:p>
        </p:txBody>
      </p:sp>
      <p:graphicFrame>
        <p:nvGraphicFramePr>
          <p:cNvPr id="5" name="Content Placeholder 2">
            <a:extLst>
              <a:ext uri="{FF2B5EF4-FFF2-40B4-BE49-F238E27FC236}">
                <a16:creationId xmlns:a16="http://schemas.microsoft.com/office/drawing/2014/main" id="{3F33BB48-7357-4660-4976-CE647B04F78A}"/>
              </a:ext>
            </a:extLst>
          </p:cNvPr>
          <p:cNvGraphicFramePr>
            <a:graphicFrameLocks noGrp="1"/>
          </p:cNvGraphicFramePr>
          <p:nvPr>
            <p:ph idx="1"/>
            <p:extLst>
              <p:ext uri="{D42A27DB-BD31-4B8C-83A1-F6EECF244321}">
                <p14:modId xmlns:p14="http://schemas.microsoft.com/office/powerpoint/2010/main" val="183229909"/>
              </p:ext>
            </p:extLst>
          </p:nvPr>
        </p:nvGraphicFramePr>
        <p:xfrm>
          <a:off x="561377" y="1577009"/>
          <a:ext cx="9618133" cy="464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0935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3059</TotalTime>
  <Words>290</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-apple-system</vt:lpstr>
      <vt:lpstr>Arial</vt:lpstr>
      <vt:lpstr>Segoe UI Light</vt:lpstr>
      <vt:lpstr>Trebuchet MS</vt:lpstr>
      <vt:lpstr>Wingdings 3</vt:lpstr>
      <vt:lpstr>Facet</vt:lpstr>
      <vt:lpstr>Slaviša Đurđić</vt:lpstr>
      <vt:lpstr>Microsoft Power BI</vt:lpstr>
      <vt:lpstr>Microsoft Power BI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Slaviša Đurđić</cp:lastModifiedBy>
  <cp:revision>32</cp:revision>
  <dcterms:created xsi:type="dcterms:W3CDTF">2018-06-07T21:39:02Z</dcterms:created>
  <dcterms:modified xsi:type="dcterms:W3CDTF">2023-11-09T16:49:30Z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