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77" r:id="rId6"/>
    <p:sldId id="285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22AB-CC4D-4695-87D8-298D67CD15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13FBAB-C144-4C15-8E4A-613937C02A24}">
      <dgm:prSet/>
      <dgm:spPr/>
      <dgm:t>
        <a:bodyPr/>
        <a:lstStyle/>
        <a:p>
          <a:r>
            <a:rPr lang="en-US" i="1" dirty="0"/>
            <a:t>Home sale price had been increasing over time. Average price for the period 1963-2016 was $184.168,73.</a:t>
          </a:r>
          <a:endParaRPr lang="en-US" dirty="0"/>
        </a:p>
      </dgm:t>
    </dgm:pt>
    <dgm:pt modelId="{E3B136B3-15BF-4131-921A-FC51627C3100}" type="parTrans" cxnId="{383FB3F7-40C6-4DE8-9BAD-0E2499957B81}">
      <dgm:prSet/>
      <dgm:spPr/>
      <dgm:t>
        <a:bodyPr/>
        <a:lstStyle/>
        <a:p>
          <a:endParaRPr lang="en-US"/>
        </a:p>
      </dgm:t>
    </dgm:pt>
    <dgm:pt modelId="{44C49F89-A043-4C54-BD3C-E33ED8EE0549}" type="sibTrans" cxnId="{383FB3F7-40C6-4DE8-9BAD-0E2499957B81}">
      <dgm:prSet/>
      <dgm:spPr/>
      <dgm:t>
        <a:bodyPr/>
        <a:lstStyle/>
        <a:p>
          <a:endParaRPr lang="en-US"/>
        </a:p>
      </dgm:t>
    </dgm:pt>
    <dgm:pt modelId="{69B1459D-D206-4659-906E-253118BAEC30}">
      <dgm:prSet/>
      <dgm:spPr/>
      <dgm:t>
        <a:bodyPr/>
        <a:lstStyle/>
        <a:p>
          <a:r>
            <a:rPr lang="en-US" i="1" dirty="0"/>
            <a:t>Median of home sale price for the period 1963-2016 was $123.711,76.</a:t>
          </a:r>
          <a:endParaRPr lang="en-US" dirty="0"/>
        </a:p>
      </dgm:t>
    </dgm:pt>
    <dgm:pt modelId="{D10C977E-50F9-47B0-97A7-1A8FB3829C5E}" type="parTrans" cxnId="{EF992849-C06E-46AC-B7FF-439B569A0100}">
      <dgm:prSet/>
      <dgm:spPr/>
      <dgm:t>
        <a:bodyPr/>
        <a:lstStyle/>
        <a:p>
          <a:endParaRPr lang="en-US"/>
        </a:p>
      </dgm:t>
    </dgm:pt>
    <dgm:pt modelId="{D7FFA6BE-5941-46F2-9BCD-DD7B135457A3}" type="sibTrans" cxnId="{EF992849-C06E-46AC-B7FF-439B569A0100}">
      <dgm:prSet/>
      <dgm:spPr/>
      <dgm:t>
        <a:bodyPr/>
        <a:lstStyle/>
        <a:p>
          <a:endParaRPr lang="en-US"/>
        </a:p>
      </dgm:t>
    </dgm:pt>
    <dgm:pt modelId="{A1C2245A-CE6E-4F83-9F82-1705FB34A1C1}">
      <dgm:prSet/>
      <dgm:spPr/>
      <dgm:t>
        <a:bodyPr/>
        <a:lstStyle/>
        <a:p>
          <a:r>
            <a:rPr lang="en-US" i="1" dirty="0"/>
            <a:t>Total number of sold houses during the period 1963-2016 was 35.080 thousands.</a:t>
          </a:r>
          <a:endParaRPr lang="en-US" dirty="0"/>
        </a:p>
      </dgm:t>
    </dgm:pt>
    <dgm:pt modelId="{B39DCD14-3BFA-4119-81E4-3219B45A4D7E}" type="parTrans" cxnId="{82B258DE-BE15-4F0C-9DB5-90E38246E9FC}">
      <dgm:prSet/>
      <dgm:spPr/>
      <dgm:t>
        <a:bodyPr/>
        <a:lstStyle/>
        <a:p>
          <a:endParaRPr lang="en-US"/>
        </a:p>
      </dgm:t>
    </dgm:pt>
    <dgm:pt modelId="{8C1DCD8D-FF53-4F7C-B6E0-A2F43FEBFFA0}" type="sibTrans" cxnId="{82B258DE-BE15-4F0C-9DB5-90E38246E9FC}">
      <dgm:prSet/>
      <dgm:spPr/>
      <dgm:t>
        <a:bodyPr/>
        <a:lstStyle/>
        <a:p>
          <a:endParaRPr lang="en-US"/>
        </a:p>
      </dgm:t>
    </dgm:pt>
    <dgm:pt modelId="{8200AD86-B187-4923-9200-ED89687A4530}">
      <dgm:prSet/>
      <dgm:spPr/>
      <dgm:t>
        <a:bodyPr/>
        <a:lstStyle/>
        <a:p>
          <a:r>
            <a:rPr lang="en-US" i="1" dirty="0"/>
            <a:t>Total number of completed houses during the period 1963-2016 was 61.480 thousands.</a:t>
          </a:r>
          <a:endParaRPr lang="en-US" dirty="0"/>
        </a:p>
      </dgm:t>
    </dgm:pt>
    <dgm:pt modelId="{37C132CF-C7A8-4501-BB50-9B345AA0D42A}" type="parTrans" cxnId="{54BB2802-B0E4-48C9-93AA-0D47156CD334}">
      <dgm:prSet/>
      <dgm:spPr/>
      <dgm:t>
        <a:bodyPr/>
        <a:lstStyle/>
        <a:p>
          <a:endParaRPr lang="en-US"/>
        </a:p>
      </dgm:t>
    </dgm:pt>
    <dgm:pt modelId="{0B10E4A7-4E97-42CF-B5E2-5D4A38367146}" type="sibTrans" cxnId="{54BB2802-B0E4-48C9-93AA-0D47156CD334}">
      <dgm:prSet/>
      <dgm:spPr/>
      <dgm:t>
        <a:bodyPr/>
        <a:lstStyle/>
        <a:p>
          <a:endParaRPr lang="en-US"/>
        </a:p>
      </dgm:t>
    </dgm:pt>
    <dgm:pt modelId="{6E0A1447-F544-4041-B570-E31F0ACE47DD}">
      <dgm:prSet/>
      <dgm:spPr/>
      <dgm:t>
        <a:bodyPr/>
        <a:lstStyle/>
        <a:p>
          <a:r>
            <a:rPr lang="en-US" i="1" dirty="0"/>
            <a:t>The most houses for the period were sold on the south of the United States (=37.5%).</a:t>
          </a:r>
          <a:endParaRPr lang="en-US" dirty="0"/>
        </a:p>
      </dgm:t>
    </dgm:pt>
    <dgm:pt modelId="{F2EF6814-966A-4CAC-BA6B-75AC9C96641D}" type="parTrans" cxnId="{A527C0E6-54C1-4136-A5D9-FDAC70656D08}">
      <dgm:prSet/>
      <dgm:spPr/>
      <dgm:t>
        <a:bodyPr/>
        <a:lstStyle/>
        <a:p>
          <a:endParaRPr lang="en-US"/>
        </a:p>
      </dgm:t>
    </dgm:pt>
    <dgm:pt modelId="{A3E0FB65-3898-43E8-9E8C-18F715C9948B}" type="sibTrans" cxnId="{A527C0E6-54C1-4136-A5D9-FDAC70656D08}">
      <dgm:prSet/>
      <dgm:spPr/>
      <dgm:t>
        <a:bodyPr/>
        <a:lstStyle/>
        <a:p>
          <a:endParaRPr lang="en-US"/>
        </a:p>
      </dgm:t>
    </dgm:pt>
    <dgm:pt modelId="{88B10912-1A1A-44E7-B785-2F80E6FACCB9}" type="pres">
      <dgm:prSet presAssocID="{AB6D22AB-CC4D-4695-87D8-298D67CD1582}" presName="linear" presStyleCnt="0">
        <dgm:presLayoutVars>
          <dgm:animLvl val="lvl"/>
          <dgm:resizeHandles val="exact"/>
        </dgm:presLayoutVars>
      </dgm:prSet>
      <dgm:spPr/>
    </dgm:pt>
    <dgm:pt modelId="{6F4CFA85-8748-4F54-B312-B9A0369CD18D}" type="pres">
      <dgm:prSet presAssocID="{6313FBAB-C144-4C15-8E4A-613937C02A24}" presName="parentText" presStyleLbl="node1" presStyleIdx="0" presStyleCnt="5" custLinFactNeighborX="-1717" custLinFactNeighborY="-27867">
        <dgm:presLayoutVars>
          <dgm:chMax val="0"/>
          <dgm:bulletEnabled val="1"/>
        </dgm:presLayoutVars>
      </dgm:prSet>
      <dgm:spPr/>
    </dgm:pt>
    <dgm:pt modelId="{1DA118E4-6E9A-4E95-9977-871EC744B0C7}" type="pres">
      <dgm:prSet presAssocID="{44C49F89-A043-4C54-BD3C-E33ED8EE0549}" presName="spacer" presStyleCnt="0"/>
      <dgm:spPr/>
    </dgm:pt>
    <dgm:pt modelId="{7E846607-DCDC-43E4-BB1D-3C01B63F225D}" type="pres">
      <dgm:prSet presAssocID="{69B1459D-D206-4659-906E-253118BAEC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233C1E-0681-49AB-8B75-4146BD431A82}" type="pres">
      <dgm:prSet presAssocID="{D7FFA6BE-5941-46F2-9BCD-DD7B135457A3}" presName="spacer" presStyleCnt="0"/>
      <dgm:spPr/>
    </dgm:pt>
    <dgm:pt modelId="{8E7BB04F-DD54-479B-A29E-ACFAA34C6A49}" type="pres">
      <dgm:prSet presAssocID="{A1C2245A-CE6E-4F83-9F82-1705FB34A1C1}" presName="parentText" presStyleLbl="node1" presStyleIdx="2" presStyleCnt="5" custLinFactNeighborX="-88" custLinFactNeighborY="-23777">
        <dgm:presLayoutVars>
          <dgm:chMax val="0"/>
          <dgm:bulletEnabled val="1"/>
        </dgm:presLayoutVars>
      </dgm:prSet>
      <dgm:spPr/>
    </dgm:pt>
    <dgm:pt modelId="{864F09BF-7FAD-42E3-B86C-9CC073E9811B}" type="pres">
      <dgm:prSet presAssocID="{8C1DCD8D-FF53-4F7C-B6E0-A2F43FEBFFA0}" presName="spacer" presStyleCnt="0"/>
      <dgm:spPr/>
    </dgm:pt>
    <dgm:pt modelId="{9622803F-91B8-466C-95F0-571B602086D5}" type="pres">
      <dgm:prSet presAssocID="{8200AD86-B187-4923-9200-ED89687A45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FDA3F9-A898-4430-8CFB-0E9215A883FF}" type="pres">
      <dgm:prSet presAssocID="{0B10E4A7-4E97-42CF-B5E2-5D4A38367146}" presName="spacer" presStyleCnt="0"/>
      <dgm:spPr/>
    </dgm:pt>
    <dgm:pt modelId="{C0F674B0-A5D6-469C-A892-A87DA0B9D42A}" type="pres">
      <dgm:prSet presAssocID="{6E0A1447-F544-4041-B570-E31F0ACE47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4BB2802-B0E4-48C9-93AA-0D47156CD334}" srcId="{AB6D22AB-CC4D-4695-87D8-298D67CD1582}" destId="{8200AD86-B187-4923-9200-ED89687A4530}" srcOrd="3" destOrd="0" parTransId="{37C132CF-C7A8-4501-BB50-9B345AA0D42A}" sibTransId="{0B10E4A7-4E97-42CF-B5E2-5D4A38367146}"/>
    <dgm:cxn modelId="{3DE55A32-3CFE-4590-BB53-37B907B4E214}" type="presOf" srcId="{6313FBAB-C144-4C15-8E4A-613937C02A24}" destId="{6F4CFA85-8748-4F54-B312-B9A0369CD18D}" srcOrd="0" destOrd="0" presId="urn:microsoft.com/office/officeart/2005/8/layout/vList2"/>
    <dgm:cxn modelId="{EF992849-C06E-46AC-B7FF-439B569A0100}" srcId="{AB6D22AB-CC4D-4695-87D8-298D67CD1582}" destId="{69B1459D-D206-4659-906E-253118BAEC30}" srcOrd="1" destOrd="0" parTransId="{D10C977E-50F9-47B0-97A7-1A8FB3829C5E}" sibTransId="{D7FFA6BE-5941-46F2-9BCD-DD7B135457A3}"/>
    <dgm:cxn modelId="{75E3A36E-C559-4173-9FE7-752031513957}" type="presOf" srcId="{A1C2245A-CE6E-4F83-9F82-1705FB34A1C1}" destId="{8E7BB04F-DD54-479B-A29E-ACFAA34C6A49}" srcOrd="0" destOrd="0" presId="urn:microsoft.com/office/officeart/2005/8/layout/vList2"/>
    <dgm:cxn modelId="{DAA7EB73-7F93-4C88-9772-D76B6EF9221C}" type="presOf" srcId="{6E0A1447-F544-4041-B570-E31F0ACE47DD}" destId="{C0F674B0-A5D6-469C-A892-A87DA0B9D42A}" srcOrd="0" destOrd="0" presId="urn:microsoft.com/office/officeart/2005/8/layout/vList2"/>
    <dgm:cxn modelId="{F5B235C4-877F-44C8-B003-BDC41AC3EABD}" type="presOf" srcId="{8200AD86-B187-4923-9200-ED89687A4530}" destId="{9622803F-91B8-466C-95F0-571B602086D5}" srcOrd="0" destOrd="0" presId="urn:microsoft.com/office/officeart/2005/8/layout/vList2"/>
    <dgm:cxn modelId="{D69619C5-3E3A-4B9E-B76D-9FA1FB2A2668}" type="presOf" srcId="{AB6D22AB-CC4D-4695-87D8-298D67CD1582}" destId="{88B10912-1A1A-44E7-B785-2F80E6FACCB9}" srcOrd="0" destOrd="0" presId="urn:microsoft.com/office/officeart/2005/8/layout/vList2"/>
    <dgm:cxn modelId="{BEC1C7CC-B7DB-497E-A0F0-46FF5A7EF731}" type="presOf" srcId="{69B1459D-D206-4659-906E-253118BAEC30}" destId="{7E846607-DCDC-43E4-BB1D-3C01B63F225D}" srcOrd="0" destOrd="0" presId="urn:microsoft.com/office/officeart/2005/8/layout/vList2"/>
    <dgm:cxn modelId="{82B258DE-BE15-4F0C-9DB5-90E38246E9FC}" srcId="{AB6D22AB-CC4D-4695-87D8-298D67CD1582}" destId="{A1C2245A-CE6E-4F83-9F82-1705FB34A1C1}" srcOrd="2" destOrd="0" parTransId="{B39DCD14-3BFA-4119-81E4-3219B45A4D7E}" sibTransId="{8C1DCD8D-FF53-4F7C-B6E0-A2F43FEBFFA0}"/>
    <dgm:cxn modelId="{A527C0E6-54C1-4136-A5D9-FDAC70656D08}" srcId="{AB6D22AB-CC4D-4695-87D8-298D67CD1582}" destId="{6E0A1447-F544-4041-B570-E31F0ACE47DD}" srcOrd="4" destOrd="0" parTransId="{F2EF6814-966A-4CAC-BA6B-75AC9C96641D}" sibTransId="{A3E0FB65-3898-43E8-9E8C-18F715C9948B}"/>
    <dgm:cxn modelId="{383FB3F7-40C6-4DE8-9BAD-0E2499957B81}" srcId="{AB6D22AB-CC4D-4695-87D8-298D67CD1582}" destId="{6313FBAB-C144-4C15-8E4A-613937C02A24}" srcOrd="0" destOrd="0" parTransId="{E3B136B3-15BF-4131-921A-FC51627C3100}" sibTransId="{44C49F89-A043-4C54-BD3C-E33ED8EE0549}"/>
    <dgm:cxn modelId="{39BBFF0A-174A-4627-938F-6ABC5A1B5C79}" type="presParOf" srcId="{88B10912-1A1A-44E7-B785-2F80E6FACCB9}" destId="{6F4CFA85-8748-4F54-B312-B9A0369CD18D}" srcOrd="0" destOrd="0" presId="urn:microsoft.com/office/officeart/2005/8/layout/vList2"/>
    <dgm:cxn modelId="{7F53C404-C621-41B1-9FE4-14AEB71BAD45}" type="presParOf" srcId="{88B10912-1A1A-44E7-B785-2F80E6FACCB9}" destId="{1DA118E4-6E9A-4E95-9977-871EC744B0C7}" srcOrd="1" destOrd="0" presId="urn:microsoft.com/office/officeart/2005/8/layout/vList2"/>
    <dgm:cxn modelId="{68B838DC-CD0C-4EB0-A44D-9181C71EC699}" type="presParOf" srcId="{88B10912-1A1A-44E7-B785-2F80E6FACCB9}" destId="{7E846607-DCDC-43E4-BB1D-3C01B63F225D}" srcOrd="2" destOrd="0" presId="urn:microsoft.com/office/officeart/2005/8/layout/vList2"/>
    <dgm:cxn modelId="{8E600E17-E961-4CE5-96C8-469C31BB8248}" type="presParOf" srcId="{88B10912-1A1A-44E7-B785-2F80E6FACCB9}" destId="{10233C1E-0681-49AB-8B75-4146BD431A82}" srcOrd="3" destOrd="0" presId="urn:microsoft.com/office/officeart/2005/8/layout/vList2"/>
    <dgm:cxn modelId="{3612DA3B-FC87-4C70-ACC3-88B8A3F7F977}" type="presParOf" srcId="{88B10912-1A1A-44E7-B785-2F80E6FACCB9}" destId="{8E7BB04F-DD54-479B-A29E-ACFAA34C6A49}" srcOrd="4" destOrd="0" presId="urn:microsoft.com/office/officeart/2005/8/layout/vList2"/>
    <dgm:cxn modelId="{C363C9D3-66C0-43B7-8A9D-C0E13A0D278B}" type="presParOf" srcId="{88B10912-1A1A-44E7-B785-2F80E6FACCB9}" destId="{864F09BF-7FAD-42E3-B86C-9CC073E9811B}" srcOrd="5" destOrd="0" presId="urn:microsoft.com/office/officeart/2005/8/layout/vList2"/>
    <dgm:cxn modelId="{43C37C63-441C-4AAC-838D-DF628136D83F}" type="presParOf" srcId="{88B10912-1A1A-44E7-B785-2F80E6FACCB9}" destId="{9622803F-91B8-466C-95F0-571B602086D5}" srcOrd="6" destOrd="0" presId="urn:microsoft.com/office/officeart/2005/8/layout/vList2"/>
    <dgm:cxn modelId="{031A1449-48B0-4A64-B3F5-B788006522D9}" type="presParOf" srcId="{88B10912-1A1A-44E7-B785-2F80E6FACCB9}" destId="{7CFDA3F9-A898-4430-8CFB-0E9215A883FF}" srcOrd="7" destOrd="0" presId="urn:microsoft.com/office/officeart/2005/8/layout/vList2"/>
    <dgm:cxn modelId="{57615240-5411-4CF0-88BA-7B342F5B0BCB}" type="presParOf" srcId="{88B10912-1A1A-44E7-B785-2F80E6FACCB9}" destId="{C0F674B0-A5D6-469C-A892-A87DA0B9D4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FA85-8748-4F54-B312-B9A0369CD18D}">
      <dsp:nvSpPr>
        <dsp:cNvPr id="0" name=""/>
        <dsp:cNvSpPr/>
      </dsp:nvSpPr>
      <dsp:spPr>
        <a:xfrm>
          <a:off x="0" y="531126"/>
          <a:ext cx="6628804" cy="7335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Home sale price had been increasing over time. Average price for the period 1963-2016 was $184.168,73.</a:t>
          </a:r>
          <a:endParaRPr lang="en-US" sz="1900" kern="1200" dirty="0"/>
        </a:p>
      </dsp:txBody>
      <dsp:txXfrm>
        <a:off x="35811" y="566937"/>
        <a:ext cx="6557182" cy="661968"/>
      </dsp:txXfrm>
    </dsp:sp>
    <dsp:sp modelId="{7E846607-DCDC-43E4-BB1D-3C01B63F225D}">
      <dsp:nvSpPr>
        <dsp:cNvPr id="0" name=""/>
        <dsp:cNvSpPr/>
      </dsp:nvSpPr>
      <dsp:spPr>
        <a:xfrm>
          <a:off x="0" y="1334685"/>
          <a:ext cx="6628804" cy="73359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Median of home sale price for the period 1963-2016 was $123.711,76.</a:t>
          </a:r>
          <a:endParaRPr lang="en-US" sz="1900" kern="1200" dirty="0"/>
        </a:p>
      </dsp:txBody>
      <dsp:txXfrm>
        <a:off x="35811" y="1370496"/>
        <a:ext cx="6557182" cy="661968"/>
      </dsp:txXfrm>
    </dsp:sp>
    <dsp:sp modelId="{8E7BB04F-DD54-479B-A29E-ACFAA34C6A49}">
      <dsp:nvSpPr>
        <dsp:cNvPr id="0" name=""/>
        <dsp:cNvSpPr/>
      </dsp:nvSpPr>
      <dsp:spPr>
        <a:xfrm>
          <a:off x="0" y="2109984"/>
          <a:ext cx="6628804" cy="73359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Total number of sold houses during the period 1963-2016 was 35.080 thousands.</a:t>
          </a:r>
          <a:endParaRPr lang="en-US" sz="1900" kern="1200" dirty="0"/>
        </a:p>
      </dsp:txBody>
      <dsp:txXfrm>
        <a:off x="35811" y="2145795"/>
        <a:ext cx="6557182" cy="661968"/>
      </dsp:txXfrm>
    </dsp:sp>
    <dsp:sp modelId="{9622803F-91B8-466C-95F0-571B602086D5}">
      <dsp:nvSpPr>
        <dsp:cNvPr id="0" name=""/>
        <dsp:cNvSpPr/>
      </dsp:nvSpPr>
      <dsp:spPr>
        <a:xfrm>
          <a:off x="0" y="2911305"/>
          <a:ext cx="6628804" cy="73359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Total number of completed houses during the period 1963-2016 was 61.480 thousands.</a:t>
          </a:r>
          <a:endParaRPr lang="en-US" sz="1900" kern="1200" dirty="0"/>
        </a:p>
      </dsp:txBody>
      <dsp:txXfrm>
        <a:off x="35811" y="2947116"/>
        <a:ext cx="6557182" cy="661968"/>
      </dsp:txXfrm>
    </dsp:sp>
    <dsp:sp modelId="{C0F674B0-A5D6-469C-A892-A87DA0B9D42A}">
      <dsp:nvSpPr>
        <dsp:cNvPr id="0" name=""/>
        <dsp:cNvSpPr/>
      </dsp:nvSpPr>
      <dsp:spPr>
        <a:xfrm>
          <a:off x="0" y="3699615"/>
          <a:ext cx="6628804" cy="73359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The most houses for the period were sold on the south of the United States (=37.5%).</a:t>
          </a:r>
          <a:endParaRPr lang="en-US" sz="1900" kern="1200" dirty="0"/>
        </a:p>
      </dsp:txBody>
      <dsp:txXfrm>
        <a:off x="35811" y="3735426"/>
        <a:ext cx="6557182" cy="661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a1bc40e5-53c5-4355-8b86-33376083109c/page/jSoeD" TargetMode="External"/><Relationship Id="rId2" Type="http://schemas.openxmlformats.org/officeDocument/2006/relationships/hyperlink" Target="https://public.tableau.com/app/learn/sample-data?qt-overview_resources=1#qt-overview_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Home Sales from 1963 to 2016 in the United States</a:t>
            </a:r>
          </a:p>
          <a:p>
            <a:pPr marL="0" indent="0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Tableau “U.S. Home Sales, 1963-2016” government data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 with Looker Studio.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by downloading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CSV file from </a:t>
            </a:r>
            <a:r>
              <a:rPr lang="en-US" sz="1500" dirty="0">
                <a:solidFill>
                  <a:srgbClr val="1F2328"/>
                </a:solidFill>
                <a:latin typeface="-apple-system"/>
                <a:hlinkClick r:id="rId2"/>
              </a:rPr>
              <a:t>https://public.tableau.com/app/learn/sample-data?qt-overview_resources=1#qt-overview_resources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Connect to the file from Looker Studio and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b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uild visuals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https://lookerstudio.google.com/reporting/a1bc40e5-53c5-4355-8b86-33376083109c/page/jSoeD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October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90BE23D-E01E-303F-A9E9-C06BEF327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" b="229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 b="1" dirty="0"/>
              <a:t>Home Sales Project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3BB48-7357-4660-4976-CE647B04F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30352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093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9760</TotalTime>
  <Words>183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80</cp:revision>
  <dcterms:created xsi:type="dcterms:W3CDTF">2018-06-07T21:39:02Z</dcterms:created>
  <dcterms:modified xsi:type="dcterms:W3CDTF">2023-10-08T14:21:41Z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