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60" r:id="rId6"/>
    <p:sldId id="282" r:id="rId7"/>
    <p:sldId id="280" r:id="rId8"/>
    <p:sldId id="281" r:id="rId9"/>
    <p:sldId id="275" r:id="rId10"/>
    <p:sldId id="277" r:id="rId11"/>
    <p:sldId id="276" r:id="rId12"/>
    <p:sldId id="269" r:id="rId13"/>
  </p:sldIdLst>
  <p:sldSz cx="12192000" cy="6858000"/>
  <p:notesSz cx="6858000" cy="9144000"/>
  <p:custDataLst>
    <p:tags r:id="rId1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1"/>
    <p:restoredTop sz="94647"/>
  </p:normalViewPr>
  <p:slideViewPr>
    <p:cSldViewPr snapToGrid="0" snapToObjects="1">
      <p:cViewPr varScale="1">
        <p:scale>
          <a:sx n="64" d="100"/>
          <a:sy n="64" d="100"/>
        </p:scale>
        <p:origin x="72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76279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2347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55268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1729194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74433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918397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764838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603861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490375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345836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A2730A-859E-B540-ADF3-E97069AD1FDB}"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180291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A2730A-859E-B540-ADF3-E97069AD1FDB}" type="datetimeFigureOut">
              <a:rPr lang="en-US" smtClean="0"/>
              <a:t>9/18/2023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244847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A2730A-859E-B540-ADF3-E97069AD1FDB}" type="datetimeFigureOut">
              <a:rPr lang="en-US" smtClean="0"/>
              <a:t>9/18/2023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014674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A2730A-859E-B540-ADF3-E97069AD1FDB}" type="datetimeFigureOut">
              <a:rPr lang="en-US" smtClean="0"/>
              <a:t>9/18/2023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262675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996763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497346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A2730A-859E-B540-ADF3-E97069AD1FDB}" type="datetimeFigureOut">
              <a:rPr lang="en-US" smtClean="0"/>
              <a:t>9/18/2023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29895543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ublic.tableau.com/app/profile/slavisadurdic/viz/ATPRankingSingles/ATPDashboard" TargetMode="External"/><Relationship Id="rId2" Type="http://schemas.openxmlformats.org/officeDocument/2006/relationships/hyperlink" Target="https://public.tableau.com/app/learn/sample-data?qt-overview_resources=1#qt-overview_resourc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16DB4-47A4-565E-D748-C4820181C6EE}"/>
              </a:ext>
            </a:extLst>
          </p:cNvPr>
          <p:cNvSpPr>
            <a:spLocks noGrp="1"/>
          </p:cNvSpPr>
          <p:nvPr>
            <p:ph type="title"/>
          </p:nvPr>
        </p:nvSpPr>
        <p:spPr>
          <a:xfrm>
            <a:off x="377687" y="127814"/>
            <a:ext cx="3985591" cy="786586"/>
          </a:xfrm>
        </p:spPr>
        <p:txBody>
          <a:bodyPr>
            <a:noAutofit/>
          </a:bodyPr>
          <a:lstStyle/>
          <a:p>
            <a:pPr algn="ctr"/>
            <a:r>
              <a:rPr lang="sr-Latn-RS" sz="4500" b="1" dirty="0"/>
              <a:t>Slaviša Đurđić</a:t>
            </a:r>
            <a:endParaRPr lang="en-US" sz="4500" b="1" dirty="0"/>
          </a:p>
        </p:txBody>
      </p:sp>
      <p:sp>
        <p:nvSpPr>
          <p:cNvPr id="3" name="Content Placeholder 2">
            <a:extLst>
              <a:ext uri="{FF2B5EF4-FFF2-40B4-BE49-F238E27FC236}">
                <a16:creationId xmlns:a16="http://schemas.microsoft.com/office/drawing/2014/main" id="{3B9A88A8-7188-1D14-D427-A81FF7C148DA}"/>
              </a:ext>
            </a:extLst>
          </p:cNvPr>
          <p:cNvSpPr>
            <a:spLocks noGrp="1"/>
          </p:cNvSpPr>
          <p:nvPr>
            <p:ph idx="1"/>
          </p:nvPr>
        </p:nvSpPr>
        <p:spPr>
          <a:xfrm>
            <a:off x="377687" y="1465237"/>
            <a:ext cx="11509513" cy="4418728"/>
          </a:xfrm>
        </p:spPr>
        <p:txBody>
          <a:bodyPr>
            <a:noAutofit/>
          </a:bodyPr>
          <a:lstStyle/>
          <a:p>
            <a:pPr marL="0" indent="0">
              <a:buNone/>
            </a:pPr>
            <a:r>
              <a:rPr lang="en-US" sz="1900" b="1" dirty="0"/>
              <a:t>ATP Top-Ranked Singles Tennis Players</a:t>
            </a:r>
            <a:endParaRPr lang="sr-Latn-RS" sz="1900" b="1" dirty="0"/>
          </a:p>
          <a:p>
            <a:pPr marL="0" indent="0" algn="l">
              <a:buNone/>
            </a:pPr>
            <a:endParaRPr lang="en-US" sz="1500" b="0" i="0" dirty="0">
              <a:solidFill>
                <a:srgbClr val="1F2328"/>
              </a:solidFill>
              <a:effectLst/>
              <a:latin typeface="-apple-system"/>
            </a:endParaRPr>
          </a:p>
          <a:p>
            <a:pPr marL="0" indent="0" algn="l">
              <a:buNone/>
            </a:pPr>
            <a:r>
              <a:rPr lang="en-US" sz="1500" b="1" i="0" dirty="0">
                <a:solidFill>
                  <a:srgbClr val="1F2328"/>
                </a:solidFill>
                <a:effectLst/>
                <a:latin typeface="-apple-system"/>
              </a:rPr>
              <a:t>Goal</a:t>
            </a:r>
            <a:r>
              <a:rPr lang="en-US" sz="1500" b="0" i="0" dirty="0">
                <a:solidFill>
                  <a:srgbClr val="1F2328"/>
                </a:solidFill>
                <a:effectLst/>
                <a:latin typeface="-apple-system"/>
              </a:rPr>
              <a:t>: Analysis of the </a:t>
            </a:r>
            <a:r>
              <a:rPr lang="en-US" sz="1500" dirty="0">
                <a:solidFill>
                  <a:srgbClr val="1F2328"/>
                </a:solidFill>
                <a:latin typeface="-apple-system"/>
              </a:rPr>
              <a:t>Tableau “ATP Top-Ranked Singles Tennis Players” sports sample </a:t>
            </a:r>
            <a:r>
              <a:rPr lang="en-US" sz="1500" b="0" i="0" dirty="0">
                <a:solidFill>
                  <a:srgbClr val="1F2328"/>
                </a:solidFill>
                <a:effectLst/>
                <a:latin typeface="-apple-system"/>
              </a:rPr>
              <a:t>dataset for period 1973-2018.</a:t>
            </a:r>
          </a:p>
          <a:p>
            <a:pPr marL="0" indent="0" algn="l">
              <a:buNone/>
            </a:pPr>
            <a:r>
              <a:rPr lang="en-US" sz="1500" b="1" i="0" dirty="0">
                <a:solidFill>
                  <a:srgbClr val="1F2328"/>
                </a:solidFill>
                <a:effectLst/>
                <a:latin typeface="-apple-system"/>
              </a:rPr>
              <a:t>Instructions:</a:t>
            </a:r>
            <a:endParaRPr lang="en-US" sz="1500" b="0" i="0" dirty="0">
              <a:solidFill>
                <a:srgbClr val="1F2328"/>
              </a:solidFill>
              <a:effectLst/>
              <a:latin typeface="-apple-system"/>
            </a:endParaRPr>
          </a:p>
          <a:p>
            <a:pPr marL="0" indent="0" algn="l">
              <a:buNone/>
            </a:pPr>
            <a:r>
              <a:rPr lang="en-US" sz="1500" b="0" i="0" dirty="0">
                <a:solidFill>
                  <a:srgbClr val="1F2328"/>
                </a:solidFill>
                <a:effectLst/>
                <a:latin typeface="-apple-system"/>
              </a:rPr>
              <a:t>- Collect data by downloading the CSV</a:t>
            </a:r>
            <a:r>
              <a:rPr lang="en-US" sz="1500" dirty="0">
                <a:solidFill>
                  <a:srgbClr val="1F2328"/>
                </a:solidFill>
                <a:latin typeface="-apple-system"/>
              </a:rPr>
              <a:t> file from </a:t>
            </a:r>
            <a:r>
              <a:rPr lang="en-US" sz="1500" dirty="0">
                <a:solidFill>
                  <a:srgbClr val="1F2328"/>
                </a:solidFill>
                <a:latin typeface="-apple-system"/>
                <a:hlinkClick r:id="rId2"/>
              </a:rPr>
              <a:t>https://public.tableau.com/app/learn/sample-data?qt-overview_resources=1#qt-overview_resources</a:t>
            </a:r>
            <a:r>
              <a:rPr lang="en-US" sz="1500" b="0" i="0" dirty="0">
                <a:solidFill>
                  <a:srgbClr val="1F2328"/>
                </a:solidFill>
                <a:effectLst/>
                <a:latin typeface="-apple-system"/>
              </a:rPr>
              <a:t>.</a:t>
            </a:r>
          </a:p>
          <a:p>
            <a:pPr marL="0" indent="0" algn="l">
              <a:buNone/>
            </a:pPr>
            <a:r>
              <a:rPr lang="en-US" sz="1500" b="0" i="0" dirty="0">
                <a:solidFill>
                  <a:srgbClr val="1F2328"/>
                </a:solidFill>
                <a:effectLst/>
                <a:latin typeface="-apple-system"/>
              </a:rPr>
              <a:t>- Use </a:t>
            </a:r>
            <a:r>
              <a:rPr lang="en-US" sz="1500" dirty="0">
                <a:solidFill>
                  <a:srgbClr val="1F2328"/>
                </a:solidFill>
                <a:latin typeface="-apple-system"/>
              </a:rPr>
              <a:t>SQL queries to l</a:t>
            </a:r>
            <a:r>
              <a:rPr lang="en-US" sz="1500" b="0" i="0" dirty="0">
                <a:solidFill>
                  <a:srgbClr val="1F2328"/>
                </a:solidFill>
                <a:effectLst/>
                <a:latin typeface="-apple-system"/>
              </a:rPr>
              <a:t>oad the data to MySQL table(s).</a:t>
            </a:r>
          </a:p>
          <a:p>
            <a:pPr marL="0" indent="0" algn="l">
              <a:buNone/>
            </a:pPr>
            <a:r>
              <a:rPr lang="en-US" sz="1500" b="0" i="0" dirty="0">
                <a:solidFill>
                  <a:srgbClr val="1F2328"/>
                </a:solidFill>
                <a:effectLst/>
                <a:latin typeface="-apple-system"/>
              </a:rPr>
              <a:t>- Execute some basic SQL queries.</a:t>
            </a:r>
          </a:p>
          <a:p>
            <a:pPr marL="0" indent="0" algn="l">
              <a:buNone/>
            </a:pPr>
            <a:r>
              <a:rPr lang="en-US" sz="1500" b="0" i="0" dirty="0">
                <a:solidFill>
                  <a:srgbClr val="1F2328"/>
                </a:solidFill>
                <a:effectLst/>
                <a:latin typeface="-apple-system"/>
              </a:rPr>
              <a:t>- Build visuals in Tableau (</a:t>
            </a:r>
            <a:r>
              <a:rPr lang="en-US" sz="1500" b="0" i="0" dirty="0">
                <a:solidFill>
                  <a:srgbClr val="1F2328"/>
                </a:solidFill>
                <a:effectLst/>
                <a:latin typeface="-apple-system"/>
                <a:hlinkClick r:id="rId3"/>
              </a:rPr>
              <a:t>https://public.tableau.com/app/profile/slavisadurdic/viz/ATPRankingSingles/ATPDashboard</a:t>
            </a:r>
            <a:r>
              <a:rPr lang="en-US" sz="1500" b="0" i="0" dirty="0">
                <a:solidFill>
                  <a:srgbClr val="1F2328"/>
                </a:solidFill>
                <a:effectLst/>
                <a:latin typeface="-apple-system"/>
              </a:rPr>
              <a:t>).</a:t>
            </a:r>
          </a:p>
          <a:p>
            <a:pPr marL="0" indent="0" algn="r">
              <a:buNone/>
            </a:pPr>
            <a:endParaRPr lang="en-US" sz="2500" dirty="0"/>
          </a:p>
          <a:p>
            <a:pPr marL="0" indent="0" algn="r">
              <a:buNone/>
            </a:pPr>
            <a:endParaRPr lang="en-US" sz="2500" dirty="0"/>
          </a:p>
          <a:p>
            <a:pPr marL="0" indent="0" algn="r">
              <a:buNone/>
            </a:pPr>
            <a:r>
              <a:rPr lang="sr-Latn-RS" sz="2500" dirty="0"/>
              <a:t>Belgrade, </a:t>
            </a:r>
            <a:r>
              <a:rPr lang="en-US" sz="2500" dirty="0"/>
              <a:t>September</a:t>
            </a:r>
            <a:r>
              <a:rPr lang="sr-Latn-RS" sz="2500" dirty="0"/>
              <a:t> 2023</a:t>
            </a:r>
            <a:endParaRPr lang="en-US" sz="2500" dirty="0"/>
          </a:p>
        </p:txBody>
      </p:sp>
    </p:spTree>
    <p:extLst>
      <p:ext uri="{BB962C8B-B14F-4D97-AF65-F5344CB8AC3E}">
        <p14:creationId xmlns:p14="http://schemas.microsoft.com/office/powerpoint/2010/main" val="3151301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D29B24-9937-6076-B9ED-DDE005A7B777}"/>
              </a:ext>
            </a:extLst>
          </p:cNvPr>
          <p:cNvSpPr>
            <a:spLocks noGrp="1"/>
          </p:cNvSpPr>
          <p:nvPr>
            <p:ph idx="1"/>
          </p:nvPr>
        </p:nvSpPr>
        <p:spPr>
          <a:xfrm>
            <a:off x="268356" y="1152939"/>
            <a:ext cx="6202017" cy="5436704"/>
          </a:xfrm>
        </p:spPr>
        <p:style>
          <a:lnRef idx="2">
            <a:schemeClr val="dk1"/>
          </a:lnRef>
          <a:fillRef idx="1">
            <a:schemeClr val="lt1"/>
          </a:fillRef>
          <a:effectRef idx="0">
            <a:schemeClr val="dk1"/>
          </a:effectRef>
          <a:fontRef idx="minor">
            <a:schemeClr val="dk1"/>
          </a:fontRef>
        </p:style>
        <p:txBody>
          <a:bodyPr anchor="ctr">
            <a:normAutofit/>
          </a:bodyPr>
          <a:lstStyle/>
          <a:p>
            <a:pPr marL="0" indent="0">
              <a:buNone/>
            </a:pPr>
            <a:r>
              <a:rPr lang="en-US" i="1" dirty="0"/>
              <a:t>USE </a:t>
            </a:r>
            <a:r>
              <a:rPr lang="en-US" i="1" dirty="0" err="1"/>
              <a:t>data_analysis</a:t>
            </a:r>
            <a:r>
              <a:rPr lang="en-US" i="1" dirty="0"/>
              <a:t>; </a:t>
            </a:r>
          </a:p>
          <a:p>
            <a:pPr marL="0" indent="0">
              <a:buNone/>
            </a:pPr>
            <a:r>
              <a:rPr lang="en-US" i="1" dirty="0"/>
              <a:t>CREATE TABLE </a:t>
            </a:r>
            <a:r>
              <a:rPr lang="en-US" i="1" dirty="0" err="1"/>
              <a:t>atp</a:t>
            </a:r>
            <a:r>
              <a:rPr lang="en-US" i="1" dirty="0"/>
              <a:t> (</a:t>
            </a:r>
          </a:p>
          <a:p>
            <a:pPr marL="0" indent="0">
              <a:buNone/>
            </a:pPr>
            <a:r>
              <a:rPr lang="en-US" i="1" dirty="0"/>
              <a:t>	player VARCHAR(50),</a:t>
            </a:r>
          </a:p>
          <a:p>
            <a:pPr marL="0" indent="0">
              <a:buNone/>
            </a:pPr>
            <a:r>
              <a:rPr lang="en-US" i="1" dirty="0"/>
              <a:t>	DOB VARCHAR(50), </a:t>
            </a:r>
          </a:p>
          <a:p>
            <a:pPr marL="0" indent="0">
              <a:buNone/>
            </a:pPr>
            <a:r>
              <a:rPr lang="en-US" i="1" dirty="0"/>
              <a:t>	</a:t>
            </a:r>
            <a:r>
              <a:rPr lang="en-US" i="1" dirty="0" err="1"/>
              <a:t>cumulative_weeks</a:t>
            </a:r>
            <a:r>
              <a:rPr lang="en-US" i="1" dirty="0"/>
              <a:t> INT,</a:t>
            </a:r>
          </a:p>
          <a:p>
            <a:pPr marL="0" indent="0">
              <a:buNone/>
            </a:pPr>
            <a:r>
              <a:rPr lang="en-US" i="1" dirty="0"/>
              <a:t>	</a:t>
            </a:r>
            <a:r>
              <a:rPr lang="en-US" i="1" dirty="0" err="1"/>
              <a:t>w_date</a:t>
            </a:r>
            <a:r>
              <a:rPr lang="en-US" i="1" dirty="0"/>
              <a:t> VARCHAR(50),	</a:t>
            </a:r>
          </a:p>
          <a:p>
            <a:pPr marL="0" indent="0">
              <a:buNone/>
            </a:pPr>
            <a:r>
              <a:rPr lang="en-US" i="1" dirty="0"/>
              <a:t>	sex VARCHAR(10),</a:t>
            </a:r>
          </a:p>
          <a:p>
            <a:pPr marL="0" indent="0">
              <a:buNone/>
            </a:pPr>
            <a:r>
              <a:rPr lang="en-US" i="1" dirty="0"/>
              <a:t>	weeks INT, </a:t>
            </a:r>
          </a:p>
          <a:p>
            <a:pPr marL="0" indent="0">
              <a:buNone/>
            </a:pPr>
            <a:r>
              <a:rPr lang="en-US" i="1" dirty="0"/>
              <a:t>	</a:t>
            </a:r>
            <a:r>
              <a:rPr lang="en-US" i="1" dirty="0" err="1"/>
              <a:t>age_days</a:t>
            </a:r>
            <a:r>
              <a:rPr lang="en-US" i="1" dirty="0"/>
              <a:t> INT, </a:t>
            </a:r>
          </a:p>
          <a:p>
            <a:pPr marL="0" indent="0">
              <a:buNone/>
            </a:pPr>
            <a:r>
              <a:rPr lang="en-US" i="1" dirty="0"/>
              <a:t>	</a:t>
            </a:r>
            <a:r>
              <a:rPr lang="en-US" i="1" dirty="0" err="1"/>
              <a:t>age_years</a:t>
            </a:r>
            <a:r>
              <a:rPr lang="en-US" i="1" dirty="0"/>
              <a:t> INT, </a:t>
            </a:r>
          </a:p>
          <a:p>
            <a:pPr marL="0" indent="0">
              <a:buNone/>
            </a:pPr>
            <a:r>
              <a:rPr lang="en-US" i="1" dirty="0"/>
              <a:t>	</a:t>
            </a:r>
            <a:r>
              <a:rPr lang="en-US" i="1" dirty="0" err="1"/>
              <a:t>age_decimal</a:t>
            </a:r>
            <a:r>
              <a:rPr lang="en-US" i="1" dirty="0"/>
              <a:t> DECIMAL(5,2)</a:t>
            </a:r>
          </a:p>
          <a:p>
            <a:pPr marL="0" indent="0">
              <a:buNone/>
            </a:pPr>
            <a:r>
              <a:rPr lang="en-US" i="1" dirty="0"/>
              <a:t>);</a:t>
            </a:r>
          </a:p>
        </p:txBody>
      </p:sp>
      <p:sp>
        <p:nvSpPr>
          <p:cNvPr id="2" name="Title 1">
            <a:extLst>
              <a:ext uri="{FF2B5EF4-FFF2-40B4-BE49-F238E27FC236}">
                <a16:creationId xmlns:a16="http://schemas.microsoft.com/office/drawing/2014/main" id="{A4E97315-97D6-2E7B-4D50-6B147E083B88}"/>
              </a:ext>
            </a:extLst>
          </p:cNvPr>
          <p:cNvSpPr txBox="1">
            <a:spLocks/>
          </p:cNvSpPr>
          <p:nvPr/>
        </p:nvSpPr>
        <p:spPr>
          <a:xfrm>
            <a:off x="377687" y="127814"/>
            <a:ext cx="4432852" cy="786586"/>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500" b="1" dirty="0"/>
              <a:t>MySQL queries</a:t>
            </a:r>
          </a:p>
        </p:txBody>
      </p:sp>
      <p:sp>
        <p:nvSpPr>
          <p:cNvPr id="4" name="Content Placeholder 2">
            <a:extLst>
              <a:ext uri="{FF2B5EF4-FFF2-40B4-BE49-F238E27FC236}">
                <a16:creationId xmlns:a16="http://schemas.microsoft.com/office/drawing/2014/main" id="{C43B8589-D37B-2024-F919-76761556E392}"/>
              </a:ext>
            </a:extLst>
          </p:cNvPr>
          <p:cNvSpPr txBox="1">
            <a:spLocks/>
          </p:cNvSpPr>
          <p:nvPr/>
        </p:nvSpPr>
        <p:spPr>
          <a:xfrm>
            <a:off x="6689035" y="1152938"/>
            <a:ext cx="5234608" cy="2713383"/>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9pPr>
          </a:lstStyle>
          <a:p>
            <a:pPr marL="0" indent="0">
              <a:buNone/>
            </a:pPr>
            <a:r>
              <a:rPr lang="en-US" i="1" dirty="0"/>
              <a:t>LOAD DATA INFILE "atp_number_1.csv"</a:t>
            </a:r>
          </a:p>
          <a:p>
            <a:pPr marL="0" indent="0">
              <a:buNone/>
            </a:pPr>
            <a:r>
              <a:rPr lang="en-US" i="1" dirty="0"/>
              <a:t>INTO TABLE </a:t>
            </a:r>
            <a:r>
              <a:rPr lang="en-US" i="1" dirty="0" err="1"/>
              <a:t>atp</a:t>
            </a:r>
            <a:endParaRPr lang="en-US" i="1" dirty="0"/>
          </a:p>
          <a:p>
            <a:pPr marL="0" indent="0">
              <a:buNone/>
            </a:pPr>
            <a:r>
              <a:rPr lang="en-US" i="1" dirty="0"/>
              <a:t>FIELDS TERMINATED BY ',' </a:t>
            </a:r>
          </a:p>
          <a:p>
            <a:pPr marL="0" indent="0">
              <a:buNone/>
            </a:pPr>
            <a:r>
              <a:rPr lang="en-US" i="1" dirty="0"/>
              <a:t>LINES TERMINATED BY '\n'</a:t>
            </a:r>
          </a:p>
          <a:p>
            <a:pPr marL="0" indent="0">
              <a:buNone/>
            </a:pPr>
            <a:r>
              <a:rPr lang="en-US" i="1" dirty="0"/>
              <a:t>IGNORE 1 ROWS;</a:t>
            </a:r>
          </a:p>
        </p:txBody>
      </p:sp>
    </p:spTree>
    <p:extLst>
      <p:ext uri="{BB962C8B-B14F-4D97-AF65-F5344CB8AC3E}">
        <p14:creationId xmlns:p14="http://schemas.microsoft.com/office/powerpoint/2010/main" val="2218652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D29B24-9937-6076-B9ED-DDE005A7B777}"/>
              </a:ext>
            </a:extLst>
          </p:cNvPr>
          <p:cNvSpPr>
            <a:spLocks noGrp="1"/>
          </p:cNvSpPr>
          <p:nvPr>
            <p:ph idx="1"/>
          </p:nvPr>
        </p:nvSpPr>
        <p:spPr>
          <a:xfrm>
            <a:off x="268356" y="1152939"/>
            <a:ext cx="11310731" cy="3856383"/>
          </a:xfrm>
        </p:spPr>
        <p:style>
          <a:lnRef idx="2">
            <a:schemeClr val="dk1"/>
          </a:lnRef>
          <a:fillRef idx="1">
            <a:schemeClr val="lt1"/>
          </a:fillRef>
          <a:effectRef idx="0">
            <a:schemeClr val="dk1"/>
          </a:effectRef>
          <a:fontRef idx="minor">
            <a:schemeClr val="dk1"/>
          </a:fontRef>
        </p:style>
        <p:txBody>
          <a:bodyPr anchor="ctr">
            <a:normAutofit/>
          </a:bodyPr>
          <a:lstStyle/>
          <a:p>
            <a:pPr marL="0" indent="0">
              <a:buNone/>
            </a:pPr>
            <a:r>
              <a:rPr lang="en-US" i="1" dirty="0"/>
              <a:t>	WITH </a:t>
            </a:r>
            <a:r>
              <a:rPr lang="en-US" i="1" dirty="0" err="1"/>
              <a:t>cte</a:t>
            </a:r>
            <a:r>
              <a:rPr lang="en-US" i="1" dirty="0"/>
              <a:t> AS (</a:t>
            </a:r>
          </a:p>
          <a:p>
            <a:pPr marL="0" indent="0">
              <a:buNone/>
            </a:pPr>
            <a:r>
              <a:rPr lang="en-US" i="1" dirty="0"/>
              <a:t>  		SELECT player, DOB, </a:t>
            </a:r>
            <a:r>
              <a:rPr lang="en-US" i="1" dirty="0" err="1"/>
              <a:t>cumulative_weeks</a:t>
            </a:r>
            <a:r>
              <a:rPr lang="en-US" i="1" dirty="0"/>
              <a:t>, </a:t>
            </a:r>
            <a:r>
              <a:rPr lang="en-US" i="1" dirty="0" err="1"/>
              <a:t>w_date</a:t>
            </a:r>
            <a:r>
              <a:rPr lang="en-US" i="1" dirty="0"/>
              <a:t>, sex, weeks, </a:t>
            </a:r>
            <a:r>
              <a:rPr lang="en-US" i="1" dirty="0" err="1"/>
              <a:t>age_days</a:t>
            </a:r>
            <a:r>
              <a:rPr lang="en-US" i="1" dirty="0"/>
              <a:t>, </a:t>
            </a:r>
            <a:r>
              <a:rPr lang="en-US" i="1" dirty="0" err="1"/>
              <a:t>age_years</a:t>
            </a:r>
            <a:r>
              <a:rPr lang="en-US" i="1" dirty="0"/>
              <a:t>, </a:t>
            </a:r>
            <a:r>
              <a:rPr lang="en-US" i="1" dirty="0" err="1"/>
              <a:t>age_decimal</a:t>
            </a:r>
            <a:r>
              <a:rPr lang="en-US" i="1" dirty="0"/>
              <a:t>,</a:t>
            </a:r>
          </a:p>
          <a:p>
            <a:pPr marL="0" indent="0">
              <a:buNone/>
            </a:pPr>
            <a:r>
              <a:rPr lang="en-US" i="1" dirty="0"/>
              <a:t>    		ROW_NUMBER() OVER(PARTITION BY player, DOB, </a:t>
            </a:r>
            <a:r>
              <a:rPr lang="en-US" i="1" dirty="0" err="1"/>
              <a:t>cumulative_weeks</a:t>
            </a:r>
            <a:r>
              <a:rPr lang="en-US" i="1" dirty="0"/>
              <a:t>, </a:t>
            </a:r>
            <a:r>
              <a:rPr lang="en-US" i="1" dirty="0" err="1"/>
              <a:t>w_date</a:t>
            </a:r>
            <a:r>
              <a:rPr lang="en-US" i="1" dirty="0"/>
              <a:t>, sex, weeks, 				</a:t>
            </a:r>
            <a:r>
              <a:rPr lang="en-US" i="1" dirty="0" err="1"/>
              <a:t>age_days</a:t>
            </a:r>
            <a:r>
              <a:rPr lang="en-US" i="1" dirty="0"/>
              <a:t>, </a:t>
            </a:r>
            <a:r>
              <a:rPr lang="en-US" i="1" dirty="0" err="1"/>
              <a:t>age_years</a:t>
            </a:r>
            <a:r>
              <a:rPr lang="en-US" i="1" dirty="0"/>
              <a:t>, </a:t>
            </a:r>
            <a:r>
              <a:rPr lang="en-US" i="1" dirty="0" err="1"/>
              <a:t>age_decimal</a:t>
            </a:r>
            <a:r>
              <a:rPr lang="en-US" i="1" dirty="0"/>
              <a:t>) AS RN</a:t>
            </a:r>
          </a:p>
          <a:p>
            <a:pPr marL="0" indent="0">
              <a:buNone/>
            </a:pPr>
            <a:r>
              <a:rPr lang="en-US" i="1" dirty="0"/>
              <a:t>  		FROM </a:t>
            </a:r>
            <a:r>
              <a:rPr lang="en-US" i="1" dirty="0" err="1"/>
              <a:t>data_analysis.atp</a:t>
            </a:r>
            <a:endParaRPr lang="en-US" i="1" dirty="0"/>
          </a:p>
          <a:p>
            <a:pPr marL="0" indent="0">
              <a:buNone/>
            </a:pPr>
            <a:r>
              <a:rPr lang="en-US" i="1" dirty="0"/>
              <a:t>		)</a:t>
            </a:r>
          </a:p>
          <a:p>
            <a:pPr marL="0" indent="0">
              <a:buNone/>
            </a:pPr>
            <a:r>
              <a:rPr lang="en-US" i="1" dirty="0"/>
              <a:t>	SELECT *</a:t>
            </a:r>
          </a:p>
          <a:p>
            <a:pPr marL="0" indent="0">
              <a:buNone/>
            </a:pPr>
            <a:r>
              <a:rPr lang="en-US" i="1" dirty="0"/>
              <a:t>	FROM </a:t>
            </a:r>
            <a:r>
              <a:rPr lang="en-US" i="1" dirty="0" err="1"/>
              <a:t>cte</a:t>
            </a:r>
            <a:endParaRPr lang="en-US" i="1" dirty="0"/>
          </a:p>
          <a:p>
            <a:pPr marL="0" indent="0">
              <a:buNone/>
            </a:pPr>
            <a:r>
              <a:rPr lang="en-US" i="1" dirty="0"/>
              <a:t>	WHERE RN &gt; 1;</a:t>
            </a:r>
          </a:p>
        </p:txBody>
      </p:sp>
      <p:sp>
        <p:nvSpPr>
          <p:cNvPr id="2" name="Title 1">
            <a:extLst>
              <a:ext uri="{FF2B5EF4-FFF2-40B4-BE49-F238E27FC236}">
                <a16:creationId xmlns:a16="http://schemas.microsoft.com/office/drawing/2014/main" id="{A4E97315-97D6-2E7B-4D50-6B147E083B88}"/>
              </a:ext>
            </a:extLst>
          </p:cNvPr>
          <p:cNvSpPr txBox="1">
            <a:spLocks/>
          </p:cNvSpPr>
          <p:nvPr/>
        </p:nvSpPr>
        <p:spPr>
          <a:xfrm>
            <a:off x="377687" y="127814"/>
            <a:ext cx="4432852" cy="786586"/>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500" b="1" dirty="0"/>
              <a:t>MySQL queries</a:t>
            </a:r>
          </a:p>
        </p:txBody>
      </p:sp>
    </p:spTree>
    <p:extLst>
      <p:ext uri="{BB962C8B-B14F-4D97-AF65-F5344CB8AC3E}">
        <p14:creationId xmlns:p14="http://schemas.microsoft.com/office/powerpoint/2010/main" val="2814148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97315-97D6-2E7B-4D50-6B147E083B88}"/>
              </a:ext>
            </a:extLst>
          </p:cNvPr>
          <p:cNvSpPr txBox="1">
            <a:spLocks/>
          </p:cNvSpPr>
          <p:nvPr/>
        </p:nvSpPr>
        <p:spPr>
          <a:xfrm>
            <a:off x="377687" y="127814"/>
            <a:ext cx="4432852" cy="786586"/>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500" b="1" dirty="0"/>
              <a:t>MySQL queries</a:t>
            </a:r>
          </a:p>
        </p:txBody>
      </p:sp>
      <p:sp>
        <p:nvSpPr>
          <p:cNvPr id="9" name="Content Placeholder 2">
            <a:extLst>
              <a:ext uri="{FF2B5EF4-FFF2-40B4-BE49-F238E27FC236}">
                <a16:creationId xmlns:a16="http://schemas.microsoft.com/office/drawing/2014/main" id="{C91069CE-A05C-235B-E3C0-5BDB4F601085}"/>
              </a:ext>
            </a:extLst>
          </p:cNvPr>
          <p:cNvSpPr txBox="1">
            <a:spLocks/>
          </p:cNvSpPr>
          <p:nvPr/>
        </p:nvSpPr>
        <p:spPr>
          <a:xfrm>
            <a:off x="6172200" y="1152939"/>
            <a:ext cx="4926910" cy="97403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9pPr>
          </a:lstStyle>
          <a:p>
            <a:pPr marL="0" indent="0">
              <a:buFont typeface="Wingdings 3" charset="2"/>
              <a:buNone/>
            </a:pPr>
            <a:r>
              <a:rPr lang="en-US" i="1" dirty="0"/>
              <a:t>10 youngest number one tennis players from 1973 to 2018.</a:t>
            </a:r>
          </a:p>
        </p:txBody>
      </p:sp>
      <p:pic>
        <p:nvPicPr>
          <p:cNvPr id="4" name="Picture 3">
            <a:extLst>
              <a:ext uri="{FF2B5EF4-FFF2-40B4-BE49-F238E27FC236}">
                <a16:creationId xmlns:a16="http://schemas.microsoft.com/office/drawing/2014/main" id="{DA4246AA-B22C-027A-F61C-820CECBD6261}"/>
              </a:ext>
            </a:extLst>
          </p:cNvPr>
          <p:cNvPicPr>
            <a:picLocks noChangeAspect="1"/>
          </p:cNvPicPr>
          <p:nvPr/>
        </p:nvPicPr>
        <p:blipFill>
          <a:blip r:embed="rId2"/>
          <a:stretch>
            <a:fillRect/>
          </a:stretch>
        </p:blipFill>
        <p:spPr>
          <a:xfrm>
            <a:off x="377687" y="2558498"/>
            <a:ext cx="11363325" cy="3848100"/>
          </a:xfrm>
          <a:prstGeom prst="rect">
            <a:avLst/>
          </a:prstGeom>
        </p:spPr>
      </p:pic>
    </p:spTree>
    <p:extLst>
      <p:ext uri="{BB962C8B-B14F-4D97-AF65-F5344CB8AC3E}">
        <p14:creationId xmlns:p14="http://schemas.microsoft.com/office/powerpoint/2010/main" val="1896356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97315-97D6-2E7B-4D50-6B147E083B88}"/>
              </a:ext>
            </a:extLst>
          </p:cNvPr>
          <p:cNvSpPr txBox="1">
            <a:spLocks/>
          </p:cNvSpPr>
          <p:nvPr/>
        </p:nvSpPr>
        <p:spPr>
          <a:xfrm>
            <a:off x="377687" y="127814"/>
            <a:ext cx="4432852" cy="786586"/>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500" b="1" dirty="0"/>
              <a:t>MySQL queries</a:t>
            </a:r>
          </a:p>
        </p:txBody>
      </p:sp>
      <p:sp>
        <p:nvSpPr>
          <p:cNvPr id="9" name="Content Placeholder 2">
            <a:extLst>
              <a:ext uri="{FF2B5EF4-FFF2-40B4-BE49-F238E27FC236}">
                <a16:creationId xmlns:a16="http://schemas.microsoft.com/office/drawing/2014/main" id="{C91069CE-A05C-235B-E3C0-5BDB4F601085}"/>
              </a:ext>
            </a:extLst>
          </p:cNvPr>
          <p:cNvSpPr txBox="1">
            <a:spLocks/>
          </p:cNvSpPr>
          <p:nvPr/>
        </p:nvSpPr>
        <p:spPr>
          <a:xfrm>
            <a:off x="6689035" y="1152939"/>
            <a:ext cx="5234608" cy="894522"/>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9pPr>
          </a:lstStyle>
          <a:p>
            <a:pPr marL="0" indent="0">
              <a:buFont typeface="Wingdings 3" charset="2"/>
              <a:buNone/>
            </a:pPr>
            <a:r>
              <a:rPr lang="en-US" i="1" dirty="0"/>
              <a:t>10 tennis players from 1973 to 2018 with a best score of consecutive weeks as ATP number one.</a:t>
            </a:r>
          </a:p>
        </p:txBody>
      </p:sp>
      <p:pic>
        <p:nvPicPr>
          <p:cNvPr id="4" name="Picture 3">
            <a:extLst>
              <a:ext uri="{FF2B5EF4-FFF2-40B4-BE49-F238E27FC236}">
                <a16:creationId xmlns:a16="http://schemas.microsoft.com/office/drawing/2014/main" id="{2C92FDA8-90B7-C50D-B9BE-20FFC1C364E9}"/>
              </a:ext>
            </a:extLst>
          </p:cNvPr>
          <p:cNvPicPr>
            <a:picLocks noChangeAspect="1"/>
          </p:cNvPicPr>
          <p:nvPr/>
        </p:nvPicPr>
        <p:blipFill>
          <a:blip r:embed="rId2"/>
          <a:stretch>
            <a:fillRect/>
          </a:stretch>
        </p:blipFill>
        <p:spPr>
          <a:xfrm>
            <a:off x="377687" y="2304429"/>
            <a:ext cx="10696575" cy="3819525"/>
          </a:xfrm>
          <a:prstGeom prst="rect">
            <a:avLst/>
          </a:prstGeom>
        </p:spPr>
      </p:pic>
    </p:spTree>
    <p:extLst>
      <p:ext uri="{BB962C8B-B14F-4D97-AF65-F5344CB8AC3E}">
        <p14:creationId xmlns:p14="http://schemas.microsoft.com/office/powerpoint/2010/main" val="1138174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8C076C4-F9E4-272D-4B3D-B5FD4CDFC442}"/>
              </a:ext>
            </a:extLst>
          </p:cNvPr>
          <p:cNvPicPr>
            <a:picLocks noChangeAspect="1"/>
          </p:cNvPicPr>
          <p:nvPr/>
        </p:nvPicPr>
        <p:blipFill>
          <a:blip r:embed="rId2"/>
          <a:stretch>
            <a:fillRect/>
          </a:stretch>
        </p:blipFill>
        <p:spPr>
          <a:xfrm>
            <a:off x="298955" y="253963"/>
            <a:ext cx="1857375" cy="447675"/>
          </a:xfrm>
          <a:prstGeom prst="rect">
            <a:avLst/>
          </a:prstGeom>
        </p:spPr>
      </p:pic>
      <p:pic>
        <p:nvPicPr>
          <p:cNvPr id="3" name="Picture 2">
            <a:extLst>
              <a:ext uri="{FF2B5EF4-FFF2-40B4-BE49-F238E27FC236}">
                <a16:creationId xmlns:a16="http://schemas.microsoft.com/office/drawing/2014/main" id="{69334891-5C44-4066-113D-366D50D22BE3}"/>
              </a:ext>
            </a:extLst>
          </p:cNvPr>
          <p:cNvPicPr>
            <a:picLocks noChangeAspect="1"/>
          </p:cNvPicPr>
          <p:nvPr/>
        </p:nvPicPr>
        <p:blipFill>
          <a:blip r:embed="rId3"/>
          <a:stretch>
            <a:fillRect/>
          </a:stretch>
        </p:blipFill>
        <p:spPr>
          <a:xfrm>
            <a:off x="298955" y="1296832"/>
            <a:ext cx="11370214" cy="4811904"/>
          </a:xfrm>
          <a:prstGeom prst="rect">
            <a:avLst/>
          </a:prstGeom>
        </p:spPr>
      </p:pic>
    </p:spTree>
    <p:extLst>
      <p:ext uri="{BB962C8B-B14F-4D97-AF65-F5344CB8AC3E}">
        <p14:creationId xmlns:p14="http://schemas.microsoft.com/office/powerpoint/2010/main" val="764907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8C076C4-F9E4-272D-4B3D-B5FD4CDFC442}"/>
              </a:ext>
            </a:extLst>
          </p:cNvPr>
          <p:cNvPicPr>
            <a:picLocks noChangeAspect="1"/>
          </p:cNvPicPr>
          <p:nvPr/>
        </p:nvPicPr>
        <p:blipFill>
          <a:blip r:embed="rId2"/>
          <a:stretch>
            <a:fillRect/>
          </a:stretch>
        </p:blipFill>
        <p:spPr>
          <a:xfrm>
            <a:off x="298955" y="253963"/>
            <a:ext cx="1857375" cy="447675"/>
          </a:xfrm>
          <a:prstGeom prst="rect">
            <a:avLst/>
          </a:prstGeom>
        </p:spPr>
      </p:pic>
      <p:pic>
        <p:nvPicPr>
          <p:cNvPr id="3" name="Picture 2">
            <a:extLst>
              <a:ext uri="{FF2B5EF4-FFF2-40B4-BE49-F238E27FC236}">
                <a16:creationId xmlns:a16="http://schemas.microsoft.com/office/drawing/2014/main" id="{37E995BB-DD0D-B549-C95D-6E65C0170780}"/>
              </a:ext>
            </a:extLst>
          </p:cNvPr>
          <p:cNvPicPr>
            <a:picLocks noChangeAspect="1"/>
          </p:cNvPicPr>
          <p:nvPr/>
        </p:nvPicPr>
        <p:blipFill>
          <a:blip r:embed="rId3"/>
          <a:stretch>
            <a:fillRect/>
          </a:stretch>
        </p:blipFill>
        <p:spPr>
          <a:xfrm>
            <a:off x="298955" y="970708"/>
            <a:ext cx="10787865" cy="5732166"/>
          </a:xfrm>
          <a:prstGeom prst="rect">
            <a:avLst/>
          </a:prstGeom>
        </p:spPr>
      </p:pic>
    </p:spTree>
    <p:extLst>
      <p:ext uri="{BB962C8B-B14F-4D97-AF65-F5344CB8AC3E}">
        <p14:creationId xmlns:p14="http://schemas.microsoft.com/office/powerpoint/2010/main" val="4235816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8C076C4-F9E4-272D-4B3D-B5FD4CDFC442}"/>
              </a:ext>
            </a:extLst>
          </p:cNvPr>
          <p:cNvPicPr>
            <a:picLocks noChangeAspect="1"/>
          </p:cNvPicPr>
          <p:nvPr/>
        </p:nvPicPr>
        <p:blipFill>
          <a:blip r:embed="rId2"/>
          <a:stretch>
            <a:fillRect/>
          </a:stretch>
        </p:blipFill>
        <p:spPr>
          <a:xfrm>
            <a:off x="298955" y="253963"/>
            <a:ext cx="1857375" cy="447675"/>
          </a:xfrm>
          <a:prstGeom prst="rect">
            <a:avLst/>
          </a:prstGeom>
        </p:spPr>
      </p:pic>
      <p:pic>
        <p:nvPicPr>
          <p:cNvPr id="4" name="Picture 3">
            <a:extLst>
              <a:ext uri="{FF2B5EF4-FFF2-40B4-BE49-F238E27FC236}">
                <a16:creationId xmlns:a16="http://schemas.microsoft.com/office/drawing/2014/main" id="{6D07993F-B8C0-A23A-E7E9-36229CB8080F}"/>
              </a:ext>
            </a:extLst>
          </p:cNvPr>
          <p:cNvPicPr>
            <a:picLocks noChangeAspect="1"/>
          </p:cNvPicPr>
          <p:nvPr/>
        </p:nvPicPr>
        <p:blipFill>
          <a:blip r:embed="rId3"/>
          <a:stretch>
            <a:fillRect/>
          </a:stretch>
        </p:blipFill>
        <p:spPr>
          <a:xfrm>
            <a:off x="298955" y="1700413"/>
            <a:ext cx="11548153" cy="3975279"/>
          </a:xfrm>
          <a:prstGeom prst="rect">
            <a:avLst/>
          </a:prstGeom>
        </p:spPr>
      </p:pic>
    </p:spTree>
    <p:extLst>
      <p:ext uri="{BB962C8B-B14F-4D97-AF65-F5344CB8AC3E}">
        <p14:creationId xmlns:p14="http://schemas.microsoft.com/office/powerpoint/2010/main" val="526779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8CE0E8-56C8-BC61-99EE-71687B577649}"/>
              </a:ext>
            </a:extLst>
          </p:cNvPr>
          <p:cNvSpPr>
            <a:spLocks noGrp="1"/>
          </p:cNvSpPr>
          <p:nvPr>
            <p:ph idx="1"/>
          </p:nvPr>
        </p:nvSpPr>
        <p:spPr>
          <a:xfrm>
            <a:off x="318050" y="1252330"/>
            <a:ext cx="9760227" cy="4572000"/>
          </a:xfrm>
          <a:ln/>
        </p:spPr>
        <p:style>
          <a:lnRef idx="2">
            <a:schemeClr val="dk1"/>
          </a:lnRef>
          <a:fillRef idx="1">
            <a:schemeClr val="lt1"/>
          </a:fillRef>
          <a:effectRef idx="0">
            <a:schemeClr val="dk1"/>
          </a:effectRef>
          <a:fontRef idx="minor">
            <a:schemeClr val="dk1"/>
          </a:fontRef>
        </p:style>
        <p:txBody>
          <a:bodyPr anchor="ctr">
            <a:normAutofit/>
          </a:bodyPr>
          <a:lstStyle/>
          <a:p>
            <a:pPr marL="0" indent="0">
              <a:buNone/>
            </a:pPr>
            <a:r>
              <a:rPr lang="en-US" i="1" dirty="0"/>
              <a:t>1) The youngest ATP (male) number one tennis player between 1973 and 2018 was Lleyton Hewitt (age 20.76), while the youngest WTA (female) number one tennis player for the same period was Martina Hingis (age 16.5).</a:t>
            </a:r>
          </a:p>
          <a:p>
            <a:pPr marL="0" indent="0">
              <a:buNone/>
            </a:pPr>
            <a:r>
              <a:rPr lang="en-US" i="1" dirty="0"/>
              <a:t>2) Average age of all tennis players ranked as number one for the period 1973-2018 was 24.7.</a:t>
            </a:r>
          </a:p>
          <a:p>
            <a:pPr marL="0" indent="0">
              <a:buNone/>
            </a:pPr>
            <a:r>
              <a:rPr lang="en-US" i="1" dirty="0"/>
              <a:t>3) Roger Federer was the best tennis player during the observed period in terms of number of consecutive weeks (=237) holding first place on the list.</a:t>
            </a:r>
          </a:p>
          <a:p>
            <a:pPr marL="0" indent="0">
              <a:buNone/>
            </a:pPr>
            <a:r>
              <a:rPr lang="en-US" i="1" dirty="0"/>
              <a:t>4) Steffi Graf was the best tennis player during the observed period in terms of total number of weeks (=337) holding first place on the list.</a:t>
            </a:r>
          </a:p>
          <a:p>
            <a:pPr marL="0" indent="0">
              <a:buNone/>
            </a:pPr>
            <a:r>
              <a:rPr lang="en-US" i="1" dirty="0"/>
              <a:t>5) WTA number one position was unstable most in year 1995 (3 players interchangeably switched No. 1 position for 8 times), while ATP number one position was disturbed most in year 1983 (3 players interchangeably switched No. 1 position for 10 times).</a:t>
            </a:r>
          </a:p>
        </p:txBody>
      </p:sp>
      <p:sp>
        <p:nvSpPr>
          <p:cNvPr id="2" name="Title 1">
            <a:extLst>
              <a:ext uri="{FF2B5EF4-FFF2-40B4-BE49-F238E27FC236}">
                <a16:creationId xmlns:a16="http://schemas.microsoft.com/office/drawing/2014/main" id="{6B0DFD6A-6A58-C1CF-E71F-D048DCD846CC}"/>
              </a:ext>
            </a:extLst>
          </p:cNvPr>
          <p:cNvSpPr txBox="1">
            <a:spLocks/>
          </p:cNvSpPr>
          <p:nvPr/>
        </p:nvSpPr>
        <p:spPr>
          <a:xfrm>
            <a:off x="377686" y="127814"/>
            <a:ext cx="9213354" cy="786586"/>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500" b="1" dirty="0"/>
              <a:t>ATP Number 1 Project Insights</a:t>
            </a:r>
          </a:p>
        </p:txBody>
      </p:sp>
    </p:spTree>
    <p:extLst>
      <p:ext uri="{BB962C8B-B14F-4D97-AF65-F5344CB8AC3E}">
        <p14:creationId xmlns:p14="http://schemas.microsoft.com/office/powerpoint/2010/main" val="25786007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7AB1FA-2F28-4684-9230-02ACEB6C0B0A}">
  <ds:schemaRefs>
    <ds:schemaRef ds:uri="http://purl.org/dc/elements/1.1/"/>
    <ds:schemaRef ds:uri="http://schemas.microsoft.com/office/2006/metadata/properties"/>
    <ds:schemaRef ds:uri="b1e4d6ee-9f6f-43f8-a618-24f3d84da28f"/>
    <ds:schemaRef ds:uri="http://schemas.microsoft.com/office/2006/documentManagement/types"/>
    <ds:schemaRef ds:uri="http://purl.org/dc/terms/"/>
    <ds:schemaRef ds:uri="http://schemas.openxmlformats.org/package/2006/metadata/core-properties"/>
    <ds:schemaRef ds:uri="f577acbf-5b0b-4b4f-9948-268e97f8d3a4"/>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E21AFCC0-734A-4A90-A597-A1CB34860DCD}">
  <ds:schemaRefs>
    <ds:schemaRef ds:uri="http://schemas.microsoft.com/sharepoint/v3/contenttype/forms"/>
  </ds:schemaRefs>
</ds:datastoreItem>
</file>

<file path=customXml/itemProps3.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6127</TotalTime>
  <Words>531</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-apple-system</vt:lpstr>
      <vt:lpstr>Arial</vt:lpstr>
      <vt:lpstr>Trebuchet MS</vt:lpstr>
      <vt:lpstr>Wingdings 3</vt:lpstr>
      <vt:lpstr>Facet</vt:lpstr>
      <vt:lpstr>Slaviša Đurđić</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Slaviša Đurđić</cp:lastModifiedBy>
  <cp:revision>73</cp:revision>
  <dcterms:created xsi:type="dcterms:W3CDTF">2018-06-07T21:39:02Z</dcterms:created>
  <dcterms:modified xsi:type="dcterms:W3CDTF">2023-09-18T11:30:17Z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