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60" r:id="rId6"/>
    <p:sldId id="282" r:id="rId7"/>
    <p:sldId id="280" r:id="rId8"/>
    <p:sldId id="281" r:id="rId9"/>
    <p:sldId id="283" r:id="rId10"/>
    <p:sldId id="284" r:id="rId11"/>
    <p:sldId id="275" r:id="rId12"/>
    <p:sldId id="277" r:id="rId13"/>
    <p:sldId id="276" r:id="rId14"/>
    <p:sldId id="278" r:id="rId15"/>
    <p:sldId id="279" r:id="rId16"/>
    <p:sldId id="274" r:id="rId17"/>
    <p:sldId id="269" r:id="rId18"/>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4" d="100"/>
          <a:sy n="64" d="100"/>
        </p:scale>
        <p:origin x="72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627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23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72919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433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8397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6483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03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03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4583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80291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4484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4674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6267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76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49734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2730A-859E-B540-ADF3-E97069AD1FDB}" type="datetimeFigureOut">
              <a:rPr lang="en-US" smtClean="0"/>
              <a:t>9/4/2023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989554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app/profile/slavisadurdic/viz/EurovisionSampleDataset/StoriesofEurovision" TargetMode="External"/><Relationship Id="rId2" Type="http://schemas.openxmlformats.org/officeDocument/2006/relationships/hyperlink" Target="https://public.tableau.com/app/learn/sample-data?qt-overview_resources=1#qt-overview_resource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6DB4-47A4-565E-D748-C4820181C6EE}"/>
              </a:ext>
            </a:extLst>
          </p:cNvPr>
          <p:cNvSpPr>
            <a:spLocks noGrp="1"/>
          </p:cNvSpPr>
          <p:nvPr>
            <p:ph type="title"/>
          </p:nvPr>
        </p:nvSpPr>
        <p:spPr>
          <a:xfrm>
            <a:off x="377687" y="127814"/>
            <a:ext cx="3985591" cy="786586"/>
          </a:xfrm>
        </p:spPr>
        <p:txBody>
          <a:bodyPr>
            <a:noAutofit/>
          </a:bodyPr>
          <a:lstStyle/>
          <a:p>
            <a:pPr algn="ctr"/>
            <a:r>
              <a:rPr lang="sr-Latn-RS" sz="4500" b="1" dirty="0"/>
              <a:t>Slaviša Đurđić</a:t>
            </a:r>
            <a:endParaRPr lang="en-US" sz="4500" b="1" dirty="0"/>
          </a:p>
        </p:txBody>
      </p:sp>
      <p:sp>
        <p:nvSpPr>
          <p:cNvPr id="3" name="Content Placeholder 2">
            <a:extLst>
              <a:ext uri="{FF2B5EF4-FFF2-40B4-BE49-F238E27FC236}">
                <a16:creationId xmlns:a16="http://schemas.microsoft.com/office/drawing/2014/main" id="{3B9A88A8-7188-1D14-D427-A81FF7C148DA}"/>
              </a:ext>
            </a:extLst>
          </p:cNvPr>
          <p:cNvSpPr>
            <a:spLocks noGrp="1"/>
          </p:cNvSpPr>
          <p:nvPr>
            <p:ph idx="1"/>
          </p:nvPr>
        </p:nvSpPr>
        <p:spPr>
          <a:xfrm>
            <a:off x="377687" y="1465237"/>
            <a:ext cx="11509513" cy="4418728"/>
          </a:xfrm>
        </p:spPr>
        <p:txBody>
          <a:bodyPr>
            <a:noAutofit/>
          </a:bodyPr>
          <a:lstStyle/>
          <a:p>
            <a:pPr marL="0" indent="0">
              <a:buNone/>
            </a:pPr>
            <a:r>
              <a:rPr lang="en-US" sz="1900" b="1" dirty="0"/>
              <a:t>Eurovision</a:t>
            </a:r>
            <a:endParaRPr lang="sr-Latn-RS" sz="1900" b="1" dirty="0"/>
          </a:p>
          <a:p>
            <a:pPr marL="0" indent="0" algn="l">
              <a:buNone/>
            </a:pPr>
            <a:endParaRPr lang="en-US" sz="1500" b="0" i="0" dirty="0">
              <a:solidFill>
                <a:srgbClr val="1F2328"/>
              </a:solidFill>
              <a:effectLst/>
              <a:latin typeface="-apple-system"/>
            </a:endParaRPr>
          </a:p>
          <a:p>
            <a:pPr marL="0" indent="0" algn="l">
              <a:buNone/>
            </a:pPr>
            <a:r>
              <a:rPr lang="en-US" sz="1500" b="1" i="0" dirty="0">
                <a:solidFill>
                  <a:srgbClr val="1F2328"/>
                </a:solidFill>
                <a:effectLst/>
                <a:latin typeface="-apple-system"/>
              </a:rPr>
              <a:t>Goal</a:t>
            </a:r>
            <a:r>
              <a:rPr lang="en-US" sz="1500" b="0" i="0" dirty="0">
                <a:solidFill>
                  <a:srgbClr val="1F2328"/>
                </a:solidFill>
                <a:effectLst/>
                <a:latin typeface="-apple-system"/>
              </a:rPr>
              <a:t>: Analysis of the </a:t>
            </a:r>
            <a:r>
              <a:rPr lang="en-US" sz="1500" dirty="0">
                <a:solidFill>
                  <a:srgbClr val="1F2328"/>
                </a:solidFill>
                <a:latin typeface="-apple-system"/>
              </a:rPr>
              <a:t>Tableau “Eurovision 1998 to 2010” entertainment sample </a:t>
            </a:r>
            <a:r>
              <a:rPr lang="en-US" sz="1500" b="0" i="0" dirty="0">
                <a:solidFill>
                  <a:srgbClr val="1F2328"/>
                </a:solidFill>
                <a:effectLst/>
                <a:latin typeface="-apple-system"/>
              </a:rPr>
              <a:t>dataset for period 1998-2012.</a:t>
            </a:r>
          </a:p>
          <a:p>
            <a:pPr marL="0" indent="0" algn="l">
              <a:buNone/>
            </a:pPr>
            <a:r>
              <a:rPr lang="en-US" sz="1500" b="1" i="0" dirty="0">
                <a:solidFill>
                  <a:srgbClr val="1F2328"/>
                </a:solidFill>
                <a:effectLst/>
                <a:latin typeface="-apple-system"/>
              </a:rPr>
              <a:t>Instructions:</a:t>
            </a:r>
            <a:endParaRPr lang="en-US" sz="1500" b="0" i="0" dirty="0">
              <a:solidFill>
                <a:srgbClr val="1F2328"/>
              </a:solidFill>
              <a:effectLst/>
              <a:latin typeface="-apple-system"/>
            </a:endParaRPr>
          </a:p>
          <a:p>
            <a:pPr marL="0" indent="0" algn="l">
              <a:buNone/>
            </a:pPr>
            <a:r>
              <a:rPr lang="en-US" sz="1500" b="0" i="0" dirty="0">
                <a:solidFill>
                  <a:srgbClr val="1F2328"/>
                </a:solidFill>
                <a:effectLst/>
                <a:latin typeface="-apple-system"/>
              </a:rPr>
              <a:t>- Collect data by downloading the </a:t>
            </a:r>
            <a:r>
              <a:rPr lang="en-US" sz="1500" dirty="0">
                <a:solidFill>
                  <a:srgbClr val="1F2328"/>
                </a:solidFill>
                <a:latin typeface="-apple-system"/>
              </a:rPr>
              <a:t>Excel file from </a:t>
            </a:r>
            <a:r>
              <a:rPr lang="en-US" sz="1500" dirty="0">
                <a:solidFill>
                  <a:srgbClr val="1F2328"/>
                </a:solidFill>
                <a:latin typeface="-apple-system"/>
                <a:hlinkClick r:id="rId2"/>
              </a:rPr>
              <a:t>https://public.tableau.com/app/learn/sample-data?qt-overview_resources=1#qt-overview_resources</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Use </a:t>
            </a:r>
            <a:r>
              <a:rPr lang="en-US" sz="1500" dirty="0">
                <a:solidFill>
                  <a:srgbClr val="1F2328"/>
                </a:solidFill>
                <a:latin typeface="-apple-system"/>
              </a:rPr>
              <a:t>SQL queries to l</a:t>
            </a:r>
            <a:r>
              <a:rPr lang="en-US" sz="1500" b="0" i="0" dirty="0">
                <a:solidFill>
                  <a:srgbClr val="1F2328"/>
                </a:solidFill>
                <a:effectLst/>
                <a:latin typeface="-apple-system"/>
              </a:rPr>
              <a:t>oad the data to MySQL table(s).</a:t>
            </a:r>
          </a:p>
          <a:p>
            <a:pPr marL="0" indent="0" algn="l">
              <a:buNone/>
            </a:pPr>
            <a:r>
              <a:rPr lang="en-US" sz="1500" b="0" i="0" dirty="0">
                <a:solidFill>
                  <a:srgbClr val="1F2328"/>
                </a:solidFill>
                <a:effectLst/>
                <a:latin typeface="-apple-system"/>
              </a:rPr>
              <a:t>- Execute some basic SQL queries.</a:t>
            </a:r>
          </a:p>
          <a:p>
            <a:pPr marL="0" indent="0" algn="l">
              <a:buNone/>
            </a:pPr>
            <a:r>
              <a:rPr lang="en-US" sz="1500" b="0" i="0" dirty="0">
                <a:solidFill>
                  <a:srgbClr val="1F2328"/>
                </a:solidFill>
                <a:effectLst/>
                <a:latin typeface="-apple-system"/>
              </a:rPr>
              <a:t>- Build visuals in Tableau (</a:t>
            </a:r>
            <a:r>
              <a:rPr lang="en-US" sz="1500" b="0" i="0" dirty="0">
                <a:solidFill>
                  <a:srgbClr val="1F2328"/>
                </a:solidFill>
                <a:effectLst/>
                <a:latin typeface="-apple-system"/>
                <a:hlinkClick r:id="rId3"/>
              </a:rPr>
              <a:t>https://public.tableau.com/app/profile/slavisadurdic/viz/EurovisionSampleDataset/StoriesofEurovision</a:t>
            </a:r>
            <a:r>
              <a:rPr lang="en-US" sz="1500" b="0" i="0" dirty="0">
                <a:solidFill>
                  <a:srgbClr val="1F2328"/>
                </a:solidFill>
                <a:effectLst/>
                <a:latin typeface="-apple-system"/>
              </a:rPr>
              <a:t>).</a:t>
            </a:r>
          </a:p>
          <a:p>
            <a:pPr marL="0" indent="0" algn="l">
              <a:buNone/>
            </a:pPr>
            <a:r>
              <a:rPr lang="en-US" sz="1500" b="0" i="0" dirty="0">
                <a:solidFill>
                  <a:srgbClr val="1F2328"/>
                </a:solidFill>
                <a:effectLst/>
                <a:latin typeface="-apple-system"/>
              </a:rPr>
              <a:t>- Run regression analysis in Python.</a:t>
            </a:r>
            <a:endParaRPr lang="en-US" sz="2500" dirty="0"/>
          </a:p>
          <a:p>
            <a:pPr marL="0" indent="0" algn="r">
              <a:buNone/>
            </a:pPr>
            <a:endParaRPr lang="en-US" sz="2500" dirty="0"/>
          </a:p>
          <a:p>
            <a:pPr marL="0" indent="0" algn="r">
              <a:buNone/>
            </a:pPr>
            <a:r>
              <a:rPr lang="sr-Latn-RS" sz="2500" dirty="0"/>
              <a:t>Belgrade, </a:t>
            </a:r>
            <a:r>
              <a:rPr lang="en-US" sz="2500" dirty="0"/>
              <a:t>September</a:t>
            </a:r>
            <a:r>
              <a:rPr lang="sr-Latn-RS" sz="2500" dirty="0"/>
              <a:t> 2023</a:t>
            </a:r>
            <a:endParaRPr lang="en-US" sz="2500" dirty="0"/>
          </a:p>
        </p:txBody>
      </p:sp>
    </p:spTree>
    <p:extLst>
      <p:ext uri="{BB962C8B-B14F-4D97-AF65-F5344CB8AC3E}">
        <p14:creationId xmlns:p14="http://schemas.microsoft.com/office/powerpoint/2010/main" val="315130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3" name="Picture 2">
            <a:extLst>
              <a:ext uri="{FF2B5EF4-FFF2-40B4-BE49-F238E27FC236}">
                <a16:creationId xmlns:a16="http://schemas.microsoft.com/office/drawing/2014/main" id="{B80926D9-FF70-B592-64EB-ECB161310D54}"/>
              </a:ext>
            </a:extLst>
          </p:cNvPr>
          <p:cNvPicPr>
            <a:picLocks noChangeAspect="1"/>
          </p:cNvPicPr>
          <p:nvPr/>
        </p:nvPicPr>
        <p:blipFill>
          <a:blip r:embed="rId3"/>
          <a:stretch>
            <a:fillRect/>
          </a:stretch>
        </p:blipFill>
        <p:spPr>
          <a:xfrm>
            <a:off x="557372" y="897318"/>
            <a:ext cx="10462862" cy="5808281"/>
          </a:xfrm>
          <a:prstGeom prst="rect">
            <a:avLst/>
          </a:prstGeom>
        </p:spPr>
      </p:pic>
    </p:spTree>
    <p:extLst>
      <p:ext uri="{BB962C8B-B14F-4D97-AF65-F5344CB8AC3E}">
        <p14:creationId xmlns:p14="http://schemas.microsoft.com/office/powerpoint/2010/main" val="52677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3" name="Picture 2">
            <a:extLst>
              <a:ext uri="{FF2B5EF4-FFF2-40B4-BE49-F238E27FC236}">
                <a16:creationId xmlns:a16="http://schemas.microsoft.com/office/drawing/2014/main" id="{213256D4-5F56-AE94-6E32-4824607C695D}"/>
              </a:ext>
            </a:extLst>
          </p:cNvPr>
          <p:cNvPicPr>
            <a:picLocks noChangeAspect="1"/>
          </p:cNvPicPr>
          <p:nvPr/>
        </p:nvPicPr>
        <p:blipFill>
          <a:blip r:embed="rId3"/>
          <a:stretch>
            <a:fillRect/>
          </a:stretch>
        </p:blipFill>
        <p:spPr>
          <a:xfrm>
            <a:off x="557371" y="897318"/>
            <a:ext cx="8942405" cy="5706719"/>
          </a:xfrm>
          <a:prstGeom prst="rect">
            <a:avLst/>
          </a:prstGeom>
        </p:spPr>
      </p:pic>
    </p:spTree>
    <p:extLst>
      <p:ext uri="{BB962C8B-B14F-4D97-AF65-F5344CB8AC3E}">
        <p14:creationId xmlns:p14="http://schemas.microsoft.com/office/powerpoint/2010/main" val="297517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4" name="Picture 3">
            <a:extLst>
              <a:ext uri="{FF2B5EF4-FFF2-40B4-BE49-F238E27FC236}">
                <a16:creationId xmlns:a16="http://schemas.microsoft.com/office/drawing/2014/main" id="{DA353FB9-F848-D88D-2A99-CEEFA7CC6562}"/>
              </a:ext>
            </a:extLst>
          </p:cNvPr>
          <p:cNvPicPr>
            <a:picLocks noChangeAspect="1"/>
          </p:cNvPicPr>
          <p:nvPr/>
        </p:nvPicPr>
        <p:blipFill>
          <a:blip r:embed="rId3"/>
          <a:stretch>
            <a:fillRect/>
          </a:stretch>
        </p:blipFill>
        <p:spPr>
          <a:xfrm>
            <a:off x="557371" y="897318"/>
            <a:ext cx="11080338" cy="4751642"/>
          </a:xfrm>
          <a:prstGeom prst="rect">
            <a:avLst/>
          </a:prstGeom>
        </p:spPr>
      </p:pic>
    </p:spTree>
    <p:extLst>
      <p:ext uri="{BB962C8B-B14F-4D97-AF65-F5344CB8AC3E}">
        <p14:creationId xmlns:p14="http://schemas.microsoft.com/office/powerpoint/2010/main" val="417043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6534981" y="1043609"/>
            <a:ext cx="5436702" cy="546652"/>
          </a:xfrm>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sz="1400" b="1" dirty="0"/>
              <a:t>R is -0.901079563161771   R^2 is 0.8119443791478079</a:t>
            </a:r>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6" y="127814"/>
            <a:ext cx="9014791"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a:t>Regression Analysis in Python</a:t>
            </a:r>
            <a:endParaRPr lang="en-US" sz="4500" b="1" dirty="0"/>
          </a:p>
        </p:txBody>
      </p:sp>
      <p:pic>
        <p:nvPicPr>
          <p:cNvPr id="5" name="Picture 4">
            <a:extLst>
              <a:ext uri="{FF2B5EF4-FFF2-40B4-BE49-F238E27FC236}">
                <a16:creationId xmlns:a16="http://schemas.microsoft.com/office/drawing/2014/main" id="{3A44DDFA-D506-0F5B-40D2-245BE327A1FF}"/>
              </a:ext>
            </a:extLst>
          </p:cNvPr>
          <p:cNvPicPr>
            <a:picLocks noChangeAspect="1"/>
          </p:cNvPicPr>
          <p:nvPr/>
        </p:nvPicPr>
        <p:blipFill>
          <a:blip r:embed="rId2"/>
          <a:stretch>
            <a:fillRect/>
          </a:stretch>
        </p:blipFill>
        <p:spPr>
          <a:xfrm>
            <a:off x="238541" y="1643953"/>
            <a:ext cx="9830019" cy="5010846"/>
          </a:xfrm>
          <a:prstGeom prst="rect">
            <a:avLst/>
          </a:prstGeom>
        </p:spPr>
      </p:pic>
    </p:spTree>
    <p:extLst>
      <p:ext uri="{BB962C8B-B14F-4D97-AF65-F5344CB8AC3E}">
        <p14:creationId xmlns:p14="http://schemas.microsoft.com/office/powerpoint/2010/main" val="85130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CE0E8-56C8-BC61-99EE-71687B577649}"/>
              </a:ext>
            </a:extLst>
          </p:cNvPr>
          <p:cNvSpPr>
            <a:spLocks noGrp="1"/>
          </p:cNvSpPr>
          <p:nvPr>
            <p:ph idx="1"/>
          </p:nvPr>
        </p:nvSpPr>
        <p:spPr>
          <a:xfrm>
            <a:off x="318050" y="1252330"/>
            <a:ext cx="9760227" cy="4572000"/>
          </a:xfrm>
          <a:ln/>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i="1" dirty="0"/>
              <a:t>1) Sweden appears to be the only country that managed to repeat the success during the analyzed period - Sweden took first place in year 1999 and 2012. </a:t>
            </a:r>
          </a:p>
          <a:p>
            <a:pPr marL="0" indent="0">
              <a:buNone/>
            </a:pPr>
            <a:r>
              <a:rPr lang="en-US" i="1" dirty="0"/>
              <a:t>2) Generally, Eurovision songs have been sung in English - btw. there are only two winning songs sung in their native language (Israel: year 1999, and Serbia: year 2007).</a:t>
            </a:r>
          </a:p>
          <a:p>
            <a:pPr marL="0" indent="0">
              <a:buNone/>
            </a:pPr>
            <a:r>
              <a:rPr lang="en-US" i="1" dirty="0"/>
              <a:t>3) Interestingly, Azerbaijan, Italy, and Serbia turned out to be the best performing countries in term of the average placement. </a:t>
            </a:r>
          </a:p>
          <a:p>
            <a:pPr marL="0" indent="0">
              <a:buNone/>
            </a:pPr>
            <a:r>
              <a:rPr lang="en-US" i="1" dirty="0"/>
              <a:t>4) Song quality from </a:t>
            </a:r>
            <a:r>
              <a:rPr lang="en-US" i="1" dirty="0" err="1"/>
              <a:t>Echonest</a:t>
            </a:r>
            <a:r>
              <a:rPr lang="en-US" i="1" dirty="0"/>
              <a:t>, together with many other metrics, remained stable during the observed period.</a:t>
            </a:r>
          </a:p>
          <a:p>
            <a:pPr marL="0" indent="0">
              <a:buNone/>
            </a:pPr>
            <a:r>
              <a:rPr lang="en-US" i="1" dirty="0"/>
              <a:t>5) Singers are more or less equally distributed by gender, as well as finalists by stage energy and danceability.</a:t>
            </a:r>
          </a:p>
        </p:txBody>
      </p:sp>
      <p:sp>
        <p:nvSpPr>
          <p:cNvPr id="2" name="Title 1">
            <a:extLst>
              <a:ext uri="{FF2B5EF4-FFF2-40B4-BE49-F238E27FC236}">
                <a16:creationId xmlns:a16="http://schemas.microsoft.com/office/drawing/2014/main" id="{6B0DFD6A-6A58-C1CF-E71F-D048DCD846CC}"/>
              </a:ext>
            </a:extLst>
          </p:cNvPr>
          <p:cNvSpPr txBox="1">
            <a:spLocks/>
          </p:cNvSpPr>
          <p:nvPr/>
        </p:nvSpPr>
        <p:spPr>
          <a:xfrm>
            <a:off x="377686" y="127814"/>
            <a:ext cx="9213354"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Superstore Project Insights</a:t>
            </a:r>
          </a:p>
        </p:txBody>
      </p:sp>
    </p:spTree>
    <p:extLst>
      <p:ext uri="{BB962C8B-B14F-4D97-AF65-F5344CB8AC3E}">
        <p14:creationId xmlns:p14="http://schemas.microsoft.com/office/powerpoint/2010/main" val="257860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6" y="1152939"/>
            <a:ext cx="6202017" cy="5357191"/>
          </a:xfrm>
        </p:spPr>
        <p:style>
          <a:lnRef idx="2">
            <a:schemeClr val="dk1"/>
          </a:lnRef>
          <a:fillRef idx="1">
            <a:schemeClr val="lt1"/>
          </a:fillRef>
          <a:effectRef idx="0">
            <a:schemeClr val="dk1"/>
          </a:effectRef>
          <a:fontRef idx="minor">
            <a:schemeClr val="dk1"/>
          </a:fontRef>
        </p:style>
        <p:txBody>
          <a:bodyPr anchor="ctr">
            <a:normAutofit fontScale="70000" lnSpcReduction="20000"/>
          </a:bodyPr>
          <a:lstStyle/>
          <a:p>
            <a:pPr marL="0" indent="0">
              <a:buNone/>
            </a:pPr>
            <a:r>
              <a:rPr lang="en-US" i="1" dirty="0"/>
              <a:t>USE </a:t>
            </a:r>
            <a:r>
              <a:rPr lang="en-US" i="1" dirty="0" err="1"/>
              <a:t>data_analysis</a:t>
            </a:r>
            <a:r>
              <a:rPr lang="en-US" i="1" dirty="0"/>
              <a:t>;</a:t>
            </a:r>
          </a:p>
          <a:p>
            <a:pPr marL="0" indent="0">
              <a:buNone/>
            </a:pPr>
            <a:r>
              <a:rPr lang="en-US" i="1" dirty="0"/>
              <a:t>CREATE TABLE </a:t>
            </a:r>
            <a:r>
              <a:rPr lang="en-US" i="1" dirty="0" err="1"/>
              <a:t>eurovision</a:t>
            </a:r>
            <a:r>
              <a:rPr lang="en-US" i="1" dirty="0"/>
              <a:t> (	</a:t>
            </a:r>
          </a:p>
          <a:p>
            <a:pPr marL="0" indent="0">
              <a:buNone/>
            </a:pPr>
            <a:r>
              <a:rPr lang="en-US" i="1" dirty="0"/>
              <a:t>    id INT,    year VARCHAR(255),</a:t>
            </a:r>
          </a:p>
          <a:p>
            <a:pPr marL="0" indent="0">
              <a:buNone/>
            </a:pPr>
            <a:r>
              <a:rPr lang="en-US" i="1" dirty="0"/>
              <a:t>    country VARCHAR(255),    region VARCHAR(255),</a:t>
            </a:r>
          </a:p>
          <a:p>
            <a:pPr marL="0" indent="0">
              <a:buNone/>
            </a:pPr>
            <a:r>
              <a:rPr lang="en-US" i="1" dirty="0"/>
              <a:t>    artist VARCHAR(255),    song VARCHAR(255),</a:t>
            </a:r>
          </a:p>
          <a:p>
            <a:pPr marL="0" indent="0">
              <a:buNone/>
            </a:pPr>
            <a:r>
              <a:rPr lang="en-US" i="1" dirty="0"/>
              <a:t>    </a:t>
            </a:r>
            <a:r>
              <a:rPr lang="en-US" i="1" dirty="0" err="1"/>
              <a:t>artist_gender</a:t>
            </a:r>
            <a:r>
              <a:rPr lang="en-US" i="1" dirty="0"/>
              <a:t> VARCHAR(255),    </a:t>
            </a:r>
            <a:r>
              <a:rPr lang="en-US" i="1" dirty="0" err="1"/>
              <a:t>group_solo</a:t>
            </a:r>
            <a:r>
              <a:rPr lang="en-US" i="1" dirty="0"/>
              <a:t> VARCHAR(255),</a:t>
            </a:r>
          </a:p>
          <a:p>
            <a:pPr marL="0" indent="0">
              <a:buNone/>
            </a:pPr>
            <a:r>
              <a:rPr lang="en-US" i="1" dirty="0"/>
              <a:t>    place INT,    points INT,</a:t>
            </a:r>
          </a:p>
          <a:p>
            <a:pPr marL="0" indent="0">
              <a:buNone/>
            </a:pPr>
            <a:r>
              <a:rPr lang="en-US" i="1" dirty="0"/>
              <a:t>    </a:t>
            </a:r>
            <a:r>
              <a:rPr lang="en-US" i="1" dirty="0" err="1"/>
              <a:t>home_away_country</a:t>
            </a:r>
            <a:r>
              <a:rPr lang="en-US" i="1" dirty="0"/>
              <a:t> VARCHAR(255),    </a:t>
            </a:r>
            <a:r>
              <a:rPr lang="en-US" i="1" dirty="0" err="1"/>
              <a:t>home_away_region</a:t>
            </a:r>
            <a:r>
              <a:rPr lang="en-US" i="1" dirty="0"/>
              <a:t> VARCHAR(255),</a:t>
            </a:r>
          </a:p>
          <a:p>
            <a:pPr marL="0" indent="0">
              <a:buNone/>
            </a:pPr>
            <a:r>
              <a:rPr lang="en-US" i="1" dirty="0"/>
              <a:t>    </a:t>
            </a:r>
            <a:r>
              <a:rPr lang="en-US" i="1" dirty="0" err="1"/>
              <a:t>is_final</a:t>
            </a:r>
            <a:r>
              <a:rPr lang="en-US" i="1" dirty="0"/>
              <a:t> BOOLEAN,    </a:t>
            </a:r>
            <a:r>
              <a:rPr lang="en-US" i="1" dirty="0" err="1"/>
              <a:t>semi_final_number</a:t>
            </a:r>
            <a:r>
              <a:rPr lang="en-US" i="1" dirty="0"/>
              <a:t> VARCHAR(255),</a:t>
            </a:r>
          </a:p>
          <a:p>
            <a:pPr marL="0" indent="0">
              <a:buNone/>
            </a:pPr>
            <a:r>
              <a:rPr lang="en-US" i="1" dirty="0"/>
              <a:t>    </a:t>
            </a:r>
            <a:r>
              <a:rPr lang="en-US" i="1" dirty="0" err="1"/>
              <a:t>song_in_english</a:t>
            </a:r>
            <a:r>
              <a:rPr lang="en-US" i="1" dirty="0"/>
              <a:t> BOOLEAN,    </a:t>
            </a:r>
            <a:r>
              <a:rPr lang="en-US" i="1" dirty="0" err="1"/>
              <a:t>song_quality</a:t>
            </a:r>
            <a:r>
              <a:rPr lang="en-US" i="1" dirty="0"/>
              <a:t> VARCHAR(255),</a:t>
            </a:r>
          </a:p>
          <a:p>
            <a:pPr marL="0" indent="0">
              <a:buNone/>
            </a:pPr>
            <a:r>
              <a:rPr lang="en-US" i="1" dirty="0"/>
              <a:t>    </a:t>
            </a:r>
            <a:r>
              <a:rPr lang="en-US" i="1" dirty="0" err="1"/>
              <a:t>normalized_points</a:t>
            </a:r>
            <a:r>
              <a:rPr lang="en-US" i="1" dirty="0"/>
              <a:t> VARCHAR(255),    energy VARCHAR(255),</a:t>
            </a:r>
          </a:p>
          <a:p>
            <a:pPr marL="0" indent="0">
              <a:buNone/>
            </a:pPr>
            <a:r>
              <a:rPr lang="en-US" i="1" dirty="0"/>
              <a:t>    duration VARCHAR(255),    </a:t>
            </a:r>
            <a:r>
              <a:rPr lang="en-US" i="1" dirty="0" err="1"/>
              <a:t>acousticness</a:t>
            </a:r>
            <a:r>
              <a:rPr lang="en-US" i="1" dirty="0"/>
              <a:t> VARCHAR(255),</a:t>
            </a:r>
          </a:p>
          <a:p>
            <a:pPr marL="0" indent="0">
              <a:buNone/>
            </a:pPr>
            <a:r>
              <a:rPr lang="en-US" i="1" dirty="0"/>
              <a:t>    danceability VARCHAR(255),    tempo VARCHAR(255),</a:t>
            </a:r>
          </a:p>
          <a:p>
            <a:pPr marL="0" indent="0">
              <a:buNone/>
            </a:pPr>
            <a:r>
              <a:rPr lang="en-US" i="1" dirty="0"/>
              <a:t>    </a:t>
            </a:r>
            <a:r>
              <a:rPr lang="en-US" i="1" dirty="0" err="1"/>
              <a:t>speechiness</a:t>
            </a:r>
            <a:r>
              <a:rPr lang="en-US" i="1" dirty="0"/>
              <a:t> VARCHAR(255),    </a:t>
            </a:r>
            <a:r>
              <a:rPr lang="en-US" i="1" dirty="0" err="1"/>
              <a:t>key_field</a:t>
            </a:r>
            <a:r>
              <a:rPr lang="en-US" i="1" dirty="0"/>
              <a:t> VARCHAR(255),</a:t>
            </a:r>
          </a:p>
          <a:p>
            <a:pPr marL="0" indent="0">
              <a:buNone/>
            </a:pPr>
            <a:r>
              <a:rPr lang="en-US" i="1" dirty="0"/>
              <a:t>    liveness VARCHAR(255),    </a:t>
            </a:r>
            <a:r>
              <a:rPr lang="en-US" i="1" dirty="0" err="1"/>
              <a:t>time_signature</a:t>
            </a:r>
            <a:r>
              <a:rPr lang="en-US" i="1" dirty="0"/>
              <a:t> VARCHAR(255),</a:t>
            </a:r>
          </a:p>
          <a:p>
            <a:pPr marL="0" indent="0">
              <a:buNone/>
            </a:pPr>
            <a:r>
              <a:rPr lang="en-US" i="1" dirty="0"/>
              <a:t>    </a:t>
            </a:r>
            <a:r>
              <a:rPr lang="en-US" i="1" dirty="0" err="1"/>
              <a:t>mode_field</a:t>
            </a:r>
            <a:r>
              <a:rPr lang="en-US" i="1" dirty="0"/>
              <a:t> VARCHAR(255),    loudness VARCHAR(255),</a:t>
            </a:r>
          </a:p>
          <a:p>
            <a:pPr marL="0" indent="0">
              <a:buNone/>
            </a:pPr>
            <a:r>
              <a:rPr lang="en-US" i="1" dirty="0"/>
              <a:t>    valence VARCHAR(255),    happiness VARCHAR(255)</a:t>
            </a:r>
          </a:p>
          <a:p>
            <a:pPr marL="0" indent="0">
              <a:buNone/>
            </a:pPr>
            <a:r>
              <a:rPr lang="en-US" i="1" dirty="0"/>
              <a:t>);</a:t>
            </a:r>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4" name="Content Placeholder 2">
            <a:extLst>
              <a:ext uri="{FF2B5EF4-FFF2-40B4-BE49-F238E27FC236}">
                <a16:creationId xmlns:a16="http://schemas.microsoft.com/office/drawing/2014/main" id="{C43B8589-D37B-2024-F919-76761556E392}"/>
              </a:ext>
            </a:extLst>
          </p:cNvPr>
          <p:cNvSpPr txBox="1">
            <a:spLocks/>
          </p:cNvSpPr>
          <p:nvPr/>
        </p:nvSpPr>
        <p:spPr>
          <a:xfrm>
            <a:off x="6689035" y="1152938"/>
            <a:ext cx="5234608" cy="271338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i="1" dirty="0"/>
              <a:t>LOAD DATA INFILE ‘eurovision.csv’</a:t>
            </a:r>
          </a:p>
          <a:p>
            <a:pPr marL="0" indent="0">
              <a:buFont typeface="Wingdings 3" charset="2"/>
              <a:buNone/>
            </a:pPr>
            <a:r>
              <a:rPr lang="en-US" i="1" dirty="0"/>
              <a:t>INTO TABLE </a:t>
            </a:r>
            <a:r>
              <a:rPr lang="en-US" i="1" dirty="0" err="1"/>
              <a:t>eurovision</a:t>
            </a:r>
            <a:r>
              <a:rPr lang="en-US" i="1" dirty="0"/>
              <a:t> </a:t>
            </a:r>
          </a:p>
          <a:p>
            <a:pPr marL="0" indent="0">
              <a:buFont typeface="Wingdings 3" charset="2"/>
              <a:buNone/>
            </a:pPr>
            <a:r>
              <a:rPr lang="en-US" i="1" dirty="0"/>
              <a:t>FIELDS TERMINATED BY ',’ </a:t>
            </a:r>
          </a:p>
          <a:p>
            <a:pPr marL="0" indent="0">
              <a:buFont typeface="Wingdings 3" charset="2"/>
              <a:buNone/>
            </a:pPr>
            <a:r>
              <a:rPr lang="en-US" i="1" dirty="0"/>
              <a:t>LINES TERMINATED BY '\n’</a:t>
            </a:r>
          </a:p>
          <a:p>
            <a:pPr marL="0" indent="0">
              <a:buFont typeface="Wingdings 3" charset="2"/>
              <a:buNone/>
            </a:pPr>
            <a:r>
              <a:rPr lang="en-US" i="1" dirty="0"/>
              <a:t>IGNORE 1 ROWS;</a:t>
            </a:r>
          </a:p>
        </p:txBody>
      </p:sp>
    </p:spTree>
    <p:extLst>
      <p:ext uri="{BB962C8B-B14F-4D97-AF65-F5344CB8AC3E}">
        <p14:creationId xmlns:p14="http://schemas.microsoft.com/office/powerpoint/2010/main" val="221865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29B24-9937-6076-B9ED-DDE005A7B777}"/>
              </a:ext>
            </a:extLst>
          </p:cNvPr>
          <p:cNvSpPr>
            <a:spLocks noGrp="1"/>
          </p:cNvSpPr>
          <p:nvPr>
            <p:ph idx="1"/>
          </p:nvPr>
        </p:nvSpPr>
        <p:spPr>
          <a:xfrm>
            <a:off x="268356" y="1152939"/>
            <a:ext cx="11310731" cy="5476461"/>
          </a:xfrm>
        </p:spPr>
        <p:style>
          <a:lnRef idx="2">
            <a:schemeClr val="dk1"/>
          </a:lnRef>
          <a:fillRef idx="1">
            <a:schemeClr val="lt1"/>
          </a:fillRef>
          <a:effectRef idx="0">
            <a:schemeClr val="dk1"/>
          </a:effectRef>
          <a:fontRef idx="minor">
            <a:schemeClr val="dk1"/>
          </a:fontRef>
        </p:style>
        <p:txBody>
          <a:bodyPr anchor="ctr">
            <a:normAutofit/>
          </a:bodyPr>
          <a:lstStyle/>
          <a:p>
            <a:pPr marL="0" indent="0">
              <a:buNone/>
            </a:pPr>
            <a:r>
              <a:rPr lang="en-US" i="1" dirty="0"/>
              <a:t>	WITH </a:t>
            </a:r>
            <a:r>
              <a:rPr lang="en-US" i="1" dirty="0" err="1"/>
              <a:t>cte</a:t>
            </a:r>
            <a:r>
              <a:rPr lang="en-US" i="1" dirty="0"/>
              <a:t> AS (</a:t>
            </a:r>
          </a:p>
          <a:p>
            <a:pPr marL="0" indent="0">
              <a:buNone/>
            </a:pPr>
            <a:r>
              <a:rPr lang="en-US" i="1" dirty="0"/>
              <a:t>	SELECT id,year,country,region,artist,song,artist_gender,group_solo,place,points,home_away_country,home_away_region,is_final,semi_final_number,song_in_english,song_quality,normalized_points,energy,duration,acousticness,danceability,tempo,speechiness,key_field,liveness,time_signature,mode_field,loudness,valence,happiness,</a:t>
            </a:r>
          </a:p>
          <a:p>
            <a:pPr marL="0" indent="0">
              <a:buNone/>
            </a:pPr>
            <a:r>
              <a:rPr lang="en-US" i="1" dirty="0"/>
              <a:t>ROW_NUMBER() OVER(PARTITION BY id,year,country,region,artist,song,artist_gender,group_solo,place,points,home_away_country,home_away_region,is_final,semi_final_number,song_in_english,song_quality,normalized_points,energy,duration,acousticness,danceability,tempo,speechiness,key_field,liveness,time_signature,mode_field,loudness,valence,happiness) AS RN  		</a:t>
            </a:r>
          </a:p>
          <a:p>
            <a:pPr marL="0" indent="0">
              <a:buNone/>
            </a:pPr>
            <a:r>
              <a:rPr lang="en-US" i="1" dirty="0"/>
              <a:t>	FROM </a:t>
            </a:r>
            <a:r>
              <a:rPr lang="en-US" i="1" dirty="0" err="1"/>
              <a:t>data_analysis.eurovision</a:t>
            </a:r>
            <a:r>
              <a:rPr lang="en-US" i="1" dirty="0"/>
              <a:t>	 </a:t>
            </a:r>
          </a:p>
          <a:p>
            <a:pPr marL="0" indent="0">
              <a:buNone/>
            </a:pPr>
            <a:r>
              <a:rPr lang="en-US" i="1" dirty="0"/>
              <a:t>	)	</a:t>
            </a:r>
          </a:p>
          <a:p>
            <a:pPr marL="0" indent="0">
              <a:buNone/>
            </a:pPr>
            <a:r>
              <a:rPr lang="en-US" i="1" dirty="0"/>
              <a:t>	SELECT *	FROM </a:t>
            </a:r>
            <a:r>
              <a:rPr lang="en-US" i="1" dirty="0" err="1"/>
              <a:t>cte</a:t>
            </a:r>
            <a:r>
              <a:rPr lang="en-US" i="1" dirty="0"/>
              <a:t>	WHERE RN &gt; 1;</a:t>
            </a:r>
          </a:p>
          <a:p>
            <a:pPr marL="0" indent="0">
              <a:buNone/>
            </a:pPr>
            <a:endParaRPr lang="en-US" i="1" dirty="0"/>
          </a:p>
        </p:txBody>
      </p:sp>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Tree>
    <p:extLst>
      <p:ext uri="{BB962C8B-B14F-4D97-AF65-F5344CB8AC3E}">
        <p14:creationId xmlns:p14="http://schemas.microsoft.com/office/powerpoint/2010/main" val="281414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sp>
        <p:nvSpPr>
          <p:cNvPr id="9" name="Content Placeholder 2">
            <a:extLst>
              <a:ext uri="{FF2B5EF4-FFF2-40B4-BE49-F238E27FC236}">
                <a16:creationId xmlns:a16="http://schemas.microsoft.com/office/drawing/2014/main" id="{C91069CE-A05C-235B-E3C0-5BDB4F601085}"/>
              </a:ext>
            </a:extLst>
          </p:cNvPr>
          <p:cNvSpPr txBox="1">
            <a:spLocks/>
          </p:cNvSpPr>
          <p:nvPr/>
        </p:nvSpPr>
        <p:spPr>
          <a:xfrm>
            <a:off x="6172200" y="1152939"/>
            <a:ext cx="4926910" cy="122251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i="1" dirty="0"/>
              <a:t>Average quality of all songs for the period 1998-2012 was 2.64.</a:t>
            </a:r>
          </a:p>
        </p:txBody>
      </p:sp>
      <p:pic>
        <p:nvPicPr>
          <p:cNvPr id="11" name="Picture 10">
            <a:extLst>
              <a:ext uri="{FF2B5EF4-FFF2-40B4-BE49-F238E27FC236}">
                <a16:creationId xmlns:a16="http://schemas.microsoft.com/office/drawing/2014/main" id="{5D152E2B-5788-3ACC-D637-FD7CF490CC8B}"/>
              </a:ext>
            </a:extLst>
          </p:cNvPr>
          <p:cNvPicPr>
            <a:picLocks noChangeAspect="1"/>
          </p:cNvPicPr>
          <p:nvPr/>
        </p:nvPicPr>
        <p:blipFill>
          <a:blip r:embed="rId2"/>
          <a:stretch>
            <a:fillRect/>
          </a:stretch>
        </p:blipFill>
        <p:spPr>
          <a:xfrm>
            <a:off x="297760" y="2751482"/>
            <a:ext cx="10801350" cy="3124200"/>
          </a:xfrm>
          <a:prstGeom prst="rect">
            <a:avLst/>
          </a:prstGeom>
        </p:spPr>
      </p:pic>
    </p:spTree>
    <p:extLst>
      <p:ext uri="{BB962C8B-B14F-4D97-AF65-F5344CB8AC3E}">
        <p14:creationId xmlns:p14="http://schemas.microsoft.com/office/powerpoint/2010/main" val="189635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pic>
        <p:nvPicPr>
          <p:cNvPr id="6" name="Picture 5">
            <a:extLst>
              <a:ext uri="{FF2B5EF4-FFF2-40B4-BE49-F238E27FC236}">
                <a16:creationId xmlns:a16="http://schemas.microsoft.com/office/drawing/2014/main" id="{B9470DD3-C022-D4CC-E9EC-01BE8D57E600}"/>
              </a:ext>
            </a:extLst>
          </p:cNvPr>
          <p:cNvPicPr>
            <a:picLocks noChangeAspect="1"/>
          </p:cNvPicPr>
          <p:nvPr/>
        </p:nvPicPr>
        <p:blipFill>
          <a:blip r:embed="rId2"/>
          <a:stretch>
            <a:fillRect/>
          </a:stretch>
        </p:blipFill>
        <p:spPr>
          <a:xfrm>
            <a:off x="268357" y="2144574"/>
            <a:ext cx="9182100" cy="3324225"/>
          </a:xfrm>
          <a:prstGeom prst="rect">
            <a:avLst/>
          </a:prstGeom>
        </p:spPr>
      </p:pic>
      <p:sp>
        <p:nvSpPr>
          <p:cNvPr id="9" name="Content Placeholder 2">
            <a:extLst>
              <a:ext uri="{FF2B5EF4-FFF2-40B4-BE49-F238E27FC236}">
                <a16:creationId xmlns:a16="http://schemas.microsoft.com/office/drawing/2014/main" id="{C91069CE-A05C-235B-E3C0-5BDB4F601085}"/>
              </a:ext>
            </a:extLst>
          </p:cNvPr>
          <p:cNvSpPr txBox="1">
            <a:spLocks/>
          </p:cNvSpPr>
          <p:nvPr/>
        </p:nvSpPr>
        <p:spPr>
          <a:xfrm>
            <a:off x="6689035" y="1152939"/>
            <a:ext cx="5234608" cy="122251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i="1" dirty="0"/>
              <a:t>NULLS, i.e., missing data has been inserted into the table as empty strings (‘’). Let's take for example the column 'energy' - there are 166 fields with no data.</a:t>
            </a:r>
          </a:p>
        </p:txBody>
      </p:sp>
    </p:spTree>
    <p:extLst>
      <p:ext uri="{BB962C8B-B14F-4D97-AF65-F5344CB8AC3E}">
        <p14:creationId xmlns:p14="http://schemas.microsoft.com/office/powerpoint/2010/main" val="113817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pic>
        <p:nvPicPr>
          <p:cNvPr id="4" name="Picture 3">
            <a:extLst>
              <a:ext uri="{FF2B5EF4-FFF2-40B4-BE49-F238E27FC236}">
                <a16:creationId xmlns:a16="http://schemas.microsoft.com/office/drawing/2014/main" id="{D664961C-D886-530E-7D25-D105F43A5530}"/>
              </a:ext>
            </a:extLst>
          </p:cNvPr>
          <p:cNvPicPr>
            <a:picLocks noChangeAspect="1"/>
          </p:cNvPicPr>
          <p:nvPr/>
        </p:nvPicPr>
        <p:blipFill>
          <a:blip r:embed="rId2"/>
          <a:stretch>
            <a:fillRect/>
          </a:stretch>
        </p:blipFill>
        <p:spPr>
          <a:xfrm>
            <a:off x="268357" y="1252331"/>
            <a:ext cx="11635503" cy="5477856"/>
          </a:xfrm>
          <a:prstGeom prst="rect">
            <a:avLst/>
          </a:prstGeom>
        </p:spPr>
      </p:pic>
    </p:spTree>
    <p:extLst>
      <p:ext uri="{BB962C8B-B14F-4D97-AF65-F5344CB8AC3E}">
        <p14:creationId xmlns:p14="http://schemas.microsoft.com/office/powerpoint/2010/main" val="176672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7315-97D6-2E7B-4D50-6B147E083B88}"/>
              </a:ext>
            </a:extLst>
          </p:cNvPr>
          <p:cNvSpPr txBox="1">
            <a:spLocks/>
          </p:cNvSpPr>
          <p:nvPr/>
        </p:nvSpPr>
        <p:spPr>
          <a:xfrm>
            <a:off x="377687" y="127814"/>
            <a:ext cx="4432852" cy="786586"/>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500" b="1" dirty="0"/>
              <a:t>MySQL queries</a:t>
            </a:r>
          </a:p>
        </p:txBody>
      </p:sp>
      <p:pic>
        <p:nvPicPr>
          <p:cNvPr id="5" name="Picture 4">
            <a:extLst>
              <a:ext uri="{FF2B5EF4-FFF2-40B4-BE49-F238E27FC236}">
                <a16:creationId xmlns:a16="http://schemas.microsoft.com/office/drawing/2014/main" id="{C65F7E17-736C-650B-8C4B-28150DE29A6F}"/>
              </a:ext>
            </a:extLst>
          </p:cNvPr>
          <p:cNvPicPr>
            <a:picLocks noChangeAspect="1"/>
          </p:cNvPicPr>
          <p:nvPr/>
        </p:nvPicPr>
        <p:blipFill>
          <a:blip r:embed="rId2"/>
          <a:stretch>
            <a:fillRect/>
          </a:stretch>
        </p:blipFill>
        <p:spPr>
          <a:xfrm>
            <a:off x="377687" y="2472766"/>
            <a:ext cx="11267440" cy="4134909"/>
          </a:xfrm>
          <a:prstGeom prst="rect">
            <a:avLst/>
          </a:prstGeom>
        </p:spPr>
      </p:pic>
      <p:sp>
        <p:nvSpPr>
          <p:cNvPr id="7" name="Content Placeholder 2">
            <a:extLst>
              <a:ext uri="{FF2B5EF4-FFF2-40B4-BE49-F238E27FC236}">
                <a16:creationId xmlns:a16="http://schemas.microsoft.com/office/drawing/2014/main" id="{451DBE79-6A02-D1BE-E9FD-6286724C675D}"/>
              </a:ext>
            </a:extLst>
          </p:cNvPr>
          <p:cNvSpPr txBox="1">
            <a:spLocks/>
          </p:cNvSpPr>
          <p:nvPr/>
        </p:nvSpPr>
        <p:spPr>
          <a:xfrm>
            <a:off x="377687" y="1152939"/>
            <a:ext cx="11267440" cy="122251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dk1"/>
                </a:solidFill>
                <a:latin typeface="+mn-lt"/>
                <a:ea typeface="+mn-ea"/>
                <a:cs typeface="+mn-cs"/>
              </a:defRPr>
            </a:lvl9pPr>
          </a:lstStyle>
          <a:p>
            <a:pPr marL="0" indent="0">
              <a:buFont typeface="Wingdings 3" charset="2"/>
              <a:buNone/>
            </a:pPr>
            <a:r>
              <a:rPr lang="en-US" i="1" dirty="0"/>
              <a:t>Return N-number of Eurovision song winners rated by song quality (given that there are 15 winners in total, at the same time it is the maximum number of row results that query can provide, even if the input value is higher than 15):</a:t>
            </a:r>
          </a:p>
        </p:txBody>
      </p:sp>
    </p:spTree>
    <p:extLst>
      <p:ext uri="{BB962C8B-B14F-4D97-AF65-F5344CB8AC3E}">
        <p14:creationId xmlns:p14="http://schemas.microsoft.com/office/powerpoint/2010/main" val="296117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4" name="Picture 3">
            <a:extLst>
              <a:ext uri="{FF2B5EF4-FFF2-40B4-BE49-F238E27FC236}">
                <a16:creationId xmlns:a16="http://schemas.microsoft.com/office/drawing/2014/main" id="{8360B7CE-EF70-E784-9C8E-08EBA2D8A4AB}"/>
              </a:ext>
            </a:extLst>
          </p:cNvPr>
          <p:cNvPicPr>
            <a:picLocks noChangeAspect="1"/>
          </p:cNvPicPr>
          <p:nvPr/>
        </p:nvPicPr>
        <p:blipFill>
          <a:blip r:embed="rId3"/>
          <a:stretch>
            <a:fillRect/>
          </a:stretch>
        </p:blipFill>
        <p:spPr>
          <a:xfrm>
            <a:off x="557372" y="751334"/>
            <a:ext cx="10560358" cy="5618986"/>
          </a:xfrm>
          <a:prstGeom prst="rect">
            <a:avLst/>
          </a:prstGeom>
        </p:spPr>
      </p:pic>
    </p:spTree>
    <p:extLst>
      <p:ext uri="{BB962C8B-B14F-4D97-AF65-F5344CB8AC3E}">
        <p14:creationId xmlns:p14="http://schemas.microsoft.com/office/powerpoint/2010/main" val="76490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076C4-F9E4-272D-4B3D-B5FD4CDFC442}"/>
              </a:ext>
            </a:extLst>
          </p:cNvPr>
          <p:cNvPicPr>
            <a:picLocks noChangeAspect="1"/>
          </p:cNvPicPr>
          <p:nvPr/>
        </p:nvPicPr>
        <p:blipFill>
          <a:blip r:embed="rId2"/>
          <a:stretch>
            <a:fillRect/>
          </a:stretch>
        </p:blipFill>
        <p:spPr>
          <a:xfrm>
            <a:off x="298955" y="253963"/>
            <a:ext cx="1857375" cy="447675"/>
          </a:xfrm>
          <a:prstGeom prst="rect">
            <a:avLst/>
          </a:prstGeom>
        </p:spPr>
      </p:pic>
      <p:pic>
        <p:nvPicPr>
          <p:cNvPr id="4" name="Picture 3">
            <a:extLst>
              <a:ext uri="{FF2B5EF4-FFF2-40B4-BE49-F238E27FC236}">
                <a16:creationId xmlns:a16="http://schemas.microsoft.com/office/drawing/2014/main" id="{994710A9-9426-1B94-975B-EE9E124372F2}"/>
              </a:ext>
            </a:extLst>
          </p:cNvPr>
          <p:cNvPicPr>
            <a:picLocks noChangeAspect="1"/>
          </p:cNvPicPr>
          <p:nvPr/>
        </p:nvPicPr>
        <p:blipFill>
          <a:blip r:embed="rId3"/>
          <a:stretch>
            <a:fillRect/>
          </a:stretch>
        </p:blipFill>
        <p:spPr>
          <a:xfrm>
            <a:off x="557372" y="897318"/>
            <a:ext cx="11315803" cy="5330762"/>
          </a:xfrm>
          <a:prstGeom prst="rect">
            <a:avLst/>
          </a:prstGeom>
        </p:spPr>
      </p:pic>
    </p:spTree>
    <p:extLst>
      <p:ext uri="{BB962C8B-B14F-4D97-AF65-F5344CB8AC3E}">
        <p14:creationId xmlns:p14="http://schemas.microsoft.com/office/powerpoint/2010/main" val="4235816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5885</TotalTime>
  <Words>821</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Trebuchet MS</vt:lpstr>
      <vt:lpstr>Wingdings 3</vt:lpstr>
      <vt:lpstr>Facet</vt:lpstr>
      <vt:lpstr>Slaviša Đurđić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Slaviša Đurđić</cp:lastModifiedBy>
  <cp:revision>66</cp:revision>
  <dcterms:created xsi:type="dcterms:W3CDTF">2018-06-07T21:39:02Z</dcterms:created>
  <dcterms:modified xsi:type="dcterms:W3CDTF">2023-09-05T12:09:06Z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