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32" r:id="rId3"/>
    <p:sldId id="333" r:id="rId4"/>
    <p:sldId id="334" r:id="rId5"/>
    <p:sldId id="274" r:id="rId6"/>
    <p:sldId id="335" r:id="rId7"/>
    <p:sldId id="336" r:id="rId8"/>
    <p:sldId id="337" r:id="rId9"/>
    <p:sldId id="338" r:id="rId10"/>
    <p:sldId id="279" r:id="rId11"/>
    <p:sldId id="347" r:id="rId12"/>
    <p:sldId id="348" r:id="rId13"/>
    <p:sldId id="339" r:id="rId14"/>
    <p:sldId id="340" r:id="rId15"/>
    <p:sldId id="328" r:id="rId16"/>
    <p:sldId id="329" r:id="rId17"/>
    <p:sldId id="310" r:id="rId18"/>
    <p:sldId id="341" r:id="rId19"/>
    <p:sldId id="342" r:id="rId20"/>
    <p:sldId id="352" r:id="rId21"/>
    <p:sldId id="327" r:id="rId22"/>
    <p:sldId id="276" r:id="rId23"/>
    <p:sldId id="275" r:id="rId24"/>
    <p:sldId id="278" r:id="rId25"/>
    <p:sldId id="277" r:id="rId26"/>
    <p:sldId id="311" r:id="rId27"/>
    <p:sldId id="330" r:id="rId28"/>
    <p:sldId id="281" r:id="rId29"/>
    <p:sldId id="349" r:id="rId30"/>
    <p:sldId id="344" r:id="rId31"/>
    <p:sldId id="314" r:id="rId32"/>
    <p:sldId id="345" r:id="rId33"/>
    <p:sldId id="346" r:id="rId34"/>
    <p:sldId id="285" r:id="rId35"/>
    <p:sldId id="316" r:id="rId36"/>
    <p:sldId id="286" r:id="rId37"/>
    <p:sldId id="315" r:id="rId38"/>
    <p:sldId id="289" r:id="rId39"/>
    <p:sldId id="317" r:id="rId40"/>
    <p:sldId id="292" r:id="rId41"/>
    <p:sldId id="293" r:id="rId42"/>
    <p:sldId id="294" r:id="rId43"/>
    <p:sldId id="295" r:id="rId44"/>
    <p:sldId id="321" r:id="rId45"/>
    <p:sldId id="296" r:id="rId46"/>
    <p:sldId id="297" r:id="rId47"/>
    <p:sldId id="301" r:id="rId48"/>
    <p:sldId id="299" r:id="rId49"/>
    <p:sldId id="300" r:id="rId50"/>
    <p:sldId id="360" r:id="rId51"/>
    <p:sldId id="361" r:id="rId52"/>
    <p:sldId id="350" r:id="rId53"/>
    <p:sldId id="304" r:id="rId54"/>
    <p:sldId id="305" r:id="rId55"/>
    <p:sldId id="351" r:id="rId56"/>
    <p:sldId id="307" r:id="rId57"/>
    <p:sldId id="362" r:id="rId58"/>
    <p:sldId id="363" r:id="rId59"/>
    <p:sldId id="323" r:id="rId60"/>
    <p:sldId id="324" r:id="rId61"/>
    <p:sldId id="32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856436983" initials="7" lastIdx="1" clrIdx="0">
    <p:extLst>
      <p:ext uri="{19B8F6BF-5375-455C-9EA6-DF929625EA0E}">
        <p15:presenceInfo xmlns:p15="http://schemas.microsoft.com/office/powerpoint/2012/main" userId="d40fa9e972560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1C5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9024" autoAdjust="0"/>
  </p:normalViewPr>
  <p:slideViewPr>
    <p:cSldViewPr>
      <p:cViewPr varScale="1">
        <p:scale>
          <a:sx n="85" d="100"/>
          <a:sy n="85" d="100"/>
        </p:scale>
        <p:origin x="2217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9.wmf"/><Relationship Id="rId18" Type="http://schemas.openxmlformats.org/officeDocument/2006/relationships/image" Target="../media/image62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8.wmf"/><Relationship Id="rId17" Type="http://schemas.openxmlformats.org/officeDocument/2006/relationships/image" Target="../media/image61.wmf"/><Relationship Id="rId2" Type="http://schemas.openxmlformats.org/officeDocument/2006/relationships/image" Target="../media/image49.wmf"/><Relationship Id="rId16" Type="http://schemas.openxmlformats.org/officeDocument/2006/relationships/image" Target="../media/image44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47.wmf"/><Relationship Id="rId5" Type="http://schemas.openxmlformats.org/officeDocument/2006/relationships/image" Target="../media/image52.wmf"/><Relationship Id="rId15" Type="http://schemas.openxmlformats.org/officeDocument/2006/relationships/image" Target="../media/image45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80.wmf"/><Relationship Id="rId3" Type="http://schemas.openxmlformats.org/officeDocument/2006/relationships/image" Target="../media/image44.wmf"/><Relationship Id="rId7" Type="http://schemas.openxmlformats.org/officeDocument/2006/relationships/image" Target="../media/image58.wmf"/><Relationship Id="rId12" Type="http://schemas.openxmlformats.org/officeDocument/2006/relationships/image" Target="../media/image79.wmf"/><Relationship Id="rId2" Type="http://schemas.openxmlformats.org/officeDocument/2006/relationships/image" Target="../media/image46.wmf"/><Relationship Id="rId1" Type="http://schemas.openxmlformats.org/officeDocument/2006/relationships/image" Target="../media/image75.wmf"/><Relationship Id="rId6" Type="http://schemas.openxmlformats.org/officeDocument/2006/relationships/image" Target="../media/image77.wmf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image" Target="../media/image45.wmf"/><Relationship Id="rId4" Type="http://schemas.openxmlformats.org/officeDocument/2006/relationships/image" Target="../media/image47.wmf"/><Relationship Id="rId9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47.wmf"/><Relationship Id="rId10" Type="http://schemas.openxmlformats.org/officeDocument/2006/relationships/image" Target="../media/image94.wmf"/><Relationship Id="rId4" Type="http://schemas.openxmlformats.org/officeDocument/2006/relationships/image" Target="../media/image46.wmf"/><Relationship Id="rId9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2.wmf"/><Relationship Id="rId4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47.wmf"/><Relationship Id="rId7" Type="http://schemas.openxmlformats.org/officeDocument/2006/relationships/image" Target="../media/image60.wmf"/><Relationship Id="rId2" Type="http://schemas.openxmlformats.org/officeDocument/2006/relationships/image" Target="../media/image46.wmf"/><Relationship Id="rId1" Type="http://schemas.openxmlformats.org/officeDocument/2006/relationships/image" Target="../media/image75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50.wmf"/><Relationship Id="rId3" Type="http://schemas.openxmlformats.org/officeDocument/2006/relationships/image" Target="../media/image88.wmf"/><Relationship Id="rId7" Type="http://schemas.openxmlformats.org/officeDocument/2006/relationships/image" Target="../media/image45.wmf"/><Relationship Id="rId12" Type="http://schemas.openxmlformats.org/officeDocument/2006/relationships/image" Target="../media/image94.wmf"/><Relationship Id="rId17" Type="http://schemas.openxmlformats.org/officeDocument/2006/relationships/image" Target="../media/image146.wmf"/><Relationship Id="rId2" Type="http://schemas.openxmlformats.org/officeDocument/2006/relationships/image" Target="../media/image87.wmf"/><Relationship Id="rId16" Type="http://schemas.openxmlformats.org/officeDocument/2006/relationships/image" Target="../media/image145.wmf"/><Relationship Id="rId1" Type="http://schemas.openxmlformats.org/officeDocument/2006/relationships/image" Target="../media/image47.wmf"/><Relationship Id="rId6" Type="http://schemas.openxmlformats.org/officeDocument/2006/relationships/image" Target="../media/image44.wmf"/><Relationship Id="rId11" Type="http://schemas.openxmlformats.org/officeDocument/2006/relationships/image" Target="../media/image93.wmf"/><Relationship Id="rId5" Type="http://schemas.openxmlformats.org/officeDocument/2006/relationships/image" Target="../media/image46.wmf"/><Relationship Id="rId15" Type="http://schemas.openxmlformats.org/officeDocument/2006/relationships/image" Target="../media/image96.wmf"/><Relationship Id="rId10" Type="http://schemas.openxmlformats.org/officeDocument/2006/relationships/image" Target="../media/image92.wmf"/><Relationship Id="rId19" Type="http://schemas.openxmlformats.org/officeDocument/2006/relationships/image" Target="../media/image151.wmf"/><Relationship Id="rId4" Type="http://schemas.openxmlformats.org/officeDocument/2006/relationships/image" Target="../media/image89.wmf"/><Relationship Id="rId9" Type="http://schemas.openxmlformats.org/officeDocument/2006/relationships/image" Target="../media/image91.wmf"/><Relationship Id="rId1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184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8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D506-B598-4A12-83DB-6C9EF873C9FD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6B2C-F7C9-4669-862A-DDACA72BB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1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E8D70A-FF36-4F71-B3AF-C3268D4DA6FF}" type="slidenum">
              <a:rPr lang="en-US" altLang="ru-RU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ru-R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F6B2C-F7C9-4669-862A-DDACA72BBA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F6B2C-F7C9-4669-862A-DDACA72BBA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9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3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A81D-43B4-49A2-99BF-1DC2DC7A0BC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26A0-6AA1-4A80-8601-2E74597EB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840.png"/><Relationship Id="rId18" Type="http://schemas.openxmlformats.org/officeDocument/2006/relationships/image" Target="../media/image89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830.png"/><Relationship Id="rId17" Type="http://schemas.openxmlformats.org/officeDocument/2006/relationships/image" Target="../media/image88.png"/><Relationship Id="rId2" Type="http://schemas.openxmlformats.org/officeDocument/2006/relationships/image" Target="../media/image73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20.png"/><Relationship Id="rId5" Type="http://schemas.openxmlformats.org/officeDocument/2006/relationships/image" Target="../media/image760.png"/><Relationship Id="rId15" Type="http://schemas.openxmlformats.org/officeDocument/2006/relationships/image" Target="../media/image86.png"/><Relationship Id="rId10" Type="http://schemas.openxmlformats.org/officeDocument/2006/relationships/image" Target="../media/image810.png"/><Relationship Id="rId19" Type="http://schemas.openxmlformats.org/officeDocument/2006/relationships/image" Target="../media/image90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openxmlformats.org/officeDocument/2006/relationships/image" Target="../media/image85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26" Type="http://schemas.openxmlformats.org/officeDocument/2006/relationships/oleObject" Target="../embeddings/oleObject44.bin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107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40.wmf"/><Relationship Id="rId3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104.png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5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4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108.png"/><Relationship Id="rId8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44.wmf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09" Type="http://schemas.openxmlformats.org/officeDocument/2006/relationships/oleObject" Target="../embeddings/oleObject69.bin"/><Relationship Id="rId84" Type="http://schemas.openxmlformats.org/officeDocument/2006/relationships/oleObject" Target="../embeddings/oleObject58.bin"/><Relationship Id="rId89" Type="http://schemas.openxmlformats.org/officeDocument/2006/relationships/image" Target="../media/image56.wmf"/><Relationship Id="rId97" Type="http://schemas.openxmlformats.org/officeDocument/2006/relationships/image" Target="../media/image59.wmf"/><Relationship Id="rId104" Type="http://schemas.openxmlformats.org/officeDocument/2006/relationships/image" Target="../media/image65.png"/><Relationship Id="rId112" Type="http://schemas.openxmlformats.org/officeDocument/2006/relationships/image" Target="../media/image62.wmf"/><Relationship Id="rId7" Type="http://schemas.openxmlformats.org/officeDocument/2006/relationships/oleObject" Target="../embeddings/oleObject54.bin"/><Relationship Id="rId9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07" Type="http://schemas.openxmlformats.org/officeDocument/2006/relationships/oleObject" Target="../embeddings/oleObject6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87" Type="http://schemas.openxmlformats.org/officeDocument/2006/relationships/image" Target="../media/image55.wmf"/><Relationship Id="rId102" Type="http://schemas.openxmlformats.org/officeDocument/2006/relationships/oleObject" Target="../embeddings/oleObject67.bin"/><Relationship Id="rId79" Type="http://schemas.openxmlformats.org/officeDocument/2006/relationships/image" Target="../media/image20.png"/><Relationship Id="rId110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82" Type="http://schemas.openxmlformats.org/officeDocument/2006/relationships/image" Target="../media/image53.wmf"/><Relationship Id="rId90" Type="http://schemas.openxmlformats.org/officeDocument/2006/relationships/oleObject" Target="../embeddings/oleObject61.bin"/><Relationship Id="rId95" Type="http://schemas.openxmlformats.org/officeDocument/2006/relationships/image" Target="../media/image58.wmf"/><Relationship Id="rId106" Type="http://schemas.openxmlformats.org/officeDocument/2006/relationships/image" Target="../media/image61.wmf"/><Relationship Id="rId114" Type="http://schemas.openxmlformats.org/officeDocument/2006/relationships/oleObject" Target="../embeddings/oleObject70.bin"/><Relationship Id="rId10" Type="http://schemas.openxmlformats.org/officeDocument/2006/relationships/image" Target="../media/image51.wmf"/><Relationship Id="rId81" Type="http://schemas.openxmlformats.org/officeDocument/2006/relationships/oleObject" Target="../embeddings/oleObject57.bin"/><Relationship Id="rId86" Type="http://schemas.openxmlformats.org/officeDocument/2006/relationships/oleObject" Target="../embeddings/oleObject59.bin"/><Relationship Id="rId94" Type="http://schemas.openxmlformats.org/officeDocument/2006/relationships/oleObject" Target="../embeddings/oleObject63.bin"/><Relationship Id="rId99" Type="http://schemas.openxmlformats.org/officeDocument/2006/relationships/image" Target="../media/image60.wmf"/><Relationship Id="rId101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Relationship Id="rId100" Type="http://schemas.openxmlformats.org/officeDocument/2006/relationships/oleObject" Target="../embeddings/oleObject66.bin"/><Relationship Id="rId105" Type="http://schemas.openxmlformats.org/officeDocument/2006/relationships/oleObject" Target="../embeddings/oleObject68.bin"/><Relationship Id="rId113" Type="http://schemas.openxmlformats.org/officeDocument/2006/relationships/oleObject" Target="../embeddings/oleObject70.bin"/><Relationship Id="rId8" Type="http://schemas.openxmlformats.org/officeDocument/2006/relationships/image" Target="../media/image50.wmf"/><Relationship Id="rId80" Type="http://schemas.openxmlformats.org/officeDocument/2006/relationships/image" Target="../media/image63.png"/><Relationship Id="rId85" Type="http://schemas.openxmlformats.org/officeDocument/2006/relationships/image" Target="../media/image54.wmf"/><Relationship Id="rId93" Type="http://schemas.openxmlformats.org/officeDocument/2006/relationships/image" Target="../media/image47.wmf"/><Relationship Id="rId98" Type="http://schemas.openxmlformats.org/officeDocument/2006/relationships/oleObject" Target="../embeddings/oleObject65.bin"/><Relationship Id="rId3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03" Type="http://schemas.openxmlformats.org/officeDocument/2006/relationships/image" Target="../media/image44.wmf"/><Relationship Id="rId108" Type="http://schemas.openxmlformats.org/officeDocument/2006/relationships/image" Target="../media/image61.wmf"/><Relationship Id="rId83" Type="http://schemas.openxmlformats.org/officeDocument/2006/relationships/image" Target="../media/image64.png"/><Relationship Id="rId88" Type="http://schemas.openxmlformats.org/officeDocument/2006/relationships/oleObject" Target="../embeddings/oleObject60.bin"/><Relationship Id="rId91" Type="http://schemas.openxmlformats.org/officeDocument/2006/relationships/image" Target="../media/image57.wmf"/><Relationship Id="rId96" Type="http://schemas.openxmlformats.org/officeDocument/2006/relationships/oleObject" Target="../embeddings/oleObject64.bin"/><Relationship Id="rId111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5.bin"/><Relationship Id="rId3" Type="http://schemas.openxmlformats.org/officeDocument/2006/relationships/image" Target="../media/image72.pn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5.w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1.png"/><Relationship Id="rId18" Type="http://schemas.openxmlformats.org/officeDocument/2006/relationships/image" Target="../media/image95.png"/><Relationship Id="rId3" Type="http://schemas.openxmlformats.org/officeDocument/2006/relationships/oleObject" Target="../embeddings/oleObject73.bin"/><Relationship Id="rId7" Type="http://schemas.openxmlformats.org/officeDocument/2006/relationships/image" Target="../media/image69.png"/><Relationship Id="rId12" Type="http://schemas.openxmlformats.org/officeDocument/2006/relationships/image" Target="../media/image85.png"/><Relationship Id="rId17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image" Target="../media/image832.png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92.png"/><Relationship Id="rId10" Type="http://schemas.openxmlformats.org/officeDocument/2006/relationships/image" Target="../media/image84.png"/><Relationship Id="rId19" Type="http://schemas.openxmlformats.org/officeDocument/2006/relationships/image" Target="../media/image96.png"/><Relationship Id="rId4" Type="http://schemas.openxmlformats.org/officeDocument/2006/relationships/image" Target="../media/image65.wmf"/><Relationship Id="rId9" Type="http://schemas.openxmlformats.org/officeDocument/2006/relationships/image" Target="../media/image83.png"/><Relationship Id="rId14" Type="http://schemas.openxmlformats.org/officeDocument/2006/relationships/image" Target="../media/image9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6" Type="http://schemas.openxmlformats.org/officeDocument/2006/relationships/image" Target="../../clipboard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image" Target="../../clipboard/media/image4.png"/><Relationship Id="rId10" Type="http://schemas.openxmlformats.org/officeDocument/2006/relationships/image" Target="../media/image51.png"/><Relationship Id="rId4" Type="http://schemas.openxmlformats.org/officeDocument/2006/relationships/image" Target="../media/image1.wmf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1020.png"/><Relationship Id="rId3" Type="http://schemas.openxmlformats.org/officeDocument/2006/relationships/image" Target="../media/image98.png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1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png"/><Relationship Id="rId11" Type="http://schemas.openxmlformats.org/officeDocument/2006/relationships/image" Target="../media/image1000.png"/><Relationship Id="rId5" Type="http://schemas.openxmlformats.org/officeDocument/2006/relationships/image" Target="../media/image101.png"/><Relationship Id="rId15" Type="http://schemas.openxmlformats.org/officeDocument/2006/relationships/image" Target="../media/image1050.png"/><Relationship Id="rId10" Type="http://schemas.openxmlformats.org/officeDocument/2006/relationships/image" Target="../media/image70.wmf"/><Relationship Id="rId4" Type="http://schemas.openxmlformats.org/officeDocument/2006/relationships/image" Target="../media/image970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2.bin"/><Relationship Id="rId26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8.pn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4.wmf"/><Relationship Id="rId25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2.bin"/><Relationship Id="rId20" Type="http://schemas.openxmlformats.org/officeDocument/2006/relationships/image" Target="../media/image41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2.wmf"/><Relationship Id="rId24" Type="http://schemas.openxmlformats.org/officeDocument/2006/relationships/image" Target="../media/image410.png"/><Relationship Id="rId5" Type="http://schemas.openxmlformats.org/officeDocument/2006/relationships/image" Target="../media/image71.wmf"/><Relationship Id="rId15" Type="http://schemas.openxmlformats.org/officeDocument/2006/relationships/image" Target="../media/image73.wmf"/><Relationship Id="rId23" Type="http://schemas.openxmlformats.org/officeDocument/2006/relationships/image" Target="../media/image400.png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9" Type="http://schemas.openxmlformats.org/officeDocument/2006/relationships/oleObject" Target="../embeddings/oleObject96.bin"/><Relationship Id="rId21" Type="http://schemas.openxmlformats.org/officeDocument/2006/relationships/image" Target="../media/image58.wmf"/><Relationship Id="rId34" Type="http://schemas.openxmlformats.org/officeDocument/2006/relationships/image" Target="../media/image53.png"/><Relationship Id="rId42" Type="http://schemas.openxmlformats.org/officeDocument/2006/relationships/oleObject" Target="../embeddings/oleObject97.bin"/><Relationship Id="rId47" Type="http://schemas.openxmlformats.org/officeDocument/2006/relationships/image" Target="../media/image78.wmf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78.wmf"/><Relationship Id="rId41" Type="http://schemas.openxmlformats.org/officeDocument/2006/relationships/image" Target="../media/image79.wmf"/><Relationship Id="rId1" Type="http://schemas.openxmlformats.org/officeDocument/2006/relationships/vmlDrawing" Target="../drawings/vmlDrawing17.vml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91.bin"/><Relationship Id="rId32" Type="http://schemas.openxmlformats.org/officeDocument/2006/relationships/oleObject" Target="../embeddings/oleObject95.bin"/><Relationship Id="rId37" Type="http://schemas.openxmlformats.org/officeDocument/2006/relationships/image" Target="../media/image570.png"/><Relationship Id="rId40" Type="http://schemas.openxmlformats.org/officeDocument/2006/relationships/oleObject" Target="../embeddings/oleObject96.bin"/><Relationship Id="rId45" Type="http://schemas.openxmlformats.org/officeDocument/2006/relationships/oleObject" Target="../embeddings/oleObject98.bin"/><Relationship Id="rId15" Type="http://schemas.openxmlformats.org/officeDocument/2006/relationships/image" Target="../media/image47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93.bin"/><Relationship Id="rId36" Type="http://schemas.openxmlformats.org/officeDocument/2006/relationships/image" Target="../media/image560.png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77.wmf"/><Relationship Id="rId31" Type="http://schemas.openxmlformats.org/officeDocument/2006/relationships/image" Target="../media/image79.wmf"/><Relationship Id="rId44" Type="http://schemas.openxmlformats.org/officeDocument/2006/relationships/image" Target="../media/image80.wmf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94.bin"/><Relationship Id="rId35" Type="http://schemas.openxmlformats.org/officeDocument/2006/relationships/image" Target="../media/image550.png"/><Relationship Id="rId43" Type="http://schemas.openxmlformats.org/officeDocument/2006/relationships/oleObject" Target="../embeddings/oleObject97.bin"/><Relationship Id="rId48" Type="http://schemas.openxmlformats.org/officeDocument/2006/relationships/image" Target="../media/image59.png"/><Relationship Id="rId8" Type="http://schemas.openxmlformats.org/officeDocument/2006/relationships/oleObject" Target="../embeddings/oleObject83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76.wmf"/><Relationship Id="rId25" Type="http://schemas.openxmlformats.org/officeDocument/2006/relationships/image" Target="../media/image60.wmf"/><Relationship Id="rId33" Type="http://schemas.openxmlformats.org/officeDocument/2006/relationships/image" Target="../media/image80.wmf"/><Relationship Id="rId38" Type="http://schemas.openxmlformats.org/officeDocument/2006/relationships/image" Target="../media/image580.png"/><Relationship Id="rId46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6.png"/><Relationship Id="rId7" Type="http://schemas.openxmlformats.org/officeDocument/2006/relationships/image" Target="../media/image60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5" Type="http://schemas.openxmlformats.org/officeDocument/2006/relationships/image" Target="../media/image68.png"/><Relationship Id="rId9" Type="http://schemas.openxmlformats.org/officeDocument/2006/relationships/image" Target="../media/image6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99.bin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1.png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4.wmf"/><Relationship Id="rId5" Type="http://schemas.openxmlformats.org/officeDocument/2006/relationships/image" Target="../media/image781.png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42" Type="http://schemas.openxmlformats.org/officeDocument/2006/relationships/oleObject" Target="../embeddings/oleObject105.bin"/><Relationship Id="rId47" Type="http://schemas.openxmlformats.org/officeDocument/2006/relationships/image" Target="../media/image88.wmf"/><Relationship Id="rId50" Type="http://schemas.openxmlformats.org/officeDocument/2006/relationships/oleObject" Target="../embeddings/oleObject107.bin"/><Relationship Id="rId55" Type="http://schemas.openxmlformats.org/officeDocument/2006/relationships/image" Target="../media/image46.wmf"/><Relationship Id="rId63" Type="http://schemas.openxmlformats.org/officeDocument/2006/relationships/image" Target="../media/image47.wmf"/><Relationship Id="rId68" Type="http://schemas.openxmlformats.org/officeDocument/2006/relationships/oleObject" Target="../embeddings/oleObject112.bin"/><Relationship Id="rId76" Type="http://schemas.openxmlformats.org/officeDocument/2006/relationships/oleObject" Target="../embeddings/oleObject114.bin"/><Relationship Id="rId84" Type="http://schemas.openxmlformats.org/officeDocument/2006/relationships/oleObject" Target="../embeddings/oleObject116.bin"/><Relationship Id="rId89" Type="http://schemas.openxmlformats.org/officeDocument/2006/relationships/image" Target="../media/image95.wmf"/><Relationship Id="rId97" Type="http://schemas.openxmlformats.org/officeDocument/2006/relationships/image" Target="../media/image97.wmf"/><Relationship Id="rId104" Type="http://schemas.openxmlformats.org/officeDocument/2006/relationships/image" Target="../media/image860.png"/><Relationship Id="rId71" Type="http://schemas.openxmlformats.org/officeDocument/2006/relationships/image" Target="../media/image90.wmf"/><Relationship Id="rId9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40" Type="http://schemas.openxmlformats.org/officeDocument/2006/relationships/oleObject" Target="../embeddings/oleObject105.bin"/><Relationship Id="rId45" Type="http://schemas.openxmlformats.org/officeDocument/2006/relationships/image" Target="../media/image88.wmf"/><Relationship Id="rId53" Type="http://schemas.openxmlformats.org/officeDocument/2006/relationships/image" Target="../media/image46.wmf"/><Relationship Id="rId58" Type="http://schemas.openxmlformats.org/officeDocument/2006/relationships/oleObject" Target="../embeddings/oleObject109.bin"/><Relationship Id="rId66" Type="http://schemas.openxmlformats.org/officeDocument/2006/relationships/oleObject" Target="../embeddings/oleObject111.bin"/><Relationship Id="rId74" Type="http://schemas.openxmlformats.org/officeDocument/2006/relationships/oleObject" Target="../embeddings/oleObject113.bin"/><Relationship Id="rId79" Type="http://schemas.openxmlformats.org/officeDocument/2006/relationships/image" Target="../media/image92.wmf"/><Relationship Id="rId87" Type="http://schemas.openxmlformats.org/officeDocument/2006/relationships/image" Target="../media/image94.wmf"/><Relationship Id="rId102" Type="http://schemas.openxmlformats.org/officeDocument/2006/relationships/image" Target="../media/image841.png"/><Relationship Id="rId61" Type="http://schemas.openxmlformats.org/officeDocument/2006/relationships/image" Target="../media/image47.wmf"/><Relationship Id="rId82" Type="http://schemas.openxmlformats.org/officeDocument/2006/relationships/oleObject" Target="../embeddings/oleObject115.bin"/><Relationship Id="rId90" Type="http://schemas.openxmlformats.org/officeDocument/2006/relationships/oleObject" Target="../embeddings/oleObject117.bin"/><Relationship Id="rId95" Type="http://schemas.openxmlformats.org/officeDocument/2006/relationships/image" Target="../media/image96.wmf"/><Relationship Id="rId43" Type="http://schemas.openxmlformats.org/officeDocument/2006/relationships/image" Target="../media/image87.wmf"/><Relationship Id="rId48" Type="http://schemas.openxmlformats.org/officeDocument/2006/relationships/oleObject" Target="../embeddings/oleObject107.bin"/><Relationship Id="rId56" Type="http://schemas.openxmlformats.org/officeDocument/2006/relationships/oleObject" Target="../embeddings/oleObject109.bin"/><Relationship Id="rId64" Type="http://schemas.openxmlformats.org/officeDocument/2006/relationships/oleObject" Target="../embeddings/oleObject111.bin"/><Relationship Id="rId69" Type="http://schemas.openxmlformats.org/officeDocument/2006/relationships/image" Target="../media/image90.wmf"/><Relationship Id="rId77" Type="http://schemas.openxmlformats.org/officeDocument/2006/relationships/image" Target="../media/image92.wmf"/><Relationship Id="rId100" Type="http://schemas.openxmlformats.org/officeDocument/2006/relationships/image" Target="../media/image821.png"/><Relationship Id="rId105" Type="http://schemas.openxmlformats.org/officeDocument/2006/relationships/image" Target="../media/image870.png"/><Relationship Id="rId51" Type="http://schemas.openxmlformats.org/officeDocument/2006/relationships/image" Target="../media/image89.wmf"/><Relationship Id="rId72" Type="http://schemas.openxmlformats.org/officeDocument/2006/relationships/oleObject" Target="../embeddings/oleObject113.bin"/><Relationship Id="rId80" Type="http://schemas.openxmlformats.org/officeDocument/2006/relationships/oleObject" Target="../embeddings/oleObject115.bin"/><Relationship Id="rId85" Type="http://schemas.openxmlformats.org/officeDocument/2006/relationships/image" Target="../media/image94.wmf"/><Relationship Id="rId93" Type="http://schemas.openxmlformats.org/officeDocument/2006/relationships/image" Target="../media/image96.wmf"/><Relationship Id="rId98" Type="http://schemas.openxmlformats.org/officeDocument/2006/relationships/oleObject" Target="../embeddings/oleObject119.bin"/><Relationship Id="rId38" Type="http://schemas.openxmlformats.org/officeDocument/2006/relationships/image" Target="../media/image960.png"/><Relationship Id="rId46" Type="http://schemas.openxmlformats.org/officeDocument/2006/relationships/oleObject" Target="../embeddings/oleObject106.bin"/><Relationship Id="rId59" Type="http://schemas.openxmlformats.org/officeDocument/2006/relationships/image" Target="../media/image44.wmf"/><Relationship Id="rId67" Type="http://schemas.openxmlformats.org/officeDocument/2006/relationships/image" Target="../media/image45.wmf"/><Relationship Id="rId103" Type="http://schemas.openxmlformats.org/officeDocument/2006/relationships/image" Target="../media/image851.png"/><Relationship Id="rId41" Type="http://schemas.openxmlformats.org/officeDocument/2006/relationships/image" Target="../media/image87.wmf"/><Relationship Id="rId54" Type="http://schemas.openxmlformats.org/officeDocument/2006/relationships/oleObject" Target="../embeddings/oleObject108.bin"/><Relationship Id="rId62" Type="http://schemas.openxmlformats.org/officeDocument/2006/relationships/oleObject" Target="../embeddings/oleObject110.bin"/><Relationship Id="rId70" Type="http://schemas.openxmlformats.org/officeDocument/2006/relationships/oleObject" Target="../embeddings/oleObject112.bin"/><Relationship Id="rId75" Type="http://schemas.openxmlformats.org/officeDocument/2006/relationships/image" Target="../media/image91.wmf"/><Relationship Id="rId83" Type="http://schemas.openxmlformats.org/officeDocument/2006/relationships/image" Target="../media/image93.wmf"/><Relationship Id="rId88" Type="http://schemas.openxmlformats.org/officeDocument/2006/relationships/oleObject" Target="../embeddings/oleObject117.bin"/><Relationship Id="rId91" Type="http://schemas.openxmlformats.org/officeDocument/2006/relationships/image" Target="../media/image95.wmf"/><Relationship Id="rId96" Type="http://schemas.openxmlformats.org/officeDocument/2006/relationships/oleObject" Target="../embeddings/oleObject119.bin"/><Relationship Id="rId1" Type="http://schemas.openxmlformats.org/officeDocument/2006/relationships/vmlDrawing" Target="../drawings/vmlDrawing19.vml"/><Relationship Id="rId49" Type="http://schemas.openxmlformats.org/officeDocument/2006/relationships/image" Target="../media/image89.wmf"/><Relationship Id="rId44" Type="http://schemas.openxmlformats.org/officeDocument/2006/relationships/oleObject" Target="../embeddings/oleObject106.bin"/><Relationship Id="rId52" Type="http://schemas.openxmlformats.org/officeDocument/2006/relationships/oleObject" Target="../embeddings/oleObject108.bin"/><Relationship Id="rId60" Type="http://schemas.openxmlformats.org/officeDocument/2006/relationships/oleObject" Target="../embeddings/oleObject110.bin"/><Relationship Id="rId73" Type="http://schemas.openxmlformats.org/officeDocument/2006/relationships/image" Target="../media/image91.wmf"/><Relationship Id="rId78" Type="http://schemas.openxmlformats.org/officeDocument/2006/relationships/oleObject" Target="../embeddings/oleObject114.bin"/><Relationship Id="rId81" Type="http://schemas.openxmlformats.org/officeDocument/2006/relationships/image" Target="../media/image93.wmf"/><Relationship Id="rId86" Type="http://schemas.openxmlformats.org/officeDocument/2006/relationships/oleObject" Target="../embeddings/oleObject116.bin"/><Relationship Id="rId94" Type="http://schemas.openxmlformats.org/officeDocument/2006/relationships/oleObject" Target="../embeddings/oleObject118.bin"/><Relationship Id="rId99" Type="http://schemas.openxmlformats.org/officeDocument/2006/relationships/image" Target="../media/image97.wmf"/><Relationship Id="rId101" Type="http://schemas.openxmlformats.org/officeDocument/2006/relationships/image" Target="../media/image831.png"/><Relationship Id="rId39" Type="http://schemas.openxmlformats.org/officeDocument/2006/relationships/image" Target="../media/image8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01.wmf"/><Relationship Id="rId19" Type="http://schemas.openxmlformats.org/officeDocument/2006/relationships/image" Target="../media/image1060.png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0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0.bin"/><Relationship Id="rId13" Type="http://schemas.openxmlformats.org/officeDocument/2006/relationships/oleObject" Target="../embeddings/oleObject1210.bin"/><Relationship Id="rId18" Type="http://schemas.openxmlformats.org/officeDocument/2006/relationships/image" Target="../media/image771.png"/><Relationship Id="rId7" Type="http://schemas.openxmlformats.org/officeDocument/2006/relationships/image" Target="../media/image105.wmf"/><Relationship Id="rId12" Type="http://schemas.openxmlformats.org/officeDocument/2006/relationships/image" Target="../media/image106.wmf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29.bin"/><Relationship Id="rId5" Type="http://schemas.openxmlformats.org/officeDocument/2006/relationships/image" Target="../media/image8200.png"/><Relationship Id="rId15" Type="http://schemas.openxmlformats.org/officeDocument/2006/relationships/image" Target="../media/image980.png"/><Relationship Id="rId10" Type="http://schemas.openxmlformats.org/officeDocument/2006/relationships/image" Target="../media/image111.png"/><Relationship Id="rId19" Type="http://schemas.openxmlformats.org/officeDocument/2006/relationships/image" Target="../media/image991.png"/><Relationship Id="rId9" Type="http://schemas.openxmlformats.org/officeDocument/2006/relationships/image" Target="../media/image690.wmf"/><Relationship Id="rId14" Type="http://schemas.openxmlformats.org/officeDocument/2006/relationships/image" Target="../media/image10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16.wmf"/><Relationship Id="rId18" Type="http://schemas.openxmlformats.org/officeDocument/2006/relationships/image" Target="../media/image14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90.png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0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0.png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48.png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030.png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14.wmf"/><Relationship Id="rId1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8.png"/><Relationship Id="rId3" Type="http://schemas.openxmlformats.org/officeDocument/2006/relationships/image" Target="../media/image57.png"/><Relationship Id="rId7" Type="http://schemas.openxmlformats.org/officeDocument/2006/relationships/image" Target="../../clipboard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../clipboard/media/image6.png"/><Relationship Id="rId4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158.png"/><Relationship Id="rId18" Type="http://schemas.openxmlformats.org/officeDocument/2006/relationships/image" Target="../media/image160.png"/><Relationship Id="rId3" Type="http://schemas.openxmlformats.org/officeDocument/2006/relationships/oleObject" Target="../embeddings/oleObject139.bin"/><Relationship Id="rId7" Type="http://schemas.openxmlformats.org/officeDocument/2006/relationships/image" Target="../media/image119.png"/><Relationship Id="rId12" Type="http://schemas.openxmlformats.org/officeDocument/2006/relationships/image" Target="../media/image122.wmf"/><Relationship Id="rId17" Type="http://schemas.openxmlformats.org/officeDocument/2006/relationships/image" Target="../media/image159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0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11" Type="http://schemas.openxmlformats.org/officeDocument/2006/relationships/image" Target="../media/image121.wmf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070.png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image" Target="../media/image890.png"/><Relationship Id="rId14" Type="http://schemas.openxmlformats.org/officeDocument/2006/relationships/image" Target="../media/image1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7.wmf"/><Relationship Id="rId9" Type="http://schemas.openxmlformats.org/officeDocument/2006/relationships/image" Target="../media/image15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image" Target="../media/image167.png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6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76.wmf"/><Relationship Id="rId26" Type="http://schemas.openxmlformats.org/officeDocument/2006/relationships/image" Target="../media/image130.wmf"/><Relationship Id="rId39" Type="http://schemas.openxmlformats.org/officeDocument/2006/relationships/oleObject" Target="../embeddings/oleObject168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1740.wmf"/><Relationship Id="rId42" Type="http://schemas.openxmlformats.org/officeDocument/2006/relationships/oleObject" Target="../embeddings/oleObject169.bin"/><Relationship Id="rId55" Type="http://schemas.openxmlformats.org/officeDocument/2006/relationships/oleObject" Target="../embeddings/oleObject172.bin"/><Relationship Id="rId63" Type="http://schemas.openxmlformats.org/officeDocument/2006/relationships/oleObject" Target="../embeddings/oleObject174.bin"/><Relationship Id="rId68" Type="http://schemas.openxmlformats.org/officeDocument/2006/relationships/image" Target="../media/image132.wmf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9" Type="http://schemas.openxmlformats.org/officeDocument/2006/relationships/oleObject" Target="../embeddings/oleObject164.bin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30.wmf"/><Relationship Id="rId37" Type="http://schemas.openxmlformats.org/officeDocument/2006/relationships/oleObject" Target="../embeddings/oleObject167.bin"/><Relationship Id="rId40" Type="http://schemas.openxmlformats.org/officeDocument/2006/relationships/oleObject" Target="../embeddings/oleObject168.bin"/><Relationship Id="rId45" Type="http://schemas.openxmlformats.org/officeDocument/2006/relationships/oleObject" Target="../embeddings/oleObject171.bin"/><Relationship Id="rId53" Type="http://schemas.openxmlformats.org/officeDocument/2006/relationships/oleObject" Target="../embeddings/oleObject171.bin"/><Relationship Id="rId58" Type="http://schemas.openxmlformats.org/officeDocument/2006/relationships/image" Target="../media/image45.wmf"/><Relationship Id="rId66" Type="http://schemas.openxmlformats.org/officeDocument/2006/relationships/image" Target="../media/image155.png"/><Relationship Id="rId5" Type="http://schemas.openxmlformats.org/officeDocument/2006/relationships/oleObject" Target="../embeddings/oleObject157.bin"/><Relationship Id="rId61" Type="http://schemas.openxmlformats.org/officeDocument/2006/relationships/image" Target="../media/image130.wmf"/><Relationship Id="rId19" Type="http://schemas.openxmlformats.org/officeDocument/2006/relationships/oleObject" Target="../embeddings/oleObject162.bin"/><Relationship Id="rId14" Type="http://schemas.openxmlformats.org/officeDocument/2006/relationships/image" Target="../media/image47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66.bin"/><Relationship Id="rId43" Type="http://schemas.openxmlformats.org/officeDocument/2006/relationships/oleObject" Target="../embeddings/oleObject170.bin"/><Relationship Id="rId64" Type="http://schemas.openxmlformats.org/officeDocument/2006/relationships/image" Target="../media/image175.wmf"/><Relationship Id="rId69" Type="http://schemas.openxmlformats.org/officeDocument/2006/relationships/oleObject" Target="../embeddings/oleObject175.bin"/><Relationship Id="rId77" Type="http://schemas.openxmlformats.org/officeDocument/2006/relationships/image" Target="../media/image1581.png"/><Relationship Id="rId8" Type="http://schemas.openxmlformats.org/officeDocument/2006/relationships/image" Target="../media/image46.wmf"/><Relationship Id="rId3" Type="http://schemas.openxmlformats.org/officeDocument/2006/relationships/oleObject" Target="../embeddings/oleObject15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5.bin"/><Relationship Id="rId38" Type="http://schemas.openxmlformats.org/officeDocument/2006/relationships/oleObject" Target="../embeddings/oleObject167.bin"/><Relationship Id="rId46" Type="http://schemas.openxmlformats.org/officeDocument/2006/relationships/image" Target="../media/image60.wmf"/><Relationship Id="rId59" Type="http://schemas.openxmlformats.org/officeDocument/2006/relationships/oleObject" Target="../embeddings/oleObject173.bin"/><Relationship Id="rId67" Type="http://schemas.openxmlformats.org/officeDocument/2006/relationships/oleObject" Target="../embeddings/oleObject175.bin"/><Relationship Id="rId41" Type="http://schemas.openxmlformats.org/officeDocument/2006/relationships/oleObject" Target="../embeddings/oleObject169.bin"/><Relationship Id="rId54" Type="http://schemas.openxmlformats.org/officeDocument/2006/relationships/image" Target="../media/image60.wmf"/><Relationship Id="rId62" Type="http://schemas.openxmlformats.org/officeDocument/2006/relationships/oleObject" Target="../embeddings/oleObject174.bin"/><Relationship Id="rId70" Type="http://schemas.openxmlformats.org/officeDocument/2006/relationships/image" Target="../media/image13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5.wmf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31.wmf"/><Relationship Id="rId36" Type="http://schemas.openxmlformats.org/officeDocument/2006/relationships/oleObject" Target="../embeddings/oleObject166.bin"/><Relationship Id="rId57" Type="http://schemas.openxmlformats.org/officeDocument/2006/relationships/oleObject" Target="../embeddings/oleObject172.bin"/><Relationship Id="rId10" Type="http://schemas.openxmlformats.org/officeDocument/2006/relationships/image" Target="../media/image46.wmf"/><Relationship Id="rId31" Type="http://schemas.openxmlformats.org/officeDocument/2006/relationships/oleObject" Target="../embeddings/oleObject165.bin"/><Relationship Id="rId44" Type="http://schemas.openxmlformats.org/officeDocument/2006/relationships/oleObject" Target="../embeddings/oleObject170.bin"/><Relationship Id="rId60" Type="http://schemas.openxmlformats.org/officeDocument/2006/relationships/oleObject" Target="../embeddings/oleObject173.bin"/><Relationship Id="rId65" Type="http://schemas.openxmlformats.org/officeDocument/2006/relationships/image" Target="../media/image180.png"/><Relationship Id="rId78" Type="http://schemas.openxmlformats.org/officeDocument/2006/relationships/image" Target="../media/image1470.png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59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38.wmf"/><Relationship Id="rId26" Type="http://schemas.openxmlformats.org/officeDocument/2006/relationships/image" Target="../media/image140.wmf"/><Relationship Id="rId39" Type="http://schemas.openxmlformats.org/officeDocument/2006/relationships/image" Target="../media/image183.png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42.wmf"/><Relationship Id="rId42" Type="http://schemas.openxmlformats.org/officeDocument/2006/relationships/image" Target="../media/image186.png"/><Relationship Id="rId55" Type="http://schemas.openxmlformats.org/officeDocument/2006/relationships/image" Target="../media/image191.png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39.wmf"/><Relationship Id="rId32" Type="http://schemas.openxmlformats.org/officeDocument/2006/relationships/image" Target="../media/image141.wmf"/><Relationship Id="rId37" Type="http://schemas.openxmlformats.org/officeDocument/2006/relationships/image" Target="../media/image181.png"/><Relationship Id="rId40" Type="http://schemas.openxmlformats.org/officeDocument/2006/relationships/image" Target="../media/image184.png"/><Relationship Id="rId45" Type="http://schemas.openxmlformats.org/officeDocument/2006/relationships/image" Target="../media/image189.png"/><Relationship Id="rId5" Type="http://schemas.openxmlformats.org/officeDocument/2006/relationships/image" Target="../media/image133.wmf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40.wmf"/><Relationship Id="rId36" Type="http://schemas.openxmlformats.org/officeDocument/2006/relationships/image" Target="../media/image142.wmf"/><Relationship Id="rId10" Type="http://schemas.openxmlformats.org/officeDocument/2006/relationships/image" Target="../media/image179.png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4.bin"/><Relationship Id="rId44" Type="http://schemas.openxmlformats.org/officeDocument/2006/relationships/image" Target="../media/image188.png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35.wmf"/><Relationship Id="rId14" Type="http://schemas.openxmlformats.org/officeDocument/2006/relationships/image" Target="../media/image137.wmf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85.bin"/><Relationship Id="rId43" Type="http://schemas.openxmlformats.org/officeDocument/2006/relationships/image" Target="../media/image187.png"/><Relationship Id="rId8" Type="http://schemas.openxmlformats.org/officeDocument/2006/relationships/oleObject" Target="../embeddings/oleObject178.bin"/><Relationship Id="rId3" Type="http://schemas.openxmlformats.org/officeDocument/2006/relationships/image" Target="../media/image178.png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5.bin"/><Relationship Id="rId38" Type="http://schemas.openxmlformats.org/officeDocument/2006/relationships/image" Target="../media/image182.png"/><Relationship Id="rId46" Type="http://schemas.openxmlformats.org/officeDocument/2006/relationships/image" Target="../media/image190.png"/><Relationship Id="rId20" Type="http://schemas.openxmlformats.org/officeDocument/2006/relationships/image" Target="../media/image138.wmf"/><Relationship Id="rId41" Type="http://schemas.openxmlformats.org/officeDocument/2006/relationships/image" Target="../media/image185.png"/><Relationship Id="rId54" Type="http://schemas.openxmlformats.org/officeDocument/2006/relationships/image" Target="../media/image18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0.png"/><Relationship Id="rId3" Type="http://schemas.openxmlformats.org/officeDocument/2006/relationships/oleObject" Target="../embeddings/oleObject186.bin"/><Relationship Id="rId7" Type="http://schemas.openxmlformats.org/officeDocument/2006/relationships/image" Target="../media/image17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50.png"/><Relationship Id="rId5" Type="http://schemas.openxmlformats.org/officeDocument/2006/relationships/image" Target="../media/image1830.png"/><Relationship Id="rId4" Type="http://schemas.openxmlformats.org/officeDocument/2006/relationships/image" Target="../media/image143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oleObject" Target="../embeddings/oleObject205.bin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145.w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38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93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204.bin"/><Relationship Id="rId40" Type="http://schemas.openxmlformats.org/officeDocument/2006/relationships/image" Target="../media/image151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95.wmf"/><Relationship Id="rId36" Type="http://schemas.openxmlformats.org/officeDocument/2006/relationships/image" Target="../media/image146.w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44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144.wmf"/><Relationship Id="rId35" Type="http://schemas.openxmlformats.org/officeDocument/2006/relationships/oleObject" Target="../embeddings/oleObject203.bin"/><Relationship Id="rId8" Type="http://schemas.openxmlformats.org/officeDocument/2006/relationships/image" Target="../media/image88.wmf"/><Relationship Id="rId3" Type="http://schemas.openxmlformats.org/officeDocument/2006/relationships/oleObject" Target="../embeddings/oleObject18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61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6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../clipboard/media/image14.png"/><Relationship Id="rId3" Type="http://schemas.openxmlformats.org/officeDocument/2006/relationships/image" Target="../media/image70.png"/><Relationship Id="rId21" Type="http://schemas.openxmlformats.org/officeDocument/2006/relationships/image" Target="../../clipboard/media/image17.png"/><Relationship Id="rId7" Type="http://schemas.openxmlformats.org/officeDocument/2006/relationships/image" Target="../../clipboard/media/image11.png"/><Relationship Id="rId12" Type="http://schemas.openxmlformats.org/officeDocument/2006/relationships/image" Target="../media/image79.png"/><Relationship Id="rId17" Type="http://schemas.openxmlformats.org/officeDocument/2006/relationships/image" Target="../../clipboard/media/image13.png"/><Relationship Id="rId16" Type="http://schemas.openxmlformats.org/officeDocument/2006/relationships/image" Target="../../clipboard/media/image12.png"/><Relationship Id="rId20" Type="http://schemas.openxmlformats.org/officeDocument/2006/relationships/image" Target="../../clipboard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../clipboard/media/image10.png"/><Relationship Id="rId15" Type="http://schemas.openxmlformats.org/officeDocument/2006/relationships/image" Target="../media/image82.png"/><Relationship Id="rId23" Type="http://schemas.openxmlformats.org/officeDocument/2006/relationships/image" Target="../../clipboard/media/image19.png"/><Relationship Id="rId10" Type="http://schemas.openxmlformats.org/officeDocument/2006/relationships/image" Target="../media/image77.png"/><Relationship Id="rId19" Type="http://schemas.openxmlformats.org/officeDocument/2006/relationships/image" Target="../../clipboard/media/image15.png"/><Relationship Id="rId4" Type="http://schemas.openxmlformats.org/officeDocument/2006/relationships/image" Target="../../clipboard/media/image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../clipboard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1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6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176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2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18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19.png"/><Relationship Id="rId4" Type="http://schemas.openxmlformats.org/officeDocument/2006/relationships/image" Target="../media/image185.wmf"/><Relationship Id="rId9" Type="http://schemas.openxmlformats.org/officeDocument/2006/relationships/image" Target="../media/image17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3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19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19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19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0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7" Type="http://schemas.openxmlformats.org/officeDocument/2006/relationships/image" Target="../media/image17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0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25.png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5.wmf"/><Relationship Id="rId11" Type="http://schemas.openxmlformats.org/officeDocument/2006/relationships/image" Target="../media/image227.png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07.wmf"/><Relationship Id="rId4" Type="http://schemas.openxmlformats.org/officeDocument/2006/relationships/image" Target="../media/image226.png"/><Relationship Id="rId9" Type="http://schemas.openxmlformats.org/officeDocument/2006/relationships/oleObject" Target="../embeddings/oleObject25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33.png"/><Relationship Id="rId3" Type="http://schemas.openxmlformats.org/officeDocument/2006/relationships/oleObject" Target="../embeddings/oleObject255.bin"/><Relationship Id="rId7" Type="http://schemas.openxmlformats.org/officeDocument/2006/relationships/image" Target="../media/image207.png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6.bin"/><Relationship Id="rId15" Type="http://schemas.openxmlformats.org/officeDocument/2006/relationships/image" Target="../media/image235.png"/><Relationship Id="rId10" Type="http://schemas.openxmlformats.org/officeDocument/2006/relationships/image" Target="../media/image209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43.png"/><Relationship Id="rId3" Type="http://schemas.openxmlformats.org/officeDocument/2006/relationships/oleObject" Target="../embeddings/oleObject255.bin"/><Relationship Id="rId7" Type="http://schemas.openxmlformats.org/officeDocument/2006/relationships/image" Target="../media/image207.png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09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4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1.wmf"/><Relationship Id="rId11" Type="http://schemas.openxmlformats.org/officeDocument/2006/relationships/image" Target="../media/image248.png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212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6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1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2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3" Type="http://schemas.openxmlformats.org/officeDocument/2006/relationships/image" Target="../media/image232.png"/><Relationship Id="rId7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52.png"/><Relationship Id="rId5" Type="http://schemas.openxmlformats.org/officeDocument/2006/relationships/image" Target="../media/image184.wmf"/><Relationship Id="rId10" Type="http://schemas.openxmlformats.org/officeDocument/2006/relationships/image" Target="../media/image251.png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2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2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2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image" Target="../media/image2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7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8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10" Type="http://schemas.openxmlformats.org/officeDocument/2006/relationships/image" Target="../media/image235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3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33CC"/>
                </a:solidFill>
              </a:rPr>
              <a:t>CONTINUA MECHANICS</a:t>
            </a:r>
            <a:br>
              <a:rPr lang="ru-RU" sz="5400" b="1" dirty="0">
                <a:solidFill>
                  <a:srgbClr val="0033CC"/>
                </a:solidFill>
              </a:rPr>
            </a:br>
            <a:r>
              <a:rPr lang="en-US" b="1" dirty="0">
                <a:solidFill>
                  <a:srgbClr val="0033CC"/>
                </a:solidFill>
              </a:rPr>
              <a:t>Strain and Strain Rate Tensors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Robert Nigmatulin</a:t>
            </a:r>
          </a:p>
          <a:p>
            <a:r>
              <a:rPr lang="en-US" b="1" dirty="0">
                <a:solidFill>
                  <a:schemeClr val="tx1"/>
                </a:solidFill>
              </a:rPr>
              <a:t>nigmar@ocean.ru</a:t>
            </a:r>
          </a:p>
        </p:txBody>
      </p:sp>
    </p:spTree>
    <p:extLst>
      <p:ext uri="{BB962C8B-B14F-4D97-AF65-F5344CB8AC3E}">
        <p14:creationId xmlns:p14="http://schemas.microsoft.com/office/powerpoint/2010/main" val="114879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4470400" y="3249613"/>
          <a:ext cx="20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9" name="Equation" r:id="rId3" imgW="203040" imgH="355320" progId="Equation.DSMT4">
                  <p:embed/>
                </p:oleObj>
              </mc:Choice>
              <mc:Fallback>
                <p:oleObj name="Equation" r:id="rId3" imgW="203040" imgH="35532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400" y="3249613"/>
                        <a:ext cx="203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187624" y="188640"/>
          <a:ext cx="690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0" name="Equation" r:id="rId5" imgW="6908760" imgH="901440" progId="Equation.DSMT4">
                  <p:embed/>
                </p:oleObj>
              </mc:Choice>
              <mc:Fallback>
                <p:oleObj name="Equation" r:id="rId5" imgW="6908760" imgH="90144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88640"/>
                        <a:ext cx="6908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tensor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810644" y="1124744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1" name="Equation" r:id="rId7" imgW="1257120" imgH="469800" progId="Equation.DSMT4">
                  <p:embed/>
                </p:oleObj>
              </mc:Choice>
              <mc:Fallback>
                <p:oleObj name="Equation" r:id="rId7" imgW="1257120" imgH="4698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44" y="1124744"/>
                        <a:ext cx="125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F0D34B0-7D13-48D1-891C-27D65CAD7B14}"/>
              </a:ext>
            </a:extLst>
          </p:cNvPr>
          <p:cNvGrpSpPr/>
          <p:nvPr/>
        </p:nvGrpSpPr>
        <p:grpSpPr>
          <a:xfrm>
            <a:off x="251520" y="1700808"/>
            <a:ext cx="8712968" cy="954107"/>
            <a:chOff x="251520" y="1700808"/>
            <a:chExt cx="8712968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700808"/>
              <a:ext cx="87129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800" dirty="0"/>
                <a:t>a) two distinct real roots (</a:t>
              </a:r>
              <a:r>
                <a:rPr lang="en-US" sz="2800" dirty="0">
                  <a:sym typeface="Symbol"/>
                </a:rPr>
                <a:t></a:t>
              </a:r>
              <a:r>
                <a:rPr lang="en-US" sz="2800" baseline="30000" dirty="0"/>
                <a:t>(2)</a:t>
              </a:r>
              <a:r>
                <a:rPr lang="en-US" sz="2800" dirty="0"/>
                <a:t> and </a:t>
              </a:r>
              <a:r>
                <a:rPr lang="en-US" sz="2800" dirty="0">
                  <a:sym typeface="Symbol"/>
                </a:rPr>
                <a:t></a:t>
              </a:r>
              <a:r>
                <a:rPr lang="en-US" sz="2800" baseline="30000" dirty="0"/>
                <a:t>(3)</a:t>
              </a:r>
              <a:r>
                <a:rPr lang="en-US" sz="2800" dirty="0"/>
                <a:t>) each associated with its own direction given by the unit vector </a:t>
              </a:r>
              <a:r>
                <a:rPr lang="ru-RU" sz="2800" dirty="0"/>
                <a:t> </a:t>
              </a:r>
              <a:r>
                <a:rPr lang="en-US" sz="2800" dirty="0"/>
                <a:t>       or        ;</a:t>
              </a:r>
              <a:r>
                <a:rPr lang="ru-RU" sz="2800" dirty="0"/>
                <a:t>	</a:t>
              </a:r>
              <a:endParaRPr lang="en-US" sz="2800" dirty="0"/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899863"/>
                </p:ext>
              </p:extLst>
            </p:nvPr>
          </p:nvGraphicFramePr>
          <p:xfrm>
            <a:off x="6372200" y="2132856"/>
            <a:ext cx="541048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2" name="Equation" r:id="rId9" imgW="279360" imgH="241200" progId="Equation.DSMT4">
                    <p:embed/>
                  </p:oleObj>
                </mc:Choice>
                <mc:Fallback>
                  <p:oleObj name="Equation" r:id="rId9" imgW="279360" imgH="2412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2132856"/>
                          <a:ext cx="541048" cy="46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406229"/>
                </p:ext>
              </p:extLst>
            </p:nvPr>
          </p:nvGraphicFramePr>
          <p:xfrm>
            <a:off x="7380312" y="2132856"/>
            <a:ext cx="54133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3" name="Equation" r:id="rId11" imgW="279360" imgH="241200" progId="Equation.DSMT4">
                    <p:embed/>
                  </p:oleObj>
                </mc:Choice>
                <mc:Fallback>
                  <p:oleObj name="Equation" r:id="rId11" imgW="279360" imgH="241200" progId="Equation.DSMT4">
                    <p:embed/>
                    <p:pic>
                      <p:nvPicPr>
                        <p:cNvPr id="8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312" y="2132856"/>
                          <a:ext cx="541338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EC2E47C-C969-4872-BE63-3B09A2D52EDB}"/>
              </a:ext>
            </a:extLst>
          </p:cNvPr>
          <p:cNvGrpSpPr/>
          <p:nvPr/>
        </p:nvGrpSpPr>
        <p:grpSpPr>
          <a:xfrm>
            <a:off x="533400" y="4763185"/>
            <a:ext cx="8359080" cy="1762159"/>
            <a:chOff x="533400" y="4763185"/>
            <a:chExt cx="8359080" cy="1762159"/>
          </a:xfrm>
        </p:grpSpPr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73170"/>
                </p:ext>
              </p:extLst>
            </p:nvPr>
          </p:nvGraphicFramePr>
          <p:xfrm>
            <a:off x="533400" y="4977531"/>
            <a:ext cx="3232150" cy="154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4" name="Equation" r:id="rId13" imgW="1828800" imgH="876240" progId="Equation.DSMT4">
                    <p:embed/>
                  </p:oleObj>
                </mc:Choice>
                <mc:Fallback>
                  <p:oleObj name="Equation" r:id="rId13" imgW="1828800" imgH="876240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977531"/>
                          <a:ext cx="3232150" cy="154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499992" y="4978216"/>
              <a:ext cx="4392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All orthogonal to         directions  are principal</a:t>
              </a:r>
            </a:p>
          </p:txBody>
        </p:sp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85546"/>
                </p:ext>
              </p:extLst>
            </p:nvPr>
          </p:nvGraphicFramePr>
          <p:xfrm>
            <a:off x="6804248" y="4763185"/>
            <a:ext cx="468000" cy="424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5" name="Equation" r:id="rId15" imgW="266400" imgH="241200" progId="Equation.DSMT4">
                    <p:embed/>
                  </p:oleObj>
                </mc:Choice>
                <mc:Fallback>
                  <p:oleObj name="Equation" r:id="rId15" imgW="266400" imgH="241200" progId="Equation.DSMT4">
                    <p:embed/>
                    <p:pic>
                      <p:nvPicPr>
                        <p:cNvPr id="13" name="Объект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4763185"/>
                          <a:ext cx="468000" cy="424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BBE1055-5185-41B9-89A7-FCE166EAFACE}"/>
              </a:ext>
            </a:extLst>
          </p:cNvPr>
          <p:cNvSpPr/>
          <p:nvPr/>
        </p:nvSpPr>
        <p:spPr>
          <a:xfrm>
            <a:off x="6229158" y="3282559"/>
            <a:ext cx="1819176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FDB7403-7080-4E25-86B0-D7C1CBD74B2A}"/>
              </a:ext>
            </a:extLst>
          </p:cNvPr>
          <p:cNvGrpSpPr/>
          <p:nvPr/>
        </p:nvGrpSpPr>
        <p:grpSpPr>
          <a:xfrm>
            <a:off x="285540" y="2803843"/>
            <a:ext cx="8712968" cy="1969770"/>
            <a:chOff x="285540" y="2803843"/>
            <a:chExt cx="8712968" cy="1969770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733091"/>
                </p:ext>
              </p:extLst>
            </p:nvPr>
          </p:nvGraphicFramePr>
          <p:xfrm>
            <a:off x="3203848" y="4084164"/>
            <a:ext cx="3073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6" name="Equation" r:id="rId17" imgW="3073320" imgH="507960" progId="Equation.DSMT4">
                    <p:embed/>
                  </p:oleObj>
                </mc:Choice>
                <mc:Fallback>
                  <p:oleObj name="Equation" r:id="rId17" imgW="3073320" imgH="50796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4084164"/>
                          <a:ext cx="30734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6957831"/>
                </p:ext>
              </p:extLst>
            </p:nvPr>
          </p:nvGraphicFramePr>
          <p:xfrm>
            <a:off x="2270599" y="3318868"/>
            <a:ext cx="1692000" cy="431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7" name="Equation" r:id="rId19" imgW="1841400" imgH="469800" progId="Equation.DSMT4">
                    <p:embed/>
                  </p:oleObj>
                </mc:Choice>
                <mc:Fallback>
                  <p:oleObj name="Equation" r:id="rId19" imgW="1841400" imgH="469800" progId="Equation.DSMT4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599" y="3318868"/>
                          <a:ext cx="1692000" cy="431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Объект 13">
              <a:extLst>
                <a:ext uri="{FF2B5EF4-FFF2-40B4-BE49-F238E27FC236}">
                  <a16:creationId xmlns:a16="http://schemas.microsoft.com/office/drawing/2014/main" id="{FC93DCEF-AA1D-424C-BF07-8CDC94C7F4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736615"/>
                </p:ext>
              </p:extLst>
            </p:nvPr>
          </p:nvGraphicFramePr>
          <p:xfrm>
            <a:off x="4926843" y="3252782"/>
            <a:ext cx="3073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8" name="Equation" r:id="rId17" imgW="3073320" imgH="507960" progId="Equation.DSMT4">
                    <p:embed/>
                  </p:oleObj>
                </mc:Choice>
                <mc:Fallback>
                  <p:oleObj name="Equation" r:id="rId17" imgW="3073320" imgH="50796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843" y="3252782"/>
                          <a:ext cx="30734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C13FE9-2CFF-49A3-9523-7B31F1DA5916}"/>
                </a:ext>
              </a:extLst>
            </p:cNvPr>
            <p:cNvSpPr txBox="1"/>
            <p:nvPr/>
          </p:nvSpPr>
          <p:spPr>
            <a:xfrm>
              <a:off x="285540" y="2803843"/>
              <a:ext cx="8712968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b) two coinciding roots (</a:t>
              </a:r>
              <a:r>
                <a:rPr lang="en-US" sz="2800" dirty="0">
                  <a:sym typeface="Symbol"/>
                </a:rPr>
                <a:t></a:t>
              </a:r>
              <a:r>
                <a:rPr lang="en-US" sz="2800" baseline="30000" dirty="0"/>
                <a:t>(2)</a:t>
              </a:r>
              <a:r>
                <a:rPr lang="en-US" sz="2800" dirty="0"/>
                <a:t> = </a:t>
              </a:r>
              <a:r>
                <a:rPr lang="en-US" sz="2800" dirty="0">
                  <a:sym typeface="Symbol"/>
                </a:rPr>
                <a:t></a:t>
              </a:r>
              <a:r>
                <a:rPr lang="en-US" sz="2800" baseline="30000" dirty="0"/>
                <a:t>(3)</a:t>
              </a:r>
              <a:r>
                <a:rPr lang="en-US" sz="2800" dirty="0"/>
                <a:t>). This is possible only if</a:t>
              </a:r>
            </a:p>
            <a:p>
              <a:endParaRPr lang="en-US" sz="2800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dirty="0"/>
                <a:t>       Then</a:t>
              </a:r>
            </a:p>
            <a:p>
              <a:r>
                <a:rPr lang="ru-RU" sz="2800" dirty="0"/>
                <a:t>		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9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15691-BBBA-4BB7-9403-E802C1C10768}"/>
              </a:ext>
            </a:extLst>
          </p:cNvPr>
          <p:cNvSpPr txBox="1"/>
          <p:nvPr/>
        </p:nvSpPr>
        <p:spPr>
          <a:xfrm>
            <a:off x="323528" y="620688"/>
            <a:ext cx="882047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900" i="1" dirty="0">
                <a:latin typeface="Georgia" panose="02040502050405020303" pitchFamily="18" charset="0"/>
              </a:rPr>
              <a:t> </a:t>
            </a:r>
            <a:r>
              <a:rPr lang="en-US" sz="2800" spc="-100" dirty="0">
                <a:sym typeface="Symbol" panose="05050102010706020507" pitchFamily="18" charset="2"/>
              </a:rPr>
              <a:t></a:t>
            </a:r>
            <a:r>
              <a:rPr lang="en-US" sz="2800" i="1" spc="-100" baseline="-25000" dirty="0">
                <a:latin typeface="Georgia" panose="02040502050405020303" pitchFamily="18" charset="0"/>
              </a:rPr>
              <a:t>i</a:t>
            </a:r>
            <a:r>
              <a:rPr lang="en-US" sz="2800" i="1" baseline="-25000" dirty="0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latin typeface="Georgia" panose="02040502050405020303" pitchFamily="18" charset="0"/>
              </a:rPr>
              <a:t>m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</a:t>
            </a:r>
            <a:r>
              <a:rPr lang="en-US" sz="2800" i="1" spc="-100" baseline="-25000" dirty="0">
                <a:latin typeface="Georgia" panose="02040502050405020303" pitchFamily="18" charset="0"/>
              </a:rPr>
              <a:t> </a:t>
            </a:r>
            <a:r>
              <a:rPr lang="en-US" sz="2800" i="1" baseline="-25000" dirty="0">
                <a:latin typeface="Georgia" panose="02040502050405020303" pitchFamily="18" charset="0"/>
              </a:rPr>
              <a:t>km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 =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kk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=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ii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invariant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baseline="-25000" dirty="0">
              <a:latin typeface="Georgia" panose="02040502050405020303" pitchFamily="18" charset="0"/>
            </a:endParaRPr>
          </a:p>
          <a:p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en-US" sz="2800" baseline="-25000" dirty="0">
                <a:latin typeface="Georgia" panose="02040502050405020303" pitchFamily="18" charset="0"/>
              </a:rPr>
              <a:t>(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-25000" dirty="0">
                <a:latin typeface="Georgia" panose="02040502050405020303" pitchFamily="18" charset="0"/>
              </a:rPr>
              <a:t>)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i="1" dirty="0" err="1">
                <a:latin typeface="Georgia" panose="02040502050405020303" pitchFamily="18" charset="0"/>
              </a:rPr>
              <a:t>M</a:t>
            </a:r>
            <a:r>
              <a:rPr lang="en-US" sz="2800" i="1" baseline="-25000" dirty="0" err="1">
                <a:latin typeface="Georgia" panose="02040502050405020303" pitchFamily="18" charset="0"/>
              </a:rPr>
              <a:t>ii</a:t>
            </a:r>
            <a:r>
              <a:rPr lang="en-US" sz="2800" dirty="0">
                <a:latin typeface="Georgia" panose="02040502050405020303" pitchFamily="18" charset="0"/>
              </a:rPr>
              <a:t> =    (</a:t>
            </a:r>
            <a:r>
              <a:rPr lang="en-US" sz="28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ii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jj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–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ji</a:t>
            </a:r>
            <a:r>
              <a:rPr lang="en-US" sz="2800" dirty="0">
                <a:latin typeface="Georgia" panose="02040502050405020303" pitchFamily="18" charset="0"/>
              </a:rPr>
              <a:t>),        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CCBB578-11B6-42F7-BD08-D31085343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720" y="1436647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Equation" r:id="rId3" imgW="304560" imgH="393480" progId="Equation.DSMT4">
                  <p:embed/>
                </p:oleObj>
              </mc:Choice>
              <mc:Fallback>
                <p:oleObj name="Equation" r:id="rId3" imgW="304560" imgH="3934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ECCBB578-11B6-42F7-BD08-D31085343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1436647"/>
                        <a:ext cx="304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5CCBD78-EA1F-47D2-A3F7-1C70901C2B6F}"/>
              </a:ext>
            </a:extLst>
          </p:cNvPr>
          <p:cNvGrpSpPr/>
          <p:nvPr/>
        </p:nvGrpSpPr>
        <p:grpSpPr>
          <a:xfrm>
            <a:off x="1835696" y="3673368"/>
            <a:ext cx="1999455" cy="676942"/>
            <a:chOff x="755577" y="3915064"/>
            <a:chExt cx="1999455" cy="6769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A49389-ECDF-48C9-8AD3-5E0DE9915EA3}"/>
                </a:ext>
              </a:extLst>
            </p:cNvPr>
            <p:cNvSpPr txBox="1"/>
            <p:nvPr/>
          </p:nvSpPr>
          <p:spPr>
            <a:xfrm>
              <a:off x="971600" y="4068786"/>
              <a:ext cx="1783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</a:t>
              </a:r>
              <a:r>
                <a:rPr lang="en-US" sz="2800" i="1" baseline="-25000" dirty="0" err="1">
                  <a:solidFill>
                    <a:srgbClr val="FF0000"/>
                  </a:solidFill>
                  <a:latin typeface="Georgia" panose="02040502050405020303" pitchFamily="18" charset="0"/>
                </a:rPr>
                <a:t>kq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</a:t>
              </a:r>
              <a:r>
                <a:rPr lang="en-US" sz="2800" i="1" baseline="-25000" dirty="0" err="1">
                  <a:solidFill>
                    <a:srgbClr val="0000FF"/>
                  </a:solidFill>
                  <a:latin typeface="Georgia" panose="02040502050405020303" pitchFamily="18" charset="0"/>
                </a:rPr>
                <a:t>mp</a:t>
              </a:r>
              <a:endParaRPr lang="ru-RU" sz="2800" dirty="0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F366B484-3445-4D80-8617-A3629B28A206}"/>
                </a:ext>
              </a:extLst>
            </p:cNvPr>
            <p:cNvSpPr/>
            <p:nvPr/>
          </p:nvSpPr>
          <p:spPr>
            <a:xfrm rot="16200000">
              <a:off x="1097577" y="3573064"/>
              <a:ext cx="180000" cy="864000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Левая фигурная скобка 6">
              <a:extLst>
                <a:ext uri="{FF2B5EF4-FFF2-40B4-BE49-F238E27FC236}">
                  <a16:creationId xmlns:a16="http://schemas.microsoft.com/office/drawing/2014/main" id="{41AF7AF1-5C3E-415C-A119-C7FB68063E82}"/>
                </a:ext>
              </a:extLst>
            </p:cNvPr>
            <p:cNvSpPr/>
            <p:nvPr/>
          </p:nvSpPr>
          <p:spPr>
            <a:xfrm rot="16200000">
              <a:off x="2033680" y="3573064"/>
              <a:ext cx="180000" cy="864000"/>
            </a:xfrm>
            <a:prstGeom prst="lef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029788-51D2-4F50-AA99-62022FE62373}"/>
              </a:ext>
            </a:extLst>
          </p:cNvPr>
          <p:cNvSpPr txBox="1"/>
          <p:nvPr/>
        </p:nvSpPr>
        <p:spPr>
          <a:xfrm>
            <a:off x="323528" y="222191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800" i="1" spc="-1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spc="-100" dirty="0">
                <a:sym typeface="Symbol" panose="05050102010706020507" pitchFamily="18" charset="2"/>
              </a:rPr>
              <a:t></a:t>
            </a:r>
            <a:r>
              <a:rPr lang="en-US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800" i="1" spc="-1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spc="-100" dirty="0">
                <a:sym typeface="Symbol" panose="05050102010706020507" pitchFamily="18" charset="2"/>
              </a:rPr>
              <a:t></a:t>
            </a:r>
            <a:r>
              <a:rPr lang="en-US" sz="2800" i="1" baseline="-25000" dirty="0">
                <a:latin typeface="Georgia" panose="02040502050405020303" pitchFamily="18" charset="0"/>
              </a:rPr>
              <a:t>ji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</a:rPr>
              <a:t>j</a:t>
            </a:r>
            <a:r>
              <a:rPr lang="en-US" sz="2800" i="1" baseline="-25000" dirty="0" err="1">
                <a:latin typeface="Georgia" panose="02040502050405020303" pitchFamily="18" charset="0"/>
              </a:rPr>
              <a:t>m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800" i="1" baseline="-25000" dirty="0" err="1">
                <a:latin typeface="Georgia" panose="02040502050405020303" pitchFamily="18" charset="0"/>
              </a:rPr>
              <a:t>p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latin typeface="Georgia" panose="02040502050405020303" pitchFamily="18" charset="0"/>
              </a:rPr>
              <a:t>q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pq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5959-ED1E-4106-8CC7-8BAC63D19F0F}"/>
              </a:ext>
            </a:extLst>
          </p:cNvPr>
          <p:cNvSpPr txBox="1"/>
          <p:nvPr/>
        </p:nvSpPr>
        <p:spPr>
          <a:xfrm>
            <a:off x="1403648" y="315014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en-US" sz="2800" i="1" baseline="-250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q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j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m</a:t>
            </a:r>
            <a:r>
              <a:rPr lang="en-US" sz="2800" dirty="0" err="1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p</a:t>
            </a:r>
            <a:r>
              <a:rPr lang="en-US" sz="2800" i="1" baseline="-2500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pq</a:t>
            </a:r>
            <a:r>
              <a:rPr lang="en-US" sz="2800" i="1" baseline="-25000" dirty="0">
                <a:latin typeface="Georgia" panose="02040502050405020303" pitchFamily="18" charset="0"/>
              </a:rPr>
              <a:t>  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18D77-06E0-4878-84F7-2929A8D5FB8F}"/>
              </a:ext>
            </a:extLst>
          </p:cNvPr>
          <p:cNvSpPr txBox="1"/>
          <p:nvPr/>
        </p:nvSpPr>
        <p:spPr>
          <a:xfrm>
            <a:off x="4932040" y="3300857"/>
            <a:ext cx="3076203" cy="40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2400"/>
              </a:spcBef>
            </a:pP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=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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kq</a:t>
            </a:r>
            <a:r>
              <a:rPr lang="en-US" sz="2800" dirty="0" err="1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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mp</a:t>
            </a:r>
            <a:r>
              <a:rPr lang="en-US" sz="2800" i="1" baseline="-2500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pq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=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AAC8A-7C20-446B-8825-475281016980}"/>
              </a:ext>
            </a:extLst>
          </p:cNvPr>
          <p:cNvSpPr txBox="1"/>
          <p:nvPr/>
        </p:nvSpPr>
        <p:spPr>
          <a:xfrm>
            <a:off x="4932040" y="4292478"/>
            <a:ext cx="3888432" cy="4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2400"/>
              </a:spcBef>
            </a:pPr>
            <a:r>
              <a:rPr lang="en-US" sz="2800" dirty="0">
                <a:latin typeface="Georgia" panose="02040502050405020303" pitchFamily="18" charset="0"/>
                <a:sym typeface="Symbol" panose="05050102010706020507" pitchFamily="18" charset="2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q</a:t>
            </a:r>
            <a:r>
              <a:rPr lang="en-US" sz="2800" i="1" baseline="-25000" dirty="0" err="1">
                <a:latin typeface="Georgia" panose="02040502050405020303" pitchFamily="18" charset="0"/>
              </a:rPr>
              <a:t>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m</a:t>
            </a:r>
            <a:r>
              <a:rPr lang="en-US" sz="2800" i="1" baseline="-25000" dirty="0" err="1">
                <a:latin typeface="Georgia" panose="02040502050405020303" pitchFamily="18" charset="0"/>
              </a:rPr>
              <a:t>q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baseline="-250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Georgia" panose="02040502050405020303" pitchFamily="18" charset="0"/>
                <a:sym typeface="Symbol" panose="05050102010706020507" pitchFamily="18" charset="2"/>
              </a:rPr>
              <a:t>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invariant</a:t>
            </a:r>
            <a:r>
              <a:rPr lang="en-US" sz="2800" dirty="0">
                <a:latin typeface="Georgia" panose="02040502050405020303" pitchFamily="18" charset="0"/>
              </a:rPr>
              <a:t>  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56DB3-2352-49D6-BA0A-693896A41FB9}"/>
              </a:ext>
            </a:extLst>
          </p:cNvPr>
          <p:cNvSpPr txBox="1"/>
          <p:nvPr/>
        </p:nvSpPr>
        <p:spPr>
          <a:xfrm>
            <a:off x="5176751" y="222191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en-US" sz="2800" i="1" baseline="-250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j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m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km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0000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800" i="1" baseline="-25000" dirty="0" err="1">
                <a:solidFill>
                  <a:srgbClr val="0000FF"/>
                </a:solidFill>
                <a:latin typeface="Georgia" panose="02040502050405020303" pitchFamily="18" charset="0"/>
              </a:rPr>
              <a:t>p</a:t>
            </a:r>
            <a:r>
              <a:rPr lang="en-US" sz="2800" i="1" baseline="-2500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</a:t>
            </a:r>
            <a:r>
              <a:rPr lang="en-US" sz="2800" i="1" spc="-100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8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q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pq</a:t>
            </a:r>
            <a:r>
              <a:rPr lang="en-US" sz="2800" dirty="0">
                <a:latin typeface="Georgia" panose="02040502050405020303" pitchFamily="18" charset="0"/>
              </a:rPr>
              <a:t> =         </a:t>
            </a:r>
            <a:endParaRPr lang="en-US" sz="28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648" y="2012067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8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800" baseline="300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= </a:t>
            </a:r>
            <a:r>
              <a:rPr lang="en-US" sz="2200" dirty="0" err="1"/>
              <a:t>det</a:t>
            </a:r>
            <a:r>
              <a:rPr lang="en-US" sz="2400" dirty="0"/>
              <a:t>(</a:t>
            </a:r>
            <a:r>
              <a:rPr lang="en-US" sz="2400" dirty="0">
                <a:latin typeface="Georgia" panose="02040502050405020303" pitchFamily="18" charset="0"/>
              </a:rPr>
              <a:t>ATA</a:t>
            </a:r>
            <a:r>
              <a:rPr lang="en-US" sz="2400" baseline="30000" dirty="0"/>
              <a:t>–1</a:t>
            </a:r>
            <a:r>
              <a:rPr lang="en-US" sz="2400" dirty="0"/>
              <a:t>) =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 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baseline="30000" dirty="0"/>
              <a:t>–1 </a:t>
            </a:r>
            <a:r>
              <a:rPr lang="en-US" sz="2400" dirty="0"/>
              <a:t>=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                     (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baseline="30000" dirty="0"/>
              <a:t>–1 </a:t>
            </a:r>
            <a:r>
              <a:rPr lang="en-US" sz="2400" dirty="0"/>
              <a:t>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Georgia" panose="02040502050405020303" pitchFamily="18" charset="0"/>
              </a:rPr>
              <a:t>AA</a:t>
            </a:r>
            <a:r>
              <a:rPr lang="en-US" sz="2400" baseline="30000" dirty="0"/>
              <a:t>–1</a:t>
            </a:r>
            <a:r>
              <a:rPr lang="en-US" sz="2400" dirty="0"/>
              <a:t>) 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E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).  		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25425" y="127000"/>
          <a:ext cx="41544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3" imgW="2260440" imgH="647640" progId="Equation.DSMT4">
                  <p:embed/>
                </p:oleObj>
              </mc:Choice>
              <mc:Fallback>
                <p:oleObj name="Equation" r:id="rId3" imgW="2260440" imgH="6476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27000"/>
                        <a:ext cx="41544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012628"/>
            <a:ext cx="90364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Theorem</a:t>
            </a:r>
          </a:p>
          <a:p>
            <a:r>
              <a:rPr lang="en-US" sz="2400" dirty="0"/>
              <a:t>The determinant of the tensor matrix </a:t>
            </a:r>
            <a:r>
              <a:rPr lang="en-US" sz="24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remains the same after passing to another orthonormal coordinate system (though the matrix itself does change after it):</a:t>
            </a:r>
          </a:p>
          <a:p>
            <a:pPr algn="ctr"/>
            <a:r>
              <a:rPr lang="en-US" sz="2100" dirty="0" err="1"/>
              <a:t>det</a:t>
            </a:r>
            <a:r>
              <a:rPr lang="en-US" sz="20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8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800" baseline="30000" dirty="0">
                <a:latin typeface="Georgia" panose="02040502050405020303" pitchFamily="18" charset="0"/>
              </a:rPr>
              <a:t> 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471390" y="5146377"/>
          <a:ext cx="42608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9" name="Equation" r:id="rId5" imgW="5232240" imgH="1777680" progId="Equation.DSMT4">
                  <p:embed/>
                </p:oleObj>
              </mc:Choice>
              <mc:Fallback>
                <p:oleObj name="Equation" r:id="rId5" imgW="5232240" imgH="17776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90" y="5146377"/>
                        <a:ext cx="42608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119675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</a:t>
            </a:r>
            <a:r>
              <a:rPr lang="en-US" sz="36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3600" baseline="30000" dirty="0">
                <a:latin typeface="Georgia" panose="02040502050405020303" pitchFamily="18" charset="0"/>
              </a:rPr>
              <a:t> </a:t>
            </a:r>
            <a:r>
              <a:rPr lang="en-US" sz="3600" dirty="0">
                <a:latin typeface="Georgia" panose="02040502050405020303" pitchFamily="18" charset="0"/>
              </a:rPr>
              <a:t>= ATA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7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CC478-35D3-4D20-BBAA-F9295D0241B8}"/>
                  </a:ext>
                </a:extLst>
              </p:cNvPr>
              <p:cNvSpPr txBox="1"/>
              <p:nvPr/>
            </p:nvSpPr>
            <p:spPr>
              <a:xfrm>
                <a:off x="746963" y="1567604"/>
                <a:ext cx="3312368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CC478-35D3-4D20-BBAA-F9295D02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3" y="1567604"/>
                <a:ext cx="3312368" cy="1154675"/>
              </a:xfrm>
              <a:prstGeom prst="rect">
                <a:avLst/>
              </a:prstGeom>
              <a:blipFill>
                <a:blip r:embed="rId2"/>
                <a:stretch>
                  <a:fillRect l="-2947" b="-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5250843C-8AC1-4AAF-8B2F-E1EE5F199EE0}"/>
              </a:ext>
            </a:extLst>
          </p:cNvPr>
          <p:cNvSpPr/>
          <p:nvPr/>
        </p:nvSpPr>
        <p:spPr>
          <a:xfrm>
            <a:off x="3330024" y="1711756"/>
            <a:ext cx="360040" cy="936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680133-DBB4-4315-9A42-154DE5912146}"/>
                  </a:ext>
                </a:extLst>
              </p:cNvPr>
              <p:cNvSpPr txBox="1"/>
              <p:nvPr/>
            </p:nvSpPr>
            <p:spPr>
              <a:xfrm>
                <a:off x="5784391" y="1626253"/>
                <a:ext cx="3828169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680133-DBB4-4315-9A42-154DE591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91" y="1626253"/>
                <a:ext cx="3828169" cy="1154675"/>
              </a:xfrm>
              <a:prstGeom prst="rect">
                <a:avLst/>
              </a:prstGeom>
              <a:blipFill>
                <a:blip r:embed="rId3"/>
                <a:stretch>
                  <a:fillRect l="-2548" b="-5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DF06E-BDB0-41F3-AD7F-CA406B9205AB}"/>
                  </a:ext>
                </a:extLst>
              </p:cNvPr>
              <p:cNvSpPr txBox="1"/>
              <p:nvPr/>
            </p:nvSpPr>
            <p:spPr>
              <a:xfrm>
                <a:off x="438214" y="3289340"/>
                <a:ext cx="1476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i="1" dirty="0">
                    <a:latin typeface="Georgia" panose="02040502050405020303" pitchFamily="18" charset="0"/>
                  </a:rPr>
                  <a:t>T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DF06E-BDB0-41F3-AD7F-CA406B92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4" y="3289340"/>
                <a:ext cx="1476000" cy="561629"/>
              </a:xfrm>
              <a:prstGeom prst="rect">
                <a:avLst/>
              </a:prstGeom>
              <a:blipFill>
                <a:blip r:embed="rId4"/>
                <a:stretch>
                  <a:fillRect l="-3306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AF81F-3514-4523-9C09-F5041BBC0927}"/>
                  </a:ext>
                </a:extLst>
              </p:cNvPr>
              <p:cNvSpPr txBox="1"/>
              <p:nvPr/>
            </p:nvSpPr>
            <p:spPr>
              <a:xfrm>
                <a:off x="971600" y="4345887"/>
                <a:ext cx="1521574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>
                    <a:latin typeface="Georgia" panose="02040502050405020303" pitchFamily="18" charset="0"/>
                  </a:rPr>
                  <a:t>T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AF81F-3514-4523-9C09-F5041BBC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345887"/>
                <a:ext cx="1521574" cy="561629"/>
              </a:xfrm>
              <a:prstGeom prst="rect">
                <a:avLst/>
              </a:prstGeom>
              <a:blipFill>
                <a:blip r:embed="rId5"/>
                <a:stretch>
                  <a:fillRect l="-5200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23582-37C0-4841-93A4-B0683618FD69}"/>
                  </a:ext>
                </a:extLst>
              </p:cNvPr>
              <p:cNvSpPr txBox="1"/>
              <p:nvPr/>
            </p:nvSpPr>
            <p:spPr>
              <a:xfrm>
                <a:off x="-36511" y="5386369"/>
                <a:ext cx="2232248" cy="4329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00" i="1" spc="-100" dirty="0">
                    <a:latin typeface="Georgia" panose="02040502050405020303" pitchFamily="18" charset="0"/>
                  </a:rPr>
                  <a:t>T</a:t>
                </a:r>
                <a:r>
                  <a:rPr lang="en-US" sz="1800" i="1" spc="-100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1800" spc="-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z="1800" b="1" spc="-100" dirty="0">
                    <a:latin typeface="Georgia" panose="02040502050405020303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spc="-100" dirty="0">
                        <a:latin typeface="Georgia" panose="02040502050405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800" i="1" spc="-100" baseline="-25000" dirty="0">
                        <a:latin typeface="Georgia" panose="02040502050405020303" pitchFamily="18" charset="0"/>
                      </a:rPr>
                      <m:t>j</m:t>
                    </m:r>
                    <m:r>
                      <a:rPr lang="en-US" sz="1800" b="0" i="1" spc="-100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 spc="-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spc="-1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23582-37C0-4841-93A4-B0683618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1" y="5386369"/>
                <a:ext cx="2232248" cy="432928"/>
              </a:xfrm>
              <a:prstGeom prst="rect">
                <a:avLst/>
              </a:prstGeom>
              <a:blipFill>
                <a:blip r:embed="rId6"/>
                <a:stretch>
                  <a:fillRect l="-2186" b="-19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18D62E-6152-45FA-95C3-62C01BE45C23}"/>
              </a:ext>
            </a:extLst>
          </p:cNvPr>
          <p:cNvSpPr txBox="1"/>
          <p:nvPr/>
        </p:nvSpPr>
        <p:spPr>
          <a:xfrm>
            <a:off x="12783" y="-2309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Theorem</a:t>
            </a:r>
            <a:r>
              <a:rPr lang="ru-RU" sz="24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orthogonality</a:t>
            </a:r>
            <a:r>
              <a:rPr lang="ru-RU" sz="24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Non-equal principal values of a symmetric second-rank tensor  correspond to mutually orthogonal principal axes:</a:t>
            </a:r>
            <a:endParaRPr lang="ru-RU" sz="2400" spc="-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046618-D60E-4E67-9795-66E2A00F9C51}"/>
                  </a:ext>
                </a:extLst>
              </p:cNvPr>
              <p:cNvSpPr txBox="1"/>
              <p:nvPr/>
            </p:nvSpPr>
            <p:spPr>
              <a:xfrm>
                <a:off x="5109081" y="5358042"/>
                <a:ext cx="3394896" cy="4912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sz="2200" spc="-60" dirty="0">
                    <a:latin typeface="Georgia" panose="02040502050405020303" pitchFamily="18" charset="0"/>
                  </a:rPr>
                  <a:t>–</a:t>
                </a:r>
                <a:r>
                  <a:rPr lang="en-US" sz="2200" spc="-60" dirty="0">
                    <a:latin typeface="Georgia" panose="02040502050405020303" pitchFamily="18" charset="0"/>
                  </a:rPr>
                  <a:t> </a:t>
                </a:r>
                <a:r>
                  <a:rPr lang="en-US" sz="28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ru-RU" sz="2200" spc="-6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spc="-6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ru-RU" sz="2200" spc="-60" dirty="0">
                    <a:latin typeface="Georgia" panose="02040502050405020303" pitchFamily="18" charset="0"/>
                  </a:rPr>
                  <a:t>–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sz="2200" spc="-6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en-US" sz="28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i="0" spc="-60" dirty="0" smtClean="0">
                        <a:latin typeface="Georgia" panose="02040502050405020303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i="1" spc="-6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pc="-6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200" i="1" spc="-6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pc="-6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pc="-6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200" spc="-60" dirty="0">
                    <a:latin typeface="Georgia" panose="02040502050405020303" pitchFamily="18" charset="0"/>
                  </a:rPr>
                  <a:t> </a:t>
                </a:r>
                <a:r>
                  <a:rPr lang="ru-RU" sz="2200" spc="-60" dirty="0">
                    <a:latin typeface="Georgia" panose="02040502050405020303" pitchFamily="18" charset="0"/>
                  </a:rPr>
                  <a:t>= </a:t>
                </a:r>
                <a:r>
                  <a:rPr lang="ru-RU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2200" b="1" spc="-6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046618-D60E-4E67-9795-66E2A00F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81" y="5358042"/>
                <a:ext cx="3394896" cy="491225"/>
              </a:xfrm>
              <a:prstGeom prst="rect">
                <a:avLst/>
              </a:prstGeom>
              <a:blipFill>
                <a:blip r:embed="rId7"/>
                <a:stretch>
                  <a:fillRect l="-2334" t="-28395" b="-2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E9CA8-5D90-49BD-8464-729A06A0AFB2}"/>
                  </a:ext>
                </a:extLst>
              </p:cNvPr>
              <p:cNvSpPr txBox="1"/>
              <p:nvPr/>
            </p:nvSpPr>
            <p:spPr>
              <a:xfrm>
                <a:off x="4783641" y="4343221"/>
                <a:ext cx="1618975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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E9CA8-5D90-49BD-8464-729A06A0A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41" y="4343221"/>
                <a:ext cx="1618975" cy="584775"/>
              </a:xfrm>
              <a:prstGeom prst="rect">
                <a:avLst/>
              </a:prstGeom>
              <a:blipFill>
                <a:blip r:embed="rId8"/>
                <a:stretch>
                  <a:fillRect l="-9811" t="-18750" b="-28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333C3F-FFBD-4678-8D3A-C560449648A4}"/>
                  </a:ext>
                </a:extLst>
              </p:cNvPr>
              <p:cNvSpPr txBox="1"/>
              <p:nvPr/>
            </p:nvSpPr>
            <p:spPr>
              <a:xfrm>
                <a:off x="2251339" y="4338285"/>
                <a:ext cx="1764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 smtClean="0">
                          <a:latin typeface="Georgia" panose="02040502050405020303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dirty="0" smtClean="0">
                          <a:latin typeface="Georgia" panose="02040502050405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i="1" baseline="-25000" dirty="0" smtClean="0">
                          <a:latin typeface="Georgia" panose="02040502050405020303" pitchFamily="18" charset="0"/>
                        </a:rPr>
                        <m:t>ij</m:t>
                      </m:r>
                      <m:r>
                        <a:rPr lang="ru-RU" sz="2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333C3F-FFBD-4678-8D3A-C5604496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39" y="4338285"/>
                <a:ext cx="1764000" cy="561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D9C4B7-C34F-4961-8CEA-61C00606A91E}"/>
                  </a:ext>
                </a:extLst>
              </p:cNvPr>
              <p:cNvSpPr txBox="1"/>
              <p:nvPr/>
            </p:nvSpPr>
            <p:spPr>
              <a:xfrm>
                <a:off x="6300192" y="4338285"/>
                <a:ext cx="2016224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1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ru-RU" sz="2200" dirty="0">
                        <a:latin typeface="Georgia" panose="02040502050405020303" pitchFamily="18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(2)</m:t>
                    </m:r>
                    <m:r>
                      <a:rPr lang="en-US" sz="22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D9C4B7-C34F-4961-8CEA-61C00606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338285"/>
                <a:ext cx="2016224" cy="584775"/>
              </a:xfrm>
              <a:prstGeom prst="rect">
                <a:avLst/>
              </a:prstGeom>
              <a:blipFill>
                <a:blip r:embed="rId10"/>
                <a:stretch>
                  <a:fillRect t="-18750" r="-1208" b="-28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87C3DA-7888-4412-B89A-7091359369BA}"/>
                  </a:ext>
                </a:extLst>
              </p:cNvPr>
              <p:cNvSpPr txBox="1"/>
              <p:nvPr/>
            </p:nvSpPr>
            <p:spPr>
              <a:xfrm>
                <a:off x="1691680" y="6091159"/>
                <a:ext cx="4320480" cy="518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 </a:t>
                </a:r>
                <a:r>
                  <a:rPr lang="ru-RU" sz="2200" spc="-6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sz="2200" spc="-60" dirty="0">
                    <a:latin typeface="Georgia" panose="02040502050405020303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Georgia" panose="02040502050405020303" pitchFamily="18" charset="0"/>
                      </a:rPr>
                      <m:t>then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>
                        <a:latin typeface="Georgia" panose="02040502050405020303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87C3DA-7888-4412-B89A-709135936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6091159"/>
                <a:ext cx="4320480" cy="518925"/>
              </a:xfrm>
              <a:prstGeom prst="rect">
                <a:avLst/>
              </a:prstGeom>
              <a:blipFill>
                <a:blip r:embed="rId11"/>
                <a:stretch>
                  <a:fillRect l="-1554" t="-2353" b="-1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ACA74D-D260-4347-8DE0-E5A52B2582ED}"/>
                  </a:ext>
                </a:extLst>
              </p:cNvPr>
              <p:cNvSpPr txBox="1"/>
              <p:nvPr/>
            </p:nvSpPr>
            <p:spPr>
              <a:xfrm>
                <a:off x="1907704" y="3296142"/>
                <a:ext cx="2052000" cy="5616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latin typeface="Georgia" panose="02040502050405020303" pitchFamily="18" charset="0"/>
                  </a:rPr>
                  <a:t>–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2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ACA74D-D260-4347-8DE0-E5A52B25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6142"/>
                <a:ext cx="2052000" cy="561629"/>
              </a:xfrm>
              <a:prstGeom prst="rect">
                <a:avLst/>
              </a:prstGeom>
              <a:blipFill>
                <a:blip r:embed="rId12"/>
                <a:stretch>
                  <a:fillRect l="-3858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1DFC23-1AA2-4D22-A18E-D6B52980A443}"/>
                  </a:ext>
                </a:extLst>
              </p:cNvPr>
              <p:cNvSpPr txBox="1"/>
              <p:nvPr/>
            </p:nvSpPr>
            <p:spPr>
              <a:xfrm>
                <a:off x="3869764" y="3294443"/>
                <a:ext cx="1692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 smtClean="0">
                          <a:latin typeface="Georgia" panose="02040502050405020303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2200" b="0" i="1" dirty="0" smtClean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dirty="0" smtClean="0">
                          <a:latin typeface="Georgia" panose="02040502050405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i="1" baseline="-25000" dirty="0" smtClean="0">
                          <a:latin typeface="Georgia" panose="02040502050405020303" pitchFamily="18" charset="0"/>
                        </a:rPr>
                        <m:t>ij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1DFC23-1AA2-4D22-A18E-D6B52980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64" y="3294443"/>
                <a:ext cx="1692000" cy="5616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91C3FA-C2FF-43A9-99B7-697FAC828BD8}"/>
                  </a:ext>
                </a:extLst>
              </p:cNvPr>
              <p:cNvSpPr txBox="1"/>
              <p:nvPr/>
            </p:nvSpPr>
            <p:spPr>
              <a:xfrm>
                <a:off x="5476884" y="3284984"/>
                <a:ext cx="2052000" cy="5616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dirty="0" smtClean="0">
                          <a:latin typeface="Georgia" panose="02040502050405020303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200" dirty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200" dirty="0">
                          <a:latin typeface="Georgia" panose="02040502050405020303" pitchFamily="18" charset="0"/>
                          <a:sym typeface="Symbol"/>
                        </a:rPr>
                        <m:t></m:t>
                      </m:r>
                      <m:r>
                        <m:rPr>
                          <m:nor/>
                        </m:rP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m:t>(2)</m:t>
                      </m:r>
                      <m:r>
                        <m:rPr>
                          <m:nor/>
                        </m:rPr>
                        <a:rPr lang="en-US" sz="2200" dirty="0">
                          <a:latin typeface="Georgia" panose="02040502050405020303" pitchFamily="18" charset="0"/>
                          <a:sym typeface="Symbol"/>
                        </a:rPr>
                        <m:t></m:t>
                      </m:r>
                      <m:r>
                        <m:rPr>
                          <m:nor/>
                        </m:rPr>
                        <a:rPr lang="en-US" sz="2200" i="1" baseline="-25000" dirty="0">
                          <a:latin typeface="Georgia" panose="02040502050405020303" pitchFamily="18" charset="0"/>
                        </a:rPr>
                        <m:t>ij</m:t>
                      </m:r>
                      <m:r>
                        <m:rPr>
                          <m:nor/>
                        </m:rPr>
                        <a:rPr lang="en-US" sz="2200" dirty="0">
                          <a:latin typeface="Georgia" panose="02040502050405020303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91C3FA-C2FF-43A9-99B7-697FAC828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84" y="3284984"/>
                <a:ext cx="2052000" cy="5616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4EB436-7F53-4588-AB00-4989BCE6BB5E}"/>
              </a:ext>
            </a:extLst>
          </p:cNvPr>
          <p:cNvSpPr txBox="1"/>
          <p:nvPr/>
        </p:nvSpPr>
        <p:spPr>
          <a:xfrm>
            <a:off x="7511596" y="3319350"/>
            <a:ext cx="71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A36276-AEBC-423B-B2A2-015E532F3101}"/>
              </a:ext>
            </a:extLst>
          </p:cNvPr>
          <p:cNvSpPr txBox="1"/>
          <p:nvPr/>
        </p:nvSpPr>
        <p:spPr>
          <a:xfrm>
            <a:off x="8244408" y="4399348"/>
            <a:ext cx="71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Georgia" panose="02040502050405020303" pitchFamily="18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C29DE3-E4C9-4600-A6DF-88D310BCF085}"/>
              </a:ext>
            </a:extLst>
          </p:cNvPr>
          <p:cNvCxnSpPr/>
          <p:nvPr/>
        </p:nvCxnSpPr>
        <p:spPr>
          <a:xfrm flipV="1">
            <a:off x="876644" y="4281328"/>
            <a:ext cx="3240360" cy="7085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D16BB7-4CBB-4A5D-A2F0-17E2823A090D}"/>
              </a:ext>
            </a:extLst>
          </p:cNvPr>
          <p:cNvSpPr txBox="1"/>
          <p:nvPr/>
        </p:nvSpPr>
        <p:spPr>
          <a:xfrm>
            <a:off x="3779912" y="1989923"/>
            <a:ext cx="148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</a:rPr>
              <a:t>(</a:t>
            </a:r>
            <a:r>
              <a:rPr lang="en-US" sz="2000" i="1" dirty="0" err="1">
                <a:latin typeface="Georgia" panose="02040502050405020303" pitchFamily="18" charset="0"/>
              </a:rPr>
              <a:t>i</a:t>
            </a:r>
            <a:r>
              <a:rPr lang="ru-RU" sz="2000" i="1" dirty="0">
                <a:latin typeface="Georgia" panose="02040502050405020303" pitchFamily="18" charset="0"/>
              </a:rPr>
              <a:t> 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000" dirty="0">
                <a:latin typeface="Georgia" panose="02040502050405020303" pitchFamily="18" charset="0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B90D84-7D68-4C1B-8DD2-F6856A7C484A}"/>
                  </a:ext>
                </a:extLst>
              </p:cNvPr>
              <p:cNvSpPr txBox="1"/>
              <p:nvPr/>
            </p:nvSpPr>
            <p:spPr>
              <a:xfrm>
                <a:off x="26601" y="1567604"/>
                <a:ext cx="864378" cy="111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 algn="r">
                  <a:spcBef>
                    <a:spcPts val="3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B90D84-7D68-4C1B-8DD2-F6856A7C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1" y="1567604"/>
                <a:ext cx="864378" cy="1112869"/>
              </a:xfrm>
              <a:prstGeom prst="rect">
                <a:avLst/>
              </a:prstGeom>
              <a:blipFill>
                <a:blip r:embed="rId15"/>
                <a:stretch>
                  <a:fillRect r="-11268" b="-4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авая фигурная скобка 33">
            <a:extLst>
              <a:ext uri="{FF2B5EF4-FFF2-40B4-BE49-F238E27FC236}">
                <a16:creationId xmlns:a16="http://schemas.microsoft.com/office/drawing/2014/main" id="{7C4AC846-C6DC-453C-9827-8FB5F011044E}"/>
              </a:ext>
            </a:extLst>
          </p:cNvPr>
          <p:cNvSpPr/>
          <p:nvPr/>
        </p:nvSpPr>
        <p:spPr>
          <a:xfrm flipH="1">
            <a:off x="5697061" y="1798727"/>
            <a:ext cx="238631" cy="8740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042-3AE2-4B21-B32F-881AA841645D}"/>
              </a:ext>
            </a:extLst>
          </p:cNvPr>
          <p:cNvSpPr txBox="1"/>
          <p:nvPr/>
        </p:nvSpPr>
        <p:spPr>
          <a:xfrm>
            <a:off x="4147646" y="430409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ym typeface="Symbol" panose="05050102010706020507" pitchFamily="18" charset="2"/>
              </a:rPr>
              <a:t></a:t>
            </a:r>
            <a:endParaRPr lang="ru-RU" sz="3600" b="1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68EC4A7-7DA3-4CA1-BD42-9748DAFDE6F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76214" y="3850969"/>
            <a:ext cx="666444" cy="626635"/>
          </a:xfrm>
          <a:prstGeom prst="straightConnector1">
            <a:avLst/>
          </a:prstGeom>
          <a:ln w="38100">
            <a:solidFill>
              <a:srgbClr val="2F26E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EEC709C-50BD-48D8-A180-6368EC795E49}"/>
              </a:ext>
            </a:extLst>
          </p:cNvPr>
          <p:cNvCxnSpPr>
            <a:cxnSpLocks/>
          </p:cNvCxnSpPr>
          <p:nvPr/>
        </p:nvCxnSpPr>
        <p:spPr>
          <a:xfrm flipH="1">
            <a:off x="3394462" y="3823135"/>
            <a:ext cx="1375822" cy="640860"/>
          </a:xfrm>
          <a:prstGeom prst="straightConnector1">
            <a:avLst/>
          </a:prstGeom>
          <a:ln w="38100">
            <a:solidFill>
              <a:srgbClr val="2F26E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936A55-CD87-4255-B190-671E6D79F682}"/>
                  </a:ext>
                </a:extLst>
              </p:cNvPr>
              <p:cNvSpPr txBox="1"/>
              <p:nvPr/>
            </p:nvSpPr>
            <p:spPr>
              <a:xfrm>
                <a:off x="2016492" y="5389779"/>
                <a:ext cx="2950691" cy="4428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pc="-100" dirty="0"/>
                  <a:t>  </a:t>
                </a:r>
                <a:r>
                  <a:rPr lang="en-US" i="1" spc="-100" dirty="0" err="1">
                    <a:latin typeface="Georgia" panose="02040502050405020303" pitchFamily="18" charset="0"/>
                  </a:rPr>
                  <a:t>T</a:t>
                </a:r>
                <a:r>
                  <a:rPr lang="en-US" i="1" spc="-100" baseline="-25000" dirty="0" err="1">
                    <a:latin typeface="Georgia" panose="02040502050405020303" pitchFamily="18" charset="0"/>
                  </a:rPr>
                  <a:t>kl</a:t>
                </a:r>
                <a:r>
                  <a:rPr lang="en-US" spc="-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pc="-100" dirty="0">
                    <a:latin typeface="Georgia" panose="02040502050405020303" pitchFamily="18" charset="0"/>
                  </a:rPr>
                  <a:t>–</a:t>
                </a:r>
                <a14:m>
                  <m:oMath xmlns:m="http://schemas.openxmlformats.org/officeDocument/2006/math">
                    <m:r>
                      <a:rPr lang="en-US" spc="-1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spc="-100" dirty="0">
                        <a:latin typeface="Georgia" panose="02040502050405020303" pitchFamily="18" charset="0"/>
                      </a:rPr>
                      <m:t>T</m:t>
                    </m:r>
                    <m:r>
                      <a:rPr lang="en-US" b="0" i="1" spc="-100" baseline="-25000" dirty="0" smtClean="0">
                        <a:latin typeface="Cambria Math" panose="02040503050406030204" pitchFamily="18" charset="0"/>
                      </a:rPr>
                      <m:t>𝑘𝑙</m:t>
                    </m:r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i="1" spc="-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pc="-1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pc="-1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pc="-10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936A55-CD87-4255-B190-671E6D79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492" y="5389779"/>
                <a:ext cx="2950691" cy="442878"/>
              </a:xfrm>
              <a:prstGeom prst="rect">
                <a:avLst/>
              </a:prstGeom>
              <a:blipFill>
                <a:blip r:embed="rId16"/>
                <a:stretch>
                  <a:fillRect l="-1860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C62431E8-1DB7-42E5-8D1B-716B66D8A290}"/>
              </a:ext>
            </a:extLst>
          </p:cNvPr>
          <p:cNvSpPr/>
          <p:nvPr/>
        </p:nvSpPr>
        <p:spPr>
          <a:xfrm>
            <a:off x="1403648" y="4861013"/>
            <a:ext cx="1320674" cy="805080"/>
          </a:xfrm>
          <a:custGeom>
            <a:avLst/>
            <a:gdLst>
              <a:gd name="connsiteX0" fmla="*/ 2260979 w 2260979"/>
              <a:gd name="connsiteY0" fmla="*/ 0 h 4722125"/>
              <a:gd name="connsiteX1" fmla="*/ 0 w 2260979"/>
              <a:gd name="connsiteY1" fmla="*/ 4722125 h 4722125"/>
              <a:gd name="connsiteX2" fmla="*/ 0 w 2260979"/>
              <a:gd name="connsiteY2" fmla="*/ 4722125 h 472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979" h="4722125">
                <a:moveTo>
                  <a:pt x="2260979" y="0"/>
                </a:moveTo>
                <a:lnTo>
                  <a:pt x="0" y="4722125"/>
                </a:lnTo>
                <a:lnTo>
                  <a:pt x="0" y="4722125"/>
                </a:lnTo>
              </a:path>
            </a:pathLst>
          </a:custGeom>
          <a:noFill/>
          <a:ln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87AF4D7-429C-4177-A74D-18ECE10B9570}"/>
              </a:ext>
            </a:extLst>
          </p:cNvPr>
          <p:cNvCxnSpPr>
            <a:cxnSpLocks/>
          </p:cNvCxnSpPr>
          <p:nvPr/>
        </p:nvCxnSpPr>
        <p:spPr>
          <a:xfrm>
            <a:off x="2906234" y="3799450"/>
            <a:ext cx="2593987" cy="668302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788E4ED-95FF-49F8-9BD1-699F6CB90368}"/>
              </a:ext>
            </a:extLst>
          </p:cNvPr>
          <p:cNvCxnSpPr>
            <a:cxnSpLocks/>
          </p:cNvCxnSpPr>
          <p:nvPr/>
        </p:nvCxnSpPr>
        <p:spPr>
          <a:xfrm>
            <a:off x="6693032" y="3823135"/>
            <a:ext cx="417277" cy="65723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D22459-D99E-4071-B64A-CFF358597B37}"/>
                  </a:ext>
                </a:extLst>
              </p:cNvPr>
              <p:cNvSpPr txBox="1"/>
              <p:nvPr/>
            </p:nvSpPr>
            <p:spPr>
              <a:xfrm>
                <a:off x="2489443" y="722123"/>
                <a:ext cx="3807018" cy="486287"/>
              </a:xfrm>
              <a:prstGeom prst="rect">
                <a:avLst/>
              </a:prstGeom>
              <a:solidFill>
                <a:srgbClr val="FDF2E7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ru-RU" sz="2400" b="1" dirty="0"/>
                              <m:t> 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ru-RU" sz="2400" b="1" dirty="0"/>
                              <m:t> 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D22459-D99E-4071-B64A-CFF35859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43" y="722123"/>
                <a:ext cx="3807018" cy="486287"/>
              </a:xfrm>
              <a:prstGeom prst="rect">
                <a:avLst/>
              </a:prstGeom>
              <a:blipFill>
                <a:blip r:embed="rId17"/>
                <a:stretch>
                  <a:fillRect l="-2400" t="-3625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1B75FC87-8E3D-403C-B2E1-F3F41EDFE088}"/>
              </a:ext>
            </a:extLst>
          </p:cNvPr>
          <p:cNvSpPr/>
          <p:nvPr/>
        </p:nvSpPr>
        <p:spPr>
          <a:xfrm>
            <a:off x="12783" y="-1"/>
            <a:ext cx="9131217" cy="1257962"/>
          </a:xfrm>
          <a:prstGeom prst="rect">
            <a:avLst/>
          </a:prstGeom>
          <a:noFill/>
          <a:ln w="38100">
            <a:solidFill>
              <a:srgbClr val="2F2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9FE2F0-88E4-4C2F-81E4-33A66ECE720D}"/>
                  </a:ext>
                </a:extLst>
              </p:cNvPr>
              <p:cNvSpPr txBox="1"/>
              <p:nvPr/>
            </p:nvSpPr>
            <p:spPr>
              <a:xfrm>
                <a:off x="6232433" y="6052354"/>
                <a:ext cx="1571160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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sym typeface="Symbol" panose="05050102010706020507" pitchFamily="18" charset="2"/>
                                </a:rPr>
                                <m:t>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9FE2F0-88E4-4C2F-81E4-33A66ECE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33" y="6052354"/>
                <a:ext cx="1571160" cy="4866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358E1FB5-66C5-4141-9030-C3F487C964D0}"/>
              </a:ext>
            </a:extLst>
          </p:cNvPr>
          <p:cNvSpPr/>
          <p:nvPr/>
        </p:nvSpPr>
        <p:spPr>
          <a:xfrm rot="5400000" flipH="1">
            <a:off x="6350880" y="3909874"/>
            <a:ext cx="324000" cy="2880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511903A3-1B77-475D-A1AB-95E4647C32D8}"/>
              </a:ext>
            </a:extLst>
          </p:cNvPr>
          <p:cNvSpPr/>
          <p:nvPr/>
        </p:nvSpPr>
        <p:spPr>
          <a:xfrm rot="5400000">
            <a:off x="6314880" y="3277244"/>
            <a:ext cx="396000" cy="33948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6C57642-063B-493A-8966-E91144C2373A}"/>
              </a:ext>
            </a:extLst>
          </p:cNvPr>
          <p:cNvSpPr/>
          <p:nvPr/>
        </p:nvSpPr>
        <p:spPr>
          <a:xfrm rot="5400000">
            <a:off x="2267733" y="3428557"/>
            <a:ext cx="396000" cy="3060000"/>
          </a:xfrm>
          <a:prstGeom prst="rightBrace">
            <a:avLst/>
          </a:prstGeom>
          <a:ln w="1905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788853BD-9D66-4C7F-BB50-6010A7F948BD}"/>
              </a:ext>
            </a:extLst>
          </p:cNvPr>
          <p:cNvSpPr/>
          <p:nvPr/>
        </p:nvSpPr>
        <p:spPr>
          <a:xfrm rot="5400000" flipH="1">
            <a:off x="2303733" y="2973874"/>
            <a:ext cx="324000" cy="4752000"/>
          </a:xfrm>
          <a:prstGeom prst="rightBrace">
            <a:avLst/>
          </a:prstGeom>
          <a:ln w="1905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DAF74-877A-4C7C-8804-4E7319E68F30}"/>
                  </a:ext>
                </a:extLst>
              </p:cNvPr>
              <p:cNvSpPr txBox="1"/>
              <p:nvPr/>
            </p:nvSpPr>
            <p:spPr>
              <a:xfrm>
                <a:off x="1079613" y="695100"/>
                <a:ext cx="1368152" cy="461665"/>
              </a:xfrm>
              <a:prstGeom prst="rect">
                <a:avLst/>
              </a:prstGeom>
              <a:solidFill>
                <a:srgbClr val="FEF9F4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i="1" baseline="-25000" dirty="0">
                    <a:latin typeface="Georgia" panose="02040502050405020303" pitchFamily="18" charset="0"/>
                  </a:rPr>
                  <a:t>  </a:t>
                </a:r>
                <a:r>
                  <a:rPr lang="en-US" sz="2400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>
                        <a:latin typeface="Georgia" panose="02040502050405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i="1" baseline="-25000" dirty="0">
                        <a:latin typeface="Georgia" panose="02040502050405020303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latin typeface="Georgia" panose="02040502050405020303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Georgia" panose="02040502050405020303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DAF74-877A-4C7C-8804-4E7319E68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3" y="695100"/>
                <a:ext cx="1368152" cy="461665"/>
              </a:xfrm>
              <a:prstGeom prst="rect">
                <a:avLst/>
              </a:prstGeom>
              <a:blipFill>
                <a:blip r:embed="rId19"/>
                <a:stretch>
                  <a:fillRect l="-6667" t="-10526" r="-533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DC347A4-D6F5-43EA-A23F-F774F3E55080}"/>
              </a:ext>
            </a:extLst>
          </p:cNvPr>
          <p:cNvSpPr txBox="1"/>
          <p:nvPr/>
        </p:nvSpPr>
        <p:spPr>
          <a:xfrm>
            <a:off x="5491879" y="6246584"/>
            <a:ext cx="71927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3200" b="1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E28CF1-E254-4733-BC2B-7651459BC0CA}"/>
              </a:ext>
            </a:extLst>
          </p:cNvPr>
          <p:cNvSpPr txBox="1"/>
          <p:nvPr/>
        </p:nvSpPr>
        <p:spPr>
          <a:xfrm>
            <a:off x="5109081" y="186681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ym typeface="Symbol" panose="05050102010706020507" pitchFamily="18" charset="2"/>
              </a:rPr>
              <a:t></a:t>
            </a:r>
            <a:endParaRPr lang="ru-RU" sz="3600" b="1" dirty="0"/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F08C1803-9579-4830-95BB-748F6704ECA8}"/>
              </a:ext>
            </a:extLst>
          </p:cNvPr>
          <p:cNvSpPr/>
          <p:nvPr/>
        </p:nvSpPr>
        <p:spPr>
          <a:xfrm>
            <a:off x="1368885" y="1088260"/>
            <a:ext cx="276256" cy="4521250"/>
          </a:xfrm>
          <a:custGeom>
            <a:avLst/>
            <a:gdLst>
              <a:gd name="connsiteX0" fmla="*/ 2260979 w 2260979"/>
              <a:gd name="connsiteY0" fmla="*/ 0 h 4722125"/>
              <a:gd name="connsiteX1" fmla="*/ 0 w 2260979"/>
              <a:gd name="connsiteY1" fmla="*/ 4722125 h 4722125"/>
              <a:gd name="connsiteX2" fmla="*/ 0 w 2260979"/>
              <a:gd name="connsiteY2" fmla="*/ 4722125 h 472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979" h="4722125">
                <a:moveTo>
                  <a:pt x="2260979" y="0"/>
                </a:moveTo>
                <a:lnTo>
                  <a:pt x="0" y="4722125"/>
                </a:lnTo>
                <a:lnTo>
                  <a:pt x="0" y="4722125"/>
                </a:lnTo>
              </a:path>
            </a:pathLst>
          </a:custGeom>
          <a:noFill/>
          <a:ln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 animBg="1"/>
      <p:bldP spid="10" grpId="0" animBg="1"/>
      <p:bldP spid="23" grpId="0" animBg="1"/>
      <p:bldP spid="17" grpId="0" animBg="1"/>
      <p:bldP spid="18" grpId="0" animBg="1"/>
      <p:bldP spid="19" grpId="0" animBg="1"/>
      <p:bldP spid="25" grpId="0"/>
      <p:bldP spid="26" grpId="0" animBg="1"/>
      <p:bldP spid="27" grpId="0" animBg="1"/>
      <p:bldP spid="28" grpId="0" animBg="1"/>
      <p:bldP spid="29" grpId="0"/>
      <p:bldP spid="31" grpId="0"/>
      <p:bldP spid="32" grpId="0"/>
      <p:bldP spid="32" grpId="1"/>
      <p:bldP spid="33" grpId="0"/>
      <p:bldP spid="34" grpId="0" animBg="1"/>
      <p:bldP spid="35" grpId="0"/>
      <p:bldP spid="41" grpId="0" animBg="1"/>
      <p:bldP spid="42" grpId="0" animBg="1"/>
      <p:bldP spid="50" grpId="0"/>
      <p:bldP spid="16" grpId="0" animBg="1"/>
      <p:bldP spid="8" grpId="0" animBg="1"/>
      <p:bldP spid="7" grpId="0" animBg="1"/>
      <p:bldP spid="22" grpId="0" animBg="1"/>
      <p:bldP spid="46" grpId="0"/>
      <p:bldP spid="39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B447A2-12EA-41F0-8AB6-7D86D7D09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16054"/>
              </p:ext>
            </p:extLst>
          </p:nvPr>
        </p:nvGraphicFramePr>
        <p:xfrm>
          <a:off x="3203848" y="1183856"/>
          <a:ext cx="645293" cy="45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1" r:id="rId3" imgW="380835" imgH="266584" progId="Equation.DSMT4">
                  <p:embed/>
                </p:oleObj>
              </mc:Choice>
              <mc:Fallback>
                <p:oleObj r:id="rId3" imgW="380835" imgH="266584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5B447A2-12EA-41F0-8AB6-7D86D7D09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83856"/>
                        <a:ext cx="645293" cy="45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C959D9E-A051-4473-B4B8-3CFF2EA67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69463"/>
              </p:ext>
            </p:extLst>
          </p:nvPr>
        </p:nvGraphicFramePr>
        <p:xfrm>
          <a:off x="4550898" y="1161515"/>
          <a:ext cx="457200" cy="44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2" r:id="rId5" imgW="291973" imgH="279279" progId="Equation.DSMT4">
                  <p:embed/>
                </p:oleObj>
              </mc:Choice>
              <mc:Fallback>
                <p:oleObj r:id="rId5" imgW="291973" imgH="279279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C959D9E-A051-4473-B4B8-3CFF2EA67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898" y="1161515"/>
                        <a:ext cx="457200" cy="44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502CE5-DDD4-428A-B485-F21C8834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5" y="44624"/>
            <a:ext cx="84168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Theorem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symmetric second-rank tensor has three non-equal principal values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these values correspond to the three mutually orthogonal principal axes           ,          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F55A0-4C6F-4301-BF04-ABC7F56E48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69076" y="652643"/>
            <a:ext cx="2016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41A52-DFBB-450C-8BD6-F8FF082E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891" y="1176615"/>
            <a:ext cx="1008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kumimoji="0" lang="en-US" altLang="ru-RU" sz="2400" b="0" i="1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  <a:sym typeface="Symbol" panose="05050102010706020507" pitchFamily="18" charset="2"/>
              </a:rPr>
              <a:t>i</a:t>
            </a:r>
            <a:r>
              <a:rPr kumimoji="0" lang="en-US" altLang="ru-RU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4504A-04D7-4DF3-A764-E1D4CDC0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00" y="1629469"/>
            <a:ext cx="7128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and this triplet of vectors is unique (up to the sign).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69AEF41-C0A1-45B5-8DD2-390FE03F6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03904"/>
              </p:ext>
            </p:extLst>
          </p:nvPr>
        </p:nvGraphicFramePr>
        <p:xfrm>
          <a:off x="3268876" y="652643"/>
          <a:ext cx="432048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3" r:id="rId7" imgW="304668" imgH="279279" progId="Equation.DSMT4">
                  <p:embed/>
                </p:oleObj>
              </mc:Choice>
              <mc:Fallback>
                <p:oleObj r:id="rId7" imgW="304668" imgH="279279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569AEF41-C0A1-45B5-8DD2-390FE03F6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876" y="652643"/>
                        <a:ext cx="432048" cy="398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9FEEF9D-B0E9-408F-AF7E-F2AE56311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03289"/>
              </p:ext>
            </p:extLst>
          </p:nvPr>
        </p:nvGraphicFramePr>
        <p:xfrm>
          <a:off x="3988956" y="642368"/>
          <a:ext cx="432048" cy="39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4" r:id="rId9" imgW="304668" imgH="279279" progId="Equation.DSMT4">
                  <p:embed/>
                </p:oleObj>
              </mc:Choice>
              <mc:Fallback>
                <p:oleObj r:id="rId9" imgW="304668" imgH="279279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D9FEEF9D-B0E9-408F-AF7E-F2AE56311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956" y="642368"/>
                        <a:ext cx="432048" cy="398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CB549FE-C184-43CB-B825-3C8EA4F87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367839"/>
              </p:ext>
            </p:extLst>
          </p:nvPr>
        </p:nvGraphicFramePr>
        <p:xfrm>
          <a:off x="4619026" y="652643"/>
          <a:ext cx="432048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5" r:id="rId11" imgW="304668" imgH="279279" progId="Equation.DSMT4">
                  <p:embed/>
                </p:oleObj>
              </mc:Choice>
              <mc:Fallback>
                <p:oleObj r:id="rId11" imgW="304668" imgH="279279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ACB549FE-C184-43CB-B825-3C8EA4F87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026" y="652643"/>
                        <a:ext cx="432048" cy="398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1">
            <a:extLst>
              <a:ext uri="{FF2B5EF4-FFF2-40B4-BE49-F238E27FC236}">
                <a16:creationId xmlns:a16="http://schemas.microsoft.com/office/drawing/2014/main" id="{B9D5172C-5520-4FFE-947C-9A6B0063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829860"/>
            <a:ext cx="8943961" cy="80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Theorem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matrix of the tensor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will be diagonal in a basis composed of the principal axes (        =             =             ;             =            =            ;          =           =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395796F6-A999-419B-9C3F-ACF4C417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396" y="3779168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8EF6BB5F-AF6D-467A-819C-AC15653D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54" y="3963708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0D6A43DC-4338-45EC-B4CF-85F4DC2C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33482"/>
            <a:ext cx="8856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vice versa, if the matrix of the tensor is diagonal in a particular basis, then the basis vectors will coincide with the principal axes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9AAB5F5-F2CC-41DA-B03F-FF9EB161D3C5}"/>
              </a:ext>
            </a:extLst>
          </p:cNvPr>
          <p:cNvGrpSpPr/>
          <p:nvPr/>
        </p:nvGrpSpPr>
        <p:grpSpPr>
          <a:xfrm>
            <a:off x="1691680" y="4123882"/>
            <a:ext cx="6770122" cy="597608"/>
            <a:chOff x="1691680" y="2522717"/>
            <a:chExt cx="6770122" cy="597608"/>
          </a:xfrm>
        </p:grpSpPr>
        <p:graphicFrame>
          <p:nvGraphicFramePr>
            <p:cNvPr id="20" name="Объект 19">
              <a:extLst>
                <a:ext uri="{FF2B5EF4-FFF2-40B4-BE49-F238E27FC236}">
                  <a16:creationId xmlns:a16="http://schemas.microsoft.com/office/drawing/2014/main" id="{351B5FED-5498-4960-8C16-37F50D102C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9213" y="2618469"/>
            <a:ext cx="384031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6" r:id="rId13" imgW="215900" imgH="241300" progId="Equation.DSMT4">
                    <p:embed/>
                  </p:oleObj>
                </mc:Choice>
                <mc:Fallback>
                  <p:oleObj r:id="rId13" imgW="215900" imgH="241300" progId="Equation.DSMT4">
                    <p:embed/>
                    <p:pic>
                      <p:nvPicPr>
                        <p:cNvPr id="20" name="Объект 19">
                          <a:extLst>
                            <a:ext uri="{FF2B5EF4-FFF2-40B4-BE49-F238E27FC236}">
                              <a16:creationId xmlns:a16="http://schemas.microsoft.com/office/drawing/2014/main" id="{351B5FED-5498-4960-8C16-37F50D102C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213" y="2618469"/>
                          <a:ext cx="384031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>
              <a:extLst>
                <a:ext uri="{FF2B5EF4-FFF2-40B4-BE49-F238E27FC236}">
                  <a16:creationId xmlns:a16="http://schemas.microsoft.com/office/drawing/2014/main" id="{018C63FD-2E80-4A64-82E7-C69461D27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8979" y="2529010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7" r:id="rId15" imgW="330057" imgH="330057" progId="Equation.3">
                    <p:embed/>
                  </p:oleObj>
                </mc:Choice>
                <mc:Fallback>
                  <p:oleObj r:id="rId15" imgW="330057" imgH="330057" progId="Equation.3">
                    <p:embed/>
                    <p:pic>
                      <p:nvPicPr>
                        <p:cNvPr id="22" name="Объект 21">
                          <a:extLst>
                            <a:ext uri="{FF2B5EF4-FFF2-40B4-BE49-F238E27FC236}">
                              <a16:creationId xmlns:a16="http://schemas.microsoft.com/office/drawing/2014/main" id="{018C63FD-2E80-4A64-82E7-C69461D276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8979" y="2529010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>
              <a:extLst>
                <a:ext uri="{FF2B5EF4-FFF2-40B4-BE49-F238E27FC236}">
                  <a16:creationId xmlns:a16="http://schemas.microsoft.com/office/drawing/2014/main" id="{B76C7D2C-F5E3-4651-95BE-E2086F72B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4288" y="2551406"/>
            <a:ext cx="534304" cy="49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8" r:id="rId17" imgW="304668" imgH="279279" progId="Equation.DSMT4">
                    <p:embed/>
                  </p:oleObj>
                </mc:Choice>
                <mc:Fallback>
                  <p:oleObj r:id="rId17" imgW="304668" imgH="279279" progId="Equation.DSMT4">
                    <p:embed/>
                    <p:pic>
                      <p:nvPicPr>
                        <p:cNvPr id="24" name="Объект 23">
                          <a:extLst>
                            <a:ext uri="{FF2B5EF4-FFF2-40B4-BE49-F238E27FC236}">
                              <a16:creationId xmlns:a16="http://schemas.microsoft.com/office/drawing/2014/main" id="{B76C7D2C-F5E3-4651-95BE-E2086F72B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2551406"/>
                          <a:ext cx="534304" cy="492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>
              <a:extLst>
                <a:ext uri="{FF2B5EF4-FFF2-40B4-BE49-F238E27FC236}">
                  <a16:creationId xmlns:a16="http://schemas.microsoft.com/office/drawing/2014/main" id="{4227A867-A892-434F-A647-30F1E948B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1680" y="2637888"/>
            <a:ext cx="333940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9" r:id="rId19" imgW="190417" imgH="241195" progId="Equation.DSMT4">
                    <p:embed/>
                  </p:oleObj>
                </mc:Choice>
                <mc:Fallback>
                  <p:oleObj r:id="rId19" imgW="190417" imgH="241195" progId="Equation.DSMT4">
                    <p:embed/>
                    <p:pic>
                      <p:nvPicPr>
                        <p:cNvPr id="36" name="Объект 35">
                          <a:extLst>
                            <a:ext uri="{FF2B5EF4-FFF2-40B4-BE49-F238E27FC236}">
                              <a16:creationId xmlns:a16="http://schemas.microsoft.com/office/drawing/2014/main" id="{4227A867-A892-434F-A647-30F1E948B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637888"/>
                          <a:ext cx="333940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Объект 36">
              <a:extLst>
                <a:ext uri="{FF2B5EF4-FFF2-40B4-BE49-F238E27FC236}">
                  <a16:creationId xmlns:a16="http://schemas.microsoft.com/office/drawing/2014/main" id="{24909E6E-1961-447C-8C53-0CD6A788F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512" y="2566943"/>
            <a:ext cx="534304" cy="49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60" r:id="rId21" imgW="304668" imgH="279279" progId="Equation.DSMT4">
                    <p:embed/>
                  </p:oleObj>
                </mc:Choice>
                <mc:Fallback>
                  <p:oleObj r:id="rId21" imgW="304668" imgH="279279" progId="Equation.DSMT4">
                    <p:embed/>
                    <p:pic>
                      <p:nvPicPr>
                        <p:cNvPr id="37" name="Объект 36">
                          <a:extLst>
                            <a:ext uri="{FF2B5EF4-FFF2-40B4-BE49-F238E27FC236}">
                              <a16:creationId xmlns:a16="http://schemas.microsoft.com/office/drawing/2014/main" id="{24909E6E-1961-447C-8C53-0CD6A788FF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512" y="2566943"/>
                          <a:ext cx="534304" cy="492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Объект 37">
              <a:extLst>
                <a:ext uri="{FF2B5EF4-FFF2-40B4-BE49-F238E27FC236}">
                  <a16:creationId xmlns:a16="http://schemas.microsoft.com/office/drawing/2014/main" id="{CB3B3FDF-0F85-4770-9EEF-810BB10AF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8353" y="2535930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61" r:id="rId22" imgW="330057" imgH="330057" progId="Equation.3">
                    <p:embed/>
                  </p:oleObj>
                </mc:Choice>
                <mc:Fallback>
                  <p:oleObj r:id="rId22" imgW="330057" imgH="330057" progId="Equation.3">
                    <p:embed/>
                    <p:pic>
                      <p:nvPicPr>
                        <p:cNvPr id="38" name="Объект 37">
                          <a:extLst>
                            <a:ext uri="{FF2B5EF4-FFF2-40B4-BE49-F238E27FC236}">
                              <a16:creationId xmlns:a16="http://schemas.microsoft.com/office/drawing/2014/main" id="{CB3B3FDF-0F85-4770-9EEF-810BB10AF9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353" y="2535930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>
              <a:extLst>
                <a:ext uri="{FF2B5EF4-FFF2-40B4-BE49-F238E27FC236}">
                  <a16:creationId xmlns:a16="http://schemas.microsoft.com/office/drawing/2014/main" id="{B99E816B-FECD-4C59-8FF3-772B8B577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8067" y="2548612"/>
            <a:ext cx="534304" cy="49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62" r:id="rId24" imgW="304668" imgH="279279" progId="Equation.DSMT4">
                    <p:embed/>
                  </p:oleObj>
                </mc:Choice>
                <mc:Fallback>
                  <p:oleObj r:id="rId24" imgW="304668" imgH="279279" progId="Equation.DSMT4">
                    <p:embed/>
                    <p:pic>
                      <p:nvPicPr>
                        <p:cNvPr id="39" name="Объект 38">
                          <a:extLst>
                            <a:ext uri="{FF2B5EF4-FFF2-40B4-BE49-F238E27FC236}">
                              <a16:creationId xmlns:a16="http://schemas.microsoft.com/office/drawing/2014/main" id="{B99E816B-FECD-4C59-8FF3-772B8B577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8067" y="2548612"/>
                          <a:ext cx="534304" cy="4925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Объект 39">
              <a:extLst>
                <a:ext uri="{FF2B5EF4-FFF2-40B4-BE49-F238E27FC236}">
                  <a16:creationId xmlns:a16="http://schemas.microsoft.com/office/drawing/2014/main" id="{BB8439A6-21DE-4D46-88B0-97A826D08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6037" y="2630087"/>
            <a:ext cx="350637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63" r:id="rId26" imgW="203112" imgH="241195" progId="Equation.DSMT4">
                    <p:embed/>
                  </p:oleObj>
                </mc:Choice>
                <mc:Fallback>
                  <p:oleObj r:id="rId26" imgW="203112" imgH="241195" progId="Equation.DSMT4">
                    <p:embed/>
                    <p:pic>
                      <p:nvPicPr>
                        <p:cNvPr id="40" name="Объект 39">
                          <a:extLst>
                            <a:ext uri="{FF2B5EF4-FFF2-40B4-BE49-F238E27FC236}">
                              <a16:creationId xmlns:a16="http://schemas.microsoft.com/office/drawing/2014/main" id="{BB8439A6-21DE-4D46-88B0-97A826D08B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6037" y="2630087"/>
                          <a:ext cx="350637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Объект 40">
              <a:extLst>
                <a:ext uri="{FF2B5EF4-FFF2-40B4-BE49-F238E27FC236}">
                  <a16:creationId xmlns:a16="http://schemas.microsoft.com/office/drawing/2014/main" id="{B47837C9-BAB6-48AB-8A96-7499C517E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77407" y="2522717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64" r:id="rId28" imgW="330057" imgH="330057" progId="Equation.3">
                    <p:embed/>
                  </p:oleObj>
                </mc:Choice>
                <mc:Fallback>
                  <p:oleObj r:id="rId28" imgW="330057" imgH="330057" progId="Equation.3">
                    <p:embed/>
                    <p:pic>
                      <p:nvPicPr>
                        <p:cNvPr id="41" name="Объект 40">
                          <a:extLst>
                            <a:ext uri="{FF2B5EF4-FFF2-40B4-BE49-F238E27FC236}">
                              <a16:creationId xmlns:a16="http://schemas.microsoft.com/office/drawing/2014/main" id="{B47837C9-BAB6-48AB-8A96-7499C517E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7407" y="2522717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Объект 42">
            <a:extLst>
              <a:ext uri="{FF2B5EF4-FFF2-40B4-BE49-F238E27FC236}">
                <a16:creationId xmlns:a16="http://schemas.microsoft.com/office/drawing/2014/main" id="{D32026AC-DA46-4B55-B0E3-0D2444513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4549" y="4765949"/>
          <a:ext cx="2069466" cy="126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5" r:id="rId30" imgW="1473200" imgH="901700" progId="Equation.3">
                  <p:embed/>
                </p:oleObj>
              </mc:Choice>
              <mc:Fallback>
                <p:oleObj r:id="rId30" imgW="1473200" imgH="901700" progId="Equation.3">
                  <p:embed/>
                  <p:pic>
                    <p:nvPicPr>
                      <p:cNvPr id="43" name="Объект 42">
                        <a:extLst>
                          <a:ext uri="{FF2B5EF4-FFF2-40B4-BE49-F238E27FC236}">
                            <a16:creationId xmlns:a16="http://schemas.microsoft.com/office/drawing/2014/main" id="{D32026AC-DA46-4B55-B0E3-0D244451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549" y="4765949"/>
                        <a:ext cx="2069466" cy="1268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2D01025-8641-48D1-A683-A6C5743FA73D}"/>
              </a:ext>
            </a:extLst>
          </p:cNvPr>
          <p:cNvGrpSpPr/>
          <p:nvPr/>
        </p:nvGrpSpPr>
        <p:grpSpPr>
          <a:xfrm>
            <a:off x="2082822" y="2074318"/>
            <a:ext cx="6953673" cy="1539585"/>
            <a:chOff x="2188774" y="2077316"/>
            <a:chExt cx="6953673" cy="1539585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28129D8D-4816-4C15-A38D-FBD5C3A4A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505" y="2489460"/>
              <a:ext cx="504056" cy="468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C99D793D-E587-4827-B2D4-CC44D682708A}"/>
                </a:ext>
              </a:extLst>
            </p:cNvPr>
            <p:cNvCxnSpPr>
              <a:cxnSpLocks/>
            </p:cNvCxnSpPr>
            <p:nvPr/>
          </p:nvCxnSpPr>
          <p:spPr>
            <a:xfrm>
              <a:off x="3073626" y="2943652"/>
              <a:ext cx="740230" cy="200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8F23E742-BB04-49C1-AADB-D7D961B7F98B}"/>
                </a:ext>
              </a:extLst>
            </p:cNvPr>
            <p:cNvSpPr/>
            <p:nvPr/>
          </p:nvSpPr>
          <p:spPr>
            <a:xfrm rot="2029003">
              <a:off x="2211430" y="2540406"/>
              <a:ext cx="1723755" cy="8525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430607F7-0556-48B0-B087-EF108C411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496" y="2948010"/>
              <a:ext cx="59130" cy="4954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B765AE94-0A3E-4415-894F-0DA64855DADE}"/>
                </a:ext>
              </a:extLst>
            </p:cNvPr>
            <p:cNvGrpSpPr/>
            <p:nvPr/>
          </p:nvGrpSpPr>
          <p:grpSpPr>
            <a:xfrm>
              <a:off x="3510501" y="2077316"/>
              <a:ext cx="5631946" cy="714683"/>
              <a:chOff x="3510501" y="2077316"/>
              <a:chExt cx="5631946" cy="7146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614475E-15D2-4198-8B0E-3E840E08780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420" y="2077316"/>
                    <a:ext cx="5130027" cy="7146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ru-RU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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i="1" baseline="340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baseline="34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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i="1" baseline="340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baseline="34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</m:e>
                            </m:rad>
                          </m:e>
                        </m:d>
                      </m:oMath>
                    </a14:m>
                    <a:endParaRPr lang="ru-RU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614475E-15D2-4198-8B0E-3E840E087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420" y="2077316"/>
                    <a:ext cx="5130027" cy="71468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07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FCFDBD-797D-4BF4-9605-AFE69EED40C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0501" y="2195128"/>
                    <a:ext cx="7200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2400" i="1" spc="-15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 spc="-15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50" dirty="0">
                                      <a:solidFill>
                                        <a:srgbClr val="C00000"/>
                                      </a:solidFill>
                                      <a:latin typeface="Georgia" panose="02040502050405020303" pitchFamily="18" charset="0"/>
                                      <a:sym typeface="Symbol"/>
                                    </a:rPr>
                                    <m:t>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pc="-15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ru-RU" sz="2400" spc="-15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FCFDBD-797D-4BF4-9605-AFE69EED40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0501" y="2195128"/>
                    <a:ext cx="720000" cy="47699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AAC57E-444C-4E09-96F6-0E1A19C41F5D}"/>
                    </a:ext>
                  </a:extLst>
                </p:cNvPr>
                <p:cNvSpPr txBox="1"/>
                <p:nvPr/>
              </p:nvSpPr>
              <p:spPr>
                <a:xfrm>
                  <a:off x="3719033" y="2855934"/>
                  <a:ext cx="598879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ru-RU" sz="2400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spc="-150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AAC57E-444C-4E09-96F6-0E1A19C41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33" y="2855934"/>
                  <a:ext cx="598879" cy="476990"/>
                </a:xfrm>
                <a:prstGeom prst="rect">
                  <a:avLst/>
                </a:prstGeom>
                <a:blipFill>
                  <a:blip r:embed="rId34"/>
                  <a:stretch>
                    <a:fillRect l="-2041" r="-12245" b="-89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3BD2475-14C3-4AAA-A936-F016DEB86C30}"/>
                    </a:ext>
                  </a:extLst>
                </p:cNvPr>
                <p:cNvSpPr txBox="1"/>
                <p:nvPr/>
              </p:nvSpPr>
              <p:spPr>
                <a:xfrm>
                  <a:off x="2188774" y="3139911"/>
                  <a:ext cx="108012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ru-RU" sz="2400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spc="-150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3BD2475-14C3-4AAA-A936-F016DEB86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774" y="3139911"/>
                  <a:ext cx="1080120" cy="476990"/>
                </a:xfrm>
                <a:prstGeom prst="rect">
                  <a:avLst/>
                </a:prstGeom>
                <a:blipFill>
                  <a:blip r:embed="rId3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809E30D-D9F6-4816-9275-1CC9D7B2F8F8}"/>
                </a:ext>
              </a:extLst>
            </p:cNvPr>
            <p:cNvSpPr/>
            <p:nvPr/>
          </p:nvSpPr>
          <p:spPr>
            <a:xfrm>
              <a:off x="3060756" y="29292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6CDD8A-BF7E-4B4C-B5FA-B6EAEEF4EC3A}"/>
              </a:ext>
            </a:extLst>
          </p:cNvPr>
          <p:cNvSpPr txBox="1"/>
          <p:nvPr/>
        </p:nvSpPr>
        <p:spPr>
          <a:xfrm>
            <a:off x="1722751" y="1985001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1</a:t>
            </a:r>
            <a:endParaRPr lang="ru-RU" sz="2400" baseline="-2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21057BC-A783-405E-90D7-20E6FF59787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82751" y="2446666"/>
            <a:ext cx="286842" cy="254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E6EFCE-AB6F-4302-B430-EAF8AB69BB53}"/>
              </a:ext>
            </a:extLst>
          </p:cNvPr>
          <p:cNvSpPr txBox="1"/>
          <p:nvPr/>
        </p:nvSpPr>
        <p:spPr>
          <a:xfrm>
            <a:off x="5294861" y="1161515"/>
            <a:ext cx="359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 summing up be upper indexes)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9066D8-F49A-4721-B317-C511959E2F2E}"/>
              </a:ext>
            </a:extLst>
          </p:cNvPr>
          <p:cNvSpPr txBox="1"/>
          <p:nvPr/>
        </p:nvSpPr>
        <p:spPr>
          <a:xfrm>
            <a:off x="1613175" y="424315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183A-571F-4324-9030-9FFE45E5149B}"/>
              </a:ext>
            </a:extLst>
          </p:cNvPr>
          <p:cNvSpPr txBox="1"/>
          <p:nvPr/>
        </p:nvSpPr>
        <p:spPr>
          <a:xfrm>
            <a:off x="2360191" y="423366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DC9852-0C88-4160-B453-0465211BE0A4}"/>
              </a:ext>
            </a:extLst>
          </p:cNvPr>
          <p:cNvSpPr txBox="1"/>
          <p:nvPr/>
        </p:nvSpPr>
        <p:spPr>
          <a:xfrm>
            <a:off x="3212451" y="423723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002EB-92D4-491D-9299-CECAB2DACD73}"/>
              </a:ext>
            </a:extLst>
          </p:cNvPr>
          <p:cNvSpPr txBox="1"/>
          <p:nvPr/>
        </p:nvSpPr>
        <p:spPr>
          <a:xfrm>
            <a:off x="4142166" y="421519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1B79A-79FF-4E10-9CEE-117A7798EB30}"/>
              </a:ext>
            </a:extLst>
          </p:cNvPr>
          <p:cNvSpPr txBox="1"/>
          <p:nvPr/>
        </p:nvSpPr>
        <p:spPr>
          <a:xfrm>
            <a:off x="4890694" y="421128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0E10ED-C04B-4E4D-B976-00818E2319CF}"/>
              </a:ext>
            </a:extLst>
          </p:cNvPr>
          <p:cNvSpPr txBox="1"/>
          <p:nvPr/>
        </p:nvSpPr>
        <p:spPr>
          <a:xfrm>
            <a:off x="5670481" y="422042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2F1AC5-11D4-4EFF-84B8-1E4AC3967EF2}"/>
              </a:ext>
            </a:extLst>
          </p:cNvPr>
          <p:cNvSpPr txBox="1"/>
          <p:nvPr/>
        </p:nvSpPr>
        <p:spPr>
          <a:xfrm>
            <a:off x="6462497" y="423125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ADFDC-F646-4AA4-B7BD-0D909C8485AD}"/>
              </a:ext>
            </a:extLst>
          </p:cNvPr>
          <p:cNvSpPr txBox="1"/>
          <p:nvPr/>
        </p:nvSpPr>
        <p:spPr>
          <a:xfrm>
            <a:off x="7139209" y="421519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2AC81A-506F-425B-AF89-004AC16F1365}"/>
              </a:ext>
            </a:extLst>
          </p:cNvPr>
          <p:cNvSpPr txBox="1"/>
          <p:nvPr/>
        </p:nvSpPr>
        <p:spPr>
          <a:xfrm>
            <a:off x="7821076" y="421289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E58FCB-D502-4FE0-8AAD-DBA07DE7E542}"/>
              </a:ext>
            </a:extLst>
          </p:cNvPr>
          <p:cNvSpPr txBox="1"/>
          <p:nvPr/>
        </p:nvSpPr>
        <p:spPr>
          <a:xfrm>
            <a:off x="7958402" y="437282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44199-0C00-4842-85D5-63CAE073BE67}"/>
              </a:ext>
            </a:extLst>
          </p:cNvPr>
          <p:cNvSpPr txBox="1"/>
          <p:nvPr/>
        </p:nvSpPr>
        <p:spPr>
          <a:xfrm>
            <a:off x="3177250" y="68862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D4487-55A1-49DD-870C-FB71E0943907}"/>
              </a:ext>
            </a:extLst>
          </p:cNvPr>
          <p:cNvSpPr txBox="1"/>
          <p:nvPr/>
        </p:nvSpPr>
        <p:spPr>
          <a:xfrm>
            <a:off x="3925778" y="6847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2A49AA-6D69-4246-8873-4639DFB477ED}"/>
              </a:ext>
            </a:extLst>
          </p:cNvPr>
          <p:cNvSpPr txBox="1"/>
          <p:nvPr/>
        </p:nvSpPr>
        <p:spPr>
          <a:xfrm>
            <a:off x="4580654" y="67455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B504C9-825D-4739-A781-A99CB9564EC4}"/>
              </a:ext>
            </a:extLst>
          </p:cNvPr>
          <p:cNvSpPr txBox="1"/>
          <p:nvPr/>
        </p:nvSpPr>
        <p:spPr>
          <a:xfrm>
            <a:off x="3203848" y="110422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2FA5A1-133E-4DE3-B9DF-7505D883E4A0}"/>
              </a:ext>
            </a:extLst>
          </p:cNvPr>
          <p:cNvSpPr txBox="1"/>
          <p:nvPr/>
        </p:nvSpPr>
        <p:spPr>
          <a:xfrm>
            <a:off x="4494752" y="121764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3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1066314" y="684757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446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33CC"/>
                </a:solidFill>
              </a:rPr>
              <a:t>Lagrangian</a:t>
            </a:r>
            <a:r>
              <a:rPr lang="en-US" sz="2800" b="1" dirty="0">
                <a:solidFill>
                  <a:srgbClr val="0033CC"/>
                </a:solidFill>
              </a:rPr>
              <a:t> Description of Motion of Continuous Medium</a:t>
            </a:r>
            <a:endParaRPr lang="ru-RU" sz="2800" b="1" dirty="0">
              <a:solidFill>
                <a:srgbClr val="0033CC"/>
              </a:solidFill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00182" y="606469"/>
            <a:ext cx="550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Inertial observer’s (resting and Cartesian)</a:t>
            </a:r>
          </a:p>
        </p:txBody>
      </p: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179512" y="501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" name="Группа 50"/>
          <p:cNvGrpSpPr/>
          <p:nvPr/>
        </p:nvGrpSpPr>
        <p:grpSpPr>
          <a:xfrm>
            <a:off x="611560" y="684757"/>
            <a:ext cx="4856624" cy="4402439"/>
            <a:chOff x="1655812" y="684757"/>
            <a:chExt cx="4856624" cy="4402439"/>
          </a:xfrm>
        </p:grpSpPr>
        <p:sp>
          <p:nvSpPr>
            <p:cNvPr id="37" name="Прямая соединительная линия 11"/>
            <p:cNvSpPr>
              <a:spLocks noChangeAspect="1" noChangeShapeType="1"/>
            </p:cNvSpPr>
            <p:nvPr/>
          </p:nvSpPr>
          <p:spPr bwMode="auto">
            <a:xfrm flipV="1">
              <a:off x="2735265" y="1539491"/>
              <a:ext cx="1308151" cy="20640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Прямая соединительная линия 7"/>
            <p:cNvSpPr>
              <a:spLocks noChangeAspect="1" noChangeShapeType="1"/>
            </p:cNvSpPr>
            <p:nvPr/>
          </p:nvSpPr>
          <p:spPr bwMode="auto">
            <a:xfrm flipV="1">
              <a:off x="2744413" y="1934199"/>
              <a:ext cx="3529262" cy="1665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Поле 35"/>
            <p:cNvSpPr txBox="1">
              <a:spLocks noChangeAspect="1" noChangeArrowheads="1"/>
            </p:cNvSpPr>
            <p:nvPr/>
          </p:nvSpPr>
          <p:spPr bwMode="auto">
            <a:xfrm>
              <a:off x="4935336" y="1761565"/>
              <a:ext cx="619313" cy="515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Поле 39"/>
            <p:cNvSpPr txBox="1">
              <a:spLocks noChangeAspect="1" noChangeArrowheads="1"/>
            </p:cNvSpPr>
            <p:nvPr/>
          </p:nvSpPr>
          <p:spPr bwMode="auto">
            <a:xfrm>
              <a:off x="4423968" y="2350368"/>
              <a:ext cx="220465" cy="3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7" name="Поле 41"/>
            <p:cNvSpPr txBox="1">
              <a:spLocks noChangeAspect="1" noChangeArrowheads="1"/>
            </p:cNvSpPr>
            <p:nvPr/>
          </p:nvSpPr>
          <p:spPr bwMode="auto">
            <a:xfrm>
              <a:off x="1696063" y="4599177"/>
              <a:ext cx="557107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Поле 42"/>
            <p:cNvSpPr txBox="1">
              <a:spLocks noChangeAspect="1" noChangeArrowheads="1"/>
            </p:cNvSpPr>
            <p:nvPr/>
          </p:nvSpPr>
          <p:spPr bwMode="auto">
            <a:xfrm>
              <a:off x="3510093" y="3542890"/>
              <a:ext cx="539726" cy="5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оле 43"/>
            <p:cNvSpPr txBox="1">
              <a:spLocks noChangeAspect="1" noChangeArrowheads="1"/>
            </p:cNvSpPr>
            <p:nvPr/>
          </p:nvSpPr>
          <p:spPr bwMode="auto">
            <a:xfrm>
              <a:off x="2166265" y="2473539"/>
              <a:ext cx="646757" cy="61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Поле 44"/>
            <p:cNvSpPr txBox="1">
              <a:spLocks noChangeArrowheads="1"/>
            </p:cNvSpPr>
            <p:nvPr/>
          </p:nvSpPr>
          <p:spPr bwMode="auto">
            <a:xfrm>
              <a:off x="3875094" y="1344470"/>
              <a:ext cx="593699" cy="6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2744413" y="684757"/>
              <a:ext cx="0" cy="2918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1655812" y="3625937"/>
              <a:ext cx="1036458" cy="1163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2798385" y="3597944"/>
              <a:ext cx="3379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Группа 32"/>
            <p:cNvGrpSpPr>
              <a:grpSpLocks/>
            </p:cNvGrpSpPr>
            <p:nvPr/>
          </p:nvGrpSpPr>
          <p:grpSpPr bwMode="auto">
            <a:xfrm>
              <a:off x="1978733" y="2583647"/>
              <a:ext cx="1832326" cy="1391275"/>
              <a:chOff x="0" y="0"/>
              <a:chExt cx="12725" cy="9468"/>
            </a:xfrm>
          </p:grpSpPr>
          <p:sp>
            <p:nvSpPr>
              <p:cNvPr id="66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-5400000">
                <a:off x="1679" y="3610"/>
                <a:ext cx="72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72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0" y="9208"/>
                <a:ext cx="6261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Овал 29"/>
            <p:cNvSpPr>
              <a:spLocks noChangeArrowheads="1"/>
            </p:cNvSpPr>
            <p:nvPr/>
          </p:nvSpPr>
          <p:spPr bwMode="auto">
            <a:xfrm>
              <a:off x="2700503" y="3565285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Овал 30"/>
            <p:cNvSpPr>
              <a:spLocks noChangeArrowheads="1"/>
            </p:cNvSpPr>
            <p:nvPr/>
          </p:nvSpPr>
          <p:spPr bwMode="auto">
            <a:xfrm>
              <a:off x="6198662" y="1897807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Поле 36"/>
            <p:cNvSpPr txBox="1">
              <a:spLocks noChangeAspect="1" noChangeArrowheads="1"/>
            </p:cNvSpPr>
            <p:nvPr/>
          </p:nvSpPr>
          <p:spPr bwMode="auto">
            <a:xfrm>
              <a:off x="2085764" y="4095294"/>
              <a:ext cx="645842" cy="42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оле 40"/>
            <p:cNvSpPr txBox="1">
              <a:spLocks noChangeAspect="1" noChangeArrowheads="1"/>
            </p:cNvSpPr>
            <p:nvPr/>
          </p:nvSpPr>
          <p:spPr bwMode="auto">
            <a:xfrm>
              <a:off x="5956243" y="3504632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6" name="Equation" r:id="rId3" imgW="177480" imgH="266400" progId="Equation.DSMT4">
                    <p:embed/>
                  </p:oleObj>
                </mc:Choice>
                <mc:Fallback>
                  <p:oleObj name="Equation" r:id="rId3" imgW="177480" imgH="26640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/>
          </p:nvGraphicFramePr>
          <p:xfrm>
            <a:off x="6173008" y="1963440"/>
            <a:ext cx="33942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7" name="Equation" r:id="rId5" imgW="228501" imgH="266584" progId="Equation.DSMT4">
                    <p:embed/>
                  </p:oleObj>
                </mc:Choice>
                <mc:Fallback>
                  <p:oleObj name="Equation" r:id="rId5" imgW="228501" imgH="266584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3008" y="1963440"/>
                          <a:ext cx="339428" cy="39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024EB3A4-E600-4A9F-B3F3-628CF2316CD9}"/>
              </a:ext>
            </a:extLst>
          </p:cNvPr>
          <p:cNvGrpSpPr/>
          <p:nvPr/>
        </p:nvGrpSpPr>
        <p:grpSpPr>
          <a:xfrm>
            <a:off x="611356" y="679450"/>
            <a:ext cx="7915723" cy="4402439"/>
            <a:chOff x="1655812" y="684757"/>
            <a:chExt cx="7915723" cy="4402439"/>
          </a:xfrm>
        </p:grpSpPr>
        <p:sp>
          <p:nvSpPr>
            <p:cNvPr id="94" name="Прямая соединительная линия 11">
              <a:extLst>
                <a:ext uri="{FF2B5EF4-FFF2-40B4-BE49-F238E27FC236}">
                  <a16:creationId xmlns:a16="http://schemas.microsoft.com/office/drawing/2014/main" id="{F4D973EE-FB70-4770-8B31-83CDE205A7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35265" y="1539491"/>
              <a:ext cx="1308151" cy="20640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Поле 35">
              <a:extLst>
                <a:ext uri="{FF2B5EF4-FFF2-40B4-BE49-F238E27FC236}">
                  <a16:creationId xmlns:a16="http://schemas.microsoft.com/office/drawing/2014/main" id="{010E08B1-75CB-47BC-9C4A-EAE72171544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35336" y="1761565"/>
              <a:ext cx="619313" cy="515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Поле 39">
              <a:extLst>
                <a:ext uri="{FF2B5EF4-FFF2-40B4-BE49-F238E27FC236}">
                  <a16:creationId xmlns:a16="http://schemas.microsoft.com/office/drawing/2014/main" id="{571A4F54-E355-4392-B7F2-71CBF0D5F58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23968" y="2350368"/>
              <a:ext cx="220465" cy="3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1" name="Поле 41">
              <a:extLst>
                <a:ext uri="{FF2B5EF4-FFF2-40B4-BE49-F238E27FC236}">
                  <a16:creationId xmlns:a16="http://schemas.microsoft.com/office/drawing/2014/main" id="{E7665767-33A7-4B11-B6C4-16CA8EB94F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96063" y="4599177"/>
              <a:ext cx="557107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Поле 42">
              <a:extLst>
                <a:ext uri="{FF2B5EF4-FFF2-40B4-BE49-F238E27FC236}">
                  <a16:creationId xmlns:a16="http://schemas.microsoft.com/office/drawing/2014/main" id="{B719B186-3014-46B8-9AEA-55954C50B32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10093" y="3542890"/>
              <a:ext cx="539726" cy="5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Поле 43">
              <a:extLst>
                <a:ext uri="{FF2B5EF4-FFF2-40B4-BE49-F238E27FC236}">
                  <a16:creationId xmlns:a16="http://schemas.microsoft.com/office/drawing/2014/main" id="{CA40F00A-DA24-48B6-96F5-BDDA978247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66265" y="2473539"/>
              <a:ext cx="646757" cy="61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Поле 44">
              <a:extLst>
                <a:ext uri="{FF2B5EF4-FFF2-40B4-BE49-F238E27FC236}">
                  <a16:creationId xmlns:a16="http://schemas.microsoft.com/office/drawing/2014/main" id="{C1871529-C8F2-481A-840B-0CA037AB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7836" y="2007699"/>
              <a:ext cx="593699" cy="6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5" name="Прямая соединительная линия 2">
              <a:extLst>
                <a:ext uri="{FF2B5EF4-FFF2-40B4-BE49-F238E27FC236}">
                  <a16:creationId xmlns:a16="http://schemas.microsoft.com/office/drawing/2014/main" id="{A98811C9-35B0-48A1-9DC9-C4A31CE415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44413" y="684757"/>
              <a:ext cx="0" cy="2918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Прямая соединительная линия 3">
              <a:extLst>
                <a:ext uri="{FF2B5EF4-FFF2-40B4-BE49-F238E27FC236}">
                  <a16:creationId xmlns:a16="http://schemas.microsoft.com/office/drawing/2014/main" id="{E9C01D32-AF82-4805-8D07-35002EC8B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812" y="3625937"/>
              <a:ext cx="1036458" cy="1163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Прямая соединительная линия 1">
              <a:extLst>
                <a:ext uri="{FF2B5EF4-FFF2-40B4-BE49-F238E27FC236}">
                  <a16:creationId xmlns:a16="http://schemas.microsoft.com/office/drawing/2014/main" id="{832EA570-D04A-4849-B0D8-640423259E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98385" y="3597944"/>
              <a:ext cx="3379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1" name="Группа 32">
              <a:extLst>
                <a:ext uri="{FF2B5EF4-FFF2-40B4-BE49-F238E27FC236}">
                  <a16:creationId xmlns:a16="http://schemas.microsoft.com/office/drawing/2014/main" id="{4B181773-0109-4B4C-9A7B-BEC1D7EA0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733" y="2583647"/>
              <a:ext cx="1832326" cy="1391275"/>
              <a:chOff x="0" y="0"/>
              <a:chExt cx="12725" cy="9468"/>
            </a:xfrm>
          </p:grpSpPr>
          <p:sp>
            <p:nvSpPr>
              <p:cNvPr id="122" name="Прямая соединительная линия 5">
                <a:extLst>
                  <a:ext uri="{FF2B5EF4-FFF2-40B4-BE49-F238E27FC236}">
                    <a16:creationId xmlns:a16="http://schemas.microsoft.com/office/drawing/2014/main" id="{B9060CBB-EFB8-4F43-BB47-CFD3477454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1679" y="3610"/>
                <a:ext cx="72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Прямая соединительная линия 4">
                <a:extLst>
                  <a:ext uri="{FF2B5EF4-FFF2-40B4-BE49-F238E27FC236}">
                    <a16:creationId xmlns:a16="http://schemas.microsoft.com/office/drawing/2014/main" id="{D6BA1E06-B139-4459-87E6-FE4FE14E4C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72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Прямая соединительная линия 6">
                <a:extLst>
                  <a:ext uri="{FF2B5EF4-FFF2-40B4-BE49-F238E27FC236}">
                    <a16:creationId xmlns:a16="http://schemas.microsoft.com/office/drawing/2014/main" id="{8FFCECC5-4D68-4639-97D5-005E20DDF0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0" y="9208"/>
                <a:ext cx="6261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3" name="Прямая со стрелкой 28">
              <a:extLst>
                <a:ext uri="{FF2B5EF4-FFF2-40B4-BE49-F238E27FC236}">
                  <a16:creationId xmlns:a16="http://schemas.microsoft.com/office/drawing/2014/main" id="{4DCCF612-6EDC-40B0-9814-74129B601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967" y="1569131"/>
              <a:ext cx="2175372" cy="376046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9F1F11F9-6F9A-4D58-BD0B-5F1D6C12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503" y="3565285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Овал 30">
              <a:extLst>
                <a:ext uri="{FF2B5EF4-FFF2-40B4-BE49-F238E27FC236}">
                  <a16:creationId xmlns:a16="http://schemas.microsoft.com/office/drawing/2014/main" id="{F040AE0C-90FC-4B07-A76D-AF1C6C50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662" y="1897807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Поле 36">
              <a:extLst>
                <a:ext uri="{FF2B5EF4-FFF2-40B4-BE49-F238E27FC236}">
                  <a16:creationId xmlns:a16="http://schemas.microsoft.com/office/drawing/2014/main" id="{E148467E-657C-4EE8-8672-49F9ED6EDF4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85764" y="4095294"/>
              <a:ext cx="645842" cy="42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Поле 40">
              <a:extLst>
                <a:ext uri="{FF2B5EF4-FFF2-40B4-BE49-F238E27FC236}">
                  <a16:creationId xmlns:a16="http://schemas.microsoft.com/office/drawing/2014/main" id="{63905677-815D-49F5-87B1-05E7BEB9DA4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56243" y="3504632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18" name="Объект 117">
              <a:extLst>
                <a:ext uri="{FF2B5EF4-FFF2-40B4-BE49-F238E27FC236}">
                  <a16:creationId xmlns:a16="http://schemas.microsoft.com/office/drawing/2014/main" id="{5BF2CE00-0BFA-4B5F-9478-F3F85EA12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9282" y="2078133"/>
            <a:ext cx="26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8" name="Equation" r:id="rId7" imgW="266400" imgH="355320" progId="Equation.DSMT4">
                    <p:embed/>
                  </p:oleObj>
                </mc:Choice>
                <mc:Fallback>
                  <p:oleObj name="Equation" r:id="rId7" imgW="266400" imgH="355320" progId="Equation.DSMT4">
                    <p:embed/>
                    <p:pic>
                      <p:nvPicPr>
                        <p:cNvPr id="118" name="Объект 117">
                          <a:extLst>
                            <a:ext uri="{FF2B5EF4-FFF2-40B4-BE49-F238E27FC236}">
                              <a16:creationId xmlns:a16="http://schemas.microsoft.com/office/drawing/2014/main" id="{5BF2CE00-0BFA-4B5F-9478-F3F85EA120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282" y="2078133"/>
                          <a:ext cx="26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Объект 118">
              <a:extLst>
                <a:ext uri="{FF2B5EF4-FFF2-40B4-BE49-F238E27FC236}">
                  <a16:creationId xmlns:a16="http://schemas.microsoft.com/office/drawing/2014/main" id="{1CED2CFE-42E9-4C5C-9712-027A46D75F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9" name="Equation" r:id="rId3" imgW="177480" imgH="266400" progId="Equation.DSMT4">
                    <p:embed/>
                  </p:oleObj>
                </mc:Choice>
                <mc:Fallback>
                  <p:oleObj name="Equation" r:id="rId3" imgW="177480" imgH="266400" progId="Equation.DSMT4">
                    <p:embed/>
                    <p:pic>
                      <p:nvPicPr>
                        <p:cNvPr id="119" name="Объект 118">
                          <a:extLst>
                            <a:ext uri="{FF2B5EF4-FFF2-40B4-BE49-F238E27FC236}">
                              <a16:creationId xmlns:a16="http://schemas.microsoft.com/office/drawing/2014/main" id="{1CED2CFE-42E9-4C5C-9712-027A46D75F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Объект 119">
              <a:extLst>
                <a:ext uri="{FF2B5EF4-FFF2-40B4-BE49-F238E27FC236}">
                  <a16:creationId xmlns:a16="http://schemas.microsoft.com/office/drawing/2014/main" id="{5942B3B5-05D6-4A4F-A3F2-7CACFA798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8192" y="1167145"/>
            <a:ext cx="323528" cy="485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90" name="Equation" r:id="rId9" imgW="228501" imgH="342751" progId="Equation.DSMT4">
                    <p:embed/>
                  </p:oleObj>
                </mc:Choice>
                <mc:Fallback>
                  <p:oleObj name="Equation" r:id="rId9" imgW="228501" imgH="342751" progId="Equation.DSMT4">
                    <p:embed/>
                    <p:pic>
                      <p:nvPicPr>
                        <p:cNvPr id="120" name="Объект 119">
                          <a:extLst>
                            <a:ext uri="{FF2B5EF4-FFF2-40B4-BE49-F238E27FC236}">
                              <a16:creationId xmlns:a16="http://schemas.microsoft.com/office/drawing/2014/main" id="{5942B3B5-05D6-4A4F-A3F2-7CACFA7982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192" y="1167145"/>
                          <a:ext cx="323528" cy="485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Объект 120">
              <a:extLst>
                <a:ext uri="{FF2B5EF4-FFF2-40B4-BE49-F238E27FC236}">
                  <a16:creationId xmlns:a16="http://schemas.microsoft.com/office/drawing/2014/main" id="{0F0AE413-4B94-4FBE-8F71-B92C48DFB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3008" y="1963440"/>
            <a:ext cx="33942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91" name="Equation" r:id="rId5" imgW="228501" imgH="266584" progId="Equation.DSMT4">
                    <p:embed/>
                  </p:oleObj>
                </mc:Choice>
                <mc:Fallback>
                  <p:oleObj name="Equation" r:id="rId5" imgW="228501" imgH="266584" progId="Equation.DSMT4">
                    <p:embed/>
                    <p:pic>
                      <p:nvPicPr>
                        <p:cNvPr id="121" name="Объект 120">
                          <a:extLst>
                            <a:ext uri="{FF2B5EF4-FFF2-40B4-BE49-F238E27FC236}">
                              <a16:creationId xmlns:a16="http://schemas.microsoft.com/office/drawing/2014/main" id="{0F0AE413-4B94-4FBE-8F71-B92C48DFB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3008" y="1963440"/>
                          <a:ext cx="339428" cy="39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B9A60BB-F86A-4C89-B798-D9B6A1F50FED}"/>
              </a:ext>
            </a:extLst>
          </p:cNvPr>
          <p:cNvGrpSpPr/>
          <p:nvPr/>
        </p:nvGrpSpPr>
        <p:grpSpPr>
          <a:xfrm>
            <a:off x="1156993" y="1755539"/>
            <a:ext cx="3223747" cy="2631971"/>
            <a:chOff x="1156993" y="1755539"/>
            <a:chExt cx="3223747" cy="26319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9252D0-B1B5-44CD-BDB6-246CF9ED4D7E}"/>
                </a:ext>
              </a:extLst>
            </p:cNvPr>
            <p:cNvSpPr txBox="1"/>
            <p:nvPr/>
          </p:nvSpPr>
          <p:spPr>
            <a:xfrm>
              <a:off x="3453479" y="2407792"/>
              <a:ext cx="360000" cy="19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06ACD8-FCF3-453B-B7CE-830AAFB6D084}"/>
                </a:ext>
              </a:extLst>
            </p:cNvPr>
            <p:cNvSpPr txBox="1"/>
            <p:nvPr/>
          </p:nvSpPr>
          <p:spPr>
            <a:xfrm>
              <a:off x="1218068" y="2535004"/>
              <a:ext cx="360000" cy="21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3D54E5-EDF8-4476-983A-DA5F6C707D5B}"/>
                </a:ext>
              </a:extLst>
            </p:cNvPr>
            <p:cNvSpPr txBox="1"/>
            <p:nvPr/>
          </p:nvSpPr>
          <p:spPr>
            <a:xfrm>
              <a:off x="2519880" y="3615099"/>
              <a:ext cx="360000" cy="21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CEB0AD-7D05-423B-AB83-28840BC7AEE2}"/>
                </a:ext>
              </a:extLst>
            </p:cNvPr>
            <p:cNvSpPr txBox="1"/>
            <p:nvPr/>
          </p:nvSpPr>
          <p:spPr>
            <a:xfrm>
              <a:off x="1156993" y="4172964"/>
              <a:ext cx="360000" cy="21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1BF907-A5F7-4E45-8AE7-9C9DA2216FE2}"/>
                </a:ext>
              </a:extLst>
            </p:cNvPr>
            <p:cNvSpPr txBox="1"/>
            <p:nvPr/>
          </p:nvSpPr>
          <p:spPr>
            <a:xfrm>
              <a:off x="4020740" y="1760846"/>
              <a:ext cx="360000" cy="21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F4B722AA-C1C1-4421-88E8-D07AA7BFA9C5}"/>
                </a:ext>
              </a:extLst>
            </p:cNvPr>
            <p:cNvGrpSpPr/>
            <p:nvPr/>
          </p:nvGrpSpPr>
          <p:grpSpPr>
            <a:xfrm>
              <a:off x="1156993" y="1755539"/>
              <a:ext cx="3223747" cy="2626664"/>
              <a:chOff x="1156993" y="1755539"/>
              <a:chExt cx="3223747" cy="2626664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3FD0B54-3968-46AF-B756-BFC31B2A85B7}"/>
                  </a:ext>
                </a:extLst>
              </p:cNvPr>
              <p:cNvSpPr txBox="1"/>
              <p:nvPr/>
            </p:nvSpPr>
            <p:spPr>
              <a:xfrm>
                <a:off x="2180642" y="2117072"/>
                <a:ext cx="360000" cy="17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54C1851-A7F2-43CC-9EEB-377A58424515}"/>
                  </a:ext>
                </a:extLst>
              </p:cNvPr>
              <p:cNvSpPr txBox="1"/>
              <p:nvPr/>
            </p:nvSpPr>
            <p:spPr>
              <a:xfrm>
                <a:off x="1218068" y="2529697"/>
                <a:ext cx="360000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749FC2A-F45B-4480-B048-30C085E8834C}"/>
                  </a:ext>
                </a:extLst>
              </p:cNvPr>
              <p:cNvSpPr txBox="1"/>
              <p:nvPr/>
            </p:nvSpPr>
            <p:spPr>
              <a:xfrm>
                <a:off x="2519880" y="3609792"/>
                <a:ext cx="360000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D0C10BC-FFCC-4DC3-8A23-F16227FAC948}"/>
                  </a:ext>
                </a:extLst>
              </p:cNvPr>
              <p:cNvSpPr txBox="1"/>
              <p:nvPr/>
            </p:nvSpPr>
            <p:spPr>
              <a:xfrm>
                <a:off x="1156993" y="4167657"/>
                <a:ext cx="360000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B97536D-4AA3-4FDF-A75F-38A6B41ACF1F}"/>
                  </a:ext>
                </a:extLst>
              </p:cNvPr>
              <p:cNvSpPr txBox="1"/>
              <p:nvPr/>
            </p:nvSpPr>
            <p:spPr>
              <a:xfrm>
                <a:off x="4020740" y="1755539"/>
                <a:ext cx="360000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926E71EA-6807-4413-9622-AC2AF1AAE544}"/>
              </a:ext>
            </a:extLst>
          </p:cNvPr>
          <p:cNvGrpSpPr/>
          <p:nvPr/>
        </p:nvGrpSpPr>
        <p:grpSpPr>
          <a:xfrm>
            <a:off x="2590330" y="4202453"/>
            <a:ext cx="2326902" cy="830997"/>
            <a:chOff x="2392542" y="4330760"/>
            <a:chExt cx="1599286" cy="830997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A398517F-9F54-41DA-BADE-AE461E72E4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43828" y="4330760"/>
              <a:ext cx="1548000" cy="830997"/>
              <a:chOff x="3412242" y="4008662"/>
              <a:chExt cx="1592413" cy="872861"/>
            </a:xfrm>
          </p:grpSpPr>
          <p:grpSp>
            <p:nvGrpSpPr>
              <p:cNvPr id="132" name="Группа 131">
                <a:extLst>
                  <a:ext uri="{FF2B5EF4-FFF2-40B4-BE49-F238E27FC236}">
                    <a16:creationId xmlns:a16="http://schemas.microsoft.com/office/drawing/2014/main" id="{A530C572-00C7-4689-9EB6-697CC9321BB6}"/>
                  </a:ext>
                </a:extLst>
              </p:cNvPr>
              <p:cNvGrpSpPr/>
              <p:nvPr/>
            </p:nvGrpSpPr>
            <p:grpSpPr>
              <a:xfrm>
                <a:off x="3412242" y="4008662"/>
                <a:ext cx="1592413" cy="872861"/>
                <a:chOff x="3124210" y="4822574"/>
                <a:chExt cx="1592413" cy="872861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98762D3-E7B2-49CF-8027-0B91F5E9BB29}"/>
                    </a:ext>
                  </a:extLst>
                </p:cNvPr>
                <p:cNvSpPr txBox="1"/>
                <p:nvPr/>
              </p:nvSpPr>
              <p:spPr>
                <a:xfrm>
                  <a:off x="3124210" y="4822574"/>
                  <a:ext cx="1592413" cy="872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Georgia" panose="02040502050405020303" pitchFamily="18" charset="0"/>
                    </a:rPr>
                    <a:t>r = r</a:t>
                  </a:r>
                  <a:r>
                    <a:rPr lang="en-US" sz="2400" b="1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 </a:t>
                  </a:r>
                  <a:r>
                    <a:rPr lang="en-US" sz="24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=</a:t>
                  </a:r>
                  <a:r>
                    <a:rPr lang="en-US" sz="2400" b="1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 </a:t>
                  </a:r>
                  <a:r>
                    <a:rPr lang="en-US" sz="2400" i="1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x</a:t>
                  </a:r>
                  <a:r>
                    <a:rPr lang="en-US" sz="2400" i="1" baseline="-250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i </a:t>
                  </a:r>
                  <a:r>
                    <a:rPr lang="en-US" sz="2400" b="1" dirty="0" err="1">
                      <a:latin typeface="Georgia" panose="02040502050405020303" pitchFamily="18" charset="0"/>
                      <a:sym typeface="Symbol" panose="05050102010706020507" pitchFamily="18" charset="2"/>
                    </a:rPr>
                    <a:t>e</a:t>
                  </a:r>
                  <a:r>
                    <a:rPr lang="en-US" sz="2400" i="1" baseline="-25000" dirty="0" err="1">
                      <a:latin typeface="Georgia" panose="02040502050405020303" pitchFamily="18" charset="0"/>
                      <a:sym typeface="Symbol" panose="05050102010706020507" pitchFamily="18" charset="2"/>
                    </a:rPr>
                    <a:t>i</a:t>
                  </a:r>
                  <a:r>
                    <a:rPr lang="en-US" sz="2400" b="1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 </a:t>
                  </a:r>
                  <a:endParaRPr lang="ru-RU" sz="2400" b="1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5C53A42-F689-4ADF-BD94-6162EF3C3CD9}"/>
                    </a:ext>
                  </a:extLst>
                </p:cNvPr>
                <p:cNvSpPr txBox="1"/>
                <p:nvPr/>
              </p:nvSpPr>
              <p:spPr>
                <a:xfrm>
                  <a:off x="4011446" y="4949101"/>
                  <a:ext cx="148131" cy="75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ru-RU" sz="1400" b="1" dirty="0">
                      <a:sym typeface="Symbol" panose="05050102010706020507" pitchFamily="18" charset="2"/>
                    </a:rPr>
                    <a:t></a:t>
                  </a:r>
                  <a:endParaRPr lang="ru-RU" sz="1400" b="1" dirty="0"/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538F134-A70A-40AA-BE4E-13E070DA4AE4}"/>
                  </a:ext>
                </a:extLst>
              </p:cNvPr>
              <p:cNvSpPr txBox="1"/>
              <p:nvPr/>
            </p:nvSpPr>
            <p:spPr>
              <a:xfrm>
                <a:off x="3732892" y="4098606"/>
                <a:ext cx="360000" cy="20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3702CDC-5FD9-4C00-B179-FAB96A1D317E}"/>
                  </a:ext>
                </a:extLst>
              </p:cNvPr>
              <p:cNvSpPr txBox="1"/>
              <p:nvPr/>
            </p:nvSpPr>
            <p:spPr>
              <a:xfrm>
                <a:off x="4378888" y="4089967"/>
                <a:ext cx="360000" cy="20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89B917-B8D5-44DD-972B-F453AE2A54F4}"/>
                </a:ext>
              </a:extLst>
            </p:cNvPr>
            <p:cNvSpPr txBox="1"/>
            <p:nvPr/>
          </p:nvSpPr>
          <p:spPr>
            <a:xfrm>
              <a:off x="2392542" y="4398511"/>
              <a:ext cx="360000" cy="19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4682CC0-4B4A-4DA5-AE8C-B26ABA7F109F}"/>
              </a:ext>
            </a:extLst>
          </p:cNvPr>
          <p:cNvSpPr txBox="1"/>
          <p:nvPr/>
        </p:nvSpPr>
        <p:spPr>
          <a:xfrm>
            <a:off x="1795500" y="4206908"/>
            <a:ext cx="94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= 0:</a:t>
            </a:r>
            <a:endParaRPr lang="ru-RU" sz="2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871B259-B34E-4CB3-920A-FA32FB91CCBF}"/>
              </a:ext>
            </a:extLst>
          </p:cNvPr>
          <p:cNvGrpSpPr/>
          <p:nvPr/>
        </p:nvGrpSpPr>
        <p:grpSpPr>
          <a:xfrm>
            <a:off x="5786681" y="4207063"/>
            <a:ext cx="3306445" cy="506339"/>
            <a:chOff x="5971964" y="4209221"/>
            <a:chExt cx="3306445" cy="506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971964" y="4253895"/>
                  <a:ext cx="9422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t </a:t>
                  </a:r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acc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964" y="4253895"/>
                  <a:ext cx="94229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9677" t="-11842" r="-11613" b="-28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EA6302AA-7359-47E7-8757-BF54355B52D3}"/>
                </a:ext>
              </a:extLst>
            </p:cNvPr>
            <p:cNvGrpSpPr/>
            <p:nvPr/>
          </p:nvGrpSpPr>
          <p:grpSpPr>
            <a:xfrm>
              <a:off x="6873756" y="4209221"/>
              <a:ext cx="2404653" cy="499484"/>
              <a:chOff x="5545800" y="5270828"/>
              <a:chExt cx="2404653" cy="499484"/>
            </a:xfrm>
          </p:grpSpPr>
          <p:grpSp>
            <p:nvGrpSpPr>
              <p:cNvPr id="137" name="Группа 136">
                <a:extLst>
                  <a:ext uri="{FF2B5EF4-FFF2-40B4-BE49-F238E27FC236}">
                    <a16:creationId xmlns:a16="http://schemas.microsoft.com/office/drawing/2014/main" id="{E97F1E8C-F874-453C-86DD-650F8BCDF7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84168" y="5270828"/>
                <a:ext cx="1866285" cy="461665"/>
                <a:chOff x="2794652" y="4012415"/>
                <a:chExt cx="1919830" cy="4849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43C476CD-D3CA-49BA-81D2-473F0BB091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2069" y="4012415"/>
                      <a:ext cx="1592413" cy="484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sz="2400" b="1" dirty="0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</m:acc>
                        </m:oMath>
                      </a14:m>
                      <a:r>
                        <a:rPr lang="en-US" sz="2400" i="1" baseline="-25000" dirty="0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i </a:t>
                      </a:r>
                      <a:r>
                        <a:rPr lang="en-US" sz="2400" b="1" dirty="0" err="1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2400" baseline="-25000" dirty="0" err="1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2400" b="1" dirty="0">
                          <a:latin typeface="Georgia" panose="02040502050405020303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ru-RU" sz="2400" b="1" dirty="0"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43C476CD-D3CA-49BA-81D2-473F0BB091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69" y="4012415"/>
                      <a:ext cx="1592413" cy="48492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906" t="-10667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B971E58-EBC7-4391-A3AB-41FD395C7298}"/>
                    </a:ext>
                  </a:extLst>
                </p:cNvPr>
                <p:cNvSpPr txBox="1"/>
                <p:nvPr/>
              </p:nvSpPr>
              <p:spPr>
                <a:xfrm>
                  <a:off x="3706072" y="4112104"/>
                  <a:ext cx="360000" cy="20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7C85228-97A3-4F3C-A487-CF06094059E0}"/>
                    </a:ext>
                  </a:extLst>
                </p:cNvPr>
                <p:cNvSpPr txBox="1"/>
                <p:nvPr/>
              </p:nvSpPr>
              <p:spPr>
                <a:xfrm>
                  <a:off x="2794652" y="4138172"/>
                  <a:ext cx="360000" cy="20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542B90CF-9BE0-4B26-B9F5-AEB9D81AA749}"/>
                  </a:ext>
                </a:extLst>
              </p:cNvPr>
              <p:cNvGrpSpPr/>
              <p:nvPr/>
            </p:nvGrpSpPr>
            <p:grpSpPr>
              <a:xfrm>
                <a:off x="5545800" y="5308647"/>
                <a:ext cx="798679" cy="461665"/>
                <a:chOff x="5635516" y="5306913"/>
                <a:chExt cx="798679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3" name="Объект 32">
                      <a:extLst>
                        <a:ext uri="{FF2B5EF4-FFF2-40B4-BE49-F238E27FC236}">
                          <a16:creationId xmlns:a16="http://schemas.microsoft.com/office/drawing/2014/main" id="{F226D0B0-A2B7-43AD-AD83-847146F3F58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200463" y="5337442"/>
                    <a:ext cx="233732" cy="35059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81492" name="Equation" r:id="rId13" imgW="177480" imgH="266400" progId="Equation.DSMT4">
                            <p:embed/>
                          </p:oleObj>
                        </mc:Choice>
                        <mc:Fallback>
                          <p:oleObj name="Equation" r:id="rId13" imgW="177480" imgH="266400" progId="Equation.DSMT4">
                            <p:embed/>
                            <p:pic>
                              <p:nvPicPr>
                                <p:cNvPr id="33" name="Объект 32">
                                  <a:extLst>
                                    <a:ext uri="{FF2B5EF4-FFF2-40B4-BE49-F238E27FC236}">
                                      <a16:creationId xmlns:a16="http://schemas.microsoft.com/office/drawing/2014/main" id="{F226D0B0-A2B7-43AD-AD83-847146F3F586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00463" y="5337442"/>
                                  <a:ext cx="233732" cy="3505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3" name="Объект 32">
                      <a:extLst>
                        <a:ext uri="{FF2B5EF4-FFF2-40B4-BE49-F238E27FC236}">
                          <a16:creationId xmlns:a16="http://schemas.microsoft.com/office/drawing/2014/main" id="{F226D0B0-A2B7-43AD-AD83-847146F3F58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62871508"/>
                        </p:ext>
                      </p:extLst>
                    </p:nvPr>
                  </p:nvGraphicFramePr>
                  <p:xfrm>
                    <a:off x="6200463" y="5337442"/>
                    <a:ext cx="233732" cy="35059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3430" name="Equation" r:id="rId14" imgW="177480" imgH="266400" progId="Equation.DSMT4">
                            <p:embed/>
                          </p:oleObj>
                        </mc:Choice>
                        <mc:Fallback>
                          <p:oleObj name="Equation" r:id="rId14" imgW="177480" imgH="266400" progId="Equation.DSMT4">
                            <p:embed/>
                            <p:pic>
                              <p:nvPicPr>
                                <p:cNvPr id="119" name="Объект 118">
                                  <a:extLst>
                                    <a:ext uri="{FF2B5EF4-FFF2-40B4-BE49-F238E27FC236}">
                                      <a16:creationId xmlns:a16="http://schemas.microsoft.com/office/drawing/2014/main" id="{1CED2CFE-42E9-4C5C-9712-027A46D75FAB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200463" y="5337442"/>
                                  <a:ext cx="233732" cy="3505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9E022D5-C2A3-4130-ADF2-B69D97009EA7}"/>
                    </a:ext>
                  </a:extLst>
                </p:cNvPr>
                <p:cNvSpPr txBox="1"/>
                <p:nvPr/>
              </p:nvSpPr>
              <p:spPr>
                <a:xfrm>
                  <a:off x="5635516" y="5306913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Georgia" panose="02040502050405020303" pitchFamily="18" charset="0"/>
                    </a:rPr>
                    <a:t>r 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endPara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7A25AF-2BFB-465A-9CF5-FBE23F113A5C}"/>
              </a:ext>
            </a:extLst>
          </p:cNvPr>
          <p:cNvGrpSpPr/>
          <p:nvPr/>
        </p:nvGrpSpPr>
        <p:grpSpPr>
          <a:xfrm>
            <a:off x="108525" y="5229612"/>
            <a:ext cx="9071986" cy="1169551"/>
            <a:chOff x="108525" y="5229612"/>
            <a:chExt cx="9071986" cy="116955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6923355-240E-44D2-AFB3-6B70D163B100}"/>
                </a:ext>
              </a:extLst>
            </p:cNvPr>
            <p:cNvSpPr txBox="1"/>
            <p:nvPr/>
          </p:nvSpPr>
          <p:spPr>
            <a:xfrm>
              <a:off x="108525" y="5229612"/>
              <a:ext cx="9071986" cy="116955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1200"/>
                </a:spcAft>
              </a:pPr>
              <a:r>
                <a:rPr lang="en-US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b="1" spc="-60" dirty="0" err="1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Lagrangian</a:t>
              </a:r>
              <a:r>
                <a:rPr lang="en-US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description </a:t>
              </a:r>
              <a:r>
                <a:rPr lang="en-US" sz="2400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all continuum variables are functions of </a:t>
              </a:r>
              <a:r>
                <a:rPr lang="en-US" b="1" spc="-60" dirty="0" err="1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Lagrangian</a:t>
              </a:r>
              <a:r>
                <a:rPr lang="en-US" b="1" spc="-60" dirty="0"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coordinates:</a:t>
              </a:r>
              <a:endParaRPr lang="ru-RU" b="1" spc="-60" dirty="0">
                <a:solidFill>
                  <a:srgbClr val="0033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r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</a:t>
              </a:r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),   </a:t>
              </a:r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), … , 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).</a:t>
              </a:r>
              <a:endParaRPr lang="ru-RU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DA33BD-9AE3-4A2C-841A-0F623229451C}"/>
                </a:ext>
              </a:extLst>
            </p:cNvPr>
            <p:cNvSpPr txBox="1"/>
            <p:nvPr/>
          </p:nvSpPr>
          <p:spPr>
            <a:xfrm>
              <a:off x="1052458" y="5996022"/>
              <a:ext cx="523787" cy="19704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DF1C8B-B606-4327-B8DA-9ED25A43970C}"/>
                </a:ext>
              </a:extLst>
            </p:cNvPr>
            <p:cNvSpPr txBox="1"/>
            <p:nvPr/>
          </p:nvSpPr>
          <p:spPr>
            <a:xfrm>
              <a:off x="1521777" y="6012870"/>
              <a:ext cx="523787" cy="19704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2EB521-52AD-4533-A2CA-59DF8ED6B8EB}"/>
                </a:ext>
              </a:extLst>
            </p:cNvPr>
            <p:cNvSpPr txBox="1"/>
            <p:nvPr/>
          </p:nvSpPr>
          <p:spPr>
            <a:xfrm>
              <a:off x="3511906" y="6010912"/>
              <a:ext cx="523787" cy="19704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691F41-0A53-44E9-9039-61F04AE160EE}"/>
                </a:ext>
              </a:extLst>
            </p:cNvPr>
            <p:cNvSpPr txBox="1"/>
            <p:nvPr/>
          </p:nvSpPr>
          <p:spPr>
            <a:xfrm>
              <a:off x="4018855" y="5989429"/>
              <a:ext cx="523787" cy="19704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5F54CC-21B7-4A25-912B-0BB2C02A80E0}"/>
              </a:ext>
            </a:extLst>
          </p:cNvPr>
          <p:cNvSpPr/>
          <p:nvPr/>
        </p:nvSpPr>
        <p:spPr>
          <a:xfrm>
            <a:off x="72008" y="5327650"/>
            <a:ext cx="9036496" cy="12038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30">
            <a:extLst>
              <a:ext uri="{FF2B5EF4-FFF2-40B4-BE49-F238E27FC236}">
                <a16:creationId xmlns:a16="http://schemas.microsoft.com/office/drawing/2014/main" id="{E843BD13-5843-44D6-B707-A48D30AA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77" y="1505057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9D307-A8A2-4498-B985-BA25DBB62CE7}"/>
              </a:ext>
            </a:extLst>
          </p:cNvPr>
          <p:cNvSpPr txBox="1"/>
          <p:nvPr/>
        </p:nvSpPr>
        <p:spPr>
          <a:xfrm>
            <a:off x="-36512" y="446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Eulerian</a:t>
            </a:r>
            <a:r>
              <a:rPr lang="en-US" sz="2800" b="1" dirty="0">
                <a:solidFill>
                  <a:srgbClr val="0033CC"/>
                </a:solidFill>
              </a:rPr>
              <a:t> Description of Motion of Continuous Medium</a:t>
            </a:r>
            <a:endParaRPr lang="ru-RU" sz="2800" b="1" dirty="0">
              <a:solidFill>
                <a:srgbClr val="00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22630-B06B-4208-8EB4-08BBC5A927E3}"/>
              </a:ext>
            </a:extLst>
          </p:cNvPr>
          <p:cNvSpPr txBox="1"/>
          <p:nvPr/>
        </p:nvSpPr>
        <p:spPr>
          <a:xfrm>
            <a:off x="1835696" y="567844"/>
            <a:ext cx="6047650" cy="47256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b="1" spc="-6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continuum variables are functions of Eulerian coordinates:</a:t>
            </a:r>
            <a:endParaRPr lang="ru-RU" b="1" spc="-60" dirty="0">
              <a:solidFill>
                <a:srgbClr val="0033CC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35DDE2C-81FF-4E04-9516-033AAF80DA51}"/>
              </a:ext>
            </a:extLst>
          </p:cNvPr>
          <p:cNvGrpSpPr/>
          <p:nvPr/>
        </p:nvGrpSpPr>
        <p:grpSpPr>
          <a:xfrm>
            <a:off x="2123728" y="1090458"/>
            <a:ext cx="6143921" cy="394326"/>
            <a:chOff x="464171" y="2973962"/>
            <a:chExt cx="9071987" cy="4597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5E2C7-0349-48E6-A49E-3E193370E2C0}"/>
                </a:ext>
              </a:extLst>
            </p:cNvPr>
            <p:cNvSpPr txBox="1"/>
            <p:nvPr/>
          </p:nvSpPr>
          <p:spPr>
            <a:xfrm>
              <a:off x="464171" y="3007739"/>
              <a:ext cx="9071987" cy="42594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2400" b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), … , 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i="1" dirty="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ru-RU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F4F09E-61A1-492C-8728-15F1F438CBB7}"/>
                </a:ext>
              </a:extLst>
            </p:cNvPr>
            <p:cNvSpPr txBox="1"/>
            <p:nvPr/>
          </p:nvSpPr>
          <p:spPr>
            <a:xfrm>
              <a:off x="472012" y="2973962"/>
              <a:ext cx="523787" cy="19704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703B9-A5F1-40CA-8B30-07C108DBD51D}"/>
                </a:ext>
              </a:extLst>
            </p:cNvPr>
            <p:cNvSpPr txBox="1"/>
            <p:nvPr/>
          </p:nvSpPr>
          <p:spPr>
            <a:xfrm>
              <a:off x="1216290" y="2974724"/>
              <a:ext cx="523787" cy="19704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8059D89-40BC-4A7A-805B-458C1A185A11}"/>
              </a:ext>
            </a:extLst>
          </p:cNvPr>
          <p:cNvSpPr/>
          <p:nvPr/>
        </p:nvSpPr>
        <p:spPr>
          <a:xfrm>
            <a:off x="1763688" y="639480"/>
            <a:ext cx="6264696" cy="9893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1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2260489" y="47667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16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552" y="44624"/>
            <a:ext cx="874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COMOVING COORDINATE SYSTEM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curvelinear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Поле 38"/>
          <p:cNvSpPr txBox="1">
            <a:spLocks noChangeAspect="1" noChangeArrowheads="1"/>
          </p:cNvSpPr>
          <p:nvPr/>
        </p:nvSpPr>
        <p:spPr bwMode="auto">
          <a:xfrm>
            <a:off x="3226507" y="2023564"/>
            <a:ext cx="293648" cy="41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Поле 39"/>
          <p:cNvSpPr txBox="1">
            <a:spLocks noChangeAspect="1" noChangeArrowheads="1"/>
          </p:cNvSpPr>
          <p:nvPr/>
        </p:nvSpPr>
        <p:spPr bwMode="auto">
          <a:xfrm>
            <a:off x="4423968" y="2350368"/>
            <a:ext cx="220465" cy="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Поле 41"/>
          <p:cNvSpPr txBox="1">
            <a:spLocks noChangeAspect="1" noChangeArrowheads="1"/>
          </p:cNvSpPr>
          <p:nvPr/>
        </p:nvSpPr>
        <p:spPr bwMode="auto">
          <a:xfrm>
            <a:off x="1696063" y="4599177"/>
            <a:ext cx="557107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оле 42"/>
          <p:cNvSpPr txBox="1">
            <a:spLocks noChangeAspect="1" noChangeArrowheads="1"/>
          </p:cNvSpPr>
          <p:nvPr/>
        </p:nvSpPr>
        <p:spPr bwMode="auto">
          <a:xfrm>
            <a:off x="3510093" y="3542890"/>
            <a:ext cx="539726" cy="58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оле 43"/>
          <p:cNvSpPr txBox="1">
            <a:spLocks noChangeAspect="1" noChangeArrowheads="1"/>
          </p:cNvSpPr>
          <p:nvPr/>
        </p:nvSpPr>
        <p:spPr bwMode="auto">
          <a:xfrm>
            <a:off x="2166265" y="2473539"/>
            <a:ext cx="646757" cy="61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ая соединительная линия 2"/>
          <p:cNvSpPr>
            <a:spLocks noChangeAspect="1" noChangeShapeType="1"/>
          </p:cNvSpPr>
          <p:nvPr/>
        </p:nvSpPr>
        <p:spPr bwMode="auto">
          <a:xfrm flipV="1">
            <a:off x="2744413" y="684757"/>
            <a:ext cx="0" cy="2918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Прямая соединительная линия 3"/>
          <p:cNvSpPr>
            <a:spLocks noChangeAspect="1" noChangeShapeType="1"/>
          </p:cNvSpPr>
          <p:nvPr/>
        </p:nvSpPr>
        <p:spPr bwMode="auto">
          <a:xfrm flipH="1">
            <a:off x="1781898" y="3625937"/>
            <a:ext cx="936000" cy="10508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Прямая соединительная линия 1"/>
          <p:cNvSpPr>
            <a:spLocks noChangeAspect="1" noChangeShapeType="1"/>
          </p:cNvSpPr>
          <p:nvPr/>
        </p:nvSpPr>
        <p:spPr bwMode="auto">
          <a:xfrm>
            <a:off x="2798385" y="3597944"/>
            <a:ext cx="33792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Группа 32"/>
          <p:cNvGrpSpPr>
            <a:grpSpLocks/>
          </p:cNvGrpSpPr>
          <p:nvPr/>
        </p:nvGrpSpPr>
        <p:grpSpPr bwMode="auto">
          <a:xfrm>
            <a:off x="1978733" y="2583647"/>
            <a:ext cx="1832326" cy="1391275"/>
            <a:chOff x="0" y="0"/>
            <a:chExt cx="12725" cy="9468"/>
          </a:xfrm>
        </p:grpSpPr>
        <p:sp>
          <p:nvSpPr>
            <p:cNvPr id="66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-5400000">
              <a:off x="1679" y="3610"/>
              <a:ext cx="7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5505" y="6875"/>
              <a:ext cx="7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0" y="9208"/>
              <a:ext cx="6261" cy="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Овал 29"/>
          <p:cNvSpPr>
            <a:spLocks noChangeArrowheads="1"/>
          </p:cNvSpPr>
          <p:nvPr/>
        </p:nvSpPr>
        <p:spPr bwMode="auto">
          <a:xfrm>
            <a:off x="2700503" y="3565285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оле 36"/>
          <p:cNvSpPr txBox="1">
            <a:spLocks noChangeAspect="1" noChangeArrowheads="1"/>
          </p:cNvSpPr>
          <p:nvPr/>
        </p:nvSpPr>
        <p:spPr bwMode="auto">
          <a:xfrm>
            <a:off x="2085764" y="4095294"/>
            <a:ext cx="645842" cy="4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оле 40"/>
          <p:cNvSpPr txBox="1">
            <a:spLocks noChangeAspect="1" noChangeArrowheads="1"/>
          </p:cNvSpPr>
          <p:nvPr/>
        </p:nvSpPr>
        <p:spPr bwMode="auto">
          <a:xfrm>
            <a:off x="5956243" y="350463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7377" y="3265488"/>
            <a:ext cx="236553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Inertial observer’s (resting and Cartesian)</a:t>
            </a:r>
          </a:p>
        </p:txBody>
      </p:sp>
      <p:graphicFrame>
        <p:nvGraphicFramePr>
          <p:cNvPr id="103" name="Объект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686315"/>
              </p:ext>
            </p:extLst>
          </p:nvPr>
        </p:nvGraphicFramePr>
        <p:xfrm>
          <a:off x="784696" y="5640245"/>
          <a:ext cx="1512000" cy="82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2" name="Equation" r:id="rId3" imgW="1155600" imgH="520560" progId="Equation.DSMT4">
                  <p:embed/>
                </p:oleObj>
              </mc:Choice>
              <mc:Fallback>
                <p:oleObj name="Equation" r:id="rId3" imgW="115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96" y="5640245"/>
                        <a:ext cx="1512000" cy="82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74048"/>
              </p:ext>
            </p:extLst>
          </p:nvPr>
        </p:nvGraphicFramePr>
        <p:xfrm>
          <a:off x="2466975" y="5625778"/>
          <a:ext cx="1547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" name="Equation" r:id="rId5" imgW="1180800" imgH="520560" progId="Equation.DSMT4">
                  <p:embed/>
                </p:oleObj>
              </mc:Choice>
              <mc:Fallback>
                <p:oleObj name="Equation" r:id="rId5" imgW="11808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625778"/>
                        <a:ext cx="1547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Прямая со стрелкой 106"/>
          <p:cNvCxnSpPr>
            <a:cxnSpLocks/>
          </p:cNvCxnSpPr>
          <p:nvPr/>
        </p:nvCxnSpPr>
        <p:spPr>
          <a:xfrm flipH="1" flipV="1">
            <a:off x="1943533" y="2139186"/>
            <a:ext cx="314257" cy="11063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0" y="59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56567F6-3421-445C-AE90-A8F4B8B17CD7}"/>
              </a:ext>
            </a:extLst>
          </p:cNvPr>
          <p:cNvGrpSpPr/>
          <p:nvPr/>
        </p:nvGrpSpPr>
        <p:grpSpPr>
          <a:xfrm>
            <a:off x="2278744" y="4911201"/>
            <a:ext cx="1440160" cy="648000"/>
            <a:chOff x="912037" y="4893992"/>
            <a:chExt cx="1440160" cy="745798"/>
          </a:xfrm>
        </p:grpSpPr>
        <p:sp>
          <p:nvSpPr>
            <p:cNvPr id="102" name="TextBox 101"/>
            <p:cNvSpPr txBox="1"/>
            <p:nvPr/>
          </p:nvSpPr>
          <p:spPr>
            <a:xfrm>
              <a:off x="1180903" y="5270458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 </a:t>
              </a:r>
              <a:r>
                <a:rPr lang="en-US" dirty="0"/>
                <a:t>=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0: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2037" y="4893992"/>
              <a:ext cx="1440160" cy="7457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Comoving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(curvilinear)</a:t>
              </a:r>
            </a:p>
          </p:txBody>
        </p:sp>
      </p:grp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90E64A3F-F941-4D9E-BDD9-C453DC16AD2A}"/>
              </a:ext>
            </a:extLst>
          </p:cNvPr>
          <p:cNvSpPr/>
          <p:nvPr/>
        </p:nvSpPr>
        <p:spPr>
          <a:xfrm>
            <a:off x="1753139" y="1122942"/>
            <a:ext cx="252488" cy="20637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EFDC2C20-C678-4184-84A2-C865E39A4C61}"/>
              </a:ext>
            </a:extLst>
          </p:cNvPr>
          <p:cNvGrpSpPr/>
          <p:nvPr/>
        </p:nvGrpSpPr>
        <p:grpSpPr>
          <a:xfrm>
            <a:off x="70936" y="692696"/>
            <a:ext cx="2340824" cy="369332"/>
            <a:chOff x="70936" y="692696"/>
            <a:chExt cx="234082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04782" y="692696"/>
              <a:ext cx="230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  <a:latin typeface="Georgia" panose="02040502050405020303" pitchFamily="18" charset="0"/>
                </a:rPr>
                <a:t>r</a:t>
              </a:r>
              <a:r>
                <a:rPr lang="en-US" dirty="0">
                  <a:latin typeface="Georgia" panose="02040502050405020303" pitchFamily="18" charset="0"/>
                </a:rPr>
                <a:t> =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/>
                <a:t>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4D42D6-A1EF-4DE5-9CCB-4A54B8D78F48}"/>
                </a:ext>
              </a:extLst>
            </p:cNvPr>
            <p:cNvSpPr txBox="1"/>
            <p:nvPr/>
          </p:nvSpPr>
          <p:spPr>
            <a:xfrm>
              <a:off x="70936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748C06-1DCD-4F51-876C-6984259A1570}"/>
                </a:ext>
              </a:extLst>
            </p:cNvPr>
            <p:cNvSpPr txBox="1"/>
            <p:nvPr/>
          </p:nvSpPr>
          <p:spPr>
            <a:xfrm>
              <a:off x="670638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EE5E6E-D9BE-4B7F-BBC1-96B09AA80E26}"/>
                </a:ext>
              </a:extLst>
            </p:cNvPr>
            <p:cNvSpPr txBox="1"/>
            <p:nvPr/>
          </p:nvSpPr>
          <p:spPr>
            <a:xfrm>
              <a:off x="1292102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33C888-3007-42DF-BED0-071969576C6D}"/>
                </a:ext>
              </a:extLst>
            </p:cNvPr>
            <p:cNvSpPr txBox="1"/>
            <p:nvPr/>
          </p:nvSpPr>
          <p:spPr>
            <a:xfrm>
              <a:off x="1891804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A16AFB37-FF90-4D15-850E-F8865FD0D623}"/>
              </a:ext>
            </a:extLst>
          </p:cNvPr>
          <p:cNvGrpSpPr/>
          <p:nvPr/>
        </p:nvGrpSpPr>
        <p:grpSpPr>
          <a:xfrm>
            <a:off x="284593" y="1124744"/>
            <a:ext cx="1509887" cy="2065757"/>
            <a:chOff x="284593" y="1124744"/>
            <a:chExt cx="1509887" cy="2065757"/>
          </a:xfrm>
        </p:grpSpPr>
        <p:graphicFrame>
          <p:nvGraphicFramePr>
            <p:cNvPr id="97" name="Объект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698554"/>
                </p:ext>
              </p:extLst>
            </p:nvPr>
          </p:nvGraphicFramePr>
          <p:xfrm>
            <a:off x="829343" y="1868573"/>
            <a:ext cx="936000" cy="646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4" name="Equation" r:id="rId7" imgW="863225" imgH="596641" progId="Equation.DSMT4">
                    <p:embed/>
                  </p:oleObj>
                </mc:Choice>
                <mc:Fallback>
                  <p:oleObj name="Equation" r:id="rId7" imgW="863225" imgH="59664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343" y="1868573"/>
                          <a:ext cx="936000" cy="6469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00C8AFFD-FCEF-4322-BC3F-5EA6CC5F7C43}"/>
                </a:ext>
              </a:extLst>
            </p:cNvPr>
            <p:cNvGrpSpPr/>
            <p:nvPr/>
          </p:nvGrpSpPr>
          <p:grpSpPr>
            <a:xfrm>
              <a:off x="284593" y="1124744"/>
              <a:ext cx="1509887" cy="2065757"/>
              <a:chOff x="284593" y="1124744"/>
              <a:chExt cx="1509887" cy="2065757"/>
            </a:xfrm>
          </p:grpSpPr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381768"/>
                  </p:ext>
                </p:extLst>
              </p:nvPr>
            </p:nvGraphicFramePr>
            <p:xfrm>
              <a:off x="759419" y="1124744"/>
              <a:ext cx="972000" cy="6818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65" name="Equation" r:id="rId9" imgW="850900" imgH="596900" progId="Equation.DSMT4">
                      <p:embed/>
                    </p:oleObj>
                  </mc:Choice>
                  <mc:Fallback>
                    <p:oleObj name="Equation" r:id="rId9" imgW="850900" imgH="5969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9419" y="1124744"/>
                            <a:ext cx="972000" cy="6818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84593" y="1221416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Georgia" panose="02040502050405020303" pitchFamily="18" charset="0"/>
                  </a:rPr>
                  <a:t>e</a:t>
                </a:r>
                <a:r>
                  <a:rPr lang="en-US" sz="2000" baseline="-25000" dirty="0"/>
                  <a:t>1</a:t>
                </a:r>
                <a:r>
                  <a:rPr lang="en-US" dirty="0"/>
                  <a:t> = 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59024" y="1963003"/>
                <a:ext cx="629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Georgia" panose="02040502050405020303" pitchFamily="18" charset="0"/>
                  </a:rPr>
                  <a:t>e</a:t>
                </a:r>
                <a:r>
                  <a:rPr lang="en-US" sz="2000" baseline="-25000" dirty="0"/>
                  <a:t>2</a:t>
                </a:r>
                <a:r>
                  <a:rPr lang="en-US" dirty="0"/>
                  <a:t> = 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77280" y="2645639"/>
                <a:ext cx="629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Georgia" panose="02040502050405020303" pitchFamily="18" charset="0"/>
                  </a:rPr>
                  <a:t>e</a:t>
                </a:r>
                <a:r>
                  <a:rPr lang="en-US" sz="2000" baseline="-25000" dirty="0"/>
                  <a:t>3</a:t>
                </a:r>
                <a:r>
                  <a:rPr lang="en-US" dirty="0"/>
                  <a:t> = </a:t>
                </a:r>
              </a:p>
            </p:txBody>
          </p:sp>
          <p:graphicFrame>
            <p:nvGraphicFramePr>
              <p:cNvPr id="101" name="Объект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6079031"/>
                  </p:ext>
                </p:extLst>
              </p:nvPr>
            </p:nvGraphicFramePr>
            <p:xfrm>
              <a:off x="858480" y="2543561"/>
              <a:ext cx="936000" cy="6469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66" name="Equation" r:id="rId11" imgW="863225" imgH="596641" progId="Equation.DSMT4">
                      <p:embed/>
                    </p:oleObj>
                  </mc:Choice>
                  <mc:Fallback>
                    <p:oleObj name="Equation" r:id="rId11" imgW="863225" imgH="59664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8480" y="2543561"/>
                            <a:ext cx="936000" cy="6469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F341E0F-9A87-456E-9D56-EC417C44FCA9}"/>
                  </a:ext>
                </a:extLst>
              </p:cNvPr>
              <p:cNvSpPr txBox="1"/>
              <p:nvPr/>
            </p:nvSpPr>
            <p:spPr>
              <a:xfrm>
                <a:off x="292876" y="1249663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5D08AAE-09B3-4A27-AF62-41DCF87DECF6}"/>
                  </a:ext>
                </a:extLst>
              </p:cNvPr>
              <p:cNvSpPr txBox="1"/>
              <p:nvPr/>
            </p:nvSpPr>
            <p:spPr>
              <a:xfrm>
                <a:off x="905519" y="1140783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3342F4-E27B-4281-91CE-5B8D2E4DCC69}"/>
                  </a:ext>
                </a:extLst>
              </p:cNvPr>
              <p:cNvSpPr txBox="1"/>
              <p:nvPr/>
            </p:nvSpPr>
            <p:spPr>
              <a:xfrm>
                <a:off x="403336" y="1999154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EC71E4C-CCA5-4602-9CEF-7D7A710E7377}"/>
                  </a:ext>
                </a:extLst>
              </p:cNvPr>
              <p:cNvSpPr txBox="1"/>
              <p:nvPr/>
            </p:nvSpPr>
            <p:spPr>
              <a:xfrm>
                <a:off x="1015979" y="1890274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F1CBF5-A545-476B-BEF8-C3944AB8B9C2}"/>
                  </a:ext>
                </a:extLst>
              </p:cNvPr>
              <p:cNvSpPr txBox="1"/>
              <p:nvPr/>
            </p:nvSpPr>
            <p:spPr>
              <a:xfrm>
                <a:off x="400557" y="2697554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B565CF1-8F5B-4D97-B792-487A29C0F516}"/>
                  </a:ext>
                </a:extLst>
              </p:cNvPr>
              <p:cNvSpPr txBox="1"/>
              <p:nvPr/>
            </p:nvSpPr>
            <p:spPr>
              <a:xfrm>
                <a:off x="1017394" y="2559316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solidFill>
                      <a:srgbClr val="0033CC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solidFill>
                    <a:srgbClr val="0033CC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DA64034E-F2D0-4FB8-BA70-CE9FA74703D3}"/>
              </a:ext>
            </a:extLst>
          </p:cNvPr>
          <p:cNvSpPr txBox="1"/>
          <p:nvPr/>
        </p:nvSpPr>
        <p:spPr>
          <a:xfrm>
            <a:off x="737328" y="580858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34CA1C-B7E5-4BFA-8E79-5457339C8B37}"/>
              </a:ext>
            </a:extLst>
          </p:cNvPr>
          <p:cNvSpPr txBox="1"/>
          <p:nvPr/>
        </p:nvSpPr>
        <p:spPr>
          <a:xfrm>
            <a:off x="1287061" y="5688169"/>
            <a:ext cx="430022" cy="1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200" dirty="0">
              <a:latin typeface="Georgia" panose="02040502050405020303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C98A32-3987-4343-A013-6F1D6D90854D}"/>
              </a:ext>
            </a:extLst>
          </p:cNvPr>
          <p:cNvSpPr txBox="1"/>
          <p:nvPr/>
        </p:nvSpPr>
        <p:spPr>
          <a:xfrm>
            <a:off x="2410049" y="579600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7A14E2-C54F-420A-B397-D86D3F5F936F}"/>
              </a:ext>
            </a:extLst>
          </p:cNvPr>
          <p:cNvSpPr txBox="1"/>
          <p:nvPr/>
        </p:nvSpPr>
        <p:spPr>
          <a:xfrm>
            <a:off x="3001722" y="5683972"/>
            <a:ext cx="430022" cy="1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200" dirty="0">
              <a:latin typeface="Georgia" panose="02040502050405020303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F4D9FF-93DE-4EF5-8F30-82D409ED6351}"/>
              </a:ext>
            </a:extLst>
          </p:cNvPr>
          <p:cNvSpPr txBox="1"/>
          <p:nvPr/>
        </p:nvSpPr>
        <p:spPr>
          <a:xfrm>
            <a:off x="4150823" y="577503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C93B9D-BEC1-4C78-A77E-87A7788093AA}"/>
              </a:ext>
            </a:extLst>
          </p:cNvPr>
          <p:cNvSpPr txBox="1"/>
          <p:nvPr/>
        </p:nvSpPr>
        <p:spPr>
          <a:xfrm>
            <a:off x="4734108" y="5674540"/>
            <a:ext cx="430022" cy="1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200" dirty="0">
              <a:latin typeface="Georgia" panose="02040502050405020303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7BB4E4-4165-40A7-AF1F-5B2A8D5E4252}"/>
              </a:ext>
            </a:extLst>
          </p:cNvPr>
          <p:cNvSpPr txBox="1"/>
          <p:nvPr/>
        </p:nvSpPr>
        <p:spPr>
          <a:xfrm>
            <a:off x="2284520" y="25507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02059C-4266-42DD-8807-41D7B7387633}"/>
              </a:ext>
            </a:extLst>
          </p:cNvPr>
          <p:cNvSpPr txBox="1"/>
          <p:nvPr/>
        </p:nvSpPr>
        <p:spPr>
          <a:xfrm>
            <a:off x="3573555" y="361424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FE36EE-C751-43AF-927E-5F724F778ED6}"/>
              </a:ext>
            </a:extLst>
          </p:cNvPr>
          <p:cNvSpPr txBox="1"/>
          <p:nvPr/>
        </p:nvSpPr>
        <p:spPr>
          <a:xfrm>
            <a:off x="2203219" y="41494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EE1D83C-CF4A-4E87-AB98-A429213280CF}"/>
              </a:ext>
            </a:extLst>
          </p:cNvPr>
          <p:cNvGrpSpPr/>
          <p:nvPr/>
        </p:nvGrpSpPr>
        <p:grpSpPr>
          <a:xfrm>
            <a:off x="169670" y="5102800"/>
            <a:ext cx="1962869" cy="369332"/>
            <a:chOff x="169670" y="5102800"/>
            <a:chExt cx="19628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Прямоугольник 117"/>
                <p:cNvSpPr/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(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3</a:t>
                  </a:r>
                  <a:r>
                    <a:rPr lang="en-US" dirty="0"/>
                    <a:t>, </a:t>
                  </a:r>
                  <a:r>
                    <a:rPr lang="en-US" i="1" dirty="0"/>
                    <a:t>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8" name="Прямоугольник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  <a:blipFill>
                  <a:blip r:embed="rId80"/>
                  <a:stretch>
                    <a:fillRect t="-11475" r="-285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BCFF52-B059-4E14-A3D0-4EBD68919A11}"/>
                </a:ext>
              </a:extLst>
            </p:cNvPr>
            <p:cNvSpPr txBox="1"/>
            <p:nvPr/>
          </p:nvSpPr>
          <p:spPr>
            <a:xfrm>
              <a:off x="169670" y="513212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A58DF33-F132-43BE-AFBC-94C0346362B3}"/>
                </a:ext>
              </a:extLst>
            </p:cNvPr>
            <p:cNvSpPr txBox="1"/>
            <p:nvPr/>
          </p:nvSpPr>
          <p:spPr>
            <a:xfrm>
              <a:off x="522317" y="513531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9306C0B-3C1D-4B4F-9FA5-A09278D63F20}"/>
              </a:ext>
            </a:extLst>
          </p:cNvPr>
          <p:cNvGrpSpPr/>
          <p:nvPr/>
        </p:nvGrpSpPr>
        <p:grpSpPr>
          <a:xfrm>
            <a:off x="4206248" y="5605977"/>
            <a:ext cx="1512888" cy="825500"/>
            <a:chOff x="4206248" y="5605977"/>
            <a:chExt cx="1512888" cy="825500"/>
          </a:xfrm>
        </p:grpSpPr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938315"/>
                </p:ext>
              </p:extLst>
            </p:nvPr>
          </p:nvGraphicFramePr>
          <p:xfrm>
            <a:off x="4206248" y="5605977"/>
            <a:ext cx="1512888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7" name="Equation" r:id="rId81" imgW="1155600" imgH="520560" progId="Equation.DSMT4">
                    <p:embed/>
                  </p:oleObj>
                </mc:Choice>
                <mc:Fallback>
                  <p:oleObj name="Equation" r:id="rId81" imgW="115560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248" y="5605977"/>
                          <a:ext cx="1512888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51AB51-79FE-4BE0-94B2-7FE1220E10FB}"/>
                </a:ext>
              </a:extLst>
            </p:cNvPr>
            <p:cNvSpPr txBox="1"/>
            <p:nvPr/>
          </p:nvSpPr>
          <p:spPr>
            <a:xfrm>
              <a:off x="4653187" y="6055906"/>
              <a:ext cx="493200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000" spc="-100" dirty="0">
                  <a:sym typeface="Symbol" panose="05050102010706020507" pitchFamily="18" charset="2"/>
                </a:rPr>
                <a:t></a:t>
              </a:r>
              <a:r>
                <a:rPr lang="en-US" sz="2000" spc="-100" baseline="-25000" dirty="0">
                  <a:sym typeface="Symbol" panose="05050102010706020507" pitchFamily="18" charset="2"/>
                </a:rPr>
                <a:t>3</a:t>
              </a:r>
              <a:endParaRPr lang="ru-RU" sz="2000" spc="-100" baseline="-25000" dirty="0"/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11444599-F0EA-4AD6-BED1-C8B20F59A50E}"/>
                </a:ext>
              </a:extLst>
            </p:cNvPr>
            <p:cNvSpPr/>
            <p:nvPr/>
          </p:nvSpPr>
          <p:spPr>
            <a:xfrm>
              <a:off x="4635610" y="6076947"/>
              <a:ext cx="65951" cy="252000"/>
            </a:xfrm>
            <a:custGeom>
              <a:avLst/>
              <a:gdLst>
                <a:gd name="connsiteX0" fmla="*/ 0 w 65951"/>
                <a:gd name="connsiteY0" fmla="*/ 0 h 221704"/>
                <a:gd name="connsiteX1" fmla="*/ 7952 w 65951"/>
                <a:gd name="connsiteY1" fmla="*/ 107343 h 221704"/>
                <a:gd name="connsiteX2" fmla="*/ 7952 w 65951"/>
                <a:gd name="connsiteY2" fmla="*/ 145112 h 221704"/>
                <a:gd name="connsiteX3" fmla="*/ 23854 w 65951"/>
                <a:gd name="connsiteY3" fmla="*/ 168966 h 221704"/>
                <a:gd name="connsiteX4" fmla="*/ 33793 w 65951"/>
                <a:gd name="connsiteY4" fmla="*/ 188844 h 221704"/>
                <a:gd name="connsiteX5" fmla="*/ 65599 w 65951"/>
                <a:gd name="connsiteY5" fmla="*/ 220649 h 221704"/>
                <a:gd name="connsiteX6" fmla="*/ 51684 w 65951"/>
                <a:gd name="connsiteY6" fmla="*/ 214686 h 221704"/>
                <a:gd name="connsiteX7" fmla="*/ 51684 w 65951"/>
                <a:gd name="connsiteY7" fmla="*/ 214686 h 221704"/>
                <a:gd name="connsiteX8" fmla="*/ 49696 w 65951"/>
                <a:gd name="connsiteY8" fmla="*/ 212698 h 22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51" h="221704">
                  <a:moveTo>
                    <a:pt x="0" y="0"/>
                  </a:moveTo>
                  <a:cubicBezTo>
                    <a:pt x="3313" y="41579"/>
                    <a:pt x="6627" y="83158"/>
                    <a:pt x="7952" y="107343"/>
                  </a:cubicBezTo>
                  <a:cubicBezTo>
                    <a:pt x="9277" y="131528"/>
                    <a:pt x="5302" y="134842"/>
                    <a:pt x="7952" y="145112"/>
                  </a:cubicBezTo>
                  <a:cubicBezTo>
                    <a:pt x="10602" y="155383"/>
                    <a:pt x="19547" y="161677"/>
                    <a:pt x="23854" y="168966"/>
                  </a:cubicBezTo>
                  <a:cubicBezTo>
                    <a:pt x="28161" y="176255"/>
                    <a:pt x="26836" y="180230"/>
                    <a:pt x="33793" y="188844"/>
                  </a:cubicBezTo>
                  <a:cubicBezTo>
                    <a:pt x="40750" y="197458"/>
                    <a:pt x="62617" y="216342"/>
                    <a:pt x="65599" y="220649"/>
                  </a:cubicBezTo>
                  <a:cubicBezTo>
                    <a:pt x="68581" y="224956"/>
                    <a:pt x="51684" y="214686"/>
                    <a:pt x="51684" y="214686"/>
                  </a:cubicBezTo>
                  <a:lnTo>
                    <a:pt x="51684" y="214686"/>
                  </a:lnTo>
                  <a:lnTo>
                    <a:pt x="49696" y="21269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6EFA261B-880F-4040-BEFE-4A586F4867E5}"/>
                </a:ext>
              </a:extLst>
            </p:cNvPr>
            <p:cNvSpPr/>
            <p:nvPr/>
          </p:nvSpPr>
          <p:spPr>
            <a:xfrm>
              <a:off x="5066969" y="6068829"/>
              <a:ext cx="59635" cy="252000"/>
            </a:xfrm>
            <a:custGeom>
              <a:avLst/>
              <a:gdLst>
                <a:gd name="connsiteX0" fmla="*/ 59635 w 59635"/>
                <a:gd name="connsiteY0" fmla="*/ 0 h 240527"/>
                <a:gd name="connsiteX1" fmla="*/ 53671 w 59635"/>
                <a:gd name="connsiteY1" fmla="*/ 115294 h 240527"/>
                <a:gd name="connsiteX2" fmla="*/ 47708 w 59635"/>
                <a:gd name="connsiteY2" fmla="*/ 157039 h 240527"/>
                <a:gd name="connsiteX3" fmla="*/ 39757 w 59635"/>
                <a:gd name="connsiteY3" fmla="*/ 178905 h 240527"/>
                <a:gd name="connsiteX4" fmla="*/ 25842 w 59635"/>
                <a:gd name="connsiteY4" fmla="*/ 212698 h 240527"/>
                <a:gd name="connsiteX5" fmla="*/ 0 w 59635"/>
                <a:gd name="connsiteY5" fmla="*/ 240527 h 240527"/>
                <a:gd name="connsiteX6" fmla="*/ 0 w 59635"/>
                <a:gd name="connsiteY6" fmla="*/ 240527 h 24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35" h="240527">
                  <a:moveTo>
                    <a:pt x="59635" y="0"/>
                  </a:moveTo>
                  <a:cubicBezTo>
                    <a:pt x="57647" y="44560"/>
                    <a:pt x="55659" y="89121"/>
                    <a:pt x="53671" y="115294"/>
                  </a:cubicBezTo>
                  <a:cubicBezTo>
                    <a:pt x="51683" y="141467"/>
                    <a:pt x="50027" y="146437"/>
                    <a:pt x="47708" y="157039"/>
                  </a:cubicBezTo>
                  <a:cubicBezTo>
                    <a:pt x="45389" y="167641"/>
                    <a:pt x="43401" y="169629"/>
                    <a:pt x="39757" y="178905"/>
                  </a:cubicBezTo>
                  <a:cubicBezTo>
                    <a:pt x="36113" y="188181"/>
                    <a:pt x="32468" y="202428"/>
                    <a:pt x="25842" y="212698"/>
                  </a:cubicBezTo>
                  <a:cubicBezTo>
                    <a:pt x="19216" y="222968"/>
                    <a:pt x="0" y="240527"/>
                    <a:pt x="0" y="240527"/>
                  </a:cubicBezTo>
                  <a:lnTo>
                    <a:pt x="0" y="240527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2E76FE9B-F5BF-4EDB-8604-8FB1968F1BD2}"/>
              </a:ext>
            </a:extLst>
          </p:cNvPr>
          <p:cNvGrpSpPr/>
          <p:nvPr/>
        </p:nvGrpSpPr>
        <p:grpSpPr>
          <a:xfrm>
            <a:off x="5442587" y="2850267"/>
            <a:ext cx="1948253" cy="400110"/>
            <a:chOff x="5443752" y="2850267"/>
            <a:chExt cx="197598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Прямоугольник 116"/>
                <p:cNvSpPr/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(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3</a:t>
                  </a:r>
                  <a:r>
                    <a:rPr lang="en-US" sz="2000" dirty="0"/>
                    <a:t>, </a:t>
                  </a:r>
                  <a:r>
                    <a:rPr lang="en-US" sz="2000" i="1" dirty="0"/>
                    <a:t>t</a:t>
                  </a:r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17" name="Прямоугольник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  <a:blipFill>
                  <a:blip r:embed="rId83"/>
                  <a:stretch>
                    <a:fillRect t="-12308" r="-3514" b="-2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88C664-B059-48F3-B6E3-E5C158328B67}"/>
                </a:ext>
              </a:extLst>
            </p:cNvPr>
            <p:cNvSpPr txBox="1"/>
            <p:nvPr/>
          </p:nvSpPr>
          <p:spPr>
            <a:xfrm>
              <a:off x="5443752" y="2876855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1B0744-F205-48A0-A8DE-7E293C65EF27}"/>
                </a:ext>
              </a:extLst>
            </p:cNvPr>
            <p:cNvSpPr txBox="1"/>
            <p:nvPr/>
          </p:nvSpPr>
          <p:spPr>
            <a:xfrm>
              <a:off x="5803179" y="2877433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EF85FC7C-7A3D-49FE-9D7A-9C6009B8540A}"/>
              </a:ext>
            </a:extLst>
          </p:cNvPr>
          <p:cNvCxnSpPr>
            <a:cxnSpLocks/>
          </p:cNvCxnSpPr>
          <p:nvPr/>
        </p:nvCxnSpPr>
        <p:spPr>
          <a:xfrm flipV="1">
            <a:off x="2771240" y="1996236"/>
            <a:ext cx="225712" cy="1576493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02B9FD0-D8C1-4B62-A224-88902D7D6D0B}"/>
              </a:ext>
            </a:extLst>
          </p:cNvPr>
          <p:cNvSpPr txBox="1"/>
          <p:nvPr/>
        </p:nvSpPr>
        <p:spPr>
          <a:xfrm>
            <a:off x="2880068" y="1705014"/>
            <a:ext cx="33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Georgia" panose="02040502050405020303" pitchFamily="18" charset="0"/>
              </a:rPr>
              <a:t>r</a:t>
            </a:r>
            <a:r>
              <a:rPr lang="en-US" dirty="0">
                <a:solidFill>
                  <a:srgbClr val="0033CC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745154-9CBD-4F53-8C95-50DE006007AA}"/>
              </a:ext>
            </a:extLst>
          </p:cNvPr>
          <p:cNvSpPr txBox="1"/>
          <p:nvPr/>
        </p:nvSpPr>
        <p:spPr>
          <a:xfrm>
            <a:off x="2842287" y="1730452"/>
            <a:ext cx="37671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33CC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33CC"/>
              </a:solidFill>
              <a:latin typeface="Georgia" panose="02040502050405020303" pitchFamily="18" charset="0"/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231B603A-A427-4F14-81EA-B11F2C6C32BD}"/>
              </a:ext>
            </a:extLst>
          </p:cNvPr>
          <p:cNvGrpSpPr/>
          <p:nvPr/>
        </p:nvGrpSpPr>
        <p:grpSpPr>
          <a:xfrm>
            <a:off x="2747474" y="463972"/>
            <a:ext cx="2708021" cy="3139571"/>
            <a:chOff x="2747474" y="463972"/>
            <a:chExt cx="2708021" cy="3139571"/>
          </a:xfrm>
        </p:grpSpPr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704074"/>
                </p:ext>
              </p:extLst>
            </p:nvPr>
          </p:nvGraphicFramePr>
          <p:xfrm>
            <a:off x="4390894" y="463972"/>
            <a:ext cx="395536" cy="629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8" name="Equation" r:id="rId84" imgW="215713" imgH="291847" progId="Equation.DSMT4">
                    <p:embed/>
                  </p:oleObj>
                </mc:Choice>
                <mc:Fallback>
                  <p:oleObj name="Equation" r:id="rId84" imgW="215713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894" y="463972"/>
                          <a:ext cx="395536" cy="6295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496189"/>
                </p:ext>
              </p:extLst>
            </p:nvPr>
          </p:nvGraphicFramePr>
          <p:xfrm>
            <a:off x="3349255" y="570434"/>
            <a:ext cx="345175" cy="555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9" name="Equation" r:id="rId86" imgW="203112" imgH="291973" progId="Equation.DSMT4">
                    <p:embed/>
                  </p:oleObj>
                </mc:Choice>
                <mc:Fallback>
                  <p:oleObj name="Equation" r:id="rId86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255" y="570434"/>
                          <a:ext cx="345175" cy="5556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7" name="Группа 176">
              <a:extLst>
                <a:ext uri="{FF2B5EF4-FFF2-40B4-BE49-F238E27FC236}">
                  <a16:creationId xmlns:a16="http://schemas.microsoft.com/office/drawing/2014/main" id="{F3AF439A-5483-4876-96D7-1C9040EBA5C4}"/>
                </a:ext>
              </a:extLst>
            </p:cNvPr>
            <p:cNvGrpSpPr/>
            <p:nvPr/>
          </p:nvGrpSpPr>
          <p:grpSpPr>
            <a:xfrm>
              <a:off x="2747474" y="542923"/>
              <a:ext cx="2708021" cy="3060620"/>
              <a:chOff x="2747474" y="542923"/>
              <a:chExt cx="2708021" cy="3060620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BFF9AAEE-ED58-44F6-96D1-155515F994A9}"/>
                  </a:ext>
                </a:extLst>
              </p:cNvPr>
              <p:cNvGrpSpPr/>
              <p:nvPr/>
            </p:nvGrpSpPr>
            <p:grpSpPr>
              <a:xfrm>
                <a:off x="2747474" y="542923"/>
                <a:ext cx="2708021" cy="3060620"/>
                <a:chOff x="2747474" y="542923"/>
                <a:chExt cx="2708021" cy="3060620"/>
              </a:xfrm>
            </p:grpSpPr>
            <p:sp>
              <p:nvSpPr>
                <p:cNvPr id="69" name="Овал 29"/>
                <p:cNvSpPr>
                  <a:spLocks noChangeArrowheads="1"/>
                </p:cNvSpPr>
                <p:nvPr/>
              </p:nvSpPr>
              <p:spPr bwMode="auto">
                <a:xfrm>
                  <a:off x="4019948" y="1491901"/>
                  <a:ext cx="77757" cy="7931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0" name="Group 64"/>
                <p:cNvGrpSpPr>
                  <a:grpSpLocks/>
                </p:cNvGrpSpPr>
                <p:nvPr/>
              </p:nvGrpSpPr>
              <p:grpSpPr bwMode="auto">
                <a:xfrm>
                  <a:off x="3940361" y="542923"/>
                  <a:ext cx="556193" cy="948978"/>
                  <a:chOff x="4439" y="6645"/>
                  <a:chExt cx="608" cy="1017"/>
                </a:xfrm>
              </p:grpSpPr>
              <p:sp>
                <p:nvSpPr>
                  <p:cNvPr id="72" name="Поле 5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39" y="6645"/>
                    <a:ext cx="608" cy="4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</a:t>
                    </a:r>
                    <a:r>
                      <a:rPr kumimoji="0" lang="en-US" altLang="en-US" sz="2000" b="0" i="0" u="none" strike="noStrike" cap="none" normalizeH="0" baseline="-28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endPara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endParaRPr>
                  </a:p>
                </p:txBody>
              </p:sp>
              <p:grpSp>
                <p:nvGrpSpPr>
                  <p:cNvPr id="7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561" y="6950"/>
                    <a:ext cx="427" cy="712"/>
                    <a:chOff x="9614" y="7007"/>
                    <a:chExt cx="427" cy="712"/>
                  </a:xfrm>
                </p:grpSpPr>
                <p:sp>
                  <p:nvSpPr>
                    <p:cNvPr id="74" name="Line 10"/>
                    <p:cNvSpPr>
                      <a:spLocks noChangeShapeType="1"/>
                    </p:cNvSpPr>
                    <p:nvPr/>
                  </p:nvSpPr>
                  <p:spPr bwMode="auto">
                    <a:xfrm rot="21300000" flipV="1">
                      <a:off x="9614" y="7151"/>
                      <a:ext cx="427" cy="56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9626" y="7007"/>
                      <a:ext cx="310" cy="712"/>
                    </a:xfrm>
                    <a:custGeom>
                      <a:avLst/>
                      <a:gdLst>
                        <a:gd name="T0" fmla="*/ 0 w 310"/>
                        <a:gd name="T1" fmla="*/ 712 h 712"/>
                        <a:gd name="T2" fmla="*/ 202 w 310"/>
                        <a:gd name="T3" fmla="*/ 324 h 712"/>
                        <a:gd name="T4" fmla="*/ 310 w 310"/>
                        <a:gd name="T5" fmla="*/ 0 h 7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0" h="712">
                          <a:moveTo>
                            <a:pt x="0" y="712"/>
                          </a:moveTo>
                          <a:cubicBezTo>
                            <a:pt x="75" y="577"/>
                            <a:pt x="150" y="443"/>
                            <a:pt x="202" y="324"/>
                          </a:cubicBezTo>
                          <a:cubicBezTo>
                            <a:pt x="254" y="205"/>
                            <a:pt x="294" y="54"/>
                            <a:pt x="310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37" name="Прямая соединительная линия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47474" y="1539491"/>
                  <a:ext cx="1308151" cy="20640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Поле 44"/>
                <p:cNvSpPr txBox="1">
                  <a:spLocks noChangeArrowheads="1"/>
                </p:cNvSpPr>
                <p:nvPr/>
              </p:nvSpPr>
              <p:spPr bwMode="auto">
                <a:xfrm>
                  <a:off x="3887303" y="1344470"/>
                  <a:ext cx="593699" cy="638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62" name="Group 28"/>
                <p:cNvGrpSpPr>
                  <a:grpSpLocks/>
                </p:cNvGrpSpPr>
                <p:nvPr/>
              </p:nvGrpSpPr>
              <p:grpSpPr bwMode="auto">
                <a:xfrm>
                  <a:off x="3291775" y="1019746"/>
                  <a:ext cx="854414" cy="589729"/>
                  <a:chOff x="1840" y="7192"/>
                  <a:chExt cx="934" cy="632"/>
                </a:xfrm>
              </p:grpSpPr>
              <p:sp>
                <p:nvSpPr>
                  <p:cNvPr id="64" name="Line 14"/>
                  <p:cNvSpPr>
                    <a:spLocks noChangeShapeType="1"/>
                  </p:cNvSpPr>
                  <p:nvPr/>
                </p:nvSpPr>
                <p:spPr bwMode="auto">
                  <a:xfrm rot="17396543" flipV="1">
                    <a:off x="2225" y="7071"/>
                    <a:ext cx="427" cy="67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Arc 15"/>
                  <p:cNvSpPr>
                    <a:spLocks noChangeAspect="1"/>
                  </p:cNvSpPr>
                  <p:nvPr/>
                </p:nvSpPr>
                <p:spPr bwMode="auto">
                  <a:xfrm rot="300000">
                    <a:off x="1840" y="7376"/>
                    <a:ext cx="821" cy="448"/>
                  </a:xfrm>
                  <a:custGeom>
                    <a:avLst/>
                    <a:gdLst>
                      <a:gd name="T0" fmla="*/ 170 w 20932"/>
                      <a:gd name="T1" fmla="*/ 0 h 20990"/>
                      <a:gd name="T2" fmla="*/ 696 w 20932"/>
                      <a:gd name="T3" fmla="*/ 334 h 20990"/>
                      <a:gd name="T4" fmla="*/ 0 w 20932"/>
                      <a:gd name="T5" fmla="*/ 448 h 209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932" h="20990" fill="none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</a:path>
                      <a:path w="20932" h="20990" stroke="0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  <a:lnTo>
                          <a:pt x="0" y="20990"/>
                        </a:lnTo>
                        <a:lnTo>
                          <a:pt x="5097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Поле 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06987" y="989886"/>
                  <a:ext cx="557107" cy="4189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57" name="Поле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99302" y="1295948"/>
                  <a:ext cx="556193" cy="4189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25" name="Line 17"/>
                <p:cNvSpPr>
                  <a:spLocks noChangeAspect="1" noChangeShapeType="1"/>
                </p:cNvSpPr>
                <p:nvPr/>
              </p:nvSpPr>
              <p:spPr bwMode="auto">
                <a:xfrm rot="2119475" flipV="1">
                  <a:off x="4257388" y="1118656"/>
                  <a:ext cx="424671" cy="5766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Arc 18"/>
                <p:cNvSpPr>
                  <a:spLocks noChangeAspect="1"/>
                </p:cNvSpPr>
                <p:nvPr/>
              </p:nvSpPr>
              <p:spPr bwMode="auto">
                <a:xfrm rot="20318257">
                  <a:off x="3923221" y="1395829"/>
                  <a:ext cx="1140744" cy="40306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7272239"/>
                    </p:ext>
                  </p:extLst>
                </p:nvPr>
              </p:nvGraphicFramePr>
              <p:xfrm>
                <a:off x="4815296" y="904528"/>
                <a:ext cx="323528" cy="6369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0" name="Equation" r:id="rId88" imgW="203112" imgH="330057" progId="Equation.DSMT4">
                        <p:embed/>
                      </p:oleObj>
                    </mc:Choice>
                    <mc:Fallback>
                      <p:oleObj name="Equation" r:id="rId88" imgW="203112" imgH="3300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5296" y="904528"/>
                              <a:ext cx="323528" cy="63694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Объект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83769907"/>
                    </p:ext>
                  </p:extLst>
                </p:nvPr>
              </p:nvGraphicFramePr>
              <p:xfrm>
                <a:off x="3288065" y="2137296"/>
                <a:ext cx="2667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1" name="Equation" r:id="rId90" imgW="266400" imgH="355320" progId="Equation.DSMT4">
                        <p:embed/>
                      </p:oleObj>
                    </mc:Choice>
                    <mc:Fallback>
                      <p:oleObj name="Equation" r:id="rId90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065" y="2137296"/>
                              <a:ext cx="266700" cy="3556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349924"/>
                    </p:ext>
                  </p:extLst>
                </p:nvPr>
              </p:nvGraphicFramePr>
              <p:xfrm>
                <a:off x="3935941" y="1484784"/>
                <a:ext cx="323528" cy="485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2" name="Equation" r:id="rId92" imgW="228501" imgH="342751" progId="Equation.DSMT4">
                        <p:embed/>
                      </p:oleObj>
                    </mc:Choice>
                    <mc:Fallback>
                      <p:oleObj name="Equation" r:id="rId92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5941" y="1484784"/>
                              <a:ext cx="323528" cy="48529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DDDFBCD-CCF3-4542-B0A9-E1CFA9876713}"/>
                    </a:ext>
                  </a:extLst>
                </p:cNvPr>
                <p:cNvSpPr txBox="1"/>
                <p:nvPr/>
              </p:nvSpPr>
              <p:spPr>
                <a:xfrm>
                  <a:off x="4762049" y="1073882"/>
                  <a:ext cx="430022" cy="23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6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C70CCEC-6704-486F-BF08-777FEB97B184}"/>
                    </a:ext>
                  </a:extLst>
                </p:cNvPr>
                <p:cNvSpPr txBox="1"/>
                <p:nvPr/>
              </p:nvSpPr>
              <p:spPr>
                <a:xfrm>
                  <a:off x="4356196" y="664316"/>
                  <a:ext cx="430022" cy="23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6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CB3025A-7204-4167-97BD-17A44D41CC7F}"/>
                    </a:ext>
                  </a:extLst>
                </p:cNvPr>
                <p:cNvSpPr txBox="1"/>
                <p:nvPr/>
              </p:nvSpPr>
              <p:spPr>
                <a:xfrm>
                  <a:off x="3300087" y="746520"/>
                  <a:ext cx="430022" cy="23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6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600" dirty="0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541E8B9-B794-400D-B15C-DB4643CFFA27}"/>
                  </a:ext>
                </a:extLst>
              </p:cNvPr>
              <p:cNvSpPr txBox="1"/>
              <p:nvPr/>
            </p:nvSpPr>
            <p:spPr>
              <a:xfrm>
                <a:off x="3186538" y="2151168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182" name="Группа 181">
            <a:extLst>
              <a:ext uri="{FF2B5EF4-FFF2-40B4-BE49-F238E27FC236}">
                <a16:creationId xmlns:a16="http://schemas.microsoft.com/office/drawing/2014/main" id="{72BCE17F-3F04-4E9F-869E-E78075B6BF1B}"/>
              </a:ext>
            </a:extLst>
          </p:cNvPr>
          <p:cNvGrpSpPr/>
          <p:nvPr/>
        </p:nvGrpSpPr>
        <p:grpSpPr>
          <a:xfrm>
            <a:off x="2744413" y="841028"/>
            <a:ext cx="4574623" cy="2758782"/>
            <a:chOff x="2744413" y="841028"/>
            <a:chExt cx="4574623" cy="275878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E2F8BCC-7E3F-4337-91DE-E75BC5FB911E}"/>
                </a:ext>
              </a:extLst>
            </p:cNvPr>
            <p:cNvSpPr txBox="1"/>
            <p:nvPr/>
          </p:nvSpPr>
          <p:spPr>
            <a:xfrm>
              <a:off x="5074189" y="1751522"/>
              <a:ext cx="283957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3157DAA7-F80A-4277-B85A-F3DCB0DFA20C}"/>
                </a:ext>
              </a:extLst>
            </p:cNvPr>
            <p:cNvGrpSpPr/>
            <p:nvPr/>
          </p:nvGrpSpPr>
          <p:grpSpPr>
            <a:xfrm>
              <a:off x="2744413" y="841028"/>
              <a:ext cx="4574623" cy="2758782"/>
              <a:chOff x="2744413" y="841028"/>
              <a:chExt cx="4574623" cy="2758782"/>
            </a:xfrm>
          </p:grpSpPr>
          <p:sp>
            <p:nvSpPr>
              <p:cNvPr id="38" name="Прямая соединительная линия 7"/>
              <p:cNvSpPr>
                <a:spLocks noChangeAspect="1" noChangeShapeType="1"/>
              </p:cNvSpPr>
              <p:nvPr/>
            </p:nvSpPr>
            <p:spPr bwMode="auto">
              <a:xfrm flipV="1">
                <a:off x="2744413" y="1934199"/>
                <a:ext cx="3529262" cy="16656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4061711" y="1392992"/>
                <a:ext cx="2705036" cy="885527"/>
                <a:chOff x="4061711" y="1392992"/>
                <a:chExt cx="2705036" cy="885527"/>
              </a:xfrm>
            </p:grpSpPr>
            <p:sp>
              <p:nvSpPr>
                <p:cNvPr id="35" name="Прямая со стрелкой 28"/>
                <p:cNvSpPr>
                  <a:spLocks noChangeShapeType="1"/>
                </p:cNvSpPr>
                <p:nvPr/>
              </p:nvSpPr>
              <p:spPr bwMode="auto">
                <a:xfrm>
                  <a:off x="4061711" y="1546956"/>
                  <a:ext cx="2175372" cy="376046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2" name="Group 16"/>
                <p:cNvGrpSpPr>
                  <a:grpSpLocks/>
                </p:cNvGrpSpPr>
                <p:nvPr/>
              </p:nvGrpSpPr>
              <p:grpSpPr bwMode="auto">
                <a:xfrm>
                  <a:off x="6276419" y="1392992"/>
                  <a:ext cx="490328" cy="885527"/>
                  <a:chOff x="7006" y="7547"/>
                  <a:chExt cx="536" cy="949"/>
                </a:xfrm>
              </p:grpSpPr>
              <p:sp>
                <p:nvSpPr>
                  <p:cNvPr id="33" name="Line 23"/>
                  <p:cNvSpPr>
                    <a:spLocks noChangeShapeType="1"/>
                  </p:cNvSpPr>
                  <p:nvPr/>
                </p:nvSpPr>
                <p:spPr bwMode="auto">
                  <a:xfrm rot="256899" flipV="1">
                    <a:off x="7006" y="7547"/>
                    <a:ext cx="427" cy="5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Arc 24"/>
                  <p:cNvSpPr>
                    <a:spLocks/>
                  </p:cNvSpPr>
                  <p:nvPr/>
                </p:nvSpPr>
                <p:spPr bwMode="auto">
                  <a:xfrm rot="-3372138">
                    <a:off x="6864" y="7819"/>
                    <a:ext cx="907" cy="448"/>
                  </a:xfrm>
                  <a:custGeom>
                    <a:avLst/>
                    <a:gdLst>
                      <a:gd name="T0" fmla="*/ 170 w 20932"/>
                      <a:gd name="T1" fmla="*/ 0 h 20990"/>
                      <a:gd name="T2" fmla="*/ 696 w 20932"/>
                      <a:gd name="T3" fmla="*/ 334 h 20990"/>
                      <a:gd name="T4" fmla="*/ 0 w 20932"/>
                      <a:gd name="T5" fmla="*/ 448 h 209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932" h="20990" fill="none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</a:path>
                      <a:path w="20932" h="20990" stroke="0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  <a:lnTo>
                          <a:pt x="0" y="20990"/>
                        </a:lnTo>
                        <a:lnTo>
                          <a:pt x="5097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9" name="Группа 178">
                <a:extLst>
                  <a:ext uri="{FF2B5EF4-FFF2-40B4-BE49-F238E27FC236}">
                    <a16:creationId xmlns:a16="http://schemas.microsoft.com/office/drawing/2014/main" id="{0590CEB4-A22B-469F-9AF5-5E2E8C4E1D9A}"/>
                  </a:ext>
                </a:extLst>
              </p:cNvPr>
              <p:cNvGrpSpPr/>
              <p:nvPr/>
            </p:nvGrpSpPr>
            <p:grpSpPr>
              <a:xfrm>
                <a:off x="4946612" y="841028"/>
                <a:ext cx="2372424" cy="1649308"/>
                <a:chOff x="4946612" y="841028"/>
                <a:chExt cx="2372424" cy="1649308"/>
              </a:xfrm>
            </p:grpSpPr>
            <p:grpSp>
              <p:nvGrpSpPr>
                <p:cNvPr id="18" name="Группа 24"/>
                <p:cNvGrpSpPr>
                  <a:grpSpLocks/>
                </p:cNvGrpSpPr>
                <p:nvPr/>
              </p:nvGrpSpPr>
              <p:grpSpPr bwMode="auto">
                <a:xfrm>
                  <a:off x="6177622" y="1706518"/>
                  <a:ext cx="680604" cy="614923"/>
                  <a:chOff x="6427" y="8136"/>
                  <a:chExt cx="744" cy="659"/>
                </a:xfrm>
              </p:grpSpPr>
              <p:sp>
                <p:nvSpPr>
                  <p:cNvPr id="78" name="Line 26"/>
                  <p:cNvSpPr>
                    <a:spLocks noChangeShapeType="1"/>
                  </p:cNvSpPr>
                  <p:nvPr/>
                </p:nvSpPr>
                <p:spPr bwMode="auto">
                  <a:xfrm rot="3002875" flipV="1">
                    <a:off x="6673" y="8066"/>
                    <a:ext cx="427" cy="5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Arc 27"/>
                  <p:cNvSpPr>
                    <a:spLocks noChangeAspect="1"/>
                  </p:cNvSpPr>
                  <p:nvPr/>
                </p:nvSpPr>
                <p:spPr bwMode="auto">
                  <a:xfrm rot="-626162">
                    <a:off x="6427" y="8347"/>
                    <a:ext cx="696" cy="448"/>
                  </a:xfrm>
                  <a:custGeom>
                    <a:avLst/>
                    <a:gdLst>
                      <a:gd name="T0" fmla="*/ 170 w 20932"/>
                      <a:gd name="T1" fmla="*/ 0 h 20990"/>
                      <a:gd name="T2" fmla="*/ 696 w 20932"/>
                      <a:gd name="T3" fmla="*/ 334 h 20990"/>
                      <a:gd name="T4" fmla="*/ 0 w 20932"/>
                      <a:gd name="T5" fmla="*/ 448 h 209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932" h="20990" fill="none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</a:path>
                      <a:path w="20932" h="20990" stroke="0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  <a:lnTo>
                          <a:pt x="0" y="20990"/>
                        </a:lnTo>
                        <a:lnTo>
                          <a:pt x="5097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72"/>
                <p:cNvGrpSpPr>
                  <a:grpSpLocks/>
                </p:cNvGrpSpPr>
                <p:nvPr/>
              </p:nvGrpSpPr>
              <p:grpSpPr bwMode="auto">
                <a:xfrm rot="20841707">
                  <a:off x="5932458" y="1288482"/>
                  <a:ext cx="455566" cy="740894"/>
                  <a:chOff x="7584" y="9074"/>
                  <a:chExt cx="498" cy="794"/>
                </a:xfrm>
              </p:grpSpPr>
              <p:sp>
                <p:nvSpPr>
                  <p:cNvPr id="76" name="Line 20"/>
                  <p:cNvSpPr>
                    <a:spLocks noChangeAspect="1" noChangeShapeType="1"/>
                  </p:cNvSpPr>
                  <p:nvPr/>
                </p:nvSpPr>
                <p:spPr bwMode="auto">
                  <a:xfrm rot="18600000" flipV="1">
                    <a:off x="7645" y="9266"/>
                    <a:ext cx="584" cy="291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Arc 21"/>
                  <p:cNvSpPr>
                    <a:spLocks/>
                  </p:cNvSpPr>
                  <p:nvPr/>
                </p:nvSpPr>
                <p:spPr bwMode="auto">
                  <a:xfrm rot="1392426">
                    <a:off x="7584" y="9074"/>
                    <a:ext cx="340" cy="794"/>
                  </a:xfrm>
                  <a:custGeom>
                    <a:avLst/>
                    <a:gdLst>
                      <a:gd name="T0" fmla="*/ 170 w 20932"/>
                      <a:gd name="T1" fmla="*/ 0 h 20990"/>
                      <a:gd name="T2" fmla="*/ 696 w 20932"/>
                      <a:gd name="T3" fmla="*/ 334 h 20990"/>
                      <a:gd name="T4" fmla="*/ 0 w 20932"/>
                      <a:gd name="T5" fmla="*/ 448 h 209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932" h="20990" fill="none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</a:path>
                      <a:path w="20932" h="20990" stroke="0" extrusionOk="0">
                        <a:moveTo>
                          <a:pt x="5097" y="0"/>
                        </a:moveTo>
                        <a:cubicBezTo>
                          <a:pt x="12867" y="1887"/>
                          <a:pt x="18959" y="7911"/>
                          <a:pt x="20932" y="15659"/>
                        </a:cubicBezTo>
                        <a:lnTo>
                          <a:pt x="0" y="20990"/>
                        </a:lnTo>
                        <a:lnTo>
                          <a:pt x="5097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Поле 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46612" y="1734103"/>
                  <a:ext cx="619313" cy="369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w</a:t>
                  </a:r>
                  <a:endPara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Поле 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694613" y="1127054"/>
                  <a:ext cx="556193" cy="4199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59" name="Поле 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739625" y="1285112"/>
                  <a:ext cx="557107" cy="4199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60" name="Поле 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545368" y="2071367"/>
                  <a:ext cx="557107" cy="4189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endParaRPr kumimoji="0" lang="en-US" alt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28" name="Овал 30"/>
                <p:cNvSpPr>
                  <a:spLocks noChangeArrowheads="1"/>
                </p:cNvSpPr>
                <p:nvPr/>
              </p:nvSpPr>
              <p:spPr bwMode="auto">
                <a:xfrm>
                  <a:off x="6198662" y="1897807"/>
                  <a:ext cx="77757" cy="7931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4908108"/>
                    </p:ext>
                  </p:extLst>
                </p:nvPr>
              </p:nvGraphicFramePr>
              <p:xfrm>
                <a:off x="6929106" y="1722009"/>
                <a:ext cx="291347" cy="5244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3" name="Equation" r:id="rId94" imgW="190335" imgH="266469" progId="Equation.DSMT4">
                        <p:embed/>
                      </p:oleObj>
                    </mc:Choice>
                    <mc:Fallback>
                      <p:oleObj name="Equation" r:id="rId94" imgW="190335" imgH="26646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29106" y="1722009"/>
                              <a:ext cx="291347" cy="52442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" name="Объект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4947881"/>
                    </p:ext>
                  </p:extLst>
                </p:nvPr>
              </p:nvGraphicFramePr>
              <p:xfrm>
                <a:off x="6630562" y="1057052"/>
                <a:ext cx="385339" cy="443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4" name="Equation" r:id="rId96" imgW="253890" imgH="291973" progId="Equation.DSMT4">
                        <p:embed/>
                      </p:oleObj>
                    </mc:Choice>
                    <mc:Fallback>
                      <p:oleObj name="Equation" r:id="rId96" imgW="253890" imgH="29197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30562" y="1057052"/>
                              <a:ext cx="385339" cy="443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4933151"/>
                    </p:ext>
                  </p:extLst>
                </p:nvPr>
              </p:nvGraphicFramePr>
              <p:xfrm>
                <a:off x="6157728" y="841028"/>
                <a:ext cx="323528" cy="584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5" name="Equation" r:id="rId98" imgW="203024" imgH="266469" progId="Equation.DSMT4">
                        <p:embed/>
                      </p:oleObj>
                    </mc:Choice>
                    <mc:Fallback>
                      <p:oleObj name="Equation" r:id="rId98" imgW="203024" imgH="26646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57728" y="841028"/>
                              <a:ext cx="323528" cy="58443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4958771"/>
                    </p:ext>
                  </p:extLst>
                </p:nvPr>
              </p:nvGraphicFramePr>
              <p:xfrm>
                <a:off x="6173008" y="1963440"/>
                <a:ext cx="339428" cy="396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6" name="Equation" r:id="rId100" imgW="228501" imgH="266584" progId="Equation.DSMT4">
                        <p:embed/>
                      </p:oleObj>
                    </mc:Choice>
                    <mc:Fallback>
                      <p:oleObj name="Equation" r:id="rId100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73008" y="1963440"/>
                              <a:ext cx="339428" cy="396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550D1B3-5C70-4EC2-AB02-4E2CB5BDA04E}"/>
                    </a:ext>
                  </a:extLst>
                </p:cNvPr>
                <p:cNvSpPr txBox="1"/>
                <p:nvPr/>
              </p:nvSpPr>
              <p:spPr>
                <a:xfrm>
                  <a:off x="6114520" y="901767"/>
                  <a:ext cx="430022" cy="2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5FB52A0-D65D-46BE-AB88-81F4038B431F}"/>
                    </a:ext>
                  </a:extLst>
                </p:cNvPr>
                <p:cNvSpPr txBox="1"/>
                <p:nvPr/>
              </p:nvSpPr>
              <p:spPr>
                <a:xfrm>
                  <a:off x="6605092" y="1078704"/>
                  <a:ext cx="430022" cy="2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C547FA1-3DD9-4B39-A5CD-8762746AA2A6}"/>
                    </a:ext>
                  </a:extLst>
                </p:cNvPr>
                <p:cNvSpPr txBox="1"/>
                <p:nvPr/>
              </p:nvSpPr>
              <p:spPr>
                <a:xfrm>
                  <a:off x="6889014" y="1770620"/>
                  <a:ext cx="430022" cy="2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dirty="0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78" name="Группа 177">
                <a:extLst>
                  <a:ext uri="{FF2B5EF4-FFF2-40B4-BE49-F238E27FC236}">
                    <a16:creationId xmlns:a16="http://schemas.microsoft.com/office/drawing/2014/main" id="{C975D52E-4B23-4379-A531-CACEA7B41328}"/>
                  </a:ext>
                </a:extLst>
              </p:cNvPr>
              <p:cNvGrpSpPr/>
              <p:nvPr/>
            </p:nvGrpSpPr>
            <p:grpSpPr>
              <a:xfrm>
                <a:off x="4496042" y="2391544"/>
                <a:ext cx="430022" cy="266700"/>
                <a:chOff x="4496042" y="2391544"/>
                <a:chExt cx="430022" cy="266700"/>
              </a:xfrm>
            </p:grpSpPr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5024300"/>
                    </p:ext>
                  </p:extLst>
                </p:nvPr>
              </p:nvGraphicFramePr>
              <p:xfrm>
                <a:off x="4568825" y="2391544"/>
                <a:ext cx="1778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877" name="Equation" r:id="rId102" imgW="177480" imgH="266400" progId="Equation.DSMT4">
                        <p:embed/>
                      </p:oleObj>
                    </mc:Choice>
                    <mc:Fallback>
                      <p:oleObj name="Equation" r:id="rId102" imgW="17748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8825" y="2391544"/>
                              <a:ext cx="177800" cy="266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3C420A2-9CD9-4E1B-8A94-176F7D1556DA}"/>
                    </a:ext>
                  </a:extLst>
                </p:cNvPr>
                <p:cNvSpPr txBox="1"/>
                <p:nvPr/>
              </p:nvSpPr>
              <p:spPr>
                <a:xfrm>
                  <a:off x="4496042" y="2393194"/>
                  <a:ext cx="430022" cy="2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4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400" dirty="0">
                    <a:latin typeface="Georgia" panose="02040502050405020303" pitchFamily="18" charset="0"/>
                  </a:endParaRPr>
                </a:p>
              </p:txBody>
            </p:sp>
          </p:grpSp>
        </p:grp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2ECE257D-24CA-46EB-A105-779A18C28161}"/>
              </a:ext>
            </a:extLst>
          </p:cNvPr>
          <p:cNvGrpSpPr/>
          <p:nvPr/>
        </p:nvGrpSpPr>
        <p:grpSpPr>
          <a:xfrm>
            <a:off x="3721491" y="730483"/>
            <a:ext cx="557107" cy="766466"/>
            <a:chOff x="3721491" y="730483"/>
            <a:chExt cx="557107" cy="766466"/>
          </a:xfrm>
        </p:grpSpPr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4170FFB3-5F58-440A-A213-3D9FD683209E}"/>
                </a:ext>
              </a:extLst>
            </p:cNvPr>
            <p:cNvCxnSpPr/>
            <p:nvPr/>
          </p:nvCxnSpPr>
          <p:spPr>
            <a:xfrm flipH="1" flipV="1">
              <a:off x="3988841" y="1038002"/>
              <a:ext cx="68093" cy="45894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D32A1DBF-C935-4576-981E-BF0105F59753}"/>
                </a:ext>
              </a:extLst>
            </p:cNvPr>
            <p:cNvGrpSpPr/>
            <p:nvPr/>
          </p:nvGrpSpPr>
          <p:grpSpPr>
            <a:xfrm>
              <a:off x="3721491" y="730483"/>
              <a:ext cx="557107" cy="400110"/>
              <a:chOff x="7726998" y="1122942"/>
              <a:chExt cx="557107" cy="400110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163ADA2-7E48-4A31-AA16-214E6B04BB81}"/>
                  </a:ext>
                </a:extLst>
              </p:cNvPr>
              <p:cNvSpPr txBox="1"/>
              <p:nvPr/>
            </p:nvSpPr>
            <p:spPr>
              <a:xfrm>
                <a:off x="7726998" y="1122942"/>
                <a:ext cx="557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-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="1" spc="-100" dirty="0" err="1">
                    <a:solidFill>
                      <a:srgbClr val="FF0000"/>
                    </a:solidFill>
                    <a:latin typeface="Georgia" panose="02040502050405020303" pitchFamily="18" charset="0"/>
                  </a:rPr>
                  <a:t>r</a:t>
                </a:r>
                <a:r>
                  <a:rPr lang="en-US" sz="2000" b="1" spc="-100" dirty="0">
                    <a:solidFill>
                      <a:srgbClr val="FF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</a:t>
                </a:r>
                <a:endParaRPr lang="ru-RU" sz="2000" b="1" spc="-1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84A6A93-7BD2-4B8B-B580-01207D1F495C}"/>
                  </a:ext>
                </a:extLst>
              </p:cNvPr>
              <p:cNvSpPr txBox="1"/>
              <p:nvPr/>
            </p:nvSpPr>
            <p:spPr>
              <a:xfrm>
                <a:off x="7808459" y="1164897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FF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E6230910-E63D-4ECE-B2E2-5B63845E7F25}"/>
              </a:ext>
            </a:extLst>
          </p:cNvPr>
          <p:cNvGrpSpPr/>
          <p:nvPr/>
        </p:nvGrpSpPr>
        <p:grpSpPr>
          <a:xfrm>
            <a:off x="6627713" y="1517903"/>
            <a:ext cx="504056" cy="400110"/>
            <a:chOff x="7596336" y="980728"/>
            <a:chExt cx="50405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5D8C8F6-296C-4A71-89A5-191F3355D25B}"/>
                    </a:ext>
                  </a:extLst>
                </p:cNvPr>
                <p:cNvSpPr txBox="1"/>
                <p:nvPr/>
              </p:nvSpPr>
              <p:spPr>
                <a:xfrm>
                  <a:off x="7596336" y="980728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spc="-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pc="-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pc="-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a14:m>
                  <a:endParaRPr lang="ru-RU" sz="2000" spc="-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5D8C8F6-296C-4A71-89A5-191F3355D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980728"/>
                  <a:ext cx="504056" cy="400110"/>
                </a:xfrm>
                <a:prstGeom prst="rect">
                  <a:avLst/>
                </a:prstGeom>
                <a:blipFill>
                  <a:blip r:embed="rId104"/>
                  <a:stretch>
                    <a:fillRect l="-12048" t="-9091" r="-39759" b="-242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2C1BAD8-A05C-48C3-8282-FA83772C70D4}"/>
                </a:ext>
              </a:extLst>
            </p:cNvPr>
            <p:cNvSpPr txBox="1"/>
            <p:nvPr/>
          </p:nvSpPr>
          <p:spPr>
            <a:xfrm>
              <a:off x="7695622" y="984157"/>
              <a:ext cx="162773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FF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</p:grp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BDE0D7E1-4C10-486E-8CAD-DB3D6967E4EF}"/>
              </a:ext>
            </a:extLst>
          </p:cNvPr>
          <p:cNvCxnSpPr>
            <a:cxnSpLocks/>
          </p:cNvCxnSpPr>
          <p:nvPr/>
        </p:nvCxnSpPr>
        <p:spPr>
          <a:xfrm flipV="1">
            <a:off x="6223741" y="1722009"/>
            <a:ext cx="502369" cy="1969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36BC7B3-BEBD-4A77-BC70-F3655883C4D7}"/>
              </a:ext>
            </a:extLst>
          </p:cNvPr>
          <p:cNvGrpSpPr/>
          <p:nvPr/>
        </p:nvGrpSpPr>
        <p:grpSpPr>
          <a:xfrm>
            <a:off x="7250650" y="2571517"/>
            <a:ext cx="1683004" cy="3002620"/>
            <a:chOff x="7250650" y="2571517"/>
            <a:chExt cx="1683004" cy="300262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8312152"/>
                    </p:ext>
                  </p:extLst>
                </p:nvPr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878" name="Equation" r:id="rId105" imgW="1384200" imgH="672840" progId="Equation.DSMT4">
                        <p:embed/>
                      </p:oleObj>
                    </mc:Choice>
                    <mc:Fallback>
                      <p:oleObj name="Equation" r:id="rId105" imgW="1384200" imgH="6728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8312152"/>
                    </p:ext>
                  </p:extLst>
                </p:nvPr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7954" name="Equation" r:id="rId107" imgW="1384200" imgH="672840" progId="Equation.DSMT4">
                        <p:embed/>
                      </p:oleObj>
                    </mc:Choice>
                    <mc:Fallback>
                      <p:oleObj name="Equation" r:id="rId107" imgW="1384200" imgH="6728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EDE82ADB-893F-4EF8-9FF9-3D041F8C7CA9}"/>
                </a:ext>
              </a:extLst>
            </p:cNvPr>
            <p:cNvGrpSpPr/>
            <p:nvPr/>
          </p:nvGrpSpPr>
          <p:grpSpPr>
            <a:xfrm>
              <a:off x="7326591" y="2571517"/>
              <a:ext cx="1226466" cy="768970"/>
              <a:chOff x="7774269" y="2014963"/>
              <a:chExt cx="1226466" cy="768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/>
                      <a:t>t </a:t>
                    </a:r>
                    <a:r>
                      <a:rPr lang="en-US" dirty="0"/>
                      <a:t>=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 l="-6780" t="-13115" r="-152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TextBox 114"/>
              <p:cNvSpPr txBox="1"/>
              <p:nvPr/>
            </p:nvSpPr>
            <p:spPr>
              <a:xfrm>
                <a:off x="7774269" y="2014963"/>
                <a:ext cx="1226466" cy="72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/>
                  <a:t>Comoving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/>
                  <a:t>(curvilinear)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FBA3BD-5B6B-46EC-9BD3-EF7EE48B5BD2}"/>
                </a:ext>
              </a:extLst>
            </p:cNvPr>
            <p:cNvSpPr txBox="1"/>
            <p:nvPr/>
          </p:nvSpPr>
          <p:spPr>
            <a:xfrm>
              <a:off x="7290099" y="34816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6CE2FE2-7BBB-451B-9EF8-CC221B4B5343}"/>
                </a:ext>
              </a:extLst>
            </p:cNvPr>
            <p:cNvSpPr txBox="1"/>
            <p:nvPr/>
          </p:nvSpPr>
          <p:spPr>
            <a:xfrm>
              <a:off x="8011796" y="3385340"/>
              <a:ext cx="430022" cy="19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A9DCF108-D59E-4231-A033-A504D225A838}"/>
                </a:ext>
              </a:extLst>
            </p:cNvPr>
            <p:cNvGrpSpPr/>
            <p:nvPr/>
          </p:nvGrpSpPr>
          <p:grpSpPr>
            <a:xfrm>
              <a:off x="7269989" y="4083458"/>
              <a:ext cx="1646999" cy="773113"/>
              <a:chOff x="7296976" y="4827220"/>
              <a:chExt cx="1646999" cy="77311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9290441"/>
                      </p:ext>
                    </p:extLst>
                  </p:nvPr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79" name="Equation" r:id="rId109" imgW="1396800" imgH="672840" progId="Equation.DSMT4">
                          <p:embed/>
                        </p:oleObj>
                      </mc:Choice>
                      <mc:Fallback>
                        <p:oleObj name="Equation" r:id="rId109" imgW="13968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9290441"/>
                      </p:ext>
                    </p:extLst>
                  </p:nvPr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5" name="Equation" r:id="rId111" imgW="1396800" imgH="672840" progId="Equation.DSMT4">
                          <p:embed/>
                        </p:oleObj>
                      </mc:Choice>
                      <mc:Fallback>
                        <p:oleObj name="Equation" r:id="rId111" imgW="13968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10FC219-86AB-4318-A3F9-F7B68A7CA66E}"/>
                  </a:ext>
                </a:extLst>
              </p:cNvPr>
              <p:cNvSpPr txBox="1"/>
              <p:nvPr/>
            </p:nvSpPr>
            <p:spPr>
              <a:xfrm>
                <a:off x="7296976" y="4980840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3071D0-CA58-4879-89B4-285D062E0AF0}"/>
                  </a:ext>
                </a:extLst>
              </p:cNvPr>
              <p:cNvSpPr txBox="1"/>
              <p:nvPr/>
            </p:nvSpPr>
            <p:spPr>
              <a:xfrm>
                <a:off x="8077389" y="4884542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DA3B45C1-3067-4CE3-ADFF-E227B0410530}"/>
                </a:ext>
              </a:extLst>
            </p:cNvPr>
            <p:cNvGrpSpPr/>
            <p:nvPr/>
          </p:nvGrpSpPr>
          <p:grpSpPr>
            <a:xfrm>
              <a:off x="7250650" y="4800738"/>
              <a:ext cx="1683004" cy="773399"/>
              <a:chOff x="5147059" y="4381816"/>
              <a:chExt cx="1683004" cy="77339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73782174"/>
                      </p:ext>
                    </p:extLst>
                  </p:nvPr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80" name="Equation" r:id="rId113" imgW="1409400" imgH="672840" progId="Equation.DSMT4">
                          <p:embed/>
                        </p:oleObj>
                      </mc:Choice>
                      <mc:Fallback>
                        <p:oleObj name="Equation" r:id="rId113" imgW="14094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73782174"/>
                      </p:ext>
                    </p:extLst>
                  </p:nvPr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6" name="Equation" r:id="rId114" imgW="1409400" imgH="672840" progId="Equation.DSMT4">
                          <p:embed/>
                        </p:oleObj>
                      </mc:Choice>
                      <mc:Fallback>
                        <p:oleObj name="Equation" r:id="rId114" imgW="14094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CEA5121-0DCC-48BD-AA39-00F3FE092D6C}"/>
                  </a:ext>
                </a:extLst>
              </p:cNvPr>
              <p:cNvSpPr txBox="1"/>
              <p:nvPr/>
            </p:nvSpPr>
            <p:spPr>
              <a:xfrm>
                <a:off x="5147059" y="4537732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A6907A-1E2A-4D54-B3CD-DE6EE74B70FE}"/>
                  </a:ext>
                </a:extLst>
              </p:cNvPr>
              <p:cNvSpPr txBox="1"/>
              <p:nvPr/>
            </p:nvSpPr>
            <p:spPr>
              <a:xfrm>
                <a:off x="5910323" y="4438115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39BAE-C078-4138-BC6C-5906A7038CEF}"/>
                  </a:ext>
                </a:extLst>
              </p:cNvPr>
              <p:cNvSpPr txBox="1"/>
              <p:nvPr/>
            </p:nvSpPr>
            <p:spPr>
              <a:xfrm>
                <a:off x="5802881" y="4801937"/>
                <a:ext cx="468000" cy="2459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ru-RU" b="1" spc="-80" dirty="0">
                    <a:sym typeface="Symbol" panose="05050102010706020507" pitchFamily="18" charset="2"/>
                  </a:rPr>
                  <a:t></a:t>
                </a:r>
                <a:r>
                  <a:rPr lang="en-US" spc="-80" baseline="-25000" dirty="0">
                    <a:sym typeface="Symbol" panose="05050102010706020507" pitchFamily="18" charset="2"/>
                  </a:rPr>
                  <a:t>3</a:t>
                </a:r>
                <a:endParaRPr lang="ru-RU" spc="-80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CD3CA0-C283-40B2-A4B7-961FCA73FF58}"/>
                  </a:ext>
                </a:extLst>
              </p:cNvPr>
              <p:cNvSpPr txBox="1"/>
              <p:nvPr/>
            </p:nvSpPr>
            <p:spPr>
              <a:xfrm>
                <a:off x="5383495" y="4762712"/>
                <a:ext cx="72000" cy="1468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b="1" spc="-80" baseline="-25000" dirty="0">
                    <a:sym typeface="Symbol" panose="05050102010706020507" pitchFamily="18" charset="2"/>
                  </a:rPr>
                  <a:t>3</a:t>
                </a:r>
                <a:endParaRPr lang="ru-RU" b="1" spc="-80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3968B59-FC0A-415E-9AEF-07BEFC550877}"/>
                  </a:ext>
                </a:extLst>
              </p:cNvPr>
              <p:cNvSpPr txBox="1"/>
              <p:nvPr/>
            </p:nvSpPr>
            <p:spPr>
              <a:xfrm>
                <a:off x="6582232" y="5020563"/>
                <a:ext cx="45719" cy="13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sz="1400" spc="-80" baseline="-25000" dirty="0">
                    <a:sym typeface="Symbol" panose="05050102010706020507" pitchFamily="18" charset="2"/>
                  </a:rPr>
                  <a:t>1</a:t>
                </a:r>
                <a:endParaRPr lang="ru-RU" sz="1400" spc="-8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EA7E684-0660-464B-A6F4-34BBAA25963E}"/>
              </a:ext>
            </a:extLst>
          </p:cNvPr>
          <p:cNvGrpSpPr/>
          <p:nvPr/>
        </p:nvGrpSpPr>
        <p:grpSpPr>
          <a:xfrm>
            <a:off x="683568" y="332656"/>
            <a:ext cx="854065" cy="461665"/>
            <a:chOff x="7726998" y="1122942"/>
            <a:chExt cx="85406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183966-2C69-4064-961C-502EDC3A896D}"/>
                </a:ext>
              </a:extLst>
            </p:cNvPr>
            <p:cNvSpPr txBox="1"/>
            <p:nvPr/>
          </p:nvSpPr>
          <p:spPr>
            <a:xfrm>
              <a:off x="7726998" y="1122942"/>
              <a:ext cx="854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-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b="1" spc="-100" dirty="0" err="1">
                  <a:latin typeface="Georgia" panose="02040502050405020303" pitchFamily="18" charset="0"/>
                </a:rPr>
                <a:t>r</a:t>
              </a:r>
              <a:r>
                <a:rPr lang="en-US" sz="2400" b="1" spc="-100" dirty="0">
                  <a:latin typeface="Georgia" panose="02040502050405020303" pitchFamily="18" charset="0"/>
                  <a:sym typeface="Symbol" panose="05050102010706020507" pitchFamily="18" charset="2"/>
                </a:rPr>
                <a:t></a:t>
              </a:r>
              <a:endParaRPr lang="ru-RU" sz="2400" b="1" spc="-100" dirty="0">
                <a:latin typeface="Georgia" panose="020405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E34010-0E4C-4D5A-BCF5-0C9A979B0D42}"/>
                </a:ext>
              </a:extLst>
            </p:cNvPr>
            <p:cNvSpPr txBox="1"/>
            <p:nvPr/>
          </p:nvSpPr>
          <p:spPr>
            <a:xfrm>
              <a:off x="7871014" y="11949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E9C8D2-9415-4876-B7EC-0C90177A076E}"/>
              </a:ext>
            </a:extLst>
          </p:cNvPr>
          <p:cNvSpPr txBox="1"/>
          <p:nvPr/>
        </p:nvSpPr>
        <p:spPr>
          <a:xfrm>
            <a:off x="539552" y="692696"/>
            <a:ext cx="79208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Small </a:t>
            </a:r>
          </a:p>
          <a:p>
            <a:pPr algn="ctr"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Fiber</a:t>
            </a:r>
          </a:p>
          <a:p>
            <a:pPr algn="ctr">
              <a:lnSpc>
                <a:spcPct val="70000"/>
              </a:lnSpc>
            </a:pPr>
            <a:r>
              <a:rPr lang="en-US" sz="2000" i="1" dirty="0">
                <a:solidFill>
                  <a:srgbClr val="FF0000"/>
                </a:solidFill>
                <a:latin typeface="Georgia" panose="02040502050405020303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 = 0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BB8100A-385D-4EBF-A7B9-B2B124C22A49}"/>
              </a:ext>
            </a:extLst>
          </p:cNvPr>
          <p:cNvCxnSpPr/>
          <p:nvPr/>
        </p:nvCxnSpPr>
        <p:spPr>
          <a:xfrm>
            <a:off x="1691680" y="588709"/>
            <a:ext cx="15840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7771FF7-BFAB-4E17-A230-58E28491445D}"/>
              </a:ext>
            </a:extLst>
          </p:cNvPr>
          <p:cNvGrpSpPr/>
          <p:nvPr/>
        </p:nvGrpSpPr>
        <p:grpSpPr>
          <a:xfrm>
            <a:off x="3337833" y="404664"/>
            <a:ext cx="504056" cy="461665"/>
            <a:chOff x="7596336" y="980728"/>
            <a:chExt cx="50405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200BBD-55B8-49EA-ABA2-6FF72A8CDEB5}"/>
                    </a:ext>
                  </a:extLst>
                </p:cNvPr>
                <p:cNvSpPr txBox="1"/>
                <p:nvPr/>
              </p:nvSpPr>
              <p:spPr>
                <a:xfrm>
                  <a:off x="7596336" y="980728"/>
                  <a:ext cx="5040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spc="-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pc="-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a14:m>
                  <a:endParaRPr lang="ru-RU" sz="2400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200BBD-55B8-49EA-ABA2-6FF72A8CD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980728"/>
                  <a:ext cx="50405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512" t="-11842" r="-57317" b="-27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0B646A-27C6-452C-88D2-9BFC8887759C}"/>
                </a:ext>
              </a:extLst>
            </p:cNvPr>
            <p:cNvSpPr txBox="1"/>
            <p:nvPr/>
          </p:nvSpPr>
          <p:spPr>
            <a:xfrm>
              <a:off x="7695622" y="984157"/>
              <a:ext cx="162773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173662-9C7C-477D-B09D-23350A688333}"/>
                  </a:ext>
                </a:extLst>
              </p:cNvPr>
              <p:cNvSpPr txBox="1"/>
              <p:nvPr/>
            </p:nvSpPr>
            <p:spPr>
              <a:xfrm>
                <a:off x="3203848" y="768188"/>
                <a:ext cx="792088" cy="31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2000" i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t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173662-9C7C-477D-B09D-23350A68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768188"/>
                <a:ext cx="792088" cy="319831"/>
              </a:xfrm>
              <a:prstGeom prst="rect">
                <a:avLst/>
              </a:prstGeom>
              <a:blipFill>
                <a:blip r:embed="rId4"/>
                <a:stretch>
                  <a:fillRect l="-769" t="-42308" r="-28462" b="-3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F4F28479-19BA-444E-A0DD-AF20932B0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59791"/>
              </p:ext>
            </p:extLst>
          </p:nvPr>
        </p:nvGraphicFramePr>
        <p:xfrm>
          <a:off x="1507727" y="1747679"/>
          <a:ext cx="192939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6" name="Equation" r:id="rId5" imgW="1155600" imgH="520560" progId="Equation.DSMT4">
                  <p:embed/>
                </p:oleObj>
              </mc:Choice>
              <mc:Fallback>
                <p:oleObj name="Equation" r:id="rId5" imgW="1155600" imgH="52056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27" y="1747679"/>
                        <a:ext cx="192939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>
            <a:extLst>
              <a:ext uri="{FF2B5EF4-FFF2-40B4-BE49-F238E27FC236}">
                <a16:creationId xmlns:a16="http://schemas.microsoft.com/office/drawing/2014/main" id="{E3C51F44-04C9-4F7C-A5E0-9314ABBF6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90648"/>
              </p:ext>
            </p:extLst>
          </p:nvPr>
        </p:nvGraphicFramePr>
        <p:xfrm>
          <a:off x="4427984" y="1841841"/>
          <a:ext cx="1864515" cy="92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7" name="Equation" r:id="rId7" imgW="1384200" imgH="685800" progId="Equation.DSMT4">
                  <p:embed/>
                </p:oleObj>
              </mc:Choice>
              <mc:Fallback>
                <p:oleObj name="Equation" r:id="rId7" imgW="1384200" imgH="6858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41841"/>
                        <a:ext cx="1864515" cy="923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>
            <a:extLst>
              <a:ext uri="{FF2B5EF4-FFF2-40B4-BE49-F238E27FC236}">
                <a16:creationId xmlns:a16="http://schemas.microsoft.com/office/drawing/2014/main" id="{EA7BD9E8-34D4-4E67-83A5-09BD23B9D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01810"/>
              </p:ext>
            </p:extLst>
          </p:nvPr>
        </p:nvGraphicFramePr>
        <p:xfrm>
          <a:off x="497460" y="3861048"/>
          <a:ext cx="67802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8" name="Equation" r:id="rId9" imgW="3835080" imgH="380880" progId="Equation.DSMT4">
                  <p:embed/>
                </p:oleObj>
              </mc:Choice>
              <mc:Fallback>
                <p:oleObj name="Equation" r:id="rId9" imgW="3835080" imgH="38088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60" y="3861048"/>
                        <a:ext cx="67802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>
            <a:extLst>
              <a:ext uri="{FF2B5EF4-FFF2-40B4-BE49-F238E27FC236}">
                <a16:creationId xmlns:a16="http://schemas.microsoft.com/office/drawing/2014/main" id="{8E1E53E1-CB2B-4A3B-AC94-E490940E6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12269"/>
              </p:ext>
            </p:extLst>
          </p:nvPr>
        </p:nvGraphicFramePr>
        <p:xfrm>
          <a:off x="452216" y="2790056"/>
          <a:ext cx="6870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9" name="Equation" r:id="rId11" imgW="3886200" imgH="520560" progId="Equation.DSMT4">
                  <p:embed/>
                </p:oleObj>
              </mc:Choice>
              <mc:Fallback>
                <p:oleObj name="Equation" r:id="rId11" imgW="3886200" imgH="52056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16" y="2790056"/>
                        <a:ext cx="6870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1D7A8736-354C-408C-9E04-AFD8C1FFDE8E}"/>
              </a:ext>
            </a:extLst>
          </p:cNvPr>
          <p:cNvGrpSpPr/>
          <p:nvPr/>
        </p:nvGrpSpPr>
        <p:grpSpPr>
          <a:xfrm>
            <a:off x="267899" y="1217183"/>
            <a:ext cx="1728192" cy="617372"/>
            <a:chOff x="267899" y="1217183"/>
            <a:chExt cx="1728192" cy="617372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0233E99-8339-4193-8F9F-FEE737BFAFDE}"/>
                </a:ext>
              </a:extLst>
            </p:cNvPr>
            <p:cNvGrpSpPr/>
            <p:nvPr/>
          </p:nvGrpSpPr>
          <p:grpSpPr>
            <a:xfrm>
              <a:off x="267899" y="1217183"/>
              <a:ext cx="1728192" cy="600300"/>
              <a:chOff x="6012160" y="219098"/>
              <a:chExt cx="1728192" cy="600300"/>
            </a:xfrm>
          </p:grpSpPr>
          <p:graphicFrame>
            <p:nvGraphicFramePr>
              <p:cNvPr id="52" name="Объект 51">
                <a:extLst>
                  <a:ext uri="{FF2B5EF4-FFF2-40B4-BE49-F238E27FC236}">
                    <a16:creationId xmlns:a16="http://schemas.microsoft.com/office/drawing/2014/main" id="{7A9735B5-5EE3-4610-ADDE-EF972C4FBD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2979800"/>
                  </p:ext>
                </p:extLst>
              </p:nvPr>
            </p:nvGraphicFramePr>
            <p:xfrm>
              <a:off x="6012160" y="219098"/>
              <a:ext cx="1728192" cy="600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0" name="Equation" r:id="rId13" imgW="977760" imgH="368280" progId="Equation.DSMT4">
                      <p:embed/>
                    </p:oleObj>
                  </mc:Choice>
                  <mc:Fallback>
                    <p:oleObj name="Equation" r:id="rId13" imgW="977760" imgH="368280" progId="Equation.DSMT4">
                      <p:embed/>
                      <p:pic>
                        <p:nvPicPr>
                          <p:cNvPr id="10" name="Объект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219098"/>
                            <a:ext cx="1728192" cy="600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104E53-0BB2-49E1-9088-C4F1B6493D3D}"/>
                  </a:ext>
                </a:extLst>
              </p:cNvPr>
              <p:cNvSpPr txBox="1"/>
              <p:nvPr/>
            </p:nvSpPr>
            <p:spPr>
              <a:xfrm>
                <a:off x="6143166" y="439807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63D520-F729-444F-ABD1-562CE3FAC4F9}"/>
                  </a:ext>
                </a:extLst>
              </p:cNvPr>
              <p:cNvSpPr txBox="1"/>
              <p:nvPr/>
            </p:nvSpPr>
            <p:spPr>
              <a:xfrm>
                <a:off x="7261889" y="378892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EBC663-7B33-42D2-B234-56D7A82DCF64}"/>
                </a:ext>
              </a:extLst>
            </p:cNvPr>
            <p:cNvSpPr txBox="1"/>
            <p:nvPr/>
          </p:nvSpPr>
          <p:spPr>
            <a:xfrm>
              <a:off x="1050634" y="1372890"/>
              <a:ext cx="252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ru-RU" sz="2400" b="1" spc="-1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1F3C3A3F-6BF4-4638-917E-B86FE92271FD}"/>
              </a:ext>
            </a:extLst>
          </p:cNvPr>
          <p:cNvGrpSpPr/>
          <p:nvPr/>
        </p:nvGrpSpPr>
        <p:grpSpPr>
          <a:xfrm>
            <a:off x="3353350" y="1352450"/>
            <a:ext cx="1418505" cy="484627"/>
            <a:chOff x="2689548" y="1306745"/>
            <a:chExt cx="1418505" cy="484627"/>
          </a:xfrm>
        </p:grpSpPr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AB9337DB-0AE5-431D-BF42-47E28BEDDD45}"/>
                </a:ext>
              </a:extLst>
            </p:cNvPr>
            <p:cNvGrpSpPr/>
            <p:nvPr/>
          </p:nvGrpSpPr>
          <p:grpSpPr>
            <a:xfrm>
              <a:off x="2689548" y="1306745"/>
              <a:ext cx="1418505" cy="474662"/>
              <a:chOff x="3995936" y="1251070"/>
              <a:chExt cx="1418505" cy="474662"/>
            </a:xfrm>
          </p:grpSpPr>
          <p:graphicFrame>
            <p:nvGraphicFramePr>
              <p:cNvPr id="48" name="Объект 47">
                <a:extLst>
                  <a:ext uri="{FF2B5EF4-FFF2-40B4-BE49-F238E27FC236}">
                    <a16:creationId xmlns:a16="http://schemas.microsoft.com/office/drawing/2014/main" id="{77F9C56E-DD1F-4DD4-B735-9FF445FF73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4517"/>
                  </p:ext>
                </p:extLst>
              </p:nvPr>
            </p:nvGraphicFramePr>
            <p:xfrm>
              <a:off x="3995936" y="1251070"/>
              <a:ext cx="1368177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1" name="Equation" r:id="rId15" imgW="901440" imgH="291960" progId="Equation.DSMT4">
                      <p:embed/>
                    </p:oleObj>
                  </mc:Choice>
                  <mc:Fallback>
                    <p:oleObj name="Equation" r:id="rId15" imgW="901440" imgH="291960" progId="Equation.DSMT4">
                      <p:embed/>
                      <p:pic>
                        <p:nvPicPr>
                          <p:cNvPr id="11" name="Объект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1251070"/>
                            <a:ext cx="1368177" cy="474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D556CF-ACD7-4C10-A0F6-3EE74F65BC15}"/>
                  </a:ext>
                </a:extLst>
              </p:cNvPr>
              <p:cNvSpPr txBox="1"/>
              <p:nvPr/>
            </p:nvSpPr>
            <p:spPr>
              <a:xfrm>
                <a:off x="4121548" y="1343403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5A08E89-A536-4146-8C67-8E5EAA730588}"/>
                  </a:ext>
                </a:extLst>
              </p:cNvPr>
              <p:cNvSpPr txBox="1"/>
              <p:nvPr/>
            </p:nvSpPr>
            <p:spPr>
              <a:xfrm>
                <a:off x="4984419" y="1282491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87FD40-EB82-4261-8230-0BF9608D8405}"/>
                </a:ext>
              </a:extLst>
            </p:cNvPr>
            <p:cNvSpPr txBox="1"/>
            <p:nvPr/>
          </p:nvSpPr>
          <p:spPr>
            <a:xfrm>
              <a:off x="3223524" y="1329707"/>
              <a:ext cx="252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ru-RU" sz="2400" b="1" spc="-1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24CE3D7-ACD4-400D-AF7F-590658E42A5E}"/>
              </a:ext>
            </a:extLst>
          </p:cNvPr>
          <p:cNvCxnSpPr>
            <a:cxnSpLocks/>
          </p:cNvCxnSpPr>
          <p:nvPr/>
        </p:nvCxnSpPr>
        <p:spPr>
          <a:xfrm>
            <a:off x="1996091" y="1585455"/>
            <a:ext cx="127958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8CE8FC0-D37D-4696-A7C7-937214C1E938}"/>
              </a:ext>
            </a:extLst>
          </p:cNvPr>
          <p:cNvCxnSpPr/>
          <p:nvPr/>
        </p:nvCxnSpPr>
        <p:spPr>
          <a:xfrm>
            <a:off x="2762343" y="2240512"/>
            <a:ext cx="15840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E4E519-5811-4F02-B162-8A76164AF716}"/>
              </a:ext>
            </a:extLst>
          </p:cNvPr>
          <p:cNvSpPr txBox="1"/>
          <p:nvPr/>
        </p:nvSpPr>
        <p:spPr>
          <a:xfrm>
            <a:off x="7452320" y="292494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310897-91A9-45FF-B616-BA055E77031F}"/>
              </a:ext>
            </a:extLst>
          </p:cNvPr>
          <p:cNvSpPr txBox="1"/>
          <p:nvPr/>
        </p:nvSpPr>
        <p:spPr>
          <a:xfrm>
            <a:off x="7452320" y="386104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scalar</a:t>
            </a:r>
          </a:p>
        </p:txBody>
      </p:sp>
    </p:spTree>
    <p:extLst>
      <p:ext uri="{BB962C8B-B14F-4D97-AF65-F5344CB8AC3E}">
        <p14:creationId xmlns:p14="http://schemas.microsoft.com/office/powerpoint/2010/main" val="41868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8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Объект 70">
            <a:extLst>
              <a:ext uri="{FF2B5EF4-FFF2-40B4-BE49-F238E27FC236}">
                <a16:creationId xmlns:a16="http://schemas.microsoft.com/office/drawing/2014/main" id="{E814DE4F-B2C6-486C-9ABF-3474C8B42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1208"/>
              </p:ext>
            </p:extLst>
          </p:nvPr>
        </p:nvGraphicFramePr>
        <p:xfrm>
          <a:off x="509919" y="1711512"/>
          <a:ext cx="67802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3" imgW="3835080" imgH="380880" progId="Equation.DSMT4">
                  <p:embed/>
                </p:oleObj>
              </mc:Choice>
              <mc:Fallback>
                <p:oleObj name="Equation" r:id="rId3" imgW="3835080" imgH="380880" progId="Equation.DSMT4">
                  <p:embed/>
                  <p:pic>
                    <p:nvPicPr>
                      <p:cNvPr id="57" name="Объект 56">
                        <a:extLst>
                          <a:ext uri="{FF2B5EF4-FFF2-40B4-BE49-F238E27FC236}">
                            <a16:creationId xmlns:a16="http://schemas.microsoft.com/office/drawing/2014/main" id="{EA7BD9E8-34D4-4E67-83A5-09BD23B9D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19" y="1711512"/>
                        <a:ext cx="67802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>
            <a:extLst>
              <a:ext uri="{FF2B5EF4-FFF2-40B4-BE49-F238E27FC236}">
                <a16:creationId xmlns:a16="http://schemas.microsoft.com/office/drawing/2014/main" id="{78EFEA6F-9842-4F50-A5BF-1A6DA8CD3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24125"/>
              </p:ext>
            </p:extLst>
          </p:nvPr>
        </p:nvGraphicFramePr>
        <p:xfrm>
          <a:off x="464675" y="640520"/>
          <a:ext cx="6870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Equation" r:id="rId5" imgW="3886200" imgH="520560" progId="Equation.DSMT4">
                  <p:embed/>
                </p:oleObj>
              </mc:Choice>
              <mc:Fallback>
                <p:oleObj name="Equation" r:id="rId5" imgW="3886200" imgH="520560" progId="Equation.DSMT4">
                  <p:embed/>
                  <p:pic>
                    <p:nvPicPr>
                      <p:cNvPr id="58" name="Объект 57">
                        <a:extLst>
                          <a:ext uri="{FF2B5EF4-FFF2-40B4-BE49-F238E27FC236}">
                            <a16:creationId xmlns:a16="http://schemas.microsoft.com/office/drawing/2014/main" id="{8E1E53E1-CB2B-4A3B-AC94-E490940E6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75" y="640520"/>
                        <a:ext cx="6870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8B7127B-9ED1-4E58-8520-66C813264FE6}"/>
              </a:ext>
            </a:extLst>
          </p:cNvPr>
          <p:cNvSpPr txBox="1"/>
          <p:nvPr/>
        </p:nvSpPr>
        <p:spPr>
          <a:xfrm>
            <a:off x="7464779" y="77540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946E6F-8F4D-49E1-8C22-F7D999BF9314}"/>
              </a:ext>
            </a:extLst>
          </p:cNvPr>
          <p:cNvSpPr txBox="1"/>
          <p:nvPr/>
        </p:nvSpPr>
        <p:spPr>
          <a:xfrm>
            <a:off x="7464779" y="171151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C37C9B-A1F9-4389-AC0F-66FAB033199C}"/>
                  </a:ext>
                </a:extLst>
              </p:cNvPr>
              <p:cNvSpPr txBox="1"/>
              <p:nvPr/>
            </p:nvSpPr>
            <p:spPr>
              <a:xfrm>
                <a:off x="8560643" y="-116212"/>
                <a:ext cx="531547" cy="52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pc="-10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spc="-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C37C9B-A1F9-4389-AC0F-66FAB033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43" y="-116212"/>
                <a:ext cx="531547" cy="523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EF27FC-55B5-4820-B64B-FFFA1B32942F}"/>
              </a:ext>
            </a:extLst>
          </p:cNvPr>
          <p:cNvGrpSpPr/>
          <p:nvPr/>
        </p:nvGrpSpPr>
        <p:grpSpPr>
          <a:xfrm>
            <a:off x="1199419" y="5833524"/>
            <a:ext cx="1958481" cy="536934"/>
            <a:chOff x="1389383" y="6121095"/>
            <a:chExt cx="1958481" cy="53693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9E2705-074F-4FA5-BA93-3B24593BFDC9}"/>
                </a:ext>
              </a:extLst>
            </p:cNvPr>
            <p:cNvSpPr txBox="1"/>
            <p:nvPr/>
          </p:nvSpPr>
          <p:spPr>
            <a:xfrm>
              <a:off x="1389383" y="6134809"/>
              <a:ext cx="739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Pristina" panose="03060402040406080204" pitchFamily="66" charset="0"/>
                </a:rPr>
                <a:t>G</a:t>
              </a:r>
              <a:r>
                <a:rPr lang="en-US" sz="2800" b="1" dirty="0">
                  <a:latin typeface="Pristina" panose="03060402040406080204" pitchFamily="66" charset="0"/>
                  <a:sym typeface="Symbol" panose="05050102010706020507" pitchFamily="18" charset="2"/>
                </a:rPr>
                <a:t></a:t>
              </a:r>
              <a:r>
                <a:rPr lang="en-US" sz="2800" dirty="0"/>
                <a:t>=</a:t>
              </a:r>
              <a:endParaRPr lang="ru-RU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D1C6A2A-C72C-42EF-915B-DF044A232C97}"/>
                    </a:ext>
                  </a:extLst>
                </p:cNvPr>
                <p:cNvSpPr txBox="1"/>
                <p:nvPr/>
              </p:nvSpPr>
              <p:spPr>
                <a:xfrm>
                  <a:off x="1947511" y="6121095"/>
                  <a:ext cx="1400353" cy="504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ru-RU" sz="2400" i="1" spc="-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 spc="-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400" i="1" spc="-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ru-RU" sz="2400" i="1" spc="-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D1C6A2A-C72C-42EF-915B-DF044A232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511" y="6121095"/>
                  <a:ext cx="1400353" cy="504754"/>
                </a:xfrm>
                <a:prstGeom prst="rect">
                  <a:avLst/>
                </a:prstGeom>
                <a:blipFill>
                  <a:blip r:embed="rId8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EF9533-6622-458B-B143-412DEBC23265}"/>
              </a:ext>
            </a:extLst>
          </p:cNvPr>
          <p:cNvGrpSpPr/>
          <p:nvPr/>
        </p:nvGrpSpPr>
        <p:grpSpPr>
          <a:xfrm>
            <a:off x="4076129" y="5833642"/>
            <a:ext cx="1909973" cy="597186"/>
            <a:chOff x="4499992" y="6092913"/>
            <a:chExt cx="1909973" cy="597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8A3C18D-6E57-43C9-B847-3DA60D51F24C}"/>
                    </a:ext>
                  </a:extLst>
                </p:cNvPr>
                <p:cNvSpPr txBox="1"/>
                <p:nvPr/>
              </p:nvSpPr>
              <p:spPr>
                <a:xfrm>
                  <a:off x="4499992" y="6096993"/>
                  <a:ext cx="682677" cy="59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latin typeface="Pristina" panose="03060402040406080204" pitchFamily="66" charset="0"/>
                            </a:rPr>
                            <m:t>G</m:t>
                          </m:r>
                        </m:e>
                      </m:acc>
                    </m:oMath>
                  </a14:m>
                  <a:r>
                    <a:rPr lang="en-US" sz="2800" b="1" dirty="0">
                      <a:latin typeface="Pristina" panose="03060402040406080204" pitchFamily="66" charset="0"/>
                      <a:sym typeface="Symbol" panose="05050102010706020507" pitchFamily="18" charset="2"/>
                    </a:rPr>
                    <a:t> </a:t>
                  </a:r>
                  <a:r>
                    <a:rPr lang="en-US" sz="2800" dirty="0"/>
                    <a:t>=</a:t>
                  </a:r>
                  <a:endParaRPr lang="ru-RU" sz="28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8A3C18D-6E57-43C9-B847-3DA60D51F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6096993"/>
                  <a:ext cx="682677" cy="593106"/>
                </a:xfrm>
                <a:prstGeom prst="rect">
                  <a:avLst/>
                </a:prstGeom>
                <a:blipFill>
                  <a:blip r:embed="rId9"/>
                  <a:stretch>
                    <a:fillRect l="-893" t="-13402" r="-17857" b="-14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2A34BC-A7B0-497E-AB44-EEC0E66BBFCE}"/>
                    </a:ext>
                  </a:extLst>
                </p:cNvPr>
                <p:cNvSpPr txBox="1"/>
                <p:nvPr/>
              </p:nvSpPr>
              <p:spPr>
                <a:xfrm>
                  <a:off x="5057836" y="6092913"/>
                  <a:ext cx="1352129" cy="52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spc="-1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pc="-1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pc="-10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spc="-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2A34BC-A7B0-497E-AB44-EEC0E66BB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836" y="6092913"/>
                  <a:ext cx="1352129" cy="5237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B9626F-4CB4-4FCD-B910-E901A17F9F79}"/>
              </a:ext>
            </a:extLst>
          </p:cNvPr>
          <p:cNvGrpSpPr/>
          <p:nvPr/>
        </p:nvGrpSpPr>
        <p:grpSpPr>
          <a:xfrm>
            <a:off x="107504" y="2806664"/>
            <a:ext cx="9144000" cy="2954655"/>
            <a:chOff x="396552" y="3285154"/>
            <a:chExt cx="9144000" cy="2954655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BFD2141C-7F62-4431-A13E-585A16715DAC}"/>
                </a:ext>
              </a:extLst>
            </p:cNvPr>
            <p:cNvGrpSpPr/>
            <p:nvPr/>
          </p:nvGrpSpPr>
          <p:grpSpPr>
            <a:xfrm>
              <a:off x="396552" y="3285154"/>
              <a:ext cx="9144000" cy="2954655"/>
              <a:chOff x="204915" y="1340938"/>
              <a:chExt cx="9144000" cy="295465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9E3CE2-5388-4FB9-8BD5-B92A3FCE3E56}"/>
                  </a:ext>
                </a:extLst>
              </p:cNvPr>
              <p:cNvSpPr txBox="1"/>
              <p:nvPr/>
            </p:nvSpPr>
            <p:spPr>
              <a:xfrm>
                <a:off x="204915" y="1340938"/>
                <a:ext cx="9144000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dot products of basis vectors                          and </a:t>
                </a:r>
              </a:p>
              <a:p>
                <a:pPr marL="268288" indent="-268288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object - 9 numbers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8288" indent="-268288">
                  <a:spcBef>
                    <a:spcPts val="1200"/>
                  </a:spcBef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 with </a:t>
                </a:r>
                <a:r>
                  <a:rPr lang="en-US" sz="20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vectors           and           for         </a:t>
                </a:r>
              </a:p>
              <a:p>
                <a:r>
                  <a:rPr lang="en-US" sz="20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 with two vectors       and        for</a:t>
                </a:r>
              </a:p>
              <a:p>
                <a:r>
                  <a:rPr lang="en-US" sz="2000" dirty="0"/>
                  <a:t>By 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of the Scalar Division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objects        and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basic dyads</a:t>
                </a:r>
                <a:r>
                  <a:rPr lang="en-US" sz="2400" dirty="0"/>
                  <a:t>       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/>
                  <a:t>                   </a:t>
                </a:r>
              </a:p>
              <a:p>
                <a:r>
                  <a:rPr lang="en-US" sz="2400" dirty="0"/>
                  <a:t>constitute a second-rank tensors</a:t>
                </a:r>
              </a:p>
            </p:txBody>
          </p:sp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3DD54678-19C5-47F2-A6E9-564D71DE239C}"/>
                  </a:ext>
                </a:extLst>
              </p:cNvPr>
              <p:cNvGrpSpPr/>
              <p:nvPr/>
            </p:nvGrpSpPr>
            <p:grpSpPr>
              <a:xfrm>
                <a:off x="3393819" y="2535032"/>
                <a:ext cx="545076" cy="400110"/>
                <a:chOff x="7726998" y="1276898"/>
                <a:chExt cx="854065" cy="4001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404087C-BB4A-4065-A3C4-98390C6EFD31}"/>
                    </a:ext>
                  </a:extLst>
                </p:cNvPr>
                <p:cNvSpPr txBox="1"/>
                <p:nvPr/>
              </p:nvSpPr>
              <p:spPr>
                <a:xfrm>
                  <a:off x="7726998" y="1276898"/>
                  <a:ext cx="8540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spc="-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="1" spc="-100" dirty="0" err="1">
                      <a:latin typeface="Georgia" panose="02040502050405020303" pitchFamily="18" charset="0"/>
                    </a:rPr>
                    <a:t>r</a:t>
                  </a:r>
                  <a:r>
                    <a:rPr lang="en-US" sz="2000" b="1" spc="-1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</a:t>
                  </a:r>
                  <a:endParaRPr lang="ru-RU" sz="2000" b="1" spc="-1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F8575F-341D-441C-936F-3E514DC96B46}"/>
                    </a:ext>
                  </a:extLst>
                </p:cNvPr>
                <p:cNvSpPr txBox="1"/>
                <p:nvPr/>
              </p:nvSpPr>
              <p:spPr>
                <a:xfrm>
                  <a:off x="7854275" y="1346448"/>
                  <a:ext cx="430022" cy="2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4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400" dirty="0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BD8E2245-476A-409C-A088-574BC9076ABB}"/>
                  </a:ext>
                </a:extLst>
              </p:cNvPr>
              <p:cNvGrpSpPr/>
              <p:nvPr/>
            </p:nvGrpSpPr>
            <p:grpSpPr>
              <a:xfrm>
                <a:off x="4231840" y="2527686"/>
                <a:ext cx="545076" cy="400110"/>
                <a:chOff x="7726998" y="1276898"/>
                <a:chExt cx="854065" cy="4001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AD30018-5D37-4DC9-BB10-6E933272D67B}"/>
                    </a:ext>
                  </a:extLst>
                </p:cNvPr>
                <p:cNvSpPr txBox="1"/>
                <p:nvPr/>
              </p:nvSpPr>
              <p:spPr>
                <a:xfrm>
                  <a:off x="7726998" y="1276898"/>
                  <a:ext cx="8540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spc="-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="1" spc="-100" dirty="0" err="1">
                      <a:latin typeface="Georgia" panose="02040502050405020303" pitchFamily="18" charset="0"/>
                    </a:rPr>
                    <a:t>r</a:t>
                  </a:r>
                  <a:r>
                    <a:rPr lang="en-US" sz="2000" b="1" spc="-1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</a:t>
                  </a:r>
                  <a:endParaRPr lang="ru-RU" sz="2000" b="1" spc="-1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8997CF8-2DEB-4530-AA2F-DE2D5BF82AB1}"/>
                    </a:ext>
                  </a:extLst>
                </p:cNvPr>
                <p:cNvSpPr txBox="1"/>
                <p:nvPr/>
              </p:nvSpPr>
              <p:spPr>
                <a:xfrm>
                  <a:off x="7854275" y="1346448"/>
                  <a:ext cx="430022" cy="2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:r>
                    <a:rPr lang="en-US" sz="14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</a:t>
                  </a:r>
                  <a:endParaRPr lang="ru-RU" sz="1400" dirty="0">
                    <a:latin typeface="Georgia" panose="02040502050405020303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64ED7FB-0507-460D-9B98-90D012E9C4C6}"/>
                      </a:ext>
                    </a:extLst>
                  </p:cNvPr>
                  <p:cNvSpPr txBox="1"/>
                  <p:nvPr/>
                </p:nvSpPr>
                <p:spPr>
                  <a:xfrm>
                    <a:off x="4984921" y="2554912"/>
                    <a:ext cx="684000" cy="4351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000" i="1" spc="-14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 spc="-1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 spc="-1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 spc="-1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oMath>
                      </m:oMathPara>
                    </a14:m>
                    <a:endParaRPr lang="ru-RU" sz="2000" spc="-14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64ED7FB-0507-460D-9B98-90D012E9C4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4921" y="2554912"/>
                    <a:ext cx="684000" cy="43511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26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94DF4F0-E668-4027-84C0-BB19B16A6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75049" y="2844024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spc="-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acc>
                      </m:oMath>
                    </a14:m>
                    <a:endParaRPr lang="ru-RU" sz="2000" spc="-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94DF4F0-E668-4027-84C0-BB19B16A6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5049" y="2844024"/>
                    <a:ext cx="504056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t="-10606" r="-39759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F23F946-2AB6-454D-92C4-45707B91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4311846" y="2843258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spc="-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acc>
                      </m:oMath>
                    </a14:m>
                    <a:endParaRPr lang="ru-RU" sz="2000" spc="-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F23F946-2AB6-454D-92C4-45707B919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1846" y="2843258"/>
                    <a:ext cx="504056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048" t="-10769" r="-39759" b="-2615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75E2DF9-0B3D-446F-A6D1-FC52A358C032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999" y="2837880"/>
                    <a:ext cx="603872" cy="424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75E2DF9-0B3D-446F-A6D1-FC52A358C0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3999" y="2837880"/>
                    <a:ext cx="603872" cy="4247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4286" r="-191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293747-936A-48B5-8A7E-8295C69FDCBD}"/>
                    </a:ext>
                  </a:extLst>
                </p:cNvPr>
                <p:cNvSpPr txBox="1"/>
                <p:nvPr/>
              </p:nvSpPr>
              <p:spPr>
                <a:xfrm>
                  <a:off x="6516216" y="5067955"/>
                  <a:ext cx="684000" cy="435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 spc="-14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 spc="-14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000" i="1" spc="-14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000" i="1" spc="-14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000" spc="-14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293747-936A-48B5-8A7E-8295C69FD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16" y="5067955"/>
                  <a:ext cx="684000" cy="435119"/>
                </a:xfrm>
                <a:prstGeom prst="rect">
                  <a:avLst/>
                </a:prstGeom>
                <a:blipFill>
                  <a:blip r:embed="rId15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7191BF3-ACC8-42AB-A688-DC9223486B87}"/>
                    </a:ext>
                  </a:extLst>
                </p:cNvPr>
                <p:cNvSpPr txBox="1"/>
                <p:nvPr/>
              </p:nvSpPr>
              <p:spPr>
                <a:xfrm>
                  <a:off x="7496520" y="5080030"/>
                  <a:ext cx="603872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7191BF3-ACC8-42AB-A688-DC9223486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520" y="5080030"/>
                  <a:ext cx="603872" cy="424796"/>
                </a:xfrm>
                <a:prstGeom prst="rect">
                  <a:avLst/>
                </a:prstGeom>
                <a:blipFill>
                  <a:blip r:embed="rId16"/>
                  <a:stretch>
                    <a:fillRect t="-4286" r="-19192" b="-857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7541AB-B01B-4A4B-BFC6-91558CBEF1C2}"/>
                    </a:ext>
                  </a:extLst>
                </p:cNvPr>
                <p:cNvSpPr txBox="1"/>
                <p:nvPr/>
              </p:nvSpPr>
              <p:spPr>
                <a:xfrm>
                  <a:off x="4572000" y="3641511"/>
                  <a:ext cx="1917912" cy="504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a14:m>
                  <a:r>
                    <a:rPr lang="en-US" sz="2400" b="1" dirty="0">
                      <a:sym typeface="Symbol" panose="05050102010706020507" pitchFamily="18" charset="2"/>
                    </a:rPr>
                    <a:t>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2400" i="1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a14:m>
                  <a:r>
                    <a:rPr lang="en-US" sz="2400" i="1" dirty="0"/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7541AB-B01B-4A4B-BFC6-91558CBE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641511"/>
                  <a:ext cx="1917912" cy="504754"/>
                </a:xfrm>
                <a:prstGeom prst="rect">
                  <a:avLst/>
                </a:prstGeom>
                <a:blipFill>
                  <a:blip r:embed="rId17"/>
                  <a:stretch>
                    <a:fillRect l="-1274" t="-10843" b="-1807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68AAF31-DEBF-40CF-9DE5-D46C327F7356}"/>
                    </a:ext>
                  </a:extLst>
                </p:cNvPr>
                <p:cNvSpPr txBox="1"/>
                <p:nvPr/>
              </p:nvSpPr>
              <p:spPr>
                <a:xfrm>
                  <a:off x="6804249" y="3609399"/>
                  <a:ext cx="1578810" cy="52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pc="-1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b="1" spc="-10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pc="-10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spc="-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pc="-1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pc="-10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400" b="0" i="1" spc="-100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pc="-100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pc="-100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spc="-1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68AAF31-DEBF-40CF-9DE5-D46C327F7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9" y="3609399"/>
                  <a:ext cx="1578810" cy="523798"/>
                </a:xfrm>
                <a:prstGeom prst="rect">
                  <a:avLst/>
                </a:prstGeom>
                <a:blipFill>
                  <a:blip r:embed="rId18"/>
                  <a:stretch>
                    <a:fillRect t="-4651" b="-1860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58A2C20-AB6F-4385-BBEE-669B94F47484}"/>
                    </a:ext>
                  </a:extLst>
                </p:cNvPr>
                <p:cNvSpPr txBox="1"/>
                <p:nvPr/>
              </p:nvSpPr>
              <p:spPr>
                <a:xfrm>
                  <a:off x="3469105" y="5359048"/>
                  <a:ext cx="654016" cy="52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pc="-10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ru-RU" sz="2400" spc="-1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58A2C20-AB6F-4385-BBEE-669B94F47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105" y="5359048"/>
                  <a:ext cx="654016" cy="523798"/>
                </a:xfrm>
                <a:prstGeom prst="rect">
                  <a:avLst/>
                </a:prstGeom>
                <a:blipFill>
                  <a:blip r:embed="rId19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250124-8B02-4040-83DD-934CB24CA629}"/>
                    </a:ext>
                  </a:extLst>
                </p:cNvPr>
                <p:cNvSpPr txBox="1"/>
                <p:nvPr/>
              </p:nvSpPr>
              <p:spPr>
                <a:xfrm>
                  <a:off x="2281678" y="5387657"/>
                  <a:ext cx="872572" cy="504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250124-8B02-4040-83DD-934CB24CA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678" y="5387657"/>
                  <a:ext cx="872572" cy="504754"/>
                </a:xfrm>
                <a:prstGeom prst="rect">
                  <a:avLst/>
                </a:prstGeom>
                <a:blipFill>
                  <a:blip r:embed="rId20"/>
                  <a:stretch>
                    <a:fillRect l="-2797" r="-699" b="-96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47EA1C8-0C57-47E9-8646-DFFB55C39D98}"/>
              </a:ext>
            </a:extLst>
          </p:cNvPr>
          <p:cNvCxnSpPr/>
          <p:nvPr/>
        </p:nvCxnSpPr>
        <p:spPr>
          <a:xfrm>
            <a:off x="-606631" y="-12588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100" y="268171"/>
            <a:ext cx="8958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spanned by vectors </a:t>
            </a:r>
            <a:r>
              <a:rPr lang="en-US" sz="2400" b="1" dirty="0">
                <a:latin typeface="Georgia" panose="02040502050405020303" pitchFamily="18" charset="0"/>
              </a:rPr>
              <a:t>u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u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ru-RU" sz="2400" dirty="0">
                <a:latin typeface="Georgia" panose="02040502050405020303" pitchFamily="18" charset="0"/>
              </a:rPr>
              <a:t>  </a:t>
            </a:r>
            <a:r>
              <a:rPr lang="en-US" sz="2400" b="1" dirty="0">
                <a:latin typeface="Georgia" panose="02040502050405020303" pitchFamily="18" charset="0"/>
              </a:rPr>
              <a:t>v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100" y="-5580"/>
            <a:ext cx="9037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the parallelepiped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2468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r>
              <a:rPr lang="ru-RU" sz="2800" dirty="0"/>
              <a:t>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800" dirty="0"/>
              <a:t>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939912" y="814784"/>
          <a:ext cx="21653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8" name="Equation" r:id="rId3" imgW="1180800" imgH="799920" progId="Equation.DSMT4">
                  <p:embed/>
                </p:oleObj>
              </mc:Choice>
              <mc:Fallback>
                <p:oleObj name="Equation" r:id="rId3" imgW="1180800" imgH="7999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12" y="814784"/>
                        <a:ext cx="21653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105262" y="771857"/>
          <a:ext cx="221138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9" name="Equation" r:id="rId5" imgW="1206360" imgH="799920" progId="Equation.DSMT4">
                  <p:embed/>
                </p:oleObj>
              </mc:Choice>
              <mc:Fallback>
                <p:oleObj name="Equation" r:id="rId5" imgW="1206360" imgH="7999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262" y="771857"/>
                        <a:ext cx="2211387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D70638A-CD19-4772-8291-F77A3039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810" y="-290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91756C0-48CF-436F-9D9B-0F903158F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652" y="4188884"/>
          <a:ext cx="979921" cy="55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0" r:id="rId7" imgW="520474" imgH="291973" progId="Equation.DSMT4">
                  <p:embed/>
                </p:oleObj>
              </mc:Choice>
              <mc:Fallback>
                <p:oleObj r:id="rId7" imgW="520474" imgH="291973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191756C0-48CF-436F-9D9B-0F903158F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652" y="4188884"/>
                        <a:ext cx="979921" cy="551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98AEABB6-4272-4EB5-8450-57076222B0C2}"/>
                  </a:ext>
                </a:extLst>
              </p:cNvPr>
              <p:cNvSpPr txBox="1"/>
              <p:nvPr/>
            </p:nvSpPr>
            <p:spPr bwMode="auto">
              <a:xfrm>
                <a:off x="3456848" y="3936497"/>
                <a:ext cx="2749227" cy="1076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98AEABB6-4272-4EB5-8450-57076222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848" y="3936497"/>
                <a:ext cx="2749227" cy="1076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55BD1EE8-F9CB-4AFF-80AA-4CB679C48B3F}"/>
                  </a:ext>
                </a:extLst>
              </p:cNvPr>
              <p:cNvSpPr txBox="1"/>
              <p:nvPr/>
            </p:nvSpPr>
            <p:spPr bwMode="auto">
              <a:xfrm>
                <a:off x="5783213" y="3947503"/>
                <a:ext cx="2749227" cy="1142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55BD1EE8-F9CB-4AFF-80AA-4CB679C4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3213" y="3947503"/>
                <a:ext cx="2749227" cy="1142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771DF0-7AE5-42E4-A7D5-37D39A7C3A2C}"/>
              </a:ext>
            </a:extLst>
          </p:cNvPr>
          <p:cNvSpPr txBox="1"/>
          <p:nvPr/>
        </p:nvSpPr>
        <p:spPr>
          <a:xfrm>
            <a:off x="7892005" y="4181981"/>
            <a:ext cx="1000475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pqr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43332-24B9-4BF6-8603-7D6C7EBC7202}"/>
              </a:ext>
            </a:extLst>
          </p:cNvPr>
          <p:cNvSpPr txBox="1"/>
          <p:nvPr/>
        </p:nvSpPr>
        <p:spPr>
          <a:xfrm>
            <a:off x="2627784" y="4216860"/>
            <a:ext cx="1000475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/>
              <a:t>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pqr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E14AC-BAD4-4005-9A86-76148580986A}"/>
              </a:ext>
            </a:extLst>
          </p:cNvPr>
          <p:cNvSpPr txBox="1"/>
          <p:nvPr/>
        </p:nvSpPr>
        <p:spPr>
          <a:xfrm>
            <a:off x="467544" y="4127063"/>
            <a:ext cx="12241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i="1" dirty="0" err="1">
                <a:latin typeface="Georgia" panose="02040502050405020303" pitchFamily="18" charset="0"/>
              </a:rPr>
              <a:t>V</a:t>
            </a:r>
            <a:r>
              <a:rPr lang="en-US" sz="2900" b="1" baseline="-32000" dirty="0" err="1">
                <a:latin typeface="Georgia" panose="02040502050405020303" pitchFamily="18" charset="0"/>
              </a:rPr>
              <a:t>uvw</a:t>
            </a:r>
            <a:r>
              <a:rPr lang="en-US" sz="2800" b="1" baseline="-6000" dirty="0">
                <a:latin typeface="Georgia" panose="02040502050405020303" pitchFamily="18" charset="0"/>
              </a:rPr>
              <a:t> </a:t>
            </a:r>
            <a:r>
              <a:rPr lang="ru-RU" sz="4000" baseline="-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CE403F5-9191-4934-8F22-226B0D415E45}"/>
              </a:ext>
            </a:extLst>
          </p:cNvPr>
          <p:cNvGrpSpPr/>
          <p:nvPr/>
        </p:nvGrpSpPr>
        <p:grpSpPr>
          <a:xfrm>
            <a:off x="7213520" y="5571058"/>
            <a:ext cx="1678960" cy="419695"/>
            <a:chOff x="6860193" y="4602752"/>
            <a:chExt cx="167896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6860193" y="4602752"/>
              <a:ext cx="1678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p</a:t>
              </a:r>
              <a:r>
                <a:rPr lang="en-US" sz="2400" dirty="0">
                  <a:latin typeface="Georgia" panose="02040502050405020303" pitchFamily="18" charset="0"/>
                </a:rPr>
                <a:t>, </a:t>
              </a:r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q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dirty="0"/>
                <a:t> </a:t>
              </a:r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r</a:t>
              </a:r>
              <a:endParaRPr lang="en-US" sz="2400" b="1" dirty="0">
                <a:latin typeface="Georgia" panose="02040502050405020303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F5F7CD-8F3D-47D5-9203-ED32F3676A30}"/>
                </a:ext>
              </a:extLst>
            </p:cNvPr>
            <p:cNvSpPr txBox="1"/>
            <p:nvPr/>
          </p:nvSpPr>
          <p:spPr>
            <a:xfrm>
              <a:off x="7322350" y="4666516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58154-3695-4C2B-806D-DC9AA7035E88}"/>
                </a:ext>
              </a:extLst>
            </p:cNvPr>
            <p:cNvSpPr txBox="1"/>
            <p:nvPr/>
          </p:nvSpPr>
          <p:spPr>
            <a:xfrm>
              <a:off x="7845207" y="4668401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F2DD3F-EBCD-411F-B3D3-84AE7403A9E1}"/>
                </a:ext>
              </a:extLst>
            </p:cNvPr>
            <p:cNvSpPr txBox="1"/>
            <p:nvPr/>
          </p:nvSpPr>
          <p:spPr>
            <a:xfrm>
              <a:off x="6893703" y="4666516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5E5DAA61-A4E3-4B74-930C-3EF5C62A51FF}"/>
              </a:ext>
            </a:extLst>
          </p:cNvPr>
          <p:cNvGrpSpPr/>
          <p:nvPr/>
        </p:nvGrpSpPr>
        <p:grpSpPr>
          <a:xfrm>
            <a:off x="0" y="3246317"/>
            <a:ext cx="9144000" cy="400110"/>
            <a:chOff x="1583745" y="2689210"/>
            <a:chExt cx="7599376" cy="44012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002A40-B372-4B21-864B-7D5EC930851C}"/>
                </a:ext>
              </a:extLst>
            </p:cNvPr>
            <p:cNvSpPr txBox="1"/>
            <p:nvPr/>
          </p:nvSpPr>
          <p:spPr>
            <a:xfrm>
              <a:off x="1583745" y="2689210"/>
              <a:ext cx="7599376" cy="440121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eorgia" panose="02040502050405020303" pitchFamily="18" charset="0"/>
                </a:rPr>
                <a:t>u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p</a:t>
              </a:r>
              <a:r>
                <a:rPr lang="en-US" sz="2000" dirty="0">
                  <a:latin typeface="Georgia" panose="02040502050405020303" pitchFamily="18" charset="0"/>
                </a:rPr>
                <a:t> 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pi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sz="2000" dirty="0">
                  <a:latin typeface="Georgia" panose="02040502050405020303" pitchFamily="18" charset="0"/>
                </a:rPr>
                <a:t>  </a:t>
              </a:r>
              <a:r>
                <a:rPr lang="ru-RU" sz="2000" dirty="0">
                  <a:latin typeface="Georgia" panose="02040502050405020303" pitchFamily="18" charset="0"/>
                </a:rPr>
                <a:t>+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+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,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         </a:t>
              </a:r>
              <a:r>
                <a:rPr lang="en-US" sz="2000" b="1" dirty="0">
                  <a:latin typeface="Georgia" panose="02040502050405020303" pitchFamily="18" charset="0"/>
                </a:rPr>
                <a:t>v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q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dirty="0"/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 err="1">
                  <a:latin typeface="Georgia" panose="02040502050405020303" pitchFamily="18" charset="0"/>
                  <a:sym typeface="Symbol"/>
                </a:rPr>
                <a:t>qj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000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000" dirty="0"/>
                <a:t>     </a:t>
              </a:r>
              <a:r>
                <a:rPr lang="ru-RU" sz="2000" dirty="0"/>
                <a:t> </a:t>
              </a:r>
              <a:r>
                <a:rPr lang="en-US" sz="2000" dirty="0"/>
                <a:t>     </a:t>
              </a:r>
              <a:r>
                <a:rPr lang="en-US" sz="2000" b="1" dirty="0">
                  <a:latin typeface="Georgia" panose="02040502050405020303" pitchFamily="18" charset="0"/>
                </a:rPr>
                <a:t>w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r  </a:t>
              </a:r>
              <a:r>
                <a:rPr lang="en-US" sz="2000" i="1" dirty="0">
                  <a:latin typeface="Georgia" panose="02040502050405020303" pitchFamily="18" charset="0"/>
                </a:rPr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 err="1">
                  <a:latin typeface="Georgia" panose="02040502050405020303" pitchFamily="18" charset="0"/>
                  <a:sym typeface="Symbol"/>
                </a:rPr>
                <a:t>rk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k</a:t>
              </a:r>
              <a:r>
                <a:rPr lang="en-US" sz="2000" dirty="0"/>
                <a:t> </a:t>
              </a:r>
              <a:endParaRPr lang="ru-RU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61BE2-F845-4283-B3F2-02724E60CBEB}"/>
                </a:ext>
              </a:extLst>
            </p:cNvPr>
            <p:cNvSpPr txBox="1"/>
            <p:nvPr/>
          </p:nvSpPr>
          <p:spPr>
            <a:xfrm>
              <a:off x="1712020" y="2723306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13C97-86D6-4213-8FA8-2D929EC904B6}"/>
                </a:ext>
              </a:extLst>
            </p:cNvPr>
            <p:cNvSpPr txBox="1"/>
            <p:nvPr/>
          </p:nvSpPr>
          <p:spPr>
            <a:xfrm>
              <a:off x="2793156" y="2727290"/>
              <a:ext cx="292314" cy="118800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4052B8-FFF3-49D5-BC7C-9975A8062C1C}"/>
                </a:ext>
              </a:extLst>
            </p:cNvPr>
            <p:cNvSpPr txBox="1"/>
            <p:nvPr/>
          </p:nvSpPr>
          <p:spPr>
            <a:xfrm>
              <a:off x="2087288" y="2736448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8CDBFD-FD65-4EAD-AC32-F1081AF4692F}"/>
                </a:ext>
              </a:extLst>
            </p:cNvPr>
            <p:cNvSpPr txBox="1"/>
            <p:nvPr/>
          </p:nvSpPr>
          <p:spPr>
            <a:xfrm>
              <a:off x="3499524" y="2702719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98D8B-3D5B-4BA4-AE69-2267D5AD9544}"/>
                </a:ext>
              </a:extLst>
            </p:cNvPr>
            <p:cNvSpPr txBox="1"/>
            <p:nvPr/>
          </p:nvSpPr>
          <p:spPr>
            <a:xfrm>
              <a:off x="4227522" y="2725329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8EE691-EE61-4BA0-9B6F-EF208200F907}"/>
                </a:ext>
              </a:extLst>
            </p:cNvPr>
            <p:cNvSpPr txBox="1"/>
            <p:nvPr/>
          </p:nvSpPr>
          <p:spPr>
            <a:xfrm>
              <a:off x="6101564" y="2733372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52A8F-BC15-4F97-8EAF-A8F582746DB1}"/>
                </a:ext>
              </a:extLst>
            </p:cNvPr>
            <p:cNvSpPr txBox="1"/>
            <p:nvPr/>
          </p:nvSpPr>
          <p:spPr>
            <a:xfrm>
              <a:off x="4914045" y="2730526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4B91B6-D14A-4580-9E95-561E1260A8DD}"/>
                </a:ext>
              </a:extLst>
            </p:cNvPr>
            <p:cNvSpPr txBox="1"/>
            <p:nvPr/>
          </p:nvSpPr>
          <p:spPr>
            <a:xfrm>
              <a:off x="6768483" y="2717633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E9C4-DD4F-445C-A5C7-C43B3BD7C26C}"/>
                </a:ext>
              </a:extLst>
            </p:cNvPr>
            <p:cNvSpPr txBox="1"/>
            <p:nvPr/>
          </p:nvSpPr>
          <p:spPr>
            <a:xfrm>
              <a:off x="7580243" y="2725791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CC9E631-8F31-44C7-97E9-D8B96EC1B35D}"/>
              </a:ext>
            </a:extLst>
          </p:cNvPr>
          <p:cNvSpPr/>
          <p:nvPr/>
        </p:nvSpPr>
        <p:spPr>
          <a:xfrm>
            <a:off x="0" y="2957841"/>
            <a:ext cx="9216973" cy="292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spanned by basis vectors</a:t>
            </a:r>
            <a:endParaRPr lang="ru-RU" sz="24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79EE678-BE1B-415C-B632-63F6F498E429}"/>
              </a:ext>
            </a:extLst>
          </p:cNvPr>
          <p:cNvSpPr/>
          <p:nvPr/>
        </p:nvSpPr>
        <p:spPr>
          <a:xfrm>
            <a:off x="-116456" y="2564904"/>
            <a:ext cx="926045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the rectangular parallelepiped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1D58C3-7657-4B8B-87F4-9B56797387AE}"/>
              </a:ext>
            </a:extLst>
          </p:cNvPr>
          <p:cNvSpPr txBox="1"/>
          <p:nvPr/>
        </p:nvSpPr>
        <p:spPr>
          <a:xfrm>
            <a:off x="7740352" y="90872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Georgia" panose="02040502050405020303" pitchFamily="18" charset="0"/>
              </a:rPr>
              <a:t>u   v    w  </a:t>
            </a:r>
            <a:endParaRPr lang="ru-RU" sz="2200" i="1" dirty="0">
              <a:latin typeface="Georgia" panose="02040502050405020303" pitchFamily="18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02596B6-AA34-428A-BB57-FBD6C46C04F9}"/>
              </a:ext>
            </a:extLst>
          </p:cNvPr>
          <p:cNvGrpSpPr/>
          <p:nvPr/>
        </p:nvGrpSpPr>
        <p:grpSpPr>
          <a:xfrm>
            <a:off x="566259" y="5312669"/>
            <a:ext cx="6471521" cy="1074910"/>
            <a:chOff x="570388" y="5430875"/>
            <a:chExt cx="6471521" cy="1074910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D93EE875-034B-486F-BC81-11B47F534965}"/>
                </a:ext>
              </a:extLst>
            </p:cNvPr>
            <p:cNvGrpSpPr/>
            <p:nvPr/>
          </p:nvGrpSpPr>
          <p:grpSpPr>
            <a:xfrm>
              <a:off x="570388" y="5430875"/>
              <a:ext cx="1701459" cy="1074910"/>
              <a:chOff x="2091714" y="5013866"/>
              <a:chExt cx="1701459" cy="118240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Объект 36">
                    <a:extLst>
                      <a:ext uri="{FF2B5EF4-FFF2-40B4-BE49-F238E27FC236}">
                        <a16:creationId xmlns:a16="http://schemas.microsoft.com/office/drawing/2014/main" id="{B61128C6-C798-40D7-B263-2E1FDD1723B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91714" y="5301208"/>
                  <a:ext cx="761252" cy="5924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91301" r:id="rId11" imgW="520474" imgH="291973" progId="Equation.DSMT4">
                          <p:embed/>
                        </p:oleObj>
                      </mc:Choice>
                      <mc:Fallback>
                        <p:oleObj r:id="rId11" imgW="520474" imgH="291973" progId="Equation.DSMT4">
                          <p:embed/>
                          <p:pic>
                            <p:nvPicPr>
                              <p:cNvPr id="37" name="Объект 36">
                                <a:extLst>
                                  <a:ext uri="{FF2B5EF4-FFF2-40B4-BE49-F238E27FC236}">
                                    <a16:creationId xmlns:a16="http://schemas.microsoft.com/office/drawing/2014/main" id="{B61128C6-C798-40D7-B263-2E1FDD1723B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1714" y="5301208"/>
                                <a:ext cx="761252" cy="59247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7" name="Объект 36">
                    <a:extLst>
                      <a:ext uri="{FF2B5EF4-FFF2-40B4-BE49-F238E27FC236}">
                        <a16:creationId xmlns:a16="http://schemas.microsoft.com/office/drawing/2014/main" id="{B61128C6-C798-40D7-B263-2E1FDD1723B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24254615"/>
                      </p:ext>
                    </p:extLst>
                  </p:nvPr>
                </p:nvGraphicFramePr>
                <p:xfrm>
                  <a:off x="2091714" y="5301208"/>
                  <a:ext cx="761252" cy="5924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2" r:id="rId12" imgW="520474" imgH="291973" progId="Equation.DSMT4">
                          <p:embed/>
                        </p:oleObj>
                      </mc:Choice>
                      <mc:Fallback>
                        <p:oleObj r:id="rId12" imgW="520474" imgH="291973" progId="Equation.DSMT4">
                          <p:embed/>
                          <p:pic>
                            <p:nvPicPr>
                              <p:cNvPr id="10" name="Объект 9">
                                <a:extLst>
                                  <a:ext uri="{FF2B5EF4-FFF2-40B4-BE49-F238E27FC236}">
                                    <a16:creationId xmlns:a16="http://schemas.microsoft.com/office/drawing/2014/main" id="{191756C0-48CF-436F-9D9B-0F903158F50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1714" y="5301208"/>
                                <a:ext cx="761252" cy="59247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91D1A7-4818-4442-AEF5-7C883AAA59A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173" y="5013866"/>
                    <a:ext cx="1044000" cy="11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:r>
                      <a:rPr lang="en-US" sz="2000" dirty="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a14:m>
                    <a:endParaRPr lang="en-US" sz="2000" b="1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91D1A7-4818-4442-AEF5-7C883AAA59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173" y="5013866"/>
                    <a:ext cx="1044000" cy="118240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CA5234-606E-43A6-94C0-D625D7A01033}"/>
                    </a:ext>
                  </a:extLst>
                </p:cNvPr>
                <p:cNvSpPr txBox="1"/>
                <p:nvPr/>
              </p:nvSpPr>
              <p:spPr>
                <a:xfrm>
                  <a:off x="2103276" y="5891475"/>
                  <a:ext cx="493863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permutation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(1, 3, 2), (3, 2, 1), (2, 3, 1),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CA5234-606E-43A6-94C0-D625D7A01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76" y="5891475"/>
                  <a:ext cx="4938633" cy="230832"/>
                </a:xfrm>
                <a:prstGeom prst="rect">
                  <a:avLst/>
                </a:prstGeom>
                <a:blipFill>
                  <a:blip r:embed="rId15"/>
                  <a:stretch>
                    <a:fillRect l="-370" t="-31579" b="-342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7439473-FABD-420D-B67F-084551C860BA}"/>
                    </a:ext>
                  </a:extLst>
                </p:cNvPr>
                <p:cNvSpPr txBox="1"/>
                <p:nvPr/>
              </p:nvSpPr>
              <p:spPr>
                <a:xfrm>
                  <a:off x="2106623" y="5590934"/>
                  <a:ext cx="487274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permutation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(1, 2, 3), (2, 3, 1), (3, 1, 2),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7439473-FABD-420D-B67F-084551C86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623" y="5590934"/>
                  <a:ext cx="4872747" cy="230832"/>
                </a:xfrm>
                <a:prstGeom prst="rect">
                  <a:avLst/>
                </a:prstGeom>
                <a:blipFill>
                  <a:blip r:embed="rId16"/>
                  <a:stretch>
                    <a:fillRect l="-375" t="-31579" b="-315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4BBA316-BBC9-4BC3-BC73-D3BA8CBAD618}"/>
                    </a:ext>
                  </a:extLst>
                </p:cNvPr>
                <p:cNvSpPr txBox="1"/>
                <p:nvPr/>
              </p:nvSpPr>
              <p:spPr>
                <a:xfrm>
                  <a:off x="2110348" y="6201676"/>
                  <a:ext cx="41552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combimations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repited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indexe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from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1, 2,</m:t>
                        </m:r>
                        <m:r>
                          <m:rPr>
                            <m:nor/>
                          </m:rPr>
                          <a:rPr lang="en-US" sz="1800" b="0" i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4BBA316-BBC9-4BC3-BC73-D3BA8CBAD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348" y="6201676"/>
                  <a:ext cx="4155277" cy="230832"/>
                </a:xfrm>
                <a:prstGeom prst="rect">
                  <a:avLst/>
                </a:prstGeom>
                <a:blipFill>
                  <a:blip r:embed="rId17"/>
                  <a:stretch>
                    <a:fillRect t="-31579" b="-315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AC71D-C2F3-4886-9082-62F5E5F42032}"/>
              </a:ext>
            </a:extLst>
          </p:cNvPr>
          <p:cNvSpPr txBox="1"/>
          <p:nvPr/>
        </p:nvSpPr>
        <p:spPr>
          <a:xfrm>
            <a:off x="7707766" y="3282730"/>
            <a:ext cx="389855" cy="1190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ru-RU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85C77-A3B3-4880-9872-63B378093DE5}"/>
              </a:ext>
            </a:extLst>
          </p:cNvPr>
          <p:cNvSpPr txBox="1"/>
          <p:nvPr/>
        </p:nvSpPr>
        <p:spPr>
          <a:xfrm>
            <a:off x="8590062" y="3277685"/>
            <a:ext cx="389855" cy="1190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ru-RU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0CDA8D-7814-409F-9A25-6E139F504CFF}"/>
              </a:ext>
            </a:extLst>
          </p:cNvPr>
          <p:cNvSpPr txBox="1"/>
          <p:nvPr/>
        </p:nvSpPr>
        <p:spPr>
          <a:xfrm>
            <a:off x="3570907" y="33298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59923A-A971-4539-8957-415961DEEC48}"/>
              </a:ext>
            </a:extLst>
          </p:cNvPr>
          <p:cNvSpPr txBox="1"/>
          <p:nvPr/>
        </p:nvSpPr>
        <p:spPr>
          <a:xfrm>
            <a:off x="4457190" y="32265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CC64F2-68DF-4319-BC4D-17AA76FE44B3}"/>
              </a:ext>
            </a:extLst>
          </p:cNvPr>
          <p:cNvSpPr txBox="1"/>
          <p:nvPr/>
        </p:nvSpPr>
        <p:spPr>
          <a:xfrm>
            <a:off x="4989298" y="3302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F24C6F-6FB8-4F5F-B47E-6219FFB37157}"/>
              </a:ext>
            </a:extLst>
          </p:cNvPr>
          <p:cNvSpPr txBox="1"/>
          <p:nvPr/>
        </p:nvSpPr>
        <p:spPr>
          <a:xfrm>
            <a:off x="5831474" y="31825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B172D3-1AFC-4E85-B0E8-B89253963D04}"/>
              </a:ext>
            </a:extLst>
          </p:cNvPr>
          <p:cNvSpPr txBox="1"/>
          <p:nvPr/>
        </p:nvSpPr>
        <p:spPr>
          <a:xfrm>
            <a:off x="6368094" y="3286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5901A9-4A9C-4CFB-820F-B122A7F0D358}"/>
              </a:ext>
            </a:extLst>
          </p:cNvPr>
          <p:cNvSpPr txBox="1"/>
          <p:nvPr/>
        </p:nvSpPr>
        <p:spPr>
          <a:xfrm>
            <a:off x="7310330" y="3286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107504" y="443100"/>
                <a:ext cx="8856984" cy="1009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400" i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1" i="1" baseline="-240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Georgia" panose="02040502050405020303" pitchFamily="18" charset="0"/>
                              <a:sym typeface="Symbol" panose="05050102010706020507" pitchFamily="18" charset="2"/>
                            </a:rPr>
                            <m:t>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1" i="1" baseline="-240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  <m:r>
                            <a:rPr lang="en-US" sz="2400" b="1" i="1" baseline="-2400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sup>
                      </m:sSubSup>
                      <m:r>
                        <a:rPr lang="en-US" sz="2400" b="1" i="1" baseline="-24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   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ru-RU" sz="2400" i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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ru-RU" sz="2400" b="1" dirty="0">
                                          <a:latin typeface="Georgia" panose="02040502050405020303" pitchFamily="18" charset="0"/>
                                        </a:rPr>
                                        <m:t>Э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i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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r>
                  <a:rPr lang="en-US" sz="2200" dirty="0"/>
                  <a:t>                                                    Here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  <m:sup>
                        <m: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600" i="1" dirty="0">
                            <a:latin typeface="Georgia" panose="02040502050405020303" pitchFamily="18" charset="0"/>
                          </a:rPr>
                          <m:t>Э</m:t>
                        </m:r>
                      </m:e>
                      <m:sub>
                        <m: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  <m:r>
                      <a:rPr lang="ru-RU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       </a:t>
                </a:r>
                <a:r>
                  <a:rPr lang="en-US" sz="2600" dirty="0"/>
                  <a:t>and </a:t>
                </a: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</m:t>
                            </m:r>
                          </m:e>
                        </m:acc>
                      </m:e>
                      <m:sub>
                        <m:r>
                          <a:rPr lang="ru-RU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3100"/>
                <a:ext cx="8856984" cy="1009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1600" y="3632227"/>
            <a:ext cx="712879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Lagrangian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rgbClr val="0033CC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Eulerian </a:t>
            </a:r>
            <a:r>
              <a:rPr lang="en-US" sz="2800" b="1" dirty="0"/>
              <a:t>strain tensors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3096713" y="4045168"/>
                <a:ext cx="2612057" cy="762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6713" y="4045168"/>
                <a:ext cx="2612057" cy="762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481518" y="4799112"/>
            <a:ext cx="8529229" cy="566667"/>
            <a:chOff x="393673" y="3131231"/>
            <a:chExt cx="8529229" cy="566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Объект 5"/>
                <p:cNvSpPr txBox="1"/>
                <p:nvPr/>
              </p:nvSpPr>
              <p:spPr bwMode="auto">
                <a:xfrm>
                  <a:off x="393673" y="3131231"/>
                  <a:ext cx="5393497" cy="566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33CC"/>
                                </a:solidFill>
                                <a:latin typeface="Pristina" panose="03060402040406080204" pitchFamily="66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ru-RU" sz="2400" dirty="0">
                                <a:solidFill>
                                  <a:srgbClr val="0033CC"/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ru-RU" sz="2400" b="1" i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limUpp>
                          <m:limUppPr>
                            <m:ctrlPr>
                              <a:rPr lang="ru-RU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solidFill>
                                  <a:srgbClr val="0033CC"/>
                                </a:solidFill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lim>
                            <m:r>
                              <a:rPr lang="ru-RU" sz="2400" b="1" i="1" baseline="-800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lim>
                        </m:limUpp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ru-RU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solidFill>
                                      <a:srgbClr val="0033CC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  <m:lim>
                                <m:r>
                                  <a:rPr lang="ru-RU" sz="2400" i="1" baseline="-800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lim>
                            </m:limUpp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solidFill>
                                  <a:srgbClr val="0033CC"/>
                                </a:solidFill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solidFill>
                                  <a:srgbClr val="0033CC"/>
                                </a:solidFill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∘(</m:t>
                            </m:r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673" y="3131231"/>
                  <a:ext cx="5393497" cy="5666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5431270" y="3172870"/>
              <a:ext cx="3491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33CC"/>
                  </a:solidFill>
                </a:rPr>
                <a:t>- </a:t>
              </a:r>
              <a:r>
                <a:rPr lang="en-US" sz="2400" dirty="0" err="1">
                  <a:solidFill>
                    <a:srgbClr val="0033CC"/>
                  </a:solidFill>
                </a:rPr>
                <a:t>Lagrangian</a:t>
              </a:r>
              <a:r>
                <a:rPr lang="en-US" sz="2400" dirty="0">
                  <a:solidFill>
                    <a:srgbClr val="0033CC"/>
                  </a:solidFill>
                </a:rPr>
                <a:t> Strain Tensor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95536" y="5376515"/>
            <a:ext cx="8605529" cy="582973"/>
            <a:chOff x="359273" y="3737897"/>
            <a:chExt cx="8488462" cy="582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бъект 6"/>
                <p:cNvSpPr txBox="1"/>
                <p:nvPr/>
              </p:nvSpPr>
              <p:spPr bwMode="auto">
                <a:xfrm>
                  <a:off x="359273" y="3737897"/>
                  <a:ext cx="5256832" cy="5829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sz="24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8000"/>
                                </a:solidFill>
                                <a:latin typeface="Pristina" panose="03060402040406080204" pitchFamily="66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ru-RU" sz="2400" dirty="0">
                                <a:solidFill>
                                  <a:srgbClr val="008000"/>
                                </a:solidFill>
                              </a:rPr>
                              <m:t> </m:t>
                            </m:r>
                          </m:e>
                        </m:acc>
                        <m:r>
                          <a:rPr lang="ru-RU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solidFill>
                                      <a:srgbClr val="008000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solidFill>
                                      <a:srgbClr val="008000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i="1" dirty="0">
                                    <a:solidFill>
                                      <a:srgbClr val="008000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i="1" dirty="0">
                                    <a:solidFill>
                                      <a:srgbClr val="008000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" name="Объект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273" y="3737897"/>
                  <a:ext cx="5256832" cy="5829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545163" y="3771775"/>
              <a:ext cx="330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8000"/>
                  </a:solidFill>
                </a:rPr>
                <a:t>- </a:t>
              </a:r>
              <a:r>
                <a:rPr lang="en-US" sz="2400" dirty="0">
                  <a:solidFill>
                    <a:srgbClr val="008000"/>
                  </a:solidFill>
                </a:rPr>
                <a:t>Eulerian Strain Tensor</a:t>
              </a: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890812" y="5965154"/>
          <a:ext cx="1974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7" imgW="1117440" imgH="304560" progId="Equation.DSMT4">
                  <p:embed/>
                </p:oleObj>
              </mc:Choice>
              <mc:Fallback>
                <p:oleObj name="Equation" r:id="rId7" imgW="1117440" imgH="3045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812" y="5965154"/>
                        <a:ext cx="1974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932040" y="5965675"/>
          <a:ext cx="1885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9" imgW="1066680" imgH="317160" progId="Equation.DSMT4">
                  <p:embed/>
                </p:oleObj>
              </mc:Choice>
              <mc:Fallback>
                <p:oleObj name="Equation" r:id="rId9" imgW="1066680" imgH="3171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965675"/>
                        <a:ext cx="1885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3687555" y="6390994"/>
                <a:ext cx="1512168" cy="582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latin typeface="Pristina" panose="03060402040406080204" pitchFamily="66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ru-RU" sz="2800" b="1" dirty="0"/>
                            <m:t> </m:t>
                          </m:r>
                        </m:e>
                        <m:sup>
                          <m:r>
                            <a:rPr lang="ru-RU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ru-RU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latin typeface="Pristina" panose="03060402040406080204" pitchFamily="66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ru-RU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7555" y="6390994"/>
                <a:ext cx="1512168" cy="582973"/>
              </a:xfrm>
              <a:prstGeom prst="rect">
                <a:avLst/>
              </a:prstGeom>
              <a:blipFill>
                <a:blip r:embed="rId11"/>
                <a:stretch>
                  <a:fillRect l="-2419" t="-8333" r="-286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73932" y="7260"/>
            <a:ext cx="7434572" cy="523220"/>
          </a:xfrm>
          <a:prstGeom prst="rect">
            <a:avLst/>
          </a:prstGeom>
          <a:solidFill>
            <a:srgbClr val="FFF1C5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Cartesian and curvilinear coordinates (fibers)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AFDECA-4A37-4410-961C-C6DCEBEC6758}"/>
              </a:ext>
            </a:extLst>
          </p:cNvPr>
          <p:cNvSpPr txBox="1"/>
          <p:nvPr/>
        </p:nvSpPr>
        <p:spPr>
          <a:xfrm>
            <a:off x="6226145" y="1507194"/>
            <a:ext cx="199586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Char char="-"/>
            </a:pP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orthogonal </a:t>
            </a:r>
          </a:p>
          <a:p>
            <a:pPr>
              <a:lnSpc>
                <a:spcPct val="70000"/>
              </a:lnSpc>
            </a:pP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spc="-70" dirty="0"/>
              <a:t>in   general case 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E8E168A-9CB7-4457-BFE0-810467DDFF6F}"/>
              </a:ext>
            </a:extLst>
          </p:cNvPr>
          <p:cNvGrpSpPr/>
          <p:nvPr/>
        </p:nvGrpSpPr>
        <p:grpSpPr>
          <a:xfrm>
            <a:off x="18666" y="1821799"/>
            <a:ext cx="9361040" cy="549855"/>
            <a:chOff x="107504" y="1512918"/>
            <a:chExt cx="9361040" cy="549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Объект 2"/>
                <p:cNvSpPr txBox="1"/>
                <p:nvPr/>
              </p:nvSpPr>
              <p:spPr bwMode="auto">
                <a:xfrm>
                  <a:off x="432476" y="1512918"/>
                  <a:ext cx="9036068" cy="549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limUpp>
                          <m:limUppPr>
                            <m:ctrlPr>
                              <a:rPr lang="ru-RU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nor/>
                              </m:rPr>
                              <a:rPr lang="ru-RU" sz="2000" b="1" dirty="0">
                                <a:solidFill>
                                  <a:srgbClr val="FF0000"/>
                                </a:solidFill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lim>
                            <m:r>
                              <a:rPr lang="ru-RU" sz="2000" b="1" i="1" baseline="-8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lim>
                        </m:limUpp>
                        <m:sSub>
                          <m:sSubPr>
                            <m:ctrlP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ru-RU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nor/>
                                  </m:rPr>
                                  <a:rPr lang="ru-RU" sz="2000" b="1" dirty="0">
                                    <a:solidFill>
                                      <a:srgbClr val="FF0000"/>
                                    </a:solidFill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  <m:lim>
                                <m:r>
                                  <a:rPr lang="ru-RU" sz="2000" i="1" baseline="-8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lim>
                            </m:limUpp>
                          </m:e>
                          <m:sub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ru-RU" sz="2000" b="1" i="1" baseline="-18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ru-RU" sz="20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ru-R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</m:sSubSup>
                        <m:r>
                          <a:rPr lang="ru-R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000" i="1" spc="-4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  <m:sup>
                                <m:r>
                                  <a:rPr lang="ru-RU" sz="2000" b="1" i="1" spc="-40" baseline="-18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</m:t>
                                </m:r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000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ru-RU" sz="2000" i="1" spc="-40" baseline="-14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</m:t>
                                </m:r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ru-RU" sz="2000" i="1" spc="-4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e>
                              <m:sub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e>
                              <m:sub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000" i="1" spc="-4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ru-RU" sz="2000" i="1" spc="-40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  <m:sub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ru-RU" sz="2000" i="1" spc="-40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  <m:sub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000" i="1" spc="-4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476" y="1512918"/>
                  <a:ext cx="9036068" cy="5498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EF4496B-E95B-45A7-AB79-AA5D3EEC61C1}"/>
                    </a:ext>
                  </a:extLst>
                </p:cNvPr>
                <p:cNvSpPr txBox="1"/>
                <p:nvPr/>
              </p:nvSpPr>
              <p:spPr>
                <a:xfrm>
                  <a:off x="107504" y="1537209"/>
                  <a:ext cx="396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1" dirty="0">
                                <a:solidFill>
                                  <a:srgbClr val="FF0000"/>
                                </a:solidFill>
                                <a:latin typeface="Pristina" panose="03060402040406080204" pitchFamily="66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sz="2800" b="1" i="1" baseline="-10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EF4496B-E95B-45A7-AB79-AA5D3EEC6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1537209"/>
                  <a:ext cx="39600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13846" r="-23077" b="-930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8DF6CB5-7F73-4DAE-B452-5F948801E1E4}"/>
              </a:ext>
            </a:extLst>
          </p:cNvPr>
          <p:cNvGrpSpPr/>
          <p:nvPr/>
        </p:nvGrpSpPr>
        <p:grpSpPr>
          <a:xfrm>
            <a:off x="11127" y="2534187"/>
            <a:ext cx="9215189" cy="577648"/>
            <a:chOff x="17472" y="2254439"/>
            <a:chExt cx="9073008" cy="577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бъект 2">
                  <a:extLst>
                    <a:ext uri="{FF2B5EF4-FFF2-40B4-BE49-F238E27FC236}">
                      <a16:creationId xmlns:a16="http://schemas.microsoft.com/office/drawing/2014/main" id="{92FA076A-B199-4DEE-AB5D-AF8FD56D1EDE}"/>
                    </a:ext>
                  </a:extLst>
                </p:cNvPr>
                <p:cNvSpPr txBox="1"/>
                <p:nvPr/>
              </p:nvSpPr>
              <p:spPr bwMode="auto">
                <a:xfrm>
                  <a:off x="342016" y="2255014"/>
                  <a:ext cx="8748464" cy="5770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000" b="1" dirty="0">
                                  <a:solidFill>
                                    <a:srgbClr val="FF0000"/>
                                  </a:solidFill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000" b="1" dirty="0">
                                  <a:solidFill>
                                    <a:srgbClr val="FF0000"/>
                                  </a:solidFill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</m:sSubSup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ru-RU" sz="2000" i="1" baseline="-14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</m:sSubSup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pc="-40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spc="-40" dirty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000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ru-RU" sz="2000" i="1" spc="-40" baseline="-1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</m:t>
                              </m:r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ru-RU" sz="2000" i="1" spc="-4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 spc="-40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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2000" spc="-4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 spc="-40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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 spc="-4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 spc="-4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i="1" spc="-40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i="1" spc="-40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 spc="-4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 </a:t>
                  </a:r>
                  <a:endParaRPr lang="ru-RU" sz="2000" dirty="0"/>
                </a:p>
              </p:txBody>
            </p:sp>
          </mc:Choice>
          <mc:Fallback xmlns="">
            <p:sp>
              <p:nvSpPr>
                <p:cNvPr id="33" name="Объект 2">
                  <a:extLst>
                    <a:ext uri="{FF2B5EF4-FFF2-40B4-BE49-F238E27FC236}">
                      <a16:creationId xmlns:a16="http://schemas.microsoft.com/office/drawing/2014/main" id="{92FA076A-B199-4DEE-AB5D-AF8FD56D1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016" y="2255014"/>
                  <a:ext cx="8748464" cy="577073"/>
                </a:xfrm>
                <a:prstGeom prst="rect">
                  <a:avLst/>
                </a:prstGeom>
                <a:blipFill>
                  <a:blip r:embed="rId14"/>
                  <a:stretch>
                    <a:fillRect b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51CF45-1609-4109-842D-6CE2B5F4411D}"/>
                    </a:ext>
                  </a:extLst>
                </p:cNvPr>
                <p:cNvSpPr txBox="1"/>
                <p:nvPr/>
              </p:nvSpPr>
              <p:spPr>
                <a:xfrm>
                  <a:off x="17472" y="2254439"/>
                  <a:ext cx="288032" cy="53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800" b="1" dirty="0" smtClean="0">
                                <a:solidFill>
                                  <a:srgbClr val="FF0000"/>
                                </a:solidFill>
                                <a:latin typeface="Pristina" panose="03060402040406080204" pitchFamily="66" charset="0"/>
                              </a:rPr>
                              <m:t>G</m:t>
                            </m:r>
                          </m:e>
                        </m:acc>
                      </m:oMath>
                    </m:oMathPara>
                  </a14:m>
                  <a:endParaRPr lang="ru-RU" sz="2800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51CF45-1609-4109-842D-6CE2B5F4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" y="2254439"/>
                  <a:ext cx="288032" cy="539187"/>
                </a:xfrm>
                <a:prstGeom prst="rect">
                  <a:avLst/>
                </a:prstGeom>
                <a:blipFill>
                  <a:blip r:embed="rId15"/>
                  <a:stretch>
                    <a:fillRect l="-19149" t="-7865" r="-59574" b="-1011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06C67E-B861-446F-99D3-27BCC5C1273C}"/>
              </a:ext>
            </a:extLst>
          </p:cNvPr>
          <p:cNvSpPr txBox="1"/>
          <p:nvPr/>
        </p:nvSpPr>
        <p:spPr>
          <a:xfrm>
            <a:off x="3111491" y="144069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etric tensors</a:t>
            </a:r>
            <a:endParaRPr lang="ru-RU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B663A4-68E3-4360-95A8-567FB796ACE4}"/>
                  </a:ext>
                </a:extLst>
              </p:cNvPr>
              <p:cNvSpPr txBox="1"/>
              <p:nvPr/>
            </p:nvSpPr>
            <p:spPr>
              <a:xfrm>
                <a:off x="2424680" y="3125692"/>
                <a:ext cx="4294639" cy="4619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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not orthonormal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B663A4-68E3-4360-95A8-567FB796A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80" y="3125692"/>
                <a:ext cx="4294639" cy="461921"/>
              </a:xfrm>
              <a:prstGeom prst="rect">
                <a:avLst/>
              </a:prstGeom>
              <a:blipFill>
                <a:blip r:embed="rId1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7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/>
      <p:bldP spid="10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619672" y="44624"/>
            <a:ext cx="6650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Orthogonal Transformations of Coordinates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7EF4CE-AA65-42CD-811D-AA11A0BFF8F3}"/>
              </a:ext>
            </a:extLst>
          </p:cNvPr>
          <p:cNvGrpSpPr/>
          <p:nvPr/>
        </p:nvGrpSpPr>
        <p:grpSpPr>
          <a:xfrm>
            <a:off x="395536" y="416604"/>
            <a:ext cx="8636638" cy="6315849"/>
            <a:chOff x="395536" y="416604"/>
            <a:chExt cx="8636638" cy="631584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49559729"/>
                    </p:ext>
                  </p:extLst>
                </p:nvPr>
              </p:nvGraphicFramePr>
              <p:xfrm>
                <a:off x="497212" y="3768080"/>
                <a:ext cx="4826001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234" name="Equation" r:id="rId4" imgW="4825800" imgH="380880" progId="Equation.DSMT4">
                        <p:embed/>
                      </p:oleObj>
                    </mc:Choice>
                    <mc:Fallback>
                      <p:oleObj name="Equation" r:id="rId4" imgW="4825800" imgH="380880" progId="Equation.DSMT4">
                        <p:embed/>
                        <p:pic>
                          <p:nvPicPr>
                            <p:cNvPr id="11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12" y="3768080"/>
                              <a:ext cx="4826001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49559729"/>
                    </p:ext>
                  </p:extLst>
                </p:nvPr>
              </p:nvGraphicFramePr>
              <p:xfrm>
                <a:off x="497212" y="3768080"/>
                <a:ext cx="4826001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070" name="Equation" r:id="rId6" imgW="4825800" imgH="380880" progId="Equation.DSMT4">
                        <p:embed/>
                      </p:oleObj>
                    </mc:Choice>
                    <mc:Fallback>
                      <p:oleObj name="Equation" r:id="rId6" imgW="4825800" imgH="380880" progId="Equation.DSMT4">
                        <p:embed/>
                        <p:pic>
                          <p:nvPicPr>
                            <p:cNvPr id="11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12" y="3768080"/>
                              <a:ext cx="4826001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77264239"/>
                    </p:ext>
                  </p:extLst>
                </p:nvPr>
              </p:nvGraphicFramePr>
              <p:xfrm>
                <a:off x="531813" y="4365625"/>
                <a:ext cx="4838700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235" name="Equation" r:id="rId8" imgW="4838400" imgH="380880" progId="Equation.DSMT4">
                        <p:embed/>
                      </p:oleObj>
                    </mc:Choice>
                    <mc:Fallback>
                      <p:oleObj name="Equation" r:id="rId8" imgW="4838400" imgH="380880" progId="Equation.DSMT4">
                        <p:embed/>
                        <p:pic>
                          <p:nvPicPr>
                            <p:cNvPr id="12" name="Объект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1813" y="4365625"/>
                              <a:ext cx="48387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77264239"/>
                    </p:ext>
                  </p:extLst>
                </p:nvPr>
              </p:nvGraphicFramePr>
              <p:xfrm>
                <a:off x="531813" y="4365625"/>
                <a:ext cx="4838700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071" name="Equation" r:id="rId10" imgW="4838400" imgH="380880" progId="Equation.DSMT4">
                        <p:embed/>
                      </p:oleObj>
                    </mc:Choice>
                    <mc:Fallback>
                      <p:oleObj name="Equation" r:id="rId10" imgW="4838400" imgH="380880" progId="Equation.DSMT4">
                        <p:embed/>
                        <p:pic>
                          <p:nvPicPr>
                            <p:cNvPr id="12" name="Объект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1813" y="4365625"/>
                              <a:ext cx="48387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" name="Объект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1687367"/>
                    </p:ext>
                  </p:extLst>
                </p:nvPr>
              </p:nvGraphicFramePr>
              <p:xfrm>
                <a:off x="686714" y="4941168"/>
                <a:ext cx="1612900" cy="431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236" name="Equation" r:id="rId12" imgW="1612800" imgH="431640" progId="Equation.DSMT4">
                        <p:embed/>
                      </p:oleObj>
                    </mc:Choice>
                    <mc:Fallback>
                      <p:oleObj name="Equation" r:id="rId12" imgW="1612800" imgH="431640" progId="Equation.DSMT4">
                        <p:embed/>
                        <p:pic>
                          <p:nvPicPr>
                            <p:cNvPr id="14" name="Объект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6714" y="4941168"/>
                              <a:ext cx="1612900" cy="431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4" name="Объект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1687367"/>
                    </p:ext>
                  </p:extLst>
                </p:nvPr>
              </p:nvGraphicFramePr>
              <p:xfrm>
                <a:off x="686714" y="4941168"/>
                <a:ext cx="1612900" cy="431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072" name="Equation" r:id="rId14" imgW="1612800" imgH="431640" progId="Equation.DSMT4">
                        <p:embed/>
                      </p:oleObj>
                    </mc:Choice>
                    <mc:Fallback>
                      <p:oleObj name="Equation" r:id="rId14" imgW="1612800" imgH="431640" progId="Equation.DSMT4">
                        <p:embed/>
                        <p:pic>
                          <p:nvPicPr>
                            <p:cNvPr id="14" name="Объект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6714" y="4941168"/>
                              <a:ext cx="1612900" cy="431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5" name="Прямоугольник 14"/>
            <p:cNvSpPr/>
            <p:nvPr/>
          </p:nvSpPr>
          <p:spPr>
            <a:xfrm>
              <a:off x="4460174" y="4797256"/>
              <a:ext cx="4572000" cy="98610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Rule of primed indices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The first index (</a:t>
              </a:r>
              <a:r>
                <a:rPr lang="en-US" sz="2400" i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i</a:t>
              </a:r>
              <a:r>
                <a:rPr lang="en-US" sz="2400" dirty="0">
                  <a:solidFill>
                    <a:srgbClr val="FF0000"/>
                  </a:solidFill>
                </a:rPr>
                <a:t>) in </a:t>
              </a:r>
              <a:r>
                <a:rPr lang="ru-RU" sz="2400" dirty="0">
                  <a:solidFill>
                    <a:srgbClr val="FF0000"/>
                  </a:solidFill>
                  <a:sym typeface="Symbol"/>
                </a:rPr>
                <a:t></a:t>
              </a:r>
              <a:r>
                <a:rPr lang="en-US" sz="2400" i="1" baseline="-25000" dirty="0" err="1">
                  <a:solidFill>
                    <a:srgbClr val="FF0000"/>
                  </a:solidFill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solidFill>
                    <a:srgbClr val="FF0000"/>
                  </a:solidFill>
                </a:rPr>
                <a:t> corresponds to the primed basis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Объект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83880155"/>
                    </p:ext>
                  </p:extLst>
                </p:nvPr>
              </p:nvGraphicFramePr>
              <p:xfrm>
                <a:off x="3085852" y="5003729"/>
                <a:ext cx="1054100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237" name="Equation" r:id="rId16" imgW="1054080" imgH="368280" progId="Equation.DSMT4">
                        <p:embed/>
                      </p:oleObj>
                    </mc:Choice>
                    <mc:Fallback>
                      <p:oleObj name="Equation" r:id="rId16" imgW="1054080" imgH="368280" progId="Equation.DSMT4">
                        <p:embed/>
                        <p:pic>
                          <p:nvPicPr>
                            <p:cNvPr id="16" name="Объект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5852" y="5003729"/>
                              <a:ext cx="1054100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Объект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83880155"/>
                    </p:ext>
                  </p:extLst>
                </p:nvPr>
              </p:nvGraphicFramePr>
              <p:xfrm>
                <a:off x="3085852" y="5003729"/>
                <a:ext cx="1054100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073" name="Equation" r:id="rId18" imgW="1054080" imgH="368280" progId="Equation.DSMT4">
                        <p:embed/>
                      </p:oleObj>
                    </mc:Choice>
                    <mc:Fallback>
                      <p:oleObj name="Equation" r:id="rId18" imgW="1054080" imgH="368280" progId="Equation.DSMT4">
                        <p:embed/>
                        <p:pic>
                          <p:nvPicPr>
                            <p:cNvPr id="16" name="Объект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5852" y="5003729"/>
                              <a:ext cx="1054100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Объект 1">
                  <a:extLst>
                    <a:ext uri="{FF2B5EF4-FFF2-40B4-BE49-F238E27FC236}">
                      <a16:creationId xmlns:a16="http://schemas.microsoft.com/office/drawing/2014/main" id="{2E8C8048-80CE-4A74-A9E9-491C23590A40}"/>
                    </a:ext>
                  </a:extLst>
                </p:cNvPr>
                <p:cNvSpPr txBox="1"/>
                <p:nvPr/>
              </p:nvSpPr>
              <p:spPr bwMode="auto">
                <a:xfrm>
                  <a:off x="1203782" y="6090526"/>
                  <a:ext cx="6832732" cy="6419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ru-RU" sz="2400" b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sz="2400" dirty="0"/>
                    <a:t>   </a:t>
                  </a:r>
                  <a:r>
                    <a:rPr lang="ru-RU" sz="2400" dirty="0">
                      <a:sym typeface="Symbol" panose="05050102010706020507" pitchFamily="18" charset="2"/>
                    </a:rPr>
                    <a:t></a:t>
                  </a:r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:r>
                    <a:rPr lang="ru-RU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ru-RU" sz="2400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400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" name="Объект 1">
                  <a:extLst>
                    <a:ext uri="{FF2B5EF4-FFF2-40B4-BE49-F238E27FC236}">
                      <a16:creationId xmlns:a16="http://schemas.microsoft.com/office/drawing/2014/main" id="{2E8C8048-80CE-4A74-A9E9-491C2359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3782" y="6090526"/>
                  <a:ext cx="6832732" cy="641927"/>
                </a:xfrm>
                <a:prstGeom prst="rect">
                  <a:avLst/>
                </a:prstGeom>
                <a:blipFill>
                  <a:blip r:embed="rId20"/>
                  <a:stretch>
                    <a:fillRect l="-178" t="-76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E3B2441D-A785-401F-80AF-A32B1DC6F038}"/>
                </a:ext>
              </a:extLst>
            </p:cNvPr>
            <p:cNvSpPr/>
            <p:nvPr/>
          </p:nvSpPr>
          <p:spPr>
            <a:xfrm>
              <a:off x="2915816" y="4800145"/>
              <a:ext cx="1544526" cy="1008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D99E6E-3BED-4E82-8E50-C4EFC9F5251E}"/>
                </a:ext>
              </a:extLst>
            </p:cNvPr>
            <p:cNvGrpSpPr/>
            <p:nvPr/>
          </p:nvGrpSpPr>
          <p:grpSpPr>
            <a:xfrm>
              <a:off x="1635918" y="416604"/>
              <a:ext cx="5872163" cy="3240881"/>
              <a:chOff x="1684066" y="374359"/>
              <a:chExt cx="5872163" cy="3240881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8E78FB49-EFFF-42B5-A94A-F64E49EBC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4072" y="2750419"/>
                <a:ext cx="720000" cy="25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0931D019-7EAA-4641-B7F8-E6955D4FD1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4066" y="374359"/>
                <a:ext cx="5872163" cy="3240881"/>
                <a:chOff x="1692275" y="373170"/>
                <a:chExt cx="5872163" cy="3240881"/>
              </a:xfrm>
            </p:grpSpPr>
            <p:sp>
              <p:nvSpPr>
                <p:cNvPr id="205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92275" y="2133600"/>
                  <a:ext cx="533400" cy="373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ru-RU" sz="1800"/>
                </a:p>
              </p:txBody>
            </p:sp>
            <p:sp>
              <p:nvSpPr>
                <p:cNvPr id="205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80288" y="2420938"/>
                  <a:ext cx="1841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ru-RU" sz="1800"/>
                </a:p>
              </p:txBody>
            </p:sp>
            <p:grpSp>
              <p:nvGrpSpPr>
                <p:cNvPr id="2053" name="Group 87"/>
                <p:cNvGrpSpPr>
                  <a:grpSpLocks/>
                </p:cNvGrpSpPr>
                <p:nvPr/>
              </p:nvGrpSpPr>
              <p:grpSpPr bwMode="auto">
                <a:xfrm>
                  <a:off x="3203848" y="373170"/>
                  <a:ext cx="3581623" cy="3240881"/>
                  <a:chOff x="1779" y="2251"/>
                  <a:chExt cx="1803" cy="1595"/>
                </a:xfrm>
              </p:grpSpPr>
              <p:grpSp>
                <p:nvGrpSpPr>
                  <p:cNvPr id="2054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2425" y="2722"/>
                    <a:ext cx="96" cy="554"/>
                    <a:chOff x="3180" y="11584"/>
                    <a:chExt cx="232" cy="1383"/>
                  </a:xfrm>
                </p:grpSpPr>
                <p:sp>
                  <p:nvSpPr>
                    <p:cNvPr id="2131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11686"/>
                      <a:ext cx="46" cy="128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/>
                    </a:p>
                  </p:txBody>
                </p:sp>
                <p:sp>
                  <p:nvSpPr>
                    <p:cNvPr id="2132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3180" y="11584"/>
                      <a:ext cx="232" cy="231"/>
                    </a:xfrm>
                    <a:custGeom>
                      <a:avLst/>
                      <a:gdLst>
                        <a:gd name="T0" fmla="*/ 232 w 232"/>
                        <a:gd name="T1" fmla="*/ 231 h 231"/>
                        <a:gd name="T2" fmla="*/ 115 w 232"/>
                        <a:gd name="T3" fmla="*/ 0 h 231"/>
                        <a:gd name="T4" fmla="*/ 0 w 232"/>
                        <a:gd name="T5" fmla="*/ 231 h 231"/>
                        <a:gd name="T6" fmla="*/ 232 w 232"/>
                        <a:gd name="T7" fmla="*/ 231 h 23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32"/>
                        <a:gd name="T13" fmla="*/ 0 h 231"/>
                        <a:gd name="T14" fmla="*/ 232 w 232"/>
                        <a:gd name="T15" fmla="*/ 231 h 23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32" h="231">
                          <a:moveTo>
                            <a:pt x="232" y="231"/>
                          </a:moveTo>
                          <a:lnTo>
                            <a:pt x="115" y="0"/>
                          </a:lnTo>
                          <a:lnTo>
                            <a:pt x="0" y="231"/>
                          </a:lnTo>
                          <a:lnTo>
                            <a:pt x="232" y="2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116" y="3259"/>
                    <a:ext cx="364" cy="289"/>
                    <a:chOff x="2438" y="12932"/>
                    <a:chExt cx="876" cy="722"/>
                  </a:xfrm>
                </p:grpSpPr>
                <p:sp>
                  <p:nvSpPr>
                    <p:cNvPr id="2120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06" y="12932"/>
                      <a:ext cx="708" cy="602"/>
                    </a:xfrm>
                    <a:custGeom>
                      <a:avLst/>
                      <a:gdLst>
                        <a:gd name="T0" fmla="*/ 708 w 708"/>
                        <a:gd name="T1" fmla="*/ 33 h 602"/>
                        <a:gd name="T2" fmla="*/ 680 w 708"/>
                        <a:gd name="T3" fmla="*/ 0 h 602"/>
                        <a:gd name="T4" fmla="*/ 0 w 708"/>
                        <a:gd name="T5" fmla="*/ 568 h 602"/>
                        <a:gd name="T6" fmla="*/ 29 w 708"/>
                        <a:gd name="T7" fmla="*/ 602 h 602"/>
                        <a:gd name="T8" fmla="*/ 708 w 708"/>
                        <a:gd name="T9" fmla="*/ 33 h 6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8"/>
                        <a:gd name="T16" fmla="*/ 0 h 602"/>
                        <a:gd name="T17" fmla="*/ 708 w 708"/>
                        <a:gd name="T18" fmla="*/ 602 h 6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8" h="602">
                          <a:moveTo>
                            <a:pt x="708" y="33"/>
                          </a:moveTo>
                          <a:lnTo>
                            <a:pt x="680" y="0"/>
                          </a:lnTo>
                          <a:lnTo>
                            <a:pt x="0" y="568"/>
                          </a:lnTo>
                          <a:lnTo>
                            <a:pt x="29" y="602"/>
                          </a:lnTo>
                          <a:lnTo>
                            <a:pt x="708" y="3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438" y="13416"/>
                      <a:ext cx="252" cy="238"/>
                    </a:xfrm>
                    <a:custGeom>
                      <a:avLst/>
                      <a:gdLst>
                        <a:gd name="T0" fmla="*/ 103 w 252"/>
                        <a:gd name="T1" fmla="*/ 0 h 238"/>
                        <a:gd name="T2" fmla="*/ 0 w 252"/>
                        <a:gd name="T3" fmla="*/ 238 h 238"/>
                        <a:gd name="T4" fmla="*/ 252 w 252"/>
                        <a:gd name="T5" fmla="*/ 180 h 238"/>
                        <a:gd name="T6" fmla="*/ 103 w 252"/>
                        <a:gd name="T7" fmla="*/ 0 h 23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52"/>
                        <a:gd name="T13" fmla="*/ 0 h 238"/>
                        <a:gd name="T14" fmla="*/ 252 w 252"/>
                        <a:gd name="T15" fmla="*/ 238 h 23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52" h="238">
                          <a:moveTo>
                            <a:pt x="103" y="0"/>
                          </a:moveTo>
                          <a:lnTo>
                            <a:pt x="0" y="238"/>
                          </a:lnTo>
                          <a:lnTo>
                            <a:pt x="252" y="180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503" y="3218"/>
                    <a:ext cx="642" cy="93"/>
                    <a:chOff x="3369" y="12828"/>
                    <a:chExt cx="1546" cy="233"/>
                  </a:xfrm>
                </p:grpSpPr>
                <p:sp>
                  <p:nvSpPr>
                    <p:cNvPr id="211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9" y="12929"/>
                      <a:ext cx="1438" cy="45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/>
                    </a:p>
                  </p:txBody>
                </p:sp>
                <p:sp>
                  <p:nvSpPr>
                    <p:cNvPr id="211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684" y="12828"/>
                      <a:ext cx="231" cy="233"/>
                    </a:xfrm>
                    <a:custGeom>
                      <a:avLst/>
                      <a:gdLst>
                        <a:gd name="T0" fmla="*/ 0 w 231"/>
                        <a:gd name="T1" fmla="*/ 233 h 233"/>
                        <a:gd name="T2" fmla="*/ 231 w 231"/>
                        <a:gd name="T3" fmla="*/ 115 h 233"/>
                        <a:gd name="T4" fmla="*/ 0 w 231"/>
                        <a:gd name="T5" fmla="*/ 0 h 233"/>
                        <a:gd name="T6" fmla="*/ 0 w 231"/>
                        <a:gd name="T7" fmla="*/ 233 h 23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31"/>
                        <a:gd name="T13" fmla="*/ 0 h 233"/>
                        <a:gd name="T14" fmla="*/ 231 w 231"/>
                        <a:gd name="T15" fmla="*/ 233 h 23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31" h="233">
                          <a:moveTo>
                            <a:pt x="0" y="233"/>
                          </a:moveTo>
                          <a:lnTo>
                            <a:pt x="231" y="115"/>
                          </a:lnTo>
                          <a:lnTo>
                            <a:pt x="0" y="0"/>
                          </a:lnTo>
                          <a:lnTo>
                            <a:pt x="0" y="23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04" name="Freeform 34"/>
                  <p:cNvSpPr>
                    <a:spLocks/>
                  </p:cNvSpPr>
                  <p:nvPr/>
                </p:nvSpPr>
                <p:spPr bwMode="auto">
                  <a:xfrm>
                    <a:off x="2447" y="3225"/>
                    <a:ext cx="21" cy="56"/>
                  </a:xfrm>
                  <a:custGeom>
                    <a:avLst/>
                    <a:gdLst>
                      <a:gd name="T0" fmla="*/ 74 w 94"/>
                      <a:gd name="T1" fmla="*/ 110 h 110"/>
                      <a:gd name="T2" fmla="*/ 94 w 94"/>
                      <a:gd name="T3" fmla="*/ 89 h 110"/>
                      <a:gd name="T4" fmla="*/ 19 w 94"/>
                      <a:gd name="T5" fmla="*/ 0 h 110"/>
                      <a:gd name="T6" fmla="*/ 0 w 94"/>
                      <a:gd name="T7" fmla="*/ 22 h 110"/>
                      <a:gd name="T8" fmla="*/ 74 w 94"/>
                      <a:gd name="T9" fmla="*/ 110 h 1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"/>
                      <a:gd name="T16" fmla="*/ 0 h 110"/>
                      <a:gd name="T17" fmla="*/ 94 w 94"/>
                      <a:gd name="T18" fmla="*/ 110 h 1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" h="110">
                        <a:moveTo>
                          <a:pt x="74" y="110"/>
                        </a:moveTo>
                        <a:lnTo>
                          <a:pt x="94" y="89"/>
                        </a:lnTo>
                        <a:lnTo>
                          <a:pt x="19" y="0"/>
                        </a:lnTo>
                        <a:lnTo>
                          <a:pt x="0" y="22"/>
                        </a:lnTo>
                        <a:lnTo>
                          <a:pt x="74" y="1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6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880" y="3548"/>
                    <a:ext cx="236" cy="170"/>
                    <a:chOff x="1872" y="13654"/>
                    <a:chExt cx="566" cy="425"/>
                  </a:xfrm>
                </p:grpSpPr>
                <p:sp>
                  <p:nvSpPr>
                    <p:cNvPr id="2102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2" y="13654"/>
                      <a:ext cx="446" cy="336"/>
                    </a:xfrm>
                    <a:prstGeom prst="line">
                      <a:avLst/>
                    </a:prstGeom>
                    <a:noFill/>
                    <a:ln w="889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03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872" y="13923"/>
                      <a:ext cx="170" cy="156"/>
                    </a:xfrm>
                    <a:custGeom>
                      <a:avLst/>
                      <a:gdLst>
                        <a:gd name="T0" fmla="*/ 76 w 170"/>
                        <a:gd name="T1" fmla="*/ 0 h 156"/>
                        <a:gd name="T2" fmla="*/ 0 w 170"/>
                        <a:gd name="T3" fmla="*/ 156 h 156"/>
                        <a:gd name="T4" fmla="*/ 170 w 170"/>
                        <a:gd name="T5" fmla="*/ 124 h 156"/>
                        <a:gd name="T6" fmla="*/ 76 w 170"/>
                        <a:gd name="T7" fmla="*/ 0 h 15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0"/>
                        <a:gd name="T13" fmla="*/ 0 h 156"/>
                        <a:gd name="T14" fmla="*/ 170 w 170"/>
                        <a:gd name="T15" fmla="*/ 156 h 15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0" h="156">
                          <a:moveTo>
                            <a:pt x="76" y="0"/>
                          </a:moveTo>
                          <a:lnTo>
                            <a:pt x="0" y="156"/>
                          </a:lnTo>
                          <a:lnTo>
                            <a:pt x="170" y="124"/>
                          </a:lnTo>
                          <a:lnTo>
                            <a:pt x="7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95" name="Freeform 44"/>
                  <p:cNvSpPr>
                    <a:spLocks/>
                  </p:cNvSpPr>
                  <p:nvPr/>
                </p:nvSpPr>
                <p:spPr bwMode="auto">
                  <a:xfrm>
                    <a:off x="2298" y="2740"/>
                    <a:ext cx="12" cy="36"/>
                  </a:xfrm>
                  <a:custGeom>
                    <a:avLst/>
                    <a:gdLst>
                      <a:gd name="T0" fmla="*/ 36 w 48"/>
                      <a:gd name="T1" fmla="*/ 57 h 60"/>
                      <a:gd name="T2" fmla="*/ 39 w 48"/>
                      <a:gd name="T3" fmla="*/ 57 h 60"/>
                      <a:gd name="T4" fmla="*/ 41 w 48"/>
                      <a:gd name="T5" fmla="*/ 60 h 60"/>
                      <a:gd name="T6" fmla="*/ 41 w 48"/>
                      <a:gd name="T7" fmla="*/ 60 h 60"/>
                      <a:gd name="T8" fmla="*/ 43 w 48"/>
                      <a:gd name="T9" fmla="*/ 57 h 60"/>
                      <a:gd name="T10" fmla="*/ 46 w 48"/>
                      <a:gd name="T11" fmla="*/ 55 h 60"/>
                      <a:gd name="T12" fmla="*/ 48 w 48"/>
                      <a:gd name="T13" fmla="*/ 52 h 60"/>
                      <a:gd name="T14" fmla="*/ 48 w 48"/>
                      <a:gd name="T15" fmla="*/ 52 h 60"/>
                      <a:gd name="T16" fmla="*/ 48 w 48"/>
                      <a:gd name="T17" fmla="*/ 50 h 60"/>
                      <a:gd name="T18" fmla="*/ 12 w 48"/>
                      <a:gd name="T19" fmla="*/ 2 h 60"/>
                      <a:gd name="T20" fmla="*/ 10 w 48"/>
                      <a:gd name="T21" fmla="*/ 0 h 60"/>
                      <a:gd name="T22" fmla="*/ 7 w 48"/>
                      <a:gd name="T23" fmla="*/ 0 h 60"/>
                      <a:gd name="T24" fmla="*/ 5 w 48"/>
                      <a:gd name="T25" fmla="*/ 0 h 60"/>
                      <a:gd name="T26" fmla="*/ 3 w 48"/>
                      <a:gd name="T27" fmla="*/ 0 h 60"/>
                      <a:gd name="T28" fmla="*/ 0 w 48"/>
                      <a:gd name="T29" fmla="*/ 2 h 60"/>
                      <a:gd name="T30" fmla="*/ 0 w 48"/>
                      <a:gd name="T31" fmla="*/ 4 h 60"/>
                      <a:gd name="T32" fmla="*/ 0 w 48"/>
                      <a:gd name="T33" fmla="*/ 7 h 60"/>
                      <a:gd name="T34" fmla="*/ 0 w 48"/>
                      <a:gd name="T35" fmla="*/ 9 h 60"/>
                      <a:gd name="T36" fmla="*/ 36 w 48"/>
                      <a:gd name="T37" fmla="*/ 57 h 6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8"/>
                      <a:gd name="T58" fmla="*/ 0 h 60"/>
                      <a:gd name="T59" fmla="*/ 48 w 48"/>
                      <a:gd name="T60" fmla="*/ 60 h 6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8" h="60">
                        <a:moveTo>
                          <a:pt x="36" y="57"/>
                        </a:moveTo>
                        <a:lnTo>
                          <a:pt x="39" y="57"/>
                        </a:lnTo>
                        <a:lnTo>
                          <a:pt x="41" y="60"/>
                        </a:lnTo>
                        <a:lnTo>
                          <a:pt x="43" y="57"/>
                        </a:lnTo>
                        <a:lnTo>
                          <a:pt x="46" y="55"/>
                        </a:lnTo>
                        <a:lnTo>
                          <a:pt x="48" y="52"/>
                        </a:lnTo>
                        <a:lnTo>
                          <a:pt x="48" y="50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36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6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121" y="3233"/>
                    <a:ext cx="296" cy="63"/>
                    <a:chOff x="4852" y="12867"/>
                    <a:chExt cx="711" cy="156"/>
                  </a:xfrm>
                </p:grpSpPr>
                <p:sp>
                  <p:nvSpPr>
                    <p:cNvPr id="2084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52" y="12943"/>
                      <a:ext cx="560" cy="1"/>
                    </a:xfrm>
                    <a:prstGeom prst="line">
                      <a:avLst/>
                    </a:prstGeom>
                    <a:noFill/>
                    <a:ln w="889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5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407" y="12867"/>
                      <a:ext cx="156" cy="156"/>
                    </a:xfrm>
                    <a:custGeom>
                      <a:avLst/>
                      <a:gdLst>
                        <a:gd name="T0" fmla="*/ 0 w 156"/>
                        <a:gd name="T1" fmla="*/ 156 h 156"/>
                        <a:gd name="T2" fmla="*/ 156 w 156"/>
                        <a:gd name="T3" fmla="*/ 76 h 156"/>
                        <a:gd name="T4" fmla="*/ 0 w 156"/>
                        <a:gd name="T5" fmla="*/ 0 h 156"/>
                        <a:gd name="T6" fmla="*/ 0 w 156"/>
                        <a:gd name="T7" fmla="*/ 156 h 15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56"/>
                        <a:gd name="T13" fmla="*/ 0 h 156"/>
                        <a:gd name="T14" fmla="*/ 156 w 156"/>
                        <a:gd name="T15" fmla="*/ 156 h 15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56" h="156">
                          <a:moveTo>
                            <a:pt x="0" y="156"/>
                          </a:moveTo>
                          <a:lnTo>
                            <a:pt x="156" y="76"/>
                          </a:lnTo>
                          <a:lnTo>
                            <a:pt x="0" y="0"/>
                          </a:lnTo>
                          <a:lnTo>
                            <a:pt x="0" y="1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65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4" y="2355"/>
                    <a:ext cx="0" cy="4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6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3" y="2251"/>
                    <a:ext cx="237" cy="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i="1" dirty="0">
                        <a:latin typeface="Georgia" pitchFamily="18" charset="0"/>
                      </a:rPr>
                      <a:t>x</a:t>
                    </a:r>
                    <a:r>
                      <a:rPr lang="en-US" altLang="ru-RU" sz="1800" baseline="-25000" dirty="0"/>
                      <a:t>3</a:t>
                    </a:r>
                    <a:endParaRPr lang="ru-RU" altLang="ru-RU" sz="1800" dirty="0"/>
                  </a:p>
                </p:txBody>
              </p:sp>
              <p:sp>
                <p:nvSpPr>
                  <p:cNvPr id="2067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5" y="3235"/>
                    <a:ext cx="237" cy="1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i="1" dirty="0">
                        <a:latin typeface="Georgia" pitchFamily="18" charset="0"/>
                      </a:rPr>
                      <a:t>x</a:t>
                    </a:r>
                    <a:r>
                      <a:rPr lang="en-US" altLang="ru-RU" sz="1800" baseline="-25000" dirty="0"/>
                      <a:t>2</a:t>
                    </a:r>
                    <a:endParaRPr lang="ru-RU" altLang="ru-RU" sz="1800" dirty="0"/>
                  </a:p>
                </p:txBody>
              </p:sp>
              <p:sp>
                <p:nvSpPr>
                  <p:cNvPr id="206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3676"/>
                    <a:ext cx="237" cy="1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i="1" dirty="0">
                        <a:latin typeface="Georgia" pitchFamily="18" charset="0"/>
                      </a:rPr>
                      <a:t>x</a:t>
                    </a:r>
                    <a:r>
                      <a:rPr lang="en-US" altLang="ru-RU" sz="1800" baseline="-25000" dirty="0"/>
                      <a:t>1</a:t>
                    </a:r>
                    <a:endParaRPr lang="ru-RU" altLang="ru-RU" sz="1800" dirty="0"/>
                  </a:p>
                </p:txBody>
              </p:sp>
              <p:sp>
                <p:nvSpPr>
                  <p:cNvPr id="2070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2926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ru-RU" sz="1800"/>
                  </a:p>
                </p:txBody>
              </p:sp>
              <p:sp>
                <p:nvSpPr>
                  <p:cNvPr id="2072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8" y="2708"/>
                    <a:ext cx="243" cy="1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b="1" dirty="0">
                        <a:latin typeface="Georgia" pitchFamily="18" charset="0"/>
                      </a:rPr>
                      <a:t>e</a:t>
                    </a:r>
                    <a:r>
                      <a:rPr lang="en-US" altLang="ru-RU" sz="1800" baseline="-25000" dirty="0"/>
                      <a:t>3</a:t>
                    </a:r>
                    <a:endParaRPr lang="ru-RU" altLang="ru-RU" sz="1800" dirty="0"/>
                  </a:p>
                </p:txBody>
              </p:sp>
              <p:sp>
                <p:nvSpPr>
                  <p:cNvPr id="2073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5" y="3091"/>
                    <a:ext cx="255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b="1" dirty="0">
                        <a:latin typeface="Georgia" pitchFamily="18" charset="0"/>
                      </a:rPr>
                      <a:t>e</a:t>
                    </a:r>
                    <a:r>
                      <a:rPr lang="en-US" altLang="ru-RU" sz="1800" baseline="-25000" dirty="0"/>
                      <a:t>2</a:t>
                    </a:r>
                    <a:endParaRPr lang="ru-RU" altLang="ru-RU" sz="1800" dirty="0"/>
                  </a:p>
                </p:txBody>
              </p:sp>
              <p:sp>
                <p:nvSpPr>
                  <p:cNvPr id="207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0" y="3292"/>
                    <a:ext cx="255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1800" b="1" dirty="0">
                        <a:latin typeface="Georgia" pitchFamily="18" charset="0"/>
                      </a:rPr>
                      <a:t>e</a:t>
                    </a:r>
                    <a:r>
                      <a:rPr lang="en-US" altLang="ru-RU" sz="1800" baseline="-25000" dirty="0"/>
                      <a:t>1</a:t>
                    </a:r>
                    <a:endParaRPr lang="ru-RU" altLang="ru-RU" sz="18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Объект 3"/>
                    <p:cNvSpPr txBox="1"/>
                    <p:nvPr/>
                  </p:nvSpPr>
                  <p:spPr>
                    <a:xfrm>
                      <a:off x="4857824" y="2618561"/>
                      <a:ext cx="519992" cy="450722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ru-RU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4" name="Объект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7824" y="2618561"/>
                      <a:ext cx="519992" cy="45072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Объект 4"/>
                    <p:cNvSpPr txBox="1"/>
                    <p:nvPr/>
                  </p:nvSpPr>
                  <p:spPr bwMode="auto">
                    <a:xfrm>
                      <a:off x="3855413" y="1522669"/>
                      <a:ext cx="465491" cy="4691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ru-RU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5" name="Объект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855413" y="1522669"/>
                      <a:ext cx="465491" cy="46914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Объект 6"/>
                    <p:cNvSpPr txBox="1"/>
                    <p:nvPr/>
                  </p:nvSpPr>
                  <p:spPr bwMode="auto">
                    <a:xfrm>
                      <a:off x="6046689" y="2768697"/>
                      <a:ext cx="574774" cy="4608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ru-RU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7" name="Объект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46689" y="2768697"/>
                      <a:ext cx="574774" cy="46089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Объект 8"/>
                    <p:cNvSpPr txBox="1"/>
                    <p:nvPr/>
                  </p:nvSpPr>
                  <p:spPr bwMode="auto">
                    <a:xfrm>
                      <a:off x="3617036" y="649407"/>
                      <a:ext cx="470796" cy="4786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ru-RU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9" name="Объект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17036" y="649407"/>
                      <a:ext cx="470796" cy="47865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41EE6872-A12C-49A2-B1E9-AC7353A8149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5687483" y="1773989"/>
                <a:ext cx="612000" cy="234541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:a16="http://schemas.microsoft.com/office/drawing/2014/main" id="{981FAA99-FB11-4536-9121-464DEA02775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059983" y="859836"/>
                <a:ext cx="233363" cy="756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  <a:headEnd type="triangle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476529B7-263C-4CEC-83E0-F1EC6AFFEF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082" y="2012914"/>
                <a:ext cx="987890" cy="396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 стрелкой 113">
                <a:extLst>
                  <a:ext uri="{FF2B5EF4-FFF2-40B4-BE49-F238E27FC236}">
                    <a16:creationId xmlns:a16="http://schemas.microsoft.com/office/drawing/2014/main" id="{4229B950-4C6D-4A7F-8854-056DDA026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3609" y="1552508"/>
                <a:ext cx="307204" cy="89237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120">
                <a:extLst>
                  <a:ext uri="{FF2B5EF4-FFF2-40B4-BE49-F238E27FC236}">
                    <a16:creationId xmlns:a16="http://schemas.microsoft.com/office/drawing/2014/main" id="{C8F1A0F4-9D6E-447B-AAEC-585D21F35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6130" y="2493196"/>
                <a:ext cx="832906" cy="26759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6E764132-371B-41EF-A387-785CD5FD1BD6}"/>
                  </a:ext>
                </a:extLst>
              </p:cNvPr>
              <p:cNvSpPr/>
              <p:nvPr/>
            </p:nvSpPr>
            <p:spPr>
              <a:xfrm>
                <a:off x="4507287" y="239289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Объект 3">
                    <a:extLst>
                      <a:ext uri="{FF2B5EF4-FFF2-40B4-BE49-F238E27FC236}">
                        <a16:creationId xmlns:a16="http://schemas.microsoft.com/office/drawing/2014/main" id="{77099315-E176-479D-A11A-A18BF7641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1599" y="1654636"/>
                    <a:ext cx="519992" cy="450722"/>
                  </a:xfrm>
                  <a:prstGeom prst="rect">
                    <a:avLst/>
                  </a:prstGeom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41" name="Объект 3">
                    <a:extLst>
                      <a:ext uri="{FF2B5EF4-FFF2-40B4-BE49-F238E27FC236}">
                        <a16:creationId xmlns:a16="http://schemas.microsoft.com/office/drawing/2014/main" id="{77099315-E176-479D-A11A-A18BF7641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1599" y="1654636"/>
                    <a:ext cx="519992" cy="45072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Объект 6">
                    <a:extLst>
                      <a:ext uri="{FF2B5EF4-FFF2-40B4-BE49-F238E27FC236}">
                        <a16:creationId xmlns:a16="http://schemas.microsoft.com/office/drawing/2014/main" id="{D58E2C35-0B91-4AE1-8C30-5831DB32B6A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262543" y="1510192"/>
                    <a:ext cx="574774" cy="460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42" name="Объект 6">
                    <a:extLst>
                      <a:ext uri="{FF2B5EF4-FFF2-40B4-BE49-F238E27FC236}">
                        <a16:creationId xmlns:a16="http://schemas.microsoft.com/office/drawing/2014/main" id="{D58E2C35-0B91-4AE1-8C30-5831DB32B6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62543" y="1510192"/>
                    <a:ext cx="574774" cy="460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9">
                  <a:extLst>
                    <a:ext uri="{FF2B5EF4-FFF2-40B4-BE49-F238E27FC236}">
                      <a16:creationId xmlns:a16="http://schemas.microsoft.com/office/drawing/2014/main" id="{492E8467-3002-416D-883B-208D8C5F45F5}"/>
                    </a:ext>
                  </a:extLst>
                </p:cNvPr>
                <p:cNvSpPr txBox="1"/>
                <p:nvPr/>
              </p:nvSpPr>
              <p:spPr bwMode="auto">
                <a:xfrm>
                  <a:off x="3079749" y="5291897"/>
                  <a:ext cx="1351007" cy="4612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бъект 9">
                  <a:extLst>
                    <a:ext uri="{FF2B5EF4-FFF2-40B4-BE49-F238E27FC236}">
                      <a16:creationId xmlns:a16="http://schemas.microsoft.com/office/drawing/2014/main" id="{492E8467-3002-416D-883B-208D8C5F4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9749" y="5291897"/>
                  <a:ext cx="1351007" cy="4612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0F62C0-6672-4568-871C-1098F70D6FE4}"/>
                </a:ext>
              </a:extLst>
            </p:cNvPr>
            <p:cNvSpPr txBox="1"/>
            <p:nvPr/>
          </p:nvSpPr>
          <p:spPr>
            <a:xfrm>
              <a:off x="395536" y="37702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214B69-D4CE-49D0-9E5C-1029FDA337A9}"/>
                </a:ext>
              </a:extLst>
            </p:cNvPr>
            <p:cNvSpPr txBox="1"/>
            <p:nvPr/>
          </p:nvSpPr>
          <p:spPr>
            <a:xfrm>
              <a:off x="924284" y="376709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D22BE-761B-41CA-83F4-34295BF49201}"/>
                </a:ext>
              </a:extLst>
            </p:cNvPr>
            <p:cNvSpPr txBox="1"/>
            <p:nvPr/>
          </p:nvSpPr>
          <p:spPr>
            <a:xfrm>
              <a:off x="1592997" y="37631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1530B9-20A3-4A48-A58F-E95B06F983C3}"/>
                </a:ext>
              </a:extLst>
            </p:cNvPr>
            <p:cNvSpPr txBox="1"/>
            <p:nvPr/>
          </p:nvSpPr>
          <p:spPr>
            <a:xfrm>
              <a:off x="1869592" y="37702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C4D657-9F94-4D1A-8FCC-73C80BF3B00E}"/>
                </a:ext>
              </a:extLst>
            </p:cNvPr>
            <p:cNvSpPr txBox="1"/>
            <p:nvPr/>
          </p:nvSpPr>
          <p:spPr>
            <a:xfrm>
              <a:off x="3084494" y="377231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AF1DF3-DBD4-4FF6-BBE3-B26638C1F822}"/>
                </a:ext>
              </a:extLst>
            </p:cNvPr>
            <p:cNvSpPr txBox="1"/>
            <p:nvPr/>
          </p:nvSpPr>
          <p:spPr>
            <a:xfrm>
              <a:off x="3361089" y="377938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BA91B5-7821-4BC3-956C-7D2834A5F26A}"/>
                </a:ext>
              </a:extLst>
            </p:cNvPr>
            <p:cNvSpPr txBox="1"/>
            <p:nvPr/>
          </p:nvSpPr>
          <p:spPr>
            <a:xfrm>
              <a:off x="3907278" y="37712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BEE53A-E0A6-4974-AEAB-C617A2DA4F8D}"/>
                </a:ext>
              </a:extLst>
            </p:cNvPr>
            <p:cNvSpPr txBox="1"/>
            <p:nvPr/>
          </p:nvSpPr>
          <p:spPr>
            <a:xfrm>
              <a:off x="4609543" y="37673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C91BC8-B64D-49A4-9D30-5225E40AA464}"/>
                </a:ext>
              </a:extLst>
            </p:cNvPr>
            <p:cNvSpPr txBox="1"/>
            <p:nvPr/>
          </p:nvSpPr>
          <p:spPr>
            <a:xfrm>
              <a:off x="4886138" y="377439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E2F10D-0F05-4827-B860-5A08715DDDA5}"/>
                </a:ext>
              </a:extLst>
            </p:cNvPr>
            <p:cNvSpPr txBox="1"/>
            <p:nvPr/>
          </p:nvSpPr>
          <p:spPr>
            <a:xfrm>
              <a:off x="963607" y="438572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F059BA-FD29-4B9B-8EF9-6ED82C73C3BF}"/>
                </a:ext>
              </a:extLst>
            </p:cNvPr>
            <p:cNvSpPr txBox="1"/>
            <p:nvPr/>
          </p:nvSpPr>
          <p:spPr>
            <a:xfrm>
              <a:off x="1632320" y="438178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72F4CB-1496-4EFB-90B6-AA0D4C94B244}"/>
                </a:ext>
              </a:extLst>
            </p:cNvPr>
            <p:cNvSpPr txBox="1"/>
            <p:nvPr/>
          </p:nvSpPr>
          <p:spPr>
            <a:xfrm>
              <a:off x="1908915" y="438884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9F5352-5D72-4673-917B-5703B1D8F270}"/>
                </a:ext>
              </a:extLst>
            </p:cNvPr>
            <p:cNvSpPr txBox="1"/>
            <p:nvPr/>
          </p:nvSpPr>
          <p:spPr>
            <a:xfrm>
              <a:off x="2441604" y="436860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BC1D37-ECE9-4783-9D91-03B7CD0A00EB}"/>
                </a:ext>
              </a:extLst>
            </p:cNvPr>
            <p:cNvSpPr txBox="1"/>
            <p:nvPr/>
          </p:nvSpPr>
          <p:spPr>
            <a:xfrm>
              <a:off x="3135481" y="439401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D2DC78-F0FE-4148-8F2D-08F54AEFBE45}"/>
                </a:ext>
              </a:extLst>
            </p:cNvPr>
            <p:cNvSpPr txBox="1"/>
            <p:nvPr/>
          </p:nvSpPr>
          <p:spPr>
            <a:xfrm>
              <a:off x="3407882" y="43801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03B18-30CD-419B-8F94-CFC4972C4C78}"/>
                </a:ext>
              </a:extLst>
            </p:cNvPr>
            <p:cNvSpPr txBox="1"/>
            <p:nvPr/>
          </p:nvSpPr>
          <p:spPr>
            <a:xfrm>
              <a:off x="3976079" y="43636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143482-A950-41C2-A1ED-90AC03D4FC7B}"/>
                </a:ext>
              </a:extLst>
            </p:cNvPr>
            <p:cNvSpPr txBox="1"/>
            <p:nvPr/>
          </p:nvSpPr>
          <p:spPr>
            <a:xfrm>
              <a:off x="4669956" y="435974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A2E57B-1AC4-400D-9875-B0C4D5DC5DE6}"/>
                </a:ext>
              </a:extLst>
            </p:cNvPr>
            <p:cNvSpPr txBox="1"/>
            <p:nvPr/>
          </p:nvSpPr>
          <p:spPr>
            <a:xfrm>
              <a:off x="4921387" y="436681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9D6CB2-5FEA-45F6-9C30-4C0FDA6AB42B}"/>
                </a:ext>
              </a:extLst>
            </p:cNvPr>
            <p:cNvSpPr txBox="1"/>
            <p:nvPr/>
          </p:nvSpPr>
          <p:spPr>
            <a:xfrm>
              <a:off x="2402319" y="377938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EB7B66-CCF5-4D92-9383-FE21252F6AC2}"/>
                </a:ext>
              </a:extLst>
            </p:cNvPr>
            <p:cNvSpPr txBox="1"/>
            <p:nvPr/>
          </p:nvSpPr>
          <p:spPr>
            <a:xfrm>
              <a:off x="1061535" y="497530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0E37E0-0062-4E9E-B85A-F65905EE4652}"/>
                </a:ext>
              </a:extLst>
            </p:cNvPr>
            <p:cNvSpPr txBox="1"/>
            <p:nvPr/>
          </p:nvSpPr>
          <p:spPr>
            <a:xfrm>
              <a:off x="1338130" y="498237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F78375-B20E-455D-803E-293CC5E478FF}"/>
                </a:ext>
              </a:extLst>
            </p:cNvPr>
            <p:cNvSpPr txBox="1"/>
            <p:nvPr/>
          </p:nvSpPr>
          <p:spPr>
            <a:xfrm>
              <a:off x="3000330" y="497928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E0D886-E980-4A43-984B-6D490D3C7F49}"/>
                </a:ext>
              </a:extLst>
            </p:cNvPr>
            <p:cNvSpPr txBox="1"/>
            <p:nvPr/>
          </p:nvSpPr>
          <p:spPr>
            <a:xfrm>
              <a:off x="3785439" y="498657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817F08-9219-411C-9061-14CECDCE9BF1}"/>
                </a:ext>
              </a:extLst>
            </p:cNvPr>
            <p:cNvSpPr txBox="1"/>
            <p:nvPr/>
          </p:nvSpPr>
          <p:spPr>
            <a:xfrm>
              <a:off x="1206722" y="607241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A6A1C3-361F-4FFE-BEF8-AC2C5777AC9A}"/>
                </a:ext>
              </a:extLst>
            </p:cNvPr>
            <p:cNvSpPr txBox="1"/>
            <p:nvPr/>
          </p:nvSpPr>
          <p:spPr>
            <a:xfrm>
              <a:off x="2231038" y="613849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1CEBE6-35CC-40EB-B9B0-A55B88A7268B}"/>
                </a:ext>
              </a:extLst>
            </p:cNvPr>
            <p:cNvSpPr txBox="1"/>
            <p:nvPr/>
          </p:nvSpPr>
          <p:spPr>
            <a:xfrm>
              <a:off x="3178855" y="61471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6FC6C5-57A5-497B-B1A7-0EDEFB37F0F3}"/>
                </a:ext>
              </a:extLst>
            </p:cNvPr>
            <p:cNvSpPr txBox="1"/>
            <p:nvPr/>
          </p:nvSpPr>
          <p:spPr>
            <a:xfrm>
              <a:off x="4083060" y="614088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CC983E-07ED-4D99-A6B2-EAF7C728435B}"/>
                </a:ext>
              </a:extLst>
            </p:cNvPr>
            <p:cNvSpPr txBox="1"/>
            <p:nvPr/>
          </p:nvSpPr>
          <p:spPr>
            <a:xfrm>
              <a:off x="4987265" y="614525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0AE3BD-9386-43C7-B7C4-48F02CED0AFC}"/>
                </a:ext>
              </a:extLst>
            </p:cNvPr>
            <p:cNvSpPr txBox="1"/>
            <p:nvPr/>
          </p:nvSpPr>
          <p:spPr>
            <a:xfrm>
              <a:off x="3769621" y="160875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582AF4-18D4-44E0-993A-A17BDC1FC772}"/>
                </a:ext>
              </a:extLst>
            </p:cNvPr>
            <p:cNvSpPr txBox="1"/>
            <p:nvPr/>
          </p:nvSpPr>
          <p:spPr>
            <a:xfrm>
              <a:off x="5077369" y="174936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B69748-3463-4F7A-9BCB-4CAB0E7A9F62}"/>
                </a:ext>
              </a:extLst>
            </p:cNvPr>
            <p:cNvSpPr txBox="1"/>
            <p:nvPr/>
          </p:nvSpPr>
          <p:spPr>
            <a:xfrm>
              <a:off x="4781454" y="270567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280400E-CEC8-4D01-9B46-F077BD73EE8C}"/>
                </a:ext>
              </a:extLst>
            </p:cNvPr>
            <p:cNvSpPr txBox="1"/>
            <p:nvPr/>
          </p:nvSpPr>
          <p:spPr>
            <a:xfrm>
              <a:off x="3658361" y="257453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9BF619-18FB-4A0D-93B8-1CA99CCDFCB0}"/>
                </a:ext>
              </a:extLst>
            </p:cNvPr>
            <p:cNvSpPr txBox="1"/>
            <p:nvPr/>
          </p:nvSpPr>
          <p:spPr>
            <a:xfrm>
              <a:off x="4579547" y="139122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B45ACA-6243-4D0A-BC6D-EBE0A13C3A1F}"/>
                </a:ext>
              </a:extLst>
            </p:cNvPr>
            <p:cNvSpPr txBox="1"/>
            <p:nvPr/>
          </p:nvSpPr>
          <p:spPr>
            <a:xfrm>
              <a:off x="5381338" y="216571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64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Объект 129"/>
              <p:cNvSpPr txBox="1"/>
              <p:nvPr/>
            </p:nvSpPr>
            <p:spPr bwMode="auto">
              <a:xfrm>
                <a:off x="1604790" y="5849734"/>
                <a:ext cx="5879356" cy="9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0" name="Объект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4790" y="5849734"/>
                <a:ext cx="5879356" cy="959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35496" y="-27384"/>
            <a:ext cx="4376078" cy="3991361"/>
            <a:chOff x="227220" y="-27384"/>
            <a:chExt cx="4376078" cy="3991361"/>
          </a:xfrm>
        </p:grpSpPr>
        <p:sp>
          <p:nvSpPr>
            <p:cNvPr id="64" name="Прямая соединительная линия 11"/>
            <p:cNvSpPr>
              <a:spLocks noChangeShapeType="1"/>
            </p:cNvSpPr>
            <p:nvPr/>
          </p:nvSpPr>
          <p:spPr bwMode="auto">
            <a:xfrm flipV="1">
              <a:off x="1046873" y="1177460"/>
              <a:ext cx="1028161" cy="1747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Прямая соединительная линия 7"/>
            <p:cNvSpPr>
              <a:spLocks noChangeShapeType="1"/>
            </p:cNvSpPr>
            <p:nvPr/>
          </p:nvSpPr>
          <p:spPr bwMode="auto">
            <a:xfrm flipV="1">
              <a:off x="1029741" y="2278587"/>
              <a:ext cx="2252409" cy="603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Поле 35"/>
            <p:cNvSpPr txBox="1">
              <a:spLocks noChangeAspect="1" noChangeArrowheads="1"/>
            </p:cNvSpPr>
            <p:nvPr/>
          </p:nvSpPr>
          <p:spPr bwMode="auto">
            <a:xfrm>
              <a:off x="2052964" y="1462919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Поле 38"/>
            <p:cNvSpPr txBox="1">
              <a:spLocks noChangeAspect="1" noChangeArrowheads="1"/>
            </p:cNvSpPr>
            <p:nvPr/>
          </p:nvSpPr>
          <p:spPr bwMode="auto">
            <a:xfrm>
              <a:off x="1486954" y="1386719"/>
              <a:ext cx="278493" cy="38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68" name="Поле 39"/>
            <p:cNvSpPr txBox="1">
              <a:spLocks noChangeAspect="1" noChangeArrowheads="1"/>
            </p:cNvSpPr>
            <p:nvPr/>
          </p:nvSpPr>
          <p:spPr bwMode="auto">
            <a:xfrm>
              <a:off x="2622615" y="1696748"/>
              <a:ext cx="209087" cy="31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Поле 41"/>
            <p:cNvSpPr txBox="1">
              <a:spLocks noChangeAspect="1" noChangeArrowheads="1"/>
            </p:cNvSpPr>
            <p:nvPr/>
          </p:nvSpPr>
          <p:spPr bwMode="auto">
            <a:xfrm>
              <a:off x="227221" y="3501008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Поле 42"/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Поле 43"/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Поле 44"/>
            <p:cNvSpPr txBox="1">
              <a:spLocks noChangeArrowheads="1"/>
            </p:cNvSpPr>
            <p:nvPr/>
          </p:nvSpPr>
          <p:spPr bwMode="auto">
            <a:xfrm>
              <a:off x="2102068" y="742482"/>
              <a:ext cx="563058" cy="60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73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227220" y="2868743"/>
              <a:ext cx="816568" cy="920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1080928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6" name="Группа 32"/>
            <p:cNvGrpSpPr>
              <a:grpSpLocks/>
            </p:cNvGrpSpPr>
            <p:nvPr/>
          </p:nvGrpSpPr>
          <p:grpSpPr bwMode="auto">
            <a:xfrm>
              <a:off x="512247" y="2173577"/>
              <a:ext cx="1294201" cy="978885"/>
              <a:chOff x="1528" y="1833"/>
              <a:chExt cx="9477" cy="7022"/>
            </a:xfrm>
          </p:grpSpPr>
          <p:sp>
            <p:nvSpPr>
              <p:cNvPr id="106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16200000">
                <a:off x="2597" y="4528"/>
                <a:ext cx="53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55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1528" y="8666"/>
                <a:ext cx="4500" cy="1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Прямая со стрелкой 28"/>
            <p:cNvSpPr>
              <a:spLocks noChangeShapeType="1"/>
            </p:cNvSpPr>
            <p:nvPr/>
          </p:nvSpPr>
          <p:spPr bwMode="auto">
            <a:xfrm>
              <a:off x="2075035" y="1184051"/>
              <a:ext cx="1196862" cy="10820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Овал 82"/>
            <p:cNvSpPr>
              <a:spLocks noChangeArrowheads="1"/>
            </p:cNvSpPr>
            <p:nvPr/>
          </p:nvSpPr>
          <p:spPr bwMode="auto">
            <a:xfrm>
              <a:off x="988097" y="2849304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Поле 36"/>
            <p:cNvSpPr txBox="1">
              <a:spLocks noChangeAspect="1" noChangeArrowheads="1"/>
            </p:cNvSpPr>
            <p:nvPr/>
          </p:nvSpPr>
          <p:spPr bwMode="auto">
            <a:xfrm>
              <a:off x="563038" y="3122354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Поле 40"/>
            <p:cNvSpPr txBox="1">
              <a:spLocks noChangeAspect="1" noChangeArrowheads="1"/>
            </p:cNvSpPr>
            <p:nvPr/>
          </p:nvSpPr>
          <p:spPr bwMode="auto">
            <a:xfrm>
              <a:off x="4075810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875822"/>
                </p:ext>
              </p:extLst>
            </p:nvPr>
          </p:nvGraphicFramePr>
          <p:xfrm>
            <a:off x="1149591" y="1129748"/>
            <a:ext cx="506780" cy="443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3" name="Equation" r:id="rId8" imgW="457200" imgH="330120" progId="Equation.DSMT4">
                    <p:embed/>
                  </p:oleObj>
                </mc:Choice>
                <mc:Fallback>
                  <p:oleObj name="Equation" r:id="rId8" imgW="457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591" y="1129748"/>
                          <a:ext cx="506780" cy="4439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Объект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802964"/>
                </p:ext>
              </p:extLst>
            </p:nvPr>
          </p:nvGraphicFramePr>
          <p:xfrm>
            <a:off x="1706809" y="1723501"/>
            <a:ext cx="252936" cy="337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4" name="Equation" r:id="rId10" imgW="266400" imgH="355320" progId="Equation.DSMT4">
                    <p:embed/>
                  </p:oleObj>
                </mc:Choice>
                <mc:Fallback>
                  <p:oleObj name="Equation" r:id="rId10" imgW="2664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809" y="1723501"/>
                          <a:ext cx="252936" cy="337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Объект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87573"/>
                </p:ext>
              </p:extLst>
            </p:nvPr>
          </p:nvGraphicFramePr>
          <p:xfrm>
            <a:off x="1935137" y="2296257"/>
            <a:ext cx="168624" cy="253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5" name="Equation" r:id="rId12" imgW="177480" imgH="266400" progId="Equation.DSMT4">
                    <p:embed/>
                  </p:oleObj>
                </mc:Choice>
                <mc:Fallback>
                  <p:oleObj name="Equation" r:id="rId12" imgW="177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137" y="2296257"/>
                          <a:ext cx="168624" cy="2530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Объект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39891"/>
                </p:ext>
              </p:extLst>
            </p:nvPr>
          </p:nvGraphicFramePr>
          <p:xfrm>
            <a:off x="1743722" y="908720"/>
            <a:ext cx="227614" cy="34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6" name="Equation" r:id="rId14" imgW="228501" imgH="342751" progId="Equation.DSMT4">
                    <p:embed/>
                  </p:oleObj>
                </mc:Choice>
                <mc:Fallback>
                  <p:oleObj name="Equation" r:id="rId14" imgW="228501" imgH="3427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722" y="908720"/>
                          <a:ext cx="227614" cy="3415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1672565" y="787450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2098889" y="1182898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1515449" y="1408257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Овал 117"/>
            <p:cNvSpPr>
              <a:spLocks noChangeArrowheads="1"/>
            </p:cNvSpPr>
            <p:nvPr/>
          </p:nvSpPr>
          <p:spPr bwMode="auto">
            <a:xfrm>
              <a:off x="2027564" y="1137491"/>
              <a:ext cx="77757" cy="793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aphicFrame>
          <p:nvGraphicFramePr>
            <p:cNvPr id="122" name="Объект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583520"/>
                </p:ext>
              </p:extLst>
            </p:nvPr>
          </p:nvGraphicFramePr>
          <p:xfrm>
            <a:off x="1439410" y="238237"/>
            <a:ext cx="55086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7" name="Equation" r:id="rId16" imgW="469800" imgH="330120" progId="Equation.DSMT4">
                    <p:embed/>
                  </p:oleObj>
                </mc:Choice>
                <mc:Fallback>
                  <p:oleObj name="Equation" r:id="rId16" imgW="469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410" y="238237"/>
                          <a:ext cx="550862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Объект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629597"/>
                </p:ext>
              </p:extLst>
            </p:nvPr>
          </p:nvGraphicFramePr>
          <p:xfrm>
            <a:off x="2451647" y="692150"/>
            <a:ext cx="56356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quation" r:id="rId18" imgW="482400" imgH="330120" progId="Equation.DSMT4">
                    <p:embed/>
                  </p:oleObj>
                </mc:Choice>
                <mc:Fallback>
                  <p:oleObj name="Equation" r:id="rId18" imgW="4824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647" y="692150"/>
                          <a:ext cx="563562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Поле 40"/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2917073" y="1368058"/>
              <a:ext cx="1256065" cy="1309735"/>
              <a:chOff x="3955764" y="620688"/>
              <a:chExt cx="1256065" cy="1309735"/>
            </a:xfrm>
          </p:grpSpPr>
          <p:grpSp>
            <p:nvGrpSpPr>
              <p:cNvPr id="62" name="Группа 24"/>
              <p:cNvGrpSpPr>
                <a:grpSpLocks/>
              </p:cNvGrpSpPr>
              <p:nvPr/>
            </p:nvGrpSpPr>
            <p:grpSpPr bwMode="auto">
              <a:xfrm>
                <a:off x="4259753" y="1323191"/>
                <a:ext cx="603835" cy="563885"/>
                <a:chOff x="6125" y="8404"/>
                <a:chExt cx="696" cy="637"/>
              </a:xfrm>
            </p:grpSpPr>
            <p:sp>
              <p:nvSpPr>
                <p:cNvPr id="111" name="Line 26"/>
                <p:cNvSpPr>
                  <a:spLocks noChangeShapeType="1"/>
                </p:cNvSpPr>
                <p:nvPr/>
              </p:nvSpPr>
              <p:spPr bwMode="auto">
                <a:xfrm rot="3002875" flipV="1">
                  <a:off x="6335" y="8407"/>
                  <a:ext cx="469" cy="464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Arc 27"/>
                <p:cNvSpPr>
                  <a:spLocks noChangeAspect="1"/>
                </p:cNvSpPr>
                <p:nvPr/>
              </p:nvSpPr>
              <p:spPr bwMode="auto">
                <a:xfrm rot="20973838">
                  <a:off x="6125" y="8593"/>
                  <a:ext cx="696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3" name="Group 72"/>
              <p:cNvGrpSpPr>
                <a:grpSpLocks/>
              </p:cNvGrpSpPr>
              <p:nvPr/>
            </p:nvGrpSpPr>
            <p:grpSpPr bwMode="auto">
              <a:xfrm rot="20841707">
                <a:off x="3955764" y="975559"/>
                <a:ext cx="488447" cy="702863"/>
                <a:chOff x="7136" y="9314"/>
                <a:chExt cx="563" cy="794"/>
              </a:xfrm>
            </p:grpSpPr>
            <p:sp>
              <p:nvSpPr>
                <p:cNvPr id="109" name="Line 20"/>
                <p:cNvSpPr>
                  <a:spLocks noChangeShapeType="1"/>
                </p:cNvSpPr>
                <p:nvPr/>
              </p:nvSpPr>
              <p:spPr bwMode="auto">
                <a:xfrm rot="18600000" flipV="1">
                  <a:off x="7254" y="9424"/>
                  <a:ext cx="442" cy="448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Arc 21"/>
                <p:cNvSpPr>
                  <a:spLocks/>
                </p:cNvSpPr>
                <p:nvPr/>
              </p:nvSpPr>
              <p:spPr bwMode="auto">
                <a:xfrm rot="21468008">
                  <a:off x="7136" y="9314"/>
                  <a:ext cx="340" cy="794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9" name="Group 16"/>
              <p:cNvGrpSpPr>
                <a:grpSpLocks/>
              </p:cNvGrpSpPr>
              <p:nvPr/>
            </p:nvGrpSpPr>
            <p:grpSpPr bwMode="auto">
              <a:xfrm>
                <a:off x="4354298" y="1062025"/>
                <a:ext cx="541368" cy="868398"/>
                <a:chOff x="6705" y="7856"/>
                <a:chExt cx="624" cy="981"/>
              </a:xfrm>
            </p:grpSpPr>
            <p:sp>
              <p:nvSpPr>
                <p:cNvPr id="100" name="Line 23"/>
                <p:cNvSpPr>
                  <a:spLocks noChangeShapeType="1"/>
                </p:cNvSpPr>
                <p:nvPr/>
              </p:nvSpPr>
              <p:spPr bwMode="auto">
                <a:xfrm rot="256899" flipV="1">
                  <a:off x="6705" y="7856"/>
                  <a:ext cx="427" cy="54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Arc 24"/>
                <p:cNvSpPr>
                  <a:spLocks/>
                </p:cNvSpPr>
                <p:nvPr/>
              </p:nvSpPr>
              <p:spPr bwMode="auto">
                <a:xfrm rot="18227862">
                  <a:off x="6571" y="8079"/>
                  <a:ext cx="935" cy="581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4" name="Овал 30"/>
              <p:cNvSpPr>
                <a:spLocks noChangeArrowheads="1"/>
              </p:cNvSpPr>
              <p:nvPr/>
            </p:nvSpPr>
            <p:spPr bwMode="auto">
              <a:xfrm>
                <a:off x="4283969" y="1485820"/>
                <a:ext cx="73744" cy="752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aphicFrame>
            <p:nvGraphicFramePr>
              <p:cNvPr id="89" name="Объект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0654211"/>
                  </p:ext>
                </p:extLst>
              </p:nvPr>
            </p:nvGraphicFramePr>
            <p:xfrm>
              <a:off x="4965248" y="1343306"/>
              <a:ext cx="246581" cy="443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29" name="Equation" r:id="rId20" imgW="190335" imgH="266469" progId="Equation.DSMT4">
                      <p:embed/>
                    </p:oleObj>
                  </mc:Choice>
                  <mc:Fallback>
                    <p:oleObj name="Equation" r:id="rId20" imgW="190335" imgH="2664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5248" y="1343306"/>
                            <a:ext cx="246581" cy="44397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Объект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03005"/>
                  </p:ext>
                </p:extLst>
              </p:nvPr>
            </p:nvGraphicFramePr>
            <p:xfrm>
              <a:off x="4644009" y="704350"/>
              <a:ext cx="365452" cy="420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30" name="Equation" r:id="rId22" imgW="253890" imgH="291973" progId="Equation.DSMT4">
                      <p:embed/>
                    </p:oleObj>
                  </mc:Choice>
                  <mc:Fallback>
                    <p:oleObj name="Equation" r:id="rId22" imgW="253890" imgH="2919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009" y="704350"/>
                            <a:ext cx="365452" cy="4203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Объект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701338"/>
                  </p:ext>
                </p:extLst>
              </p:nvPr>
            </p:nvGraphicFramePr>
            <p:xfrm>
              <a:off x="4038269" y="620688"/>
              <a:ext cx="245700" cy="443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31" name="Equation" r:id="rId24" imgW="203024" imgH="266469" progId="Equation.DSMT4">
                      <p:embed/>
                    </p:oleObj>
                  </mc:Choice>
                  <mc:Fallback>
                    <p:oleObj name="Equation" r:id="rId24" imgW="203024" imgH="2664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269" y="620688"/>
                            <a:ext cx="245700" cy="44397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Объект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2893451"/>
                  </p:ext>
                </p:extLst>
              </p:nvPr>
            </p:nvGraphicFramePr>
            <p:xfrm>
              <a:off x="4247001" y="1583404"/>
              <a:ext cx="234117" cy="273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32" name="Equation" r:id="rId26" imgW="228501" imgH="266584" progId="Equation.DSMT4">
                      <p:embed/>
                    </p:oleObj>
                  </mc:Choice>
                  <mc:Fallback>
                    <p:oleObj name="Equation" r:id="rId26" imgW="228501" imgH="26658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001" y="1583404"/>
                            <a:ext cx="234117" cy="27321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" name="Прямая соединительная линия 3"/>
            <p:cNvCxnSpPr>
              <a:stCxn id="116" idx="1"/>
            </p:cNvCxnSpPr>
            <p:nvPr/>
          </p:nvCxnSpPr>
          <p:spPr>
            <a:xfrm>
              <a:off x="2890856" y="1182899"/>
              <a:ext cx="964965" cy="1153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Объект 5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8780764"/>
                </p:ext>
              </p:extLst>
            </p:nvPr>
          </p:nvGraphicFramePr>
          <p:xfrm>
            <a:off x="3787810" y="883227"/>
            <a:ext cx="28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3" name="Equation" r:id="rId28" imgW="203040" imgH="253800" progId="Equation.DSMT4">
                    <p:embed/>
                  </p:oleObj>
                </mc:Choice>
                <mc:Fallback>
                  <p:oleObj name="Equation" r:id="rId28" imgW="203040" imgH="253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810" y="883227"/>
                          <a:ext cx="288000" cy="3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Прямая соединительная линия 5"/>
            <p:cNvCxnSpPr/>
            <p:nvPr/>
          </p:nvCxnSpPr>
          <p:spPr>
            <a:xfrm flipH="1" flipV="1">
              <a:off x="2066442" y="116632"/>
              <a:ext cx="8593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Объект 7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5453564"/>
                </p:ext>
              </p:extLst>
            </p:nvPr>
          </p:nvGraphicFramePr>
          <p:xfrm>
            <a:off x="2073275" y="38100"/>
            <a:ext cx="30162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4" name="Equation" r:id="rId30" imgW="203040" imgH="253800" progId="Equation.DSMT4">
                    <p:embed/>
                  </p:oleObj>
                </mc:Choice>
                <mc:Fallback>
                  <p:oleObj name="Equation" r:id="rId30" imgW="203040" imgH="253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275" y="38100"/>
                          <a:ext cx="301625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Прямая соединительная линия 7"/>
            <p:cNvCxnSpPr>
              <a:stCxn id="117" idx="0"/>
            </p:cNvCxnSpPr>
            <p:nvPr/>
          </p:nvCxnSpPr>
          <p:spPr>
            <a:xfrm flipH="1">
              <a:off x="1175548" y="1184052"/>
              <a:ext cx="884051" cy="864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8" name="Объект 7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4392312"/>
                </p:ext>
              </p:extLst>
            </p:nvPr>
          </p:nvGraphicFramePr>
          <p:xfrm>
            <a:off x="1085850" y="1555750"/>
            <a:ext cx="31908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5" name="Equation" r:id="rId32" imgW="215640" imgH="279360" progId="Equation.DSMT4">
                    <p:embed/>
                  </p:oleObj>
                </mc:Choice>
                <mc:Fallback>
                  <p:oleObj name="Equation" r:id="rId32" imgW="215640" imgH="2793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1555750"/>
                          <a:ext cx="319088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CFED473-B660-48C7-8836-7958AAFD9187}"/>
              </a:ext>
            </a:extLst>
          </p:cNvPr>
          <p:cNvGrpSpPr/>
          <p:nvPr/>
        </p:nvGrpSpPr>
        <p:grpSpPr>
          <a:xfrm>
            <a:off x="78156" y="-55786"/>
            <a:ext cx="9102356" cy="6077074"/>
            <a:chOff x="78156" y="-55786"/>
            <a:chExt cx="9102356" cy="6077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Объект 124"/>
                <p:cNvSpPr txBox="1"/>
                <p:nvPr/>
              </p:nvSpPr>
              <p:spPr bwMode="auto">
                <a:xfrm>
                  <a:off x="4762030" y="1332849"/>
                  <a:ext cx="1152822" cy="6064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0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0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5" name="Объект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2030" y="1332849"/>
                  <a:ext cx="1152822" cy="60642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Объект 125"/>
                <p:cNvSpPr txBox="1"/>
                <p:nvPr/>
              </p:nvSpPr>
              <p:spPr bwMode="auto">
                <a:xfrm>
                  <a:off x="4734950" y="1872114"/>
                  <a:ext cx="3571033" cy="939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0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6" name="Объект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950" y="1872114"/>
                  <a:ext cx="3571033" cy="93998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Объект 126"/>
                <p:cNvSpPr txBox="1"/>
                <p:nvPr/>
              </p:nvSpPr>
              <p:spPr bwMode="auto">
                <a:xfrm>
                  <a:off x="107504" y="4477263"/>
                  <a:ext cx="8856984" cy="1027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sz="2000" b="1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2000" b="1" dirty="0">
                                            <a:latin typeface="Georgia" panose="02040502050405020303" pitchFamily="18" charset="0"/>
                                          </a:rPr>
                                          <m:t>Э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sz="2000" b="1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2000" b="1" dirty="0">
                                            <a:latin typeface="Georgia" panose="02040502050405020303" pitchFamily="18" charset="0"/>
                                          </a:rPr>
                                          <m:t>Э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lim>
                        </m:limLow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7" name="Объект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504" y="4477263"/>
                  <a:ext cx="8856984" cy="102705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Объект 128"/>
                <p:cNvSpPr txBox="1"/>
                <p:nvPr/>
              </p:nvSpPr>
              <p:spPr bwMode="auto">
                <a:xfrm>
                  <a:off x="78156" y="4058619"/>
                  <a:ext cx="2561822" cy="509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9" name="Объект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156" y="4058619"/>
                  <a:ext cx="2561822" cy="50964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/>
            <p:cNvSpPr txBox="1"/>
            <p:nvPr/>
          </p:nvSpPr>
          <p:spPr>
            <a:xfrm>
              <a:off x="703909" y="5621178"/>
              <a:ext cx="7756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Components of Green–Lagrange second-rank symmetric</a:t>
              </a:r>
              <a:r>
                <a:rPr lang="en-US" sz="2000" i="1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strain tensor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бъект 8"/>
                <p:cNvSpPr txBox="1"/>
                <p:nvPr/>
              </p:nvSpPr>
              <p:spPr bwMode="auto">
                <a:xfrm>
                  <a:off x="4187695" y="-55786"/>
                  <a:ext cx="4920809" cy="12725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​ = 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, ​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ru-RU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ru-RU" sz="2400" baseline="-25000" dirty="0"/>
                </a:p>
              </p:txBody>
            </p:sp>
          </mc:Choice>
          <mc:Fallback xmlns="">
            <p:sp>
              <p:nvSpPr>
                <p:cNvPr id="9" name="Объект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695" y="-55786"/>
                  <a:ext cx="4920809" cy="1272592"/>
                </a:xfrm>
                <a:prstGeom prst="rect">
                  <a:avLst/>
                </a:prstGeom>
                <a:blipFill>
                  <a:blip r:embed="rId38"/>
                  <a:stretch>
                    <a:fillRect b="-33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9" name="Объект 7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15472942"/>
                    </p:ext>
                  </p:extLst>
                </p:nvPr>
              </p:nvGraphicFramePr>
              <p:xfrm>
                <a:off x="2561822" y="1546524"/>
                <a:ext cx="301625" cy="3095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836" name="Equation" r:id="rId39" imgW="203040" imgH="253800" progId="Equation.DSMT4">
                        <p:embed/>
                      </p:oleObj>
                    </mc:Choice>
                    <mc:Fallback>
                      <p:oleObj name="Equation" r:id="rId39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1822" y="1546524"/>
                              <a:ext cx="301625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9" name="Объект 7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15472942"/>
                    </p:ext>
                  </p:extLst>
                </p:nvPr>
              </p:nvGraphicFramePr>
              <p:xfrm>
                <a:off x="2561822" y="1546524"/>
                <a:ext cx="301625" cy="3095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2" name="Equation" r:id="rId40" imgW="203040" imgH="253800" progId="Equation.DSMT4">
                        <p:embed/>
                      </p:oleObj>
                    </mc:Choice>
                    <mc:Fallback>
                      <p:oleObj name="Equation" r:id="rId40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1822" y="1546524"/>
                              <a:ext cx="301625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0" name="Объект 7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98697656"/>
                    </p:ext>
                  </p:extLst>
                </p:nvPr>
              </p:nvGraphicFramePr>
              <p:xfrm>
                <a:off x="3564998" y="2436157"/>
                <a:ext cx="319088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837" name="Equation" r:id="rId42" imgW="215640" imgH="279360" progId="Equation.DSMT4">
                        <p:embed/>
                      </p:oleObj>
                    </mc:Choice>
                    <mc:Fallback>
                      <p:oleObj name="Equation" r:id="rId42" imgW="215640" imgH="27936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4998" y="2436157"/>
                              <a:ext cx="319088" cy="3397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0" name="Объект 7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98697656"/>
                    </p:ext>
                  </p:extLst>
                </p:nvPr>
              </p:nvGraphicFramePr>
              <p:xfrm>
                <a:off x="3564998" y="2436157"/>
                <a:ext cx="319088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3" name="Equation" r:id="rId43" imgW="215640" imgH="279360" progId="Equation.DSMT4">
                        <p:embed/>
                      </p:oleObj>
                    </mc:Choice>
                    <mc:Fallback>
                      <p:oleObj name="Equation" r:id="rId43" imgW="215640" imgH="27936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4998" y="2436157"/>
                              <a:ext cx="319088" cy="3397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1" name="Объект 8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6304546"/>
                    </p:ext>
                  </p:extLst>
                </p:nvPr>
              </p:nvGraphicFramePr>
              <p:xfrm>
                <a:off x="3750350" y="1805156"/>
                <a:ext cx="288000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838" name="Equation" r:id="rId45" imgW="203040" imgH="253800" progId="Equation.DSMT4">
                        <p:embed/>
                      </p:oleObj>
                    </mc:Choice>
                    <mc:Fallback>
                      <p:oleObj name="Equation" r:id="rId45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0350" y="1805156"/>
                              <a:ext cx="288000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" name="Объект 8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6304546"/>
                    </p:ext>
                  </p:extLst>
                </p:nvPr>
              </p:nvGraphicFramePr>
              <p:xfrm>
                <a:off x="3750350" y="1805156"/>
                <a:ext cx="288000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4" name="Equation" r:id="rId46" imgW="203040" imgH="253800" progId="Equation.DSMT4">
                        <p:embed/>
                      </p:oleObj>
                    </mc:Choice>
                    <mc:Fallback>
                      <p:oleObj name="Equation" r:id="rId46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0350" y="1805156"/>
                              <a:ext cx="288000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10E1F560-768B-4F70-A141-9021473AE859}"/>
                </a:ext>
              </a:extLst>
            </p:cNvPr>
            <p:cNvCxnSpPr/>
            <p:nvPr/>
          </p:nvCxnSpPr>
          <p:spPr>
            <a:xfrm>
              <a:off x="6112950" y="627305"/>
              <a:ext cx="216024" cy="861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514BAB-657D-4F88-B2B6-D37F4B342D71}"/>
                    </a:ext>
                  </a:extLst>
                </p:cNvPr>
                <p:cNvSpPr txBox="1"/>
                <p:nvPr/>
              </p:nvSpPr>
              <p:spPr>
                <a:xfrm>
                  <a:off x="4862647" y="2747405"/>
                  <a:ext cx="4317865" cy="857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514BAB-657D-4F88-B2B6-D37F4B342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647" y="2747405"/>
                  <a:ext cx="4317865" cy="857029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30817822-BD3A-4D3E-B5F5-C48924D564BA}"/>
                </a:ext>
              </a:extLst>
            </p:cNvPr>
            <p:cNvCxnSpPr/>
            <p:nvPr/>
          </p:nvCxnSpPr>
          <p:spPr>
            <a:xfrm>
              <a:off x="1861240" y="764704"/>
              <a:ext cx="1002207" cy="1130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00EA07-413C-4A15-AF1B-7786F95BF265}"/>
                </a:ext>
              </a:extLst>
            </p:cNvPr>
            <p:cNvCxnSpPr/>
            <p:nvPr/>
          </p:nvCxnSpPr>
          <p:spPr>
            <a:xfrm>
              <a:off x="1573723" y="1462919"/>
              <a:ext cx="1937943" cy="885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E0C512D1-64A2-4165-AF20-9BC05B80707E}"/>
                </a:ext>
              </a:extLst>
            </p:cNvPr>
            <p:cNvCxnSpPr/>
            <p:nvPr/>
          </p:nvCxnSpPr>
          <p:spPr>
            <a:xfrm>
              <a:off x="2483768" y="1177460"/>
              <a:ext cx="1180329" cy="797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8CBBA3-D9E1-4A9E-871F-EDC637421ED8}"/>
                </a:ext>
              </a:extLst>
            </p:cNvPr>
            <p:cNvSpPr txBox="1"/>
            <p:nvPr/>
          </p:nvSpPr>
          <p:spPr>
            <a:xfrm>
              <a:off x="4147830" y="8583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127B0A-2A5D-426B-98C0-AECDB8FCCBE9}"/>
                </a:ext>
              </a:extLst>
            </p:cNvPr>
            <p:cNvSpPr txBox="1"/>
            <p:nvPr/>
          </p:nvSpPr>
          <p:spPr>
            <a:xfrm>
              <a:off x="4221120" y="7440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8C1B9CA-63C2-49D7-AA0A-6FA0487D236D}"/>
                </a:ext>
              </a:extLst>
            </p:cNvPr>
            <p:cNvSpPr txBox="1"/>
            <p:nvPr/>
          </p:nvSpPr>
          <p:spPr>
            <a:xfrm>
              <a:off x="1386328" y="285746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DB0C4A4-51D5-4144-AB24-0C6C486669BC}"/>
                </a:ext>
              </a:extLst>
            </p:cNvPr>
            <p:cNvSpPr txBox="1"/>
            <p:nvPr/>
          </p:nvSpPr>
          <p:spPr>
            <a:xfrm>
              <a:off x="415312" y="208760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845348D-2491-4784-AF6C-11ED1004C07A}"/>
                </a:ext>
              </a:extLst>
            </p:cNvPr>
            <p:cNvSpPr txBox="1"/>
            <p:nvPr/>
          </p:nvSpPr>
          <p:spPr>
            <a:xfrm>
              <a:off x="2250003" y="4765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3B8A53-3FA1-4410-9FE1-C03AA8BBDD35}"/>
                </a:ext>
              </a:extLst>
            </p:cNvPr>
            <p:cNvSpPr txBox="1"/>
            <p:nvPr/>
          </p:nvSpPr>
          <p:spPr>
            <a:xfrm>
              <a:off x="494141" y="316338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76AE43B-A65E-4AF4-83F5-D4991D6EB855}"/>
                </a:ext>
              </a:extLst>
            </p:cNvPr>
            <p:cNvSpPr txBox="1"/>
            <p:nvPr/>
          </p:nvSpPr>
          <p:spPr>
            <a:xfrm>
              <a:off x="3424481" y="4765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BF2623-C626-4984-96DB-ACB98C4219FC}"/>
                </a:ext>
              </a:extLst>
            </p:cNvPr>
            <p:cNvSpPr txBox="1"/>
            <p:nvPr/>
          </p:nvSpPr>
          <p:spPr>
            <a:xfrm>
              <a:off x="4714035" y="47609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72BA7BE-A36E-4A64-9CBD-0BB955B9BA0C}"/>
                </a:ext>
              </a:extLst>
            </p:cNvPr>
            <p:cNvSpPr txBox="1"/>
            <p:nvPr/>
          </p:nvSpPr>
          <p:spPr>
            <a:xfrm>
              <a:off x="7740352" y="29748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FE9AAD5-929F-44F6-BEAC-C40DBEDCC619}"/>
                </a:ext>
              </a:extLst>
            </p:cNvPr>
            <p:cNvSpPr txBox="1"/>
            <p:nvPr/>
          </p:nvSpPr>
          <p:spPr>
            <a:xfrm>
              <a:off x="5178976" y="47642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AC5B12-174E-4D95-80E9-EA584F625630}"/>
                </a:ext>
              </a:extLst>
            </p:cNvPr>
            <p:cNvSpPr txBox="1"/>
            <p:nvPr/>
          </p:nvSpPr>
          <p:spPr>
            <a:xfrm>
              <a:off x="5388641" y="14475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A403053-8162-4720-9141-2F3862BD380C}"/>
                </a:ext>
              </a:extLst>
            </p:cNvPr>
            <p:cNvSpPr txBox="1"/>
            <p:nvPr/>
          </p:nvSpPr>
          <p:spPr>
            <a:xfrm>
              <a:off x="5977634" y="27758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B356E80-5E75-4850-B0F0-6DCF9A70DAED}"/>
                </a:ext>
              </a:extLst>
            </p:cNvPr>
            <p:cNvSpPr txBox="1"/>
            <p:nvPr/>
          </p:nvSpPr>
          <p:spPr>
            <a:xfrm>
              <a:off x="3716177" y="212263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BBA9A2C-3374-4790-A42B-7C333CD5F8D0}"/>
                </a:ext>
              </a:extLst>
            </p:cNvPr>
            <p:cNvSpPr txBox="1"/>
            <p:nvPr/>
          </p:nvSpPr>
          <p:spPr>
            <a:xfrm>
              <a:off x="1687930" y="22991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D98DD96-5485-4456-B917-B6F52EC7979B}"/>
                </a:ext>
              </a:extLst>
            </p:cNvPr>
            <p:cNvSpPr txBox="1"/>
            <p:nvPr/>
          </p:nvSpPr>
          <p:spPr>
            <a:xfrm>
              <a:off x="845381" y="40978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2844123-514F-4687-9A60-694919F58AEA}"/>
                </a:ext>
              </a:extLst>
            </p:cNvPr>
            <p:cNvSpPr txBox="1"/>
            <p:nvPr/>
          </p:nvSpPr>
          <p:spPr>
            <a:xfrm>
              <a:off x="1235783" y="410879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17521A7-75D3-473A-AD81-666A4CD6F5F2}"/>
                </a:ext>
              </a:extLst>
            </p:cNvPr>
            <p:cNvSpPr txBox="1"/>
            <p:nvPr/>
          </p:nvSpPr>
          <p:spPr>
            <a:xfrm>
              <a:off x="5860198" y="72465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E9DD6A3-37CF-4A9B-B487-6C2A5E86B27F}"/>
                </a:ext>
              </a:extLst>
            </p:cNvPr>
            <p:cNvSpPr txBox="1"/>
            <p:nvPr/>
          </p:nvSpPr>
          <p:spPr>
            <a:xfrm>
              <a:off x="5645187" y="192535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92752DC-B1DB-413A-A527-89F14A68AEDE}"/>
                </a:ext>
              </a:extLst>
            </p:cNvPr>
            <p:cNvSpPr txBox="1"/>
            <p:nvPr/>
          </p:nvSpPr>
          <p:spPr>
            <a:xfrm>
              <a:off x="1476428" y="174714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95630F-FAF6-4000-98EE-EA485DF4E61A}"/>
                </a:ext>
              </a:extLst>
            </p:cNvPr>
            <p:cNvSpPr txBox="1"/>
            <p:nvPr/>
          </p:nvSpPr>
          <p:spPr>
            <a:xfrm>
              <a:off x="1197741" y="125258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204B15E-A748-4780-BE8F-6C7BCAC1F939}"/>
                </a:ext>
              </a:extLst>
            </p:cNvPr>
            <p:cNvSpPr txBox="1"/>
            <p:nvPr/>
          </p:nvSpPr>
          <p:spPr>
            <a:xfrm>
              <a:off x="2533060" y="8179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AE3494C-4B1C-4556-B1B8-1A991B3278E9}"/>
                </a:ext>
              </a:extLst>
            </p:cNvPr>
            <p:cNvSpPr txBox="1"/>
            <p:nvPr/>
          </p:nvSpPr>
          <p:spPr>
            <a:xfrm>
              <a:off x="1523373" y="3760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FFD8B5B-716A-49C6-AE51-20944D1C3D7F}"/>
                </a:ext>
              </a:extLst>
            </p:cNvPr>
            <p:cNvSpPr txBox="1"/>
            <p:nvPr/>
          </p:nvSpPr>
          <p:spPr>
            <a:xfrm>
              <a:off x="3415730" y="147615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DCDF3D-3DB9-43F1-BF0B-DF2FF1E3C896}"/>
                </a:ext>
              </a:extLst>
            </p:cNvPr>
            <p:cNvSpPr txBox="1"/>
            <p:nvPr/>
          </p:nvSpPr>
          <p:spPr>
            <a:xfrm>
              <a:off x="2777253" y="13959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FB61481-E4DD-44B4-994D-AF911031ED58}"/>
                </a:ext>
              </a:extLst>
            </p:cNvPr>
            <p:cNvSpPr txBox="1"/>
            <p:nvPr/>
          </p:nvSpPr>
          <p:spPr>
            <a:xfrm>
              <a:off x="1192119" y="334749"/>
              <a:ext cx="47635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802A534-D27F-4BF7-AB0C-3335E477B579}"/>
                </a:ext>
              </a:extLst>
            </p:cNvPr>
            <p:cNvSpPr txBox="1"/>
            <p:nvPr/>
          </p:nvSpPr>
          <p:spPr>
            <a:xfrm>
              <a:off x="884383" y="122115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D09117E-70E7-4D0F-BE68-86B9388A3A1D}"/>
                </a:ext>
              </a:extLst>
            </p:cNvPr>
            <p:cNvSpPr txBox="1"/>
            <p:nvPr/>
          </p:nvSpPr>
          <p:spPr>
            <a:xfrm>
              <a:off x="1980565" y="14569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6277814-ADA6-41E9-B374-645A79F66B7C}"/>
                </a:ext>
              </a:extLst>
            </p:cNvPr>
            <p:cNvSpPr txBox="1"/>
            <p:nvPr/>
          </p:nvSpPr>
          <p:spPr>
            <a:xfrm>
              <a:off x="2220770" y="8006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69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99124" y="4016636"/>
            <a:ext cx="6921148" cy="1073999"/>
            <a:chOff x="-382515" y="2093502"/>
            <a:chExt cx="5149747" cy="985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1912" y="2093502"/>
                  <a:ext cx="4435320" cy="480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</m:oMath>
                  </a14:m>
                  <a:r>
                    <a:rPr lang="en-US" sz="2800" dirty="0"/>
                    <a:t>     </a:t>
                  </a:r>
                  <a:endParaRPr lang="en-US" sz="2800" i="1" baseline="-30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12" y="2093502"/>
                  <a:ext cx="4435320" cy="480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9"/>
                <p:cNvSpPr txBox="1"/>
                <p:nvPr/>
              </p:nvSpPr>
              <p:spPr bwMode="auto">
                <a:xfrm>
                  <a:off x="-382515" y="2153989"/>
                  <a:ext cx="5149747" cy="925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latin typeface="Georgia" panose="02040502050405020303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; 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=0:  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latin typeface="Georgia" panose="02040502050405020303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 0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Объект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82515" y="2153989"/>
                  <a:ext cx="5149747" cy="9254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258428-DC63-4CD0-8F14-5C1F10E6AF8D}"/>
              </a:ext>
            </a:extLst>
          </p:cNvPr>
          <p:cNvSpPr txBox="1"/>
          <p:nvPr/>
        </p:nvSpPr>
        <p:spPr>
          <a:xfrm>
            <a:off x="8690935" y="645333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w</a:t>
            </a:r>
            <a:endParaRPr lang="ru-RU" sz="2400" i="1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34CE1-BFA9-4DD0-9548-E067CBFF7F7F}"/>
                  </a:ext>
                </a:extLst>
              </p:cNvPr>
              <p:cNvSpPr txBox="1"/>
              <p:nvPr/>
            </p:nvSpPr>
            <p:spPr>
              <a:xfrm>
                <a:off x="7272910" y="4219747"/>
                <a:ext cx="1721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=1, 2, 3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34CE1-BFA9-4DD0-9548-E067CBFF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10" y="4219747"/>
                <a:ext cx="172187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37C84B7-82D7-4F2F-A459-364E3FAF25E3}"/>
              </a:ext>
            </a:extLst>
          </p:cNvPr>
          <p:cNvGrpSpPr/>
          <p:nvPr/>
        </p:nvGrpSpPr>
        <p:grpSpPr>
          <a:xfrm>
            <a:off x="179388" y="0"/>
            <a:ext cx="8815392" cy="4149080"/>
            <a:chOff x="179388" y="0"/>
            <a:chExt cx="8815392" cy="414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бъект 6"/>
                <p:cNvSpPr txBox="1"/>
                <p:nvPr/>
              </p:nvSpPr>
              <p:spPr bwMode="auto">
                <a:xfrm>
                  <a:off x="201214" y="672237"/>
                  <a:ext cx="7107090" cy="16567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 ​=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>
                          <m:sSub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d>
                          <m:d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8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8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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,  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</m:oMath>
                      <m:oMath xmlns:m="http://schemas.openxmlformats.org/officeDocument/2006/math">
                        <m:sSubSup>
                          <m:sSubSup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;   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=0:   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7" name="Объект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214" y="672237"/>
                  <a:ext cx="7107090" cy="16567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Группа 13"/>
            <p:cNvGrpSpPr/>
            <p:nvPr/>
          </p:nvGrpSpPr>
          <p:grpSpPr>
            <a:xfrm>
              <a:off x="179388" y="0"/>
              <a:ext cx="7488956" cy="4149080"/>
              <a:chOff x="266001" y="74361"/>
              <a:chExt cx="7488956" cy="414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Объект 3"/>
                  <p:cNvSpPr txBox="1"/>
                  <p:nvPr/>
                </p:nvSpPr>
                <p:spPr bwMode="auto">
                  <a:xfrm>
                    <a:off x="266001" y="2566735"/>
                    <a:ext cx="7488956" cy="16567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ru-R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acc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sSubSup>
                            <m:sSubSup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8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m:rPr>
                              <m:nor/>
                            </m:rPr>
                            <a:rPr lang="ru-R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;  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=0:   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ru-R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Sup>
                            <m:sSubSup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" name="Объект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001" y="2566735"/>
                    <a:ext cx="7488956" cy="16567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2138333" y="74361"/>
                <a:ext cx="4536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Strain Tensor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E2D55E-A128-4545-9C2E-4A670A07C893}"/>
                    </a:ext>
                  </a:extLst>
                </p:cNvPr>
                <p:cNvSpPr txBox="1"/>
                <p:nvPr/>
              </p:nvSpPr>
              <p:spPr>
                <a:xfrm>
                  <a:off x="7272910" y="3140968"/>
                  <a:ext cx="17218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=1, 2, 3</m:t>
                            </m:r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E2D55E-A128-4545-9C2E-4A670A07C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910" y="3140968"/>
                  <a:ext cx="172187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217622-8CAF-4A30-95D9-A6920AFEC916}"/>
                    </a:ext>
                  </a:extLst>
                </p:cNvPr>
                <p:cNvSpPr txBox="1"/>
                <p:nvPr/>
              </p:nvSpPr>
              <p:spPr>
                <a:xfrm>
                  <a:off x="7164288" y="1487543"/>
                  <a:ext cx="17218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=1, 2, 3</m:t>
                            </m:r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217622-8CAF-4A30-95D9-A6920AFEC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1487543"/>
                  <a:ext cx="172187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CDF8B-D900-477D-A253-0BE315A979A2}"/>
                </a:ext>
              </a:extLst>
            </p:cNvPr>
            <p:cNvSpPr txBox="1"/>
            <p:nvPr/>
          </p:nvSpPr>
          <p:spPr>
            <a:xfrm>
              <a:off x="251520" y="269189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B3F42D-8F84-496F-B5EE-23F8646D931B}"/>
                </a:ext>
              </a:extLst>
            </p:cNvPr>
            <p:cNvSpPr txBox="1"/>
            <p:nvPr/>
          </p:nvSpPr>
          <p:spPr>
            <a:xfrm>
              <a:off x="179388" y="8367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677507-736E-4A1D-9A90-E4B3A243B44D}"/>
                </a:ext>
              </a:extLst>
            </p:cNvPr>
            <p:cNvSpPr txBox="1"/>
            <p:nvPr/>
          </p:nvSpPr>
          <p:spPr>
            <a:xfrm>
              <a:off x="3347864" y="85228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AD178-5872-43E0-93EF-1000524821E6}"/>
                </a:ext>
              </a:extLst>
            </p:cNvPr>
            <p:cNvSpPr txBox="1"/>
            <p:nvPr/>
          </p:nvSpPr>
          <p:spPr>
            <a:xfrm>
              <a:off x="1509918" y="8652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1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90782"/>
              </p:ext>
            </p:extLst>
          </p:nvPr>
        </p:nvGraphicFramePr>
        <p:xfrm>
          <a:off x="1403648" y="3584790"/>
          <a:ext cx="6984776" cy="92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7" name="Equation" r:id="rId3" imgW="3581280" imgH="533160" progId="Equation.DSMT4">
                  <p:embed/>
                </p:oleObj>
              </mc:Choice>
              <mc:Fallback>
                <p:oleObj name="Equation" r:id="rId3" imgW="3581280" imgH="533160" progId="Equation.DSMT4">
                  <p:embed/>
                  <p:pic>
                    <p:nvPicPr>
                      <p:cNvPr id="0" name="Объект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84790"/>
                        <a:ext cx="6984776" cy="924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2514837" y="1386005"/>
                <a:ext cx="3569212" cy="5898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837" y="1386005"/>
                <a:ext cx="3569212" cy="589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39525"/>
              </p:ext>
            </p:extLst>
          </p:nvPr>
        </p:nvGraphicFramePr>
        <p:xfrm>
          <a:off x="211555" y="1917640"/>
          <a:ext cx="3837186" cy="77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8" name="Equation" r:id="rId6" imgW="2108160" imgH="457200" progId="Equation.DSMT4">
                  <p:embed/>
                </p:oleObj>
              </mc:Choice>
              <mc:Fallback>
                <p:oleObj name="Equation" r:id="rId6" imgW="2108160" imgH="457200" progId="Equation.DSMT4">
                  <p:embed/>
                  <p:pic>
                    <p:nvPicPr>
                      <p:cNvPr id="0" name="Объект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55" y="1917640"/>
                        <a:ext cx="3837186" cy="779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88980"/>
              </p:ext>
            </p:extLst>
          </p:nvPr>
        </p:nvGraphicFramePr>
        <p:xfrm>
          <a:off x="2401888" y="4628073"/>
          <a:ext cx="4834408" cy="81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9" name="Equation" r:id="rId8" imgW="2806560" imgH="469800" progId="Equation.DSMT4">
                  <p:embed/>
                </p:oleObj>
              </mc:Choice>
              <mc:Fallback>
                <p:oleObj name="Equation" r:id="rId8" imgW="2806560" imgH="469800" progId="Equation.DSMT4">
                  <p:embed/>
                  <p:pic>
                    <p:nvPicPr>
                      <p:cNvPr id="0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628073"/>
                        <a:ext cx="4834408" cy="81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22322"/>
              </p:ext>
            </p:extLst>
          </p:nvPr>
        </p:nvGraphicFramePr>
        <p:xfrm>
          <a:off x="2951163" y="5731148"/>
          <a:ext cx="3759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" name="Equation" r:id="rId10" imgW="2120760" imgH="533160" progId="Equation.DSMT4">
                  <p:embed/>
                </p:oleObj>
              </mc:Choice>
              <mc:Fallback>
                <p:oleObj name="Equation" r:id="rId10" imgW="2120760" imgH="533160" progId="Equation.DSMT4">
                  <p:embed/>
                  <p:pic>
                    <p:nvPicPr>
                      <p:cNvPr id="0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731148"/>
                        <a:ext cx="3759200" cy="938212"/>
                      </a:xfrm>
                      <a:prstGeom prst="rect">
                        <a:avLst/>
                      </a:prstGeom>
                      <a:solidFill>
                        <a:srgbClr val="FFEEB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52201"/>
              </p:ext>
            </p:extLst>
          </p:nvPr>
        </p:nvGraphicFramePr>
        <p:xfrm>
          <a:off x="6156176" y="1489645"/>
          <a:ext cx="174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1" name="Equation" r:id="rId12" imgW="914400" imgH="190440" progId="Equation.DSMT4">
                  <p:embed/>
                </p:oleObj>
              </mc:Choice>
              <mc:Fallback>
                <p:oleObj name="Equation" r:id="rId12" imgW="914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489645"/>
                        <a:ext cx="174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50131"/>
              </p:ext>
            </p:extLst>
          </p:nvPr>
        </p:nvGraphicFramePr>
        <p:xfrm>
          <a:off x="179512" y="2636912"/>
          <a:ext cx="3869229" cy="78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2" name="Equation" r:id="rId14" imgW="2120760" imgH="469800" progId="Equation.DSMT4">
                  <p:embed/>
                </p:oleObj>
              </mc:Choice>
              <mc:Fallback>
                <p:oleObj name="Equation" r:id="rId14" imgW="2120760" imgH="469800" progId="Equation.DSMT4">
                  <p:embed/>
                  <p:pic>
                    <p:nvPicPr>
                      <p:cNvPr id="0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3869229" cy="78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29">
                <a:extLst>
                  <a:ext uri="{FF2B5EF4-FFF2-40B4-BE49-F238E27FC236}">
                    <a16:creationId xmlns:a16="http://schemas.microsoft.com/office/drawing/2014/main" id="{17A53F27-620F-4CA7-966C-23A56B9FF4ED}"/>
                  </a:ext>
                </a:extLst>
              </p:cNvPr>
              <p:cNvSpPr txBox="1"/>
              <p:nvPr/>
            </p:nvSpPr>
            <p:spPr bwMode="auto">
              <a:xfrm>
                <a:off x="1956358" y="372182"/>
                <a:ext cx="5879356" cy="9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Объект 129">
                <a:extLst>
                  <a:ext uri="{FF2B5EF4-FFF2-40B4-BE49-F238E27FC236}">
                    <a16:creationId xmlns:a16="http://schemas.microsoft.com/office/drawing/2014/main" id="{17A53F27-620F-4CA7-966C-23A56B9FF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358" y="372182"/>
                <a:ext cx="5879356" cy="9595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7321BAF-8DF7-455D-B3B8-D6187314CC2F}"/>
              </a:ext>
            </a:extLst>
          </p:cNvPr>
          <p:cNvSpPr txBox="1"/>
          <p:nvPr/>
        </p:nvSpPr>
        <p:spPr>
          <a:xfrm>
            <a:off x="1187624" y="18754"/>
            <a:ext cx="775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Green–Lagrange second-rank symmetric</a:t>
            </a:r>
            <a:r>
              <a:rPr lang="en-US" sz="2000" i="1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tensor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Объект 62"/>
              <p:cNvSpPr txBox="1"/>
              <p:nvPr/>
            </p:nvSpPr>
            <p:spPr bwMode="auto">
              <a:xfrm>
                <a:off x="1720850" y="5747491"/>
                <a:ext cx="6193260" cy="921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=  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3" name="Объект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850" y="5747491"/>
                <a:ext cx="6193260" cy="92186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565300" y="5531009"/>
            <a:ext cx="690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second-rank symmetric</a:t>
            </a:r>
            <a:r>
              <a:rPr lang="en-US" i="1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tensor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676B325-089F-4291-B8ED-5FAFE98EAC56}"/>
              </a:ext>
            </a:extLst>
          </p:cNvPr>
          <p:cNvGrpSpPr/>
          <p:nvPr/>
        </p:nvGrpSpPr>
        <p:grpSpPr>
          <a:xfrm>
            <a:off x="35496" y="-27384"/>
            <a:ext cx="9158484" cy="5184576"/>
            <a:chOff x="35496" y="-27384"/>
            <a:chExt cx="9158484" cy="5184576"/>
          </a:xfrm>
        </p:grpSpPr>
        <p:grpSp>
          <p:nvGrpSpPr>
            <p:cNvPr id="3" name="Группа 24"/>
            <p:cNvGrpSpPr>
              <a:grpSpLocks/>
            </p:cNvGrpSpPr>
            <p:nvPr/>
          </p:nvGrpSpPr>
          <p:grpSpPr bwMode="auto">
            <a:xfrm rot="893887">
              <a:off x="1770791" y="1029568"/>
              <a:ext cx="1424275" cy="647979"/>
              <a:chOff x="6176" y="8450"/>
              <a:chExt cx="696" cy="732"/>
            </a:xfrm>
          </p:grpSpPr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rot="3002875" flipV="1">
                <a:off x="6263" y="8549"/>
                <a:ext cx="584" cy="385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Arc 27"/>
              <p:cNvSpPr>
                <a:spLocks noChangeAspect="1"/>
              </p:cNvSpPr>
              <p:nvPr/>
            </p:nvSpPr>
            <p:spPr bwMode="auto">
              <a:xfrm rot="20973838">
                <a:off x="6176" y="8734"/>
                <a:ext cx="696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rot="17675429" flipV="1">
              <a:off x="1833333" y="825629"/>
              <a:ext cx="465625" cy="29497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Прямая соединительная линия 11"/>
            <p:cNvSpPr>
              <a:spLocks noChangeShapeType="1"/>
            </p:cNvSpPr>
            <p:nvPr/>
          </p:nvSpPr>
          <p:spPr bwMode="auto">
            <a:xfrm flipV="1">
              <a:off x="1046873" y="1208366"/>
              <a:ext cx="1030945" cy="1716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Прямая соединительная линия 7"/>
            <p:cNvSpPr>
              <a:spLocks noChangeShapeType="1"/>
            </p:cNvSpPr>
            <p:nvPr/>
          </p:nvSpPr>
          <p:spPr bwMode="auto">
            <a:xfrm flipV="1">
              <a:off x="1029740" y="2583353"/>
              <a:ext cx="1872000" cy="298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Поле 35"/>
            <p:cNvSpPr txBox="1">
              <a:spLocks noChangeAspect="1" noChangeArrowheads="1"/>
            </p:cNvSpPr>
            <p:nvPr/>
          </p:nvSpPr>
          <p:spPr bwMode="auto">
            <a:xfrm>
              <a:off x="2028878" y="1744858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оле 38"/>
            <p:cNvSpPr txBox="1">
              <a:spLocks noChangeAspect="1" noChangeArrowheads="1"/>
            </p:cNvSpPr>
            <p:nvPr/>
          </p:nvSpPr>
          <p:spPr bwMode="auto">
            <a:xfrm>
              <a:off x="1486954" y="1386719"/>
              <a:ext cx="278493" cy="38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оле 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53626" y="1549915"/>
                  <a:ext cx="52748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Поле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3626" y="1549915"/>
                  <a:ext cx="527488" cy="215444"/>
                </a:xfrm>
                <a:prstGeom prst="rect">
                  <a:avLst/>
                </a:prstGeom>
                <a:blipFill>
                  <a:blip r:embed="rId39"/>
                  <a:stretch>
                    <a:fillRect b="-111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Поле 41"/>
            <p:cNvSpPr txBox="1">
              <a:spLocks noChangeAspect="1" noChangeArrowheads="1"/>
            </p:cNvSpPr>
            <p:nvPr/>
          </p:nvSpPr>
          <p:spPr bwMode="auto">
            <a:xfrm>
              <a:off x="35496" y="3830127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оле 42"/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оле 43"/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Прямая соединительная линия 3"/>
            <p:cNvSpPr>
              <a:spLocks noChangeAspect="1" noChangeShapeType="1"/>
            </p:cNvSpPr>
            <p:nvPr/>
          </p:nvSpPr>
          <p:spPr bwMode="auto">
            <a:xfrm flipH="1">
              <a:off x="233926" y="2908602"/>
              <a:ext cx="792000" cy="889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1080927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7" name="Группа 32"/>
            <p:cNvGrpSpPr>
              <a:grpSpLocks/>
            </p:cNvGrpSpPr>
            <p:nvPr/>
          </p:nvGrpSpPr>
          <p:grpSpPr bwMode="auto">
            <a:xfrm>
              <a:off x="512247" y="2173577"/>
              <a:ext cx="1294201" cy="978885"/>
              <a:chOff x="1528" y="1833"/>
              <a:chExt cx="9477" cy="7022"/>
            </a:xfrm>
          </p:grpSpPr>
          <p:sp>
            <p:nvSpPr>
              <p:cNvPr id="35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16200000">
                <a:off x="2597" y="4528"/>
                <a:ext cx="53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55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1528" y="8666"/>
                <a:ext cx="4500" cy="1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2077817" y="781422"/>
              <a:ext cx="859852" cy="1767847"/>
              <a:chOff x="3849497" y="1385512"/>
              <a:chExt cx="906646" cy="1863498"/>
            </a:xfrm>
          </p:grpSpPr>
          <p:sp>
            <p:nvSpPr>
              <p:cNvPr id="31" name="Прямая со стрелкой 28"/>
              <p:cNvSpPr>
                <a:spLocks noChangeShapeType="1"/>
              </p:cNvSpPr>
              <p:nvPr/>
            </p:nvSpPr>
            <p:spPr bwMode="auto">
              <a:xfrm>
                <a:off x="3849497" y="1835558"/>
                <a:ext cx="906646" cy="141345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2" name="Group 16"/>
              <p:cNvGrpSpPr>
                <a:grpSpLocks/>
              </p:cNvGrpSpPr>
              <p:nvPr/>
            </p:nvGrpSpPr>
            <p:grpSpPr bwMode="auto">
              <a:xfrm>
                <a:off x="3895211" y="1385512"/>
                <a:ext cx="543384" cy="941512"/>
                <a:chOff x="4403" y="7539"/>
                <a:chExt cx="594" cy="1009"/>
              </a:xfrm>
            </p:grpSpPr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 rot="256899" flipV="1">
                  <a:off x="4403" y="7539"/>
                  <a:ext cx="427" cy="54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Arc 24"/>
                <p:cNvSpPr>
                  <a:spLocks/>
                </p:cNvSpPr>
                <p:nvPr/>
              </p:nvSpPr>
              <p:spPr bwMode="auto">
                <a:xfrm rot="18227862">
                  <a:off x="4239" y="7790"/>
                  <a:ext cx="935" cy="581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9" name="Овал 18"/>
            <p:cNvSpPr>
              <a:spLocks noChangeArrowheads="1"/>
            </p:cNvSpPr>
            <p:nvPr/>
          </p:nvSpPr>
          <p:spPr bwMode="auto">
            <a:xfrm>
              <a:off x="988097" y="2849304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Овал 30"/>
            <p:cNvSpPr>
              <a:spLocks noChangeArrowheads="1"/>
            </p:cNvSpPr>
            <p:nvPr/>
          </p:nvSpPr>
          <p:spPr bwMode="auto">
            <a:xfrm>
              <a:off x="2058432" y="1170745"/>
              <a:ext cx="73744" cy="752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Поле 36"/>
            <p:cNvSpPr txBox="1">
              <a:spLocks noChangeAspect="1" noChangeArrowheads="1"/>
            </p:cNvSpPr>
            <p:nvPr/>
          </p:nvSpPr>
          <p:spPr bwMode="auto">
            <a:xfrm>
              <a:off x="591593" y="3166368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оле 40"/>
            <p:cNvSpPr txBox="1">
              <a:spLocks noChangeAspect="1" noChangeArrowheads="1"/>
            </p:cNvSpPr>
            <p:nvPr/>
          </p:nvSpPr>
          <p:spPr bwMode="auto">
            <a:xfrm>
              <a:off x="4075810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Объект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7889947"/>
                    </p:ext>
                  </p:extLst>
                </p:nvPr>
              </p:nvGraphicFramePr>
              <p:xfrm>
                <a:off x="2956472" y="1014413"/>
                <a:ext cx="225425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65" name="Equation" r:id="rId40" imgW="203040" imgH="330120" progId="Equation.DSMT4">
                        <p:embed/>
                      </p:oleObj>
                    </mc:Choice>
                    <mc:Fallback>
                      <p:oleObj name="Equation" r:id="rId40" imgW="2030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6472" y="1014413"/>
                              <a:ext cx="225425" cy="444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Объект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7889947"/>
                    </p:ext>
                  </p:extLst>
                </p:nvPr>
              </p:nvGraphicFramePr>
              <p:xfrm>
                <a:off x="2956472" y="1014413"/>
                <a:ext cx="225425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0" name="Equation" r:id="rId42" imgW="203040" imgH="330120" progId="Equation.DSMT4">
                        <p:embed/>
                      </p:oleObj>
                    </mc:Choice>
                    <mc:Fallback>
                      <p:oleObj name="Equation" r:id="rId42" imgW="2030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6472" y="1014413"/>
                              <a:ext cx="225425" cy="444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Объект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8294759"/>
                    </p:ext>
                  </p:extLst>
                </p:nvPr>
              </p:nvGraphicFramePr>
              <p:xfrm>
                <a:off x="3131840" y="2167615"/>
                <a:ext cx="839788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66" name="Equation" r:id="rId44" imgW="583920" imgH="291960" progId="Equation.DSMT4">
                        <p:embed/>
                      </p:oleObj>
                    </mc:Choice>
                    <mc:Fallback>
                      <p:oleObj name="Equation" r:id="rId44" imgW="583920" imgH="291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1840" y="2167615"/>
                              <a:ext cx="839788" cy="4191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Объект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8294759"/>
                    </p:ext>
                  </p:extLst>
                </p:nvPr>
              </p:nvGraphicFramePr>
              <p:xfrm>
                <a:off x="3131840" y="2167615"/>
                <a:ext cx="839788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1" name="Equation" r:id="rId46" imgW="583920" imgH="291960" progId="Equation.DSMT4">
                        <p:embed/>
                      </p:oleObj>
                    </mc:Choice>
                    <mc:Fallback>
                      <p:oleObj name="Equation" r:id="rId46" imgW="583920" imgH="291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1840" y="2167615"/>
                              <a:ext cx="839788" cy="4191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Объект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066293"/>
                    </p:ext>
                  </p:extLst>
                </p:nvPr>
              </p:nvGraphicFramePr>
              <p:xfrm>
                <a:off x="2983533" y="1761053"/>
                <a:ext cx="756000" cy="419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67" name="Equation" r:id="rId48" imgW="507960" imgH="266400" progId="Equation.DSMT4">
                        <p:embed/>
                      </p:oleObj>
                    </mc:Choice>
                    <mc:Fallback>
                      <p:oleObj name="Equation" r:id="rId48" imgW="50796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3533" y="1761053"/>
                              <a:ext cx="756000" cy="419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Объект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066293"/>
                    </p:ext>
                  </p:extLst>
                </p:nvPr>
              </p:nvGraphicFramePr>
              <p:xfrm>
                <a:off x="2983533" y="1761053"/>
                <a:ext cx="756000" cy="419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2" name="Equation" r:id="rId50" imgW="507960" imgH="266400" progId="Equation.DSMT4">
                        <p:embed/>
                      </p:oleObj>
                    </mc:Choice>
                    <mc:Fallback>
                      <p:oleObj name="Equation" r:id="rId50" imgW="50796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3533" y="1761053"/>
                              <a:ext cx="756000" cy="419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Объект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2926356"/>
                    </p:ext>
                  </p:extLst>
                </p:nvPr>
              </p:nvGraphicFramePr>
              <p:xfrm>
                <a:off x="1390966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68" name="Equation" r:id="rId52" imgW="266400" imgH="355320" progId="Equation.DSMT4">
                        <p:embed/>
                      </p:oleObj>
                    </mc:Choice>
                    <mc:Fallback>
                      <p:oleObj name="Equation" r:id="rId52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0966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7" name="Объект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2926356"/>
                    </p:ext>
                  </p:extLst>
                </p:nvPr>
              </p:nvGraphicFramePr>
              <p:xfrm>
                <a:off x="1390966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3" name="Equation" r:id="rId54" imgW="266400" imgH="355320" progId="Equation.DSMT4">
                        <p:embed/>
                      </p:oleObj>
                    </mc:Choice>
                    <mc:Fallback>
                      <p:oleObj name="Equation" r:id="rId54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0966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Объект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1231012"/>
                    </p:ext>
                  </p:extLst>
                </p:nvPr>
              </p:nvGraphicFramePr>
              <p:xfrm>
                <a:off x="2098282" y="2422762"/>
                <a:ext cx="168624" cy="2530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69" name="Equation" r:id="rId56" imgW="177480" imgH="266400" progId="Equation.DSMT4">
                        <p:embed/>
                      </p:oleObj>
                    </mc:Choice>
                    <mc:Fallback>
                      <p:oleObj name="Equation" r:id="rId56" imgW="17748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8282" y="2422762"/>
                              <a:ext cx="168624" cy="2530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Объект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1231012"/>
                    </p:ext>
                  </p:extLst>
                </p:nvPr>
              </p:nvGraphicFramePr>
              <p:xfrm>
                <a:off x="2098282" y="2422762"/>
                <a:ext cx="168624" cy="2530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4" name="Equation" r:id="rId58" imgW="177480" imgH="266400" progId="Equation.DSMT4">
                        <p:embed/>
                      </p:oleObj>
                    </mc:Choice>
                    <mc:Fallback>
                      <p:oleObj name="Equation" r:id="rId58" imgW="17748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8282" y="2422762"/>
                              <a:ext cx="168624" cy="2530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Объект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795541"/>
                    </p:ext>
                  </p:extLst>
                </p:nvPr>
              </p:nvGraphicFramePr>
              <p:xfrm>
                <a:off x="1774012" y="1075228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0" name="Equation" r:id="rId60" imgW="228501" imgH="342751" progId="Equation.DSMT4">
                        <p:embed/>
                      </p:oleObj>
                    </mc:Choice>
                    <mc:Fallback>
                      <p:oleObj name="Equation" r:id="rId60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4012" y="1075228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Объект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795541"/>
                    </p:ext>
                  </p:extLst>
                </p:nvPr>
              </p:nvGraphicFramePr>
              <p:xfrm>
                <a:off x="1774012" y="1075228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5" name="Equation" r:id="rId62" imgW="228501" imgH="342751" progId="Equation.DSMT4">
                        <p:embed/>
                      </p:oleObj>
                    </mc:Choice>
                    <mc:Fallback>
                      <p:oleObj name="Equation" r:id="rId62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4012" y="1075228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" name="Объект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4511856"/>
                    </p:ext>
                  </p:extLst>
                </p:nvPr>
              </p:nvGraphicFramePr>
              <p:xfrm>
                <a:off x="2921116" y="2617055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1" name="Equation" r:id="rId64" imgW="228501" imgH="266584" progId="Equation.DSMT4">
                        <p:embed/>
                      </p:oleObj>
                    </mc:Choice>
                    <mc:Fallback>
                      <p:oleObj name="Equation" r:id="rId64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116" y="2617055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" name="Объект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4511856"/>
                    </p:ext>
                  </p:extLst>
                </p:nvPr>
              </p:nvGraphicFramePr>
              <p:xfrm>
                <a:off x="2921116" y="2617055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6" name="Equation" r:id="rId66" imgW="228501" imgH="266584" progId="Equation.DSMT4">
                        <p:embed/>
                      </p:oleObj>
                    </mc:Choice>
                    <mc:Fallback>
                      <p:oleObj name="Equation" r:id="rId66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116" y="2617055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2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2541654" y="2196175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2967978" y="2591623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2384538" y="2816982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Овал 44"/>
            <p:cNvSpPr>
              <a:spLocks noChangeArrowheads="1"/>
            </p:cNvSpPr>
            <p:nvPr/>
          </p:nvSpPr>
          <p:spPr bwMode="auto">
            <a:xfrm>
              <a:off x="2924192" y="2543696"/>
              <a:ext cx="77757" cy="793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Объект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227734"/>
                    </p:ext>
                  </p:extLst>
                </p:nvPr>
              </p:nvGraphicFramePr>
              <p:xfrm>
                <a:off x="1851572" y="258763"/>
                <a:ext cx="254000" cy="468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2" name="Equation" r:id="rId68" imgW="215640" imgH="330120" progId="Equation.DSMT4">
                        <p:embed/>
                      </p:oleObj>
                    </mc:Choice>
                    <mc:Fallback>
                      <p:oleObj name="Equation" r:id="rId68" imgW="2156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1572" y="258763"/>
                              <a:ext cx="254000" cy="4683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" name="Объект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227734"/>
                    </p:ext>
                  </p:extLst>
                </p:nvPr>
              </p:nvGraphicFramePr>
              <p:xfrm>
                <a:off x="1851572" y="258763"/>
                <a:ext cx="254000" cy="468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7" name="Equation" r:id="rId70" imgW="215640" imgH="330120" progId="Equation.DSMT4">
                        <p:embed/>
                      </p:oleObj>
                    </mc:Choice>
                    <mc:Fallback>
                      <p:oleObj name="Equation" r:id="rId70" imgW="2156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1572" y="258763"/>
                              <a:ext cx="254000" cy="4683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7" name="Объект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9789481"/>
                    </p:ext>
                  </p:extLst>
                </p:nvPr>
              </p:nvGraphicFramePr>
              <p:xfrm>
                <a:off x="2508797" y="403225"/>
                <a:ext cx="266700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3" name="Equation" r:id="rId72" imgW="228600" imgH="330120" progId="Equation.DSMT4">
                        <p:embed/>
                      </p:oleObj>
                    </mc:Choice>
                    <mc:Fallback>
                      <p:oleObj name="Equation" r:id="rId72" imgW="2286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8797" y="403225"/>
                              <a:ext cx="266700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7" name="Объект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9789481"/>
                    </p:ext>
                  </p:extLst>
                </p:nvPr>
              </p:nvGraphicFramePr>
              <p:xfrm>
                <a:off x="2508797" y="403225"/>
                <a:ext cx="266700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8" name="Equation" r:id="rId74" imgW="228600" imgH="330120" progId="Equation.DSMT4">
                        <p:embed/>
                      </p:oleObj>
                    </mc:Choice>
                    <mc:Fallback>
                      <p:oleObj name="Equation" r:id="rId74" imgW="2286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8797" y="403225"/>
                              <a:ext cx="266700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Поле 40"/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9" name="Объект 4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40198722"/>
                    </p:ext>
                  </p:extLst>
                </p:nvPr>
              </p:nvGraphicFramePr>
              <p:xfrm>
                <a:off x="3094038" y="1392238"/>
                <a:ext cx="280987" cy="2778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4" name="Equation" r:id="rId76" imgW="190440" imgH="228600" progId="Equation.DSMT4">
                        <p:embed/>
                      </p:oleObj>
                    </mc:Choice>
                    <mc:Fallback>
                      <p:oleObj name="Equation" r:id="rId76" imgW="1904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4038" y="1392238"/>
                              <a:ext cx="280987" cy="277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9" name="Объект 4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40198722"/>
                    </p:ext>
                  </p:extLst>
                </p:nvPr>
              </p:nvGraphicFramePr>
              <p:xfrm>
                <a:off x="3094038" y="1392238"/>
                <a:ext cx="280987" cy="2778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9" name="Equation" r:id="rId78" imgW="190440" imgH="228600" progId="Equation.DSMT4">
                        <p:embed/>
                      </p:oleObj>
                    </mc:Choice>
                    <mc:Fallback>
                      <p:oleObj name="Equation" r:id="rId78" imgW="1904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4038" y="1392238"/>
                              <a:ext cx="280987" cy="277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0" name="Объект 4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43692047"/>
                    </p:ext>
                  </p:extLst>
                </p:nvPr>
              </p:nvGraphicFramePr>
              <p:xfrm>
                <a:off x="1570721" y="497479"/>
                <a:ext cx="263525" cy="242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5" name="Equation" r:id="rId80" imgW="177480" imgH="228600" progId="Equation.DSMT4">
                        <p:embed/>
                      </p:oleObj>
                    </mc:Choice>
                    <mc:Fallback>
                      <p:oleObj name="Equation" r:id="rId80" imgW="17748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0721" y="497479"/>
                              <a:ext cx="263525" cy="242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0" name="Объект 4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43692047"/>
                    </p:ext>
                  </p:extLst>
                </p:nvPr>
              </p:nvGraphicFramePr>
              <p:xfrm>
                <a:off x="1570721" y="497479"/>
                <a:ext cx="263525" cy="242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0" name="Equation" r:id="rId82" imgW="177480" imgH="228600" progId="Equation.DSMT4">
                        <p:embed/>
                      </p:oleObj>
                    </mc:Choice>
                    <mc:Fallback>
                      <p:oleObj name="Equation" r:id="rId82" imgW="17748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0721" y="497479"/>
                              <a:ext cx="263525" cy="242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" name="Объект 5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98611040"/>
                    </p:ext>
                  </p:extLst>
                </p:nvPr>
              </p:nvGraphicFramePr>
              <p:xfrm>
                <a:off x="2776538" y="801688"/>
                <a:ext cx="22225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6" name="Equation" r:id="rId84" imgW="203040" imgH="228600" progId="Equation.DSMT4">
                        <p:embed/>
                      </p:oleObj>
                    </mc:Choice>
                    <mc:Fallback>
                      <p:oleObj name="Equation" r:id="rId84" imgW="2030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6538" y="801688"/>
                              <a:ext cx="222250" cy="25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" name="Объект 5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98611040"/>
                    </p:ext>
                  </p:extLst>
                </p:nvPr>
              </p:nvGraphicFramePr>
              <p:xfrm>
                <a:off x="2776538" y="801688"/>
                <a:ext cx="22225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1" name="Equation" r:id="rId86" imgW="203040" imgH="228600" progId="Equation.DSMT4">
                        <p:embed/>
                      </p:oleObj>
                    </mc:Choice>
                    <mc:Fallback>
                      <p:oleObj name="Equation" r:id="rId86" imgW="2030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6538" y="801688"/>
                              <a:ext cx="222250" cy="25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Объект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6794457"/>
                    </p:ext>
                  </p:extLst>
                </p:nvPr>
              </p:nvGraphicFramePr>
              <p:xfrm>
                <a:off x="2596630" y="2895352"/>
                <a:ext cx="803275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7" name="Equation" r:id="rId88" imgW="558720" imgH="291960" progId="Equation.DSMT4">
                        <p:embed/>
                      </p:oleObj>
                    </mc:Choice>
                    <mc:Fallback>
                      <p:oleObj name="Equation" r:id="rId88" imgW="558720" imgH="291960" progId="Equation.DSMT4">
                        <p:embed/>
                        <p:pic>
                          <p:nvPicPr>
                            <p:cNvPr id="0" name="Объект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6630" y="2895352"/>
                              <a:ext cx="803275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2" name="Объект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6794457"/>
                    </p:ext>
                  </p:extLst>
                </p:nvPr>
              </p:nvGraphicFramePr>
              <p:xfrm>
                <a:off x="2596630" y="2895352"/>
                <a:ext cx="803275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2" name="Equation" r:id="rId90" imgW="558720" imgH="291960" progId="Equation.DSMT4">
                        <p:embed/>
                      </p:oleObj>
                    </mc:Choice>
                    <mc:Fallback>
                      <p:oleObj name="Equation" r:id="rId90" imgW="558720" imgH="291960" progId="Equation.DSMT4">
                        <p:embed/>
                        <p:pic>
                          <p:nvPicPr>
                            <p:cNvPr id="0" name="Объект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6630" y="2895352"/>
                              <a:ext cx="803275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3" name="Полилиния 52"/>
            <p:cNvSpPr/>
            <p:nvPr/>
          </p:nvSpPr>
          <p:spPr>
            <a:xfrm>
              <a:off x="1772795" y="553313"/>
              <a:ext cx="290398" cy="695677"/>
            </a:xfrm>
            <a:custGeom>
              <a:avLst/>
              <a:gdLst>
                <a:gd name="connsiteX0" fmla="*/ 290398 w 290398"/>
                <a:gd name="connsiteY0" fmla="*/ 695677 h 695677"/>
                <a:gd name="connsiteX1" fmla="*/ 252298 w 290398"/>
                <a:gd name="connsiteY1" fmla="*/ 467077 h 695677"/>
                <a:gd name="connsiteX2" fmla="*/ 214198 w 290398"/>
                <a:gd name="connsiteY2" fmla="*/ 352777 h 695677"/>
                <a:gd name="connsiteX3" fmla="*/ 125298 w 290398"/>
                <a:gd name="connsiteY3" fmla="*/ 149577 h 695677"/>
                <a:gd name="connsiteX4" fmla="*/ 10998 w 290398"/>
                <a:gd name="connsiteY4" fmla="*/ 9877 h 695677"/>
                <a:gd name="connsiteX5" fmla="*/ 10998 w 290398"/>
                <a:gd name="connsiteY5" fmla="*/ 22577 h 69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8" h="695677">
                  <a:moveTo>
                    <a:pt x="290398" y="695677"/>
                  </a:moveTo>
                  <a:cubicBezTo>
                    <a:pt x="277698" y="609952"/>
                    <a:pt x="264998" y="524227"/>
                    <a:pt x="252298" y="467077"/>
                  </a:cubicBezTo>
                  <a:cubicBezTo>
                    <a:pt x="239598" y="409927"/>
                    <a:pt x="235365" y="405694"/>
                    <a:pt x="214198" y="352777"/>
                  </a:cubicBezTo>
                  <a:cubicBezTo>
                    <a:pt x="193031" y="299860"/>
                    <a:pt x="159165" y="206727"/>
                    <a:pt x="125298" y="149577"/>
                  </a:cubicBezTo>
                  <a:cubicBezTo>
                    <a:pt x="91431" y="92427"/>
                    <a:pt x="30048" y="31043"/>
                    <a:pt x="10998" y="9877"/>
                  </a:cubicBezTo>
                  <a:cubicBezTo>
                    <a:pt x="-8052" y="-11289"/>
                    <a:pt x="1473" y="5644"/>
                    <a:pt x="10998" y="22577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4" name="Прямая соединительная линия 23"/>
            <p:cNvCxnSpPr/>
            <p:nvPr/>
          </p:nvCxnSpPr>
          <p:spPr>
            <a:xfrm>
              <a:off x="3287617" y="2599700"/>
              <a:ext cx="843353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2308805" y="2636912"/>
              <a:ext cx="570799" cy="624983"/>
            </a:xfrm>
            <a:prstGeom prst="line">
              <a:avLst/>
            </a:prstGeom>
            <a:ln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2930148" y="1586873"/>
              <a:ext cx="0" cy="67504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Объект 1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82280435"/>
                    </p:ext>
                  </p:extLst>
                </p:nvPr>
              </p:nvGraphicFramePr>
              <p:xfrm>
                <a:off x="1046337" y="4694480"/>
                <a:ext cx="1694111" cy="4627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8" name="Equation" r:id="rId92" imgW="1104840" imgH="241200" progId="Equation.DSMT4">
                        <p:embed/>
                      </p:oleObj>
                    </mc:Choice>
                    <mc:Fallback>
                      <p:oleObj name="Equation" r:id="rId92" imgW="1104840" imgH="241200" progId="Equation.DSMT4">
                        <p:embed/>
                        <p:pic>
                          <p:nvPicPr>
                            <p:cNvPr id="0" name="Объект 1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6337" y="4694480"/>
                              <a:ext cx="1694111" cy="462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Объект 1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82280435"/>
                    </p:ext>
                  </p:extLst>
                </p:nvPr>
              </p:nvGraphicFramePr>
              <p:xfrm>
                <a:off x="1046337" y="4694480"/>
                <a:ext cx="1694111" cy="4627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3" name="Equation" r:id="rId94" imgW="1104840" imgH="241200" progId="Equation.DSMT4">
                        <p:embed/>
                      </p:oleObj>
                    </mc:Choice>
                    <mc:Fallback>
                      <p:oleObj name="Equation" r:id="rId94" imgW="1104840" imgH="241200" progId="Equation.DSMT4">
                        <p:embed/>
                        <p:pic>
                          <p:nvPicPr>
                            <p:cNvPr id="0" name="Объект 1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6337" y="4694480"/>
                              <a:ext cx="1694111" cy="462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Объект 3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59267798"/>
                    </p:ext>
                  </p:extLst>
                </p:nvPr>
              </p:nvGraphicFramePr>
              <p:xfrm>
                <a:off x="1043608" y="3778791"/>
                <a:ext cx="7776864" cy="9913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979" name="Equation" r:id="rId96" imgW="4863960" imgH="596880" progId="Equation.DSMT4">
                        <p:embed/>
                      </p:oleObj>
                    </mc:Choice>
                    <mc:Fallback>
                      <p:oleObj name="Equation" r:id="rId96" imgW="4863960" imgH="596880" progId="Equation.DSMT4">
                        <p:embed/>
                        <p:pic>
                          <p:nvPicPr>
                            <p:cNvPr id="0" name="Объект 1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608" y="3778791"/>
                              <a:ext cx="7776864" cy="9913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9" name="Объект 3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59267798"/>
                    </p:ext>
                  </p:extLst>
                </p:nvPr>
              </p:nvGraphicFramePr>
              <p:xfrm>
                <a:off x="1043608" y="3778791"/>
                <a:ext cx="7776864" cy="9913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4" name="Equation" r:id="rId98" imgW="4863960" imgH="596880" progId="Equation.DSMT4">
                        <p:embed/>
                      </p:oleObj>
                    </mc:Choice>
                    <mc:Fallback>
                      <p:oleObj name="Equation" r:id="rId98" imgW="4863960" imgH="596880" progId="Equation.DSMT4">
                        <p:embed/>
                        <p:pic>
                          <p:nvPicPr>
                            <p:cNvPr id="0" name="Объект 1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608" y="3778791"/>
                              <a:ext cx="7776864" cy="9913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Объект 54"/>
                <p:cNvSpPr txBox="1"/>
                <p:nvPr/>
              </p:nvSpPr>
              <p:spPr bwMode="auto">
                <a:xfrm>
                  <a:off x="3851920" y="-9319"/>
                  <a:ext cx="5342060" cy="6041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​ =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2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, ​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d>
                          <m:d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endParaRPr lang="ru-RU" sz="2200" dirty="0"/>
                </a:p>
              </p:txBody>
            </p:sp>
          </mc:Choice>
          <mc:Fallback xmlns="">
            <p:sp>
              <p:nvSpPr>
                <p:cNvPr id="55" name="Объект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1920" y="-9319"/>
                  <a:ext cx="5342060" cy="604116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бъект 56"/>
                <p:cNvSpPr txBox="1"/>
                <p:nvPr/>
              </p:nvSpPr>
              <p:spPr bwMode="auto">
                <a:xfrm>
                  <a:off x="4716016" y="1246972"/>
                  <a:ext cx="2474238" cy="8041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0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0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,0)</m:t>
                                </m:r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7" name="Объект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016" y="1246972"/>
                  <a:ext cx="2474238" cy="804166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Объект 59"/>
                <p:cNvSpPr txBox="1"/>
                <p:nvPr/>
              </p:nvSpPr>
              <p:spPr bwMode="auto">
                <a:xfrm>
                  <a:off x="2020948" y="3001862"/>
                  <a:ext cx="280988" cy="2571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60" name="Объект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48" y="3001862"/>
                  <a:ext cx="280988" cy="257175"/>
                </a:xfrm>
                <a:prstGeom prst="rect">
                  <a:avLst/>
                </a:prstGeom>
                <a:blipFill>
                  <a:blip r:embed="rId102"/>
                  <a:stretch>
                    <a:fillRect r="-4348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Объект 60"/>
                <p:cNvSpPr txBox="1"/>
                <p:nvPr/>
              </p:nvSpPr>
              <p:spPr bwMode="auto">
                <a:xfrm>
                  <a:off x="4094397" y="2371697"/>
                  <a:ext cx="391428" cy="397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61" name="Объект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4397" y="2371697"/>
                  <a:ext cx="391428" cy="397745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4CDA4DF-ECAE-4144-B8FA-76E0C3BA4E02}"/>
                    </a:ext>
                  </a:extLst>
                </p:cNvPr>
                <p:cNvSpPr txBox="1"/>
                <p:nvPr/>
              </p:nvSpPr>
              <p:spPr>
                <a:xfrm>
                  <a:off x="3865593" y="590825"/>
                  <a:ext cx="2978413" cy="49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0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Georgia" panose="02040502050405020303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0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Georgia" panose="02040502050405020303" pitchFamily="18" charset="0"/>
                    </a:rPr>
                    <a:t> = </a:t>
                  </a:r>
                  <a:r>
                    <a:rPr lang="en-US" sz="2000" b="1" dirty="0" err="1">
                      <a:latin typeface="Georgia" panose="02040502050405020303" pitchFamily="18" charset="0"/>
                    </a:rPr>
                    <a:t>e</a:t>
                  </a:r>
                  <a:r>
                    <a:rPr lang="en-US" sz="2000" i="1" baseline="-28000" dirty="0" err="1">
                      <a:latin typeface="Georgia" panose="02040502050405020303" pitchFamily="18" charset="0"/>
                    </a:rPr>
                    <a:t>k</a:t>
                  </a:r>
                  <a:endParaRPr lang="ru-RU" sz="2000" i="1" baseline="-28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4CDA4DF-ECAE-4144-B8FA-76E0C3BA4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93" y="590825"/>
                  <a:ext cx="2978413" cy="499752"/>
                </a:xfrm>
                <a:prstGeom prst="rect">
                  <a:avLst/>
                </a:prstGeom>
                <a:blipFill>
                  <a:blip r:embed="rId104"/>
                  <a:stretch>
                    <a:fillRect b="-207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7E383FC-750F-4598-A652-5692267A40BF}"/>
                    </a:ext>
                  </a:extLst>
                </p:cNvPr>
                <p:cNvSpPr txBox="1"/>
                <p:nvPr/>
              </p:nvSpPr>
              <p:spPr>
                <a:xfrm>
                  <a:off x="5070134" y="2050855"/>
                  <a:ext cx="4065398" cy="75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7E383FC-750F-4598-A652-5692267A4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4" y="2050855"/>
                  <a:ext cx="4065398" cy="757130"/>
                </a:xfrm>
                <a:prstGeom prst="rect">
                  <a:avLst/>
                </a:prstGeom>
                <a:blipFill>
                  <a:blip r:embed="rId105"/>
                  <a:stretch>
                    <a:fillRect l="-23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32B447-25C3-4D5D-8537-DFE1F37E88A1}"/>
                </a:ext>
              </a:extLst>
            </p:cNvPr>
            <p:cNvSpPr txBox="1"/>
            <p:nvPr/>
          </p:nvSpPr>
          <p:spPr>
            <a:xfrm>
              <a:off x="3069184" y="29485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57E0139-6DA8-4B58-A6CE-B44411FDEBAE}"/>
                </a:ext>
              </a:extLst>
            </p:cNvPr>
            <p:cNvSpPr txBox="1"/>
            <p:nvPr/>
          </p:nvSpPr>
          <p:spPr>
            <a:xfrm>
              <a:off x="3622494" y="2226113"/>
              <a:ext cx="394019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E8E6B2-498B-439B-8C3C-DA6D0FCAE54F}"/>
                </a:ext>
              </a:extLst>
            </p:cNvPr>
            <p:cNvSpPr txBox="1"/>
            <p:nvPr/>
          </p:nvSpPr>
          <p:spPr>
            <a:xfrm>
              <a:off x="3414560" y="18109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487ECE-3A81-4196-8C36-29770525DD74}"/>
                </a:ext>
              </a:extLst>
            </p:cNvPr>
            <p:cNvSpPr txBox="1"/>
            <p:nvPr/>
          </p:nvSpPr>
          <p:spPr>
            <a:xfrm>
              <a:off x="580269" y="20891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C52DE8-DE81-4B4A-BA31-F367C7C2B292}"/>
                </a:ext>
              </a:extLst>
            </p:cNvPr>
            <p:cNvSpPr txBox="1"/>
            <p:nvPr/>
          </p:nvSpPr>
          <p:spPr>
            <a:xfrm>
              <a:off x="1605768" y="285248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116A13-4261-4B3F-8338-A2ADA48DBD50}"/>
                </a:ext>
              </a:extLst>
            </p:cNvPr>
            <p:cNvSpPr txBox="1"/>
            <p:nvPr/>
          </p:nvSpPr>
          <p:spPr>
            <a:xfrm>
              <a:off x="708977" y="320740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2F5116-8FC7-46C8-BEBD-4CEBF739DA94}"/>
                </a:ext>
              </a:extLst>
            </p:cNvPr>
            <p:cNvSpPr txBox="1"/>
            <p:nvPr/>
          </p:nvSpPr>
          <p:spPr>
            <a:xfrm>
              <a:off x="1807578" y="3590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FEBC53-B3AA-4036-9EDF-C7832C8C1A56}"/>
                </a:ext>
              </a:extLst>
            </p:cNvPr>
            <p:cNvSpPr txBox="1"/>
            <p:nvPr/>
          </p:nvSpPr>
          <p:spPr>
            <a:xfrm>
              <a:off x="2577418" y="291635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09685-A040-4D05-9E20-42AEEB017FF6}"/>
                </a:ext>
              </a:extLst>
            </p:cNvPr>
            <p:cNvSpPr txBox="1"/>
            <p:nvPr/>
          </p:nvSpPr>
          <p:spPr>
            <a:xfrm>
              <a:off x="2457316" y="5056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F6C4E6B-5033-42F3-B3C6-5874EB8C8736}"/>
                </a:ext>
              </a:extLst>
            </p:cNvPr>
            <p:cNvSpPr txBox="1"/>
            <p:nvPr/>
          </p:nvSpPr>
          <p:spPr>
            <a:xfrm>
              <a:off x="2905352" y="11235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4B7326-29A4-41A0-A7D1-E5F39F175BAF}"/>
                </a:ext>
              </a:extLst>
            </p:cNvPr>
            <p:cNvSpPr txBox="1"/>
            <p:nvPr/>
          </p:nvSpPr>
          <p:spPr>
            <a:xfrm>
              <a:off x="3094038" y="218546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BFF2DF-CE3F-4A62-B907-5984C138E516}"/>
                </a:ext>
              </a:extLst>
            </p:cNvPr>
            <p:cNvSpPr txBox="1"/>
            <p:nvPr/>
          </p:nvSpPr>
          <p:spPr>
            <a:xfrm>
              <a:off x="2968431" y="17818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B19934-1949-4B22-B63D-CCD94FE02F19}"/>
                </a:ext>
              </a:extLst>
            </p:cNvPr>
            <p:cNvSpPr txBox="1"/>
            <p:nvPr/>
          </p:nvSpPr>
          <p:spPr>
            <a:xfrm>
              <a:off x="6141124" y="73836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6CAFB6-402E-4FBF-A486-2EAA1BA67F3B}"/>
                </a:ext>
              </a:extLst>
            </p:cNvPr>
            <p:cNvSpPr txBox="1"/>
            <p:nvPr/>
          </p:nvSpPr>
          <p:spPr>
            <a:xfrm>
              <a:off x="7882116" y="22646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705BF5-DD07-4FD5-89D2-9877BEBB32AD}"/>
                </a:ext>
              </a:extLst>
            </p:cNvPr>
            <p:cNvSpPr txBox="1"/>
            <p:nvPr/>
          </p:nvSpPr>
          <p:spPr>
            <a:xfrm>
              <a:off x="6281377" y="212004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E9BC42-00CA-484E-AC09-064EA8C7B5EF}"/>
                </a:ext>
              </a:extLst>
            </p:cNvPr>
            <p:cNvSpPr txBox="1"/>
            <p:nvPr/>
          </p:nvSpPr>
          <p:spPr>
            <a:xfrm>
              <a:off x="5606453" y="12914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8DCC9A-0E43-4949-B779-ABE3FDB70DED}"/>
                </a:ext>
              </a:extLst>
            </p:cNvPr>
            <p:cNvSpPr txBox="1"/>
            <p:nvPr/>
          </p:nvSpPr>
          <p:spPr>
            <a:xfrm>
              <a:off x="3894317" y="76113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CF58DA-92BA-46A5-BEFC-A66221CCAF59}"/>
                </a:ext>
              </a:extLst>
            </p:cNvPr>
            <p:cNvSpPr txBox="1"/>
            <p:nvPr/>
          </p:nvSpPr>
          <p:spPr>
            <a:xfrm>
              <a:off x="3801502" y="1256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6C90F6-2AB1-4986-A8F5-27574481B3F7}"/>
                </a:ext>
              </a:extLst>
            </p:cNvPr>
            <p:cNvSpPr txBox="1"/>
            <p:nvPr/>
          </p:nvSpPr>
          <p:spPr>
            <a:xfrm>
              <a:off x="1720850" y="40225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637387-25D9-4F38-A1B7-84C56629813B}"/>
                </a:ext>
              </a:extLst>
            </p:cNvPr>
            <p:cNvSpPr txBox="1"/>
            <p:nvPr/>
          </p:nvSpPr>
          <p:spPr>
            <a:xfrm>
              <a:off x="2068528" y="399677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D4D325-161A-429C-81E6-DBBBA88166D5}"/>
                </a:ext>
              </a:extLst>
            </p:cNvPr>
            <p:cNvSpPr txBox="1"/>
            <p:nvPr/>
          </p:nvSpPr>
          <p:spPr>
            <a:xfrm>
              <a:off x="3801502" y="404441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F859BD9-418C-4904-8075-A4032F7485FE}"/>
                </a:ext>
              </a:extLst>
            </p:cNvPr>
            <p:cNvSpPr txBox="1"/>
            <p:nvPr/>
          </p:nvSpPr>
          <p:spPr>
            <a:xfrm>
              <a:off x="2723342" y="40397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5A6220-04CF-4E0E-B415-62A3153D6F88}"/>
                </a:ext>
              </a:extLst>
            </p:cNvPr>
            <p:cNvSpPr txBox="1"/>
            <p:nvPr/>
          </p:nvSpPr>
          <p:spPr>
            <a:xfrm>
              <a:off x="5391442" y="403759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928F3E-8FC7-4752-AE69-121AB0FB85BE}"/>
                </a:ext>
              </a:extLst>
            </p:cNvPr>
            <p:cNvSpPr txBox="1"/>
            <p:nvPr/>
          </p:nvSpPr>
          <p:spPr>
            <a:xfrm>
              <a:off x="5008466" y="403759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8B2A3F-0E64-4D47-AC7D-97C8259F20C6}"/>
                </a:ext>
              </a:extLst>
            </p:cNvPr>
            <p:cNvSpPr txBox="1"/>
            <p:nvPr/>
          </p:nvSpPr>
          <p:spPr>
            <a:xfrm>
              <a:off x="1535718" y="47202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89292CE-70C1-4EC5-8FB1-D999E23405D9}"/>
                </a:ext>
              </a:extLst>
            </p:cNvPr>
            <p:cNvSpPr txBox="1"/>
            <p:nvPr/>
          </p:nvSpPr>
          <p:spPr>
            <a:xfrm>
              <a:off x="1854453" y="47257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5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405994"/>
              </p:ext>
            </p:extLst>
          </p:nvPr>
        </p:nvGraphicFramePr>
        <p:xfrm>
          <a:off x="68263" y="4186213"/>
          <a:ext cx="8956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8" name="Equation" r:id="rId3" imgW="5410080" imgH="545760" progId="Equation.DSMT4">
                  <p:embed/>
                </p:oleObj>
              </mc:Choice>
              <mc:Fallback>
                <p:oleObj name="Equation" r:id="rId3" imgW="5410080" imgH="5457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4186213"/>
                        <a:ext cx="89566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88656"/>
              </p:ext>
            </p:extLst>
          </p:nvPr>
        </p:nvGraphicFramePr>
        <p:xfrm>
          <a:off x="2259013" y="1435820"/>
          <a:ext cx="41290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9" name="Equation" r:id="rId5" imgW="2336760" imgH="266400" progId="Equation.DSMT4">
                  <p:embed/>
                </p:oleObj>
              </mc:Choice>
              <mc:Fallback>
                <p:oleObj name="Equation" r:id="rId5" imgW="2336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435820"/>
                        <a:ext cx="4129087" cy="481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833307"/>
              </p:ext>
            </p:extLst>
          </p:nvPr>
        </p:nvGraphicFramePr>
        <p:xfrm>
          <a:off x="96838" y="2909863"/>
          <a:ext cx="34782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0" name="Equation" r:id="rId7" imgW="2095200" imgH="469800" progId="Equation.DSMT4">
                  <p:embed/>
                </p:oleObj>
              </mc:Choice>
              <mc:Fallback>
                <p:oleObj name="Equation" r:id="rId7" imgW="209520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2909863"/>
                        <a:ext cx="34782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47987"/>
              </p:ext>
            </p:extLst>
          </p:nvPr>
        </p:nvGraphicFramePr>
        <p:xfrm>
          <a:off x="5281613" y="2892400"/>
          <a:ext cx="36941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1" name="Equation" r:id="rId9" imgW="2108160" imgH="495000" progId="Equation.DSMT4">
                  <p:embed/>
                </p:oleObj>
              </mc:Choice>
              <mc:Fallback>
                <p:oleObj name="Equation" r:id="rId9" imgW="2108160" imgH="495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2892400"/>
                        <a:ext cx="36941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72936"/>
              </p:ext>
            </p:extLst>
          </p:nvPr>
        </p:nvGraphicFramePr>
        <p:xfrm>
          <a:off x="6557913" y="1511747"/>
          <a:ext cx="16144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2" name="Equation" r:id="rId11" imgW="914400" imgH="190440" progId="Equation.DSMT4">
                  <p:embed/>
                </p:oleObj>
              </mc:Choice>
              <mc:Fallback>
                <p:oleObj name="Equation" r:id="rId11" imgW="914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13" y="1511747"/>
                        <a:ext cx="16144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76696"/>
              </p:ext>
            </p:extLst>
          </p:nvPr>
        </p:nvGraphicFramePr>
        <p:xfrm>
          <a:off x="87312" y="2074837"/>
          <a:ext cx="506956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3" name="Equation" r:id="rId13" imgW="2387520" imgH="266400" progId="Equation.DSMT4">
                  <p:embed/>
                </p:oleObj>
              </mc:Choice>
              <mc:Fallback>
                <p:oleObj name="Equation" r:id="rId13" imgW="2387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" y="2074837"/>
                        <a:ext cx="5069564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955073"/>
              </p:ext>
            </p:extLst>
          </p:nvPr>
        </p:nvGraphicFramePr>
        <p:xfrm>
          <a:off x="135976" y="5473872"/>
          <a:ext cx="4212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4" name="Equation" r:id="rId15" imgW="2158920" imgH="533160" progId="Equation.DSMT4">
                  <p:embed/>
                </p:oleObj>
              </mc:Choice>
              <mc:Fallback>
                <p:oleObj name="Equation" r:id="rId15" imgW="2158920" imgH="533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6" y="5473872"/>
                        <a:ext cx="4212000" cy="936000"/>
                      </a:xfrm>
                      <a:prstGeom prst="rect">
                        <a:avLst/>
                      </a:prstGeom>
                      <a:solidFill>
                        <a:srgbClr val="FFF1C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722FE5C-C03D-4544-A1E7-B6B08948C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1366"/>
              </p:ext>
            </p:extLst>
          </p:nvPr>
        </p:nvGraphicFramePr>
        <p:xfrm>
          <a:off x="5238496" y="5473872"/>
          <a:ext cx="3759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65" name="Equation" r:id="rId17" imgW="2120760" imgH="533160" progId="Equation.DSMT4">
                  <p:embed/>
                </p:oleObj>
              </mc:Choice>
              <mc:Fallback>
                <p:oleObj name="Equation" r:id="rId17" imgW="2120760" imgH="533160" progId="Equation.DSMT4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496" y="5473872"/>
                        <a:ext cx="3759200" cy="938212"/>
                      </a:xfrm>
                      <a:prstGeom prst="rect">
                        <a:avLst/>
                      </a:prstGeom>
                      <a:solidFill>
                        <a:srgbClr val="FFEEB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62">
                <a:extLst>
                  <a:ext uri="{FF2B5EF4-FFF2-40B4-BE49-F238E27FC236}">
                    <a16:creationId xmlns:a16="http://schemas.microsoft.com/office/drawing/2014/main" id="{0A982BA5-80F5-4057-B671-20C1277319D2}"/>
                  </a:ext>
                </a:extLst>
              </p:cNvPr>
              <p:cNvSpPr txBox="1"/>
              <p:nvPr/>
            </p:nvSpPr>
            <p:spPr bwMode="auto">
              <a:xfrm>
                <a:off x="1475370" y="294312"/>
                <a:ext cx="6193260" cy="921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=  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Объект 62">
                <a:extLst>
                  <a:ext uri="{FF2B5EF4-FFF2-40B4-BE49-F238E27FC236}">
                    <a16:creationId xmlns:a16="http://schemas.microsoft.com/office/drawing/2014/main" id="{0A982BA5-80F5-4057-B671-20C12773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370" y="294312"/>
                <a:ext cx="6193260" cy="9218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CC51C00-E0C2-4C22-A26B-A5007BFAB1CB}"/>
              </a:ext>
            </a:extLst>
          </p:cNvPr>
          <p:cNvSpPr txBox="1"/>
          <p:nvPr/>
        </p:nvSpPr>
        <p:spPr>
          <a:xfrm>
            <a:off x="1319820" y="77830"/>
            <a:ext cx="690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second-rank symmetric</a:t>
            </a:r>
            <a:r>
              <a:rPr lang="en-US" i="1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tensor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8B3CF-E8E3-43CA-881F-19E58C687644}"/>
              </a:ext>
            </a:extLst>
          </p:cNvPr>
          <p:cNvSpPr txBox="1"/>
          <p:nvPr/>
        </p:nvSpPr>
        <p:spPr>
          <a:xfrm>
            <a:off x="4849824" y="5073762"/>
            <a:ext cx="429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Green–Lagrange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6F8C2-B4E1-48E9-8718-91232972F681}"/>
              </a:ext>
            </a:extLst>
          </p:cNvPr>
          <p:cNvSpPr txBox="1"/>
          <p:nvPr/>
        </p:nvSpPr>
        <p:spPr>
          <a:xfrm>
            <a:off x="13869" y="5100264"/>
            <a:ext cx="463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sz="20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495550" y="1340768"/>
            <a:ext cx="4757738" cy="1117919"/>
            <a:chOff x="303418" y="1378902"/>
            <a:chExt cx="4812926" cy="1343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31912" y="2093502"/>
                  <a:ext cx="3239907" cy="628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</m:oMath>
                  </a14:m>
                  <a:r>
                    <a:rPr lang="en-US" sz="2800" dirty="0"/>
                    <a:t>     </a:t>
                  </a:r>
                  <a:endParaRPr lang="en-US" sz="2800" i="1" baseline="-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12" y="2093502"/>
                  <a:ext cx="3239907" cy="6287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/>
              </p:nvGraphicFramePr>
              <p:xfrm>
                <a:off x="303418" y="1378902"/>
                <a:ext cx="4812926" cy="1260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4180" name="Equation" r:id="rId6" imgW="2692080" imgH="583920" progId="Equation.DSMT4">
                        <p:embed/>
                      </p:oleObj>
                    </mc:Choice>
                    <mc:Fallback>
                      <p:oleObj name="Equation" r:id="rId6" imgW="2692080" imgH="583920" progId="Equation.DSMT4">
                        <p:embed/>
                        <p:pic>
                          <p:nvPicPr>
                            <p:cNvPr id="4" name="Объект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418" y="1378902"/>
                              <a:ext cx="4812926" cy="1260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8985473"/>
                    </p:ext>
                  </p:extLst>
                </p:nvPr>
              </p:nvGraphicFramePr>
              <p:xfrm>
                <a:off x="291499" y="1215268"/>
                <a:ext cx="4835408" cy="159091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55" name="Equation" r:id="rId8" imgW="2705040" imgH="736560" progId="Equation.DSMT4">
                        <p:embed/>
                      </p:oleObj>
                    </mc:Choice>
                    <mc:Fallback>
                      <p:oleObj name="Equation" r:id="rId8" imgW="2705040" imgH="7365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499" y="1215268"/>
                              <a:ext cx="4835408" cy="15909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5" name="Группа 4"/>
          <p:cNvGrpSpPr/>
          <p:nvPr/>
        </p:nvGrpSpPr>
        <p:grpSpPr>
          <a:xfrm>
            <a:off x="7360220" y="1608711"/>
            <a:ext cx="1762597" cy="523220"/>
            <a:chOff x="331912" y="2093502"/>
            <a:chExt cx="1783042" cy="62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912" y="2093502"/>
                  <a:ext cx="1783042" cy="628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</m:oMath>
                  </a14:m>
                  <a:r>
                    <a:rPr lang="en-US" sz="2800" dirty="0"/>
                    <a:t>     </a:t>
                  </a:r>
                  <a:endParaRPr lang="en-US" sz="2800" i="1" baseline="-30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12" y="2093502"/>
                  <a:ext cx="1783042" cy="6287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/>
              </p:nvGraphicFramePr>
              <p:xfrm>
                <a:off x="331912" y="2147979"/>
                <a:ext cx="1634821" cy="4120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4181" name="Equation" r:id="rId11" imgW="914400" imgH="190440" progId="Equation.DSMT4">
                        <p:embed/>
                      </p:oleObj>
                    </mc:Choice>
                    <mc:Fallback>
                      <p:oleObj name="Equation" r:id="rId11" imgW="914400" imgH="190440" progId="Equation.DSMT4">
                        <p:embed/>
                        <p:pic>
                          <p:nvPicPr>
                            <p:cNvPr id="7" name="Объект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912" y="2147979"/>
                              <a:ext cx="1634821" cy="4120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93717868"/>
                    </p:ext>
                  </p:extLst>
                </p:nvPr>
              </p:nvGraphicFramePr>
              <p:xfrm>
                <a:off x="331912" y="2147979"/>
                <a:ext cx="1634821" cy="4120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56" name="Equation" r:id="rId13" imgW="914400" imgH="190440" progId="Equation.DSMT4">
                        <p:embed/>
                      </p:oleObj>
                    </mc:Choice>
                    <mc:Fallback>
                      <p:oleObj name="Equation" r:id="rId13" imgW="91440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912" y="2147979"/>
                              <a:ext cx="1634821" cy="4120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2699792" y="2389388"/>
            <a:ext cx="3897461" cy="769441"/>
          </a:xfrm>
          <a:prstGeom prst="rect">
            <a:avLst/>
          </a:prstGeom>
          <a:solidFill>
            <a:srgbClr val="FFF1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relative displacement is small: </a:t>
            </a:r>
          </a:p>
          <a:p>
            <a:pPr algn="ctr"/>
            <a:r>
              <a:rPr lang="de-DE" sz="2400" dirty="0">
                <a:sym typeface="Symbol"/>
              </a:rPr>
              <a:t></a:t>
            </a:r>
            <a:r>
              <a:rPr lang="de-DE" sz="2400" i="1" dirty="0">
                <a:latin typeface="Georgia" panose="02040502050405020303" pitchFamily="18" charset="0"/>
              </a:rPr>
              <a:t>w</a:t>
            </a:r>
            <a:r>
              <a:rPr lang="de-DE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</a:t>
            </a:r>
            <a:r>
              <a:rPr lang="en-US" sz="2400" dirty="0"/>
              <a:t> </a:t>
            </a:r>
            <a:r>
              <a:rPr lang="en-US" sz="24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/>
              <a:t>  </a:t>
            </a:r>
            <a:r>
              <a:rPr lang="en-US" sz="2400" i="1" dirty="0">
                <a:latin typeface="Georgia" panose="02040502050405020303" pitchFamily="18" charset="0"/>
              </a:rPr>
              <a:t>L</a:t>
            </a:r>
            <a:endParaRPr lang="ru-RU" sz="24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2654685" y="3198177"/>
                <a:ext cx="4135908" cy="1084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​ ~ 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Pristina" panose="03060402040406080204" pitchFamily="66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ru-RU" sz="2400" i="1" spc="-48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&lt;&lt;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4685" y="3198177"/>
                <a:ext cx="4135908" cy="10844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10"/>
          <p:cNvGraphicFramePr>
            <a:graphicFrameLocks/>
          </p:cNvGraphicFramePr>
          <p:nvPr/>
        </p:nvGraphicFramePr>
        <p:xfrm>
          <a:off x="5229101" y="123324"/>
          <a:ext cx="37353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2" name="Equation" r:id="rId16" imgW="2108160" imgH="533160" progId="Equation.DSMT4">
                  <p:embed/>
                </p:oleObj>
              </mc:Choice>
              <mc:Fallback>
                <p:oleObj name="Equation" r:id="rId16" imgW="2108160" imgH="533160" progId="Equation.DSMT4">
                  <p:embed/>
                  <p:pic>
                    <p:nvPicPr>
                      <p:cNvPr id="11" name="Объект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101" y="123324"/>
                        <a:ext cx="37353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250825" y="203200"/>
                <a:ext cx="3587750" cy="836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03200"/>
                <a:ext cx="3587750" cy="8366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0" y="4321961"/>
                <a:ext cx="9398247" cy="1508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24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latin typeface="Pristina" panose="03060402040406080204" pitchFamily="66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321961"/>
                <a:ext cx="9398247" cy="1508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9C78283-6053-409E-BA4C-73A33DD91638}"/>
              </a:ext>
            </a:extLst>
          </p:cNvPr>
          <p:cNvSpPr txBox="1"/>
          <p:nvPr/>
        </p:nvSpPr>
        <p:spPr>
          <a:xfrm>
            <a:off x="2484781" y="139288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B81A3-ACF1-42EF-B378-F31F07AB48CE}"/>
              </a:ext>
            </a:extLst>
          </p:cNvPr>
          <p:cNvSpPr txBox="1"/>
          <p:nvPr/>
        </p:nvSpPr>
        <p:spPr>
          <a:xfrm>
            <a:off x="4356989" y="139461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AA92C-F85F-4CFE-98F2-2224DD5F1FF2}"/>
              </a:ext>
            </a:extLst>
          </p:cNvPr>
          <p:cNvSpPr txBox="1"/>
          <p:nvPr/>
        </p:nvSpPr>
        <p:spPr>
          <a:xfrm>
            <a:off x="4253931" y="191776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0E020-EED1-4F72-BC42-335F28075587}"/>
              </a:ext>
            </a:extLst>
          </p:cNvPr>
          <p:cNvSpPr txBox="1"/>
          <p:nvPr/>
        </p:nvSpPr>
        <p:spPr>
          <a:xfrm>
            <a:off x="5315877" y="139461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266E8-79F6-40A8-ABB1-3E0FD472C7F2}"/>
              </a:ext>
            </a:extLst>
          </p:cNvPr>
          <p:cNvSpPr txBox="1"/>
          <p:nvPr/>
        </p:nvSpPr>
        <p:spPr>
          <a:xfrm>
            <a:off x="5241615" y="189611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452950"/>
              </p:ext>
            </p:extLst>
          </p:nvPr>
        </p:nvGraphicFramePr>
        <p:xfrm>
          <a:off x="887413" y="203200"/>
          <a:ext cx="2311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2" name="Equation" r:id="rId3" imgW="1384200" imgH="533160" progId="Equation.DSMT4">
                  <p:embed/>
                </p:oleObj>
              </mc:Choice>
              <mc:Fallback>
                <p:oleObj name="Equation" r:id="rId3" imgW="1384200" imgH="533160" progId="Equation.DSMT4">
                  <p:embed/>
                  <p:pic>
                    <p:nvPicPr>
                      <p:cNvPr id="0" name="Объект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03200"/>
                        <a:ext cx="2311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325552"/>
              </p:ext>
            </p:extLst>
          </p:nvPr>
        </p:nvGraphicFramePr>
        <p:xfrm>
          <a:off x="5848350" y="123825"/>
          <a:ext cx="24971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3" name="Equation" r:id="rId5" imgW="1409400" imgH="533160" progId="Equation.DSMT4">
                  <p:embed/>
                </p:oleObj>
              </mc:Choice>
              <mc:Fallback>
                <p:oleObj name="Equation" r:id="rId5" imgW="1409400" imgH="533160" progId="Equation.DSMT4">
                  <p:embed/>
                  <p:pic>
                    <p:nvPicPr>
                      <p:cNvPr id="0" name="Объект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23825"/>
                        <a:ext cx="24971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50107"/>
              </p:ext>
            </p:extLst>
          </p:nvPr>
        </p:nvGraphicFramePr>
        <p:xfrm>
          <a:off x="3275856" y="3140968"/>
          <a:ext cx="22955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4" name="Equation" r:id="rId7" imgW="1371600" imgH="533160" progId="Equation.DSMT4">
                  <p:embed/>
                </p:oleObj>
              </mc:Choice>
              <mc:Fallback>
                <p:oleObj name="Equation" r:id="rId7" imgW="1371600" imgH="533160" progId="Equation.DSMT4">
                  <p:embed/>
                  <p:pic>
                    <p:nvPicPr>
                      <p:cNvPr id="0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40968"/>
                        <a:ext cx="22955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8588"/>
              </p:ext>
            </p:extLst>
          </p:nvPr>
        </p:nvGraphicFramePr>
        <p:xfrm>
          <a:off x="3024188" y="1285875"/>
          <a:ext cx="27781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5" name="Equation" r:id="rId9" imgW="1422360" imgH="533160" progId="Equation.DSMT4">
                  <p:embed/>
                </p:oleObj>
              </mc:Choice>
              <mc:Fallback>
                <p:oleObj name="Equation" r:id="rId9" imgW="1422360" imgH="533160" progId="Equation.DSMT4">
                  <p:embed/>
                  <p:pic>
                    <p:nvPicPr>
                      <p:cNvPr id="0" name="Объект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285875"/>
                        <a:ext cx="27781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/>
        </p:nvGraphicFramePr>
        <p:xfrm>
          <a:off x="152400" y="722313"/>
          <a:ext cx="7881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4" name="Equation" r:id="rId4" imgW="4520880" imgH="304560" progId="Equation.DSMT4">
                  <p:embed/>
                </p:oleObj>
              </mc:Choice>
              <mc:Fallback>
                <p:oleObj name="Equation" r:id="rId4" imgW="4520880" imgH="304560" progId="Equation.DSMT4">
                  <p:embed/>
                  <p:pic>
                    <p:nvPicPr>
                      <p:cNvPr id="2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22313"/>
                        <a:ext cx="7881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19088" y="1471613"/>
                <a:ext cx="4684960" cy="866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088" y="1471613"/>
                <a:ext cx="4684960" cy="866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303213" y="2338388"/>
                <a:ext cx="4718942" cy="82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000" i="1" baseline="-28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3" y="2338388"/>
                <a:ext cx="4718942" cy="82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87824" y="116632"/>
            <a:ext cx="34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One-dimensional motion</a:t>
            </a:r>
          </a:p>
        </p:txBody>
      </p:sp>
      <p:graphicFrame>
        <p:nvGraphicFramePr>
          <p:cNvPr id="6" name="Объект 5"/>
          <p:cNvGraphicFramePr>
            <a:graphicFrameLocks/>
          </p:cNvGraphicFramePr>
          <p:nvPr/>
        </p:nvGraphicFramePr>
        <p:xfrm>
          <a:off x="395536" y="3154422"/>
          <a:ext cx="30353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Equation" r:id="rId8" imgW="1714320" imgH="482400" progId="Equation.DSMT4">
                  <p:embed/>
                </p:oleObj>
              </mc:Choice>
              <mc:Fallback>
                <p:oleObj name="Equation" r:id="rId8" imgW="1714320" imgH="482400" progId="Equation.DSMT4">
                  <p:embed/>
                  <p:pic>
                    <p:nvPicPr>
                      <p:cNvPr id="6" name="Объект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54422"/>
                        <a:ext cx="30353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1774" y="4005064"/>
          <a:ext cx="413570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10" imgW="2120760" imgH="253800" progId="Equation.DSMT4">
                  <p:embed/>
                </p:oleObj>
              </mc:Choice>
              <mc:Fallback>
                <p:oleObj name="Equation" r:id="rId10" imgW="2120760" imgH="253800" progId="Equation.DSMT4">
                  <p:embed/>
                  <p:pic>
                    <p:nvPicPr>
                      <p:cNvPr id="7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4" y="4005064"/>
                        <a:ext cx="413570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/>
          </p:cNvGraphicFramePr>
          <p:nvPr/>
        </p:nvGraphicFramePr>
        <p:xfrm>
          <a:off x="5022154" y="4069926"/>
          <a:ext cx="3870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Equation" r:id="rId12" imgW="2184120" imgH="241200" progId="Equation.DSMT4">
                  <p:embed/>
                </p:oleObj>
              </mc:Choice>
              <mc:Fallback>
                <p:oleObj name="Equation" r:id="rId12" imgW="2184120" imgH="241200" progId="Equation.DSMT4">
                  <p:embed/>
                  <p:pic>
                    <p:nvPicPr>
                      <p:cNvPr id="8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154" y="4069926"/>
                        <a:ext cx="3870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163512" y="4725144"/>
                <a:ext cx="8800975" cy="989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512" y="4725144"/>
                <a:ext cx="8800975" cy="9898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427984" y="5714998"/>
                <a:ext cx="4716015" cy="95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5714998"/>
                <a:ext cx="4716015" cy="955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 bwMode="auto">
              <a:xfrm>
                <a:off x="6156176" y="1471613"/>
                <a:ext cx="1512168" cy="938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1471613"/>
                <a:ext cx="1512168" cy="9383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>
                <a:extLst>
                  <a:ext uri="{FF2B5EF4-FFF2-40B4-BE49-F238E27FC236}">
                    <a16:creationId xmlns:a16="http://schemas.microsoft.com/office/drawing/2014/main" id="{8281B061-C299-4E9A-8CF8-020FB1E2A296}"/>
                  </a:ext>
                </a:extLst>
              </p:cNvPr>
              <p:cNvSpPr txBox="1"/>
              <p:nvPr/>
            </p:nvSpPr>
            <p:spPr bwMode="auto">
              <a:xfrm>
                <a:off x="8848" y="5653855"/>
                <a:ext cx="3321829" cy="924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Объект 15">
                <a:extLst>
                  <a:ext uri="{FF2B5EF4-FFF2-40B4-BE49-F238E27FC236}">
                    <a16:creationId xmlns:a16="http://schemas.microsoft.com/office/drawing/2014/main" id="{8281B061-C299-4E9A-8CF8-020FB1E2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8" y="5653855"/>
                <a:ext cx="3321829" cy="924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10">
                <a:extLst>
                  <a:ext uri="{FF2B5EF4-FFF2-40B4-BE49-F238E27FC236}">
                    <a16:creationId xmlns:a16="http://schemas.microsoft.com/office/drawing/2014/main" id="{FB851D82-0D0A-4F6A-A126-30FD6DB746B6}"/>
                  </a:ext>
                </a:extLst>
              </p:cNvPr>
              <p:cNvSpPr txBox="1"/>
              <p:nvPr/>
            </p:nvSpPr>
            <p:spPr bwMode="auto">
              <a:xfrm>
                <a:off x="6201233" y="2402443"/>
                <a:ext cx="1512168" cy="938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Объект 10">
                <a:extLst>
                  <a:ext uri="{FF2B5EF4-FFF2-40B4-BE49-F238E27FC236}">
                    <a16:creationId xmlns:a16="http://schemas.microsoft.com/office/drawing/2014/main" id="{FB851D82-0D0A-4F6A-A126-30FD6DB7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1233" y="2402443"/>
                <a:ext cx="1512168" cy="9383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C8E3220-0554-4F97-9DB5-46C95BD46A92}"/>
              </a:ext>
            </a:extLst>
          </p:cNvPr>
          <p:cNvSpPr txBox="1"/>
          <p:nvPr/>
        </p:nvSpPr>
        <p:spPr>
          <a:xfrm>
            <a:off x="109007" y="6381328"/>
            <a:ext cx="2518777" cy="37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Strain tensor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4D6A2-6E5B-47C8-9758-C004A7C6FC44}"/>
              </a:ext>
            </a:extLst>
          </p:cNvPr>
          <p:cNvSpPr txBox="1"/>
          <p:nvPr/>
        </p:nvSpPr>
        <p:spPr>
          <a:xfrm>
            <a:off x="5292080" y="6425475"/>
            <a:ext cx="2518777" cy="37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Eulerian Strain tensor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6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  <p:bldP spid="16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1">
                <a:extLst>
                  <a:ext uri="{FF2B5EF4-FFF2-40B4-BE49-F238E27FC236}">
                    <a16:creationId xmlns:a16="http://schemas.microsoft.com/office/drawing/2014/main" id="{376ABE6F-D069-42EC-BBFE-EF55C77CF898}"/>
                  </a:ext>
                </a:extLst>
              </p:cNvPr>
              <p:cNvSpPr txBox="1"/>
              <p:nvPr/>
            </p:nvSpPr>
            <p:spPr bwMode="auto">
              <a:xfrm>
                <a:off x="576527" y="4462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Объект 11">
                <a:extLst>
                  <a:ext uri="{FF2B5EF4-FFF2-40B4-BE49-F238E27FC236}">
                    <a16:creationId xmlns:a16="http://schemas.microsoft.com/office/drawing/2014/main" id="{376ABE6F-D069-42EC-BBFE-EF55C77CF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527" y="44624"/>
                <a:ext cx="2749227" cy="1256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F3144D-202D-42FD-A174-C605FBC8339A}"/>
              </a:ext>
            </a:extLst>
          </p:cNvPr>
          <p:cNvSpPr txBox="1"/>
          <p:nvPr/>
        </p:nvSpPr>
        <p:spPr>
          <a:xfrm>
            <a:off x="107504" y="36617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11">
                <a:extLst>
                  <a:ext uri="{FF2B5EF4-FFF2-40B4-BE49-F238E27FC236}">
                    <a16:creationId xmlns:a16="http://schemas.microsoft.com/office/drawing/2014/main" id="{67C02B81-3DC7-4DCD-9BAF-FC77ED2A4D43}"/>
                  </a:ext>
                </a:extLst>
              </p:cNvPr>
              <p:cNvSpPr txBox="1"/>
              <p:nvPr/>
            </p:nvSpPr>
            <p:spPr bwMode="auto">
              <a:xfrm>
                <a:off x="3983013" y="4462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Объект 11">
                <a:extLst>
                  <a:ext uri="{FF2B5EF4-FFF2-40B4-BE49-F238E27FC236}">
                    <a16:creationId xmlns:a16="http://schemas.microsoft.com/office/drawing/2014/main" id="{67C02B81-3DC7-4DCD-9BAF-FC77ED2A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3013" y="44624"/>
                <a:ext cx="2749227" cy="1256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BD7DFB-509A-4F26-8237-DBF421899A60}"/>
              </a:ext>
            </a:extLst>
          </p:cNvPr>
          <p:cNvSpPr txBox="1"/>
          <p:nvPr/>
        </p:nvSpPr>
        <p:spPr>
          <a:xfrm>
            <a:off x="3468284" y="379551"/>
            <a:ext cx="77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lmn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1">
                <a:extLst>
                  <a:ext uri="{FF2B5EF4-FFF2-40B4-BE49-F238E27FC236}">
                    <a16:creationId xmlns:a16="http://schemas.microsoft.com/office/drawing/2014/main" id="{2D1371A2-9485-4CF4-842B-6A2940C6097D}"/>
                  </a:ext>
                </a:extLst>
              </p:cNvPr>
              <p:cNvSpPr txBox="1"/>
              <p:nvPr/>
            </p:nvSpPr>
            <p:spPr bwMode="auto">
              <a:xfrm>
                <a:off x="2830885" y="1452565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Объект 11">
                <a:extLst>
                  <a:ext uri="{FF2B5EF4-FFF2-40B4-BE49-F238E27FC236}">
                    <a16:creationId xmlns:a16="http://schemas.microsoft.com/office/drawing/2014/main" id="{2D1371A2-9485-4CF4-842B-6A2940C60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885" y="1452565"/>
                <a:ext cx="2749227" cy="1256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73F460-BE5D-47D2-B295-17581019CC99}"/>
              </a:ext>
            </a:extLst>
          </p:cNvPr>
          <p:cNvSpPr txBox="1"/>
          <p:nvPr/>
        </p:nvSpPr>
        <p:spPr>
          <a:xfrm>
            <a:off x="1864980" y="173267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11">
                <a:extLst>
                  <a:ext uri="{FF2B5EF4-FFF2-40B4-BE49-F238E27FC236}">
                    <a16:creationId xmlns:a16="http://schemas.microsoft.com/office/drawing/2014/main" id="{F8198D77-EDB7-41EA-A467-B9C3497CD170}"/>
                  </a:ext>
                </a:extLst>
              </p:cNvPr>
              <p:cNvSpPr txBox="1"/>
              <p:nvPr/>
            </p:nvSpPr>
            <p:spPr bwMode="auto">
              <a:xfrm>
                <a:off x="5004049" y="1452565"/>
                <a:ext cx="1944216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Объект 11">
                <a:extLst>
                  <a:ext uri="{FF2B5EF4-FFF2-40B4-BE49-F238E27FC236}">
                    <a16:creationId xmlns:a16="http://schemas.microsoft.com/office/drawing/2014/main" id="{F8198D77-EDB7-41EA-A467-B9C3497C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1452565"/>
                <a:ext cx="1944216" cy="1256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A2AF7E-E531-4FA5-91EC-29F39AAC1783}"/>
              </a:ext>
            </a:extLst>
          </p:cNvPr>
          <p:cNvSpPr txBox="1"/>
          <p:nvPr/>
        </p:nvSpPr>
        <p:spPr>
          <a:xfrm>
            <a:off x="2288756" y="1732676"/>
            <a:ext cx="77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lmn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6005E-1D72-433D-8946-D316173D78E8}"/>
              </a:ext>
            </a:extLst>
          </p:cNvPr>
          <p:cNvSpPr txBox="1"/>
          <p:nvPr/>
        </p:nvSpPr>
        <p:spPr>
          <a:xfrm>
            <a:off x="4788024" y="177281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ym typeface="Symbol" panose="05050102010706020507" pitchFamily="18" charset="2"/>
              </a:rPr>
              <a:t></a:t>
            </a: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FC7BF-D0CF-47C2-A1CC-A1CD99583098}"/>
              </a:ext>
            </a:extLst>
          </p:cNvPr>
          <p:cNvSpPr txBox="1"/>
          <p:nvPr/>
        </p:nvSpPr>
        <p:spPr>
          <a:xfrm>
            <a:off x="-36512" y="2896835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AE4C79AE-2F2C-4B6A-A18D-866D51ACB3AB}"/>
                  </a:ext>
                </a:extLst>
              </p:cNvPr>
              <p:cNvSpPr txBox="1"/>
              <p:nvPr/>
            </p:nvSpPr>
            <p:spPr bwMode="auto">
              <a:xfrm>
                <a:off x="6372200" y="4091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AE4C79AE-2F2C-4B6A-A18D-866D51AC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40914"/>
                <a:ext cx="2749227" cy="1256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7960BB-60D4-4960-882F-A59B3B5D251A}"/>
              </a:ext>
            </a:extLst>
          </p:cNvPr>
          <p:cNvSpPr txBox="1"/>
          <p:nvPr/>
        </p:nvSpPr>
        <p:spPr>
          <a:xfrm>
            <a:off x="6323274" y="279496"/>
            <a:ext cx="648072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dirty="0"/>
              <a:t>Transpose</a:t>
            </a:r>
          </a:p>
          <a:p>
            <a:pPr algn="ctr">
              <a:lnSpc>
                <a:spcPct val="6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A7E46-0486-42F3-A20C-FF9520CA85F5}"/>
              </a:ext>
            </a:extLst>
          </p:cNvPr>
          <p:cNvSpPr txBox="1"/>
          <p:nvPr/>
        </p:nvSpPr>
        <p:spPr>
          <a:xfrm>
            <a:off x="-18672" y="3212976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C939C-3449-48CB-9164-F6B453A57F42}"/>
              </a:ext>
            </a:extLst>
          </p:cNvPr>
          <p:cNvSpPr txBox="1"/>
          <p:nvPr/>
        </p:nvSpPr>
        <p:spPr>
          <a:xfrm>
            <a:off x="13196" y="3573472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1">
                <a:extLst>
                  <a:ext uri="{FF2B5EF4-FFF2-40B4-BE49-F238E27FC236}">
                    <a16:creationId xmlns:a16="http://schemas.microsoft.com/office/drawing/2014/main" id="{50F6FBD3-44EF-44DB-B650-1BA3F6DE126C}"/>
                  </a:ext>
                </a:extLst>
              </p:cNvPr>
              <p:cNvSpPr txBox="1"/>
              <p:nvPr/>
            </p:nvSpPr>
            <p:spPr bwMode="auto">
              <a:xfrm>
                <a:off x="3887410" y="4202223"/>
                <a:ext cx="2484790" cy="1327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Объект 11">
                <a:extLst>
                  <a:ext uri="{FF2B5EF4-FFF2-40B4-BE49-F238E27FC236}">
                    <a16:creationId xmlns:a16="http://schemas.microsoft.com/office/drawing/2014/main" id="{50F6FBD3-44EF-44DB-B650-1BA3F6DE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410" y="4202223"/>
                <a:ext cx="2484790" cy="1327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13C77C-121E-4564-BDA5-B9D5384934DF}"/>
              </a:ext>
            </a:extLst>
          </p:cNvPr>
          <p:cNvSpPr txBox="1"/>
          <p:nvPr/>
        </p:nvSpPr>
        <p:spPr>
          <a:xfrm>
            <a:off x="2748204" y="456260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4EDA7-6414-4951-98FE-6133E2174095}"/>
              </a:ext>
            </a:extLst>
          </p:cNvPr>
          <p:cNvSpPr txBox="1"/>
          <p:nvPr/>
        </p:nvSpPr>
        <p:spPr>
          <a:xfrm>
            <a:off x="3252260" y="4562607"/>
            <a:ext cx="77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lmn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B6145-7EE4-4C7D-ACA7-3FDD36469B5C}"/>
              </a:ext>
            </a:extLst>
          </p:cNvPr>
          <p:cNvSpPr txBox="1"/>
          <p:nvPr/>
        </p:nvSpPr>
        <p:spPr>
          <a:xfrm>
            <a:off x="65564" y="59728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ijk</a:t>
            </a:r>
            <a:endParaRPr lang="ru-RU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70388-A64D-4755-8C30-6B286B7A0DE9}"/>
              </a:ext>
            </a:extLst>
          </p:cNvPr>
          <p:cNvSpPr txBox="1"/>
          <p:nvPr/>
        </p:nvSpPr>
        <p:spPr>
          <a:xfrm>
            <a:off x="480100" y="5981142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lmn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5B6A48-4BFD-45BD-8F9A-F75E1EEA5B2B}"/>
                  </a:ext>
                </a:extLst>
              </p:cNvPr>
              <p:cNvSpPr txBox="1"/>
              <p:nvPr/>
            </p:nvSpPr>
            <p:spPr>
              <a:xfrm>
                <a:off x="899593" y="6107935"/>
                <a:ext cx="8221833" cy="301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</m:oMath>
                </a14:m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endParaRPr lang="ru-RU" sz="22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5B6A48-4BFD-45BD-8F9A-F75E1EEA5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6107935"/>
                <a:ext cx="8221833" cy="301942"/>
              </a:xfrm>
              <a:prstGeom prst="rect">
                <a:avLst/>
              </a:prstGeom>
              <a:blipFill>
                <a:blip r:embed="rId8"/>
                <a:stretch>
                  <a:fillRect l="-223" t="-63265" b="-36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60327BA-6165-4686-88EE-192E5E147553}"/>
              </a:ext>
            </a:extLst>
          </p:cNvPr>
          <p:cNvSpPr/>
          <p:nvPr/>
        </p:nvSpPr>
        <p:spPr>
          <a:xfrm>
            <a:off x="35495" y="5980933"/>
            <a:ext cx="9085931" cy="46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65"/>
          <p:cNvSpPr>
            <a:spLocks noChangeArrowheads="1"/>
          </p:cNvSpPr>
          <p:nvPr/>
        </p:nvSpPr>
        <p:spPr bwMode="auto">
          <a:xfrm>
            <a:off x="0" y="3486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28B539F-8980-4269-9BB0-A1CE3879BCE8}"/>
              </a:ext>
            </a:extLst>
          </p:cNvPr>
          <p:cNvGrpSpPr/>
          <p:nvPr/>
        </p:nvGrpSpPr>
        <p:grpSpPr>
          <a:xfrm>
            <a:off x="971600" y="172743"/>
            <a:ext cx="6121302" cy="2830983"/>
            <a:chOff x="991298" y="237158"/>
            <a:chExt cx="6121302" cy="2827628"/>
          </a:xfrm>
        </p:grpSpPr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6417452" y="2620449"/>
              <a:ext cx="393700" cy="3222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х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58" name="Объект 57"/>
            <p:cNvGraphicFramePr>
              <a:graphicFrameLocks/>
            </p:cNvGraphicFramePr>
            <p:nvPr/>
          </p:nvGraphicFramePr>
          <p:xfrm>
            <a:off x="3533224" y="2620449"/>
            <a:ext cx="407317" cy="395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6" name="Equation" r:id="rId3" imgW="177480" imgH="253800" progId="Equation.DSMT4">
                    <p:embed/>
                  </p:oleObj>
                </mc:Choice>
                <mc:Fallback>
                  <p:oleObj name="Equation" r:id="rId3" imgW="177480" imgH="253800" progId="Equation.DSMT4">
                    <p:embed/>
                    <p:pic>
                      <p:nvPicPr>
                        <p:cNvPr id="58" name="Объект 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224" y="2620449"/>
                          <a:ext cx="407317" cy="39553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Объект 1"/>
            <p:cNvGraphicFramePr>
              <a:graphicFrameLocks noChangeAspect="1"/>
            </p:cNvGraphicFramePr>
            <p:nvPr/>
          </p:nvGraphicFramePr>
          <p:xfrm>
            <a:off x="1013742" y="237158"/>
            <a:ext cx="127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7" name="Equation" r:id="rId5" imgW="126890" imgH="190335" progId="Equation.DSMT4">
                    <p:embed/>
                  </p:oleObj>
                </mc:Choice>
                <mc:Fallback>
                  <p:oleObj name="Equation" r:id="rId5" imgW="126890" imgH="190335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742" y="237158"/>
                          <a:ext cx="1270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627" name="Объект 1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802" r="-235" b="-2554"/>
            <a:stretch>
              <a:fillRect/>
            </a:stretch>
          </p:blipFill>
          <p:spPr bwMode="auto">
            <a:xfrm>
              <a:off x="1018050" y="427658"/>
              <a:ext cx="56959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5099023" y="1836236"/>
              <a:ext cx="384175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В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5443512" y="1836235"/>
              <a:ext cx="400050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В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6101315" y="1958079"/>
              <a:ext cx="508000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В</a:t>
              </a: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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051964" y="790971"/>
              <a:ext cx="58420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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83977" y="1048718"/>
              <a:ext cx="4413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29758" y="1841222"/>
              <a:ext cx="609106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В</a:t>
              </a:r>
              <a:r>
                <a:rPr kumimoji="0" lang="en-US" altLang="en-US" b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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888455" y="342845"/>
              <a:ext cx="4201474" cy="2721941"/>
              <a:chOff x="3160" y="11070"/>
              <a:chExt cx="6617" cy="4287"/>
            </a:xfrm>
          </p:grpSpPr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9040" y="14725"/>
                <a:ext cx="737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l</a:t>
                </a:r>
                <a:r>
                  <a:rPr kumimoji="0" lang="en-US" altLang="en-US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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13" name="Text Box 18"/>
              <p:cNvSpPr txBox="1">
                <a:spLocks noChangeArrowheads="1"/>
              </p:cNvSpPr>
              <p:nvPr/>
            </p:nvSpPr>
            <p:spPr bwMode="auto">
              <a:xfrm>
                <a:off x="5167" y="14733"/>
                <a:ext cx="696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l</a:t>
                </a:r>
                <a:r>
                  <a:rPr kumimoji="0" lang="en-US" altLang="en-US" sz="20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0</a:t>
                </a:r>
              </a:p>
            </p:txBody>
          </p: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160" y="11070"/>
                <a:ext cx="5032" cy="765"/>
                <a:chOff x="3069" y="10772"/>
                <a:chExt cx="5032" cy="765"/>
              </a:xfrm>
            </p:grpSpPr>
            <p:sp>
              <p:nvSpPr>
                <p:cNvPr id="15" name="AutoShape 17"/>
                <p:cNvSpPr>
                  <a:spLocks noChangeShapeType="1"/>
                </p:cNvSpPr>
                <p:nvPr/>
              </p:nvSpPr>
              <p:spPr bwMode="auto">
                <a:xfrm>
                  <a:off x="3069" y="11369"/>
                  <a:ext cx="90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AutoShape 16"/>
                <p:cNvSpPr>
                  <a:spLocks noChangeShapeType="1"/>
                </p:cNvSpPr>
                <p:nvPr/>
              </p:nvSpPr>
              <p:spPr bwMode="auto">
                <a:xfrm>
                  <a:off x="7201" y="11302"/>
                  <a:ext cx="90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51" y="10886"/>
                  <a:ext cx="484" cy="6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v</a:t>
                  </a:r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450" y="10772"/>
                  <a:ext cx="484" cy="6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v</a:t>
                  </a:r>
                  <a:endPara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525167" y="1696071"/>
              <a:ext cx="106363" cy="280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13421" y="415915"/>
              <a:ext cx="365512" cy="3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5801766" y="2344862"/>
              <a:ext cx="384206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6063055" y="2337374"/>
              <a:ext cx="420241" cy="288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01566" y="794915"/>
              <a:ext cx="43204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С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832214" y="767756"/>
              <a:ext cx="450316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430343" y="571405"/>
              <a:ext cx="58420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750436" y="793735"/>
              <a:ext cx="44923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altLang="en-US" b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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198543" y="776809"/>
              <a:ext cx="4714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b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</a:t>
              </a:r>
            </a:p>
          </p:txBody>
        </p:sp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3845842" y="2091358"/>
              <a:ext cx="282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479725" y="2344862"/>
              <a:ext cx="37782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3730036" y="434113"/>
              <a:ext cx="482600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137470" y="344761"/>
              <a:ext cx="3841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А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553294" y="776809"/>
              <a:ext cx="396492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С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28400" y="776609"/>
              <a:ext cx="58420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С</a:t>
              </a: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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991298" y="773179"/>
              <a:ext cx="412874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497510" y="776809"/>
              <a:ext cx="4333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1447130" y="2669443"/>
              <a:ext cx="282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174273" y="381245"/>
              <a:ext cx="482600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639342" y="1803027"/>
              <a:ext cx="3841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В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4018362" y="1618283"/>
              <a:ext cx="700088" cy="425450"/>
              <a:chOff x="6610" y="13975"/>
              <a:chExt cx="1102" cy="719"/>
            </a:xfrm>
          </p:grpSpPr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6610" y="14014"/>
                <a:ext cx="1102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= 0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utoShape 35"/>
              <p:cNvSpPr>
                <a:spLocks noChangeShapeType="1"/>
              </p:cNvSpPr>
              <p:nvPr/>
            </p:nvSpPr>
            <p:spPr bwMode="auto">
              <a:xfrm flipV="1">
                <a:off x="7135" y="13975"/>
                <a:ext cx="397" cy="1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3259955" y="2344862"/>
              <a:ext cx="30956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А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4862703" y="4701714"/>
                <a:ext cx="1678446" cy="461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pc="-21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1600" i="1" spc="-21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r>
                        <a:rPr lang="en-US" sz="1600" b="0" i="1" spc="-21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ru-RU" sz="1600" i="1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11∗</m:t>
                          </m:r>
                        </m:sub>
                        <m:sup>
                          <m:r>
                            <a:rPr lang="ru-RU" sz="1600" i="0" spc="-21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1600" i="1" spc="-21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ru-RU" sz="1600" i="1" spc="-21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pc="-21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pc="-21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pc="-21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600" spc="-21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703" y="4701714"/>
                <a:ext cx="1678446" cy="461743"/>
              </a:xfrm>
              <a:prstGeom prst="rect">
                <a:avLst/>
              </a:prstGeom>
              <a:blipFill>
                <a:blip r:embed="rId8"/>
                <a:stretch>
                  <a:fillRect t="-97368" r="-29455" b="-144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Объект 52"/>
              <p:cNvSpPr txBox="1"/>
              <p:nvPr/>
            </p:nvSpPr>
            <p:spPr bwMode="auto">
              <a:xfrm>
                <a:off x="5220072" y="5152507"/>
                <a:ext cx="2869335" cy="449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600" i="0" spc="-8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ru-RU" sz="1600" i="0" spc="-8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pc="-8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ru-RU" sz="1600" i="1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1600" i="0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1600" i="1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1600" i="1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1600" i="1" spc="-8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&lt;0, </m:t>
                      </m:r>
                      <m:func>
                        <m:funcPr>
                          <m:ctrlPr>
                            <a:rPr lang="ru-RU" sz="1600" i="1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600" i="0" spc="-8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600" i="1" spc="-8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600" i="1" spc="-8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600" i="0" spc="-8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ru-RU" sz="1600" i="1" spc="-8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ru-RU" sz="1600" i="1" spc="-8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ru-RU" sz="1600" i="1" spc="-8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type m:val="skw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600" spc="-80" dirty="0"/>
              </a:p>
            </p:txBody>
          </p:sp>
        </mc:Choice>
        <mc:Fallback xmlns="">
          <p:sp>
            <p:nvSpPr>
              <p:cNvPr id="53" name="Объект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5152507"/>
                <a:ext cx="2869335" cy="449837"/>
              </a:xfrm>
              <a:prstGeom prst="rect">
                <a:avLst/>
              </a:prstGeom>
              <a:blipFill>
                <a:blip r:embed="rId9"/>
                <a:stretch>
                  <a:fillRect t="-100000" r="-6157" b="-15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22A5F27C-C983-4605-83FF-C9E120170D81}"/>
              </a:ext>
            </a:extLst>
          </p:cNvPr>
          <p:cNvGrpSpPr/>
          <p:nvPr/>
        </p:nvGrpSpPr>
        <p:grpSpPr>
          <a:xfrm>
            <a:off x="4137246" y="2914497"/>
            <a:ext cx="3145627" cy="432175"/>
            <a:chOff x="626543" y="3418036"/>
            <a:chExt cx="3160177" cy="432175"/>
          </a:xfrm>
        </p:grpSpPr>
        <p:sp>
          <p:nvSpPr>
            <p:cNvPr id="62" name="Rectangle 183">
              <a:extLst>
                <a:ext uri="{FF2B5EF4-FFF2-40B4-BE49-F238E27FC236}">
                  <a16:creationId xmlns:a16="http://schemas.microsoft.com/office/drawing/2014/main" id="{4D4FA2C0-37B6-43B2-8EF6-BC1DE2184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43" y="3422060"/>
              <a:ext cx="49244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Times New Roman" panose="02020603050405020304" pitchFamily="18" charset="0"/>
                </a:rPr>
                <a:t>х</a:t>
              </a:r>
              <a:r>
                <a:rPr kumimoji="0" lang="ru-RU" altLang="ru-RU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1622" name="Picture 182">
              <a:extLst>
                <a:ext uri="{FF2B5EF4-FFF2-40B4-BE49-F238E27FC236}">
                  <a16:creationId xmlns:a16="http://schemas.microsoft.com/office/drawing/2014/main" id="{03103FD8-1718-40D0-BDA5-78B6CE82D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251" y="3443541"/>
              <a:ext cx="295035" cy="40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184">
              <a:extLst>
                <a:ext uri="{FF2B5EF4-FFF2-40B4-BE49-F238E27FC236}">
                  <a16:creationId xmlns:a16="http://schemas.microsoft.com/office/drawing/2014/main" id="{43F5C43A-29D6-4250-905D-4F299464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853" y="3436347"/>
              <a:ext cx="98296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, </a:t>
              </a: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 =</a:t>
              </a:r>
              <a:r>
                <a: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3" name="Picture 182">
              <a:extLst>
                <a:ext uri="{FF2B5EF4-FFF2-40B4-BE49-F238E27FC236}">
                  <a16:creationId xmlns:a16="http://schemas.microsoft.com/office/drawing/2014/main" id="{A0E3B368-04EF-4C8D-B4E6-F8B938D7F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786" y="3443541"/>
              <a:ext cx="295035" cy="40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184">
              <a:extLst>
                <a:ext uri="{FF2B5EF4-FFF2-40B4-BE49-F238E27FC236}">
                  <a16:creationId xmlns:a16="http://schemas.microsoft.com/office/drawing/2014/main" id="{E0705282-C706-40F2-849B-EAE205377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863" y="3418036"/>
              <a:ext cx="15978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 </a:t>
              </a: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ru-RU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   )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 </a:t>
              </a:r>
              <a:r>
                <a: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7" name="Picture 182">
              <a:extLst>
                <a:ext uri="{FF2B5EF4-FFF2-40B4-BE49-F238E27FC236}">
                  <a16:creationId xmlns:a16="http://schemas.microsoft.com/office/drawing/2014/main" id="{20E5BFAE-9B22-4EC3-A110-E57C1121F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420" y="3440525"/>
              <a:ext cx="295035" cy="40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E77387E6-481A-4ABA-9BAB-2465785DA880}"/>
              </a:ext>
            </a:extLst>
          </p:cNvPr>
          <p:cNvGrpSpPr/>
          <p:nvPr/>
        </p:nvGrpSpPr>
        <p:grpSpPr>
          <a:xfrm>
            <a:off x="4252172" y="3346232"/>
            <a:ext cx="832245" cy="420822"/>
            <a:chOff x="4856845" y="3405292"/>
            <a:chExt cx="832245" cy="420822"/>
          </a:xfrm>
        </p:grpSpPr>
        <p:pic>
          <p:nvPicPr>
            <p:cNvPr id="61630" name="Picture 190">
              <a:extLst>
                <a:ext uri="{FF2B5EF4-FFF2-40B4-BE49-F238E27FC236}">
                  <a16:creationId xmlns:a16="http://schemas.microsoft.com/office/drawing/2014/main" id="{836DC4AC-710F-4684-8309-7BC06F972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058" y="3429097"/>
              <a:ext cx="288032" cy="39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191">
              <a:extLst>
                <a:ext uri="{FF2B5EF4-FFF2-40B4-BE49-F238E27FC236}">
                  <a16:creationId xmlns:a16="http://schemas.microsoft.com/office/drawing/2014/main" id="{3DACFF9A-F79E-4BD3-8CE4-ACF114B2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845" y="3405292"/>
              <a:ext cx="6703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Times New Roman" panose="02020603050405020304" pitchFamily="18" charset="0"/>
                </a:rPr>
                <a:t>x</a:t>
              </a:r>
              <a:r>
                <a:rPr kumimoji="0" lang="ru-RU" altLang="ru-RU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5D83445-472C-40E5-83EF-FE70C369A8ED}"/>
              </a:ext>
            </a:extLst>
          </p:cNvPr>
          <p:cNvGrpSpPr/>
          <p:nvPr/>
        </p:nvGrpSpPr>
        <p:grpSpPr>
          <a:xfrm>
            <a:off x="5587152" y="3343656"/>
            <a:ext cx="833584" cy="429745"/>
            <a:chOff x="6191825" y="3402716"/>
            <a:chExt cx="833584" cy="429745"/>
          </a:xfrm>
        </p:grpSpPr>
        <p:pic>
          <p:nvPicPr>
            <p:cNvPr id="61629" name="Picture 189">
              <a:extLst>
                <a:ext uri="{FF2B5EF4-FFF2-40B4-BE49-F238E27FC236}">
                  <a16:creationId xmlns:a16="http://schemas.microsoft.com/office/drawing/2014/main" id="{7268C49C-9CC2-49E7-A0A4-6065B673C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377" y="3435446"/>
              <a:ext cx="288032" cy="397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191">
              <a:extLst>
                <a:ext uri="{FF2B5EF4-FFF2-40B4-BE49-F238E27FC236}">
                  <a16:creationId xmlns:a16="http://schemas.microsoft.com/office/drawing/2014/main" id="{950B736E-77AB-4EC6-B996-C0B38712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825" y="3402716"/>
              <a:ext cx="6703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 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Объект 10">
                <a:extLst>
                  <a:ext uri="{FF2B5EF4-FFF2-40B4-BE49-F238E27FC236}">
                    <a16:creationId xmlns:a16="http://schemas.microsoft.com/office/drawing/2014/main" id="{CBF36D8E-2F80-4E05-A54E-56215A30B58D}"/>
                  </a:ext>
                </a:extLst>
              </p:cNvPr>
              <p:cNvSpPr txBox="1"/>
              <p:nvPr/>
            </p:nvSpPr>
            <p:spPr bwMode="auto">
              <a:xfrm>
                <a:off x="149138" y="3872545"/>
                <a:ext cx="4422861" cy="645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000" b="0" i="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Georgia" panose="02040502050405020303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Georgia" panose="02040502050405020303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den>
                    </m:f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ru-RU" sz="2000" i="1" dirty="0">
                                <a:latin typeface="Georgia" panose="02040502050405020303" pitchFamily="18" charset="0"/>
                                <a:ea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Georgia" panose="02040502050405020303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ru-RU" sz="2000" i="1" dirty="0">
                                <a:latin typeface="Georgia" panose="02040502050405020303" pitchFamily="18" charset="0"/>
                                <a:ea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en-US" sz="2000" baseline="-30000" dirty="0"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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Georgia" panose="02040502050405020303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en-US" sz="2000" baseline="-300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0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0" name="Объект 10">
                <a:extLst>
                  <a:ext uri="{FF2B5EF4-FFF2-40B4-BE49-F238E27FC236}">
                    <a16:creationId xmlns:a16="http://schemas.microsoft.com/office/drawing/2014/main" id="{CBF36D8E-2F80-4E05-A54E-56215A30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138" y="3872545"/>
                <a:ext cx="4422861" cy="645784"/>
              </a:xfrm>
              <a:prstGeom prst="rect">
                <a:avLst/>
              </a:prstGeom>
              <a:blipFill>
                <a:blip r:embed="rId13"/>
                <a:stretch>
                  <a:fillRect l="-1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7BADF0C2-FFD2-4657-A8FD-355FF7EA4605}"/>
              </a:ext>
            </a:extLst>
          </p:cNvPr>
          <p:cNvGrpSpPr/>
          <p:nvPr/>
        </p:nvGrpSpPr>
        <p:grpSpPr>
          <a:xfrm>
            <a:off x="7055286" y="2900029"/>
            <a:ext cx="1735607" cy="412655"/>
            <a:chOff x="3707904" y="3425679"/>
            <a:chExt cx="1735607" cy="412655"/>
          </a:xfrm>
        </p:grpSpPr>
        <p:pic>
          <p:nvPicPr>
            <p:cNvPr id="91" name="Picture 182">
              <a:extLst>
                <a:ext uri="{FF2B5EF4-FFF2-40B4-BE49-F238E27FC236}">
                  <a16:creationId xmlns:a16="http://schemas.microsoft.com/office/drawing/2014/main" id="{F36099D2-62B2-458A-8D6E-9969DF867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88" y="3425679"/>
              <a:ext cx="293677" cy="40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ED5ADF-CD6D-4D3D-BEA5-6578CFC38191}"/>
                </a:ext>
              </a:extLst>
            </p:cNvPr>
            <p:cNvSpPr txBox="1"/>
            <p:nvPr/>
          </p:nvSpPr>
          <p:spPr>
            <a:xfrm>
              <a:off x="4658588" y="3436347"/>
              <a:ext cx="784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</a:t>
              </a:r>
              <a:r>
                <a:rPr lang="en-US" dirty="0"/>
                <a:t>  </a:t>
              </a:r>
              <a:r>
                <a:rPr lang="en-US" sz="2000" i="1" dirty="0">
                  <a:latin typeface="Georgia" panose="02040502050405020303" pitchFamily="18" charset="0"/>
                </a:rPr>
                <a:t>l</a:t>
              </a:r>
              <a:r>
                <a:rPr kumimoji="0" lang="en-US" altLang="en-US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0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),</a:t>
              </a:r>
              <a:endParaRPr lang="ru-RU" sz="2000" i="1" baseline="-2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1607FC-B224-4D8D-93DA-5EE0E178A8E9}"/>
                </a:ext>
              </a:extLst>
            </p:cNvPr>
            <p:cNvSpPr txBox="1"/>
            <p:nvPr/>
          </p:nvSpPr>
          <p:spPr>
            <a:xfrm>
              <a:off x="3707904" y="3438224"/>
              <a:ext cx="659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2000" i="1" baseline="-2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Объект 10">
                <a:extLst>
                  <a:ext uri="{FF2B5EF4-FFF2-40B4-BE49-F238E27FC236}">
                    <a16:creationId xmlns:a16="http://schemas.microsoft.com/office/drawing/2014/main" id="{4B3D8C06-61E7-4874-BE5F-9D8F8EF8EB04}"/>
                  </a:ext>
                </a:extLst>
              </p:cNvPr>
              <p:cNvSpPr txBox="1"/>
              <p:nvPr/>
            </p:nvSpPr>
            <p:spPr bwMode="auto">
              <a:xfrm>
                <a:off x="6469843" y="3816416"/>
                <a:ext cx="2710669" cy="76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9" name="Объект 10">
                <a:extLst>
                  <a:ext uri="{FF2B5EF4-FFF2-40B4-BE49-F238E27FC236}">
                    <a16:creationId xmlns:a16="http://schemas.microsoft.com/office/drawing/2014/main" id="{4B3D8C06-61E7-4874-BE5F-9D8F8EF8E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9843" y="3816416"/>
                <a:ext cx="2710669" cy="7647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3A17DDCE-B323-4805-96AA-062A90AF1FA7}"/>
              </a:ext>
            </a:extLst>
          </p:cNvPr>
          <p:cNvGrpSpPr/>
          <p:nvPr/>
        </p:nvGrpSpPr>
        <p:grpSpPr>
          <a:xfrm>
            <a:off x="4994845" y="3857054"/>
            <a:ext cx="1360579" cy="641266"/>
            <a:chOff x="369100" y="4566703"/>
            <a:chExt cx="1360579" cy="641266"/>
          </a:xfrm>
        </p:grpSpPr>
        <p:sp>
          <p:nvSpPr>
            <p:cNvPr id="97" name="Text Box 45">
              <a:extLst>
                <a:ext uri="{FF2B5EF4-FFF2-40B4-BE49-F238E27FC236}">
                  <a16:creationId xmlns:a16="http://schemas.microsoft.com/office/drawing/2014/main" id="{C77A866B-2AE0-4863-850F-BCDE162BF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00" y="4699125"/>
              <a:ext cx="1104903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i="1" dirty="0">
                  <a:latin typeface="Georgia" pitchFamily="18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lang="en-US" altLang="en-US" sz="2000" i="1" dirty="0">
                  <a:latin typeface="Georgia" pitchFamily="18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lang="en-US" altLang="en-US" sz="2000" baseline="-30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en-US" sz="2000" dirty="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=</a:t>
              </a:r>
              <a:endParaRPr lang="en-US" altLang="en-US" sz="2000" baseline="-25000" dirty="0"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aseline="-25000" dirty="0"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01AC0D9-4469-4420-99BD-51BD733149DA}"/>
                    </a:ext>
                  </a:extLst>
                </p:cNvPr>
                <p:cNvSpPr txBox="1"/>
                <p:nvPr/>
              </p:nvSpPr>
              <p:spPr>
                <a:xfrm>
                  <a:off x="992218" y="4566703"/>
                  <a:ext cx="737461" cy="641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i="1" dirty="0">
                                  <a:latin typeface="Georgia" panose="02040502050405020303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aseline="-30000" dirty="0"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  <a:sym typeface="Symbol" pitchFamily="18" charset="2"/>
                                </a:rPr>
                                <m:t>0</m:t>
                              </m:r>
                              <m:r>
                                <a:rPr lang="en-US" sz="2000" i="1" baseline="-28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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ru-RU" sz="2000" i="1" dirty="0">
                                  <a:latin typeface="Georgia" panose="02040502050405020303" pitchFamily="18" charset="0"/>
                                  <a:ea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aseline="-30000" dirty="0"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  <a:sym typeface="Symbol" pitchFamily="18" charset="2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</m:t>
                              </m:r>
                            </m:sub>
                          </m:sSub>
                          <m:r>
                            <a:rPr lang="en-US" sz="2000" i="1" baseline="-28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</m:t>
                          </m:r>
                        </m:den>
                      </m:f>
                    </m:oMath>
                  </a14:m>
                  <a:r>
                    <a:rPr lang="en-US" altLang="en-US" sz="2400" baseline="-25000" dirty="0"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 </a:t>
                  </a:r>
                  <a:r>
                    <a:rPr lang="en-US" altLang="en-US" sz="2400" dirty="0"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: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01AC0D9-4469-4420-99BD-51BD73314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8" y="4566703"/>
                  <a:ext cx="737461" cy="641266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Объект 8">
                <a:extLst>
                  <a:ext uri="{FF2B5EF4-FFF2-40B4-BE49-F238E27FC236}">
                    <a16:creationId xmlns:a16="http://schemas.microsoft.com/office/drawing/2014/main" id="{CA05C902-BAC4-4D19-B457-DC01682A4EE3}"/>
                  </a:ext>
                </a:extLst>
              </p:cNvPr>
              <p:cNvSpPr txBox="1"/>
              <p:nvPr/>
            </p:nvSpPr>
            <p:spPr bwMode="auto">
              <a:xfrm>
                <a:off x="683568" y="4581128"/>
                <a:ext cx="3675079" cy="828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0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sz="20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sSup>
                        <m:sSupPr>
                          <m:ctrlP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0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 spc="-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 spc="-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 spc="-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sz="2000" i="1" spc="-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2" name="Объект 8">
                <a:extLst>
                  <a:ext uri="{FF2B5EF4-FFF2-40B4-BE49-F238E27FC236}">
                    <a16:creationId xmlns:a16="http://schemas.microsoft.com/office/drawing/2014/main" id="{CA05C902-BAC4-4D19-B457-DC01682A4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581128"/>
                <a:ext cx="3675079" cy="828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Объект 102">
                <a:extLst>
                  <a:ext uri="{FF2B5EF4-FFF2-40B4-BE49-F238E27FC236}">
                    <a16:creationId xmlns:a16="http://schemas.microsoft.com/office/drawing/2014/main" id="{74C5B99A-A0A6-4B3F-B2EF-62E1AB6B1003}"/>
                  </a:ext>
                </a:extLst>
              </p:cNvPr>
              <p:cNvSpPr txBox="1"/>
              <p:nvPr/>
            </p:nvSpPr>
            <p:spPr bwMode="auto">
              <a:xfrm>
                <a:off x="163115" y="5745486"/>
                <a:ext cx="5002078" cy="779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 spc="-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000" i="1" spc="-34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 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3" name="Объект 102">
                <a:extLst>
                  <a:ext uri="{FF2B5EF4-FFF2-40B4-BE49-F238E27FC236}">
                    <a16:creationId xmlns:a16="http://schemas.microsoft.com/office/drawing/2014/main" id="{74C5B99A-A0A6-4B3F-B2EF-62E1AB6B1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5" y="5745486"/>
                <a:ext cx="5002078" cy="77985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Объект 7">
                <a:extLst>
                  <a:ext uri="{FF2B5EF4-FFF2-40B4-BE49-F238E27FC236}">
                    <a16:creationId xmlns:a16="http://schemas.microsoft.com/office/drawing/2014/main" id="{9C8D7499-9DF4-4E7C-8485-19366E51B229}"/>
                  </a:ext>
                </a:extLst>
              </p:cNvPr>
              <p:cNvSpPr txBox="1"/>
              <p:nvPr/>
            </p:nvSpPr>
            <p:spPr bwMode="auto">
              <a:xfrm>
                <a:off x="6569925" y="4708063"/>
                <a:ext cx="1872207" cy="48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33CC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16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sSubSup>
                        <m:sSubSupPr>
                          <m:ctrlPr>
                            <a:rPr lang="ru-RU" sz="16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11∗</m:t>
                          </m:r>
                        </m:sub>
                        <m:sup>
                          <m:r>
                            <a:rPr lang="ru-RU" sz="1600" i="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en-US" sz="1600" b="0" i="1" spc="-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16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600" spc="-100" dirty="0"/>
              </a:p>
            </p:txBody>
          </p:sp>
        </mc:Choice>
        <mc:Fallback xmlns="">
          <p:sp>
            <p:nvSpPr>
              <p:cNvPr id="107" name="Объект 7">
                <a:extLst>
                  <a:ext uri="{FF2B5EF4-FFF2-40B4-BE49-F238E27FC236}">
                    <a16:creationId xmlns:a16="http://schemas.microsoft.com/office/drawing/2014/main" id="{9C8D7499-9DF4-4E7C-8485-19366E51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9925" y="4708063"/>
                <a:ext cx="1872207" cy="486384"/>
              </a:xfrm>
              <a:prstGeom prst="rect">
                <a:avLst/>
              </a:prstGeom>
              <a:blipFill>
                <a:blip r:embed="rId18"/>
                <a:stretch>
                  <a:fillRect t="-84706" r="-22436" b="-121176"/>
                </a:stretch>
              </a:blipFill>
              <a:ln w="28575">
                <a:solidFill>
                  <a:srgbClr val="0033CC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474536-EED2-434F-8E57-10C9DA083018}"/>
              </a:ext>
            </a:extLst>
          </p:cNvPr>
          <p:cNvSpPr txBox="1"/>
          <p:nvPr/>
        </p:nvSpPr>
        <p:spPr>
          <a:xfrm>
            <a:off x="1191778" y="0"/>
            <a:ext cx="2641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Lagrangian</a:t>
            </a:r>
            <a:r>
              <a:rPr lang="en-US" sz="2000" b="1" dirty="0"/>
              <a:t> coordinates</a:t>
            </a:r>
            <a:endParaRPr lang="ru-RU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7E5EF6-AA9F-491B-83DA-24983AA55CAB}"/>
              </a:ext>
            </a:extLst>
          </p:cNvPr>
          <p:cNvSpPr txBox="1"/>
          <p:nvPr/>
        </p:nvSpPr>
        <p:spPr>
          <a:xfrm>
            <a:off x="4026362" y="12166"/>
            <a:ext cx="486611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Eulerian coordinates</a:t>
            </a:r>
            <a:r>
              <a:rPr lang="ru-RU" sz="2000" b="1" dirty="0"/>
              <a:t> (</a:t>
            </a:r>
            <a:r>
              <a:rPr lang="en-US" sz="2000" b="1" dirty="0"/>
              <a:t>current position)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316DA-EB0C-4541-B456-40B7FDEF9880}"/>
              </a:ext>
            </a:extLst>
          </p:cNvPr>
          <p:cNvSpPr txBox="1"/>
          <p:nvPr/>
        </p:nvSpPr>
        <p:spPr>
          <a:xfrm>
            <a:off x="6541149" y="1448597"/>
            <a:ext cx="11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Overlap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3" grpId="0"/>
      <p:bldP spid="90" grpId="0"/>
      <p:bldP spid="99" grpId="0"/>
      <p:bldP spid="102" grpId="0"/>
      <p:bldP spid="103" grpId="0"/>
      <p:bldP spid="107" grpId="0" animBg="1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conditions for strain components</a:t>
            </a:r>
            <a:r>
              <a:rPr lang="en-US" sz="2400" b="1" dirty="0"/>
              <a:t>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78297"/>
            <a:ext cx="88569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Strain tensor </a:t>
            </a:r>
            <a:r>
              <a:rPr lang="en-US" sz="2800" dirty="0"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baseline="-25000" dirty="0"/>
              <a:t>   </a:t>
            </a:r>
            <a:r>
              <a:rPr lang="en-US" sz="2400" dirty="0"/>
              <a:t>has six independent components 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ym typeface="Symbol"/>
              </a:rPr>
              <a:t>        </a:t>
            </a:r>
            <a:r>
              <a:rPr lang="en-US" sz="3200" baseline="-25000" dirty="0"/>
              <a:t>11</a:t>
            </a:r>
            <a:r>
              <a:rPr lang="en-US" sz="3200" dirty="0"/>
              <a:t>,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22</a:t>
            </a:r>
            <a:r>
              <a:rPr lang="en-US" sz="3200" dirty="0"/>
              <a:t>,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33</a:t>
            </a:r>
            <a:r>
              <a:rPr lang="en-US" sz="3200" dirty="0"/>
              <a:t>,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12</a:t>
            </a:r>
            <a:r>
              <a:rPr lang="en-US" sz="3200" dirty="0"/>
              <a:t> =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21</a:t>
            </a:r>
            <a:r>
              <a:rPr lang="en-US" sz="3200" dirty="0"/>
              <a:t>,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13</a:t>
            </a:r>
            <a:r>
              <a:rPr lang="en-US" sz="3200" dirty="0"/>
              <a:t> =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31</a:t>
            </a:r>
            <a:r>
              <a:rPr lang="en-US" sz="3200" dirty="0"/>
              <a:t>, 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23</a:t>
            </a:r>
            <a:r>
              <a:rPr lang="en-US" sz="3200" dirty="0"/>
              <a:t> = </a:t>
            </a:r>
            <a:r>
              <a:rPr lang="en-US" sz="3200" dirty="0">
                <a:sym typeface="Symbol"/>
              </a:rPr>
              <a:t></a:t>
            </a:r>
            <a:r>
              <a:rPr lang="en-US" sz="3200" baseline="-25000" dirty="0"/>
              <a:t>32</a:t>
            </a:r>
            <a:r>
              <a:rPr lang="en-US" sz="3200" dirty="0"/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As functions of                          or                        they are determined by 3 functions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2174"/>
              </p:ext>
            </p:extLst>
          </p:nvPr>
        </p:nvGraphicFramePr>
        <p:xfrm>
          <a:off x="2195463" y="1763313"/>
          <a:ext cx="1408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2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463" y="1763313"/>
                        <a:ext cx="1408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71175"/>
              </p:ext>
            </p:extLst>
          </p:nvPr>
        </p:nvGraphicFramePr>
        <p:xfrm>
          <a:off x="4211687" y="1642444"/>
          <a:ext cx="1368425" cy="59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3" name="Equation" r:id="rId5" imgW="774360" imgH="330120" progId="Equation.DSMT4">
                  <p:embed/>
                </p:oleObj>
              </mc:Choice>
              <mc:Fallback>
                <p:oleObj name="Equation" r:id="rId5" imgW="774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87" y="1642444"/>
                        <a:ext cx="1368425" cy="59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3212976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the six distributions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1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>
                <a:latin typeface="Georgia" panose="02040502050405020303" pitchFamily="18" charset="0"/>
              </a:rPr>
              <a:t>) </a:t>
            </a:r>
            <a:r>
              <a:rPr lang="en-US" sz="2400" dirty="0"/>
              <a:t>are determined by three functions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1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Georgia" panose="02040502050405020303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>
                <a:latin typeface="Georgia" panose="02040502050405020303" pitchFamily="18" charset="0"/>
              </a:rPr>
              <a:t>), </a:t>
            </a:r>
            <a:r>
              <a:rPr lang="en-US" sz="2400" dirty="0"/>
              <a:t>they cannot be arbitrary and must satisfy strain compatibility conditions. 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62224"/>
              </p:ext>
            </p:extLst>
          </p:nvPr>
        </p:nvGraphicFramePr>
        <p:xfrm>
          <a:off x="251520" y="2605088"/>
          <a:ext cx="8661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4" name="Equation" r:id="rId7" imgW="4533840" imgH="342720" progId="Equation.DSMT4">
                  <p:embed/>
                </p:oleObj>
              </mc:Choice>
              <mc:Fallback>
                <p:oleObj name="Equation" r:id="rId7" imgW="4533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5088"/>
                        <a:ext cx="8661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488867"/>
              </p:ext>
            </p:extLst>
          </p:nvPr>
        </p:nvGraphicFramePr>
        <p:xfrm>
          <a:off x="683568" y="4270350"/>
          <a:ext cx="4581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5" name="Equation" r:id="rId9" imgW="2400120" imgH="533160" progId="Equation.DSMT4">
                  <p:embed/>
                </p:oleObj>
              </mc:Choice>
              <mc:Fallback>
                <p:oleObj name="Equation" r:id="rId9" imgW="24001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70350"/>
                        <a:ext cx="4581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12160" y="429309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relative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i="1" dirty="0">
                <a:latin typeface="Georgia" panose="02040502050405020303" pitchFamily="18" charset="0"/>
              </a:rPr>
              <a:t>            </a:t>
            </a:r>
            <a:r>
              <a:rPr lang="de-DE" i="1" dirty="0">
                <a:latin typeface="Georgia" panose="02040502050405020303" pitchFamily="18" charset="0"/>
                <a:sym typeface="Symbol"/>
              </a:rPr>
              <a:t></a:t>
            </a:r>
            <a:r>
              <a:rPr lang="de-DE" i="1" dirty="0">
                <a:latin typeface="Georgia" panose="02040502050405020303" pitchFamily="18" charset="0"/>
              </a:rPr>
              <a:t>w</a:t>
            </a:r>
            <a:r>
              <a:rPr lang="de-DE" dirty="0"/>
              <a:t> </a:t>
            </a:r>
            <a:r>
              <a:rPr lang="en-US" dirty="0">
                <a:sym typeface="Symbol"/>
              </a:rPr>
              <a:t>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</a:t>
            </a:r>
            <a:r>
              <a:rPr lang="en-US" dirty="0"/>
              <a:t> </a:t>
            </a:r>
            <a:r>
              <a:rPr lang="en-US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/>
              <a:t> 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endParaRPr lang="ru-RU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1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6F721A82-DD2B-44C2-8F9B-599B33D49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73370"/>
              </p:ext>
            </p:extLst>
          </p:nvPr>
        </p:nvGraphicFramePr>
        <p:xfrm>
          <a:off x="2450269" y="3139403"/>
          <a:ext cx="441990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3" name="Equation" r:id="rId3" imgW="1536480" imgH="291960" progId="Equation.DSMT4">
                  <p:embed/>
                </p:oleObj>
              </mc:Choice>
              <mc:Fallback>
                <p:oleObj name="Equation" r:id="rId3" imgW="1536480" imgH="29196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269" y="3139403"/>
                        <a:ext cx="441990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63D9D6A-2CB8-483C-9BCD-67D3FEB5C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16360"/>
              </p:ext>
            </p:extLst>
          </p:nvPr>
        </p:nvGraphicFramePr>
        <p:xfrm>
          <a:off x="3347864" y="4869160"/>
          <a:ext cx="46005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4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9160"/>
                        <a:ext cx="4600594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E0D3DD-3593-43EE-BE18-C5A7E7DAABBA}"/>
              </a:ext>
            </a:extLst>
          </p:cNvPr>
          <p:cNvSpPr txBox="1"/>
          <p:nvPr/>
        </p:nvSpPr>
        <p:spPr>
          <a:xfrm>
            <a:off x="251520" y="4725144"/>
            <a:ext cx="2748154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Permutation of indices after the comma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A6043E2-B042-4382-8459-3EF562D34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63389"/>
              </p:ext>
            </p:extLst>
          </p:nvPr>
        </p:nvGraphicFramePr>
        <p:xfrm>
          <a:off x="1907703" y="116632"/>
          <a:ext cx="550503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5" name="Equation" r:id="rId7" imgW="2400120" imgH="533160" progId="Equation.DSMT4">
                  <p:embed/>
                </p:oleObj>
              </mc:Choice>
              <mc:Fallback>
                <p:oleObj name="Equation" r:id="rId7" imgW="2400120" imgH="5331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116632"/>
                        <a:ext cx="5505035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B04F72F-8174-45C9-AA7E-1D211E5EE22E}"/>
              </a:ext>
            </a:extLst>
          </p:cNvPr>
          <p:cNvGrpSpPr/>
          <p:nvPr/>
        </p:nvGrpSpPr>
        <p:grpSpPr>
          <a:xfrm>
            <a:off x="2252353" y="1642792"/>
            <a:ext cx="5560007" cy="1612261"/>
            <a:chOff x="4776530" y="4910335"/>
            <a:chExt cx="5076545" cy="1147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15">
                  <a:extLst>
                    <a:ext uri="{FF2B5EF4-FFF2-40B4-BE49-F238E27FC236}">
                      <a16:creationId xmlns:a16="http://schemas.microsoft.com/office/drawing/2014/main" id="{D96868D1-9F6A-4422-9250-36FFF77E9B71}"/>
                    </a:ext>
                  </a:extLst>
                </p:cNvPr>
                <p:cNvSpPr txBox="1"/>
                <p:nvPr/>
              </p:nvSpPr>
              <p:spPr bwMode="auto">
                <a:xfrm>
                  <a:off x="4776530" y="5237884"/>
                  <a:ext cx="5076545" cy="8201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𝑗𝑘𝑙</m:t>
                          </m:r>
                        </m:sub>
                      </m:sSub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a14:m>
                  <a:r>
                    <a:rPr lang="ru-RU" sz="280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Объект 15">
                  <a:extLst>
                    <a:ext uri="{FF2B5EF4-FFF2-40B4-BE49-F238E27FC236}">
                      <a16:creationId xmlns:a16="http://schemas.microsoft.com/office/drawing/2014/main" id="{D96868D1-9F6A-4422-9250-36FFF77E9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6530" y="5237884"/>
                  <a:ext cx="5076545" cy="8201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7FA4C-A576-442C-A348-3DF55873ADFA}"/>
                </a:ext>
              </a:extLst>
            </p:cNvPr>
            <p:cNvSpPr txBox="1"/>
            <p:nvPr/>
          </p:nvSpPr>
          <p:spPr>
            <a:xfrm>
              <a:off x="4801625" y="4910335"/>
              <a:ext cx="5026353" cy="3286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Nomenclature for the derivative</a:t>
              </a:r>
              <a:endParaRPr lang="ru-RU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31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1443" y="7538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conditions for strain components</a:t>
            </a:r>
            <a:r>
              <a:rPr lang="en-US" sz="2400" b="1" dirty="0"/>
              <a:t>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367901"/>
            <a:ext cx="88569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ym typeface="Symbol"/>
              </a:rPr>
              <a:t>Strain tensor </a:t>
            </a:r>
            <a:r>
              <a:rPr lang="en-US" sz="2800" dirty="0"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baseline="-25000" dirty="0"/>
              <a:t>   </a:t>
            </a:r>
            <a:r>
              <a:rPr lang="en-US" sz="2400" dirty="0"/>
              <a:t>has six independent components 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/>
              </a:rPr>
              <a:t>      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22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33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12</a:t>
            </a:r>
            <a:r>
              <a:rPr lang="en-US" sz="2800" dirty="0"/>
              <a:t> =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21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13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31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23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</a:t>
            </a:r>
            <a:r>
              <a:rPr lang="en-US" sz="2800" baseline="-25000" dirty="0"/>
              <a:t>32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As functions of                          or                        they are determined by 3 functions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43931" y="1534565"/>
          <a:ext cx="1408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6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31" y="1534565"/>
                        <a:ext cx="1408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211686" y="1377735"/>
          <a:ext cx="1368425" cy="59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7" name="Equation" r:id="rId5" imgW="774360" imgH="330120" progId="Equation.DSMT4">
                  <p:embed/>
                </p:oleObj>
              </mc:Choice>
              <mc:Fallback>
                <p:oleObj name="Equation" r:id="rId5" imgW="774360" imgH="3301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86" y="1377735"/>
                        <a:ext cx="1368425" cy="59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153" y="2843433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the six distributions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>
                <a:latin typeface="Georgia" panose="02040502050405020303" pitchFamily="18" charset="0"/>
              </a:rPr>
              <a:t>) </a:t>
            </a:r>
            <a:r>
              <a:rPr lang="en-US" sz="2400" dirty="0"/>
              <a:t>are determined by three functions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>
                <a:latin typeface="Georgia" panose="02040502050405020303" pitchFamily="18" charset="0"/>
              </a:rPr>
              <a:t>), </a:t>
            </a:r>
            <a:r>
              <a:rPr lang="en-US" sz="2400" dirty="0"/>
              <a:t>they cannot be arbitrary and must satisfy strain compatibility conditions. 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01340" y="2307679"/>
          <a:ext cx="8147124" cy="5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8" name="Equation" r:id="rId7" imgW="4533840" imgH="342720" progId="Equation.DSMT4">
                  <p:embed/>
                </p:oleObj>
              </mc:Choice>
              <mc:Fallback>
                <p:oleObj name="Equation" r:id="rId7" imgW="4533840" imgH="34272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0" y="2307679"/>
                        <a:ext cx="8147124" cy="580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57224" y="4057941"/>
          <a:ext cx="4581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9" name="Equation" r:id="rId9" imgW="2400120" imgH="533160" progId="Equation.DSMT4">
                  <p:embed/>
                </p:oleObj>
              </mc:Choice>
              <mc:Fallback>
                <p:oleObj name="Equation" r:id="rId9" imgW="2400120" imgH="5331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4" y="4057941"/>
                        <a:ext cx="4581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652120" y="5100645"/>
          <a:ext cx="29321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0" name="Equation" r:id="rId11" imgW="1536480" imgH="291960" progId="Equation.DSMT4">
                  <p:embed/>
                </p:oleObj>
              </mc:Choice>
              <mc:Fallback>
                <p:oleObj name="Equation" r:id="rId11" imgW="1536480" imgH="29196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100645"/>
                        <a:ext cx="29321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80100" y="41293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relative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i="1" dirty="0">
                <a:latin typeface="Georgia" panose="02040502050405020303" pitchFamily="18" charset="0"/>
              </a:rPr>
              <a:t>            </a:t>
            </a:r>
            <a:r>
              <a:rPr lang="de-DE" dirty="0">
                <a:latin typeface="Georgia" panose="02040502050405020303" pitchFamily="18" charset="0"/>
                <a:sym typeface="Symbol"/>
              </a:rPr>
              <a:t></a:t>
            </a:r>
            <a:r>
              <a:rPr lang="de-DE" i="1" dirty="0">
                <a:latin typeface="Georgia" panose="02040502050405020303" pitchFamily="18" charset="0"/>
              </a:rPr>
              <a:t>w</a:t>
            </a:r>
            <a:r>
              <a:rPr lang="de-DE" dirty="0"/>
              <a:t> </a:t>
            </a:r>
            <a:r>
              <a:rPr lang="en-US" dirty="0">
                <a:sym typeface="Symbol"/>
              </a:rPr>
              <a:t>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</a:t>
            </a:r>
            <a:r>
              <a:rPr lang="en-US" dirty="0"/>
              <a:t> </a:t>
            </a:r>
            <a:r>
              <a:rPr lang="en-US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/>
              <a:t> 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321538" y="6097302"/>
          <a:ext cx="3076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1" name="Equation" r:id="rId13" imgW="1612800" imgH="241200" progId="Equation.DSMT4">
                  <p:embed/>
                </p:oleObj>
              </mc:Choice>
              <mc:Fallback>
                <p:oleObj name="Equation" r:id="rId13" imgW="1612800" imgH="2412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538" y="6097302"/>
                        <a:ext cx="30765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5516" y="5949280"/>
            <a:ext cx="22322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Permutation of indices after the comma 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ECE027C-7301-4F2D-8A44-AF645171C203}"/>
              </a:ext>
            </a:extLst>
          </p:cNvPr>
          <p:cNvGrpSpPr/>
          <p:nvPr/>
        </p:nvGrpSpPr>
        <p:grpSpPr>
          <a:xfrm>
            <a:off x="1331640" y="4944212"/>
            <a:ext cx="4055438" cy="910127"/>
            <a:chOff x="4776531" y="4975758"/>
            <a:chExt cx="4055438" cy="910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Объект 15">
                  <a:extLst>
                    <a:ext uri="{FF2B5EF4-FFF2-40B4-BE49-F238E27FC236}">
                      <a16:creationId xmlns:a16="http://schemas.microsoft.com/office/drawing/2014/main" id="{50C4B4BC-A1AD-4363-A7E7-02D0DA96D1FF}"/>
                    </a:ext>
                  </a:extLst>
                </p:cNvPr>
                <p:cNvSpPr txBox="1"/>
                <p:nvPr/>
              </p:nvSpPr>
              <p:spPr bwMode="auto">
                <a:xfrm>
                  <a:off x="4776531" y="5237885"/>
                  <a:ext cx="4055438" cy="648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>
                  <a:normAutofit fontScale="92500" lnSpcReduction="10000"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𝑗𝑘𝑙</m:t>
                          </m:r>
                        </m:sub>
                      </m:sSub>
                      <m:r>
                        <a:rPr lang="ru-RU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2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ru-RU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a14:m>
                  <a:r>
                    <a:rPr lang="ru-RU" sz="220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a14:m>
                  <a:endParaRPr lang="ru-RU" sz="2200" dirty="0"/>
                </a:p>
              </p:txBody>
            </p:sp>
          </mc:Choice>
          <mc:Fallback xmlns="">
            <p:sp>
              <p:nvSpPr>
                <p:cNvPr id="16" name="Объект 15">
                  <a:extLst>
                    <a:ext uri="{FF2B5EF4-FFF2-40B4-BE49-F238E27FC236}">
                      <a16:creationId xmlns:a16="http://schemas.microsoft.com/office/drawing/2014/main" id="{50C4B4BC-A1AD-4363-A7E7-02D0DA96D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6531" y="5237885"/>
                  <a:ext cx="4055438" cy="648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778E5-DE3D-4987-B2B3-91F5F2D8718C}"/>
                </a:ext>
              </a:extLst>
            </p:cNvPr>
            <p:cNvSpPr txBox="1"/>
            <p:nvPr/>
          </p:nvSpPr>
          <p:spPr>
            <a:xfrm>
              <a:off x="4776531" y="4975758"/>
              <a:ext cx="4055438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Nomenclature for the derivative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9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39374"/>
              </p:ext>
            </p:extLst>
          </p:nvPr>
        </p:nvGraphicFramePr>
        <p:xfrm>
          <a:off x="2078707" y="692696"/>
          <a:ext cx="4581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" name="Equation" r:id="rId3" imgW="2400120" imgH="533160" progId="Equation.DSMT4">
                  <p:embed/>
                </p:oleObj>
              </mc:Choice>
              <mc:Fallback>
                <p:oleObj name="Equation" r:id="rId3" imgW="24001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707" y="692696"/>
                        <a:ext cx="4581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23299"/>
              </p:ext>
            </p:extLst>
          </p:nvPr>
        </p:nvGraphicFramePr>
        <p:xfrm>
          <a:off x="2987824" y="1844824"/>
          <a:ext cx="29321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9" name="Equation" r:id="rId5" imgW="1536480" imgH="291960" progId="Equation.DSMT4">
                  <p:embed/>
                </p:oleObj>
              </mc:Choice>
              <mc:Fallback>
                <p:oleObj name="Equation" r:id="rId5" imgW="1536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844824"/>
                        <a:ext cx="29321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730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de-DE" sz="2400" i="1" dirty="0">
                <a:latin typeface="Georgia" panose="02040502050405020303" pitchFamily="18" charset="0"/>
              </a:rPr>
              <a:t> 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de-DE" sz="2400" i="1" dirty="0">
                <a:latin typeface="Georgia" panose="02040502050405020303" pitchFamily="18" charset="0"/>
              </a:rPr>
              <a:t>w</a:t>
            </a:r>
            <a:r>
              <a:rPr lang="de-DE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</a:t>
            </a:r>
            <a:r>
              <a:rPr lang="en-US" sz="2400" dirty="0"/>
              <a:t> </a:t>
            </a:r>
            <a:r>
              <a:rPr lang="en-US" sz="24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/>
              <a:t>  </a:t>
            </a:r>
            <a:r>
              <a:rPr lang="en-US" sz="2400" i="1" dirty="0">
                <a:latin typeface="Georgia" panose="02040502050405020303" pitchFamily="18" charset="0"/>
              </a:rPr>
              <a:t>L</a:t>
            </a:r>
            <a:endParaRPr lang="ru-RU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41513"/>
              </p:ext>
            </p:extLst>
          </p:nvPr>
        </p:nvGraphicFramePr>
        <p:xfrm>
          <a:off x="1835696" y="3143523"/>
          <a:ext cx="3076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0" name="Equation" r:id="rId7" imgW="1612800" imgH="241200" progId="Equation.DSMT4">
                  <p:embed/>
                </p:oleObj>
              </mc:Choice>
              <mc:Fallback>
                <p:oleObj name="Equation" r:id="rId7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43523"/>
                        <a:ext cx="30765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26525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Permutation of indices after the comma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93341"/>
              </p:ext>
            </p:extLst>
          </p:nvPr>
        </p:nvGraphicFramePr>
        <p:xfrm>
          <a:off x="2021645" y="4874035"/>
          <a:ext cx="507063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1" name="Equation" r:id="rId9" imgW="1777680" imgH="241200" progId="Equation.DSMT4">
                  <p:embed/>
                </p:oleObj>
              </mc:Choice>
              <mc:Fallback>
                <p:oleObj name="Equation" r:id="rId9" imgW="1777680" imgH="241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45" y="4874035"/>
                        <a:ext cx="5070635" cy="648072"/>
                      </a:xfrm>
                      <a:prstGeom prst="rect">
                        <a:avLst/>
                      </a:prstGeom>
                      <a:solidFill>
                        <a:srgbClr val="FFF1C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9993" y="3912668"/>
            <a:ext cx="8928992" cy="954107"/>
          </a:xfrm>
          <a:prstGeom prst="rect">
            <a:avLst/>
          </a:prstGeom>
          <a:solidFill>
            <a:srgbClr val="FFEE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Saint-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Venant's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equations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 condition of compatibility)</a:t>
            </a:r>
          </a:p>
        </p:txBody>
      </p:sp>
    </p:spTree>
    <p:extLst>
      <p:ext uri="{BB962C8B-B14F-4D97-AF65-F5344CB8AC3E}">
        <p14:creationId xmlns:p14="http://schemas.microsoft.com/office/powerpoint/2010/main" val="3252122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2B36004-2F79-4245-9191-E829DAE8BD08}"/>
              </a:ext>
            </a:extLst>
          </p:cNvPr>
          <p:cNvGrpSpPr/>
          <p:nvPr/>
        </p:nvGrpSpPr>
        <p:grpSpPr>
          <a:xfrm>
            <a:off x="35496" y="43715"/>
            <a:ext cx="9289032" cy="6337613"/>
            <a:chOff x="35496" y="-27384"/>
            <a:chExt cx="9289032" cy="6337613"/>
          </a:xfrm>
        </p:grpSpPr>
        <p:sp>
          <p:nvSpPr>
            <p:cNvPr id="25" name="Прямая соединительная линия 11"/>
            <p:cNvSpPr>
              <a:spLocks noChangeShapeType="1"/>
            </p:cNvSpPr>
            <p:nvPr/>
          </p:nvSpPr>
          <p:spPr bwMode="auto">
            <a:xfrm flipV="1">
              <a:off x="1046873" y="1177460"/>
              <a:ext cx="1028161" cy="1747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Прямая соединительная линия 7"/>
            <p:cNvSpPr>
              <a:spLocks noChangeShapeType="1"/>
            </p:cNvSpPr>
            <p:nvPr/>
          </p:nvSpPr>
          <p:spPr bwMode="auto">
            <a:xfrm flipV="1">
              <a:off x="1029741" y="2278587"/>
              <a:ext cx="2252409" cy="603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Поле 42"/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оле 43"/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60822" y="2868743"/>
              <a:ext cx="982967" cy="11038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1080928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650578" y="2549267"/>
              <a:ext cx="7513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1055355" y="2876445"/>
              <a:ext cx="7510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512247" y="3126115"/>
              <a:ext cx="614530" cy="263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Поле 36"/>
            <p:cNvSpPr txBox="1">
              <a:spLocks noChangeAspect="1" noChangeArrowheads="1"/>
            </p:cNvSpPr>
            <p:nvPr/>
          </p:nvSpPr>
          <p:spPr bwMode="auto">
            <a:xfrm>
              <a:off x="563038" y="3122354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Поле 40"/>
            <p:cNvSpPr txBox="1">
              <a:spLocks noChangeAspect="1" noChangeArrowheads="1"/>
            </p:cNvSpPr>
            <p:nvPr/>
          </p:nvSpPr>
          <p:spPr bwMode="auto">
            <a:xfrm>
              <a:off x="3779912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Объект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8114791"/>
                    </p:ext>
                  </p:extLst>
                </p:nvPr>
              </p:nvGraphicFramePr>
              <p:xfrm>
                <a:off x="1149591" y="1129748"/>
                <a:ext cx="50678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2" name="Equation" r:id="rId3" imgW="457200" imgH="330120" progId="Equation.DSMT4">
                        <p:embed/>
                      </p:oleObj>
                    </mc:Choice>
                    <mc:Fallback>
                      <p:oleObj name="Equation" r:id="rId3" imgW="457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591" y="1129748"/>
                              <a:ext cx="50678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7" name="Объект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8114791"/>
                    </p:ext>
                  </p:extLst>
                </p:nvPr>
              </p:nvGraphicFramePr>
              <p:xfrm>
                <a:off x="1149591" y="1129748"/>
                <a:ext cx="50678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4" name="Equation" r:id="rId5" imgW="457200" imgH="330120" progId="Equation.DSMT4">
                        <p:embed/>
                      </p:oleObj>
                    </mc:Choice>
                    <mc:Fallback>
                      <p:oleObj name="Equation" r:id="rId5" imgW="457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591" y="1129748"/>
                              <a:ext cx="50678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Объект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3053212"/>
                    </p:ext>
                  </p:extLst>
                </p:nvPr>
              </p:nvGraphicFramePr>
              <p:xfrm>
                <a:off x="1706809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3" name="Equation" r:id="rId7" imgW="266400" imgH="355320" progId="Equation.DSMT4">
                        <p:embed/>
                      </p:oleObj>
                    </mc:Choice>
                    <mc:Fallback>
                      <p:oleObj name="Equation" r:id="rId7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6809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8" name="Объект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3053212"/>
                    </p:ext>
                  </p:extLst>
                </p:nvPr>
              </p:nvGraphicFramePr>
              <p:xfrm>
                <a:off x="1706809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5" name="Equation" r:id="rId9" imgW="266400" imgH="355320" progId="Equation.DSMT4">
                        <p:embed/>
                      </p:oleObj>
                    </mc:Choice>
                    <mc:Fallback>
                      <p:oleObj name="Equation" r:id="rId9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6809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Объект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9494913"/>
                    </p:ext>
                  </p:extLst>
                </p:nvPr>
              </p:nvGraphicFramePr>
              <p:xfrm>
                <a:off x="1743722" y="908720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4" name="Equation" r:id="rId11" imgW="228501" imgH="342751" progId="Equation.DSMT4">
                        <p:embed/>
                      </p:oleObj>
                    </mc:Choice>
                    <mc:Fallback>
                      <p:oleObj name="Equation" r:id="rId11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3722" y="908720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9" name="Объект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9494913"/>
                    </p:ext>
                  </p:extLst>
                </p:nvPr>
              </p:nvGraphicFramePr>
              <p:xfrm>
                <a:off x="1743722" y="908720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6" name="Equation" r:id="rId13" imgW="228501" imgH="342751" progId="Equation.DSMT4">
                        <p:embed/>
                      </p:oleObj>
                    </mc:Choice>
                    <mc:Fallback>
                      <p:oleObj name="Equation" r:id="rId13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3722" y="908720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Объект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2475230"/>
                    </p:ext>
                  </p:extLst>
                </p:nvPr>
              </p:nvGraphicFramePr>
              <p:xfrm>
                <a:off x="1439410" y="238237"/>
                <a:ext cx="5508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5" name="Equation" r:id="rId15" imgW="469800" imgH="330120" progId="Equation.DSMT4">
                        <p:embed/>
                      </p:oleObj>
                    </mc:Choice>
                    <mc:Fallback>
                      <p:oleObj name="Equation" r:id="rId15" imgW="469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9410" y="238237"/>
                              <a:ext cx="5508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0" name="Объект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2475230"/>
                    </p:ext>
                  </p:extLst>
                </p:nvPr>
              </p:nvGraphicFramePr>
              <p:xfrm>
                <a:off x="1439410" y="238237"/>
                <a:ext cx="5508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7" name="Equation" r:id="rId17" imgW="469800" imgH="330120" progId="Equation.DSMT4">
                        <p:embed/>
                      </p:oleObj>
                    </mc:Choice>
                    <mc:Fallback>
                      <p:oleObj name="Equation" r:id="rId17" imgW="469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9410" y="238237"/>
                              <a:ext cx="5508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" name="Объект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6109707"/>
                    </p:ext>
                  </p:extLst>
                </p:nvPr>
              </p:nvGraphicFramePr>
              <p:xfrm>
                <a:off x="2451647" y="692150"/>
                <a:ext cx="5635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6" name="Equation" r:id="rId19" imgW="482400" imgH="330120" progId="Equation.DSMT4">
                        <p:embed/>
                      </p:oleObj>
                    </mc:Choice>
                    <mc:Fallback>
                      <p:oleObj name="Equation" r:id="rId19" imgW="4824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1647" y="692150"/>
                              <a:ext cx="5635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1" name="Объект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6109707"/>
                    </p:ext>
                  </p:extLst>
                </p:nvPr>
              </p:nvGraphicFramePr>
              <p:xfrm>
                <a:off x="2451647" y="692150"/>
                <a:ext cx="5635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8" name="Equation" r:id="rId21" imgW="482400" imgH="330120" progId="Equation.DSMT4">
                        <p:embed/>
                      </p:oleObj>
                    </mc:Choice>
                    <mc:Fallback>
                      <p:oleObj name="Equation" r:id="rId21" imgW="4824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1647" y="692150"/>
                              <a:ext cx="5635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2" name="Поле 40"/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" name="Объект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99275291"/>
                    </p:ext>
                  </p:extLst>
                </p:nvPr>
              </p:nvGraphicFramePr>
              <p:xfrm>
                <a:off x="3759945" y="836712"/>
                <a:ext cx="252000" cy="396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7" name="Equation" r:id="rId23" imgW="228600" imgH="355320" progId="Equation.DSMT4">
                        <p:embed/>
                      </p:oleObj>
                    </mc:Choice>
                    <mc:Fallback>
                      <p:oleObj name="Equation" r:id="rId23" imgW="22860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9945" y="836712"/>
                              <a:ext cx="252000" cy="396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" name="Объект 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99275291"/>
                    </p:ext>
                  </p:extLst>
                </p:nvPr>
              </p:nvGraphicFramePr>
              <p:xfrm>
                <a:off x="3759945" y="836712"/>
                <a:ext cx="252000" cy="396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29" name="Equation" r:id="rId25" imgW="228600" imgH="355320" progId="Equation.DSMT4">
                        <p:embed/>
                      </p:oleObj>
                    </mc:Choice>
                    <mc:Fallback>
                      <p:oleObj name="Equation" r:id="rId25" imgW="22860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9945" y="836712"/>
                              <a:ext cx="252000" cy="396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" name="Объект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00426073"/>
                    </p:ext>
                  </p:extLst>
                </p:nvPr>
              </p:nvGraphicFramePr>
              <p:xfrm>
                <a:off x="2065661" y="-23192"/>
                <a:ext cx="319087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8" name="Equation" r:id="rId27" imgW="215640" imgH="355320" progId="Equation.DSMT4">
                        <p:embed/>
                      </p:oleObj>
                    </mc:Choice>
                    <mc:Fallback>
                      <p:oleObj name="Equation" r:id="rId27" imgW="2156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5661" y="-23192"/>
                              <a:ext cx="319087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Объект 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00426073"/>
                    </p:ext>
                  </p:extLst>
                </p:nvPr>
              </p:nvGraphicFramePr>
              <p:xfrm>
                <a:off x="2065661" y="-23192"/>
                <a:ext cx="319087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0" name="Equation" r:id="rId29" imgW="215640" imgH="355320" progId="Equation.DSMT4">
                        <p:embed/>
                      </p:oleObj>
                    </mc:Choice>
                    <mc:Fallback>
                      <p:oleObj name="Equation" r:id="rId29" imgW="2156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5661" y="-23192"/>
                              <a:ext cx="319087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5" name="Объект 4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56878099"/>
                    </p:ext>
                  </p:extLst>
                </p:nvPr>
              </p:nvGraphicFramePr>
              <p:xfrm>
                <a:off x="1095649" y="1510232"/>
                <a:ext cx="300038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59" name="Equation" r:id="rId31" imgW="203040" imgH="355320" progId="Equation.DSMT4">
                        <p:embed/>
                      </p:oleObj>
                    </mc:Choice>
                    <mc:Fallback>
                      <p:oleObj name="Equation" r:id="rId31" imgW="2030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649" y="1510232"/>
                              <a:ext cx="300038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5" name="Объект 4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56878099"/>
                    </p:ext>
                  </p:extLst>
                </p:nvPr>
              </p:nvGraphicFramePr>
              <p:xfrm>
                <a:off x="1095649" y="1510232"/>
                <a:ext cx="300038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1" name="Equation" r:id="rId33" imgW="203040" imgH="355320" progId="Equation.DSMT4">
                        <p:embed/>
                      </p:oleObj>
                    </mc:Choice>
                    <mc:Fallback>
                      <p:oleObj name="Equation" r:id="rId33" imgW="2030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649" y="1510232"/>
                              <a:ext cx="300038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6" name="Прямая соединительная линия 11"/>
            <p:cNvSpPr>
              <a:spLocks noChangeShapeType="1"/>
            </p:cNvSpPr>
            <p:nvPr/>
          </p:nvSpPr>
          <p:spPr bwMode="auto">
            <a:xfrm flipV="1">
              <a:off x="1046873" y="1177460"/>
              <a:ext cx="1028161" cy="1747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Прямая соединительная линия 7"/>
            <p:cNvSpPr>
              <a:spLocks noChangeShapeType="1"/>
            </p:cNvSpPr>
            <p:nvPr/>
          </p:nvSpPr>
          <p:spPr bwMode="auto">
            <a:xfrm flipV="1">
              <a:off x="1029741" y="2278587"/>
              <a:ext cx="2252409" cy="603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Поле 35"/>
            <p:cNvSpPr txBox="1">
              <a:spLocks noChangeAspect="1" noChangeArrowheads="1"/>
            </p:cNvSpPr>
            <p:nvPr/>
          </p:nvSpPr>
          <p:spPr bwMode="auto">
            <a:xfrm>
              <a:off x="2052964" y="1462919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рямая со стрелкой 28"/>
            <p:cNvSpPr>
              <a:spLocks noChangeShapeType="1"/>
            </p:cNvSpPr>
            <p:nvPr/>
          </p:nvSpPr>
          <p:spPr bwMode="auto">
            <a:xfrm>
              <a:off x="2075035" y="1184051"/>
              <a:ext cx="1196862" cy="1082025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0" name="Объект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6863740"/>
                    </p:ext>
                  </p:extLst>
                </p:nvPr>
              </p:nvGraphicFramePr>
              <p:xfrm>
                <a:off x="1149591" y="1129748"/>
                <a:ext cx="50678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0" name="Equation" r:id="rId35" imgW="457200" imgH="330120" progId="Equation.DSMT4">
                        <p:embed/>
                      </p:oleObj>
                    </mc:Choice>
                    <mc:Fallback>
                      <p:oleObj name="Equation" r:id="rId35" imgW="457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591" y="1129748"/>
                              <a:ext cx="50678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0" name="Объект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6863740"/>
                    </p:ext>
                  </p:extLst>
                </p:nvPr>
              </p:nvGraphicFramePr>
              <p:xfrm>
                <a:off x="1149591" y="1129748"/>
                <a:ext cx="50678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2" name="Equation" r:id="rId36" imgW="457200" imgH="330120" progId="Equation.DSMT4">
                        <p:embed/>
                      </p:oleObj>
                    </mc:Choice>
                    <mc:Fallback>
                      <p:oleObj name="Equation" r:id="rId36" imgW="4572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591" y="1129748"/>
                              <a:ext cx="50678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" name="Объект 5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614417"/>
                    </p:ext>
                  </p:extLst>
                </p:nvPr>
              </p:nvGraphicFramePr>
              <p:xfrm>
                <a:off x="1706809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1" name="Equation" r:id="rId37" imgW="266400" imgH="355320" progId="Equation.DSMT4">
                        <p:embed/>
                      </p:oleObj>
                    </mc:Choice>
                    <mc:Fallback>
                      <p:oleObj name="Equation" r:id="rId37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6809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" name="Объект 5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614417"/>
                    </p:ext>
                  </p:extLst>
                </p:nvPr>
              </p:nvGraphicFramePr>
              <p:xfrm>
                <a:off x="1706809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3" name="Equation" r:id="rId38" imgW="266400" imgH="355320" progId="Equation.DSMT4">
                        <p:embed/>
                      </p:oleObj>
                    </mc:Choice>
                    <mc:Fallback>
                      <p:oleObj name="Equation" r:id="rId38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6809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Объект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0232272"/>
                    </p:ext>
                  </p:extLst>
                </p:nvPr>
              </p:nvGraphicFramePr>
              <p:xfrm>
                <a:off x="1743722" y="908720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2" name="Equation" r:id="rId39" imgW="228501" imgH="342751" progId="Equation.DSMT4">
                        <p:embed/>
                      </p:oleObj>
                    </mc:Choice>
                    <mc:Fallback>
                      <p:oleObj name="Equation" r:id="rId39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3722" y="908720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2" name="Объект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0232272"/>
                    </p:ext>
                  </p:extLst>
                </p:nvPr>
              </p:nvGraphicFramePr>
              <p:xfrm>
                <a:off x="1743722" y="908720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4" name="Equation" r:id="rId40" imgW="228501" imgH="342751" progId="Equation.DSMT4">
                        <p:embed/>
                      </p:oleObj>
                    </mc:Choice>
                    <mc:Fallback>
                      <p:oleObj name="Equation" r:id="rId40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3722" y="908720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3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1672565" y="787450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2098889" y="1182898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5" name="Объект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6437730"/>
                    </p:ext>
                  </p:extLst>
                </p:nvPr>
              </p:nvGraphicFramePr>
              <p:xfrm>
                <a:off x="1439410" y="238237"/>
                <a:ext cx="5508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3" name="Equation" r:id="rId41" imgW="469800" imgH="330120" progId="Equation.DSMT4">
                        <p:embed/>
                      </p:oleObj>
                    </mc:Choice>
                    <mc:Fallback>
                      <p:oleObj name="Equation" r:id="rId41" imgW="469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9410" y="238237"/>
                              <a:ext cx="5508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5" name="Объект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6437730"/>
                    </p:ext>
                  </p:extLst>
                </p:nvPr>
              </p:nvGraphicFramePr>
              <p:xfrm>
                <a:off x="1439410" y="238237"/>
                <a:ext cx="5508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5" name="Equation" r:id="rId42" imgW="469800" imgH="330120" progId="Equation.DSMT4">
                        <p:embed/>
                      </p:oleObj>
                    </mc:Choice>
                    <mc:Fallback>
                      <p:oleObj name="Equation" r:id="rId42" imgW="4698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9410" y="238237"/>
                              <a:ext cx="5508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6" name="Объект 5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9289534"/>
                    </p:ext>
                  </p:extLst>
                </p:nvPr>
              </p:nvGraphicFramePr>
              <p:xfrm>
                <a:off x="2451647" y="692150"/>
                <a:ext cx="5635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4" name="Equation" r:id="rId43" imgW="482400" imgH="330120" progId="Equation.DSMT4">
                        <p:embed/>
                      </p:oleObj>
                    </mc:Choice>
                    <mc:Fallback>
                      <p:oleObj name="Equation" r:id="rId43" imgW="4824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1647" y="692150"/>
                              <a:ext cx="5635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6" name="Объект 5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9289534"/>
                    </p:ext>
                  </p:extLst>
                </p:nvPr>
              </p:nvGraphicFramePr>
              <p:xfrm>
                <a:off x="2451647" y="692150"/>
                <a:ext cx="563562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6" name="Equation" r:id="rId44" imgW="482400" imgH="330120" progId="Equation.DSMT4">
                        <p:embed/>
                      </p:oleObj>
                    </mc:Choice>
                    <mc:Fallback>
                      <p:oleObj name="Equation" r:id="rId44" imgW="4824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1647" y="692150"/>
                              <a:ext cx="563562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7" name="Arc 24"/>
            <p:cNvSpPr>
              <a:spLocks/>
            </p:cNvSpPr>
            <p:nvPr/>
          </p:nvSpPr>
          <p:spPr bwMode="auto">
            <a:xfrm rot="18227862">
              <a:off x="3191105" y="2011923"/>
              <a:ext cx="827678" cy="504062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0" name="Объект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3769497"/>
                    </p:ext>
                  </p:extLst>
                </p:nvPr>
              </p:nvGraphicFramePr>
              <p:xfrm>
                <a:off x="2999578" y="1368058"/>
                <a:ext cx="24570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5" name="Equation" r:id="rId45" imgW="203024" imgH="266469" progId="Equation.DSMT4">
                        <p:embed/>
                      </p:oleObj>
                    </mc:Choice>
                    <mc:Fallback>
                      <p:oleObj name="Equation" r:id="rId45" imgW="203024" imgH="26646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9578" y="1368058"/>
                              <a:ext cx="24570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0" name="Объект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3769497"/>
                    </p:ext>
                  </p:extLst>
                </p:nvPr>
              </p:nvGraphicFramePr>
              <p:xfrm>
                <a:off x="2999578" y="1368058"/>
                <a:ext cx="245700" cy="4439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39" name="Equation" r:id="rId53" imgW="203024" imgH="266469" progId="Equation.DSMT4">
                        <p:embed/>
                      </p:oleObj>
                    </mc:Choice>
                    <mc:Fallback>
                      <p:oleObj name="Equation" r:id="rId53" imgW="203024" imgH="26646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9578" y="1368058"/>
                              <a:ext cx="245700" cy="44397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" name="Объект 6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9132089"/>
                    </p:ext>
                  </p:extLst>
                </p:nvPr>
              </p:nvGraphicFramePr>
              <p:xfrm>
                <a:off x="3190204" y="2287228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6" name="Equation" r:id="rId55" imgW="228501" imgH="266584" progId="Equation.DSMT4">
                        <p:embed/>
                      </p:oleObj>
                    </mc:Choice>
                    <mc:Fallback>
                      <p:oleObj name="Equation" r:id="rId55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0204" y="2287228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" name="Объект 6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9132089"/>
                    </p:ext>
                  </p:extLst>
                </p:nvPr>
              </p:nvGraphicFramePr>
              <p:xfrm>
                <a:off x="3190204" y="2287228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40" name="Equation" r:id="rId57" imgW="228501" imgH="266584" progId="Equation.DSMT4">
                        <p:embed/>
                      </p:oleObj>
                    </mc:Choice>
                    <mc:Fallback>
                      <p:oleObj name="Equation" r:id="rId57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0204" y="2287228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2" name="Объект 6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33937622"/>
                    </p:ext>
                  </p:extLst>
                </p:nvPr>
              </p:nvGraphicFramePr>
              <p:xfrm>
                <a:off x="3658535" y="2311536"/>
                <a:ext cx="300038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7" name="Equation" r:id="rId59" imgW="203040" imgH="355320" progId="Equation.DSMT4">
                        <p:embed/>
                      </p:oleObj>
                    </mc:Choice>
                    <mc:Fallback>
                      <p:oleObj name="Equation" r:id="rId59" imgW="2030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8535" y="2311536"/>
                              <a:ext cx="300038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2" name="Объект 6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33937622"/>
                    </p:ext>
                  </p:extLst>
                </p:nvPr>
              </p:nvGraphicFramePr>
              <p:xfrm>
                <a:off x="3658535" y="2311536"/>
                <a:ext cx="300038" cy="43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463" name="Equation" r:id="rId60" imgW="203040" imgH="355320" progId="Equation.DSMT4">
                        <p:embed/>
                      </p:oleObj>
                    </mc:Choice>
                    <mc:Fallback>
                      <p:oleObj name="Equation" r:id="rId60" imgW="20304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8535" y="2311536"/>
                              <a:ext cx="300038" cy="43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3" name="Объект 6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09817628"/>
                    </p:ext>
                  </p:extLst>
                </p:nvPr>
              </p:nvGraphicFramePr>
              <p:xfrm>
                <a:off x="3948423" y="1751733"/>
                <a:ext cx="252000" cy="396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68" name="Equation" r:id="rId62" imgW="228600" imgH="355320" progId="Equation.DSMT4">
                        <p:embed/>
                      </p:oleObj>
                    </mc:Choice>
                    <mc:Fallback>
                      <p:oleObj name="Equation" r:id="rId62" imgW="22860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48423" y="1751733"/>
                              <a:ext cx="252000" cy="396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3" name="Объект 6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09817628"/>
                    </p:ext>
                  </p:extLst>
                </p:nvPr>
              </p:nvGraphicFramePr>
              <p:xfrm>
                <a:off x="3948423" y="1751733"/>
                <a:ext cx="252000" cy="396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5642" name="Equation" r:id="rId63" imgW="228600" imgH="355320" progId="Equation.DSMT4">
                        <p:embed/>
                      </p:oleObj>
                    </mc:Choice>
                    <mc:Fallback>
                      <p:oleObj name="Equation" r:id="rId63" imgW="228600" imgH="35532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48423" y="1751733"/>
                              <a:ext cx="252000" cy="396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4" name="Arc 27"/>
            <p:cNvSpPr>
              <a:spLocks noChangeAspect="1"/>
            </p:cNvSpPr>
            <p:nvPr/>
          </p:nvSpPr>
          <p:spPr bwMode="auto">
            <a:xfrm rot="20973838">
              <a:off x="3221062" y="2237868"/>
              <a:ext cx="603835" cy="396578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rc 21"/>
            <p:cNvSpPr>
              <a:spLocks/>
            </p:cNvSpPr>
            <p:nvPr/>
          </p:nvSpPr>
          <p:spPr bwMode="auto">
            <a:xfrm rot="20709715">
              <a:off x="2919417" y="1744094"/>
              <a:ext cx="294977" cy="702863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6" name="Прямая соединительная линия 65"/>
            <p:cNvCxnSpPr/>
            <p:nvPr/>
          </p:nvCxnSpPr>
          <p:spPr>
            <a:xfrm flipH="1">
              <a:off x="1175548" y="1184052"/>
              <a:ext cx="884051" cy="864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2890856" y="1182899"/>
              <a:ext cx="964965" cy="1153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H="1" flipV="1">
              <a:off x="2066442" y="116632"/>
              <a:ext cx="8593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1515449" y="1408257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Овал 69"/>
            <p:cNvSpPr>
              <a:spLocks noChangeArrowheads="1"/>
            </p:cNvSpPr>
            <p:nvPr/>
          </p:nvSpPr>
          <p:spPr bwMode="auto">
            <a:xfrm>
              <a:off x="2027563" y="1137490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 rot="3002875" flipV="1">
              <a:off x="3399117" y="2077309"/>
              <a:ext cx="415168" cy="40255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 rot="17841707" flipV="1">
              <a:off x="3002139" y="1814691"/>
              <a:ext cx="391266" cy="38867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rot="256899" flipV="1">
              <a:off x="3315607" y="1809395"/>
              <a:ext cx="370455" cy="47801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Объект 73"/>
                <p:cNvSpPr txBox="1"/>
                <p:nvPr/>
              </p:nvSpPr>
              <p:spPr bwMode="auto">
                <a:xfrm>
                  <a:off x="3365050" y="-23192"/>
                  <a:ext cx="5959478" cy="11004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4" name="Объект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5050" y="-23192"/>
                  <a:ext cx="5959478" cy="1100467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4278800" y="905768"/>
              <a:ext cx="486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Components of Green–Lagrange second-rank symmetric</a:t>
              </a:r>
              <a:r>
                <a:rPr lang="en-US" sz="2000" i="1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strain tensor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Объект 75"/>
                <p:cNvSpPr txBox="1"/>
                <p:nvPr/>
              </p:nvSpPr>
              <p:spPr bwMode="auto">
                <a:xfrm>
                  <a:off x="4673840" y="1532276"/>
                  <a:ext cx="4470159" cy="9391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76" name="Объект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3840" y="1532276"/>
                  <a:ext cx="4470159" cy="939114"/>
                </a:xfrm>
                <a:prstGeom prst="rect">
                  <a:avLst/>
                </a:prstGeom>
                <a:blipFill>
                  <a:blip r:embed="rId66"/>
                  <a:stretch>
                    <a:fillRect r="-300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Группа 77"/>
            <p:cNvGrpSpPr/>
            <p:nvPr/>
          </p:nvGrpSpPr>
          <p:grpSpPr>
            <a:xfrm>
              <a:off x="4568399" y="2949757"/>
              <a:ext cx="4355976" cy="1077292"/>
              <a:chOff x="-29222" y="3785408"/>
              <a:chExt cx="4355976" cy="107729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9" name="Объект 7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87579290"/>
                      </p:ext>
                    </p:extLst>
                  </p:nvPr>
                </p:nvGraphicFramePr>
                <p:xfrm>
                  <a:off x="-29222" y="4167037"/>
                  <a:ext cx="4355976" cy="6956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869" name="Equation" r:id="rId67" imgW="1752480" imgH="266400" progId="Equation.DSMT4">
                          <p:embed/>
                        </p:oleObj>
                      </mc:Choice>
                      <mc:Fallback>
                        <p:oleObj name="Equation" r:id="rId67" imgW="1752480" imgH="2664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9222" y="4167037"/>
                                <a:ext cx="4355976" cy="6956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9" name="Объект 7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87579290"/>
                      </p:ext>
                    </p:extLst>
                  </p:nvPr>
                </p:nvGraphicFramePr>
                <p:xfrm>
                  <a:off x="-29222" y="4167037"/>
                  <a:ext cx="4355976" cy="6956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465" name="Equation" r:id="rId69" imgW="1752480" imgH="266400" progId="Equation.DSMT4">
                          <p:embed/>
                        </p:oleObj>
                      </mc:Choice>
                      <mc:Fallback>
                        <p:oleObj name="Equation" r:id="rId69" imgW="1752480" imgH="2664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9222" y="4167037"/>
                                <a:ext cx="4355976" cy="6956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80" name="TextBox 79"/>
              <p:cNvSpPr txBox="1"/>
              <p:nvPr/>
            </p:nvSpPr>
            <p:spPr>
              <a:xfrm>
                <a:off x="664246" y="3785408"/>
                <a:ext cx="2808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Small deformations:   </a:t>
                </a:r>
                <a:endParaRPr lang="ru-RU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Объект 80"/>
                <p:cNvSpPr txBox="1"/>
                <p:nvPr/>
              </p:nvSpPr>
              <p:spPr bwMode="auto">
                <a:xfrm>
                  <a:off x="1456456" y="3965814"/>
                  <a:ext cx="7147991" cy="5036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𝛆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,    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=− 2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1" name="Объект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6456" y="3965814"/>
                  <a:ext cx="7147991" cy="503612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/>
            <p:cNvSpPr txBox="1"/>
            <p:nvPr/>
          </p:nvSpPr>
          <p:spPr>
            <a:xfrm>
              <a:off x="35496" y="4378052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Relative elongation of the 1-st fiber</a:t>
              </a:r>
              <a:endParaRPr lang="ru-RU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8024" y="4386560"/>
              <a:ext cx="4355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Change of the angle between the first and the second fibers</a:t>
              </a:r>
              <a:endParaRPr lang="ru-RU" sz="2400" dirty="0"/>
            </a:p>
          </p:txBody>
        </p:sp>
        <p:sp>
          <p:nvSpPr>
            <p:cNvPr id="84" name="Поле 41"/>
            <p:cNvSpPr txBox="1">
              <a:spLocks noChangeAspect="1" noChangeArrowheads="1"/>
            </p:cNvSpPr>
            <p:nvPr/>
          </p:nvSpPr>
          <p:spPr bwMode="auto">
            <a:xfrm>
              <a:off x="83205" y="3717032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Объект 84"/>
                <p:cNvSpPr txBox="1"/>
                <p:nvPr/>
              </p:nvSpPr>
              <p:spPr bwMode="auto">
                <a:xfrm>
                  <a:off x="325214" y="5697453"/>
                  <a:ext cx="8493572" cy="612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Pristina" panose="03060402040406080204" pitchFamily="66" charset="0"/>
                          </a:rPr>
                          <m:t>o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Pristina" panose="03060402040406080204" pitchFamily="66" charset="0"/>
                          </a:rPr>
                          <m:t>o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,   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Pristina" panose="03060402040406080204" pitchFamily="66" charset="0"/>
                          </a:rPr>
                          <m:t>o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5" name="Объект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214" y="5697453"/>
                  <a:ext cx="8493572" cy="612776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Овал 76"/>
            <p:cNvSpPr>
              <a:spLocks noChangeArrowheads="1"/>
            </p:cNvSpPr>
            <p:nvPr/>
          </p:nvSpPr>
          <p:spPr bwMode="auto">
            <a:xfrm>
              <a:off x="3239864" y="2212416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A868CD-9645-4A97-906B-315F5850F4CB}"/>
                </a:ext>
              </a:extLst>
            </p:cNvPr>
            <p:cNvSpPr txBox="1"/>
            <p:nvPr/>
          </p:nvSpPr>
          <p:spPr>
            <a:xfrm>
              <a:off x="691611" y="314367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88F88F3-DDF3-4681-9A83-E08D333C6F08}"/>
                </a:ext>
              </a:extLst>
            </p:cNvPr>
            <p:cNvSpPr txBox="1"/>
            <p:nvPr/>
          </p:nvSpPr>
          <p:spPr>
            <a:xfrm>
              <a:off x="590432" y="207860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0C85D4-30A8-401C-8B64-1761C5C6B895}"/>
                </a:ext>
              </a:extLst>
            </p:cNvPr>
            <p:cNvSpPr txBox="1"/>
            <p:nvPr/>
          </p:nvSpPr>
          <p:spPr>
            <a:xfrm>
              <a:off x="1681434" y="37006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E851F9-8769-4864-8F00-9FB853ED767D}"/>
                </a:ext>
              </a:extLst>
            </p:cNvPr>
            <p:cNvSpPr txBox="1"/>
            <p:nvPr/>
          </p:nvSpPr>
          <p:spPr>
            <a:xfrm>
              <a:off x="1611202" y="285284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7E060A-A506-47F0-8070-A43F50D0617D}"/>
                </a:ext>
              </a:extLst>
            </p:cNvPr>
            <p:cNvSpPr txBox="1"/>
            <p:nvPr/>
          </p:nvSpPr>
          <p:spPr>
            <a:xfrm>
              <a:off x="2724788" y="82343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9A4CD2-4149-4E4F-ABE9-9267F67CDCCA}"/>
                </a:ext>
              </a:extLst>
            </p:cNvPr>
            <p:cNvSpPr txBox="1"/>
            <p:nvPr/>
          </p:nvSpPr>
          <p:spPr>
            <a:xfrm>
              <a:off x="1395284" y="125571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68D4BD-6F4E-4381-8E03-49952F055696}"/>
                </a:ext>
              </a:extLst>
            </p:cNvPr>
            <p:cNvSpPr txBox="1"/>
            <p:nvPr/>
          </p:nvSpPr>
          <p:spPr>
            <a:xfrm>
              <a:off x="2960866" y="139554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09EDEA-8702-4646-868E-637299A8D2CF}"/>
                </a:ext>
              </a:extLst>
            </p:cNvPr>
            <p:cNvSpPr txBox="1"/>
            <p:nvPr/>
          </p:nvSpPr>
          <p:spPr>
            <a:xfrm>
              <a:off x="1086800" y="122709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D8D0045-4DF3-44C5-9C41-79F11510CACC}"/>
                </a:ext>
              </a:extLst>
            </p:cNvPr>
            <p:cNvSpPr txBox="1"/>
            <p:nvPr/>
          </p:nvSpPr>
          <p:spPr>
            <a:xfrm>
              <a:off x="2412813" y="8010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5D8A5D-E86F-4FCF-A040-A08F97729C0B}"/>
                </a:ext>
              </a:extLst>
            </p:cNvPr>
            <p:cNvSpPr txBox="1"/>
            <p:nvPr/>
          </p:nvSpPr>
          <p:spPr>
            <a:xfrm>
              <a:off x="1409413" y="34188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C0AD53-6F85-4729-8707-75AE7E32D41C}"/>
                </a:ext>
              </a:extLst>
            </p:cNvPr>
            <p:cNvSpPr txBox="1"/>
            <p:nvPr/>
          </p:nvSpPr>
          <p:spPr>
            <a:xfrm>
              <a:off x="1656371" y="17550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A6F6B4E-69E6-40C8-B7D3-C0C0E42CF412}"/>
                </a:ext>
              </a:extLst>
            </p:cNvPr>
            <p:cNvSpPr txBox="1"/>
            <p:nvPr/>
          </p:nvSpPr>
          <p:spPr>
            <a:xfrm>
              <a:off x="8481753" y="153985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DA2968-A799-4C8B-AA15-0B542BF281BB}"/>
                </a:ext>
              </a:extLst>
            </p:cNvPr>
            <p:cNvSpPr txBox="1"/>
            <p:nvPr/>
          </p:nvSpPr>
          <p:spPr>
            <a:xfrm>
              <a:off x="8086753" y="15657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8A97748-2BD2-40C9-8406-3D4E6B5359E9}"/>
                </a:ext>
              </a:extLst>
            </p:cNvPr>
            <p:cNvSpPr txBox="1"/>
            <p:nvPr/>
          </p:nvSpPr>
          <p:spPr>
            <a:xfrm>
              <a:off x="5473522" y="162467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CC35C9-B10B-4467-AF26-1F57FEB1B401}"/>
                </a:ext>
              </a:extLst>
            </p:cNvPr>
            <p:cNvSpPr txBox="1"/>
            <p:nvPr/>
          </p:nvSpPr>
          <p:spPr>
            <a:xfrm>
              <a:off x="5796483" y="162385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05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B8E0D6-C998-4603-B925-805B7C93861E}"/>
              </a:ext>
            </a:extLst>
          </p:cNvPr>
          <p:cNvSpPr txBox="1"/>
          <p:nvPr/>
        </p:nvSpPr>
        <p:spPr>
          <a:xfrm>
            <a:off x="6092492" y="31774"/>
            <a:ext cx="179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 </a:t>
            </a:r>
            <a:r>
              <a:rPr lang="en-US" sz="2800" dirty="0"/>
              <a:t>fibers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C154C-F6EC-4159-8A6A-680A83F849A7}"/>
                  </a:ext>
                </a:extLst>
              </p:cNvPr>
              <p:cNvSpPr txBox="1"/>
              <p:nvPr/>
            </p:nvSpPr>
            <p:spPr>
              <a:xfrm>
                <a:off x="41716" y="4748666"/>
                <a:ext cx="3687853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pc="-5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ru-RU" sz="2400" i="1" spc="-5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</m:acc>
                  </m:oMath>
                </a14:m>
                <a:r>
                  <a:rPr lang="en-US" sz="2400" i="1" spc="-50" baseline="-28000" dirty="0" err="1">
                    <a:latin typeface="Georgia" panose="02040502050405020303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2400" spc="-50" dirty="0">
                    <a:sym typeface="Symbol" panose="05050102010706020507" pitchFamily="18" charset="2"/>
                  </a:rPr>
                  <a:t> </a:t>
                </a:r>
                <a:r>
                  <a:rPr lang="en-US" sz="2000" spc="-50" dirty="0">
                    <a:sym typeface="Symbol" panose="05050102010706020507" pitchFamily="18" charset="2"/>
                  </a:rPr>
                  <a:t>– relative elongation of </a:t>
                </a:r>
                <a:r>
                  <a:rPr lang="en-US" sz="2000" i="1" spc="-50" dirty="0" err="1">
                    <a:latin typeface="Georgia" panose="02040502050405020303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2000" spc="-50" dirty="0" err="1">
                    <a:sym typeface="Symbol" panose="05050102010706020507" pitchFamily="18" charset="2"/>
                  </a:rPr>
                  <a:t>-th</a:t>
                </a:r>
                <a:r>
                  <a:rPr lang="en-US" sz="2000" spc="-50" dirty="0">
                    <a:sym typeface="Symbol" panose="05050102010706020507" pitchFamily="18" charset="2"/>
                  </a:rPr>
                  <a:t> fiber, </a:t>
                </a:r>
                <a:endParaRPr lang="ru-RU" sz="2000" spc="-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C154C-F6EC-4159-8A6A-680A83F84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6" y="4748666"/>
                <a:ext cx="3687853" cy="468590"/>
              </a:xfrm>
              <a:prstGeom prst="rect">
                <a:avLst/>
              </a:prstGeom>
              <a:blipFill>
                <a:blip r:embed="rId3"/>
                <a:stretch>
                  <a:fillRect l="-661" r="-992" b="-25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BDEF5599-A597-4608-84A9-DF0AA0CFFF95}"/>
              </a:ext>
            </a:extLst>
          </p:cNvPr>
          <p:cNvSpPr txBox="1"/>
          <p:nvPr/>
        </p:nvSpPr>
        <p:spPr>
          <a:xfrm>
            <a:off x="3687366" y="4725144"/>
            <a:ext cx="540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50" dirty="0">
                <a:latin typeface="Georgia" panose="02040502050405020303" pitchFamily="18" charset="0"/>
                <a:sym typeface="Symbol" panose="05050102010706020507" pitchFamily="18" charset="2"/>
              </a:rPr>
              <a:t></a:t>
            </a:r>
            <a:r>
              <a:rPr lang="en-US" sz="2400" i="1" spc="-50" baseline="-28000" dirty="0" err="1">
                <a:latin typeface="Georgia" panose="02040502050405020303" pitchFamily="18" charset="0"/>
                <a:sym typeface="Symbol" panose="05050102010706020507" pitchFamily="18" charset="2"/>
              </a:rPr>
              <a:t>ij</a:t>
            </a:r>
            <a:r>
              <a:rPr lang="en-US" sz="2400" spc="-50" dirty="0">
                <a:sym typeface="Symbol" panose="05050102010706020507" pitchFamily="18" charset="2"/>
              </a:rPr>
              <a:t> </a:t>
            </a:r>
            <a:r>
              <a:rPr lang="en-US" sz="2000" spc="-50" dirty="0">
                <a:sym typeface="Symbol" panose="05050102010706020507" pitchFamily="18" charset="2"/>
              </a:rPr>
              <a:t>– change of the angle between </a:t>
            </a:r>
            <a:r>
              <a:rPr lang="en-US" sz="2000" i="1" spc="-50" dirty="0" err="1">
                <a:latin typeface="Georgia" panose="02040502050405020303" pitchFamily="18" charset="0"/>
                <a:sym typeface="Symbol" panose="05050102010706020507" pitchFamily="18" charset="2"/>
              </a:rPr>
              <a:t>i</a:t>
            </a:r>
            <a:r>
              <a:rPr lang="en-US" sz="2000" spc="-50" dirty="0" err="1">
                <a:sym typeface="Symbol" panose="05050102010706020507" pitchFamily="18" charset="2"/>
              </a:rPr>
              <a:t>-th</a:t>
            </a:r>
            <a:r>
              <a:rPr lang="en-US" sz="2000" spc="-50" dirty="0">
                <a:sym typeface="Symbol" panose="05050102010706020507" pitchFamily="18" charset="2"/>
              </a:rPr>
              <a:t> and </a:t>
            </a:r>
            <a:r>
              <a:rPr lang="en-US" sz="2000" i="1" spc="-50" dirty="0"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000" spc="-50" dirty="0">
                <a:sym typeface="Symbol" panose="05050102010706020507" pitchFamily="18" charset="2"/>
              </a:rPr>
              <a:t>-</a:t>
            </a:r>
            <a:r>
              <a:rPr lang="en-US" sz="2000" spc="-50" dirty="0" err="1">
                <a:sym typeface="Symbol" panose="05050102010706020507" pitchFamily="18" charset="2"/>
              </a:rPr>
              <a:t>th</a:t>
            </a:r>
            <a:r>
              <a:rPr lang="en-US" sz="2000" spc="-50" dirty="0">
                <a:sym typeface="Symbol" panose="05050102010706020507" pitchFamily="18" charset="2"/>
              </a:rPr>
              <a:t> fibers </a:t>
            </a:r>
            <a:endParaRPr lang="ru-RU" sz="2000" spc="-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A529C-80E6-4148-BC12-3F705F8B4ED0}"/>
              </a:ext>
            </a:extLst>
          </p:cNvPr>
          <p:cNvSpPr txBox="1"/>
          <p:nvPr/>
        </p:nvSpPr>
        <p:spPr>
          <a:xfrm>
            <a:off x="3216146" y="4005462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130A3F-F48E-4893-BEAF-199638BCA081}"/>
              </a:ext>
            </a:extLst>
          </p:cNvPr>
          <p:cNvSpPr txBox="1"/>
          <p:nvPr/>
        </p:nvSpPr>
        <p:spPr>
          <a:xfrm>
            <a:off x="2786060" y="400506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772" y="57344"/>
            <a:ext cx="8496944" cy="47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ym typeface="Symbol"/>
              </a:rPr>
              <a:t></a:t>
            </a:r>
            <a:r>
              <a:rPr lang="en-US" sz="2400" baseline="-25000" dirty="0"/>
              <a:t>1</a:t>
            </a:r>
            <a:r>
              <a:rPr lang="en-US" sz="2400" b="1" dirty="0">
                <a:latin typeface="Georgia" panose="02040502050405020303" pitchFamily="18" charset="0"/>
              </a:rPr>
              <a:t>Э</a:t>
            </a:r>
            <a:r>
              <a:rPr lang="en-US" sz="2400" baseline="-25000" dirty="0"/>
              <a:t>1</a:t>
            </a:r>
            <a:r>
              <a:rPr lang="en-US" sz="2400" dirty="0"/>
              <a:t>,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2</a:t>
            </a:r>
            <a:r>
              <a:rPr lang="en-US" sz="2400" dirty="0"/>
              <a:t> = d</a:t>
            </a:r>
            <a:r>
              <a:rPr lang="en-US" sz="2400" dirty="0">
                <a:sym typeface="Symbol"/>
              </a:rPr>
              <a:t></a:t>
            </a:r>
            <a:r>
              <a:rPr lang="en-US" sz="2400" baseline="-25000" dirty="0"/>
              <a:t>2</a:t>
            </a:r>
            <a:r>
              <a:rPr lang="en-US" sz="2400" b="1" dirty="0">
                <a:latin typeface="Georgia" panose="02040502050405020303" pitchFamily="18" charset="0"/>
              </a:rPr>
              <a:t>Э</a:t>
            </a:r>
            <a:r>
              <a:rPr lang="en-US" sz="2400" baseline="-25000" dirty="0"/>
              <a:t>2</a:t>
            </a:r>
            <a:r>
              <a:rPr lang="en-US" sz="2400" dirty="0"/>
              <a:t>,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3</a:t>
            </a:r>
            <a:r>
              <a:rPr lang="en-US" sz="2400" dirty="0"/>
              <a:t> = d</a:t>
            </a:r>
            <a:r>
              <a:rPr lang="en-US" sz="2400" dirty="0">
                <a:sym typeface="Symbol"/>
              </a:rPr>
              <a:t></a:t>
            </a:r>
            <a:r>
              <a:rPr lang="en-US" sz="2400" baseline="-25000" dirty="0"/>
              <a:t>3</a:t>
            </a:r>
            <a:r>
              <a:rPr lang="en-US" sz="2400" b="1" dirty="0">
                <a:latin typeface="Georgia" panose="02040502050405020303" pitchFamily="18" charset="0"/>
              </a:rPr>
              <a:t>Э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71532" y="441035"/>
            <a:ext cx="4795449" cy="695012"/>
            <a:chOff x="257272" y="1544136"/>
            <a:chExt cx="4795449" cy="677689"/>
          </a:xfrm>
        </p:grpSpPr>
        <p:graphicFrame>
          <p:nvGraphicFramePr>
            <p:cNvPr id="3" name="Объект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5590601"/>
                </p:ext>
              </p:extLst>
            </p:nvPr>
          </p:nvGraphicFramePr>
          <p:xfrm>
            <a:off x="3972601" y="1544136"/>
            <a:ext cx="1080120" cy="677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5" name="Equation" r:id="rId4" imgW="507960" imgH="330120" progId="Equation.DSMT4">
                    <p:embed/>
                  </p:oleObj>
                </mc:Choice>
                <mc:Fallback>
                  <p:oleObj name="Equation" r:id="rId4" imgW="507960" imgH="330120" progId="Equation.DSMT4">
                    <p:embed/>
                    <p:pic>
                      <p:nvPicPr>
                        <p:cNvPr id="0" name="Объект 1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601" y="1544136"/>
                          <a:ext cx="1080120" cy="677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57272" y="1735766"/>
              <a:ext cx="3704407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Let at the initial state (t = 0) 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93772" y="3198189"/>
            <a:ext cx="3169559" cy="47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/>
              <a:t>t </a:t>
            </a:r>
            <a:r>
              <a:rPr lang="en-US" sz="2400" dirty="0"/>
              <a:t>= 0: </a:t>
            </a:r>
            <a:r>
              <a:rPr lang="tt-RU" sz="2400" dirty="0"/>
              <a:t>      </a:t>
            </a:r>
            <a:endParaRPr lang="en-US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23871"/>
              </p:ext>
            </p:extLst>
          </p:nvPr>
        </p:nvGraphicFramePr>
        <p:xfrm>
          <a:off x="30990" y="3810906"/>
          <a:ext cx="9000000" cy="86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6" name="Equation" r:id="rId6" imgW="5079960" imgH="469800" progId="Equation.DSMT4">
                  <p:embed/>
                </p:oleObj>
              </mc:Choice>
              <mc:Fallback>
                <p:oleObj name="Equation" r:id="rId6" imgW="5079960" imgH="469800" progId="Equation.DSMT4">
                  <p:embed/>
                  <p:pic>
                    <p:nvPicPr>
                      <p:cNvPr id="0" name="Объект 62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0" y="3810906"/>
                        <a:ext cx="9000000" cy="869199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066958"/>
              </p:ext>
            </p:extLst>
          </p:nvPr>
        </p:nvGraphicFramePr>
        <p:xfrm>
          <a:off x="493648" y="5387319"/>
          <a:ext cx="7776864" cy="142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7" name="Equation" r:id="rId8" imgW="4038480" imgH="761760" progId="Equation.DSMT4">
                  <p:embed/>
                </p:oleObj>
              </mc:Choice>
              <mc:Fallback>
                <p:oleObj name="Equation" r:id="rId8" imgW="4038480" imgH="761760" progId="Equation.DSMT4">
                  <p:embed/>
                  <p:pic>
                    <p:nvPicPr>
                      <p:cNvPr id="0" name="Объект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48" y="5387319"/>
                        <a:ext cx="7776864" cy="142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A7814CF-19D4-49B3-9E10-CDF8720239B2}"/>
              </a:ext>
            </a:extLst>
          </p:cNvPr>
          <p:cNvSpPr txBox="1"/>
          <p:nvPr/>
        </p:nvSpPr>
        <p:spPr>
          <a:xfrm>
            <a:off x="5211711" y="672914"/>
            <a:ext cx="3862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Green–Lagrange strain tensor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124">
                <a:extLst>
                  <a:ext uri="{FF2B5EF4-FFF2-40B4-BE49-F238E27FC236}">
                    <a16:creationId xmlns:a16="http://schemas.microsoft.com/office/drawing/2014/main" id="{90E26A48-2A45-4E38-BF01-3A26B4EF15E3}"/>
                  </a:ext>
                </a:extLst>
              </p:cNvPr>
              <p:cNvSpPr txBox="1"/>
              <p:nvPr/>
            </p:nvSpPr>
            <p:spPr bwMode="auto">
              <a:xfrm>
                <a:off x="1323555" y="2726543"/>
                <a:ext cx="1152822" cy="392096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Объект 124">
                <a:extLst>
                  <a:ext uri="{FF2B5EF4-FFF2-40B4-BE49-F238E27FC236}">
                    <a16:creationId xmlns:a16="http://schemas.microsoft.com/office/drawing/2014/main" id="{90E26A48-2A45-4E38-BF01-3A26B4EF1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555" y="2726543"/>
                <a:ext cx="1152822" cy="392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D399B-21AE-4843-8D08-BF3897739A93}"/>
              </a:ext>
            </a:extLst>
          </p:cNvPr>
          <p:cNvSpPr txBox="1"/>
          <p:nvPr/>
        </p:nvSpPr>
        <p:spPr>
          <a:xfrm>
            <a:off x="368120" y="112136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B3AE3-A810-4859-9BCA-0E99A3A75810}"/>
              </a:ext>
            </a:extLst>
          </p:cNvPr>
          <p:cNvSpPr txBox="1"/>
          <p:nvPr/>
        </p:nvSpPr>
        <p:spPr>
          <a:xfrm>
            <a:off x="2296846" y="112136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6FEE0B-FFD1-44B1-96D8-C9FB2CEB9209}"/>
              </a:ext>
            </a:extLst>
          </p:cNvPr>
          <p:cNvSpPr txBox="1"/>
          <p:nvPr/>
        </p:nvSpPr>
        <p:spPr>
          <a:xfrm>
            <a:off x="3252287" y="5734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ACCEBA-C2E5-49F5-8DA0-2923FCBA4013}"/>
              </a:ext>
            </a:extLst>
          </p:cNvPr>
          <p:cNvSpPr txBox="1"/>
          <p:nvPr/>
        </p:nvSpPr>
        <p:spPr>
          <a:xfrm>
            <a:off x="1354058" y="4462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4B2AD-A013-4A69-90B6-62E65E73C886}"/>
              </a:ext>
            </a:extLst>
          </p:cNvPr>
          <p:cNvSpPr txBox="1"/>
          <p:nvPr/>
        </p:nvSpPr>
        <p:spPr>
          <a:xfrm>
            <a:off x="5127530" y="4462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1E0469-96B8-49D9-BDFE-0B90E07C1B5D}"/>
              </a:ext>
            </a:extLst>
          </p:cNvPr>
          <p:cNvSpPr txBox="1"/>
          <p:nvPr/>
        </p:nvSpPr>
        <p:spPr>
          <a:xfrm>
            <a:off x="4154212" y="11174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CC5F74-804D-46BB-9346-D84F135A44FE}"/>
              </a:ext>
            </a:extLst>
          </p:cNvPr>
          <p:cNvSpPr txBox="1"/>
          <p:nvPr/>
        </p:nvSpPr>
        <p:spPr>
          <a:xfrm>
            <a:off x="3950970" y="581301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7D144-0782-4A89-818B-44EE13B14961}"/>
              </a:ext>
            </a:extLst>
          </p:cNvPr>
          <p:cNvSpPr txBox="1"/>
          <p:nvPr/>
        </p:nvSpPr>
        <p:spPr>
          <a:xfrm>
            <a:off x="4525722" y="63263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8D7C528-1CEB-4C4B-8DF1-CF93DF2659F6}"/>
              </a:ext>
            </a:extLst>
          </p:cNvPr>
          <p:cNvGrpSpPr/>
          <p:nvPr/>
        </p:nvGrpSpPr>
        <p:grpSpPr>
          <a:xfrm>
            <a:off x="3679822" y="3098291"/>
            <a:ext cx="3727450" cy="791247"/>
            <a:chOff x="3679822" y="3098291"/>
            <a:chExt cx="3727450" cy="791247"/>
          </a:xfrm>
        </p:grpSpPr>
        <p:sp>
          <p:nvSpPr>
            <p:cNvPr id="29" name="Полилиния 28"/>
            <p:cNvSpPr>
              <a:spLocks noChangeAspect="1"/>
            </p:cNvSpPr>
            <p:nvPr/>
          </p:nvSpPr>
          <p:spPr>
            <a:xfrm>
              <a:off x="4689715" y="3129917"/>
              <a:ext cx="252000" cy="106956"/>
            </a:xfrm>
            <a:custGeom>
              <a:avLst/>
              <a:gdLst>
                <a:gd name="connsiteX0" fmla="*/ 0 w 415645"/>
                <a:gd name="connsiteY0" fmla="*/ 172016 h 172016"/>
                <a:gd name="connsiteX1" fmla="*/ 190122 w 415645"/>
                <a:gd name="connsiteY1" fmla="*/ 0 h 172016"/>
                <a:gd name="connsiteX2" fmla="*/ 190122 w 415645"/>
                <a:gd name="connsiteY2" fmla="*/ 0 h 172016"/>
                <a:gd name="connsiteX3" fmla="*/ 398352 w 415645"/>
                <a:gd name="connsiteY3" fmla="*/ 153909 h 172016"/>
                <a:gd name="connsiteX4" fmla="*/ 389299 w 415645"/>
                <a:gd name="connsiteY4" fmla="*/ 153909 h 1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45" h="172016">
                  <a:moveTo>
                    <a:pt x="0" y="172016"/>
                  </a:moveTo>
                  <a:lnTo>
                    <a:pt x="190122" y="0"/>
                  </a:lnTo>
                  <a:lnTo>
                    <a:pt x="190122" y="0"/>
                  </a:lnTo>
                  <a:lnTo>
                    <a:pt x="398352" y="153909"/>
                  </a:lnTo>
                  <a:cubicBezTo>
                    <a:pt x="431548" y="179560"/>
                    <a:pt x="410423" y="166734"/>
                    <a:pt x="389299" y="153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296519"/>
                </p:ext>
              </p:extLst>
            </p:nvPr>
          </p:nvGraphicFramePr>
          <p:xfrm>
            <a:off x="3679822" y="3098291"/>
            <a:ext cx="3727450" cy="79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8" name="Equation" r:id="rId11" imgW="1904760" imgH="393480" progId="Equation.DSMT4">
                    <p:embed/>
                  </p:oleObj>
                </mc:Choice>
                <mc:Fallback>
                  <p:oleObj name="Equation" r:id="rId11" imgW="19047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822" y="3098291"/>
                          <a:ext cx="3727450" cy="791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B450D1-956E-417A-BCD8-0974C74EE8C6}"/>
                </a:ext>
              </a:extLst>
            </p:cNvPr>
            <p:cNvSpPr txBox="1"/>
            <p:nvPr/>
          </p:nvSpPr>
          <p:spPr>
            <a:xfrm>
              <a:off x="4528068" y="3254013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97B3BD-8711-4994-B67D-0519436BC8E3}"/>
                </a:ext>
              </a:extLst>
            </p:cNvPr>
            <p:cNvSpPr txBox="1"/>
            <p:nvPr/>
          </p:nvSpPr>
          <p:spPr>
            <a:xfrm>
              <a:off x="4866252" y="3245170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5BC7897-D445-4D4D-9C2C-196384FC04E9}"/>
              </a:ext>
            </a:extLst>
          </p:cNvPr>
          <p:cNvSpPr txBox="1"/>
          <p:nvPr/>
        </p:nvSpPr>
        <p:spPr>
          <a:xfrm>
            <a:off x="2798477" y="4230410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CC89C7-1DFF-40E3-A236-BED89ED33C4D}"/>
              </a:ext>
            </a:extLst>
          </p:cNvPr>
          <p:cNvSpPr txBox="1"/>
          <p:nvPr/>
        </p:nvSpPr>
        <p:spPr>
          <a:xfrm>
            <a:off x="3800354" y="4076393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E494E-CBB3-4F6B-8ACC-FDEBD83D6978}"/>
              </a:ext>
            </a:extLst>
          </p:cNvPr>
          <p:cNvSpPr txBox="1"/>
          <p:nvPr/>
        </p:nvSpPr>
        <p:spPr>
          <a:xfrm>
            <a:off x="3196104" y="4228272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BBB3BF-39CF-4798-A774-CC0459F2A121}"/>
              </a:ext>
            </a:extLst>
          </p:cNvPr>
          <p:cNvSpPr txBox="1"/>
          <p:nvPr/>
        </p:nvSpPr>
        <p:spPr>
          <a:xfrm>
            <a:off x="1751461" y="2801189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D4AEAA-82AE-4BE5-93C1-CF31BC3ED1FB}"/>
              </a:ext>
            </a:extLst>
          </p:cNvPr>
          <p:cNvSpPr txBox="1"/>
          <p:nvPr/>
        </p:nvSpPr>
        <p:spPr>
          <a:xfrm>
            <a:off x="6386460" y="5631002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5C961B-0FC9-470D-9BF3-A42668A376D5}"/>
              </a:ext>
            </a:extLst>
          </p:cNvPr>
          <p:cNvSpPr txBox="1"/>
          <p:nvPr/>
        </p:nvSpPr>
        <p:spPr>
          <a:xfrm>
            <a:off x="3990285" y="5555987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D83890-DFC3-411A-BC1C-C8D42EA25557}"/>
              </a:ext>
            </a:extLst>
          </p:cNvPr>
          <p:cNvSpPr txBox="1"/>
          <p:nvPr/>
        </p:nvSpPr>
        <p:spPr>
          <a:xfrm>
            <a:off x="3560199" y="5555589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980EF-FD20-4BD6-887F-D0E1A6F69B66}"/>
              </a:ext>
            </a:extLst>
          </p:cNvPr>
          <p:cNvSpPr txBox="1"/>
          <p:nvPr/>
        </p:nvSpPr>
        <p:spPr>
          <a:xfrm>
            <a:off x="4167069" y="4068684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89CA5-8518-4259-8B92-709A736DF23A}"/>
              </a:ext>
            </a:extLst>
          </p:cNvPr>
          <p:cNvSpPr txBox="1"/>
          <p:nvPr/>
        </p:nvSpPr>
        <p:spPr>
          <a:xfrm>
            <a:off x="6773302" y="5631002"/>
            <a:ext cx="430022" cy="2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56ED274-15A6-492D-BAC3-5C599ABAEB3A}"/>
              </a:ext>
            </a:extLst>
          </p:cNvPr>
          <p:cNvGrpSpPr/>
          <p:nvPr/>
        </p:nvGrpSpPr>
        <p:grpSpPr>
          <a:xfrm>
            <a:off x="193772" y="1502419"/>
            <a:ext cx="6579530" cy="1326038"/>
            <a:chOff x="193772" y="1502419"/>
            <a:chExt cx="6579530" cy="1326038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193772" y="1502419"/>
              <a:ext cx="6579530" cy="1326038"/>
              <a:chOff x="179512" y="1741713"/>
              <a:chExt cx="6579530" cy="129298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79512" y="1772816"/>
                <a:ext cx="657953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i="1" dirty="0"/>
                  <a:t>t </a:t>
                </a:r>
                <a:r>
                  <a:rPr lang="en-US" sz="2400" dirty="0"/>
                  <a:t>= 0:         =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dirty="0">
                    <a:solidFill>
                      <a:schemeClr val="bg1"/>
                    </a:solidFill>
                    <a:latin typeface="Georgia" panose="02040502050405020303" pitchFamily="18" charset="0"/>
                    <a:sym typeface="Symbol"/>
                  </a:rPr>
                  <a:t>x</a:t>
                </a:r>
                <a:r>
                  <a:rPr lang="en-US" sz="24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sz="2400" dirty="0"/>
                  <a:t>,     </a:t>
                </a:r>
                <a:r>
                  <a:rPr lang="tt-RU" sz="2400" dirty="0"/>
                  <a:t> </a:t>
                </a:r>
                <a:r>
                  <a:rPr lang="en-US" sz="2400" dirty="0"/>
                  <a:t>     =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dirty="0">
                    <a:solidFill>
                      <a:schemeClr val="bg1"/>
                    </a:solidFill>
                    <a:latin typeface="Georgia" panose="02040502050405020303" pitchFamily="18" charset="0"/>
                    <a:sym typeface="Symbol"/>
                  </a:rPr>
                  <a:t>x</a:t>
                </a:r>
                <a:r>
                  <a:rPr lang="en-US" sz="24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sz="2400" dirty="0"/>
                  <a:t>,         </a:t>
                </a:r>
                <a:r>
                  <a:rPr lang="tt-RU" sz="2400" dirty="0"/>
                  <a:t>        </a:t>
                </a:r>
                <a:r>
                  <a:rPr lang="en-US" sz="2400" dirty="0"/>
                  <a:t>=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dirty="0">
                    <a:solidFill>
                      <a:schemeClr val="bg1"/>
                    </a:solidFill>
                    <a:latin typeface="Georgia" panose="02040502050405020303" pitchFamily="18" charset="0"/>
                    <a:sym typeface="Symbol"/>
                  </a:rPr>
                  <a:t>x</a:t>
                </a:r>
                <a:r>
                  <a:rPr lang="en-US" sz="24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sz="2400" dirty="0"/>
                  <a:t>,	</a:t>
                </a:r>
              </a:p>
              <a:p>
                <a:r>
                  <a:rPr lang="tt-RU" sz="2400" dirty="0"/>
                  <a:t>                                   </a:t>
                </a:r>
                <a:r>
                  <a:rPr lang="en-US" sz="2400" dirty="0"/>
                  <a:t>,        </a:t>
                </a:r>
                <a:r>
                  <a:rPr lang="tt-RU" sz="2400" dirty="0"/>
                  <a:t>                  </a:t>
                </a:r>
                <a:r>
                  <a:rPr lang="en-US" sz="2400" dirty="0"/>
                  <a:t>,</a:t>
                </a:r>
                <a:r>
                  <a:rPr lang="tt-RU" sz="2400" dirty="0"/>
                  <a:t>                 </a:t>
                </a:r>
                <a:r>
                  <a:rPr lang="en-US" sz="2400" dirty="0"/>
                  <a:t>         .</a:t>
                </a:r>
              </a:p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" name="Объект 1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38383829"/>
                      </p:ext>
                    </p:extLst>
                  </p:nvPr>
                </p:nvGraphicFramePr>
                <p:xfrm>
                  <a:off x="1036638" y="1741713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799" name="Equation" r:id="rId13" imgW="241200" imgH="253800" progId="Equation.DSMT4">
                          <p:embed/>
                        </p:oleObj>
                      </mc:Choice>
                      <mc:Fallback>
                        <p:oleObj name="Equation" r:id="rId13" imgW="24120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36638" y="1741713"/>
                                <a:ext cx="482600" cy="508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9" name="Объект 1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38383829"/>
                      </p:ext>
                    </p:extLst>
                  </p:nvPr>
                </p:nvGraphicFramePr>
                <p:xfrm>
                  <a:off x="1036638" y="1741713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313" name="Equation" r:id="rId15" imgW="241200" imgH="253800" progId="Equation.DSMT4">
                          <p:embed/>
                        </p:oleObj>
                      </mc:Choice>
                      <mc:Fallback>
                        <p:oleObj name="Equation" r:id="rId15" imgW="24120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36638" y="1741713"/>
                                <a:ext cx="482600" cy="508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Объект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47992893"/>
                      </p:ext>
                    </p:extLst>
                  </p:nvPr>
                </p:nvGraphicFramePr>
                <p:xfrm>
                  <a:off x="2471308" y="1741713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800" name="Equation" r:id="rId17" imgW="241200" imgH="253800" progId="Equation.DSMT4">
                          <p:embed/>
                        </p:oleObj>
                      </mc:Choice>
                      <mc:Fallback>
                        <p:oleObj name="Equation" r:id="rId17" imgW="241200" imgH="25380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1308" y="1741713"/>
                                <a:ext cx="4826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" name="Объект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47992893"/>
                      </p:ext>
                    </p:extLst>
                  </p:nvPr>
                </p:nvGraphicFramePr>
                <p:xfrm>
                  <a:off x="2471308" y="1741713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622" name="Equation" r:id="rId19" imgW="241200" imgH="253800" progId="Equation.DSMT4">
                          <p:embed/>
                        </p:oleObj>
                      </mc:Choice>
                      <mc:Fallback>
                        <p:oleObj name="Equation" r:id="rId19" imgW="241200" imgH="25380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1308" y="1741713"/>
                                <a:ext cx="4826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1" name="Объект 2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20087540"/>
                      </p:ext>
                    </p:extLst>
                  </p:nvPr>
                </p:nvGraphicFramePr>
                <p:xfrm>
                  <a:off x="4364702" y="1751629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801" name="Equation" r:id="rId21" imgW="241200" imgH="253800" progId="Equation.DSMT4">
                          <p:embed/>
                        </p:oleObj>
                      </mc:Choice>
                      <mc:Fallback>
                        <p:oleObj name="Equation" r:id="rId21" imgW="241200" imgH="25380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64702" y="1751629"/>
                                <a:ext cx="4826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1" name="Объект 2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20087540"/>
                      </p:ext>
                    </p:extLst>
                  </p:nvPr>
                </p:nvGraphicFramePr>
                <p:xfrm>
                  <a:off x="4364702" y="1751629"/>
                  <a:ext cx="4826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623" name="Equation" r:id="rId23" imgW="241200" imgH="253800" progId="Equation.DSMT4">
                          <p:embed/>
                        </p:oleObj>
                      </mc:Choice>
                      <mc:Fallback>
                        <p:oleObj name="Equation" r:id="rId23" imgW="241200" imgH="25380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64702" y="1751629"/>
                                <a:ext cx="4826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2" name="Объект 2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69291418"/>
                      </p:ext>
                    </p:extLst>
                  </p:nvPr>
                </p:nvGraphicFramePr>
                <p:xfrm>
                  <a:off x="263525" y="2239519"/>
                  <a:ext cx="2411413" cy="64703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802" name="Equation" r:id="rId25" imgW="1231560" imgH="330120" progId="Equation.DSMT4">
                          <p:embed/>
                        </p:oleObj>
                      </mc:Choice>
                      <mc:Fallback>
                        <p:oleObj name="Equation" r:id="rId25" imgW="1231560" imgH="33012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3525" y="2239519"/>
                                <a:ext cx="2411413" cy="6470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2" name="Объект 2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69291418"/>
                      </p:ext>
                    </p:extLst>
                  </p:nvPr>
                </p:nvGraphicFramePr>
                <p:xfrm>
                  <a:off x="263525" y="2239519"/>
                  <a:ext cx="2411413" cy="64703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624" name="Equation" r:id="rId27" imgW="1231560" imgH="330120" progId="Equation.DSMT4">
                          <p:embed/>
                        </p:oleObj>
                      </mc:Choice>
                      <mc:Fallback>
                        <p:oleObj name="Equation" r:id="rId27" imgW="1231560" imgH="330120" progId="Equation.DSMT4">
                          <p:embed/>
                          <p:pic>
                            <p:nvPicPr>
                              <p:cNvPr id="0" name="Объект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3525" y="2239519"/>
                                <a:ext cx="2411413" cy="6470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Объект 3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97955206"/>
                      </p:ext>
                    </p:extLst>
                  </p:nvPr>
                </p:nvGraphicFramePr>
                <p:xfrm>
                  <a:off x="2880000" y="2232023"/>
                  <a:ext cx="1692000" cy="6469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803" name="Equation" r:id="rId29" imgW="863280" imgH="330120" progId="Equation.DSMT4">
                          <p:embed/>
                        </p:oleObj>
                      </mc:Choice>
                      <mc:Fallback>
                        <p:oleObj name="Equation" r:id="rId29" imgW="863280" imgH="33012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80000" y="2232023"/>
                                <a:ext cx="1692000" cy="64694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6" name="Объект 3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97955206"/>
                      </p:ext>
                    </p:extLst>
                  </p:nvPr>
                </p:nvGraphicFramePr>
                <p:xfrm>
                  <a:off x="2880000" y="2232023"/>
                  <a:ext cx="1692000" cy="6469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317" name="Equation" r:id="rId31" imgW="863280" imgH="330120" progId="Equation.DSMT4">
                          <p:embed/>
                        </p:oleObj>
                      </mc:Choice>
                      <mc:Fallback>
                        <p:oleObj name="Equation" r:id="rId31" imgW="863280" imgH="33012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80000" y="2232023"/>
                                <a:ext cx="1692000" cy="64694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6" name="Объект 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33226235"/>
                      </p:ext>
                    </p:extLst>
                  </p:nvPr>
                </p:nvGraphicFramePr>
                <p:xfrm>
                  <a:off x="4716016" y="2259182"/>
                  <a:ext cx="1643063" cy="647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804" name="Equation" r:id="rId33" imgW="838080" imgH="330120" progId="Equation.DSMT4">
                          <p:embed/>
                        </p:oleObj>
                      </mc:Choice>
                      <mc:Fallback>
                        <p:oleObj name="Equation" r:id="rId33" imgW="838080" imgH="330120" progId="Equation.DSMT4">
                          <p:embed/>
                          <p:pic>
                            <p:nvPicPr>
                              <p:cNvPr id="0" name="Объект 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16016" y="2259182"/>
                                <a:ext cx="1643063" cy="6477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6" name="Объект 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33226235"/>
                      </p:ext>
                    </p:extLst>
                  </p:nvPr>
                </p:nvGraphicFramePr>
                <p:xfrm>
                  <a:off x="4716016" y="2259182"/>
                  <a:ext cx="1643063" cy="647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318" name="Equation" r:id="rId35" imgW="838080" imgH="330120" progId="Equation.DSMT4">
                          <p:embed/>
                        </p:oleObj>
                      </mc:Choice>
                      <mc:Fallback>
                        <p:oleObj name="Equation" r:id="rId35" imgW="838080" imgH="330120" progId="Equation.DSMT4">
                          <p:embed/>
                          <p:pic>
                            <p:nvPicPr>
                              <p:cNvPr id="0" name="Объект 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16016" y="2259182"/>
                                <a:ext cx="1643063" cy="6477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CAEEA4-EAD8-45AB-87B6-EBADCDC1EFAD}"/>
                </a:ext>
              </a:extLst>
            </p:cNvPr>
            <p:cNvSpPr txBox="1"/>
            <p:nvPr/>
          </p:nvSpPr>
          <p:spPr>
            <a:xfrm>
              <a:off x="4102238" y="2081002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5FEE87-22D6-478A-84B9-2F91FABE4FA2}"/>
                </a:ext>
              </a:extLst>
            </p:cNvPr>
            <p:cNvSpPr txBox="1"/>
            <p:nvPr/>
          </p:nvSpPr>
          <p:spPr>
            <a:xfrm>
              <a:off x="2273377" y="2095593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C01FA6-728A-4FE7-8884-89D75762BEB2}"/>
                </a:ext>
              </a:extLst>
            </p:cNvPr>
            <p:cNvSpPr txBox="1"/>
            <p:nvPr/>
          </p:nvSpPr>
          <p:spPr>
            <a:xfrm>
              <a:off x="5901219" y="2117431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F026ED-E3DE-47AA-A37A-4738D9013360}"/>
                </a:ext>
              </a:extLst>
            </p:cNvPr>
            <p:cNvSpPr txBox="1"/>
            <p:nvPr/>
          </p:nvSpPr>
          <p:spPr>
            <a:xfrm>
              <a:off x="1669908" y="2080762"/>
              <a:ext cx="5548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pc="-19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spc="-190" dirty="0">
                  <a:solidFill>
                    <a:schemeClr val="bg1"/>
                  </a:solidFill>
                  <a:latin typeface="Georgia" panose="02040502050405020303" pitchFamily="18" charset="0"/>
                  <a:sym typeface="Symbol"/>
                </a:rPr>
                <a:t>x</a:t>
              </a:r>
              <a:r>
                <a:rPr lang="en-US" sz="2400" spc="-190" baseline="-25000" dirty="0">
                  <a:solidFill>
                    <a:schemeClr val="bg1"/>
                  </a:solidFill>
                </a:rPr>
                <a:t>1</a:t>
              </a:r>
              <a:endParaRPr lang="ru-RU" sz="2400" spc="-19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F7660A-2E7B-4844-A426-7012146566C7}"/>
                </a:ext>
              </a:extLst>
            </p:cNvPr>
            <p:cNvSpPr txBox="1"/>
            <p:nvPr/>
          </p:nvSpPr>
          <p:spPr>
            <a:xfrm>
              <a:off x="3505266" y="2096236"/>
              <a:ext cx="5548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pc="-19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spc="-190" dirty="0">
                  <a:solidFill>
                    <a:schemeClr val="bg1"/>
                  </a:solidFill>
                  <a:latin typeface="Georgia" panose="02040502050405020303" pitchFamily="18" charset="0"/>
                  <a:sym typeface="Symbol"/>
                </a:rPr>
                <a:t>x</a:t>
              </a:r>
              <a:r>
                <a:rPr lang="en-US" sz="2400" spc="-190" baseline="-25000" dirty="0">
                  <a:solidFill>
                    <a:schemeClr val="bg1"/>
                  </a:solidFill>
                </a:rPr>
                <a:t>2</a:t>
              </a:r>
              <a:endParaRPr lang="ru-RU" sz="2400" spc="-19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56D132-81B0-4934-945B-4288BEA30C99}"/>
                </a:ext>
              </a:extLst>
            </p:cNvPr>
            <p:cNvSpPr txBox="1"/>
            <p:nvPr/>
          </p:nvSpPr>
          <p:spPr>
            <a:xfrm>
              <a:off x="5342541" y="2091982"/>
              <a:ext cx="5548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pc="-19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spc="-190" dirty="0">
                  <a:solidFill>
                    <a:schemeClr val="bg1"/>
                  </a:solidFill>
                  <a:latin typeface="Georgia" panose="02040502050405020303" pitchFamily="18" charset="0"/>
                  <a:sym typeface="Symbol"/>
                </a:rPr>
                <a:t>x</a:t>
              </a:r>
              <a:r>
                <a:rPr lang="en-US" sz="2400" spc="-190" baseline="-25000" dirty="0">
                  <a:solidFill>
                    <a:schemeClr val="bg1"/>
                  </a:solidFill>
                </a:rPr>
                <a:t>3</a:t>
              </a:r>
              <a:endParaRPr lang="ru-RU" sz="2400" spc="-19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930325-B9EB-4A18-A562-4A466CEDC765}"/>
                    </a:ext>
                  </a:extLst>
                </p:cNvPr>
                <p:cNvSpPr txBox="1"/>
                <p:nvPr/>
              </p:nvSpPr>
              <p:spPr>
                <a:xfrm>
                  <a:off x="1627367" y="1526129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930325-B9EB-4A18-A562-4A466CEDC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367" y="1526129"/>
                  <a:ext cx="482600" cy="461665"/>
                </a:xfrm>
                <a:prstGeom prst="rect">
                  <a:avLst/>
                </a:prstGeom>
                <a:blipFill>
                  <a:blip r:embed="rId37"/>
                  <a:stretch>
                    <a:fillRect l="-3797" r="-29114"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2EEF7EF-4172-4834-9B2C-A17C50F2EE8E}"/>
                    </a:ext>
                  </a:extLst>
                </p:cNvPr>
                <p:cNvSpPr txBox="1"/>
                <p:nvPr/>
              </p:nvSpPr>
              <p:spPr>
                <a:xfrm>
                  <a:off x="3058178" y="1526129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2EEF7EF-4172-4834-9B2C-A17C50F2E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178" y="1526129"/>
                  <a:ext cx="482600" cy="461665"/>
                </a:xfrm>
                <a:prstGeom prst="rect">
                  <a:avLst/>
                </a:prstGeom>
                <a:blipFill>
                  <a:blip r:embed="rId38"/>
                  <a:stretch>
                    <a:fillRect l="-3797" r="-30380"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0904B89-67FB-45AB-863A-DA8ED72614CD}"/>
                    </a:ext>
                  </a:extLst>
                </p:cNvPr>
                <p:cNvSpPr txBox="1"/>
                <p:nvPr/>
              </p:nvSpPr>
              <p:spPr>
                <a:xfrm>
                  <a:off x="4958090" y="1525474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0904B89-67FB-45AB-863A-DA8ED7261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90" y="1525474"/>
                  <a:ext cx="482600" cy="461665"/>
                </a:xfrm>
                <a:prstGeom prst="rect">
                  <a:avLst/>
                </a:prstGeom>
                <a:blipFill>
                  <a:blip r:embed="rId39"/>
                  <a:stretch>
                    <a:fillRect l="-3750" r="-28750"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2C86C8-BA2F-47B7-A473-ACF3D7AFD144}"/>
                    </a:ext>
                  </a:extLst>
                </p:cNvPr>
                <p:cNvSpPr txBox="1"/>
                <p:nvPr/>
              </p:nvSpPr>
              <p:spPr>
                <a:xfrm>
                  <a:off x="1666104" y="2091982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2C86C8-BA2F-47B7-A473-ACF3D7AFD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6104" y="2091982"/>
                  <a:ext cx="482600" cy="461665"/>
                </a:xfrm>
                <a:prstGeom prst="rect">
                  <a:avLst/>
                </a:prstGeom>
                <a:blipFill>
                  <a:blip r:embed="rId40"/>
                  <a:stretch>
                    <a:fillRect l="-3797" r="-29114"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66D9A08-04B5-4B3A-970E-39BB79968860}"/>
                    </a:ext>
                  </a:extLst>
                </p:cNvPr>
                <p:cNvSpPr txBox="1"/>
                <p:nvPr/>
              </p:nvSpPr>
              <p:spPr>
                <a:xfrm>
                  <a:off x="3488269" y="2099675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66D9A08-04B5-4B3A-970E-39BB79968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269" y="2099675"/>
                  <a:ext cx="482600" cy="461665"/>
                </a:xfrm>
                <a:prstGeom prst="rect">
                  <a:avLst/>
                </a:prstGeom>
                <a:blipFill>
                  <a:blip r:embed="rId41"/>
                  <a:stretch>
                    <a:fillRect l="-3797" r="-30380"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B44ED-33CC-4145-9EAA-3B75670B58BF}"/>
                    </a:ext>
                  </a:extLst>
                </p:cNvPr>
                <p:cNvSpPr txBox="1"/>
                <p:nvPr/>
              </p:nvSpPr>
              <p:spPr>
                <a:xfrm>
                  <a:off x="5296274" y="2102471"/>
                  <a:ext cx="48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B44ED-33CC-4145-9EAA-3B75670B5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274" y="2102471"/>
                  <a:ext cx="482600" cy="461665"/>
                </a:xfrm>
                <a:prstGeom prst="rect">
                  <a:avLst/>
                </a:prstGeom>
                <a:blipFill>
                  <a:blip r:embed="rId42"/>
                  <a:stretch>
                    <a:fillRect l="-3797" r="-30380"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92C4B6-8C15-4F70-BB03-B1E4EFFF4341}"/>
                  </a:ext>
                </a:extLst>
              </p:cNvPr>
              <p:cNvSpPr txBox="1"/>
              <p:nvPr/>
            </p:nvSpPr>
            <p:spPr>
              <a:xfrm>
                <a:off x="2235077" y="5555589"/>
                <a:ext cx="4826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92C4B6-8C15-4F70-BB03-B1E4EFFF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77" y="5555589"/>
                <a:ext cx="482600" cy="461665"/>
              </a:xfrm>
              <a:prstGeom prst="rect">
                <a:avLst/>
              </a:prstGeom>
              <a:blipFill>
                <a:blip r:embed="rId43"/>
                <a:stretch>
                  <a:fillRect l="-3797" r="-22785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9AA3F6-F28A-414C-8968-BD1C656867D5}"/>
                  </a:ext>
                </a:extLst>
              </p:cNvPr>
              <p:cNvSpPr txBox="1"/>
              <p:nvPr/>
            </p:nvSpPr>
            <p:spPr>
              <a:xfrm>
                <a:off x="1569069" y="4002777"/>
                <a:ext cx="482600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19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pc="-19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pc="-19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2400" i="1" spc="-19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spc="-19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9AA3F6-F28A-414C-8968-BD1C6568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69" y="4002777"/>
                <a:ext cx="482600" cy="461665"/>
              </a:xfrm>
              <a:prstGeom prst="rect">
                <a:avLst/>
              </a:prstGeom>
              <a:blipFill>
                <a:blip r:embed="rId44"/>
                <a:stretch>
                  <a:fillRect l="-3750" r="-8750" b="-1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E20617-E964-429C-AFC9-F03986A4FE2B}"/>
                  </a:ext>
                </a:extLst>
              </p:cNvPr>
              <p:cNvSpPr txBox="1"/>
              <p:nvPr/>
            </p:nvSpPr>
            <p:spPr>
              <a:xfrm>
                <a:off x="0" y="4041387"/>
                <a:ext cx="482600" cy="4753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en-US" sz="2400" b="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2400" i="1" spc="-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spc="-3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E20617-E964-429C-AFC9-F03986A4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1387"/>
                <a:ext cx="482600" cy="47532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FD6DC5-B2CB-4598-AA56-E85ACB116B7F}"/>
                  </a:ext>
                </a:extLst>
              </p:cNvPr>
              <p:cNvSpPr txBox="1"/>
              <p:nvPr/>
            </p:nvSpPr>
            <p:spPr>
              <a:xfrm>
                <a:off x="368120" y="5576368"/>
                <a:ext cx="482600" cy="4753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24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pc="-24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en-US" sz="2400" b="0" i="1" spc="-24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ru-RU" sz="2400" i="1" spc="-24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spc="-24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FD6DC5-B2CB-4598-AA56-E85ACB116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20" y="5576368"/>
                <a:ext cx="482600" cy="47532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BFF361-7A79-4522-A4DA-E4A1FBDB7318}"/>
                  </a:ext>
                </a:extLst>
              </p:cNvPr>
              <p:cNvSpPr txBox="1"/>
              <p:nvPr/>
            </p:nvSpPr>
            <p:spPr>
              <a:xfrm>
                <a:off x="3965784" y="1071242"/>
                <a:ext cx="48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d</m:t>
                      </m:r>
                      <m:r>
                        <m:rPr>
                          <m:nor/>
                        </m:rPr>
                        <a:rPr lang="en-US" sz="2400" dirty="0">
                          <a:sym typeface="Symbol"/>
                        </a:rPr>
                        <m:t></m:t>
                      </m:r>
                      <m:r>
                        <m:rPr>
                          <m:nor/>
                        </m:rPr>
                        <a:rPr lang="en-US" sz="2400" b="0" i="1" baseline="-25000" dirty="0" smtClean="0">
                          <a:latin typeface="Georgia" panose="02040502050405020303" pitchFamily="18" charset="0"/>
                        </a:rPr>
                        <m:t>i</m:t>
                      </m:r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BFF361-7A79-4522-A4DA-E4A1FBDB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84" y="1071242"/>
                <a:ext cx="482600" cy="461665"/>
              </a:xfrm>
              <a:prstGeom prst="rect">
                <a:avLst/>
              </a:prstGeom>
              <a:blipFill>
                <a:blip r:embed="rId54"/>
                <a:stretch>
                  <a:fillRect l="-3797" r="-182278" b="-1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C9975F7-C04E-450F-9FFD-EA283A77661A}"/>
              </a:ext>
            </a:extLst>
          </p:cNvPr>
          <p:cNvGrpSpPr/>
          <p:nvPr/>
        </p:nvGrpSpPr>
        <p:grpSpPr>
          <a:xfrm>
            <a:off x="1232333" y="3144982"/>
            <a:ext cx="1495246" cy="631643"/>
            <a:chOff x="-1765890" y="2125166"/>
            <a:chExt cx="1495246" cy="631643"/>
          </a:xfrm>
        </p:grpSpPr>
        <p:sp>
          <p:nvSpPr>
            <p:cNvPr id="43" name="Полилиния 42"/>
            <p:cNvSpPr>
              <a:spLocks noChangeAspect="1"/>
            </p:cNvSpPr>
            <p:nvPr/>
          </p:nvSpPr>
          <p:spPr>
            <a:xfrm>
              <a:off x="-1513464" y="2125166"/>
              <a:ext cx="232927" cy="106956"/>
            </a:xfrm>
            <a:custGeom>
              <a:avLst/>
              <a:gdLst>
                <a:gd name="connsiteX0" fmla="*/ 0 w 415645"/>
                <a:gd name="connsiteY0" fmla="*/ 172016 h 172016"/>
                <a:gd name="connsiteX1" fmla="*/ 190122 w 415645"/>
                <a:gd name="connsiteY1" fmla="*/ 0 h 172016"/>
                <a:gd name="connsiteX2" fmla="*/ 190122 w 415645"/>
                <a:gd name="connsiteY2" fmla="*/ 0 h 172016"/>
                <a:gd name="connsiteX3" fmla="*/ 398352 w 415645"/>
                <a:gd name="connsiteY3" fmla="*/ 153909 h 172016"/>
                <a:gd name="connsiteX4" fmla="*/ 389299 w 415645"/>
                <a:gd name="connsiteY4" fmla="*/ 153909 h 1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45" h="172016">
                  <a:moveTo>
                    <a:pt x="0" y="172016"/>
                  </a:moveTo>
                  <a:lnTo>
                    <a:pt x="190122" y="0"/>
                  </a:lnTo>
                  <a:lnTo>
                    <a:pt x="190122" y="0"/>
                  </a:lnTo>
                  <a:lnTo>
                    <a:pt x="398352" y="153909"/>
                  </a:lnTo>
                  <a:cubicBezTo>
                    <a:pt x="431548" y="179560"/>
                    <a:pt x="410423" y="166734"/>
                    <a:pt x="389299" y="153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6D846C1-0B0B-45BE-8D55-C8710A3D3827}"/>
                    </a:ext>
                  </a:extLst>
                </p:cNvPr>
                <p:cNvSpPr txBox="1"/>
                <p:nvPr/>
              </p:nvSpPr>
              <p:spPr>
                <a:xfrm>
                  <a:off x="-1765890" y="2146577"/>
                  <a:ext cx="1495246" cy="610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latin typeface="Georgia" panose="02040502050405020303" pitchFamily="18" charset="0"/>
                            </a:rPr>
                            <m:t>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a14:m>
                  <a:r>
                    <a:rPr lang="en-US" sz="2400" dirty="0"/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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6D846C1-0B0B-45BE-8D55-C8710A3D3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65890" y="2146577"/>
                  <a:ext cx="1495246" cy="610232"/>
                </a:xfrm>
                <a:prstGeom prst="rect">
                  <a:avLst/>
                </a:prstGeom>
                <a:blipFill>
                  <a:blip r:embed="rId55"/>
                  <a:stretch>
                    <a:fillRect b="-89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491AA9-544B-48A1-8836-11E059965BAF}"/>
                </a:ext>
              </a:extLst>
            </p:cNvPr>
            <p:cNvSpPr txBox="1"/>
            <p:nvPr/>
          </p:nvSpPr>
          <p:spPr>
            <a:xfrm>
              <a:off x="-1740924" y="2227030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66027-C100-4ABB-95CD-7FCD199A3C1F}"/>
                </a:ext>
              </a:extLst>
            </p:cNvPr>
            <p:cNvSpPr txBox="1"/>
            <p:nvPr/>
          </p:nvSpPr>
          <p:spPr>
            <a:xfrm>
              <a:off x="-1393261" y="2232122"/>
              <a:ext cx="430022" cy="21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374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13008"/>
              </p:ext>
            </p:extLst>
          </p:nvPr>
        </p:nvGraphicFramePr>
        <p:xfrm>
          <a:off x="192088" y="519113"/>
          <a:ext cx="72104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8" name="Equation" r:id="rId3" imgW="3492360" imgH="330120" progId="Equation.DSMT4">
                  <p:embed/>
                </p:oleObj>
              </mc:Choice>
              <mc:Fallback>
                <p:oleObj name="Equation" r:id="rId3" imgW="3492360" imgH="330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519113"/>
                        <a:ext cx="72104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51520" y="1758950"/>
                <a:ext cx="8784976" cy="1093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fun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</m:t>
                      </m:r>
                      <m:func>
                        <m:func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fun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58950"/>
                <a:ext cx="8784976" cy="109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83568" y="2944460"/>
            <a:ext cx="7224703" cy="560388"/>
            <a:chOff x="588972" y="2946400"/>
            <a:chExt cx="7224703" cy="56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бъект 3"/>
                <p:cNvSpPr txBox="1"/>
                <p:nvPr/>
              </p:nvSpPr>
              <p:spPr bwMode="auto">
                <a:xfrm>
                  <a:off x="3387725" y="2946400"/>
                  <a:ext cx="4425950" cy="560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 spc="-3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1 , 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 spc="-3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400" i="1" spc="-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" name="Объект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7725" y="2946400"/>
                  <a:ext cx="4425950" cy="5603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88972" y="300589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Small deformations:   </a:t>
              </a:r>
              <a:endParaRPr lang="ru-RU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1187624" y="3741034"/>
                <a:ext cx="7583487" cy="979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,    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741034"/>
                <a:ext cx="7583487" cy="9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496" y="472514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Relative elongation of the 1-st fiber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4733652"/>
            <a:ext cx="435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of the angle between the first and the second fibers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0BF6-BA85-447F-BF6C-61BC3A72F864}"/>
              </a:ext>
            </a:extLst>
          </p:cNvPr>
          <p:cNvSpPr txBox="1"/>
          <p:nvPr/>
        </p:nvSpPr>
        <p:spPr>
          <a:xfrm>
            <a:off x="5796136" y="1249855"/>
            <a:ext cx="153436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        </a:t>
            </a:r>
            <a:r>
              <a:rPr lang="en-US" sz="2400" spc="-220" dirty="0"/>
              <a:t>&lt;&lt;</a:t>
            </a:r>
            <a:r>
              <a:rPr lang="en-US" sz="2400" dirty="0"/>
              <a:t> 1  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DB7FF-D68A-4930-B6D8-5AD30A1901C0}"/>
                  </a:ext>
                </a:extLst>
              </p:cNvPr>
              <p:cNvSpPr txBox="1"/>
              <p:nvPr/>
            </p:nvSpPr>
            <p:spPr>
              <a:xfrm>
                <a:off x="6080720" y="1205948"/>
                <a:ext cx="482600" cy="50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en-US" sz="2400" b="0" i="1" spc="-3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400" i="1" spc="-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spc="-3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DB7FF-D68A-4930-B6D8-5AD30A19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20" y="1205948"/>
                <a:ext cx="482600" cy="503728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26BFF8-BFA3-434E-981D-682221961864}"/>
              </a:ext>
            </a:extLst>
          </p:cNvPr>
          <p:cNvSpPr txBox="1"/>
          <p:nvPr/>
        </p:nvSpPr>
        <p:spPr>
          <a:xfrm>
            <a:off x="7337864" y="1249855"/>
            <a:ext cx="1776772" cy="42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 dirty="0"/>
              <a:t>Small </a:t>
            </a:r>
          </a:p>
          <a:p>
            <a:pPr>
              <a:lnSpc>
                <a:spcPct val="50000"/>
              </a:lnSpc>
            </a:pPr>
            <a:r>
              <a:rPr lang="en-US" sz="2000" dirty="0"/>
              <a:t>deformations: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3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91548"/>
              </p:ext>
            </p:extLst>
          </p:nvPr>
        </p:nvGraphicFramePr>
        <p:xfrm>
          <a:off x="3885492" y="-603448"/>
          <a:ext cx="227614" cy="34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54" name="Equation" r:id="rId3" imgW="228501" imgH="342751" progId="Equation.DSMT4">
                  <p:embed/>
                </p:oleObj>
              </mc:Choice>
              <mc:Fallback>
                <p:oleObj name="Equation" r:id="rId3" imgW="228501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492" y="-603448"/>
                        <a:ext cx="227614" cy="341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AFAC6CE9-7290-421E-8C5D-41FAA9270738}"/>
              </a:ext>
            </a:extLst>
          </p:cNvPr>
          <p:cNvGrpSpPr/>
          <p:nvPr/>
        </p:nvGrpSpPr>
        <p:grpSpPr>
          <a:xfrm>
            <a:off x="35496" y="-27384"/>
            <a:ext cx="9133060" cy="4320480"/>
            <a:chOff x="35496" y="-27384"/>
            <a:chExt cx="9133060" cy="4320480"/>
          </a:xfrm>
        </p:grpSpPr>
        <p:grpSp>
          <p:nvGrpSpPr>
            <p:cNvPr id="3" name="Группа 24"/>
            <p:cNvGrpSpPr>
              <a:grpSpLocks/>
            </p:cNvGrpSpPr>
            <p:nvPr/>
          </p:nvGrpSpPr>
          <p:grpSpPr bwMode="auto">
            <a:xfrm rot="893887">
              <a:off x="1770791" y="1029568"/>
              <a:ext cx="1424275" cy="647979"/>
              <a:chOff x="6176" y="8450"/>
              <a:chExt cx="696" cy="732"/>
            </a:xfrm>
          </p:grpSpPr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rot="3002875" flipV="1">
                <a:off x="6263" y="8549"/>
                <a:ext cx="584" cy="385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Arc 27"/>
              <p:cNvSpPr>
                <a:spLocks noChangeAspect="1"/>
              </p:cNvSpPr>
              <p:nvPr/>
            </p:nvSpPr>
            <p:spPr bwMode="auto">
              <a:xfrm rot="20973838">
                <a:off x="6176" y="8734"/>
                <a:ext cx="696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rot="17675429" flipV="1">
              <a:off x="1833333" y="825629"/>
              <a:ext cx="465625" cy="29497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Прямая соединительная линия 11"/>
            <p:cNvSpPr>
              <a:spLocks noChangeShapeType="1"/>
            </p:cNvSpPr>
            <p:nvPr/>
          </p:nvSpPr>
          <p:spPr bwMode="auto">
            <a:xfrm flipV="1">
              <a:off x="1046873" y="1208366"/>
              <a:ext cx="1030945" cy="1716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Прямая соединительная линия 7"/>
            <p:cNvSpPr>
              <a:spLocks noChangeShapeType="1"/>
            </p:cNvSpPr>
            <p:nvPr/>
          </p:nvSpPr>
          <p:spPr bwMode="auto">
            <a:xfrm flipV="1">
              <a:off x="1029740" y="2583353"/>
              <a:ext cx="1872000" cy="298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Поле 35"/>
            <p:cNvSpPr txBox="1">
              <a:spLocks noChangeAspect="1" noChangeArrowheads="1"/>
            </p:cNvSpPr>
            <p:nvPr/>
          </p:nvSpPr>
          <p:spPr bwMode="auto">
            <a:xfrm>
              <a:off x="2028878" y="1744858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оле 38"/>
            <p:cNvSpPr txBox="1">
              <a:spLocks noChangeAspect="1" noChangeArrowheads="1"/>
            </p:cNvSpPr>
            <p:nvPr/>
          </p:nvSpPr>
          <p:spPr bwMode="auto">
            <a:xfrm>
              <a:off x="1486954" y="1386719"/>
              <a:ext cx="278493" cy="38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Поле 39"/>
            <p:cNvSpPr txBox="1">
              <a:spLocks noChangeAspect="1" noChangeArrowheads="1"/>
            </p:cNvSpPr>
            <p:nvPr/>
          </p:nvSpPr>
          <p:spPr bwMode="auto">
            <a:xfrm>
              <a:off x="2622615" y="1696748"/>
              <a:ext cx="209087" cy="31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Поле 41"/>
            <p:cNvSpPr txBox="1">
              <a:spLocks noChangeAspect="1" noChangeArrowheads="1"/>
            </p:cNvSpPr>
            <p:nvPr/>
          </p:nvSpPr>
          <p:spPr bwMode="auto">
            <a:xfrm>
              <a:off x="35496" y="3830127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оле 42"/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оле 43"/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48122" y="2881443"/>
              <a:ext cx="982967" cy="11038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1080927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Группа 32"/>
            <p:cNvGrpSpPr>
              <a:grpSpLocks/>
            </p:cNvGrpSpPr>
            <p:nvPr/>
          </p:nvGrpSpPr>
          <p:grpSpPr bwMode="auto">
            <a:xfrm>
              <a:off x="512247" y="2173577"/>
              <a:ext cx="1294201" cy="978885"/>
              <a:chOff x="1528" y="1833"/>
              <a:chExt cx="9477" cy="7022"/>
            </a:xfrm>
          </p:grpSpPr>
          <p:sp>
            <p:nvSpPr>
              <p:cNvPr id="35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16200000">
                <a:off x="2597" y="4528"/>
                <a:ext cx="53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55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1528" y="8666"/>
                <a:ext cx="4500" cy="1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2077817" y="781422"/>
              <a:ext cx="859852" cy="1767847"/>
              <a:chOff x="3849497" y="1385512"/>
              <a:chExt cx="906646" cy="1863498"/>
            </a:xfrm>
          </p:grpSpPr>
          <p:sp>
            <p:nvSpPr>
              <p:cNvPr id="31" name="Прямая со стрелкой 28"/>
              <p:cNvSpPr>
                <a:spLocks noChangeShapeType="1"/>
              </p:cNvSpPr>
              <p:nvPr/>
            </p:nvSpPr>
            <p:spPr bwMode="auto">
              <a:xfrm>
                <a:off x="3849497" y="1835558"/>
                <a:ext cx="906646" cy="141345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16"/>
              <p:cNvGrpSpPr>
                <a:grpSpLocks/>
              </p:cNvGrpSpPr>
              <p:nvPr/>
            </p:nvGrpSpPr>
            <p:grpSpPr bwMode="auto">
              <a:xfrm>
                <a:off x="3895211" y="1385512"/>
                <a:ext cx="543384" cy="941512"/>
                <a:chOff x="4403" y="7539"/>
                <a:chExt cx="594" cy="1009"/>
              </a:xfrm>
            </p:grpSpPr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 rot="256899" flipV="1">
                  <a:off x="4403" y="7539"/>
                  <a:ext cx="427" cy="54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Arc 24"/>
                <p:cNvSpPr>
                  <a:spLocks/>
                </p:cNvSpPr>
                <p:nvPr/>
              </p:nvSpPr>
              <p:spPr bwMode="auto">
                <a:xfrm rot="18227862">
                  <a:off x="4239" y="7790"/>
                  <a:ext cx="935" cy="581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Овал 18"/>
            <p:cNvSpPr>
              <a:spLocks noChangeArrowheads="1"/>
            </p:cNvSpPr>
            <p:nvPr/>
          </p:nvSpPr>
          <p:spPr bwMode="auto">
            <a:xfrm>
              <a:off x="988097" y="2849304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Овал 30"/>
            <p:cNvSpPr>
              <a:spLocks noChangeArrowheads="1"/>
            </p:cNvSpPr>
            <p:nvPr/>
          </p:nvSpPr>
          <p:spPr bwMode="auto">
            <a:xfrm>
              <a:off x="2058432" y="1170745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Поле 36"/>
            <p:cNvSpPr txBox="1">
              <a:spLocks noChangeAspect="1" noChangeArrowheads="1"/>
            </p:cNvSpPr>
            <p:nvPr/>
          </p:nvSpPr>
          <p:spPr bwMode="auto">
            <a:xfrm>
              <a:off x="591593" y="3166368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оле 40"/>
            <p:cNvSpPr txBox="1">
              <a:spLocks noChangeAspect="1" noChangeArrowheads="1"/>
            </p:cNvSpPr>
            <p:nvPr/>
          </p:nvSpPr>
          <p:spPr bwMode="auto">
            <a:xfrm>
              <a:off x="4075810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645995"/>
                </p:ext>
              </p:extLst>
            </p:nvPr>
          </p:nvGraphicFramePr>
          <p:xfrm>
            <a:off x="2956472" y="1014413"/>
            <a:ext cx="2254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55" name="Equation" r:id="rId5" imgW="203040" imgH="330120" progId="Equation.DSMT4">
                    <p:embed/>
                  </p:oleObj>
                </mc:Choice>
                <mc:Fallback>
                  <p:oleObj name="Equation" r:id="rId5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472" y="1014413"/>
                          <a:ext cx="225425" cy="444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402809"/>
                </p:ext>
              </p:extLst>
            </p:nvPr>
          </p:nvGraphicFramePr>
          <p:xfrm>
            <a:off x="3203848" y="2167615"/>
            <a:ext cx="8397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56" name="Equation" r:id="rId7" imgW="583920" imgH="291960" progId="Equation.DSMT4">
                    <p:embed/>
                  </p:oleObj>
                </mc:Choice>
                <mc:Fallback>
                  <p:oleObj name="Equation" r:id="rId7" imgW="58392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2167615"/>
                          <a:ext cx="839788" cy="419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852099"/>
                </p:ext>
              </p:extLst>
            </p:nvPr>
          </p:nvGraphicFramePr>
          <p:xfrm>
            <a:off x="2983533" y="1679575"/>
            <a:ext cx="611188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57" name="Equation" r:id="rId9" imgW="507960" imgH="266400" progId="Equation.DSMT4">
                    <p:embed/>
                  </p:oleObj>
                </mc:Choice>
                <mc:Fallback>
                  <p:oleObj name="Equation" r:id="rId9" imgW="5079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533" y="1679575"/>
                          <a:ext cx="611188" cy="4429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740470"/>
                </p:ext>
              </p:extLst>
            </p:nvPr>
          </p:nvGraphicFramePr>
          <p:xfrm>
            <a:off x="1390966" y="1723501"/>
            <a:ext cx="252936" cy="337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58" name="Equation" r:id="rId11" imgW="266400" imgH="355320" progId="Equation.DSMT4">
                    <p:embed/>
                  </p:oleObj>
                </mc:Choice>
                <mc:Fallback>
                  <p:oleObj name="Equation" r:id="rId11" imgW="2664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966" y="1723501"/>
                          <a:ext cx="252936" cy="337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866752"/>
                </p:ext>
              </p:extLst>
            </p:nvPr>
          </p:nvGraphicFramePr>
          <p:xfrm>
            <a:off x="2098282" y="2422762"/>
            <a:ext cx="168624" cy="253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59" name="Equation" r:id="rId13" imgW="177480" imgH="266400" progId="Equation.DSMT4">
                    <p:embed/>
                  </p:oleObj>
                </mc:Choice>
                <mc:Fallback>
                  <p:oleObj name="Equation" r:id="rId13" imgW="177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282" y="2422762"/>
                          <a:ext cx="168624" cy="2530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8190362"/>
                </p:ext>
              </p:extLst>
            </p:nvPr>
          </p:nvGraphicFramePr>
          <p:xfrm>
            <a:off x="2921116" y="2617055"/>
            <a:ext cx="234117" cy="273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0" name="Equation" r:id="rId15" imgW="228501" imgH="266584" progId="Equation.DSMT4">
                    <p:embed/>
                  </p:oleObj>
                </mc:Choice>
                <mc:Fallback>
                  <p:oleObj name="Equation" r:id="rId15" imgW="228501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116" y="2617055"/>
                          <a:ext cx="234117" cy="2732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2541654" y="2196175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2967978" y="2591623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2384538" y="2816982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Овал 44"/>
            <p:cNvSpPr>
              <a:spLocks noChangeArrowheads="1"/>
            </p:cNvSpPr>
            <p:nvPr/>
          </p:nvSpPr>
          <p:spPr bwMode="auto">
            <a:xfrm>
              <a:off x="2924192" y="2543696"/>
              <a:ext cx="77757" cy="793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507349"/>
                </p:ext>
              </p:extLst>
            </p:nvPr>
          </p:nvGraphicFramePr>
          <p:xfrm>
            <a:off x="1851572" y="258763"/>
            <a:ext cx="2540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1" name="Equation" r:id="rId17" imgW="215640" imgH="330120" progId="Equation.DSMT4">
                    <p:embed/>
                  </p:oleObj>
                </mc:Choice>
                <mc:Fallback>
                  <p:oleObj name="Equation" r:id="rId17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572" y="258763"/>
                          <a:ext cx="254000" cy="468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973029"/>
                </p:ext>
              </p:extLst>
            </p:nvPr>
          </p:nvGraphicFramePr>
          <p:xfrm>
            <a:off x="2508797" y="403225"/>
            <a:ext cx="2667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2" name="Equation" r:id="rId19" imgW="228600" imgH="330120" progId="Equation.DSMT4">
                    <p:embed/>
                  </p:oleObj>
                </mc:Choice>
                <mc:Fallback>
                  <p:oleObj name="Equation" r:id="rId19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797" y="403225"/>
                          <a:ext cx="266700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оле 40"/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9" name="Объект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146894"/>
                </p:ext>
              </p:extLst>
            </p:nvPr>
          </p:nvGraphicFramePr>
          <p:xfrm>
            <a:off x="3094038" y="1392238"/>
            <a:ext cx="280987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3" name="Equation" r:id="rId21" imgW="190440" imgH="228600" progId="Equation.DSMT4">
                    <p:embed/>
                  </p:oleObj>
                </mc:Choice>
                <mc:Fallback>
                  <p:oleObj name="Equation" r:id="rId21" imgW="190440" imgH="2286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038" y="1392238"/>
                          <a:ext cx="280987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ъект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8842019"/>
                </p:ext>
              </p:extLst>
            </p:nvPr>
          </p:nvGraphicFramePr>
          <p:xfrm>
            <a:off x="1457325" y="292100"/>
            <a:ext cx="263525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4"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292100"/>
                          <a:ext cx="263525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ъект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2567904"/>
                </p:ext>
              </p:extLst>
            </p:nvPr>
          </p:nvGraphicFramePr>
          <p:xfrm>
            <a:off x="2776538" y="801688"/>
            <a:ext cx="22225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5" name="Equation" r:id="rId25" imgW="203040" imgH="228600" progId="Equation.DSMT4">
                    <p:embed/>
                  </p:oleObj>
                </mc:Choice>
                <mc:Fallback>
                  <p:oleObj name="Equation" r:id="rId25" imgW="203040" imgH="2286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538" y="801688"/>
                          <a:ext cx="22225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ъект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869004"/>
                </p:ext>
              </p:extLst>
            </p:nvPr>
          </p:nvGraphicFramePr>
          <p:xfrm>
            <a:off x="2596630" y="2895352"/>
            <a:ext cx="8032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6" name="Equation" r:id="rId27" imgW="558720" imgH="291960" progId="Equation.DSMT4">
                    <p:embed/>
                  </p:oleObj>
                </mc:Choice>
                <mc:Fallback>
                  <p:oleObj name="Equation" r:id="rId27" imgW="55872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630" y="2895352"/>
                          <a:ext cx="8032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Полилиния 52"/>
            <p:cNvSpPr/>
            <p:nvPr/>
          </p:nvSpPr>
          <p:spPr>
            <a:xfrm>
              <a:off x="1772311" y="536223"/>
              <a:ext cx="290398" cy="695677"/>
            </a:xfrm>
            <a:custGeom>
              <a:avLst/>
              <a:gdLst>
                <a:gd name="connsiteX0" fmla="*/ 290398 w 290398"/>
                <a:gd name="connsiteY0" fmla="*/ 695677 h 695677"/>
                <a:gd name="connsiteX1" fmla="*/ 252298 w 290398"/>
                <a:gd name="connsiteY1" fmla="*/ 467077 h 695677"/>
                <a:gd name="connsiteX2" fmla="*/ 214198 w 290398"/>
                <a:gd name="connsiteY2" fmla="*/ 352777 h 695677"/>
                <a:gd name="connsiteX3" fmla="*/ 125298 w 290398"/>
                <a:gd name="connsiteY3" fmla="*/ 149577 h 695677"/>
                <a:gd name="connsiteX4" fmla="*/ 10998 w 290398"/>
                <a:gd name="connsiteY4" fmla="*/ 9877 h 695677"/>
                <a:gd name="connsiteX5" fmla="*/ 10998 w 290398"/>
                <a:gd name="connsiteY5" fmla="*/ 22577 h 69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8" h="695677">
                  <a:moveTo>
                    <a:pt x="290398" y="695677"/>
                  </a:moveTo>
                  <a:cubicBezTo>
                    <a:pt x="277698" y="609952"/>
                    <a:pt x="264998" y="524227"/>
                    <a:pt x="252298" y="467077"/>
                  </a:cubicBezTo>
                  <a:cubicBezTo>
                    <a:pt x="239598" y="409927"/>
                    <a:pt x="235365" y="405694"/>
                    <a:pt x="214198" y="352777"/>
                  </a:cubicBezTo>
                  <a:cubicBezTo>
                    <a:pt x="193031" y="299860"/>
                    <a:pt x="159165" y="206727"/>
                    <a:pt x="125298" y="149577"/>
                  </a:cubicBezTo>
                  <a:cubicBezTo>
                    <a:pt x="91431" y="92427"/>
                    <a:pt x="30048" y="31043"/>
                    <a:pt x="10998" y="9877"/>
                  </a:cubicBezTo>
                  <a:cubicBezTo>
                    <a:pt x="-8052" y="-11289"/>
                    <a:pt x="1473" y="5644"/>
                    <a:pt x="10998" y="225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963989"/>
                </p:ext>
              </p:extLst>
            </p:nvPr>
          </p:nvGraphicFramePr>
          <p:xfrm>
            <a:off x="5600030" y="2832546"/>
            <a:ext cx="112236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7" name="Equation" r:id="rId29" imgW="634680" imgH="266400" progId="Equation.DSMT4">
                    <p:embed/>
                  </p:oleObj>
                </mc:Choice>
                <mc:Fallback>
                  <p:oleObj name="Equation" r:id="rId29" imgW="6346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030" y="2832546"/>
                          <a:ext cx="1122362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Прямая соединительная линия 23"/>
            <p:cNvCxnSpPr/>
            <p:nvPr/>
          </p:nvCxnSpPr>
          <p:spPr>
            <a:xfrm>
              <a:off x="3323829" y="2608753"/>
              <a:ext cx="843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2227924" y="2732705"/>
              <a:ext cx="570799" cy="624983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2948254" y="1568767"/>
              <a:ext cx="0" cy="67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Объект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1310755"/>
                </p:ext>
              </p:extLst>
            </p:nvPr>
          </p:nvGraphicFramePr>
          <p:xfrm>
            <a:off x="6824166" y="2913930"/>
            <a:ext cx="14922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8" name="Equation" r:id="rId31" imgW="1104840" imgH="241200" progId="Equation.DSMT4">
                    <p:embed/>
                  </p:oleObj>
                </mc:Choice>
                <mc:Fallback>
                  <p:oleObj name="Equation" r:id="rId31" imgW="110484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4166" y="2913930"/>
                          <a:ext cx="14922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6436448"/>
                </p:ext>
              </p:extLst>
            </p:nvPr>
          </p:nvGraphicFramePr>
          <p:xfrm>
            <a:off x="5076056" y="1844824"/>
            <a:ext cx="3457575" cy="86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69" name="Equation" r:id="rId33" imgW="2349360" imgH="634680" progId="Equation.DSMT4">
                    <p:embed/>
                  </p:oleObj>
                </mc:Choice>
                <mc:Fallback>
                  <p:oleObj name="Equation" r:id="rId33" imgW="2349360" imgH="634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1844824"/>
                          <a:ext cx="3457575" cy="868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Объект 5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7557717"/>
                </p:ext>
              </p:extLst>
            </p:nvPr>
          </p:nvGraphicFramePr>
          <p:xfrm>
            <a:off x="2077818" y="3206223"/>
            <a:ext cx="263525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70" name="Equation" r:id="rId35" imgW="177480" imgH="228600" progId="Equation.DSMT4">
                    <p:embed/>
                  </p:oleObj>
                </mc:Choice>
                <mc:Fallback>
                  <p:oleObj name="Equation" r:id="rId3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818" y="3206223"/>
                          <a:ext cx="263525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Объект 6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6662336"/>
                </p:ext>
              </p:extLst>
            </p:nvPr>
          </p:nvGraphicFramePr>
          <p:xfrm>
            <a:off x="4121294" y="2492896"/>
            <a:ext cx="22225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71" name="Equation" r:id="rId37" imgW="203040" imgH="228600" progId="Equation.DSMT4">
                    <p:embed/>
                  </p:oleObj>
                </mc:Choice>
                <mc:Fallback>
                  <p:oleObj name="Equation" r:id="rId37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294" y="2492896"/>
                          <a:ext cx="22225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Объект 6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1819910"/>
                </p:ext>
              </p:extLst>
            </p:nvPr>
          </p:nvGraphicFramePr>
          <p:xfrm>
            <a:off x="3752677" y="116632"/>
            <a:ext cx="5348287" cy="94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72" name="Equation" r:id="rId39" imgW="3085920" imgH="660240" progId="Equation.DSMT4">
                    <p:embed/>
                  </p:oleObj>
                </mc:Choice>
                <mc:Fallback>
                  <p:oleObj name="Equation" r:id="rId39" imgW="3085920" imgH="6602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677" y="116632"/>
                          <a:ext cx="5348287" cy="949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3911972" y="1020431"/>
              <a:ext cx="5256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Components of  Eulerian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Almansi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second-rank 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symmetric</a:t>
              </a:r>
              <a:r>
                <a:rPr lang="en-US" sz="2000" i="1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strain tensor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Овал 58"/>
            <p:cNvSpPr>
              <a:spLocks noChangeArrowheads="1"/>
            </p:cNvSpPr>
            <p:nvPr/>
          </p:nvSpPr>
          <p:spPr bwMode="auto">
            <a:xfrm>
              <a:off x="2049335" y="1170148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Овал 61"/>
            <p:cNvSpPr>
              <a:spLocks noChangeArrowheads="1"/>
            </p:cNvSpPr>
            <p:nvPr/>
          </p:nvSpPr>
          <p:spPr bwMode="auto">
            <a:xfrm>
              <a:off x="2890710" y="2511334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308C6F-C0FE-4206-B330-122682B05B34}"/>
                </a:ext>
              </a:extLst>
            </p:cNvPr>
            <p:cNvSpPr txBox="1"/>
            <p:nvPr/>
          </p:nvSpPr>
          <p:spPr>
            <a:xfrm>
              <a:off x="715522" y="319784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7D6395-2A8B-4024-B970-ADFEA21D95B0}"/>
                </a:ext>
              </a:extLst>
            </p:cNvPr>
            <p:cNvSpPr txBox="1"/>
            <p:nvPr/>
          </p:nvSpPr>
          <p:spPr>
            <a:xfrm>
              <a:off x="1578052" y="285128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C227B0-4334-4A34-A3D8-A4E41728E259}"/>
                </a:ext>
              </a:extLst>
            </p:cNvPr>
            <p:cNvSpPr txBox="1"/>
            <p:nvPr/>
          </p:nvSpPr>
          <p:spPr>
            <a:xfrm>
              <a:off x="591593" y="209878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ADBEB8-7F8B-461A-8028-AC01FBCEE496}"/>
                </a:ext>
              </a:extLst>
            </p:cNvPr>
            <p:cNvSpPr txBox="1"/>
            <p:nvPr/>
          </p:nvSpPr>
          <p:spPr>
            <a:xfrm>
              <a:off x="3696961" y="222621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1556BA-BBD9-47C9-9432-538F97259C57}"/>
                </a:ext>
              </a:extLst>
            </p:cNvPr>
            <p:cNvSpPr txBox="1"/>
            <p:nvPr/>
          </p:nvSpPr>
          <p:spPr>
            <a:xfrm>
              <a:off x="3069184" y="29583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284D46-58DD-4C8B-BE57-9B637F06A435}"/>
                </a:ext>
              </a:extLst>
            </p:cNvPr>
            <p:cNvSpPr txBox="1"/>
            <p:nvPr/>
          </p:nvSpPr>
          <p:spPr>
            <a:xfrm>
              <a:off x="7524328" y="21191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5BAD74-2E11-4903-91E9-5BEB27B7B525}"/>
                </a:ext>
              </a:extLst>
            </p:cNvPr>
            <p:cNvSpPr txBox="1"/>
            <p:nvPr/>
          </p:nvSpPr>
          <p:spPr>
            <a:xfrm>
              <a:off x="7221854" y="291895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3C3B310-1AC5-4AB0-BE98-DAC3EA5C0CF1}"/>
                </a:ext>
              </a:extLst>
            </p:cNvPr>
            <p:cNvSpPr txBox="1"/>
            <p:nvPr/>
          </p:nvSpPr>
          <p:spPr>
            <a:xfrm>
              <a:off x="7436865" y="29134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87CAEB-BC44-4873-8F8D-B64349E177C0}"/>
                </a:ext>
              </a:extLst>
            </p:cNvPr>
            <p:cNvSpPr txBox="1"/>
            <p:nvPr/>
          </p:nvSpPr>
          <p:spPr>
            <a:xfrm>
              <a:off x="6099492" y="29134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9060CC-7685-40E5-A4C8-3492AC242665}"/>
                </a:ext>
              </a:extLst>
            </p:cNvPr>
            <p:cNvSpPr txBox="1"/>
            <p:nvPr/>
          </p:nvSpPr>
          <p:spPr>
            <a:xfrm>
              <a:off x="5600030" y="286420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317161-677F-49A9-B3C5-5B0BC30DB986}"/>
                </a:ext>
              </a:extLst>
            </p:cNvPr>
            <p:cNvSpPr txBox="1"/>
            <p:nvPr/>
          </p:nvSpPr>
          <p:spPr>
            <a:xfrm>
              <a:off x="3199272" y="219451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5A7E2C-3B4D-4FC1-8C72-765B895DB1EC}"/>
                </a:ext>
              </a:extLst>
            </p:cNvPr>
            <p:cNvSpPr txBox="1"/>
            <p:nvPr/>
          </p:nvSpPr>
          <p:spPr>
            <a:xfrm>
              <a:off x="6498638" y="211413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BCF289-B0A8-4172-8A63-10A572D8ACEB}"/>
                </a:ext>
              </a:extLst>
            </p:cNvPr>
            <p:cNvSpPr txBox="1"/>
            <p:nvPr/>
          </p:nvSpPr>
          <p:spPr>
            <a:xfrm>
              <a:off x="2594350" y="29260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FE2789-611B-4448-9C68-2E72517BDE67}"/>
                </a:ext>
              </a:extLst>
            </p:cNvPr>
            <p:cNvSpPr txBox="1"/>
            <p:nvPr/>
          </p:nvSpPr>
          <p:spPr>
            <a:xfrm>
              <a:off x="5663689" y="208535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669244-20DB-4DD2-94C0-FDE4D9625047}"/>
                </a:ext>
              </a:extLst>
            </p:cNvPr>
            <p:cNvSpPr txBox="1"/>
            <p:nvPr/>
          </p:nvSpPr>
          <p:spPr>
            <a:xfrm>
              <a:off x="5996798" y="209363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6C0434-292D-44E8-9CBE-99904F4A4D23}"/>
                </a:ext>
              </a:extLst>
            </p:cNvPr>
            <p:cNvSpPr txBox="1"/>
            <p:nvPr/>
          </p:nvSpPr>
          <p:spPr>
            <a:xfrm>
              <a:off x="1798571" y="3600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A145B2-0355-4169-89BD-DB5DE5769753}"/>
                </a:ext>
              </a:extLst>
            </p:cNvPr>
            <p:cNvSpPr txBox="1"/>
            <p:nvPr/>
          </p:nvSpPr>
          <p:spPr>
            <a:xfrm>
              <a:off x="2913164" y="11130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B9A4E7-A333-43CC-A762-6EA459433359}"/>
                </a:ext>
              </a:extLst>
            </p:cNvPr>
            <p:cNvSpPr txBox="1"/>
            <p:nvPr/>
          </p:nvSpPr>
          <p:spPr>
            <a:xfrm>
              <a:off x="2454517" y="51065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98C7E5-9B79-4E82-940D-2C0D7C3232BD}"/>
                </a:ext>
              </a:extLst>
            </p:cNvPr>
            <p:cNvSpPr txBox="1"/>
            <p:nvPr/>
          </p:nvSpPr>
          <p:spPr>
            <a:xfrm>
              <a:off x="3308232" y="175169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710B-FD75-4CBC-8978-839E81BF2439}"/>
                </a:ext>
              </a:extLst>
            </p:cNvPr>
            <p:cNvSpPr txBox="1"/>
            <p:nvPr/>
          </p:nvSpPr>
          <p:spPr>
            <a:xfrm>
              <a:off x="2956600" y="17225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59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A4E3A7F-E0AD-4DFD-A905-65F2BA37AE9A}"/>
              </a:ext>
            </a:extLst>
          </p:cNvPr>
          <p:cNvGrpSpPr/>
          <p:nvPr/>
        </p:nvGrpSpPr>
        <p:grpSpPr>
          <a:xfrm>
            <a:off x="252536" y="57145"/>
            <a:ext cx="8855968" cy="6252449"/>
            <a:chOff x="252536" y="57145"/>
            <a:chExt cx="8855968" cy="6252449"/>
          </a:xfrm>
        </p:grpSpPr>
        <p:sp>
          <p:nvSpPr>
            <p:cNvPr id="15" name="TextBox 14"/>
            <p:cNvSpPr txBox="1"/>
            <p:nvPr/>
          </p:nvSpPr>
          <p:spPr>
            <a:xfrm>
              <a:off x="252536" y="57145"/>
              <a:ext cx="8855968" cy="391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sz="2400" b="1" i="1" dirty="0"/>
                <a:t>Theorem.</a:t>
              </a:r>
              <a:r>
                <a:rPr lang="en-US" sz="2400" i="1" dirty="0"/>
                <a:t> </a:t>
              </a:r>
              <a:r>
                <a:rPr lang="en-US" sz="2400" dirty="0"/>
                <a:t>For any deformation of an infinitesimal material element, there exists a set of Cartesian unit vectors                      and  pointing along the principal axes of strain. In these coordinates, the strain tensor is</a:t>
              </a:r>
            </a:p>
            <a:p>
              <a:pPr>
                <a:lnSpc>
                  <a:spcPct val="130000"/>
                </a:lnSpc>
                <a:spcBef>
                  <a:spcPts val="1800"/>
                </a:spcBef>
              </a:pPr>
              <a:r>
                <a:rPr lang="en-US" sz="2400" dirty="0"/>
                <a:t>represented by a diagonal matrix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/>
                <a:t>;  i.e., the fibers aligned with</a:t>
              </a:r>
            </a:p>
            <a:p>
              <a:pPr>
                <a:lnSpc>
                  <a:spcPct val="130000"/>
                </a:lnSpc>
              </a:pPr>
              <a:r>
                <a:rPr lang="en-US" sz="2400" dirty="0"/>
                <a:t>and  (principal fibers) are elongated or shortened while remaining orthogonal</a:t>
              </a:r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641145"/>
                </p:ext>
              </p:extLst>
            </p:nvPr>
          </p:nvGraphicFramePr>
          <p:xfrm>
            <a:off x="5652120" y="587707"/>
            <a:ext cx="1224000" cy="484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1" name="Equation" r:id="rId3" imgW="672840" imgH="266400" progId="Equation.DSMT4">
                    <p:embed/>
                  </p:oleObj>
                </mc:Choice>
                <mc:Fallback>
                  <p:oleObj name="Equation" r:id="rId3" imgW="6728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52120" y="587707"/>
                          <a:ext cx="1224000" cy="4849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569089"/>
                </p:ext>
              </p:extLst>
            </p:nvPr>
          </p:nvGraphicFramePr>
          <p:xfrm>
            <a:off x="3846513" y="1936701"/>
            <a:ext cx="1452562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2" name="Equation" r:id="rId5" imgW="799920" imgH="266400" progId="Equation.DSMT4">
                    <p:embed/>
                  </p:oleObj>
                </mc:Choice>
                <mc:Fallback>
                  <p:oleObj name="Equation" r:id="rId5" imgW="7999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513" y="1936701"/>
                          <a:ext cx="1452562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346343"/>
                </p:ext>
              </p:extLst>
            </p:nvPr>
          </p:nvGraphicFramePr>
          <p:xfrm>
            <a:off x="1835150" y="4221088"/>
            <a:ext cx="47910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3" name="Equation" r:id="rId7" imgW="2628720" imgH="266400" progId="Equation.DSMT4">
                    <p:embed/>
                  </p:oleObj>
                </mc:Choice>
                <mc:Fallback>
                  <p:oleObj name="Equation" r:id="rId7" imgW="262872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5150" y="4221088"/>
                          <a:ext cx="4791075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528213"/>
                </p:ext>
              </p:extLst>
            </p:nvPr>
          </p:nvGraphicFramePr>
          <p:xfrm>
            <a:off x="4114800" y="3328988"/>
            <a:ext cx="91440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4" name="Equation" r:id="rId9" imgW="914400" imgH="200520" progId="Equation.DSMT4">
                    <p:embed/>
                  </p:oleObj>
                </mc:Choice>
                <mc:Fallback>
                  <p:oleObj name="Equation" r:id="rId9" imgW="914400" imgH="200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14800" y="3328988"/>
                          <a:ext cx="91440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762158"/>
                </p:ext>
              </p:extLst>
            </p:nvPr>
          </p:nvGraphicFramePr>
          <p:xfrm>
            <a:off x="2492474" y="4941168"/>
            <a:ext cx="4027487" cy="648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5" name="Equation" r:id="rId11" imgW="2209680" imgH="355320" progId="Equation.DSMT4">
                    <p:embed/>
                  </p:oleObj>
                </mc:Choice>
                <mc:Fallback>
                  <p:oleObj name="Equation" r:id="rId11" imgW="220968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92474" y="4941168"/>
                          <a:ext cx="4027487" cy="648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286650"/>
                </p:ext>
              </p:extLst>
            </p:nvPr>
          </p:nvGraphicFramePr>
          <p:xfrm>
            <a:off x="2397224" y="5660307"/>
            <a:ext cx="419100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6" name="Equation" r:id="rId13" imgW="2298600" imgH="355320" progId="Equation.DSMT4">
                    <p:embed/>
                  </p:oleObj>
                </mc:Choice>
                <mc:Fallback>
                  <p:oleObj name="Equation" r:id="rId13" imgW="22986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224" y="5660307"/>
                          <a:ext cx="4191000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A368A-E617-4BE5-BB5A-FBEBCCF7E99C}"/>
                </a:ext>
              </a:extLst>
            </p:cNvPr>
            <p:cNvSpPr txBox="1"/>
            <p:nvPr/>
          </p:nvSpPr>
          <p:spPr>
            <a:xfrm>
              <a:off x="3606652" y="51647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C43AA6-5A03-4C45-A031-BC61D6218CC4}"/>
                </a:ext>
              </a:extLst>
            </p:cNvPr>
            <p:cNvSpPr txBox="1"/>
            <p:nvPr/>
          </p:nvSpPr>
          <p:spPr>
            <a:xfrm>
              <a:off x="4888720" y="198862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C11A16-A77A-4788-A398-5AF2E44D76F8}"/>
                </a:ext>
              </a:extLst>
            </p:cNvPr>
            <p:cNvSpPr txBox="1"/>
            <p:nvPr/>
          </p:nvSpPr>
          <p:spPr>
            <a:xfrm>
              <a:off x="3305676" y="515973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C96C63-AC68-4998-ADDF-EA337AD15F11}"/>
                </a:ext>
              </a:extLst>
            </p:cNvPr>
            <p:cNvSpPr txBox="1"/>
            <p:nvPr/>
          </p:nvSpPr>
          <p:spPr>
            <a:xfrm>
              <a:off x="3779702" y="1993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E42943-EA41-4FAF-ACCB-1BE978F8ADC2}"/>
                </a:ext>
              </a:extLst>
            </p:cNvPr>
            <p:cNvSpPr txBox="1"/>
            <p:nvPr/>
          </p:nvSpPr>
          <p:spPr>
            <a:xfrm>
              <a:off x="4335936" y="1993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8F96C1-11B7-449D-834E-3621CBE57372}"/>
                </a:ext>
              </a:extLst>
            </p:cNvPr>
            <p:cNvSpPr txBox="1"/>
            <p:nvPr/>
          </p:nvSpPr>
          <p:spPr>
            <a:xfrm>
              <a:off x="3275856" y="587072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2367B5-9652-4347-905A-08C416CF0385}"/>
                </a:ext>
              </a:extLst>
            </p:cNvPr>
            <p:cNvSpPr txBox="1"/>
            <p:nvPr/>
          </p:nvSpPr>
          <p:spPr>
            <a:xfrm>
              <a:off x="5809720" y="51647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B612C-2E4B-46C9-8BF0-5160FDF016AD}"/>
                </a:ext>
              </a:extLst>
            </p:cNvPr>
            <p:cNvSpPr txBox="1"/>
            <p:nvPr/>
          </p:nvSpPr>
          <p:spPr>
            <a:xfrm>
              <a:off x="6118939" y="51647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FB2D38-D7EE-4400-AFAF-F49069F1F229}"/>
                </a:ext>
              </a:extLst>
            </p:cNvPr>
            <p:cNvSpPr txBox="1"/>
            <p:nvPr/>
          </p:nvSpPr>
          <p:spPr>
            <a:xfrm>
              <a:off x="4547319" y="515973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9F45B0-4943-4FF1-B842-6BF7E83487E7}"/>
                </a:ext>
              </a:extLst>
            </p:cNvPr>
            <p:cNvSpPr txBox="1"/>
            <p:nvPr/>
          </p:nvSpPr>
          <p:spPr>
            <a:xfrm>
              <a:off x="4869053" y="515814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F2806F-3419-44AC-B560-315DA0AAD405}"/>
                </a:ext>
              </a:extLst>
            </p:cNvPr>
            <p:cNvSpPr txBox="1"/>
            <p:nvPr/>
          </p:nvSpPr>
          <p:spPr>
            <a:xfrm>
              <a:off x="6184364" y="58778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8957F9-B861-47A8-9A5F-A855DBA030E0}"/>
                </a:ext>
              </a:extLst>
            </p:cNvPr>
            <p:cNvSpPr txBox="1"/>
            <p:nvPr/>
          </p:nvSpPr>
          <p:spPr>
            <a:xfrm>
              <a:off x="4859418" y="58778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51FA4E-CFB9-4845-A99C-5C93050C7C29}"/>
                </a:ext>
              </a:extLst>
            </p:cNvPr>
            <p:cNvSpPr txBox="1"/>
            <p:nvPr/>
          </p:nvSpPr>
          <p:spPr>
            <a:xfrm>
              <a:off x="5860504" y="58778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B22908-50D7-4E96-9876-CD54A993DA62}"/>
                </a:ext>
              </a:extLst>
            </p:cNvPr>
            <p:cNvSpPr txBox="1"/>
            <p:nvPr/>
          </p:nvSpPr>
          <p:spPr>
            <a:xfrm>
              <a:off x="3564691" y="58841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D9192D-48F7-4145-B58E-751B9FB26B0F}"/>
                </a:ext>
              </a:extLst>
            </p:cNvPr>
            <p:cNvSpPr txBox="1"/>
            <p:nvPr/>
          </p:nvSpPr>
          <p:spPr>
            <a:xfrm>
              <a:off x="4547319" y="587072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709A5B-5D10-4704-9F4A-898B01ACFF61}"/>
                </a:ext>
              </a:extLst>
            </p:cNvPr>
            <p:cNvSpPr txBox="1"/>
            <p:nvPr/>
          </p:nvSpPr>
          <p:spPr>
            <a:xfrm>
              <a:off x="6451606" y="64910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BEA44E-4842-4C8E-8D52-9FE1339FF59F}"/>
                </a:ext>
              </a:extLst>
            </p:cNvPr>
            <p:cNvSpPr txBox="1"/>
            <p:nvPr/>
          </p:nvSpPr>
          <p:spPr>
            <a:xfrm>
              <a:off x="5601178" y="65401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0EDB05-024A-48AB-A05F-0352E480AE69}"/>
                </a:ext>
              </a:extLst>
            </p:cNvPr>
            <p:cNvSpPr txBox="1"/>
            <p:nvPr/>
          </p:nvSpPr>
          <p:spPr>
            <a:xfrm>
              <a:off x="6013286" y="65401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46B9B-D2B6-4AC9-8F3D-46BD3B42A18E}"/>
              </a:ext>
            </a:extLst>
          </p:cNvPr>
          <p:cNvSpPr txBox="1"/>
          <p:nvPr/>
        </p:nvSpPr>
        <p:spPr>
          <a:xfrm>
            <a:off x="694710" y="16288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spc="70" baseline="-25000" dirty="0" err="1">
                <a:latin typeface="Georgia" panose="02040502050405020303" pitchFamily="18" charset="0"/>
              </a:rPr>
              <a:t>ijk</a:t>
            </a:r>
            <a:endParaRPr lang="ru-RU" sz="2000" spc="7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AAA12-A3F9-4FBD-83B5-20A220AA55EE}"/>
              </a:ext>
            </a:extLst>
          </p:cNvPr>
          <p:cNvSpPr txBox="1"/>
          <p:nvPr/>
        </p:nvSpPr>
        <p:spPr>
          <a:xfrm>
            <a:off x="1051062" y="1628800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spc="100" baseline="-25000" dirty="0" err="1">
                <a:latin typeface="Georgia" panose="02040502050405020303" pitchFamily="18" charset="0"/>
              </a:rPr>
              <a:t>ljk</a:t>
            </a:r>
            <a:endParaRPr lang="ru-RU" sz="2000" spc="1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4EE133-242C-456C-822C-03E0BAB6144A}"/>
                  </a:ext>
                </a:extLst>
              </p:cNvPr>
              <p:cNvSpPr txBox="1"/>
              <p:nvPr/>
            </p:nvSpPr>
            <p:spPr>
              <a:xfrm>
                <a:off x="1475656" y="2371986"/>
                <a:ext cx="4536504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:r>
                  <a:rPr lang="en-US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i="1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r>
                  <a:rPr lang="it-IT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4EE133-242C-456C-822C-03E0BAB6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71986"/>
                <a:ext cx="4536504" cy="282898"/>
              </a:xfrm>
              <a:prstGeom prst="rect">
                <a:avLst/>
              </a:prstGeom>
              <a:blipFill>
                <a:blip r:embed="rId3"/>
                <a:stretch>
                  <a:fillRect l="-1344" t="-57447" b="-3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DF8D47-28E0-40C9-8303-B73E8DAF0DC9}"/>
                  </a:ext>
                </a:extLst>
              </p:cNvPr>
              <p:cNvSpPr txBox="1"/>
              <p:nvPr/>
            </p:nvSpPr>
            <p:spPr>
              <a:xfrm>
                <a:off x="2627848" y="1980643"/>
                <a:ext cx="1152000" cy="25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pc="-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en-US" sz="1600" b="0" i="1" spc="100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DF8D47-28E0-40C9-8303-B73E8DAF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48" y="1980643"/>
                <a:ext cx="1152000" cy="252000"/>
              </a:xfrm>
              <a:prstGeom prst="rect">
                <a:avLst/>
              </a:prstGeom>
              <a:blipFill>
                <a:blip r:embed="rId4"/>
                <a:stretch>
                  <a:fillRect l="-2094" t="-30233" b="-348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E960C-F8FB-4AE0-940C-2B1C83448674}"/>
                  </a:ext>
                </a:extLst>
              </p:cNvPr>
              <p:cNvSpPr txBox="1"/>
              <p:nvPr/>
            </p:nvSpPr>
            <p:spPr>
              <a:xfrm>
                <a:off x="3850860" y="1983424"/>
                <a:ext cx="1125992" cy="25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spc="100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E960C-F8FB-4AE0-940C-2B1C8344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0" y="1983424"/>
                <a:ext cx="1125992" cy="252000"/>
              </a:xfrm>
              <a:prstGeom prst="rect">
                <a:avLst/>
              </a:prstGeom>
              <a:blipFill>
                <a:blip r:embed="rId5"/>
                <a:stretch>
                  <a:fillRect l="-2688" t="-29545" b="-3181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6B14869-9BDA-4DE6-AC13-C14FD4A0767D}"/>
              </a:ext>
            </a:extLst>
          </p:cNvPr>
          <p:cNvSpPr txBox="1"/>
          <p:nvPr/>
        </p:nvSpPr>
        <p:spPr>
          <a:xfrm>
            <a:off x="52966" y="786979"/>
            <a:ext cx="38049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  </a:t>
            </a:r>
            <a:r>
              <a:rPr lang="en-US" i="1" dirty="0">
                <a:latin typeface="Georgia" panose="02040502050405020303" pitchFamily="18" charset="0"/>
              </a:rPr>
              <a:t>l = </a:t>
            </a:r>
            <a:r>
              <a:rPr lang="en-US" i="1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  m = j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2155D-609B-4B2A-8121-F364B224A09A}"/>
              </a:ext>
            </a:extLst>
          </p:cNvPr>
          <p:cNvSpPr txBox="1"/>
          <p:nvPr/>
        </p:nvSpPr>
        <p:spPr>
          <a:xfrm>
            <a:off x="4374659" y="786734"/>
            <a:ext cx="779166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650F9-C2CC-41EE-AA70-4B551EB8656E}"/>
              </a:ext>
            </a:extLst>
          </p:cNvPr>
          <p:cNvSpPr txBox="1"/>
          <p:nvPr/>
        </p:nvSpPr>
        <p:spPr>
          <a:xfrm>
            <a:off x="4746451" y="859083"/>
            <a:ext cx="380490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3(1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+ 3(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( 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= 3 + 3 = 6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BD6C3-6F7C-4732-9CC8-31B8C42C269F}"/>
              </a:ext>
            </a:extLst>
          </p:cNvPr>
          <p:cNvSpPr txBox="1"/>
          <p:nvPr/>
        </p:nvSpPr>
        <p:spPr>
          <a:xfrm>
            <a:off x="52967" y="1340768"/>
            <a:ext cx="30788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   </a:t>
            </a:r>
            <a:r>
              <a:rPr lang="en-US" i="1" dirty="0">
                <a:latin typeface="Georgia" panose="02040502050405020303" pitchFamily="18" charset="0"/>
              </a:rPr>
              <a:t>m = j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E21F97-FAA0-432F-9F3C-BFFA809B3FBE}"/>
                  </a:ext>
                </a:extLst>
              </p:cNvPr>
              <p:cNvSpPr txBox="1"/>
              <p:nvPr/>
            </p:nvSpPr>
            <p:spPr>
              <a:xfrm>
                <a:off x="1414790" y="1767618"/>
                <a:ext cx="7405682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kj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E21F97-FAA0-432F-9F3C-BFFA809B3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90" y="1767618"/>
                <a:ext cx="7405682" cy="282898"/>
              </a:xfrm>
              <a:prstGeom prst="rect">
                <a:avLst/>
              </a:prstGeom>
              <a:blipFill>
                <a:blip r:embed="rId6"/>
                <a:stretch>
                  <a:fillRect l="-823" t="-6087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06D0E-8FEC-4221-AAAB-35D90C155BAC}"/>
                  </a:ext>
                </a:extLst>
              </p:cNvPr>
              <p:cNvSpPr txBox="1"/>
              <p:nvPr/>
            </p:nvSpPr>
            <p:spPr>
              <a:xfrm>
                <a:off x="5027532" y="1983424"/>
                <a:ext cx="1188000" cy="27360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ru-RU" sz="16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𝑗𝑗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06D0E-8FEC-4221-AAAB-35D90C15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32" y="1983424"/>
                <a:ext cx="1188000" cy="273601"/>
              </a:xfrm>
              <a:prstGeom prst="rect">
                <a:avLst/>
              </a:prstGeom>
              <a:blipFill>
                <a:blip r:embed="rId7"/>
                <a:stretch>
                  <a:fillRect l="-2538" t="-29787" b="-212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7ECE7A3-28F7-429F-AEB4-F4E6D539A4D4}"/>
              </a:ext>
            </a:extLst>
          </p:cNvPr>
          <p:cNvSpPr txBox="1"/>
          <p:nvPr/>
        </p:nvSpPr>
        <p:spPr>
          <a:xfrm>
            <a:off x="4056738" y="783758"/>
            <a:ext cx="717906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46AF3-9A30-400F-A850-F887DE6068C9}"/>
              </a:ext>
            </a:extLst>
          </p:cNvPr>
          <p:cNvSpPr txBox="1"/>
          <p:nvPr/>
        </p:nvSpPr>
        <p:spPr>
          <a:xfrm>
            <a:off x="52966" y="2771636"/>
            <a:ext cx="22867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77CCF-E547-4241-890F-44E62C381886}"/>
              </a:ext>
            </a:extLst>
          </p:cNvPr>
          <p:cNvSpPr txBox="1"/>
          <p:nvPr/>
        </p:nvSpPr>
        <p:spPr>
          <a:xfrm>
            <a:off x="107504" y="314982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79957-18D2-4D75-BD56-3AE0E287BDD5}"/>
              </a:ext>
            </a:extLst>
          </p:cNvPr>
          <p:cNvSpPr txBox="1"/>
          <p:nvPr/>
        </p:nvSpPr>
        <p:spPr>
          <a:xfrm>
            <a:off x="453516" y="3149828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lmk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D08CB6-BA28-4E55-8EFD-26494FF4F855}"/>
                  </a:ext>
                </a:extLst>
              </p:cNvPr>
              <p:cNvSpPr txBox="1"/>
              <p:nvPr/>
            </p:nvSpPr>
            <p:spPr>
              <a:xfrm>
                <a:off x="885564" y="3290118"/>
                <a:ext cx="7646876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D08CB6-BA28-4E55-8EFD-26494FF4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4" y="3290118"/>
                <a:ext cx="7646876" cy="282898"/>
              </a:xfrm>
              <a:prstGeom prst="rect">
                <a:avLst/>
              </a:prstGeom>
              <a:blipFill>
                <a:blip r:embed="rId8"/>
                <a:stretch>
                  <a:fillRect l="-797" t="-6087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31DCD8-3C78-4AED-853D-B452B9612B0A}"/>
                  </a:ext>
                </a:extLst>
              </p:cNvPr>
              <p:cNvSpPr txBox="1"/>
              <p:nvPr/>
            </p:nvSpPr>
            <p:spPr>
              <a:xfrm>
                <a:off x="2480495" y="3567170"/>
                <a:ext cx="723353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31DCD8-3C78-4AED-853D-B452B961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95" y="3567170"/>
                <a:ext cx="723353" cy="338554"/>
              </a:xfrm>
              <a:prstGeom prst="rect">
                <a:avLst/>
              </a:prstGeom>
              <a:blipFill>
                <a:blip r:embed="rId9"/>
                <a:stretch>
                  <a:fillRect l="-4132" t="-3448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0D3FFD-7821-436B-A0D1-8A71B4DACAE2}"/>
                  </a:ext>
                </a:extLst>
              </p:cNvPr>
              <p:cNvSpPr txBox="1"/>
              <p:nvPr/>
            </p:nvSpPr>
            <p:spPr>
              <a:xfrm>
                <a:off x="3686143" y="3561237"/>
                <a:ext cx="723353" cy="3583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0D3FFD-7821-436B-A0D1-8A71B4DAC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43" y="3561237"/>
                <a:ext cx="723353" cy="358368"/>
              </a:xfrm>
              <a:prstGeom prst="rect">
                <a:avLst/>
              </a:prstGeom>
              <a:blipFill>
                <a:blip r:embed="rId10"/>
                <a:stretch>
                  <a:fillRect l="-4167" t="-4918" b="-1147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75CCDF-CAD6-4792-B0C5-4263F76092E9}"/>
                  </a:ext>
                </a:extLst>
              </p:cNvPr>
              <p:cNvSpPr txBox="1"/>
              <p:nvPr/>
            </p:nvSpPr>
            <p:spPr>
              <a:xfrm>
                <a:off x="4824152" y="3561237"/>
                <a:ext cx="683952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75CCDF-CAD6-4792-B0C5-4263F760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52" y="3561237"/>
                <a:ext cx="683952" cy="338554"/>
              </a:xfrm>
              <a:prstGeom prst="rect">
                <a:avLst/>
              </a:prstGeom>
              <a:blipFill>
                <a:blip r:embed="rId11"/>
                <a:stretch>
                  <a:fillRect l="-3478" t="-5172" b="-172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96E7C-87F8-4308-A8C0-8B515A0B650E}"/>
                  </a:ext>
                </a:extLst>
              </p:cNvPr>
              <p:cNvSpPr txBox="1"/>
              <p:nvPr/>
            </p:nvSpPr>
            <p:spPr>
              <a:xfrm>
                <a:off x="7394140" y="3561869"/>
                <a:ext cx="683952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96E7C-87F8-4308-A8C0-8B515A0B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0" y="3561869"/>
                <a:ext cx="683952" cy="338554"/>
              </a:xfrm>
              <a:prstGeom prst="rect">
                <a:avLst/>
              </a:prstGeom>
              <a:blipFill>
                <a:blip r:embed="rId12"/>
                <a:stretch>
                  <a:fillRect l="-4386" t="-5172" b="-172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75D14-2652-4ED6-AA64-C8036EEF8D31}"/>
                  </a:ext>
                </a:extLst>
              </p:cNvPr>
              <p:cNvSpPr txBox="1"/>
              <p:nvPr/>
            </p:nvSpPr>
            <p:spPr>
              <a:xfrm>
                <a:off x="1218844" y="3567170"/>
                <a:ext cx="806207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75D14-2652-4ED6-AA64-C8036EEF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44" y="3567170"/>
                <a:ext cx="806207" cy="338554"/>
              </a:xfrm>
              <a:prstGeom prst="rect">
                <a:avLst/>
              </a:prstGeom>
              <a:blipFill>
                <a:blip r:embed="rId13"/>
                <a:stretch>
                  <a:fillRect l="-3731" t="-5172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201A6C-44E6-47AC-AA85-124CE41D263F}"/>
                  </a:ext>
                </a:extLst>
              </p:cNvPr>
              <p:cNvSpPr txBox="1"/>
              <p:nvPr/>
            </p:nvSpPr>
            <p:spPr>
              <a:xfrm>
                <a:off x="6080895" y="3568556"/>
                <a:ext cx="828000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201A6C-44E6-47AC-AA85-124CE41D2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895" y="3568556"/>
                <a:ext cx="828000" cy="338554"/>
              </a:xfrm>
              <a:prstGeom prst="rect">
                <a:avLst/>
              </a:prstGeom>
              <a:blipFill>
                <a:blip r:embed="rId14"/>
                <a:stretch>
                  <a:fillRect l="-3650" t="-5172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2DF2-7BCB-4D61-9321-3712A6588FEE}"/>
                  </a:ext>
                </a:extLst>
              </p:cNvPr>
              <p:cNvSpPr txBox="1"/>
              <p:nvPr/>
            </p:nvSpPr>
            <p:spPr>
              <a:xfrm>
                <a:off x="971600" y="4097672"/>
                <a:ext cx="5904656" cy="30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 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US" sz="2000" spc="100" baseline="-25000" dirty="0"/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it-IT" sz="2000" i="1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2DF2-7BCB-4D61-9321-3712A658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97672"/>
                <a:ext cx="5904656" cy="300147"/>
              </a:xfrm>
              <a:prstGeom prst="rect">
                <a:avLst/>
              </a:prstGeom>
              <a:blipFill>
                <a:blip r:embed="rId15"/>
                <a:stretch>
                  <a:fillRect l="-1032" t="-53061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0D566-A201-41AD-B35C-BEA266C994CE}"/>
                  </a:ext>
                </a:extLst>
              </p:cNvPr>
              <p:cNvSpPr txBox="1"/>
              <p:nvPr/>
            </p:nvSpPr>
            <p:spPr>
              <a:xfrm>
                <a:off x="971600" y="4552237"/>
                <a:ext cx="1008112" cy="26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0D566-A201-41AD-B35C-BEA266C99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52237"/>
                <a:ext cx="1008112" cy="266868"/>
              </a:xfrm>
              <a:prstGeom prst="rect">
                <a:avLst/>
              </a:prstGeom>
              <a:blipFill>
                <a:blip r:embed="rId16"/>
                <a:stretch>
                  <a:fillRect l="-6024" t="-63636" b="-4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C8B4199-D84C-471A-9B4D-05DA43C713E2}"/>
              </a:ext>
            </a:extLst>
          </p:cNvPr>
          <p:cNvCxnSpPr/>
          <p:nvPr/>
        </p:nvCxnSpPr>
        <p:spPr>
          <a:xfrm>
            <a:off x="1331640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5C25BBE-2257-4A4C-9846-8DA807084836}"/>
              </a:ext>
            </a:extLst>
          </p:cNvPr>
          <p:cNvCxnSpPr/>
          <p:nvPr/>
        </p:nvCxnSpPr>
        <p:spPr>
          <a:xfrm>
            <a:off x="3909576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D481319-316E-4479-9527-63C183925F45}"/>
              </a:ext>
            </a:extLst>
          </p:cNvPr>
          <p:cNvCxnSpPr/>
          <p:nvPr/>
        </p:nvCxnSpPr>
        <p:spPr>
          <a:xfrm>
            <a:off x="5724128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2F4686D-803E-4324-844D-BD1DE303672B}"/>
              </a:ext>
            </a:extLst>
          </p:cNvPr>
          <p:cNvCxnSpPr/>
          <p:nvPr/>
        </p:nvCxnSpPr>
        <p:spPr>
          <a:xfrm>
            <a:off x="2195736" y="4387928"/>
            <a:ext cx="648072" cy="0"/>
          </a:xfrm>
          <a:prstGeom prst="line">
            <a:avLst/>
          </a:prstGeom>
          <a:ln w="3810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45F13A3-1413-418F-8BAB-BE33F228789D}"/>
              </a:ext>
            </a:extLst>
          </p:cNvPr>
          <p:cNvCxnSpPr/>
          <p:nvPr/>
        </p:nvCxnSpPr>
        <p:spPr>
          <a:xfrm>
            <a:off x="4860032" y="4369116"/>
            <a:ext cx="648072" cy="0"/>
          </a:xfrm>
          <a:prstGeom prst="line">
            <a:avLst/>
          </a:prstGeom>
          <a:ln w="3810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4CB2DD-249F-440E-BA77-9D210AB87632}"/>
              </a:ext>
            </a:extLst>
          </p:cNvPr>
          <p:cNvSpPr txBox="1"/>
          <p:nvPr/>
        </p:nvSpPr>
        <p:spPr>
          <a:xfrm>
            <a:off x="54048" y="4863465"/>
            <a:ext cx="500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nl-BE" sz="2800" dirty="0">
                <a:latin typeface="Georgia" panose="02040502050405020303" pitchFamily="18" charset="0"/>
              </a:rPr>
              <a:t> = 6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Georgia" panose="02040502050405020303" pitchFamily="18" charset="0"/>
              </a:rPr>
              <a:t>=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kn</a:t>
            </a:r>
            <a:endParaRPr lang="nl-BE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il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jm</a:t>
            </a:r>
            <a:r>
              <a:rPr lang="nl-BE" sz="2800" dirty="0">
                <a:latin typeface="Georgia" panose="02040502050405020303" pitchFamily="18" charset="0"/>
              </a:rPr>
              <a:t> –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im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jl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A6CE96D-4D90-4CAD-97E0-CA525C9B050C}"/>
              </a:ext>
            </a:extLst>
          </p:cNvPr>
          <p:cNvSpPr/>
          <p:nvPr/>
        </p:nvSpPr>
        <p:spPr>
          <a:xfrm>
            <a:off x="35495" y="4905321"/>
            <a:ext cx="5018626" cy="14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F9F1768-5C4B-44F7-80A5-B796A27A06A5}"/>
              </a:ext>
            </a:extLst>
          </p:cNvPr>
          <p:cNvGrpSpPr/>
          <p:nvPr/>
        </p:nvGrpSpPr>
        <p:grpSpPr>
          <a:xfrm>
            <a:off x="5220072" y="4841995"/>
            <a:ext cx="3672000" cy="1692000"/>
            <a:chOff x="5030089" y="3775681"/>
            <a:chExt cx="3742615" cy="1758394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08EDF8A3-BE28-433E-91DC-1970C667BFBD}"/>
                </a:ext>
              </a:extLst>
            </p:cNvPr>
            <p:cNvGrpSpPr/>
            <p:nvPr/>
          </p:nvGrpSpPr>
          <p:grpSpPr>
            <a:xfrm>
              <a:off x="5320340" y="4020521"/>
              <a:ext cx="1447974" cy="1260000"/>
              <a:chOff x="6732788" y="4004597"/>
              <a:chExt cx="1800707" cy="14740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663050DB-1301-4603-9EA1-57A6D9A85757}"/>
                      </a:ext>
                    </a:extLst>
                  </p:cNvPr>
                  <p:cNvSpPr txBox="1"/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ru-RU" sz="2400" b="1" dirty="0"/>
                  </a:p>
                </p:txBody>
              </p:sp>
            </mc:Choice>
            <mc:Fallback xmlns="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663050DB-1301-4603-9EA1-57A6D9A85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64F8A456-F0D1-47F8-81B5-FEB191E0D6BB}"/>
                  </a:ext>
                </a:extLst>
              </p:cNvPr>
              <p:cNvCxnSpPr/>
              <p:nvPr/>
            </p:nvCxnSpPr>
            <p:spPr>
              <a:xfrm>
                <a:off x="6972577" y="4501394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6101AD5F-4C59-4B26-9A08-06F5D03098A3}"/>
                  </a:ext>
                </a:extLst>
              </p:cNvPr>
              <p:cNvCxnSpPr/>
              <p:nvPr/>
            </p:nvCxnSpPr>
            <p:spPr>
              <a:xfrm>
                <a:off x="7557251" y="4509515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C3CDC529-5B6F-4353-9868-C9067400EDAC}"/>
                    </a:ext>
                  </a:extLst>
                </p:cNvPr>
                <p:cNvSpPr txBox="1"/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C3CDC529-5B6F-4353-9868-C9067400E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3B6601C2-7A86-49BE-9814-D9FEFDCC87BD}"/>
                </a:ext>
              </a:extLst>
            </p:cNvPr>
            <p:cNvCxnSpPr>
              <a:cxnSpLocks/>
            </p:cNvCxnSpPr>
            <p:nvPr/>
          </p:nvCxnSpPr>
          <p:spPr>
            <a:xfrm>
              <a:off x="7477881" y="4478764"/>
              <a:ext cx="414208" cy="451820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9EBBEF1F-CCF7-4170-8CA2-71477068A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9781" y="4466221"/>
              <a:ext cx="328504" cy="474755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9D70BE24-59BE-4699-8ED8-0A5F85003793}"/>
                </a:ext>
              </a:extLst>
            </p:cNvPr>
            <p:cNvSpPr/>
            <p:nvPr/>
          </p:nvSpPr>
          <p:spPr>
            <a:xfrm>
              <a:off x="5030089" y="3775681"/>
              <a:ext cx="3742615" cy="175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912CA51-0C1A-459B-8441-2766476189F3}"/>
              </a:ext>
            </a:extLst>
          </p:cNvPr>
          <p:cNvSpPr txBox="1"/>
          <p:nvPr/>
        </p:nvSpPr>
        <p:spPr>
          <a:xfrm>
            <a:off x="65564" y="1166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ijk</a:t>
            </a:r>
            <a:endParaRPr lang="ru-RU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FB9CC7-97BA-4327-8870-AB3FAC0ED75E}"/>
              </a:ext>
            </a:extLst>
          </p:cNvPr>
          <p:cNvSpPr txBox="1"/>
          <p:nvPr/>
        </p:nvSpPr>
        <p:spPr>
          <a:xfrm>
            <a:off x="480100" y="124944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lmn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262FA-354C-431C-AB13-99A93BB9CA00}"/>
                  </a:ext>
                </a:extLst>
              </p:cNvPr>
              <p:cNvSpPr txBox="1"/>
              <p:nvPr/>
            </p:nvSpPr>
            <p:spPr>
              <a:xfrm>
                <a:off x="899593" y="251737"/>
                <a:ext cx="8221833" cy="301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</m:oMath>
                </a14:m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endParaRPr lang="ru-RU" sz="22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262FA-354C-431C-AB13-99A93BB9C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251737"/>
                <a:ext cx="8221833" cy="301942"/>
              </a:xfrm>
              <a:prstGeom prst="rect">
                <a:avLst/>
              </a:prstGeom>
              <a:blipFill>
                <a:blip r:embed="rId19"/>
                <a:stretch>
                  <a:fillRect l="-223" t="-60000" b="-3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AB200F8-D56D-4C53-B669-13DEBD94FDDC}"/>
              </a:ext>
            </a:extLst>
          </p:cNvPr>
          <p:cNvSpPr/>
          <p:nvPr/>
        </p:nvSpPr>
        <p:spPr>
          <a:xfrm>
            <a:off x="35495" y="124735"/>
            <a:ext cx="9085931" cy="46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люс 6">
            <a:extLst>
              <a:ext uri="{FF2B5EF4-FFF2-40B4-BE49-F238E27FC236}">
                <a16:creationId xmlns:a16="http://schemas.microsoft.com/office/drawing/2014/main" id="{6629DCCA-FEFE-4CD5-B6DC-AE1BE9050B9D}"/>
              </a:ext>
            </a:extLst>
          </p:cNvPr>
          <p:cNvSpPr/>
          <p:nvPr/>
        </p:nvSpPr>
        <p:spPr>
          <a:xfrm>
            <a:off x="6516216" y="5847709"/>
            <a:ext cx="360040" cy="30779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Минус 7">
            <a:extLst>
              <a:ext uri="{FF2B5EF4-FFF2-40B4-BE49-F238E27FC236}">
                <a16:creationId xmlns:a16="http://schemas.microsoft.com/office/drawing/2014/main" id="{296C1C3A-D0FA-4B63-998E-B02C4D9C7904}"/>
              </a:ext>
            </a:extLst>
          </p:cNvPr>
          <p:cNvSpPr/>
          <p:nvPr/>
        </p:nvSpPr>
        <p:spPr>
          <a:xfrm>
            <a:off x="8435300" y="5867491"/>
            <a:ext cx="288000" cy="216000"/>
          </a:xfrm>
          <a:prstGeom prst="mathMinus">
            <a:avLst/>
          </a:prstGeom>
          <a:solidFill>
            <a:srgbClr val="2F26E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098FFF-978D-4B4E-9C5A-7494A149CC9D}"/>
                  </a:ext>
                </a:extLst>
              </p:cNvPr>
              <p:cNvSpPr txBox="1"/>
              <p:nvPr/>
            </p:nvSpPr>
            <p:spPr>
              <a:xfrm>
                <a:off x="1886734" y="4546389"/>
                <a:ext cx="1008112" cy="30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US" sz="2000" spc="100" baseline="-25000" dirty="0"/>
                  <a:t> 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098FFF-978D-4B4E-9C5A-7494A149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34" y="4546389"/>
                <a:ext cx="1008112" cy="300147"/>
              </a:xfrm>
              <a:prstGeom prst="rect">
                <a:avLst/>
              </a:prstGeom>
              <a:blipFill>
                <a:blip r:embed="rId20"/>
                <a:stretch>
                  <a:fillRect l="-6667" t="-55102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8F5D0-DA4A-4BEA-A737-4B7BD0EB1782}"/>
                  </a:ext>
                </a:extLst>
              </p:cNvPr>
              <p:cNvSpPr txBox="1"/>
              <p:nvPr/>
            </p:nvSpPr>
            <p:spPr>
              <a:xfrm>
                <a:off x="1754646" y="1984646"/>
                <a:ext cx="504000" cy="26968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8F5D0-DA4A-4BEA-A737-4B7BD0EB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46" y="1984646"/>
                <a:ext cx="504000" cy="269689"/>
              </a:xfrm>
              <a:prstGeom prst="rect">
                <a:avLst/>
              </a:prstGeom>
              <a:blipFill>
                <a:blip r:embed="rId21"/>
                <a:stretch>
                  <a:fillRect l="-5882" t="-28261" b="-2608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136B4E-82EC-4652-89C5-4BF57A7BA4E0}"/>
                  </a:ext>
                </a:extLst>
              </p:cNvPr>
              <p:cNvSpPr txBox="1"/>
              <p:nvPr/>
            </p:nvSpPr>
            <p:spPr>
              <a:xfrm>
                <a:off x="6405808" y="1984646"/>
                <a:ext cx="504000" cy="26968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136B4E-82EC-4652-89C5-4BF57A7B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808" y="1984646"/>
                <a:ext cx="504000" cy="269689"/>
              </a:xfrm>
              <a:prstGeom prst="rect">
                <a:avLst/>
              </a:prstGeom>
              <a:blipFill>
                <a:blip r:embed="rId22"/>
                <a:stretch>
                  <a:fillRect l="-5952" t="-28261" b="-2608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001F1D-9048-4E56-B91A-09D5DFCB3A99}"/>
                  </a:ext>
                </a:extLst>
              </p:cNvPr>
              <p:cNvSpPr txBox="1"/>
              <p:nvPr/>
            </p:nvSpPr>
            <p:spPr>
              <a:xfrm>
                <a:off x="7278946" y="1980643"/>
                <a:ext cx="1224000" cy="278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latin typeface="Georgia" panose="02040502050405020303" pitchFamily="18" charset="0"/>
                              <a:sym typeface="Symbol"/>
                            </a:rPr>
                            <m:t>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m:rPr>
                          <m:nor/>
                        </m:rPr>
                        <a:rPr lang="it-IT" sz="1600" i="1" spc="100" baseline="-250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il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m:rPr>
                          <m:nor/>
                        </m:rPr>
                        <a:rPr lang="it-IT" sz="1600" i="1" baseline="-250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600" b="0" i="1" baseline="-25000" dirty="0" smtClean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001F1D-9048-4E56-B91A-09D5DFCB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946" y="1980643"/>
                <a:ext cx="1224000" cy="278538"/>
              </a:xfrm>
              <a:prstGeom prst="rect">
                <a:avLst/>
              </a:prstGeom>
              <a:blipFill>
                <a:blip r:embed="rId23"/>
                <a:stretch>
                  <a:fillRect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6" grpId="0"/>
      <p:bldP spid="42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CBD2E9E-E710-46D8-AE04-4CF3A8D9EC0F}"/>
              </a:ext>
            </a:extLst>
          </p:cNvPr>
          <p:cNvGrpSpPr/>
          <p:nvPr/>
        </p:nvGrpSpPr>
        <p:grpSpPr>
          <a:xfrm>
            <a:off x="233363" y="33338"/>
            <a:ext cx="8813800" cy="6697578"/>
            <a:chOff x="233363" y="33338"/>
            <a:chExt cx="8813800" cy="6697578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374973"/>
                </p:ext>
              </p:extLst>
            </p:nvPr>
          </p:nvGraphicFramePr>
          <p:xfrm>
            <a:off x="949325" y="33338"/>
            <a:ext cx="3660775" cy="165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6" name="Equation" r:id="rId3" imgW="2044440" imgH="761760" progId="Equation.DSMT4">
                    <p:embed/>
                  </p:oleObj>
                </mc:Choice>
                <mc:Fallback>
                  <p:oleObj name="Equation" r:id="rId3" imgW="204444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325" y="33338"/>
                          <a:ext cx="3660775" cy="165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522323"/>
                </p:ext>
              </p:extLst>
            </p:nvPr>
          </p:nvGraphicFramePr>
          <p:xfrm>
            <a:off x="4848225" y="990600"/>
            <a:ext cx="4198938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7" name="Equation" r:id="rId5" imgW="2336760" imgH="457200" progId="Equation.DSMT4">
                    <p:embed/>
                  </p:oleObj>
                </mc:Choice>
                <mc:Fallback>
                  <p:oleObj name="Equation" r:id="rId5" imgW="2336760" imgH="45720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225" y="990600"/>
                          <a:ext cx="4198938" cy="993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104131"/>
                </p:ext>
              </p:extLst>
            </p:nvPr>
          </p:nvGraphicFramePr>
          <p:xfrm>
            <a:off x="3070225" y="1814513"/>
            <a:ext cx="2820988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8" name="Equation" r:id="rId7" imgW="1574640" imgH="419040" progId="Equation.DSMT4">
                    <p:embed/>
                  </p:oleObj>
                </mc:Choice>
                <mc:Fallback>
                  <p:oleObj name="Equation" r:id="rId7" imgW="1574640" imgH="41904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225" y="1814513"/>
                          <a:ext cx="2820988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64104"/>
                </p:ext>
              </p:extLst>
            </p:nvPr>
          </p:nvGraphicFramePr>
          <p:xfrm>
            <a:off x="233363" y="2754313"/>
            <a:ext cx="6667500" cy="165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9" name="Equation" r:id="rId9" imgW="3606480" imgH="761760" progId="Equation.DSMT4">
                    <p:embed/>
                  </p:oleObj>
                </mc:Choice>
                <mc:Fallback>
                  <p:oleObj name="Equation" r:id="rId9" imgW="3606480" imgH="761760" progId="Equation.DSMT4">
                    <p:embed/>
                    <p:pic>
                      <p:nvPicPr>
                        <p:cNvPr id="0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63" y="2754313"/>
                          <a:ext cx="6667500" cy="165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267744" y="4730368"/>
              <a:ext cx="6660232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affine (linear) transformation between components of an arbitrary infinitesimal fiber in the neighborhood of material point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/>
                <a:t>; i.e., the matrix </a:t>
              </a:r>
              <a:r>
                <a:rPr lang="en-US" sz="2800" i="1" dirty="0" err="1">
                  <a:latin typeface="Georgia" panose="02040502050405020303" pitchFamily="18" charset="0"/>
                </a:rPr>
                <a:t>c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ki</a:t>
              </a:r>
              <a:r>
                <a:rPr lang="en-US" sz="2400" dirty="0"/>
                <a:t> is the same for any fiber in an infinitesimal volume around point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/>
                <a:t>.</a:t>
              </a:r>
              <a:endParaRPr lang="ru-RU" sz="2400" dirty="0"/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852777"/>
                </p:ext>
              </p:extLst>
            </p:nvPr>
          </p:nvGraphicFramePr>
          <p:xfrm>
            <a:off x="395536" y="4581128"/>
            <a:ext cx="15494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0" name="Equation" r:id="rId11" imgW="838080" imgH="342720" progId="Equation.DSMT4">
                    <p:embed/>
                  </p:oleObj>
                </mc:Choice>
                <mc:Fallback>
                  <p:oleObj name="Equation" r:id="rId11" imgW="838080" imgH="342720" progId="Equation.DSMT4">
                    <p:embed/>
                    <p:pic>
                      <p:nvPicPr>
                        <p:cNvPr id="0" name="Объект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581128"/>
                          <a:ext cx="1549400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76A53B-0F97-41BB-9192-876EC74A991D}"/>
                </a:ext>
              </a:extLst>
            </p:cNvPr>
            <p:cNvSpPr txBox="1"/>
            <p:nvPr/>
          </p:nvSpPr>
          <p:spPr>
            <a:xfrm>
              <a:off x="1115616" y="30780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AB0833-67EA-4795-9D63-1C4FAB5CC92C}"/>
                </a:ext>
              </a:extLst>
            </p:cNvPr>
            <p:cNvSpPr txBox="1"/>
            <p:nvPr/>
          </p:nvSpPr>
          <p:spPr>
            <a:xfrm>
              <a:off x="3275856" y="34593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6DFC2-14C1-43FB-82EB-F18AE155EFA4}"/>
                </a:ext>
              </a:extLst>
            </p:cNvPr>
            <p:cNvSpPr txBox="1"/>
            <p:nvPr/>
          </p:nvSpPr>
          <p:spPr>
            <a:xfrm>
              <a:off x="2072613" y="31774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B08DB4-C0C8-46CF-A320-08D3C5879C0E}"/>
                </a:ext>
              </a:extLst>
            </p:cNvPr>
            <p:cNvSpPr txBox="1"/>
            <p:nvPr/>
          </p:nvSpPr>
          <p:spPr>
            <a:xfrm>
              <a:off x="2567245" y="11947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D31033-57E6-43CB-B163-41C286720F05}"/>
                </a:ext>
              </a:extLst>
            </p:cNvPr>
            <p:cNvSpPr txBox="1"/>
            <p:nvPr/>
          </p:nvSpPr>
          <p:spPr>
            <a:xfrm>
              <a:off x="4254148" y="26927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93F23-4942-4226-9BCF-EE20E6AD2B81}"/>
                </a:ext>
              </a:extLst>
            </p:cNvPr>
            <p:cNvSpPr txBox="1"/>
            <p:nvPr/>
          </p:nvSpPr>
          <p:spPr>
            <a:xfrm>
              <a:off x="1968062" y="112744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304BF4-0894-4287-8EF4-19B86DFFCDB8}"/>
                </a:ext>
              </a:extLst>
            </p:cNvPr>
            <p:cNvSpPr txBox="1"/>
            <p:nvPr/>
          </p:nvSpPr>
          <p:spPr>
            <a:xfrm>
              <a:off x="5694053" y="126026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5486DD-1370-4EA0-AE7C-042AAA7FF13E}"/>
                </a:ext>
              </a:extLst>
            </p:cNvPr>
            <p:cNvSpPr txBox="1"/>
            <p:nvPr/>
          </p:nvSpPr>
          <p:spPr>
            <a:xfrm>
              <a:off x="3587567" y="114700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B7CEA7-8E75-400D-84F2-70FD5C83DA24}"/>
                </a:ext>
              </a:extLst>
            </p:cNvPr>
            <p:cNvSpPr txBox="1"/>
            <p:nvPr/>
          </p:nvSpPr>
          <p:spPr>
            <a:xfrm>
              <a:off x="4872400" y="12033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6DA3D1-87F1-4F63-9DFF-0BD799C6198F}"/>
                </a:ext>
              </a:extLst>
            </p:cNvPr>
            <p:cNvSpPr txBox="1"/>
            <p:nvPr/>
          </p:nvSpPr>
          <p:spPr>
            <a:xfrm>
              <a:off x="5461191" y="22504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D8F0B0-77C1-4A81-85A4-09FF5D1584F3}"/>
                </a:ext>
              </a:extLst>
            </p:cNvPr>
            <p:cNvSpPr txBox="1"/>
            <p:nvPr/>
          </p:nvSpPr>
          <p:spPr>
            <a:xfrm>
              <a:off x="3246036" y="225262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5A7DBB-A27D-409C-BD77-DD1EC1ECBB33}"/>
                </a:ext>
              </a:extLst>
            </p:cNvPr>
            <p:cNvSpPr txBox="1"/>
            <p:nvPr/>
          </p:nvSpPr>
          <p:spPr>
            <a:xfrm>
              <a:off x="4270678" y="219247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3BF825-8D01-449E-A02B-C5CC7B3714AE}"/>
                </a:ext>
              </a:extLst>
            </p:cNvPr>
            <p:cNvSpPr txBox="1"/>
            <p:nvPr/>
          </p:nvSpPr>
          <p:spPr>
            <a:xfrm>
              <a:off x="2420194" y="308858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5D203-0BFF-4AE8-9090-2D8B5FA8727B}"/>
                </a:ext>
              </a:extLst>
            </p:cNvPr>
            <p:cNvSpPr txBox="1"/>
            <p:nvPr/>
          </p:nvSpPr>
          <p:spPr>
            <a:xfrm>
              <a:off x="832554" y="30416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95FDD-0A58-497F-A63C-19E79A947665}"/>
                </a:ext>
              </a:extLst>
            </p:cNvPr>
            <p:cNvSpPr txBox="1"/>
            <p:nvPr/>
          </p:nvSpPr>
          <p:spPr>
            <a:xfrm>
              <a:off x="1318356" y="309635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7EDBAB-517A-40AB-B644-E6677A01424B}"/>
                </a:ext>
              </a:extLst>
            </p:cNvPr>
            <p:cNvSpPr txBox="1"/>
            <p:nvPr/>
          </p:nvSpPr>
          <p:spPr>
            <a:xfrm>
              <a:off x="1722415" y="39186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550B0-0531-466B-945D-914E7D224379}"/>
                </a:ext>
              </a:extLst>
            </p:cNvPr>
            <p:cNvSpPr txBox="1"/>
            <p:nvPr/>
          </p:nvSpPr>
          <p:spPr>
            <a:xfrm>
              <a:off x="2915816" y="307621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1FCBD2-7885-4A3C-9CB7-2F3C24BA83CC}"/>
                </a:ext>
              </a:extLst>
            </p:cNvPr>
            <p:cNvSpPr txBox="1"/>
            <p:nvPr/>
          </p:nvSpPr>
          <p:spPr>
            <a:xfrm>
              <a:off x="1085596" y="39186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AEB856-0C06-434E-9A60-472889F74323}"/>
                </a:ext>
              </a:extLst>
            </p:cNvPr>
            <p:cNvSpPr txBox="1"/>
            <p:nvPr/>
          </p:nvSpPr>
          <p:spPr>
            <a:xfrm>
              <a:off x="2845834" y="392120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D31BF8-D940-484F-BC0F-08B9E5ABF459}"/>
                </a:ext>
              </a:extLst>
            </p:cNvPr>
            <p:cNvSpPr txBox="1"/>
            <p:nvPr/>
          </p:nvSpPr>
          <p:spPr>
            <a:xfrm>
              <a:off x="3244798" y="39213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541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24" y="116632"/>
            <a:ext cx="87484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1) Planes and lines are preserved (parallel planes and lines remain parallel).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400" dirty="0"/>
              <a:t> Quadratic curves and surfaces are mapped to quadratic curves and surfaces; in particular, an ellipsoid (e.g. sphere) is mapped to an ellipsoid.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2400" dirty="0"/>
              <a:t>The stretch ratio              is independent of the reference length       but depends on orientation; the volume ratio               is constant regardless of the shape and volume  of the region in question.</a:t>
            </a:r>
            <a:endParaRPr lang="ru-RU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22367"/>
              </p:ext>
            </p:extLst>
          </p:nvPr>
        </p:nvGraphicFramePr>
        <p:xfrm>
          <a:off x="2744641" y="2241076"/>
          <a:ext cx="6636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8" name="Equation" r:id="rId3" imgW="355320" imgH="253800" progId="Equation.DSMT4">
                  <p:embed/>
                </p:oleObj>
              </mc:Choice>
              <mc:Fallback>
                <p:oleObj name="Equation" r:id="rId3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4641" y="2241076"/>
                        <a:ext cx="6636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60268"/>
              </p:ext>
            </p:extLst>
          </p:nvPr>
        </p:nvGraphicFramePr>
        <p:xfrm>
          <a:off x="8464302" y="2243384"/>
          <a:ext cx="2841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9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302" y="2243384"/>
                        <a:ext cx="2841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2239"/>
              </p:ext>
            </p:extLst>
          </p:nvPr>
        </p:nvGraphicFramePr>
        <p:xfrm>
          <a:off x="5994470" y="2618806"/>
          <a:ext cx="901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70" y="2618806"/>
                        <a:ext cx="901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275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CE0D387-9338-4FD4-8715-AA9C70899D15}"/>
              </a:ext>
            </a:extLst>
          </p:cNvPr>
          <p:cNvGrpSpPr/>
          <p:nvPr/>
        </p:nvGrpSpPr>
        <p:grpSpPr>
          <a:xfrm>
            <a:off x="179512" y="116632"/>
            <a:ext cx="8712968" cy="5678478"/>
            <a:chOff x="179512" y="116632"/>
            <a:chExt cx="8712968" cy="5678478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16632"/>
              <a:ext cx="8712968" cy="567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/>
                <a:t>An arbitrary displacement of an infinitesimal deformable particle can be viewed as the superposition of the following:</a:t>
              </a:r>
              <a:endParaRPr lang="ru-RU" sz="2400" dirty="0"/>
            </a:p>
            <a:p>
              <a:pPr>
                <a:spcAft>
                  <a:spcPts val="1200"/>
                </a:spcAft>
              </a:pPr>
              <a:r>
                <a:rPr lang="en-US" sz="2400" dirty="0"/>
                <a:t>1.  </a:t>
              </a:r>
              <a:r>
                <a:rPr lang="en-US" sz="2400" b="1" i="1" dirty="0"/>
                <a:t>Translation</a:t>
              </a:r>
              <a:r>
                <a:rPr lang="en-US" sz="2400" dirty="0"/>
                <a:t> (vector  </a:t>
              </a:r>
              <a:r>
                <a:rPr lang="en-US" sz="2400" b="1" dirty="0">
                  <a:latin typeface="Georgia" panose="02040502050405020303" pitchFamily="18" charset="0"/>
                </a:rPr>
                <a:t>w</a:t>
              </a:r>
              <a:r>
                <a:rPr lang="en-US" sz="2400" dirty="0"/>
                <a:t>) from position        to position       ;</a:t>
              </a:r>
              <a:endParaRPr lang="ru-RU" sz="2400" dirty="0"/>
            </a:p>
            <a:p>
              <a:pPr marL="457200" indent="-457200">
                <a:lnSpc>
                  <a:spcPct val="150000"/>
                </a:lnSpc>
                <a:spcAft>
                  <a:spcPts val="1200"/>
                </a:spcAft>
                <a:buAutoNum type="arabicPeriod" startAt="2"/>
              </a:pPr>
              <a:r>
                <a:rPr lang="en-US" sz="2400" b="1" i="1" dirty="0"/>
                <a:t>Rotation</a:t>
              </a:r>
              <a:r>
                <a:rPr lang="en-US" sz="2400" dirty="0"/>
                <a:t> of the principal strain axes about an axis passing through a certain point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2400" dirty="0"/>
                <a:t>                        </a:t>
              </a:r>
            </a:p>
            <a:p>
              <a:pPr>
                <a:spcAft>
                  <a:spcPts val="1200"/>
                </a:spcAft>
              </a:pPr>
              <a:r>
                <a:rPr lang="en-US" sz="2400" dirty="0"/>
                <a:t>3.  </a:t>
              </a:r>
              <a:r>
                <a:rPr lang="en-US" sz="2400" b="1" i="1" dirty="0"/>
                <a:t>Contraction</a:t>
              </a:r>
              <a:r>
                <a:rPr lang="en-US" sz="2400" dirty="0"/>
                <a:t> or </a:t>
              </a:r>
              <a:r>
                <a:rPr lang="en-US" sz="2400" b="1" i="1" dirty="0"/>
                <a:t>extension</a:t>
              </a:r>
              <a:r>
                <a:rPr lang="en-US" sz="2400" dirty="0"/>
                <a:t> along the principal axes of strain</a:t>
              </a:r>
            </a:p>
            <a:p>
              <a:pPr>
                <a:spcAft>
                  <a:spcPts val="2400"/>
                </a:spcAft>
              </a:pPr>
              <a:endParaRPr lang="en-US" sz="2400" dirty="0"/>
            </a:p>
            <a:p>
              <a:pPr>
                <a:spcAft>
                  <a:spcPts val="600"/>
                </a:spcAft>
              </a:pPr>
              <a:r>
                <a:rPr lang="en-US" sz="2200" dirty="0"/>
                <a:t>If there is no deformation (no motion of type III), then  </a:t>
              </a:r>
              <a:r>
                <a:rPr lang="en-US" sz="3200" dirty="0">
                  <a:latin typeface="Pristina" panose="03060402040406080204" pitchFamily="66" charset="0"/>
                </a:rPr>
                <a:t>E</a:t>
              </a:r>
              <a:r>
                <a:rPr lang="en-US" sz="2400" dirty="0"/>
                <a:t>  = 0. </a:t>
              </a:r>
              <a:r>
                <a:rPr lang="en-US" sz="2200" dirty="0"/>
                <a:t>In this case, </a:t>
              </a:r>
            </a:p>
            <a:p>
              <a:pPr algn="ctr">
                <a:spcAft>
                  <a:spcPts val="1200"/>
                </a:spcAft>
              </a:pPr>
              <a:r>
                <a:rPr lang="de-DE" sz="2800" b="1" dirty="0">
                  <a:latin typeface="Georgia" panose="02040502050405020303" pitchFamily="18" charset="0"/>
                </a:rPr>
                <a:t>C</a:t>
              </a:r>
              <a:r>
                <a:rPr lang="de-DE" sz="2800" baseline="30000" dirty="0">
                  <a:latin typeface="Georgia" panose="02040502050405020303" pitchFamily="18" charset="0"/>
                </a:rPr>
                <a:t>(T)</a:t>
              </a:r>
              <a:r>
                <a:rPr lang="en-US" sz="2800" b="1" dirty="0">
                  <a:latin typeface="Georgia" panose="02040502050405020303" pitchFamily="18" charset="0"/>
                </a:rPr>
                <a:t>C</a:t>
              </a:r>
              <a:r>
                <a:rPr lang="en-US" sz="2800" dirty="0">
                  <a:latin typeface="Georgia" panose="02040502050405020303" pitchFamily="18" charset="0"/>
                </a:rPr>
                <a:t> = </a:t>
              </a:r>
              <a:r>
                <a:rPr lang="de-DE" sz="2800" b="1" dirty="0">
                  <a:latin typeface="Georgia" panose="02040502050405020303" pitchFamily="18" charset="0"/>
                </a:rPr>
                <a:t>E</a:t>
              </a:r>
              <a:r>
                <a:rPr lang="de-DE" sz="2800" dirty="0">
                  <a:latin typeface="Georgia" panose="02040502050405020303" pitchFamily="18" charset="0"/>
                </a:rPr>
                <a:t>  </a:t>
              </a:r>
              <a:r>
                <a:rPr lang="en-US" sz="2400" dirty="0"/>
                <a:t>and </a:t>
              </a:r>
              <a:r>
                <a:rPr lang="de-DE" sz="2800" b="1" dirty="0">
                  <a:latin typeface="Georgia" panose="02040502050405020303" pitchFamily="18" charset="0"/>
                </a:rPr>
                <a:t>C</a:t>
              </a:r>
              <a:r>
                <a:rPr lang="de-DE" sz="2800" baseline="30000" dirty="0">
                  <a:latin typeface="Georgia" panose="02040502050405020303" pitchFamily="18" charset="0"/>
                </a:rPr>
                <a:t>(T)</a:t>
              </a:r>
              <a:r>
                <a:rPr lang="de-DE" sz="2800" i="1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</a:rPr>
                <a:t>= </a:t>
              </a:r>
              <a:r>
                <a:rPr lang="en-US" sz="2800" b="1" dirty="0">
                  <a:latin typeface="Georgia" panose="02040502050405020303" pitchFamily="18" charset="0"/>
                </a:rPr>
                <a:t>C</a:t>
              </a:r>
              <a:r>
                <a:rPr lang="en-US" sz="2800" baseline="30000" dirty="0"/>
                <a:t>–1</a:t>
              </a:r>
              <a:r>
                <a:rPr lang="en-US" sz="2400" dirty="0"/>
                <a:t>; i.e., </a:t>
              </a:r>
              <a:r>
                <a:rPr lang="en-US" sz="2800" b="1" dirty="0">
                  <a:latin typeface="Georgia" panose="02040502050405020303" pitchFamily="18" charset="0"/>
                </a:rPr>
                <a:t>C</a:t>
              </a:r>
              <a:r>
                <a:rPr lang="en-US" sz="2400" dirty="0"/>
                <a:t>  </a:t>
              </a:r>
              <a:r>
                <a:rPr lang="en-US" sz="2200" dirty="0"/>
                <a:t>is an orthogonal matrix</a:t>
              </a:r>
              <a:r>
                <a:rPr lang="en-US" sz="2400" dirty="0"/>
                <a:t>.</a:t>
              </a:r>
              <a:endParaRPr lang="ru-RU" sz="2400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447629"/>
                </p:ext>
              </p:extLst>
            </p:nvPr>
          </p:nvGraphicFramePr>
          <p:xfrm>
            <a:off x="5350772" y="862112"/>
            <a:ext cx="336000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8" name="Equation" r:id="rId3" imgW="203040" imgH="304560" progId="Equation.DSMT4">
                    <p:embed/>
                  </p:oleObj>
                </mc:Choice>
                <mc:Fallback>
                  <p:oleObj name="Equation" r:id="rId3" imgW="2030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50772" y="862112"/>
                          <a:ext cx="336000" cy="50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697769"/>
                </p:ext>
              </p:extLst>
            </p:nvPr>
          </p:nvGraphicFramePr>
          <p:xfrm>
            <a:off x="7189366" y="817563"/>
            <a:ext cx="334962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9" name="Equation" r:id="rId5" imgW="203040" imgH="342720" progId="Equation.DSMT4">
                    <p:embed/>
                  </p:oleObj>
                </mc:Choice>
                <mc:Fallback>
                  <p:oleObj name="Equation" r:id="rId5" imgW="203040" imgH="342720" progId="Equation.DSMT4">
                    <p:embed/>
                    <p:pic>
                      <p:nvPicPr>
                        <p:cNvPr id="0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9366" y="817563"/>
                          <a:ext cx="334962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670627"/>
                </p:ext>
              </p:extLst>
            </p:nvPr>
          </p:nvGraphicFramePr>
          <p:xfrm>
            <a:off x="2699792" y="2595563"/>
            <a:ext cx="2879725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0" name="Equation" r:id="rId7" imgW="1587240" imgH="368280" progId="Equation.DSMT4">
                    <p:embed/>
                  </p:oleObj>
                </mc:Choice>
                <mc:Fallback>
                  <p:oleObj name="Equation" r:id="rId7" imgW="1587240" imgH="368280" progId="Equation.DSMT4">
                    <p:embed/>
                    <p:pic>
                      <p:nvPicPr>
                        <p:cNvPr id="0" name="Объект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2595563"/>
                          <a:ext cx="2879725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470836"/>
                </p:ext>
              </p:extLst>
            </p:nvPr>
          </p:nvGraphicFramePr>
          <p:xfrm>
            <a:off x="3414713" y="4002088"/>
            <a:ext cx="1452562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1" name="Equation" r:id="rId9" imgW="799920" imgH="291960" progId="Equation.DSMT4">
                    <p:embed/>
                  </p:oleObj>
                </mc:Choice>
                <mc:Fallback>
                  <p:oleObj name="Equation" r:id="rId9" imgW="799920" imgH="291960" progId="Equation.DSMT4">
                    <p:embed/>
                    <p:pic>
                      <p:nvPicPr>
                        <p:cNvPr id="0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713" y="4002088"/>
                          <a:ext cx="1452562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DC511-103E-47B3-B9C5-F9599B464DA4}"/>
                </a:ext>
              </a:extLst>
            </p:cNvPr>
            <p:cNvSpPr txBox="1"/>
            <p:nvPr/>
          </p:nvSpPr>
          <p:spPr>
            <a:xfrm>
              <a:off x="4356989" y="265550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5F74C-AD66-4F68-9C7F-F8E293E9567C}"/>
                </a:ext>
              </a:extLst>
            </p:cNvPr>
            <p:cNvSpPr txBox="1"/>
            <p:nvPr/>
          </p:nvSpPr>
          <p:spPr>
            <a:xfrm>
              <a:off x="2666579" y="271484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E01B3-D784-4422-9337-6A39996CF4A3}"/>
                </a:ext>
              </a:extLst>
            </p:cNvPr>
            <p:cNvSpPr txBox="1"/>
            <p:nvPr/>
          </p:nvSpPr>
          <p:spPr>
            <a:xfrm>
              <a:off x="3688769" y="273770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F5F038-DD17-4CF1-B88F-A606B87FA490}"/>
                </a:ext>
              </a:extLst>
            </p:cNvPr>
            <p:cNvSpPr txBox="1"/>
            <p:nvPr/>
          </p:nvSpPr>
          <p:spPr>
            <a:xfrm>
              <a:off x="4407333" y="406255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0EC22E-E8F8-4461-9D2F-7E19968D41FB}"/>
                </a:ext>
              </a:extLst>
            </p:cNvPr>
            <p:cNvSpPr txBox="1"/>
            <p:nvPr/>
          </p:nvSpPr>
          <p:spPr>
            <a:xfrm>
              <a:off x="5064868" y="267017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815D1-19D9-4A79-9456-23F417AD98E4}"/>
                </a:ext>
              </a:extLst>
            </p:cNvPr>
            <p:cNvSpPr txBox="1"/>
            <p:nvPr/>
          </p:nvSpPr>
          <p:spPr>
            <a:xfrm>
              <a:off x="3374953" y="412677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987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58152"/>
              </p:ext>
            </p:extLst>
          </p:nvPr>
        </p:nvGraphicFramePr>
        <p:xfrm>
          <a:off x="541338" y="2637854"/>
          <a:ext cx="83121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1" name="Equation" r:id="rId3" imgW="4025880" imgH="304560" progId="Equation.DSMT4">
                  <p:embed/>
                </p:oleObj>
              </mc:Choice>
              <mc:Fallback>
                <p:oleObj name="Equation" r:id="rId3" imgW="4025880" imgH="304560" progId="Equation.DSMT4">
                  <p:embed/>
                  <p:pic>
                    <p:nvPicPr>
                      <p:cNvPr id="0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637854"/>
                        <a:ext cx="83121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19773"/>
              </p:ext>
            </p:extLst>
          </p:nvPr>
        </p:nvGraphicFramePr>
        <p:xfrm>
          <a:off x="3286000" y="3476674"/>
          <a:ext cx="56784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2" name="Equation" r:id="rId5" imgW="2755800" imgH="406080" progId="Equation.DSMT4">
                  <p:embed/>
                </p:oleObj>
              </mc:Choice>
              <mc:Fallback>
                <p:oleObj name="Equation" r:id="rId5" imgW="275580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000" y="3476674"/>
                        <a:ext cx="56784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870486"/>
              </p:ext>
            </p:extLst>
          </p:nvPr>
        </p:nvGraphicFramePr>
        <p:xfrm>
          <a:off x="3966343" y="4291806"/>
          <a:ext cx="4710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3" name="Equation" r:id="rId7" imgW="2286000" imgH="609480" progId="Equation.DSMT4">
                  <p:embed/>
                </p:oleObj>
              </mc:Choice>
              <mc:Fallback>
                <p:oleObj name="Equation" r:id="rId7" imgW="2286000" imgH="609480" progId="Equation.DSMT4">
                  <p:embed/>
                  <p:pic>
                    <p:nvPicPr>
                      <p:cNvPr id="0" name="Объект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343" y="4291806"/>
                        <a:ext cx="471011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069505"/>
              </p:ext>
            </p:extLst>
          </p:nvPr>
        </p:nvGraphicFramePr>
        <p:xfrm>
          <a:off x="4607247" y="5516587"/>
          <a:ext cx="42132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4" name="Equation" r:id="rId9" imgW="2044440" imgH="304560" progId="Equation.DSMT4">
                  <p:embed/>
                </p:oleObj>
              </mc:Choice>
              <mc:Fallback>
                <p:oleObj name="Equation" r:id="rId9" imgW="2044440" imgH="304560" progId="Equation.DSMT4">
                  <p:embed/>
                  <p:pic>
                    <p:nvPicPr>
                      <p:cNvPr id="0" name="Объект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247" y="5516587"/>
                        <a:ext cx="42132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651827"/>
              </p:ext>
            </p:extLst>
          </p:nvPr>
        </p:nvGraphicFramePr>
        <p:xfrm>
          <a:off x="4612109" y="6092651"/>
          <a:ext cx="39004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5" name="Equation" r:id="rId11" imgW="1892160" imgH="304560" progId="Equation.DSMT4">
                  <p:embed/>
                </p:oleObj>
              </mc:Choice>
              <mc:Fallback>
                <p:oleObj name="Equation" r:id="rId11" imgW="1892160" imgH="304560" progId="Equation.DSMT4">
                  <p:embed/>
                  <p:pic>
                    <p:nvPicPr>
                      <p:cNvPr id="0" name="Объект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109" y="6092651"/>
                        <a:ext cx="39004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63467"/>
              </p:ext>
            </p:extLst>
          </p:nvPr>
        </p:nvGraphicFramePr>
        <p:xfrm>
          <a:off x="17463" y="-27384"/>
          <a:ext cx="89995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6" name="Equation" r:id="rId13" imgW="5079960" imgH="469800" progId="Equation.DSMT4">
                  <p:embed/>
                </p:oleObj>
              </mc:Choice>
              <mc:Fallback>
                <p:oleObj name="Equation" r:id="rId13" imgW="5079960" imgH="46980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-27384"/>
                        <a:ext cx="89995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378510"/>
              </p:ext>
            </p:extLst>
          </p:nvPr>
        </p:nvGraphicFramePr>
        <p:xfrm>
          <a:off x="1331640" y="890984"/>
          <a:ext cx="73961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7" name="Equation" r:id="rId15" imgW="4038480" imgH="761760" progId="Equation.DSMT4">
                  <p:embed/>
                </p:oleObj>
              </mc:Choice>
              <mc:Fallback>
                <p:oleObj name="Equation" r:id="rId15" imgW="4038480" imgH="761760" progId="Equation.DSMT4">
                  <p:embed/>
                  <p:pic>
                    <p:nvPicPr>
                      <p:cNvPr id="0" name="Объект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90984"/>
                        <a:ext cx="739616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BA22005-C11D-4813-B9BB-F4F03D3E592E}"/>
              </a:ext>
            </a:extLst>
          </p:cNvPr>
          <p:cNvGrpSpPr/>
          <p:nvPr/>
        </p:nvGrpSpPr>
        <p:grpSpPr>
          <a:xfrm>
            <a:off x="23016" y="4197599"/>
            <a:ext cx="1881386" cy="1870794"/>
            <a:chOff x="539552" y="1774230"/>
            <a:chExt cx="1881386" cy="187079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73D6AAE-2EAB-4E0E-B1E4-F8C066A5F9D3}"/>
                </a:ext>
              </a:extLst>
            </p:cNvPr>
            <p:cNvSpPr/>
            <p:nvPr/>
          </p:nvSpPr>
          <p:spPr>
            <a:xfrm>
              <a:off x="539552" y="2204864"/>
              <a:ext cx="144000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7E1EE03-2D8E-45AC-AA2F-537A26C55617}"/>
                </a:ext>
              </a:extLst>
            </p:cNvPr>
            <p:cNvCxnSpPr/>
            <p:nvPr/>
          </p:nvCxnSpPr>
          <p:spPr>
            <a:xfrm>
              <a:off x="1259552" y="2816960"/>
              <a:ext cx="0" cy="2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C5F864C-3189-4C1A-961C-0EDAB0F60304}"/>
                </a:ext>
              </a:extLst>
            </p:cNvPr>
            <p:cNvCxnSpPr/>
            <p:nvPr/>
          </p:nvCxnSpPr>
          <p:spPr>
            <a:xfrm>
              <a:off x="1177040" y="2924944"/>
              <a:ext cx="1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980F147-9A75-4252-99E7-96B06F66143A}"/>
                </a:ext>
              </a:extLst>
            </p:cNvPr>
            <p:cNvCxnSpPr>
              <a:endCxn id="23" idx="7"/>
            </p:cNvCxnSpPr>
            <p:nvPr/>
          </p:nvCxnSpPr>
          <p:spPr>
            <a:xfrm flipV="1">
              <a:off x="1259552" y="2415771"/>
              <a:ext cx="509117" cy="509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6C925CD8-1066-4CD7-8918-7C17EF1F6B78}"/>
                </a:ext>
              </a:extLst>
            </p:cNvPr>
            <p:cNvCxnSpPr/>
            <p:nvPr/>
          </p:nvCxnSpPr>
          <p:spPr>
            <a:xfrm flipV="1">
              <a:off x="1382440" y="2171419"/>
              <a:ext cx="622512" cy="609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Объект 27">
              <a:extLst>
                <a:ext uri="{FF2B5EF4-FFF2-40B4-BE49-F238E27FC236}">
                  <a16:creationId xmlns:a16="http://schemas.microsoft.com/office/drawing/2014/main" id="{329C407A-6E9C-47DF-9EFF-E8483DFC4F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7965928"/>
                </p:ext>
              </p:extLst>
            </p:nvPr>
          </p:nvGraphicFramePr>
          <p:xfrm>
            <a:off x="2030413" y="1774230"/>
            <a:ext cx="390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8" name="Equation" r:id="rId17" imgW="190440" imgH="164880" progId="Equation.DSMT4">
                    <p:embed/>
                  </p:oleObj>
                </mc:Choice>
                <mc:Fallback>
                  <p:oleObj name="Equation" r:id="rId17" imgW="190440" imgH="164880" progId="Equation.DSMT4">
                    <p:embed/>
                    <p:pic>
                      <p:nvPicPr>
                        <p:cNvPr id="14" name="Объект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413" y="1774230"/>
                          <a:ext cx="39052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42A06E47-F9C6-4660-9D6E-147F58C1E7EB}"/>
                </a:ext>
              </a:extLst>
            </p:cNvPr>
            <p:cNvCxnSpPr/>
            <p:nvPr/>
          </p:nvCxnSpPr>
          <p:spPr>
            <a:xfrm>
              <a:off x="2004952" y="2171419"/>
              <a:ext cx="406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Овал 29">
            <a:extLst>
              <a:ext uri="{FF2B5EF4-FFF2-40B4-BE49-F238E27FC236}">
                <a16:creationId xmlns:a16="http://schemas.microsoft.com/office/drawing/2014/main" id="{F0BD68F8-8502-4A89-A2B5-BF3DF76EDDF7}"/>
              </a:ext>
            </a:extLst>
          </p:cNvPr>
          <p:cNvSpPr/>
          <p:nvPr/>
        </p:nvSpPr>
        <p:spPr>
          <a:xfrm rot="2591583">
            <a:off x="2026087" y="4034832"/>
            <a:ext cx="1116000" cy="172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76B62C1-B2B1-41FA-9EB8-D55038137A2A}"/>
              </a:ext>
            </a:extLst>
          </p:cNvPr>
          <p:cNvCxnSpPr/>
          <p:nvPr/>
        </p:nvCxnSpPr>
        <p:spPr>
          <a:xfrm flipV="1">
            <a:off x="764123" y="4839140"/>
            <a:ext cx="1856162" cy="509173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BDD389-65DA-441F-9185-226250460A21}"/>
              </a:ext>
            </a:extLst>
          </p:cNvPr>
          <p:cNvSpPr txBox="1"/>
          <p:nvPr/>
        </p:nvSpPr>
        <p:spPr>
          <a:xfrm rot="20607322">
            <a:off x="1380403" y="4657642"/>
            <a:ext cx="6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w</a:t>
            </a:r>
            <a:endParaRPr lang="ru-RU" sz="2800" b="1" i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2DD9260-057B-4B02-9375-40E4C7648B4C}"/>
              </a:ext>
            </a:extLst>
          </p:cNvPr>
          <p:cNvCxnSpPr>
            <a:endCxn id="30" idx="0"/>
          </p:cNvCxnSpPr>
          <p:nvPr/>
        </p:nvCxnSpPr>
        <p:spPr>
          <a:xfrm flipV="1">
            <a:off x="2543295" y="4268931"/>
            <a:ext cx="632164" cy="570208"/>
          </a:xfrm>
          <a:prstGeom prst="straightConnector1">
            <a:avLst/>
          </a:prstGeom>
          <a:ln w="1270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2355F48-8270-418F-B7B1-7A4E611E07D5}"/>
              </a:ext>
            </a:extLst>
          </p:cNvPr>
          <p:cNvCxnSpPr>
            <a:cxnSpLocks/>
          </p:cNvCxnSpPr>
          <p:nvPr/>
        </p:nvCxnSpPr>
        <p:spPr>
          <a:xfrm rot="360000">
            <a:off x="2543296" y="4839140"/>
            <a:ext cx="504056" cy="36515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D6B6385-F60D-4930-BA98-732119E2604A}"/>
              </a:ext>
            </a:extLst>
          </p:cNvPr>
          <p:cNvCxnSpPr>
            <a:cxnSpLocks/>
          </p:cNvCxnSpPr>
          <p:nvPr/>
        </p:nvCxnSpPr>
        <p:spPr>
          <a:xfrm flipH="1" flipV="1">
            <a:off x="471086" y="4664265"/>
            <a:ext cx="284901" cy="689174"/>
          </a:xfrm>
          <a:prstGeom prst="straightConnector1">
            <a:avLst/>
          </a:prstGeom>
          <a:ln w="1270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1498A8C-B586-4D08-AD7E-7C6D541B3BF0}"/>
              </a:ext>
            </a:extLst>
          </p:cNvPr>
          <p:cNvCxnSpPr>
            <a:cxnSpLocks/>
          </p:cNvCxnSpPr>
          <p:nvPr/>
        </p:nvCxnSpPr>
        <p:spPr>
          <a:xfrm flipH="1" flipV="1">
            <a:off x="205252" y="4882962"/>
            <a:ext cx="516636" cy="418246"/>
          </a:xfrm>
          <a:prstGeom prst="straightConnector1">
            <a:avLst/>
          </a:prstGeom>
          <a:ln w="1270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640681"/>
              </p:ext>
            </p:extLst>
          </p:nvPr>
        </p:nvGraphicFramePr>
        <p:xfrm>
          <a:off x="1639888" y="639763"/>
          <a:ext cx="4814887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6" name="Equation" r:id="rId3" imgW="2336760" imgH="533160" progId="Equation.DSMT4">
                  <p:embed/>
                </p:oleObj>
              </mc:Choice>
              <mc:Fallback>
                <p:oleObj name="Equation" r:id="rId3" imgW="2336760" imgH="533160" progId="Equation.DSMT4">
                  <p:embed/>
                  <p:pic>
                    <p:nvPicPr>
                      <p:cNvPr id="0" name="Объект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39763"/>
                        <a:ext cx="4814887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936751"/>
              </p:ext>
            </p:extLst>
          </p:nvPr>
        </p:nvGraphicFramePr>
        <p:xfrm>
          <a:off x="3059832" y="1913510"/>
          <a:ext cx="17541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7" name="Equation" r:id="rId5" imgW="850680" imgH="355320" progId="Equation.DSMT4">
                  <p:embed/>
                </p:oleObj>
              </mc:Choice>
              <mc:Fallback>
                <p:oleObj name="Equation" r:id="rId5" imgW="850680" imgH="355320" progId="Equation.DSMT4">
                  <p:embed/>
                  <p:pic>
                    <p:nvPicPr>
                      <p:cNvPr id="0" name="Объект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3510"/>
                        <a:ext cx="17541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965865"/>
              </p:ext>
            </p:extLst>
          </p:nvPr>
        </p:nvGraphicFramePr>
        <p:xfrm>
          <a:off x="2051720" y="2812794"/>
          <a:ext cx="4605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8" name="Equation" r:id="rId7" imgW="2234880" imgH="457200" progId="Equation.DSMT4">
                  <p:embed/>
                </p:oleObj>
              </mc:Choice>
              <mc:Fallback>
                <p:oleObj name="Equation" r:id="rId7" imgW="2234880" imgH="457200" progId="Equation.DSMT4">
                  <p:embed/>
                  <p:pic>
                    <p:nvPicPr>
                      <p:cNvPr id="0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812794"/>
                        <a:ext cx="46053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6BC9BB9-2418-4888-A773-52C581F2E674}"/>
              </a:ext>
            </a:extLst>
          </p:cNvPr>
          <p:cNvGrpSpPr/>
          <p:nvPr/>
        </p:nvGrpSpPr>
        <p:grpSpPr>
          <a:xfrm>
            <a:off x="971600" y="4149080"/>
            <a:ext cx="7224703" cy="560388"/>
            <a:chOff x="588972" y="2946400"/>
            <a:chExt cx="7224703" cy="56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Объект 3">
                  <a:extLst>
                    <a:ext uri="{FF2B5EF4-FFF2-40B4-BE49-F238E27FC236}">
                      <a16:creationId xmlns:a16="http://schemas.microsoft.com/office/drawing/2014/main" id="{D60FD156-9A58-44C9-8228-81E3B9379461}"/>
                    </a:ext>
                  </a:extLst>
                </p:cNvPr>
                <p:cNvSpPr txBox="1"/>
                <p:nvPr/>
              </p:nvSpPr>
              <p:spPr bwMode="auto">
                <a:xfrm>
                  <a:off x="3387725" y="2946400"/>
                  <a:ext cx="4425950" cy="560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 spc="-3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1 , 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 spc="-3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1, 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400" i="1" spc="-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" name="Объект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7725" y="2946400"/>
                  <a:ext cx="4425950" cy="560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9AEFA7-B3A8-4C92-B3D1-11EED2878BE0}"/>
                </a:ext>
              </a:extLst>
            </p:cNvPr>
            <p:cNvSpPr txBox="1"/>
            <p:nvPr/>
          </p:nvSpPr>
          <p:spPr>
            <a:xfrm>
              <a:off x="588972" y="300589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Small deformations:   </a:t>
              </a:r>
              <a:endParaRPr lang="ru-RU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F62C7376-E999-4237-8E5C-F94EE0662498}"/>
                  </a:ext>
                </a:extLst>
              </p:cNvPr>
              <p:cNvSpPr txBox="1"/>
              <p:nvPr/>
            </p:nvSpPr>
            <p:spPr bwMode="auto">
              <a:xfrm>
                <a:off x="2012380" y="4748744"/>
                <a:ext cx="5871988" cy="1811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den>
                    </m:f>
                    <m:r>
                      <a:rPr lang="ru-RU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∘∗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∘∗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latin typeface="Pristina" panose="03060402040406080204" pitchFamily="66" charset="0"/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∘∗</m:t>
                        </m:r>
                      </m:sup>
                    </m:sSubSup>
                  </m:oMath>
                </a14:m>
                <a:r>
                  <a:rPr lang="en-US" sz="2400" dirty="0"/>
                  <a:t>) 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    = 1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∘∗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∘∗</m:t>
                        </m:r>
                      </m:sup>
                    </m:sSubSup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∘∗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latin typeface="Pristina" panose="03060402040406080204" pitchFamily="66" charset="0"/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∘∗</m:t>
                        </m:r>
                      </m:sup>
                    </m:sSubSup>
                  </m:oMath>
                </a14:m>
                <a:r>
                  <a:rPr lang="en-US" sz="2400" dirty="0"/>
                  <a:t>) 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     = 1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latin typeface="Pristina" panose="03060402040406080204" pitchFamily="66" charset="0"/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F62C7376-E999-4237-8E5C-F94EE06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380" y="4748744"/>
                <a:ext cx="5871988" cy="1811163"/>
              </a:xfrm>
              <a:prstGeom prst="rect">
                <a:avLst/>
              </a:prstGeom>
              <a:blipFill>
                <a:blip r:embed="rId10"/>
                <a:stretch>
                  <a:fillRect b="-4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97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746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Strain Rate Tensor</a:t>
            </a:r>
            <a:endParaRPr lang="en-US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49518"/>
              </p:ext>
            </p:extLst>
          </p:nvPr>
        </p:nvGraphicFramePr>
        <p:xfrm>
          <a:off x="2189211" y="620713"/>
          <a:ext cx="3390901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1" name="Equation" r:id="rId3" imgW="1625400" imgH="241200" progId="Equation.DSMT4">
                  <p:embed/>
                </p:oleObj>
              </mc:Choice>
              <mc:Fallback>
                <p:oleObj name="Equation" r:id="rId3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11" y="620713"/>
                        <a:ext cx="3390901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64380"/>
              </p:ext>
            </p:extLst>
          </p:nvPr>
        </p:nvGraphicFramePr>
        <p:xfrm>
          <a:off x="611188" y="1298575"/>
          <a:ext cx="76930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2" name="Equation" r:id="rId5" imgW="3517560" imgH="304560" progId="Equation.DSMT4">
                  <p:embed/>
                </p:oleObj>
              </mc:Choice>
              <mc:Fallback>
                <p:oleObj name="Equation" r:id="rId5" imgW="3517560" imgH="304560" progId="Equation.DSMT4">
                  <p:embed/>
                  <p:pic>
                    <p:nvPicPr>
                      <p:cNvPr id="0" name="Объект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98575"/>
                        <a:ext cx="76930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70088"/>
              </p:ext>
            </p:extLst>
          </p:nvPr>
        </p:nvGraphicFramePr>
        <p:xfrm>
          <a:off x="1249363" y="2109788"/>
          <a:ext cx="6442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3" name="Equation" r:id="rId7" imgW="2946240" imgH="304560" progId="Equation.DSMT4">
                  <p:embed/>
                </p:oleObj>
              </mc:Choice>
              <mc:Fallback>
                <p:oleObj name="Equation" r:id="rId7" imgW="2946240" imgH="3045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109788"/>
                        <a:ext cx="64420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251520" y="2780928"/>
            <a:ext cx="8712968" cy="3739485"/>
            <a:chOff x="251520" y="2780928"/>
            <a:chExt cx="8712968" cy="3739485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780928"/>
              <a:ext cx="8712968" cy="373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Definition.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material time rates of change in strain tensor components relative to the current time </a:t>
              </a:r>
              <a:r>
                <a:rPr lang="en-US" sz="2400" i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,</a:t>
              </a:r>
            </a:p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4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constitute the components of the second-rank tensor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</a:t>
              </a:r>
            </a:p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referred to as </a:t>
              </a:r>
              <a:r>
                <a:rPr lang="en-US" sz="28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strain rate tensor</a:t>
              </a:r>
              <a:r>
                <a:rPr 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(tensor properties of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</a:t>
              </a:r>
              <a:r>
                <a:rPr lang="en-US" sz="2800" i="1" baseline="-25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ij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carried over to 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ij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under material differentiation).</a:t>
              </a:r>
            </a:p>
          </p:txBody>
        </p:sp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15841"/>
                </p:ext>
              </p:extLst>
            </p:nvPr>
          </p:nvGraphicFramePr>
          <p:xfrm>
            <a:off x="1563688" y="3501008"/>
            <a:ext cx="4670425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4" name="Equation" r:id="rId9" imgW="2197080" imgH="431640" progId="Equation.DSMT4">
                    <p:embed/>
                  </p:oleObj>
                </mc:Choice>
                <mc:Fallback>
                  <p:oleObj name="Equation" r:id="rId9" imgW="2197080" imgH="43164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3501008"/>
                          <a:ext cx="4670425" cy="884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959803"/>
                </p:ext>
              </p:extLst>
            </p:nvPr>
          </p:nvGraphicFramePr>
          <p:xfrm>
            <a:off x="2779713" y="4725144"/>
            <a:ext cx="2347912" cy="830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5" name="Equation" r:id="rId11" imgW="1104840" imgH="406080" progId="Equation.DSMT4">
                    <p:embed/>
                  </p:oleObj>
                </mc:Choice>
                <mc:Fallback>
                  <p:oleObj name="Equation" r:id="rId11" imgW="1104840" imgH="406080" progId="Equation.DSMT4">
                    <p:embed/>
                    <p:pic>
                      <p:nvPicPr>
                        <p:cNvPr id="0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713" y="4725144"/>
                          <a:ext cx="2347912" cy="830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75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88F2142-7F49-426E-AF7B-7E0157B41C79}"/>
              </a:ext>
            </a:extLst>
          </p:cNvPr>
          <p:cNvGrpSpPr/>
          <p:nvPr/>
        </p:nvGrpSpPr>
        <p:grpSpPr>
          <a:xfrm>
            <a:off x="107504" y="131788"/>
            <a:ext cx="8784976" cy="6537300"/>
            <a:chOff x="107504" y="131788"/>
            <a:chExt cx="8784976" cy="6537300"/>
          </a:xfrm>
        </p:grpSpPr>
        <p:sp>
          <p:nvSpPr>
            <p:cNvPr id="2" name="TextBox 1"/>
            <p:cNvSpPr txBox="1"/>
            <p:nvPr/>
          </p:nvSpPr>
          <p:spPr>
            <a:xfrm>
              <a:off x="107504" y="131788"/>
              <a:ext cx="87849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tensor components </a:t>
              </a:r>
              <a:r>
                <a:rPr lang="en-US" sz="2800" dirty="0">
                  <a:solidFill>
                    <a:srgbClr val="C00000"/>
                  </a:solidFill>
                  <a:sym typeface="Symbol"/>
                </a:rPr>
                <a:t></a:t>
              </a:r>
              <a:r>
                <a:rPr lang="en-US" sz="2800" i="1" baseline="-25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ij</a:t>
              </a:r>
              <a:r>
                <a:rPr lang="en-US" sz="2800" dirty="0">
                  <a:solidFill>
                    <a:srgbClr val="C00000"/>
                  </a:solidFill>
                </a:rPr>
                <a:t>  </a:t>
              </a:r>
              <a:r>
                <a:rPr lang="en-US" sz="2400" dirty="0"/>
                <a:t>at                can be expressed in a </a:t>
              </a:r>
              <a:r>
                <a:rPr lang="en-US" sz="2400" b="1" dirty="0">
                  <a:solidFill>
                    <a:srgbClr val="0033CC"/>
                  </a:solidFill>
                </a:rPr>
                <a:t>Cartesian </a:t>
              </a:r>
              <a:r>
                <a:rPr lang="en-US" sz="2400" b="1" dirty="0" err="1">
                  <a:solidFill>
                    <a:srgbClr val="0033CC"/>
                  </a:solidFill>
                </a:rPr>
                <a:t>comoving</a:t>
              </a:r>
              <a:r>
                <a:rPr lang="en-US" sz="2400" b="1" dirty="0">
                  <a:solidFill>
                    <a:srgbClr val="0033CC"/>
                  </a:solidFill>
                </a:rPr>
                <a:t> coordinate system  </a:t>
              </a:r>
              <a:r>
                <a:rPr lang="en-US" sz="2400" dirty="0"/>
                <a:t>with </a:t>
              </a:r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0855444"/>
                </p:ext>
              </p:extLst>
            </p:nvPr>
          </p:nvGraphicFramePr>
          <p:xfrm>
            <a:off x="4355976" y="169888"/>
            <a:ext cx="661987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9" name="Equation" r:id="rId4" imgW="317160" imgH="215640" progId="Equation.DSMT4">
                    <p:embed/>
                  </p:oleObj>
                </mc:Choice>
                <mc:Fallback>
                  <p:oleObj name="Equation" r:id="rId4" imgW="317160" imgH="215640" progId="Equation.DSMT4">
                    <p:embed/>
                    <p:pic>
                      <p:nvPicPr>
                        <p:cNvPr id="0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169888"/>
                          <a:ext cx="661987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740291"/>
                </p:ext>
              </p:extLst>
            </p:nvPr>
          </p:nvGraphicFramePr>
          <p:xfrm>
            <a:off x="2339752" y="1052736"/>
            <a:ext cx="360203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0" name="Equation" r:id="rId6" imgW="1726920" imgH="266400" progId="Equation.DSMT4">
                    <p:embed/>
                  </p:oleObj>
                </mc:Choice>
                <mc:Fallback>
                  <p:oleObj name="Equation" r:id="rId6" imgW="1726920" imgH="266400" progId="Equation.DSMT4">
                    <p:embed/>
                    <p:pic>
                      <p:nvPicPr>
                        <p:cNvPr id="0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1052736"/>
                          <a:ext cx="360203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9512" y="1518895"/>
              <a:ext cx="864096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strain components 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</a:t>
              </a:r>
              <a:r>
                <a:rPr lang="en-US" sz="2800" i="1" baseline="-25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ij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dirty="0"/>
                <a:t> which quantify the deformation between </a:t>
              </a:r>
            </a:p>
            <a:p>
              <a:endParaRPr lang="en-US" sz="2400" dirty="0"/>
            </a:p>
            <a:p>
              <a:r>
                <a:rPr lang="en-US" sz="2400" dirty="0"/>
                <a:t>are expressed in terms of components of the displacement</a:t>
              </a:r>
            </a:p>
            <a:p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b="1" dirty="0">
                  <a:latin typeface="Georgia" panose="02040502050405020303" pitchFamily="18" charset="0"/>
                </a:rPr>
                <a:t>w</a:t>
              </a:r>
              <a:r>
                <a:rPr lang="en-US" sz="2800" dirty="0">
                  <a:latin typeface="Georgia" panose="02040502050405020303" pitchFamily="18" charset="0"/>
                </a:rPr>
                <a:t>(</a:t>
              </a:r>
              <a:r>
                <a:rPr lang="en-US" sz="2800" b="1" dirty="0">
                  <a:latin typeface="Georgia" panose="02040502050405020303" pitchFamily="18" charset="0"/>
                </a:rPr>
                <a:t>r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)</a:t>
              </a:r>
              <a:r>
                <a:rPr lang="en-US" sz="2400" dirty="0"/>
                <a:t> over a time interval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400" dirty="0"/>
                <a:t> as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pPr algn="ctr">
                <a:spcBef>
                  <a:spcPts val="2400"/>
                </a:spcBef>
              </a:pP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b="1" dirty="0">
                  <a:latin typeface="Georgia" panose="02040502050405020303" pitchFamily="18" charset="0"/>
                </a:rPr>
                <a:t>w</a:t>
              </a:r>
              <a:r>
                <a:rPr lang="en-US" sz="2800" dirty="0">
                  <a:latin typeface="Georgia" panose="02040502050405020303" pitchFamily="18" charset="0"/>
                </a:rPr>
                <a:t>(</a:t>
              </a:r>
              <a:r>
                <a:rPr lang="en-US" sz="2800" b="1" dirty="0">
                  <a:latin typeface="Georgia" panose="02040502050405020303" pitchFamily="18" charset="0"/>
                </a:rPr>
                <a:t>r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) = </a:t>
              </a:r>
              <a:r>
                <a:rPr lang="en-US" sz="2800" b="1" dirty="0">
                  <a:latin typeface="Georgia" panose="02040502050405020303" pitchFamily="18" charset="0"/>
                </a:rPr>
                <a:t>v</a:t>
              </a:r>
              <a:r>
                <a:rPr lang="en-US" sz="2800" dirty="0">
                  <a:latin typeface="Georgia" panose="02040502050405020303" pitchFamily="18" charset="0"/>
                </a:rPr>
                <a:t>(</a:t>
              </a:r>
              <a:r>
                <a:rPr lang="en-US" sz="2800" b="1" dirty="0">
                  <a:latin typeface="Georgia" panose="02040502050405020303" pitchFamily="18" charset="0"/>
                </a:rPr>
                <a:t>r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)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 + </a:t>
              </a:r>
              <a:r>
                <a:rPr lang="en-US" sz="2800" dirty="0">
                  <a:latin typeface="Pristina" panose="03060402040406080204" pitchFamily="66" charset="0"/>
                </a:rPr>
                <a:t>o</a:t>
              </a:r>
              <a:r>
                <a:rPr lang="en-US" sz="2800" dirty="0">
                  <a:latin typeface="Georgia" panose="02040502050405020303" pitchFamily="18" charset="0"/>
                </a:rPr>
                <a:t>(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).</a:t>
              </a:r>
              <a:r>
                <a:rPr lang="en-US" sz="2400" dirty="0"/>
                <a:t>	</a:t>
              </a:r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879785"/>
                </p:ext>
              </p:extLst>
            </p:nvPr>
          </p:nvGraphicFramePr>
          <p:xfrm>
            <a:off x="2845420" y="2132856"/>
            <a:ext cx="280670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1" name="Equation" r:id="rId8" imgW="1346040" imgH="241200" progId="Equation.DSMT4">
                    <p:embed/>
                  </p:oleObj>
                </mc:Choice>
                <mc:Fallback>
                  <p:oleObj name="Equation" r:id="rId8" imgW="1346040" imgH="241200" progId="Equation.DSMT4">
                    <p:embed/>
                    <p:pic>
                      <p:nvPicPr>
                        <p:cNvPr id="0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420" y="2132856"/>
                          <a:ext cx="280670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986148"/>
                </p:ext>
              </p:extLst>
            </p:nvPr>
          </p:nvGraphicFramePr>
          <p:xfrm>
            <a:off x="1475656" y="3501008"/>
            <a:ext cx="5299533" cy="108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2" name="Equation" r:id="rId10" imgW="2679480" imgH="545760" progId="Equation.DSMT4">
                    <p:embed/>
                  </p:oleObj>
                </mc:Choice>
                <mc:Fallback>
                  <p:oleObj name="Equation" r:id="rId10" imgW="267948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75656" y="3501008"/>
                          <a:ext cx="5299533" cy="108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8615344"/>
                </p:ext>
              </p:extLst>
            </p:nvPr>
          </p:nvGraphicFramePr>
          <p:xfrm>
            <a:off x="1257300" y="5635625"/>
            <a:ext cx="6521450" cy="103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3" name="Equation" r:id="rId12" imgW="3924000" imgH="622080" progId="Equation.DSMT4">
                    <p:embed/>
                  </p:oleObj>
                </mc:Choice>
                <mc:Fallback>
                  <p:oleObj name="Equation" r:id="rId12" imgW="3924000" imgH="622080" progId="Equation.DSMT4">
                    <p:embed/>
                    <p:pic>
                      <p:nvPicPr>
                        <p:cNvPr id="0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300" y="5635625"/>
                          <a:ext cx="6521450" cy="1033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48456" y="5210036"/>
              <a:ext cx="8640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/>
                <a:t>Then it follows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6E273-F444-47AD-BCAF-FF8D8A890431}"/>
                </a:ext>
              </a:extLst>
            </p:cNvPr>
            <p:cNvSpPr txBox="1"/>
            <p:nvPr/>
          </p:nvSpPr>
          <p:spPr>
            <a:xfrm>
              <a:off x="2987824" y="11788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322C9-FE78-468F-A49B-4111174FA099}"/>
                </a:ext>
              </a:extLst>
            </p:cNvPr>
            <p:cNvSpPr txBox="1"/>
            <p:nvPr/>
          </p:nvSpPr>
          <p:spPr>
            <a:xfrm>
              <a:off x="2365698" y="112524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938592-24FF-4DE9-8B2F-C5370192BF84}"/>
                </a:ext>
              </a:extLst>
            </p:cNvPr>
            <p:cNvSpPr txBox="1"/>
            <p:nvPr/>
          </p:nvSpPr>
          <p:spPr>
            <a:xfrm>
              <a:off x="467544" y="312512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35C494-3B73-490A-99EF-D6FD207658C0}"/>
                </a:ext>
              </a:extLst>
            </p:cNvPr>
            <p:cNvSpPr txBox="1"/>
            <p:nvPr/>
          </p:nvSpPr>
          <p:spPr>
            <a:xfrm>
              <a:off x="2339752" y="454464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3FE6A4-D545-449C-98F3-DEEBEB527DEA}"/>
                </a:ext>
              </a:extLst>
            </p:cNvPr>
            <p:cNvSpPr txBox="1"/>
            <p:nvPr/>
          </p:nvSpPr>
          <p:spPr>
            <a:xfrm>
              <a:off x="1979712" y="451979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01F613-937B-46A8-9397-ACF2F9646A85}"/>
                </a:ext>
              </a:extLst>
            </p:cNvPr>
            <p:cNvSpPr txBox="1"/>
            <p:nvPr/>
          </p:nvSpPr>
          <p:spPr>
            <a:xfrm>
              <a:off x="886888" y="31248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31A63E-D0A2-4B35-83E5-597DD74EC7A4}"/>
                </a:ext>
              </a:extLst>
            </p:cNvPr>
            <p:cNvSpPr txBox="1"/>
            <p:nvPr/>
          </p:nvSpPr>
          <p:spPr>
            <a:xfrm>
              <a:off x="3910411" y="454460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0792D-ACA7-4374-95C2-A860B748FEAC}"/>
                </a:ext>
              </a:extLst>
            </p:cNvPr>
            <p:cNvSpPr txBox="1"/>
            <p:nvPr/>
          </p:nvSpPr>
          <p:spPr>
            <a:xfrm>
              <a:off x="4209934" y="452715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989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7168"/>
              </p:ext>
            </p:extLst>
          </p:nvPr>
        </p:nvGraphicFramePr>
        <p:xfrm>
          <a:off x="484137" y="285750"/>
          <a:ext cx="3079751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" name="Equation" r:id="rId3" imgW="1777680" imgH="596880" progId="Equation.DSMT4">
                  <p:embed/>
                </p:oleObj>
              </mc:Choice>
              <mc:Fallback>
                <p:oleObj name="Equation" r:id="rId3" imgW="17776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37" y="285750"/>
                        <a:ext cx="3079751" cy="1031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71657"/>
              </p:ext>
            </p:extLst>
          </p:nvPr>
        </p:nvGraphicFramePr>
        <p:xfrm>
          <a:off x="4572000" y="476672"/>
          <a:ext cx="174085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672"/>
                        <a:ext cx="1740854" cy="576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7704" y="152717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Strain-rate compatibility equations</a:t>
            </a:r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988840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u="sng" dirty="0"/>
              <a:t>six</a:t>
            </a:r>
            <a:r>
              <a:rPr lang="en-US" sz="2400" dirty="0"/>
              <a:t> symmetry tensor components  </a:t>
            </a: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ij</a:t>
            </a:r>
            <a:r>
              <a:rPr lang="en-US" sz="2400" dirty="0"/>
              <a:t>    (</a:t>
            </a:r>
            <a:r>
              <a:rPr lang="en-US" sz="2400" i="1" dirty="0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=1, 2, 3) </a:t>
            </a:r>
          </a:p>
          <a:p>
            <a:r>
              <a:rPr lang="en-US" sz="2400" dirty="0"/>
              <a:t>are determined by the spatial distributions of </a:t>
            </a:r>
            <a:r>
              <a:rPr lang="en-US" sz="2400" u="sng" dirty="0"/>
              <a:t>three</a:t>
            </a:r>
            <a:r>
              <a:rPr lang="en-US" sz="2400" dirty="0"/>
              <a:t> velocity components</a:t>
            </a:r>
          </a:p>
          <a:p>
            <a:pPr algn="ctr"/>
            <a:r>
              <a:rPr lang="en-US" sz="2400" dirty="0"/>
              <a:t> </a:t>
            </a:r>
            <a:r>
              <a:rPr lang="en-US" sz="28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k</a:t>
            </a:r>
            <a:r>
              <a:rPr lang="en-US" sz="2400" dirty="0"/>
              <a:t>    (</a:t>
            </a:r>
            <a:r>
              <a:rPr lang="en-US" sz="2400" i="1" dirty="0">
                <a:latin typeface="Georgia" panose="02040502050405020303" pitchFamily="18" charset="0"/>
              </a:rPr>
              <a:t>k</a:t>
            </a:r>
            <a:r>
              <a:rPr lang="en-US" sz="2400" dirty="0"/>
              <a:t> =1, 2, 3).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07942"/>
              </p:ext>
            </p:extLst>
          </p:nvPr>
        </p:nvGraphicFramePr>
        <p:xfrm>
          <a:off x="179512" y="4365104"/>
          <a:ext cx="558900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" name="Equation" r:id="rId7" imgW="3213000" imgH="558720" progId="Equation.DSMT4">
                  <p:embed/>
                </p:oleObj>
              </mc:Choice>
              <mc:Fallback>
                <p:oleObj name="Equation" r:id="rId7" imgW="3213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4365104"/>
                        <a:ext cx="5589000" cy="97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4168" y="4581128"/>
            <a:ext cx="3059832" cy="11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Compatibility equations derived from Saint-</a:t>
            </a:r>
            <a:r>
              <a:rPr lang="en-US" sz="2200" dirty="0" err="1"/>
              <a:t>Venant's</a:t>
            </a:r>
            <a:r>
              <a:rPr lang="en-US" sz="2200" dirty="0"/>
              <a:t> compatibility equations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5763631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81 equations. </a:t>
            </a:r>
          </a:p>
          <a:p>
            <a:r>
              <a:rPr lang="en-US" sz="2400" b="1" dirty="0">
                <a:solidFill>
                  <a:srgbClr val="0033CC"/>
                </a:solidFill>
              </a:rPr>
              <a:t>Only three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6956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700338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08DB3E9-5252-4B5C-8C31-5072ADE5C266}"/>
              </a:ext>
            </a:extLst>
          </p:cNvPr>
          <p:cNvGrpSpPr/>
          <p:nvPr/>
        </p:nvGrpSpPr>
        <p:grpSpPr>
          <a:xfrm>
            <a:off x="0" y="0"/>
            <a:ext cx="9144000" cy="6542783"/>
            <a:chOff x="0" y="0"/>
            <a:chExt cx="9144000" cy="6542783"/>
          </a:xfrm>
        </p:grpSpPr>
        <p:sp>
          <p:nvSpPr>
            <p:cNvPr id="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455234"/>
                </p:ext>
              </p:extLst>
            </p:nvPr>
          </p:nvGraphicFramePr>
          <p:xfrm>
            <a:off x="3280529" y="1766297"/>
            <a:ext cx="5797550" cy="107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4" name="Equation" r:id="rId3" imgW="3365280" imgH="622080" progId="Equation.DSMT4">
                    <p:embed/>
                  </p:oleObj>
                </mc:Choice>
                <mc:Fallback>
                  <p:oleObj name="Equation" r:id="rId3" imgW="3365280" imgH="622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80529" y="1766297"/>
                          <a:ext cx="5797550" cy="1071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275856" y="620688"/>
              <a:ext cx="579567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Velocity distribution  </a:t>
              </a:r>
              <a:r>
                <a:rPr lang="en-US" sz="2800" b="1" dirty="0">
                  <a:latin typeface="Georgia" panose="02040502050405020303" pitchFamily="18" charset="0"/>
                </a:rPr>
                <a:t>v</a:t>
              </a:r>
              <a:r>
                <a:rPr lang="en-US" sz="2800" dirty="0">
                  <a:latin typeface="Georgia" panose="02040502050405020303" pitchFamily="18" charset="0"/>
                </a:rPr>
                <a:t>(</a:t>
              </a:r>
              <a:r>
                <a:rPr lang="en-US" sz="2800" b="1" dirty="0">
                  <a:latin typeface="Georgia" panose="02040502050405020303" pitchFamily="18" charset="0"/>
                </a:rPr>
                <a:t>r</a:t>
              </a:r>
              <a:r>
                <a:rPr lang="en-US" sz="2800" dirty="0">
                  <a:latin typeface="Georgia" panose="02040502050405020303" pitchFamily="18" charset="0"/>
                </a:rPr>
                <a:t>, </a:t>
              </a:r>
              <a:r>
                <a:rPr lang="en-US" sz="2800" i="1" dirty="0">
                  <a:latin typeface="Georgia" panose="02040502050405020303" pitchFamily="18" charset="0"/>
                </a:rPr>
                <a:t>t</a:t>
              </a:r>
              <a:r>
                <a:rPr lang="en-US" sz="2800" dirty="0">
                  <a:latin typeface="Georgia" panose="02040502050405020303" pitchFamily="18" charset="0"/>
                </a:rPr>
                <a:t>) </a:t>
              </a:r>
              <a:r>
                <a:rPr lang="en-US" sz="2400" dirty="0"/>
                <a:t>about point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en-US" sz="2400" dirty="0">
                  <a:cs typeface="Times New Roman" panose="02020603050405020304" pitchFamily="18" charset="0"/>
                </a:rPr>
                <a:t>by </a:t>
              </a:r>
              <a:r>
                <a:rPr lang="en-US" sz="2400" dirty="0"/>
                <a:t>second-order Taylor series expansion </a:t>
              </a:r>
              <a:endParaRPr lang="en-US" sz="2400" dirty="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272841"/>
                </p:ext>
              </p:extLst>
            </p:nvPr>
          </p:nvGraphicFramePr>
          <p:xfrm>
            <a:off x="179512" y="3047108"/>
            <a:ext cx="6848475" cy="349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5" name="Equation" r:id="rId5" imgW="3974760" imgH="2031840" progId="Equation.DSMT4">
                    <p:embed/>
                  </p:oleObj>
                </mc:Choice>
                <mc:Fallback>
                  <p:oleObj name="Equation" r:id="rId5" imgW="3974760" imgH="2031840" progId="Equation.DSMT4">
                    <p:embed/>
                    <p:pic>
                      <p:nvPicPr>
                        <p:cNvPr id="0" name="Объект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3047108"/>
                          <a:ext cx="6848475" cy="3495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707904" y="87015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b="1" dirty="0" err="1">
                  <a:latin typeface="Georgia" panose="02040502050405020303" pitchFamily="18" charset="0"/>
                </a:rPr>
                <a:t>r</a:t>
              </a:r>
              <a:r>
                <a:rPr lang="en-US" sz="2400" b="1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d</a:t>
              </a:r>
              <a:r>
                <a:rPr lang="en-US" sz="2400" b="1" dirty="0">
                  <a:latin typeface="Georgia" panose="02040502050405020303" pitchFamily="18" charset="0"/>
                </a:rPr>
                <a:t>x</a:t>
              </a:r>
              <a:r>
                <a:rPr lang="en-US" sz="2400" dirty="0">
                  <a:latin typeface="Georgia" panose="02040502050405020303" pitchFamily="18" charset="0"/>
                </a:rPr>
                <a:t> =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dirty="0">
                  <a:latin typeface="Georgia" panose="02040502050405020303" pitchFamily="18" charset="0"/>
                </a:rPr>
                <a:t>x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i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  <p:grpSp>
          <p:nvGrpSpPr>
            <p:cNvPr id="3" name="Group 1"/>
            <p:cNvGrpSpPr>
              <a:grpSpLocks/>
            </p:cNvGrpSpPr>
            <p:nvPr/>
          </p:nvGrpSpPr>
          <p:grpSpPr bwMode="auto">
            <a:xfrm>
              <a:off x="179512" y="727417"/>
              <a:ext cx="816241" cy="2269535"/>
              <a:chOff x="1865" y="8035"/>
              <a:chExt cx="932" cy="2645"/>
            </a:xfrm>
          </p:grpSpPr>
          <p:sp>
            <p:nvSpPr>
              <p:cNvPr id="4" name="Line 13"/>
              <p:cNvSpPr>
                <a:spLocks noChangeShapeType="1"/>
              </p:cNvSpPr>
              <p:nvPr/>
            </p:nvSpPr>
            <p:spPr bwMode="auto">
              <a:xfrm flipV="1">
                <a:off x="2479" y="8281"/>
                <a:ext cx="257" cy="1681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009" y="8736"/>
                <a:ext cx="624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d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x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1865" y="9756"/>
                <a:ext cx="729" cy="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cs typeface="Times New Roman" pitchFamily="18" charset="0"/>
                  </a:rPr>
                  <a:t>M</a:t>
                </a:r>
                <a:endParaRPr kumimoji="0" lang="en-US" altLang="en-US" sz="4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2276" y="8035"/>
                <a:ext cx="397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K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3"/>
              <p:cNvSpPr>
                <a:spLocks noChangeArrowheads="1"/>
              </p:cNvSpPr>
              <p:nvPr/>
            </p:nvSpPr>
            <p:spPr bwMode="auto">
              <a:xfrm>
                <a:off x="2674" y="8281"/>
                <a:ext cx="123" cy="12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2"/>
              <p:cNvSpPr>
                <a:spLocks noChangeArrowheads="1"/>
              </p:cNvSpPr>
              <p:nvPr/>
            </p:nvSpPr>
            <p:spPr bwMode="auto">
              <a:xfrm>
                <a:off x="2418" y="9891"/>
                <a:ext cx="123" cy="12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771549" y="2204116"/>
              <a:ext cx="1460397" cy="16989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 rot="21213079">
              <a:off x="918029" y="2319953"/>
              <a:ext cx="1167435" cy="3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altLang="en-US" sz="2400" b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(M)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"/>
            <p:cNvSpPr>
              <a:spLocks noChangeArrowheads="1"/>
            </p:cNvSpPr>
            <p:nvPr/>
          </p:nvSpPr>
          <p:spPr bwMode="auto">
            <a:xfrm>
              <a:off x="2178085" y="2150059"/>
              <a:ext cx="107723" cy="1081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38809" y="2152033"/>
              <a:ext cx="61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M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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942329" y="265787"/>
              <a:ext cx="1758009" cy="71132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 rot="20265484">
              <a:off x="1166006" y="237520"/>
              <a:ext cx="1058836" cy="38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altLang="en-US" sz="240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(K)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11"/>
            <p:cNvSpPr>
              <a:spLocks noChangeAspect="1" noChangeShapeType="1"/>
            </p:cNvSpPr>
            <p:nvPr/>
          </p:nvSpPr>
          <p:spPr bwMode="auto">
            <a:xfrm flipV="1">
              <a:off x="2223205" y="313213"/>
              <a:ext cx="486000" cy="1847408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1763826" y="977110"/>
              <a:ext cx="883677" cy="340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87015"/>
              <a:ext cx="61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K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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31" name="Oval 2"/>
            <p:cNvSpPr>
              <a:spLocks noChangeArrowheads="1"/>
            </p:cNvSpPr>
            <p:nvPr/>
          </p:nvSpPr>
          <p:spPr bwMode="auto">
            <a:xfrm>
              <a:off x="2653288" y="229092"/>
              <a:ext cx="107723" cy="1081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1265C8-741E-4777-8014-B4511E208956}"/>
                </a:ext>
              </a:extLst>
            </p:cNvPr>
            <p:cNvSpPr txBox="1"/>
            <p:nvPr/>
          </p:nvSpPr>
          <p:spPr>
            <a:xfrm>
              <a:off x="992178" y="24092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20C13C-C585-4BAF-9773-026C58C64E00}"/>
                </a:ext>
              </a:extLst>
            </p:cNvPr>
            <p:cNvSpPr txBox="1"/>
            <p:nvPr/>
          </p:nvSpPr>
          <p:spPr>
            <a:xfrm>
              <a:off x="525616" y="136609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D0F271-0399-463F-A6ED-793D5E305C8D}"/>
                </a:ext>
              </a:extLst>
            </p:cNvPr>
            <p:cNvSpPr txBox="1"/>
            <p:nvPr/>
          </p:nvSpPr>
          <p:spPr>
            <a:xfrm>
              <a:off x="2047954" y="105452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699F7-4C4E-482E-BECC-511AD99DE915}"/>
                </a:ext>
              </a:extLst>
            </p:cNvPr>
            <p:cNvSpPr txBox="1"/>
            <p:nvPr/>
          </p:nvSpPr>
          <p:spPr>
            <a:xfrm>
              <a:off x="3860905" y="1556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F91500-F2BE-4C38-96A4-20F2A5B9570D}"/>
                </a:ext>
              </a:extLst>
            </p:cNvPr>
            <p:cNvSpPr txBox="1"/>
            <p:nvPr/>
          </p:nvSpPr>
          <p:spPr>
            <a:xfrm rot="20432055">
              <a:off x="1196281" y="41736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8490F5-0BE9-4A34-8132-B341DC49C123}"/>
                </a:ext>
              </a:extLst>
            </p:cNvPr>
            <p:cNvSpPr txBox="1"/>
            <p:nvPr/>
          </p:nvSpPr>
          <p:spPr>
            <a:xfrm>
              <a:off x="4494229" y="1615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A5D51F-649A-4254-950C-D4955C1F3DB8}"/>
                </a:ext>
              </a:extLst>
            </p:cNvPr>
            <p:cNvSpPr txBox="1"/>
            <p:nvPr/>
          </p:nvSpPr>
          <p:spPr>
            <a:xfrm>
              <a:off x="3705878" y="21422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21EED8-920F-43F1-9F07-EFE5464E8350}"/>
                </a:ext>
              </a:extLst>
            </p:cNvPr>
            <p:cNvSpPr txBox="1"/>
            <p:nvPr/>
          </p:nvSpPr>
          <p:spPr>
            <a:xfrm>
              <a:off x="5485158" y="15047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D146A6-D666-4D47-B551-4653FEB496A0}"/>
                </a:ext>
              </a:extLst>
            </p:cNvPr>
            <p:cNvSpPr txBox="1"/>
            <p:nvPr/>
          </p:nvSpPr>
          <p:spPr>
            <a:xfrm>
              <a:off x="3275856" y="21422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01F72F-C48A-419E-A76B-2688C52C1F97}"/>
                </a:ext>
              </a:extLst>
            </p:cNvPr>
            <p:cNvSpPr txBox="1"/>
            <p:nvPr/>
          </p:nvSpPr>
          <p:spPr>
            <a:xfrm>
              <a:off x="5927738" y="71025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8125C9-FBB9-464C-97B2-342C815486B7}"/>
                </a:ext>
              </a:extLst>
            </p:cNvPr>
            <p:cNvSpPr txBox="1"/>
            <p:nvPr/>
          </p:nvSpPr>
          <p:spPr>
            <a:xfrm>
              <a:off x="4926462" y="194129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73E53D-88A7-4C54-B947-6887221CDCF1}"/>
                </a:ext>
              </a:extLst>
            </p:cNvPr>
            <p:cNvSpPr txBox="1"/>
            <p:nvPr/>
          </p:nvSpPr>
          <p:spPr>
            <a:xfrm>
              <a:off x="7258718" y="194306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D014C3-D7F3-47D7-A324-0F4FCA1C1994}"/>
                </a:ext>
              </a:extLst>
            </p:cNvPr>
            <p:cNvSpPr txBox="1"/>
            <p:nvPr/>
          </p:nvSpPr>
          <p:spPr>
            <a:xfrm>
              <a:off x="6243094" y="70352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2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1003"/>
              </p:ext>
            </p:extLst>
          </p:nvPr>
        </p:nvGraphicFramePr>
        <p:xfrm>
          <a:off x="229964" y="115888"/>
          <a:ext cx="67183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5" name="Equation" r:id="rId3" imgW="3898800" imgH="1841400" progId="Equation.DSMT4">
                  <p:embed/>
                </p:oleObj>
              </mc:Choice>
              <mc:Fallback>
                <p:oleObj name="Equation" r:id="rId3" imgW="3898800" imgH="1841400" progId="Equation.DSMT4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4" y="115888"/>
                        <a:ext cx="67183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72571"/>
              </p:ext>
            </p:extLst>
          </p:nvPr>
        </p:nvGraphicFramePr>
        <p:xfrm>
          <a:off x="539552" y="5558606"/>
          <a:ext cx="5054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6" name="Equation" r:id="rId5" imgW="2933640" imgH="622080" progId="Equation.DSMT4">
                  <p:embed/>
                </p:oleObj>
              </mc:Choice>
              <mc:Fallback>
                <p:oleObj name="Equation" r:id="rId5" imgW="2933640" imgH="6220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58606"/>
                        <a:ext cx="5054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3131840" y="2924944"/>
                <a:ext cx="6012160" cy="2849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2400" i="1" dirty="0">
                                      <a:latin typeface="Georgia" panose="02040502050405020303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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ru-RU" sz="2400" i="1" dirty="0">
                                  <a:latin typeface="Georgia" panose="02040502050405020303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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 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924944"/>
                <a:ext cx="6012160" cy="2849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D5148D-C1C8-4069-9CCC-6BE0EBD92191}"/>
              </a:ext>
            </a:extLst>
          </p:cNvPr>
          <p:cNvSpPr txBox="1"/>
          <p:nvPr/>
        </p:nvSpPr>
        <p:spPr>
          <a:xfrm>
            <a:off x="806028" y="3429000"/>
            <a:ext cx="23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Antisymmetric tensor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1C067-62DB-4AE1-B390-C9F35F0F4C48}"/>
              </a:ext>
            </a:extLst>
          </p:cNvPr>
          <p:cNvSpPr txBox="1"/>
          <p:nvPr/>
        </p:nvSpPr>
        <p:spPr>
          <a:xfrm>
            <a:off x="1006779" y="4478726"/>
            <a:ext cx="19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Strain rate tensor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7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55075"/>
              </p:ext>
            </p:extLst>
          </p:nvPr>
        </p:nvGraphicFramePr>
        <p:xfrm>
          <a:off x="505469" y="281620"/>
          <a:ext cx="7954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Equation" r:id="rId3" imgW="4152600" imgH="241200" progId="Equation.DSMT4">
                  <p:embed/>
                </p:oleObj>
              </mc:Choice>
              <mc:Fallback>
                <p:oleObj name="Equation" r:id="rId3" imgW="4152600" imgH="24120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469" y="281620"/>
                        <a:ext cx="7954963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222375" y="1052736"/>
          <a:ext cx="65182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" name="Equation" r:id="rId5" imgW="3403440" imgH="761760" progId="Equation.DSMT4">
                  <p:embed/>
                </p:oleObj>
              </mc:Choice>
              <mc:Fallback>
                <p:oleObj name="Equation" r:id="rId5" imgW="3403440" imgH="7617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052736"/>
                        <a:ext cx="65182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203849" y="2636912"/>
          <a:ext cx="1872208" cy="212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7" name="Equation" r:id="rId7" imgW="1218960" imgH="1384200" progId="Equation.DSMT4">
                  <p:embed/>
                </p:oleObj>
              </mc:Choice>
              <mc:Fallback>
                <p:oleObj name="Equation" r:id="rId7" imgW="1218960" imgH="13842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9" y="2636912"/>
                        <a:ext cx="1872208" cy="212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6512" y="5048016"/>
            <a:ext cx="91805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i="1" baseline="-25000" dirty="0">
                <a:latin typeface="Georgia" panose="02040502050405020303" pitchFamily="18" charset="0"/>
              </a:rPr>
              <a:t>i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b="1" dirty="0" err="1">
                <a:latin typeface="Georgia" panose="02040502050405020303" pitchFamily="18" charset="0"/>
              </a:rPr>
              <a:t>e</a:t>
            </a:r>
            <a:r>
              <a:rPr lang="en-US" sz="2200" i="1" baseline="-25000" dirty="0" err="1">
                <a:latin typeface="Georgia" panose="02040502050405020303" pitchFamily="18" charset="0"/>
              </a:rPr>
              <a:t>i</a:t>
            </a:r>
            <a:r>
              <a:rPr lang="en-US" sz="2200" i="1" baseline="-25000" dirty="0"/>
              <a:t> </a:t>
            </a:r>
            <a:r>
              <a:rPr lang="en-US" sz="2200" dirty="0"/>
              <a:t>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1 </a:t>
            </a:r>
            <a:r>
              <a:rPr lang="en-US" sz="2200" dirty="0"/>
              <a:t>+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2</a:t>
            </a:r>
            <a:r>
              <a:rPr lang="en-US" sz="2200" b="1" dirty="0"/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31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</a:t>
            </a:r>
            <a:r>
              <a:rPr lang="en-US" sz="2200" dirty="0"/>
              <a:t> 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i="1" baseline="-25000" dirty="0">
                <a:latin typeface="Georgia" panose="02040502050405020303" pitchFamily="18" charset="0"/>
              </a:rPr>
              <a:t>i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b="1" dirty="0" err="1">
                <a:latin typeface="Georgia" panose="02040502050405020303" pitchFamily="18" charset="0"/>
              </a:rPr>
              <a:t>e</a:t>
            </a:r>
            <a:r>
              <a:rPr lang="en-US" sz="2200" i="1" baseline="-25000" dirty="0" err="1">
                <a:latin typeface="Georgia" panose="02040502050405020303" pitchFamily="18" charset="0"/>
              </a:rPr>
              <a:t>i</a:t>
            </a:r>
            <a:r>
              <a:rPr lang="en-US" sz="2200" i="1" baseline="-25000" dirty="0">
                <a:latin typeface="Georgia" panose="02040502050405020303" pitchFamily="18" charset="0"/>
              </a:rPr>
              <a:t> </a:t>
            </a:r>
            <a:r>
              <a:rPr lang="en-US" sz="2200" dirty="0"/>
              <a:t>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1 </a:t>
            </a:r>
            <a:r>
              <a:rPr lang="en-US" sz="2200" dirty="0"/>
              <a:t>+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2</a:t>
            </a:r>
            <a:r>
              <a:rPr lang="en-US" sz="2200" b="1" dirty="0"/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32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de-DE" sz="2200" b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3</a:t>
            </a:r>
            <a:r>
              <a:rPr lang="de-DE" sz="2200" dirty="0"/>
              <a:t> =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i="1" baseline="-25000" dirty="0"/>
              <a:t>i</a:t>
            </a:r>
            <a:r>
              <a:rPr lang="de-DE" sz="2200" baseline="-25000" dirty="0"/>
              <a:t>3</a:t>
            </a:r>
            <a:r>
              <a:rPr lang="de-DE" sz="2200" dirty="0"/>
              <a:t> 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i="1" baseline="-25000" dirty="0">
                <a:latin typeface="Georgia" panose="02040502050405020303" pitchFamily="18" charset="0"/>
              </a:rPr>
              <a:t>i </a:t>
            </a:r>
            <a:r>
              <a:rPr lang="de-DE" sz="2200" dirty="0">
                <a:latin typeface="Georgia" panose="02040502050405020303" pitchFamily="18" charset="0"/>
              </a:rPr>
              <a:t>=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13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1 </a:t>
            </a:r>
            <a:r>
              <a:rPr lang="de-DE" sz="2200" dirty="0"/>
              <a:t>+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23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2</a:t>
            </a:r>
            <a:r>
              <a:rPr lang="de-DE" sz="2200" b="1" dirty="0"/>
              <a:t> </a:t>
            </a:r>
            <a:r>
              <a:rPr lang="de-DE" sz="2200" dirty="0"/>
              <a:t>+</a:t>
            </a:r>
            <a:r>
              <a:rPr lang="de-DE" sz="2200" b="1" dirty="0"/>
              <a:t>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33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3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5085184"/>
            <a:ext cx="5076056" cy="400110"/>
          </a:xfrm>
          <a:prstGeom prst="rect">
            <a:avLst/>
          </a:prstGeom>
          <a:solidFill>
            <a:srgbClr val="FFFF79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1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21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31</a:t>
            </a:r>
            <a:r>
              <a:rPr lang="en-US" sz="2000" dirty="0"/>
              <a:t>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1000" y="5485372"/>
            <a:ext cx="5076056" cy="400110"/>
          </a:xfrm>
          <a:prstGeom prst="rect">
            <a:avLst/>
          </a:prstGeom>
          <a:solidFill>
            <a:srgbClr val="F5F8EE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2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12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32</a:t>
            </a:r>
            <a:r>
              <a:rPr lang="en-US" sz="2000" dirty="0"/>
              <a:t>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2899" y="5909210"/>
            <a:ext cx="5076056" cy="400110"/>
          </a:xfrm>
          <a:prstGeom prst="rect">
            <a:avLst/>
          </a:prstGeom>
          <a:solidFill>
            <a:srgbClr val="FDF2E7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3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13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23</a:t>
            </a:r>
            <a:r>
              <a:rPr lang="en-US" sz="2000" dirty="0"/>
              <a:t>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6355D-40C9-46AD-A123-AB1FD17D8781}"/>
              </a:ext>
            </a:extLst>
          </p:cNvPr>
          <p:cNvSpPr txBox="1"/>
          <p:nvPr/>
        </p:nvSpPr>
        <p:spPr>
          <a:xfrm>
            <a:off x="899592" y="18864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E5DB6-D32C-4BA4-B583-1295DD545079}"/>
              </a:ext>
            </a:extLst>
          </p:cNvPr>
          <p:cNvSpPr txBox="1"/>
          <p:nvPr/>
        </p:nvSpPr>
        <p:spPr>
          <a:xfrm>
            <a:off x="1403648" y="18864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96F07-7B7C-4DBB-9D15-1D3C21C87901}"/>
              </a:ext>
            </a:extLst>
          </p:cNvPr>
          <p:cNvSpPr txBox="1"/>
          <p:nvPr/>
        </p:nvSpPr>
        <p:spPr>
          <a:xfrm>
            <a:off x="1723737" y="26064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0CE04-71F5-47B5-B619-5BEFBE5363A1}"/>
              </a:ext>
            </a:extLst>
          </p:cNvPr>
          <p:cNvSpPr txBox="1"/>
          <p:nvPr/>
        </p:nvSpPr>
        <p:spPr>
          <a:xfrm>
            <a:off x="2479401" y="26064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40E11-9D3C-46C7-85E1-1CB66B474881}"/>
              </a:ext>
            </a:extLst>
          </p:cNvPr>
          <p:cNvSpPr txBox="1"/>
          <p:nvPr/>
        </p:nvSpPr>
        <p:spPr>
          <a:xfrm>
            <a:off x="3202965" y="27753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63729-ACA6-461F-9F34-9CB633F96E65}"/>
              </a:ext>
            </a:extLst>
          </p:cNvPr>
          <p:cNvSpPr txBox="1"/>
          <p:nvPr/>
        </p:nvSpPr>
        <p:spPr>
          <a:xfrm>
            <a:off x="4467182" y="2956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9E103-7494-407A-8900-7544B711490D}"/>
              </a:ext>
            </a:extLst>
          </p:cNvPr>
          <p:cNvSpPr txBox="1"/>
          <p:nvPr/>
        </p:nvSpPr>
        <p:spPr>
          <a:xfrm>
            <a:off x="4883765" y="308314"/>
            <a:ext cx="330834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9AE36-3BC3-4877-83AE-CA77849A4876}"/>
              </a:ext>
            </a:extLst>
          </p:cNvPr>
          <p:cNvSpPr txBox="1"/>
          <p:nvPr/>
        </p:nvSpPr>
        <p:spPr>
          <a:xfrm>
            <a:off x="5831474" y="318258"/>
            <a:ext cx="330834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B69CE-3B22-4585-828A-A4A52AA75ED0}"/>
              </a:ext>
            </a:extLst>
          </p:cNvPr>
          <p:cNvSpPr txBox="1"/>
          <p:nvPr/>
        </p:nvSpPr>
        <p:spPr>
          <a:xfrm>
            <a:off x="2411760" y="10556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91BDD-6FBB-48B6-A39D-B8FC9462523D}"/>
              </a:ext>
            </a:extLst>
          </p:cNvPr>
          <p:cNvSpPr txBox="1"/>
          <p:nvPr/>
        </p:nvSpPr>
        <p:spPr>
          <a:xfrm>
            <a:off x="3275856" y="10556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C9C002-142D-466B-A361-C20A3806D3DD}"/>
              </a:ext>
            </a:extLst>
          </p:cNvPr>
          <p:cNvSpPr txBox="1"/>
          <p:nvPr/>
        </p:nvSpPr>
        <p:spPr>
          <a:xfrm>
            <a:off x="3526993" y="10556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19769-A2AF-4F52-9FDA-9BE6B09F77D8}"/>
              </a:ext>
            </a:extLst>
          </p:cNvPr>
          <p:cNvSpPr txBox="1"/>
          <p:nvPr/>
        </p:nvSpPr>
        <p:spPr>
          <a:xfrm>
            <a:off x="4303577" y="107389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6B1F2-E1B1-4BE7-9E3F-9140FD198542}"/>
              </a:ext>
            </a:extLst>
          </p:cNvPr>
          <p:cNvSpPr txBox="1"/>
          <p:nvPr/>
        </p:nvSpPr>
        <p:spPr>
          <a:xfrm>
            <a:off x="5652120" y="106968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D667F-B751-4EBE-A003-6380B2837974}"/>
              </a:ext>
            </a:extLst>
          </p:cNvPr>
          <p:cNvSpPr txBox="1"/>
          <p:nvPr/>
        </p:nvSpPr>
        <p:spPr>
          <a:xfrm>
            <a:off x="5867131" y="106833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0C67D5-9B40-40A0-9458-DCB8B41244E5}"/>
              </a:ext>
            </a:extLst>
          </p:cNvPr>
          <p:cNvSpPr txBox="1"/>
          <p:nvPr/>
        </p:nvSpPr>
        <p:spPr>
          <a:xfrm>
            <a:off x="6357058" y="10556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3CDB7-2148-4707-BE20-7AB7C9160801}"/>
              </a:ext>
            </a:extLst>
          </p:cNvPr>
          <p:cNvSpPr txBox="1"/>
          <p:nvPr/>
        </p:nvSpPr>
        <p:spPr>
          <a:xfrm>
            <a:off x="2694412" y="154782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71B528-42C7-43DC-B6E2-25783C8C9D63}"/>
              </a:ext>
            </a:extLst>
          </p:cNvPr>
          <p:cNvSpPr txBox="1"/>
          <p:nvPr/>
        </p:nvSpPr>
        <p:spPr>
          <a:xfrm>
            <a:off x="3103705" y="154782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2A8D8-7ABD-44E5-B953-82977ACA1427}"/>
              </a:ext>
            </a:extLst>
          </p:cNvPr>
          <p:cNvSpPr txBox="1"/>
          <p:nvPr/>
        </p:nvSpPr>
        <p:spPr>
          <a:xfrm>
            <a:off x="3565895" y="156888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A25C0-ED3D-468A-95EA-66B656A6ACBC}"/>
              </a:ext>
            </a:extLst>
          </p:cNvPr>
          <p:cNvSpPr txBox="1"/>
          <p:nvPr/>
        </p:nvSpPr>
        <p:spPr>
          <a:xfrm>
            <a:off x="4897204" y="156088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45E82-6898-4BAF-AF74-78AB451BE95F}"/>
              </a:ext>
            </a:extLst>
          </p:cNvPr>
          <p:cNvSpPr txBox="1"/>
          <p:nvPr/>
        </p:nvSpPr>
        <p:spPr>
          <a:xfrm>
            <a:off x="6133772" y="156085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342168-3872-4A77-8D8C-63855C8EC2BC}"/>
              </a:ext>
            </a:extLst>
          </p:cNvPr>
          <p:cNvSpPr txBox="1"/>
          <p:nvPr/>
        </p:nvSpPr>
        <p:spPr>
          <a:xfrm>
            <a:off x="7043144" y="14847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432EE-6A17-48F1-A4EC-6E12F386DD4F}"/>
              </a:ext>
            </a:extLst>
          </p:cNvPr>
          <p:cNvSpPr txBox="1"/>
          <p:nvPr/>
        </p:nvSpPr>
        <p:spPr>
          <a:xfrm>
            <a:off x="1222375" y="198884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ED1F4-67E5-42B6-AD48-86EF9061432E}"/>
              </a:ext>
            </a:extLst>
          </p:cNvPr>
          <p:cNvSpPr txBox="1"/>
          <p:nvPr/>
        </p:nvSpPr>
        <p:spPr>
          <a:xfrm>
            <a:off x="3959433" y="197873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2D65D-2592-4333-B12C-06A84A4A4468}"/>
              </a:ext>
            </a:extLst>
          </p:cNvPr>
          <p:cNvSpPr txBox="1"/>
          <p:nvPr/>
        </p:nvSpPr>
        <p:spPr>
          <a:xfrm>
            <a:off x="4897204" y="203705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3485C8-7108-40D5-8B9B-854F794E4508}"/>
              </a:ext>
            </a:extLst>
          </p:cNvPr>
          <p:cNvSpPr txBox="1"/>
          <p:nvPr/>
        </p:nvSpPr>
        <p:spPr>
          <a:xfrm>
            <a:off x="3318716" y="43177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4A1CE4-F9C8-46CE-BF93-5A8FED8E6DED}"/>
              </a:ext>
            </a:extLst>
          </p:cNvPr>
          <p:cNvSpPr txBox="1"/>
          <p:nvPr/>
        </p:nvSpPr>
        <p:spPr>
          <a:xfrm>
            <a:off x="3897888" y="431520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7785A-75F8-4D09-9DDD-0E689DDA5059}"/>
              </a:ext>
            </a:extLst>
          </p:cNvPr>
          <p:cNvSpPr txBox="1"/>
          <p:nvPr/>
        </p:nvSpPr>
        <p:spPr>
          <a:xfrm>
            <a:off x="4547978" y="43177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8C70E-328A-4268-9E30-E2CB65CC2A1B}"/>
              </a:ext>
            </a:extLst>
          </p:cNvPr>
          <p:cNvSpPr txBox="1"/>
          <p:nvPr/>
        </p:nvSpPr>
        <p:spPr>
          <a:xfrm>
            <a:off x="24475" y="504801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9DE5E-B37A-4B25-B49D-9C3CAC2A2426}"/>
              </a:ext>
            </a:extLst>
          </p:cNvPr>
          <p:cNvSpPr txBox="1"/>
          <p:nvPr/>
        </p:nvSpPr>
        <p:spPr>
          <a:xfrm>
            <a:off x="2152112" y="205096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32BF04-CADE-4397-9E15-D297CAC1FD7F}"/>
              </a:ext>
            </a:extLst>
          </p:cNvPr>
          <p:cNvSpPr txBox="1"/>
          <p:nvPr/>
        </p:nvSpPr>
        <p:spPr>
          <a:xfrm>
            <a:off x="-3364" y="54366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9F923-0D12-4EF7-871C-10D98136D103}"/>
              </a:ext>
            </a:extLst>
          </p:cNvPr>
          <p:cNvSpPr txBox="1"/>
          <p:nvPr/>
        </p:nvSpPr>
        <p:spPr>
          <a:xfrm>
            <a:off x="-55300" y="586477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287A20-DC22-435D-A005-0935098D1752}"/>
              </a:ext>
            </a:extLst>
          </p:cNvPr>
          <p:cNvSpPr txBox="1"/>
          <p:nvPr/>
        </p:nvSpPr>
        <p:spPr>
          <a:xfrm>
            <a:off x="899592" y="509750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EA842-5AB0-420B-A5CF-813BC484AFED}"/>
              </a:ext>
            </a:extLst>
          </p:cNvPr>
          <p:cNvSpPr txBox="1"/>
          <p:nvPr/>
        </p:nvSpPr>
        <p:spPr>
          <a:xfrm>
            <a:off x="899592" y="550775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3BC4AF-9C4C-4CD9-9358-C5845A53E92F}"/>
              </a:ext>
            </a:extLst>
          </p:cNvPr>
          <p:cNvSpPr txBox="1"/>
          <p:nvPr/>
        </p:nvSpPr>
        <p:spPr>
          <a:xfrm>
            <a:off x="892437" y="591800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C2CD9D-08B8-4812-9FA4-EAE986BB997A}"/>
              </a:ext>
            </a:extLst>
          </p:cNvPr>
          <p:cNvSpPr txBox="1"/>
          <p:nvPr/>
        </p:nvSpPr>
        <p:spPr>
          <a:xfrm>
            <a:off x="1757947" y="5085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37792B-5696-49CC-B4A8-35BE3C0C3563}"/>
              </a:ext>
            </a:extLst>
          </p:cNvPr>
          <p:cNvSpPr txBox="1"/>
          <p:nvPr/>
        </p:nvSpPr>
        <p:spPr>
          <a:xfrm>
            <a:off x="1747593" y="550761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1C8D0C-82A6-495C-929C-2741164BD3A7}"/>
              </a:ext>
            </a:extLst>
          </p:cNvPr>
          <p:cNvSpPr txBox="1"/>
          <p:nvPr/>
        </p:nvSpPr>
        <p:spPr>
          <a:xfrm>
            <a:off x="1757947" y="592533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35F108-4776-44BF-A76E-4F12B198716F}"/>
              </a:ext>
            </a:extLst>
          </p:cNvPr>
          <p:cNvSpPr txBox="1"/>
          <p:nvPr/>
        </p:nvSpPr>
        <p:spPr>
          <a:xfrm>
            <a:off x="2617228" y="508938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D15DEC-E0EE-436F-A935-EB571D0DD535}"/>
              </a:ext>
            </a:extLst>
          </p:cNvPr>
          <p:cNvSpPr txBox="1"/>
          <p:nvPr/>
        </p:nvSpPr>
        <p:spPr>
          <a:xfrm>
            <a:off x="2606874" y="551181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B2C355-5067-4A2C-8FBE-8918258D548E}"/>
              </a:ext>
            </a:extLst>
          </p:cNvPr>
          <p:cNvSpPr txBox="1"/>
          <p:nvPr/>
        </p:nvSpPr>
        <p:spPr>
          <a:xfrm>
            <a:off x="2617228" y="592953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A0E474-60B5-44E6-9780-5426154B4982}"/>
              </a:ext>
            </a:extLst>
          </p:cNvPr>
          <p:cNvSpPr txBox="1"/>
          <p:nvPr/>
        </p:nvSpPr>
        <p:spPr>
          <a:xfrm>
            <a:off x="3475583" y="508236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D1EB3A-BC96-4484-AE79-608185C760DC}"/>
              </a:ext>
            </a:extLst>
          </p:cNvPr>
          <p:cNvSpPr txBox="1"/>
          <p:nvPr/>
        </p:nvSpPr>
        <p:spPr>
          <a:xfrm>
            <a:off x="3465229" y="550479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22FE83-1123-492F-81B2-1F27AA9B4470}"/>
              </a:ext>
            </a:extLst>
          </p:cNvPr>
          <p:cNvSpPr txBox="1"/>
          <p:nvPr/>
        </p:nvSpPr>
        <p:spPr>
          <a:xfrm>
            <a:off x="3475583" y="592250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711DAB-5347-4D32-AAC1-9E5C343512D6}"/>
              </a:ext>
            </a:extLst>
          </p:cNvPr>
          <p:cNvSpPr txBox="1"/>
          <p:nvPr/>
        </p:nvSpPr>
        <p:spPr>
          <a:xfrm>
            <a:off x="4124886" y="504682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195AA-4861-472A-BB22-67786BCC86D9}"/>
              </a:ext>
            </a:extLst>
          </p:cNvPr>
          <p:cNvSpPr txBox="1"/>
          <p:nvPr/>
        </p:nvSpPr>
        <p:spPr>
          <a:xfrm>
            <a:off x="4114532" y="546925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6D3473-303F-49EA-8705-26D800938AB8}"/>
              </a:ext>
            </a:extLst>
          </p:cNvPr>
          <p:cNvSpPr txBox="1"/>
          <p:nvPr/>
        </p:nvSpPr>
        <p:spPr>
          <a:xfrm>
            <a:off x="4124886" y="588697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85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0" y="2322725"/>
                <a:ext cx="4427984" cy="598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acc>
                        </m:e>
                        <m: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800" b="1" dirty="0">
                                  <a:sym typeface="Symbol" panose="05050102010706020507" pitchFamily="18" charset="2"/>
                                </a:rPr>
                                <m:t></m:t>
                              </m:r>
                            </m:e>
                          </m:acc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acc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ru-RU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322725"/>
                <a:ext cx="4427984" cy="598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7626" y="1924321"/>
            <a:ext cx="432048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solid body (no deformation)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71152" y="2888465"/>
                <a:ext cx="4681215" cy="72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v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v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sz="2400" i="1" baseline="-25000" dirty="0" err="1">
                    <a:solidFill>
                      <a:srgbClr val="0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kml</a:t>
                </a:r>
                <a:r>
                  <a:rPr lang="en-US" sz="2400" dirty="0" err="1">
                    <a:solidFill>
                      <a:srgbClr val="0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</a:t>
                </a:r>
                <a:r>
                  <a:rPr lang="en-US" sz="2400" i="1" baseline="-25000" dirty="0" err="1">
                    <a:solidFill>
                      <a:srgbClr val="0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M</m:t>
                            </m:r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52" y="2888465"/>
                <a:ext cx="4681215" cy="72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BD0FB6D-BACF-48D2-8D94-6F20D93A4B16}"/>
              </a:ext>
            </a:extLst>
          </p:cNvPr>
          <p:cNvSpPr txBox="1"/>
          <p:nvPr/>
        </p:nvSpPr>
        <p:spPr>
          <a:xfrm>
            <a:off x="251520" y="-11487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 product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6DAD4F-E5AD-4F59-8A68-C033D196B985}"/>
              </a:ext>
            </a:extLst>
          </p:cNvPr>
          <p:cNvSpPr/>
          <p:nvPr/>
        </p:nvSpPr>
        <p:spPr>
          <a:xfrm>
            <a:off x="0" y="0"/>
            <a:ext cx="9108504" cy="1392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8A00CD3-1E5B-472D-AE49-D86C8C492A59}"/>
              </a:ext>
            </a:extLst>
          </p:cNvPr>
          <p:cNvGrpSpPr/>
          <p:nvPr/>
        </p:nvGrpSpPr>
        <p:grpSpPr>
          <a:xfrm>
            <a:off x="2291496" y="5894884"/>
            <a:ext cx="4229945" cy="541592"/>
            <a:chOff x="1883518" y="6105271"/>
            <a:chExt cx="4229945" cy="541592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/>
          </p:nvGraphicFramePr>
          <p:xfrm>
            <a:off x="1908175" y="6165850"/>
            <a:ext cx="4205288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9" name="Equation" r:id="rId5" imgW="2311200" imgH="266400" progId="Equation.DSMT4">
                    <p:embed/>
                  </p:oleObj>
                </mc:Choice>
                <mc:Fallback>
                  <p:oleObj name="Equation" r:id="rId5" imgW="2311200" imgH="2664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175" y="6165850"/>
                          <a:ext cx="4205288" cy="48101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9B6D20-ABA9-4702-87D6-5EC21AD62320}"/>
                </a:ext>
              </a:extLst>
            </p:cNvPr>
            <p:cNvSpPr txBox="1"/>
            <p:nvPr/>
          </p:nvSpPr>
          <p:spPr>
            <a:xfrm>
              <a:off x="1883518" y="6174509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C6F1FF-E114-4751-A9CA-B472F984D222}"/>
                </a:ext>
              </a:extLst>
            </p:cNvPr>
            <p:cNvSpPr txBox="1"/>
            <p:nvPr/>
          </p:nvSpPr>
          <p:spPr>
            <a:xfrm>
              <a:off x="3144809" y="6161927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474913-5A31-4AB4-A3EE-2D5340326E5A}"/>
                </a:ext>
              </a:extLst>
            </p:cNvPr>
            <p:cNvSpPr txBox="1"/>
            <p:nvPr/>
          </p:nvSpPr>
          <p:spPr>
            <a:xfrm>
              <a:off x="4385924" y="6170612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4EFA0E-B695-4F1D-8764-2F411DAA37AE}"/>
                </a:ext>
              </a:extLst>
            </p:cNvPr>
            <p:cNvSpPr txBox="1"/>
            <p:nvPr/>
          </p:nvSpPr>
          <p:spPr>
            <a:xfrm>
              <a:off x="5683441" y="6105271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19E4F99-CCC2-4714-9D5D-D23B6A483E46}"/>
              </a:ext>
            </a:extLst>
          </p:cNvPr>
          <p:cNvGrpSpPr/>
          <p:nvPr/>
        </p:nvGrpSpPr>
        <p:grpSpPr>
          <a:xfrm>
            <a:off x="394193" y="1446117"/>
            <a:ext cx="4913152" cy="504825"/>
            <a:chOff x="2330387" y="1474087"/>
            <a:chExt cx="4913152" cy="504825"/>
          </a:xfrm>
        </p:grpSpPr>
        <p:graphicFrame>
          <p:nvGraphicFramePr>
            <p:cNvPr id="2" name="Объект 1"/>
            <p:cNvGraphicFramePr>
              <a:graphicFrameLocks noChangeAspect="1"/>
            </p:cNvGraphicFramePr>
            <p:nvPr/>
          </p:nvGraphicFramePr>
          <p:xfrm>
            <a:off x="2339752" y="1474087"/>
            <a:ext cx="4903787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0" name="Equation" r:id="rId7" imgW="2590560" imgH="266400" progId="Equation.DSMT4">
                    <p:embed/>
                  </p:oleObj>
                </mc:Choice>
                <mc:Fallback>
                  <p:oleObj name="Equation" r:id="rId7" imgW="2590560" imgH="26640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1474087"/>
                          <a:ext cx="4903787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564B2-82DE-4B80-8885-6719DC467AE8}"/>
                </a:ext>
              </a:extLst>
            </p:cNvPr>
            <p:cNvSpPr txBox="1"/>
            <p:nvPr/>
          </p:nvSpPr>
          <p:spPr>
            <a:xfrm>
              <a:off x="2330387" y="1496838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C118E-C7FF-4AAC-B170-8E6D16EE30B1}"/>
                </a:ext>
              </a:extLst>
            </p:cNvPr>
            <p:cNvSpPr txBox="1"/>
            <p:nvPr/>
          </p:nvSpPr>
          <p:spPr>
            <a:xfrm>
              <a:off x="3672430" y="1493576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DCCF06-F3EF-4E5D-8AC7-F5517E0E0397}"/>
                </a:ext>
              </a:extLst>
            </p:cNvPr>
            <p:cNvSpPr txBox="1"/>
            <p:nvPr/>
          </p:nvSpPr>
          <p:spPr>
            <a:xfrm>
              <a:off x="4892126" y="1486777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E95E51-2B5E-4F7C-A782-9EC0E184618A}"/>
                </a:ext>
              </a:extLst>
            </p:cNvPr>
            <p:cNvSpPr txBox="1"/>
            <p:nvPr/>
          </p:nvSpPr>
          <p:spPr>
            <a:xfrm>
              <a:off x="6156176" y="1474087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EE2FB434-C297-49D7-A3A8-025A8AFCA3A0}"/>
              </a:ext>
            </a:extLst>
          </p:cNvPr>
          <p:cNvGrpSpPr/>
          <p:nvPr/>
        </p:nvGrpSpPr>
        <p:grpSpPr>
          <a:xfrm>
            <a:off x="4572000" y="62693"/>
            <a:ext cx="4183296" cy="1271818"/>
            <a:chOff x="4572000" y="176819"/>
            <a:chExt cx="4183296" cy="1271818"/>
          </a:xfrm>
        </p:grpSpPr>
        <p:graphicFrame>
          <p:nvGraphicFramePr>
            <p:cNvPr id="9" name="Объект 8">
              <a:extLst>
                <a:ext uri="{FF2B5EF4-FFF2-40B4-BE49-F238E27FC236}">
                  <a16:creationId xmlns:a16="http://schemas.microsoft.com/office/drawing/2014/main" id="{6E98D9AF-E08D-4A77-9EC1-8453C5B81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6296" y="176819"/>
            <a:ext cx="1519000" cy="1271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1" name="Equation" r:id="rId9" imgW="952200" imgH="799920" progId="Equation.DSMT4">
                    <p:embed/>
                  </p:oleObj>
                </mc:Choice>
                <mc:Fallback>
                  <p:oleObj name="Equation" r:id="rId9" imgW="952200" imgH="799920" progId="Equation.DSMT4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6E98D9AF-E08D-4A77-9EC1-8453C5B810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176819"/>
                          <a:ext cx="1519000" cy="1271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F4D1B3-3941-4DD9-99F4-901466B87E47}"/>
                </a:ext>
              </a:extLst>
            </p:cNvPr>
            <p:cNvSpPr txBox="1"/>
            <p:nvPr/>
          </p:nvSpPr>
          <p:spPr>
            <a:xfrm>
              <a:off x="4572000" y="510643"/>
              <a:ext cx="2921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[</a:t>
              </a:r>
              <a:r>
                <a:rPr lang="en-US" sz="2400" b="1" dirty="0" err="1">
                  <a:latin typeface="Georgia" panose="02040502050405020303" pitchFamily="18" charset="0"/>
                </a:rPr>
                <a:t>a</a:t>
              </a:r>
              <a:r>
                <a:rPr lang="en-US" sz="2400" b="1" dirty="0" err="1">
                  <a:latin typeface="Georgia" panose="02040502050405020303" pitchFamily="18" charset="0"/>
                  <a:sym typeface="Symbol"/>
                </a:rPr>
                <a:t></a:t>
              </a:r>
              <a:r>
                <a:rPr lang="en-US" sz="2400" b="1" dirty="0" err="1">
                  <a:latin typeface="Georgia" panose="02040502050405020303" pitchFamily="18" charset="0"/>
                </a:rPr>
                <a:t>b</a:t>
              </a:r>
              <a:r>
                <a:rPr lang="en-US" sz="2400" dirty="0">
                  <a:latin typeface="Georgia" panose="02040502050405020303" pitchFamily="18" charset="0"/>
                </a:rPr>
                <a:t>] = </a:t>
              </a:r>
              <a:r>
                <a:rPr lang="ru-RU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ijk</a:t>
              </a:r>
              <a:r>
                <a:rPr lang="en-US" sz="2400" i="1" dirty="0" err="1">
                  <a:latin typeface="Georgia" panose="02040502050405020303" pitchFamily="18" charset="0"/>
                </a:rPr>
                <a:t>a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400" i="1" dirty="0" err="1">
                  <a:latin typeface="Georgia" panose="02040502050405020303" pitchFamily="18" charset="0"/>
                </a:rPr>
                <a:t>b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</a:rPr>
                <a:t> =</a:t>
              </a:r>
              <a:endParaRPr lang="ru-RU" sz="2400" dirty="0">
                <a:latin typeface="Georgia" panose="020405020504050203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E8F670-B8A6-4343-9811-C61859BDEA40}"/>
                </a:ext>
              </a:extLst>
            </p:cNvPr>
            <p:cNvSpPr txBox="1"/>
            <p:nvPr/>
          </p:nvSpPr>
          <p:spPr>
            <a:xfrm>
              <a:off x="4698495" y="558051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511096-157F-4350-A35D-69CF758AB612}"/>
                </a:ext>
              </a:extLst>
            </p:cNvPr>
            <p:cNvSpPr txBox="1"/>
            <p:nvPr/>
          </p:nvSpPr>
          <p:spPr>
            <a:xfrm>
              <a:off x="5047001" y="511917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BEC698-D505-4B25-BD15-C836FAEDEC38}"/>
                </a:ext>
              </a:extLst>
            </p:cNvPr>
            <p:cNvSpPr txBox="1"/>
            <p:nvPr/>
          </p:nvSpPr>
          <p:spPr>
            <a:xfrm>
              <a:off x="6572882" y="574827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B29B92-E8ED-46DD-B06E-4B7CF308CD1E}"/>
                </a:ext>
              </a:extLst>
            </p:cNvPr>
            <p:cNvSpPr txBox="1"/>
            <p:nvPr/>
          </p:nvSpPr>
          <p:spPr>
            <a:xfrm>
              <a:off x="7226002" y="189909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B92735-8779-41C4-A05E-1E7F7ED181F7}"/>
                </a:ext>
              </a:extLst>
            </p:cNvPr>
            <p:cNvSpPr txBox="1"/>
            <p:nvPr/>
          </p:nvSpPr>
          <p:spPr>
            <a:xfrm>
              <a:off x="7757128" y="197969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372414-5041-44EB-BCFB-6BF2222BCF9B}"/>
                </a:ext>
              </a:extLst>
            </p:cNvPr>
            <p:cNvSpPr txBox="1"/>
            <p:nvPr/>
          </p:nvSpPr>
          <p:spPr>
            <a:xfrm>
              <a:off x="8312692" y="193309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6B28A8C-214E-43BF-A734-EC0189398F8F}"/>
              </a:ext>
            </a:extLst>
          </p:cNvPr>
          <p:cNvGrpSpPr/>
          <p:nvPr/>
        </p:nvGrpSpPr>
        <p:grpSpPr>
          <a:xfrm>
            <a:off x="269649" y="272590"/>
            <a:ext cx="2268000" cy="464648"/>
            <a:chOff x="251520" y="507658"/>
            <a:chExt cx="2268000" cy="4646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4518A-62F6-4173-91AF-BDCA62493AD5}"/>
                </a:ext>
              </a:extLst>
            </p:cNvPr>
            <p:cNvSpPr txBox="1"/>
            <p:nvPr/>
          </p:nvSpPr>
          <p:spPr>
            <a:xfrm>
              <a:off x="251520" y="510641"/>
              <a:ext cx="2268000" cy="46166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Georgia" panose="02040502050405020303" pitchFamily="18" charset="0"/>
                </a:rPr>
                <a:t>[</a:t>
              </a:r>
              <a:r>
                <a:rPr lang="en-US" sz="2400" b="1" dirty="0" err="1">
                  <a:latin typeface="Georgia" panose="02040502050405020303" pitchFamily="18" charset="0"/>
                </a:rPr>
                <a:t>a</a:t>
              </a:r>
              <a:r>
                <a:rPr lang="en-US" sz="2400" b="1" dirty="0" err="1">
                  <a:latin typeface="Georgia" panose="02040502050405020303" pitchFamily="18" charset="0"/>
                  <a:sym typeface="Symbol"/>
                </a:rPr>
                <a:t></a:t>
              </a:r>
              <a:r>
                <a:rPr lang="en-US" sz="2400" b="1" dirty="0" err="1">
                  <a:latin typeface="Georgia" panose="02040502050405020303" pitchFamily="18" charset="0"/>
                </a:rPr>
                <a:t>b</a:t>
              </a:r>
              <a:r>
                <a:rPr lang="ru-RU" sz="2400" dirty="0">
                  <a:latin typeface="Georgia" panose="02040502050405020303" pitchFamily="18" charset="0"/>
                </a:rPr>
                <a:t>]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i</a:t>
              </a:r>
              <a:r>
                <a:rPr lang="ru-RU" sz="2400" dirty="0">
                  <a:latin typeface="Georgia" panose="02040502050405020303" pitchFamily="18" charset="0"/>
                </a:rPr>
                <a:t> = </a:t>
              </a:r>
              <a:r>
                <a:rPr lang="ru-RU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ijk</a:t>
              </a:r>
              <a:r>
                <a:rPr lang="en-US" sz="2400" i="1" dirty="0" err="1">
                  <a:latin typeface="Georgia" panose="02040502050405020303" pitchFamily="18" charset="0"/>
                </a:rPr>
                <a:t>a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400" i="1" dirty="0" err="1">
                  <a:latin typeface="Georgia" panose="02040502050405020303" pitchFamily="18" charset="0"/>
                </a:rPr>
                <a:t>b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075705-6F71-4415-82E4-63F8B043363C}"/>
                </a:ext>
              </a:extLst>
            </p:cNvPr>
            <p:cNvSpPr txBox="1"/>
            <p:nvPr/>
          </p:nvSpPr>
          <p:spPr>
            <a:xfrm>
              <a:off x="407677" y="565532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C7F5DE-259C-4F48-8616-41D903DEE8A3}"/>
                </a:ext>
              </a:extLst>
            </p:cNvPr>
            <p:cNvSpPr txBox="1"/>
            <p:nvPr/>
          </p:nvSpPr>
          <p:spPr>
            <a:xfrm>
              <a:off x="751854" y="507658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542720-F5EC-492A-8969-80C7B4EF745A}"/>
              </a:ext>
            </a:extLst>
          </p:cNvPr>
          <p:cNvSpPr txBox="1"/>
          <p:nvPr/>
        </p:nvSpPr>
        <p:spPr>
          <a:xfrm>
            <a:off x="7002904" y="1465606"/>
            <a:ext cx="2240636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ru-RU" sz="2400" dirty="0">
                <a:sym typeface="Symbol" panose="05050102010706020507" pitchFamily="18" charset="2"/>
              </a:rPr>
              <a:t></a:t>
            </a:r>
            <a:r>
              <a:rPr lang="en-US" sz="2400" i="1" baseline="-25000" dirty="0" err="1"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400" i="1" dirty="0" err="1">
                <a:latin typeface="Georgia" panose="02040502050405020303" pitchFamily="18" charset="0"/>
                <a:sym typeface="Symbol" panose="05050102010706020507" pitchFamily="18" charset="2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  <a:sym typeface="Symbol" panose="05050102010706020507" pitchFamily="18" charset="2"/>
              </a:rPr>
              <a:t>k</a:t>
            </a:r>
            <a:r>
              <a:rPr lang="en-US" sz="2400" i="1" baseline="-250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 </a:t>
            </a:r>
            <a:r>
              <a:rPr lang="en-US" sz="2400" i="1" dirty="0" err="1">
                <a:latin typeface="Georgia" panose="02040502050405020303" pitchFamily="18" charset="0"/>
                <a:sym typeface="Symbol" panose="05050102010706020507" pitchFamily="18" charset="2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  <a:sym typeface="Symbol" panose="05050102010706020507" pitchFamily="18" charset="2"/>
              </a:rPr>
              <a:t>k</a:t>
            </a:r>
            <a:r>
              <a:rPr lang="en-US" sz="2400" i="1" baseline="-25000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/</a:t>
            </a:r>
            <a:r>
              <a:rPr lang="en-US" sz="2400" i="1" dirty="0" err="1">
                <a:latin typeface="Georgia" panose="02040502050405020303" pitchFamily="18" charset="0"/>
                <a:sym typeface="Symbol" panose="05050102010706020507" pitchFamily="18" charset="2"/>
              </a:rPr>
              <a:t>x</a:t>
            </a:r>
            <a:r>
              <a:rPr lang="en-US" sz="2400" i="1" baseline="-25000" dirty="0" err="1">
                <a:latin typeface="Georgia" panose="02040502050405020303" pitchFamily="18" charset="0"/>
                <a:sym typeface="Symbol" panose="05050102010706020507" pitchFamily="18" charset="2"/>
              </a:rPr>
              <a:t>j</a:t>
            </a:r>
            <a:r>
              <a:rPr lang="en-US" sz="2400" i="1" dirty="0"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ru-RU" sz="2400" dirty="0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8BD90540-D0DE-4EB8-A947-46F96D84FD6A}"/>
              </a:ext>
            </a:extLst>
          </p:cNvPr>
          <p:cNvGrpSpPr/>
          <p:nvPr/>
        </p:nvGrpSpPr>
        <p:grpSpPr>
          <a:xfrm>
            <a:off x="174693" y="827871"/>
            <a:ext cx="5838138" cy="539022"/>
            <a:chOff x="174693" y="827871"/>
            <a:chExt cx="5838138" cy="539022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360DEFD-3E61-438E-9080-13E83F74D65D}"/>
                </a:ext>
              </a:extLst>
            </p:cNvPr>
            <p:cNvGrpSpPr/>
            <p:nvPr/>
          </p:nvGrpSpPr>
          <p:grpSpPr>
            <a:xfrm>
              <a:off x="174693" y="863450"/>
              <a:ext cx="5838138" cy="503443"/>
              <a:chOff x="174693" y="863450"/>
              <a:chExt cx="5838138" cy="503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88A6CD6-D0A2-4FE3-B399-E3D79BF38013}"/>
                      </a:ext>
                    </a:extLst>
                  </p:cNvPr>
                  <p:cNvSpPr txBox="1"/>
                  <p:nvPr/>
                </p:nvSpPr>
                <p:spPr>
                  <a:xfrm>
                    <a:off x="174693" y="1005256"/>
                    <a:ext cx="5838138" cy="36163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50000"/>
                      </a:lnSpc>
                    </a:pPr>
                    <a:r>
                      <a:rPr lang="en-US" sz="2800" dirty="0">
                        <a:sym typeface="Symbol" panose="05050102010706020507" pitchFamily="18" charset="2"/>
                      </a:rPr>
                      <a:t>[</a:t>
                    </a:r>
                    <a:r>
                      <a:rPr lang="ru-RU" sz="2800" b="1" dirty="0">
                        <a:sym typeface="Symbol" panose="05050102010706020507" pitchFamily="18" charset="2"/>
                      </a:rPr>
                      <a:t></a:t>
                    </a:r>
                    <a:r>
                      <a:rPr lang="ru-RU" sz="2800" dirty="0">
                        <a:sym typeface="Symbol" panose="05050102010706020507" pitchFamily="18" charset="2"/>
                      </a:rPr>
                      <a:t></a:t>
                    </a:r>
                    <a:r>
                      <a:rPr lang="en-US" sz="2800" b="1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v</a:t>
                    </a:r>
                    <a:r>
                      <a:rPr lang="en-US" sz="2800" dirty="0">
                        <a:sym typeface="Symbol" panose="05050102010706020507" pitchFamily="18" charset="2"/>
                      </a:rPr>
                      <a:t>]  </a:t>
                    </a:r>
                    <a:r>
                      <a:rPr lang="en-US" sz="2400" dirty="0"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curl</a:t>
                    </a:r>
                    <a:r>
                      <a:rPr lang="en-US" sz="2800" dirty="0">
                        <a:sym typeface="Symbol" panose="05050102010706020507" pitchFamily="18" charset="2"/>
                      </a:rPr>
                      <a:t> </a:t>
                    </a:r>
                    <a:r>
                      <a:rPr lang="en-US" sz="2800" b="1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v</a:t>
                    </a:r>
                    <a:r>
                      <a:rPr lang="en-US" sz="2800" dirty="0">
                        <a:sym typeface="Symbol" panose="05050102010706020507" pitchFamily="18" charset="2"/>
                      </a:rPr>
                      <a:t>  </a:t>
                    </a:r>
                    <a:r>
                      <a:rPr lang="en-US" sz="2400" dirty="0">
                        <a:sym typeface="Symbol" panose="05050102010706020507" pitchFamily="18" charset="2"/>
                      </a:rPr>
                      <a:t>rot</a:t>
                    </a:r>
                    <a:r>
                      <a:rPr lang="en-US" sz="2800" dirty="0">
                        <a:sym typeface="Symbol" panose="05050102010706020507" pitchFamily="18" charset="2"/>
                      </a:rPr>
                      <a:t> </a:t>
                    </a:r>
                    <a:r>
                      <a:rPr lang="en-US" sz="2800" b="1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v </a:t>
                    </a:r>
                    <a:r>
                      <a:rPr lang="en-US" sz="28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 </a:t>
                    </a:r>
                    <a:r>
                      <a:rPr lang="en-US" sz="2400" b="1" dirty="0" err="1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e</a:t>
                    </a:r>
                    <a:r>
                      <a:rPr lang="en-US" sz="2400" i="1" baseline="-25000" dirty="0" err="1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i</a:t>
                    </a:r>
                    <a:r>
                      <a:rPr lang="ru-RU" sz="2400" dirty="0">
                        <a:solidFill>
                          <a:srgbClr val="0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sz="240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</m:t>
                            </m:r>
                            <m:r>
                              <a:rPr lang="en-US" sz="2400" b="0" i="1" spc="-100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n-US" sz="2400" b="0" i="1" spc="-100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Georgia" panose="02040502050405020303" pitchFamily="18" charset="0"/>
                                <a:sym typeface="Symbol" panose="05050102010706020507" pitchFamily="18" charset="2"/>
                              </a:rPr>
                              <m:t>v</m:t>
                            </m:r>
                            <m:r>
                              <a:rPr lang="en-US" sz="2400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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a:t> </a:t>
                    </a:r>
                    <a:r>
                      <a:rPr lang="en-US" sz="2400" dirty="0">
                        <a:sym typeface="Symbol" panose="05050102010706020507" pitchFamily="18" charset="2"/>
                      </a:rPr>
                      <a:t> </a:t>
                    </a:r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88A6CD6-D0A2-4FE3-B399-E3D79BF38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93" y="1005256"/>
                    <a:ext cx="5838138" cy="3616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94" t="-71186" b="-4406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A54CFF-9F82-4D86-AAC8-09F5EBF06058}"/>
                  </a:ext>
                </a:extLst>
              </p:cNvPr>
              <p:cNvSpPr txBox="1"/>
              <p:nvPr/>
            </p:nvSpPr>
            <p:spPr>
              <a:xfrm>
                <a:off x="308819" y="863450"/>
                <a:ext cx="430022" cy="23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6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6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2B0BB8D-9CDA-48C2-9C7C-7EDDBABE93C9}"/>
                </a:ext>
              </a:extLst>
            </p:cNvPr>
            <p:cNvSpPr txBox="1"/>
            <p:nvPr/>
          </p:nvSpPr>
          <p:spPr>
            <a:xfrm>
              <a:off x="1936225" y="891790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6911C5-54D1-4AF3-849E-155A5D77715C}"/>
                </a:ext>
              </a:extLst>
            </p:cNvPr>
            <p:cNvSpPr txBox="1"/>
            <p:nvPr/>
          </p:nvSpPr>
          <p:spPr>
            <a:xfrm>
              <a:off x="2961114" y="914099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4915DA-316D-499A-92A8-0F422C0435B1}"/>
                </a:ext>
              </a:extLst>
            </p:cNvPr>
            <p:cNvSpPr txBox="1"/>
            <p:nvPr/>
          </p:nvSpPr>
          <p:spPr>
            <a:xfrm>
              <a:off x="3555981" y="827871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87CFED0B-0AE0-4CB3-AF88-B0A9A49B04CC}"/>
              </a:ext>
            </a:extLst>
          </p:cNvPr>
          <p:cNvGrpSpPr/>
          <p:nvPr/>
        </p:nvGrpSpPr>
        <p:grpSpPr>
          <a:xfrm>
            <a:off x="1665454" y="3528296"/>
            <a:ext cx="7385876" cy="2303376"/>
            <a:chOff x="107504" y="3640525"/>
            <a:chExt cx="7385876" cy="2303376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540B9AD6-6121-4322-8F43-63FD95901B62}"/>
                </a:ext>
              </a:extLst>
            </p:cNvPr>
            <p:cNvGrpSpPr/>
            <p:nvPr/>
          </p:nvGrpSpPr>
          <p:grpSpPr>
            <a:xfrm>
              <a:off x="107504" y="3640525"/>
              <a:ext cx="7385876" cy="2303376"/>
              <a:chOff x="1403350" y="3727450"/>
              <a:chExt cx="7616685" cy="2303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Объект 5"/>
                  <p:cNvSpPr txBox="1"/>
                  <p:nvPr/>
                </p:nvSpPr>
                <p:spPr bwMode="auto">
                  <a:xfrm>
                    <a:off x="1403350" y="3727450"/>
                    <a:ext cx="7616685" cy="23033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𝛚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200" dirty="0"/>
                      <a:t> </a:t>
                    </a:r>
                    <a:r>
                      <a:rPr lang="en-US" sz="2000" dirty="0"/>
                      <a:t>curl</a:t>
                    </a:r>
                    <a:r>
                      <a:rPr lang="en-US" sz="2200" dirty="0"/>
                      <a:t> </a:t>
                    </a:r>
                    <a:r>
                      <a:rPr lang="en-US" sz="2400" b="1" dirty="0">
                        <a:latin typeface="Georgia" panose="02040502050405020303" pitchFamily="18" charset="0"/>
                      </a:rPr>
                      <a:t>v</a:t>
                    </a:r>
                    <a:r>
                      <a:rPr lang="en-US" sz="2200" dirty="0"/>
                      <a:t>  = 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ru-RU" sz="22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</m:t>
                        </m:r>
                        <m:r>
                          <a:rPr lang="en-US" sz="2200" i="1" spc="-1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200" i="1" spc="-1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i="1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a:rPr lang="en-US" sz="22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endParaRPr lang="en-US" sz="2200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ru-RU" sz="20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</m:t>
                          </m:r>
                          <m:r>
                            <a:rPr lang="en-US" sz="2000" i="1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sz="2000" i="1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Georgia" panose="02040502050405020303" pitchFamily="18" charset="0"/>
                                      <a:sym typeface="Symbol" panose="05050102010706020507" pitchFamily="18" charset="2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000" dirty="0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</m:t>
                              </m:r>
                              <m:r>
                                <m:rPr>
                                  <m:nor/>
                                </m:rPr>
                                <a:rPr lang="en-US" sz="2000" i="1" baseline="-25000" dirty="0" err="1">
                                  <a:solidFill>
                                    <a:srgbClr val="000000"/>
                                  </a:solidFill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kml</m:t>
                              </m:r>
                              <m:r>
                                <m:rPr>
                                  <m:nor/>
                                </m:rPr>
                                <a:rPr lang="en-US" sz="2000" dirty="0" err="1">
                                  <a:solidFill>
                                    <a:srgbClr val="000000"/>
                                  </a:solidFill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</m:t>
                              </m:r>
                              <m:r>
                                <m:rPr>
                                  <m:nor/>
                                </m:rPr>
                                <a:rPr lang="en-US" sz="2000" i="1" baseline="-25000" dirty="0" err="1">
                                  <a:solidFill>
                                    <a:srgbClr val="000000"/>
                                  </a:solidFill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0000"/>
                                  </a:solidFill>
                                  <a:sym typeface="Symbol" panose="05050102010706020507" pitchFamily="18" charset="2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M</m:t>
                                      </m:r>
                                      <m: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m:rPr>
                            <m:nor/>
                          </m:rPr>
                          <a:rPr lang="en-US" sz="2400" i="1" baseline="-25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kml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</m:t>
                        </m:r>
                        <m:r>
                          <m:rPr>
                            <m:nor/>
                          </m:rPr>
                          <a:rPr lang="en-US" sz="2400" i="1" baseline="-25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m</m:t>
                        </m:r>
                        <m: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  <m:r>
                          <a:rPr lang="en-US" sz="22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𝑗𝑙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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m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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m</m:t>
                        </m:r>
                      </m:oMath>
                    </a14:m>
                    <a:r>
                      <a:rPr lang="en-US" sz="2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a:t>=</a:t>
                    </a:r>
                  </a:p>
                  <a:p>
                    <a:r>
                      <a:rPr lang="en-US" sz="2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a:t>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  <m:r>
                          <a:rPr lang="en-US" sz="22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𝑖𝑚</m:t>
                        </m:r>
                        <m:r>
                          <a:rPr lang="en-US" sz="22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</m:t>
                        </m:r>
                        <m:r>
                          <m:rPr>
                            <m:nor/>
                          </m:rPr>
                          <a:rPr lang="en-US" sz="2400" i="1" baseline="-250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m</m:t>
                        </m:r>
                      </m:oMath>
                    </a14:m>
                    <a:r>
                      <a:rPr lang="en-US" sz="2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</m:t>
                        </m:r>
                        <m:r>
                          <m:rPr>
                            <m:sty m:val="p"/>
                          </m:rPr>
                          <a:rPr lang="en-US" sz="2400" b="0" i="1" baseline="-25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I</m:t>
                        </m:r>
                      </m:oMath>
                    </a14:m>
                    <a:r>
                      <a:rPr lang="en-US" sz="2200" dirty="0"/>
                      <a:t> = </a:t>
                    </a:r>
                    <a:r>
                      <a:rPr lang="en-US" sz="2200" b="1" dirty="0">
                        <a:sym typeface="Symbol" panose="05050102010706020507" pitchFamily="18" charset="2"/>
                      </a:rPr>
                      <a:t></a:t>
                    </a:r>
                    <a:endParaRPr lang="ru-RU" sz="2200" b="1" dirty="0"/>
                  </a:p>
                </p:txBody>
              </p:sp>
            </mc:Choice>
            <mc:Fallback xmlns="">
              <p:sp>
                <p:nvSpPr>
                  <p:cNvPr id="6" name="Объект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03350" y="3727450"/>
                    <a:ext cx="7616685" cy="23033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B6BF81-B47F-4614-BF60-1F4147E9AD9B}"/>
                  </a:ext>
                </a:extLst>
              </p:cNvPr>
              <p:cNvSpPr txBox="1"/>
              <p:nvPr/>
            </p:nvSpPr>
            <p:spPr>
              <a:xfrm>
                <a:off x="1942531" y="4918771"/>
                <a:ext cx="288000" cy="14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6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6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0E32A8-01E7-43C6-8FDF-0DD780DBC221}"/>
                </a:ext>
              </a:extLst>
            </p:cNvPr>
            <p:cNvSpPr txBox="1"/>
            <p:nvPr/>
          </p:nvSpPr>
          <p:spPr>
            <a:xfrm>
              <a:off x="3120805" y="4849549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339E42-E2A1-4B11-A300-CFC5748351EB}"/>
                </a:ext>
              </a:extLst>
            </p:cNvPr>
            <p:cNvSpPr txBox="1"/>
            <p:nvPr/>
          </p:nvSpPr>
          <p:spPr>
            <a:xfrm>
              <a:off x="591164" y="5334828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A2E049-5A31-4A98-A7D1-B0C0B97C5DFA}"/>
                </a:ext>
              </a:extLst>
            </p:cNvPr>
            <p:cNvSpPr txBox="1"/>
            <p:nvPr/>
          </p:nvSpPr>
          <p:spPr>
            <a:xfrm>
              <a:off x="165751" y="3772366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CA2645-4655-4B64-9B01-681CAC9E1AD5}"/>
                </a:ext>
              </a:extLst>
            </p:cNvPr>
            <p:cNvSpPr txBox="1"/>
            <p:nvPr/>
          </p:nvSpPr>
          <p:spPr>
            <a:xfrm>
              <a:off x="1405941" y="3765861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BE9E0A-0CE6-404F-B3ED-BBDCBEDF53A6}"/>
                </a:ext>
              </a:extLst>
            </p:cNvPr>
            <p:cNvSpPr txBox="1"/>
            <p:nvPr/>
          </p:nvSpPr>
          <p:spPr>
            <a:xfrm>
              <a:off x="2098529" y="3795890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A1717A-CC66-49AD-B0F3-6395FCA85254}"/>
                </a:ext>
              </a:extLst>
            </p:cNvPr>
            <p:cNvSpPr txBox="1"/>
            <p:nvPr/>
          </p:nvSpPr>
          <p:spPr>
            <a:xfrm>
              <a:off x="2856809" y="5275816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7A5E7D-1B51-496B-AB2E-DD017D4BA12E}"/>
                </a:ext>
              </a:extLst>
            </p:cNvPr>
            <p:cNvSpPr txBox="1"/>
            <p:nvPr/>
          </p:nvSpPr>
          <p:spPr>
            <a:xfrm>
              <a:off x="5257506" y="4856022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CCCB5B-A9B2-4B99-9E29-CAEA4CB46155}"/>
                </a:ext>
              </a:extLst>
            </p:cNvPr>
            <p:cNvSpPr txBox="1"/>
            <p:nvPr/>
          </p:nvSpPr>
          <p:spPr>
            <a:xfrm>
              <a:off x="2032760" y="5355930"/>
              <a:ext cx="288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4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3040" y="249289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km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(–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lkm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) = 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=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>
                <a:latin typeface="Georgia" panose="02040502050405020303" pitchFamily="18" charset="0"/>
              </a:rPr>
              <a:t>il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=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ADF7CDE-57C2-474B-A4E1-00DCEB5961CE}"/>
              </a:ext>
            </a:extLst>
          </p:cNvPr>
          <p:cNvGrpSpPr/>
          <p:nvPr/>
        </p:nvGrpSpPr>
        <p:grpSpPr>
          <a:xfrm>
            <a:off x="1043608" y="50809"/>
            <a:ext cx="5183701" cy="503521"/>
            <a:chOff x="1043608" y="50809"/>
            <a:chExt cx="5183701" cy="503521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0809"/>
              <a:ext cx="5183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Georgia" panose="02040502050405020303" pitchFamily="18" charset="0"/>
                </a:rPr>
                <a:t>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kil</a:t>
              </a:r>
              <a:r>
                <a:rPr lang="en-US" sz="2400" dirty="0">
                  <a:latin typeface="Georgia" panose="02040502050405020303" pitchFamily="18" charset="0"/>
                </a:rPr>
                <a:t>     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lmn</a:t>
              </a:r>
              <a:r>
                <a:rPr lang="en-US" sz="2400" dirty="0" err="1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m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n</a:t>
              </a:r>
              <a:r>
                <a:rPr lang="en-US" sz="2400" dirty="0">
                  <a:latin typeface="Georgia" panose="02040502050405020303" pitchFamily="18" charset="0"/>
                </a:rPr>
                <a:t> =    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lki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lmn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m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n</a:t>
              </a:r>
              <a:r>
                <a:rPr lang="en-US" sz="2400" baseline="-250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</a:rPr>
                <a:t>=</a:t>
              </a:r>
              <a:endParaRPr lang="de-DE" sz="2400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1794961" y="98645"/>
            <a:ext cx="360962" cy="44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2" name="Equation" r:id="rId3" imgW="164880" imgH="203040" progId="Equation.DSMT4">
                    <p:embed/>
                  </p:oleObj>
                </mc:Choice>
                <mc:Fallback>
                  <p:oleObj name="Equation" r:id="rId3" imgW="164880" imgH="203040" progId="Equation.DSMT4">
                    <p:embed/>
                    <p:pic>
                      <p:nvPicPr>
                        <p:cNvPr id="9" name="Объект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4961" y="98645"/>
                          <a:ext cx="360962" cy="444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3707904" y="109830"/>
            <a:ext cx="3603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3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109830"/>
                          <a:ext cx="360363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A27A70-1B04-403C-8108-764D993FE846}"/>
              </a:ext>
            </a:extLst>
          </p:cNvPr>
          <p:cNvGrpSpPr/>
          <p:nvPr/>
        </p:nvGrpSpPr>
        <p:grpSpPr>
          <a:xfrm>
            <a:off x="136851" y="1209206"/>
            <a:ext cx="8991797" cy="1193917"/>
            <a:chOff x="1060351" y="2156083"/>
            <a:chExt cx="8991797" cy="1193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60351" y="2156083"/>
                  <a:ext cx="8991797" cy="1193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de-DE" sz="2400" dirty="0">
                      <a:latin typeface="Georgia" panose="02040502050405020303" pitchFamily="18" charset="0"/>
                    </a:rPr>
                    <a:t>=    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(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km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in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m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spc="-100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n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–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kn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im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m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spc="-100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n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) =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    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(</a:t>
                  </a:r>
                  <a:r>
                    <a:rPr lang="en-US" sz="22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k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dirty="0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de-DE" sz="2200" baseline="-250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– </a:t>
                  </a:r>
                  <a:r>
                    <a:rPr lang="en-US" sz="22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baseline="-25000" dirty="0" err="1">
                      <a:latin typeface="Georgia" panose="02040502050405020303" pitchFamily="18" charset="0"/>
                    </a:rPr>
                    <a:t>k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</m:oMath>
                  </a14:m>
                  <a:r>
                    <a:rPr lang="ru-RU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8000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2000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b="0" i="1" baseline="-28000" dirty="0" smtClean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="0" i="1" baseline="-22000" dirty="0" smtClean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de-DE" sz="2400" dirty="0">
                      <a:latin typeface="Georgia" panose="02040502050405020303" pitchFamily="18" charset="0"/>
                    </a:rPr>
                    <a:t>=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de-DE" sz="2400" dirty="0">
                      <a:latin typeface="Georgia" panose="02040502050405020303" pitchFamily="18" charset="0"/>
                      <a:sym typeface="Symbol"/>
                    </a:rPr>
                    <a:t>                                              = </a:t>
                  </a:r>
                  <a:r>
                    <a:rPr lang="en-US" sz="2400" dirty="0">
                      <a:latin typeface="Georgia" panose="02040502050405020303" pitchFamily="18" charset="0"/>
                      <a:sym typeface="Symbol"/>
                    </a:rPr>
                    <a:t></a:t>
                  </a:r>
                  <a:r>
                    <a:rPr lang="de-DE" sz="2400" i="1" baseline="-25000" dirty="0" err="1">
                      <a:latin typeface="Georgia" panose="02040502050405020303" pitchFamily="18" charset="0"/>
                    </a:rPr>
                    <a:t>ik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 = – </a:t>
                  </a:r>
                  <a:r>
                    <a:rPr lang="en-US" sz="2400" dirty="0">
                      <a:latin typeface="Georgia" panose="02040502050405020303" pitchFamily="18" charset="0"/>
                      <a:sym typeface="Symbol"/>
                    </a:rPr>
                    <a:t></a:t>
                  </a:r>
                  <a:r>
                    <a:rPr lang="de-DE" sz="2400" i="1" baseline="-25000" dirty="0" err="1">
                      <a:latin typeface="Georgia" panose="02040502050405020303" pitchFamily="18" charset="0"/>
                    </a:rPr>
                    <a:t>ki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,</a:t>
                  </a:r>
                  <a:endParaRPr lang="en-US" sz="24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51" y="2156083"/>
                  <a:ext cx="8991797" cy="1193917"/>
                </a:xfrm>
                <a:prstGeom prst="rect">
                  <a:avLst/>
                </a:prstGeom>
                <a:blipFill>
                  <a:blip r:embed="rId7"/>
                  <a:stretch>
                    <a:fillRect l="-1017" b="-112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/>
              </p:nvGraphicFramePr>
              <p:xfrm>
                <a:off x="1348383" y="2308974"/>
                <a:ext cx="360363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724" name="Equation" r:id="rId8" imgW="164957" imgH="203024" progId="Equation.DSMT4">
                        <p:embed/>
                      </p:oleObj>
                    </mc:Choice>
                    <mc:Fallback>
                      <p:oleObj name="Equation" r:id="rId8" imgW="164957" imgH="203024" progId="Equation.DSMT4">
                        <p:embed/>
                        <p:pic>
                          <p:nvPicPr>
                            <p:cNvPr id="11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8383" y="2308974"/>
                              <a:ext cx="360363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1018120"/>
                    </p:ext>
                  </p:extLst>
                </p:nvPr>
              </p:nvGraphicFramePr>
              <p:xfrm>
                <a:off x="1348383" y="2308974"/>
                <a:ext cx="360363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9829" name="Equation" r:id="rId9" imgW="164957" imgH="203024" progId="Equation.DSMT4">
                        <p:embed/>
                      </p:oleObj>
                    </mc:Choice>
                    <mc:Fallback>
                      <p:oleObj name="Equation" r:id="rId9" imgW="164957" imgH="203024" progId="Equation.DSMT4">
                        <p:embed/>
                        <p:pic>
                          <p:nvPicPr>
                            <p:cNvPr id="0" name="Объект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8383" y="2308974"/>
                              <a:ext cx="360363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/>
              </p:nvGraphicFramePr>
              <p:xfrm>
                <a:off x="5204276" y="2308974"/>
                <a:ext cx="360362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725" name="Equation" r:id="rId11" imgW="164957" imgH="203024" progId="Equation.DSMT4">
                        <p:embed/>
                      </p:oleObj>
                    </mc:Choice>
                    <mc:Fallback>
                      <p:oleObj name="Equation" r:id="rId11" imgW="164957" imgH="203024" progId="Equation.DSMT4">
                        <p:embed/>
                        <p:pic>
                          <p:nvPicPr>
                            <p:cNvPr id="22" name="Объект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04276" y="2308974"/>
                              <a:ext cx="360362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0926438"/>
                    </p:ext>
                  </p:extLst>
                </p:nvPr>
              </p:nvGraphicFramePr>
              <p:xfrm>
                <a:off x="5204276" y="2308974"/>
                <a:ext cx="360362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9830" name="Equation" r:id="rId12" imgW="164957" imgH="203024" progId="Equation.DSMT4">
                        <p:embed/>
                      </p:oleObj>
                    </mc:Choice>
                    <mc:Fallback>
                      <p:oleObj name="Equation" r:id="rId12" imgW="164957" imgH="203024" progId="Equation.DSMT4">
                        <p:embed/>
                        <p:pic>
                          <p:nvPicPr>
                            <p:cNvPr id="0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04276" y="2308974"/>
                              <a:ext cx="360362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A678BB-591F-4538-BC96-74A50CF512E8}"/>
              </a:ext>
            </a:extLst>
          </p:cNvPr>
          <p:cNvSpPr txBox="1"/>
          <p:nvPr/>
        </p:nvSpPr>
        <p:spPr>
          <a:xfrm>
            <a:off x="4483272" y="601705"/>
            <a:ext cx="4361009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baseline="-25000" dirty="0">
                <a:latin typeface="Georgia" panose="02040502050405020303" pitchFamily="18" charset="0"/>
              </a:rPr>
              <a:t>ij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baseline="-25000" dirty="0">
                <a:latin typeface="Georgia" panose="02040502050405020303" pitchFamily="18" charset="0"/>
              </a:rPr>
              <a:t>lm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i="1" baseline="-25000" dirty="0">
                <a:latin typeface="Georgia" panose="02040502050405020303" pitchFamily="18" charset="0"/>
              </a:rPr>
              <a:t>ij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i="1" baseline="-25000" dirty="0">
                <a:latin typeface="Georgia" panose="02040502050405020303" pitchFamily="18" charset="0"/>
              </a:rPr>
              <a:t>lm</a:t>
            </a:r>
            <a:r>
              <a:rPr lang="nl-BE" sz="2400" dirty="0">
                <a:latin typeface="Georgia" panose="02040502050405020303" pitchFamily="18" charset="0"/>
              </a:rPr>
              <a:t> =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il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jm</a:t>
            </a:r>
            <a:r>
              <a:rPr lang="nl-BE" sz="2400" dirty="0">
                <a:latin typeface="Georgia" panose="02040502050405020303" pitchFamily="18" charset="0"/>
              </a:rPr>
              <a:t> 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im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jl</a:t>
            </a:r>
            <a:endParaRPr lang="ru-RU" sz="2400" dirty="0">
              <a:latin typeface="Georgia" panose="02040502050405020303" pitchFamily="18" charset="0"/>
            </a:endParaRPr>
          </a:p>
          <a:p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8A24E3AE-5949-47C2-84D7-259E31AFF75F}"/>
              </a:ext>
            </a:extLst>
          </p:cNvPr>
          <p:cNvSpPr/>
          <p:nvPr/>
        </p:nvSpPr>
        <p:spPr>
          <a:xfrm>
            <a:off x="35495" y="4905321"/>
            <a:ext cx="5018626" cy="14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B7DD79C2-D01D-4E97-9764-C8B8D13EC9D2}"/>
              </a:ext>
            </a:extLst>
          </p:cNvPr>
          <p:cNvGrpSpPr/>
          <p:nvPr/>
        </p:nvGrpSpPr>
        <p:grpSpPr>
          <a:xfrm>
            <a:off x="5283345" y="4887392"/>
            <a:ext cx="3672000" cy="1449663"/>
            <a:chOff x="5030089" y="3775681"/>
            <a:chExt cx="3742615" cy="1758394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F9AA6DF1-3A11-48BF-8D8B-2BADD5623A52}"/>
                </a:ext>
              </a:extLst>
            </p:cNvPr>
            <p:cNvGrpSpPr/>
            <p:nvPr/>
          </p:nvGrpSpPr>
          <p:grpSpPr>
            <a:xfrm>
              <a:off x="5320340" y="4020521"/>
              <a:ext cx="1447974" cy="1260000"/>
              <a:chOff x="6732788" y="4004597"/>
              <a:chExt cx="1800707" cy="14740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81664C6A-B723-436E-B554-0F3612847D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 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 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ru-RU" sz="2400" b="1" dirty="0"/>
                  </a:p>
                </p:txBody>
              </p:sp>
            </mc:Choice>
            <mc:Fallback xmlns="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81664C6A-B723-436E-B554-0F3612847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454592D5-F6EF-4BEA-BFF6-D802B89C506D}"/>
                  </a:ext>
                </a:extLst>
              </p:cNvPr>
              <p:cNvCxnSpPr/>
              <p:nvPr/>
            </p:nvCxnSpPr>
            <p:spPr>
              <a:xfrm>
                <a:off x="6972577" y="4501394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D578499E-CE73-44FD-8637-43FD6EEA5726}"/>
                  </a:ext>
                </a:extLst>
              </p:cNvPr>
              <p:cNvCxnSpPr/>
              <p:nvPr/>
            </p:nvCxnSpPr>
            <p:spPr>
              <a:xfrm>
                <a:off x="7478161" y="4501568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2CD3F3FA-5883-44AD-B05C-F4BD32BA2E09}"/>
                    </a:ext>
                  </a:extLst>
                </p:cNvPr>
                <p:cNvSpPr txBox="1"/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 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 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2CD3F3FA-5883-44AD-B05C-F4BD32BA2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83633C85-FAF4-4AA8-82DC-DAC754A38C83}"/>
                </a:ext>
              </a:extLst>
            </p:cNvPr>
            <p:cNvCxnSpPr>
              <a:cxnSpLocks/>
            </p:cNvCxnSpPr>
            <p:nvPr/>
          </p:nvCxnSpPr>
          <p:spPr>
            <a:xfrm>
              <a:off x="7477881" y="4478764"/>
              <a:ext cx="414208" cy="451820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04D8739-D7E8-41E9-B85C-0458E9B20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9781" y="4466221"/>
              <a:ext cx="328504" cy="474755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00D07DB8-7617-4E2C-B6FE-5F3BE827226C}"/>
                </a:ext>
              </a:extLst>
            </p:cNvPr>
            <p:cNvSpPr/>
            <p:nvPr/>
          </p:nvSpPr>
          <p:spPr>
            <a:xfrm>
              <a:off x="5030089" y="3775681"/>
              <a:ext cx="3742615" cy="175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8688D-8CE9-40E2-A1D1-4377D362A565}"/>
              </a:ext>
            </a:extLst>
          </p:cNvPr>
          <p:cNvSpPr txBox="1"/>
          <p:nvPr/>
        </p:nvSpPr>
        <p:spPr>
          <a:xfrm>
            <a:off x="54048" y="4863465"/>
            <a:ext cx="500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nl-BE" sz="2800" dirty="0">
                <a:latin typeface="Georgia" panose="02040502050405020303" pitchFamily="18" charset="0"/>
              </a:rPr>
              <a:t> = 6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Georgia" panose="02040502050405020303" pitchFamily="18" charset="0"/>
              </a:rPr>
              <a:t>=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kn</a:t>
            </a:r>
            <a:endParaRPr lang="nl-BE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il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jm</a:t>
            </a:r>
            <a:r>
              <a:rPr lang="nl-BE" sz="2800" dirty="0">
                <a:latin typeface="Georgia" panose="02040502050405020303" pitchFamily="18" charset="0"/>
              </a:rPr>
              <a:t> –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im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jl</a:t>
            </a:r>
            <a:endParaRPr lang="ru-RU" sz="2800" dirty="0">
              <a:latin typeface="Georgia" panose="02040502050405020303" pitchFamily="18" charset="0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51C0A7B-FBF6-4F89-ABC6-42CA05B322B0}"/>
              </a:ext>
            </a:extLst>
          </p:cNvPr>
          <p:cNvGrpSpPr/>
          <p:nvPr/>
        </p:nvGrpSpPr>
        <p:grpSpPr>
          <a:xfrm>
            <a:off x="54048" y="3071637"/>
            <a:ext cx="10111150" cy="523220"/>
            <a:chOff x="41405" y="3076735"/>
            <a:chExt cx="10111150" cy="523220"/>
          </a:xfrm>
        </p:grpSpPr>
        <p:sp>
          <p:nvSpPr>
            <p:cNvPr id="29" name="TextBox 28"/>
            <p:cNvSpPr txBox="1"/>
            <p:nvPr/>
          </p:nvSpPr>
          <p:spPr>
            <a:xfrm>
              <a:off x="41405" y="3076735"/>
              <a:ext cx="316244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800" b="1" dirty="0">
                  <a:solidFill>
                    <a:srgbClr val="4118EE"/>
                  </a:solidFill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de-DE" sz="2800" b="1" i="1" baseline="-25000" dirty="0" err="1">
                  <a:solidFill>
                    <a:srgbClr val="4118EE"/>
                  </a:solidFill>
                  <a:latin typeface="Georgia" panose="02040502050405020303" pitchFamily="18" charset="0"/>
                </a:rPr>
                <a:t>ik</a:t>
              </a:r>
              <a:r>
                <a:rPr lang="de-DE" sz="2800" b="1" dirty="0">
                  <a:solidFill>
                    <a:srgbClr val="4118EE"/>
                  </a:solidFill>
                  <a:latin typeface="Georgia" panose="02040502050405020303" pitchFamily="18" charset="0"/>
                </a:rPr>
                <a:t> </a:t>
              </a:r>
              <a:r>
                <a:rPr lang="de-DE" sz="2800" dirty="0">
                  <a:latin typeface="Georgia" panose="02040502050405020303" pitchFamily="18" charset="0"/>
                </a:rPr>
                <a:t>= –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de-DE" sz="2800" i="1" baseline="-25000" dirty="0" err="1">
                  <a:latin typeface="Georgia" panose="02040502050405020303" pitchFamily="18" charset="0"/>
                </a:rPr>
                <a:t>ki</a:t>
              </a:r>
              <a:r>
                <a:rPr lang="de-DE" sz="28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= 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800" i="1" baseline="-25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kil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800" i="1" baseline="-25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l</a:t>
              </a:r>
              <a:r>
                <a:rPr lang="en-US" sz="28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</a:t>
              </a:r>
              <a:endParaRPr lang="de-DE" sz="2800" i="1" baseline="-25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11CA4C-CFE2-43A4-B418-E26103847E57}"/>
                </a:ext>
              </a:extLst>
            </p:cNvPr>
            <p:cNvSpPr txBox="1"/>
            <p:nvPr/>
          </p:nvSpPr>
          <p:spPr>
            <a:xfrm>
              <a:off x="3009342" y="3139134"/>
              <a:ext cx="7143213" cy="45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spc="-70" dirty="0">
                  <a:highlight>
                    <a:srgbClr val="FFFF00"/>
                  </a:highlight>
                </a:rPr>
                <a:t>- </a:t>
              </a:r>
              <a:r>
                <a:rPr lang="en-US" sz="2300" b="1" spc="-70" dirty="0">
                  <a:highlight>
                    <a:srgbClr val="FFFF00"/>
                  </a:highlight>
                </a:rPr>
                <a:t>Coupled (bounded) tensor with angular velocity </a:t>
              </a:r>
              <a:r>
                <a:rPr lang="en-US" sz="3200" b="1" spc="-70" dirty="0">
                  <a:highlight>
                    <a:srgbClr val="FFFF00"/>
                  </a:highlight>
                  <a:sym typeface="Symbol" panose="05050102010706020507" pitchFamily="18" charset="2"/>
                </a:rPr>
                <a:t></a:t>
              </a:r>
              <a:endParaRPr lang="ru-RU" sz="3200" b="1" spc="-70" dirty="0">
                <a:highlight>
                  <a:srgbClr val="FFFF00"/>
                </a:highligh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CCAC49-9E06-4E78-8B79-3FBD240412FD}"/>
                </a:ext>
              </a:extLst>
            </p:cNvPr>
            <p:cNvSpPr txBox="1"/>
            <p:nvPr/>
          </p:nvSpPr>
          <p:spPr>
            <a:xfrm>
              <a:off x="8661010" y="3102979"/>
              <a:ext cx="429843" cy="248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b="1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CEC7CE-01D6-4B20-AD4E-98018E16E7CF}"/>
              </a:ext>
            </a:extLst>
          </p:cNvPr>
          <p:cNvGrpSpPr/>
          <p:nvPr/>
        </p:nvGrpSpPr>
        <p:grpSpPr>
          <a:xfrm>
            <a:off x="-108520" y="3772541"/>
            <a:ext cx="2753179" cy="818184"/>
            <a:chOff x="2115806" y="3795924"/>
            <a:chExt cx="2979384" cy="81818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8F89C2-7F87-4894-8C2F-6346C602ED70}"/>
                </a:ext>
              </a:extLst>
            </p:cNvPr>
            <p:cNvSpPr txBox="1"/>
            <p:nvPr/>
          </p:nvSpPr>
          <p:spPr>
            <a:xfrm>
              <a:off x="2115806" y="3950724"/>
              <a:ext cx="2979384" cy="49244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2600" spc="-7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600" i="1" spc="-70" baseline="-25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ikm</a:t>
              </a:r>
              <a:r>
                <a:rPr lang="en-US" sz="2600" spc="-70" dirty="0">
                  <a:solidFill>
                    <a:srgbClr val="C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sz="2600" spc="-7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600" i="1" spc="-70" baseline="-25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km</a:t>
              </a:r>
              <a:r>
                <a:rPr lang="de-DE" sz="2600" spc="-70" dirty="0">
                  <a:solidFill>
                    <a:srgbClr val="C00000"/>
                  </a:solidFill>
                  <a:latin typeface="Georgia" panose="02040502050405020303" pitchFamily="18" charset="0"/>
                </a:rPr>
                <a:t> </a:t>
              </a:r>
              <a:r>
                <a:rPr lang="de-DE" sz="2400" spc="-70" dirty="0">
                  <a:latin typeface="Georgia" panose="02040502050405020303" pitchFamily="18" charset="0"/>
                </a:rPr>
                <a:t>= </a:t>
              </a:r>
              <a:r>
                <a:rPr lang="en-US" sz="2400" b="1" spc="-70" dirty="0">
                  <a:solidFill>
                    <a:srgbClr val="4118EE"/>
                  </a:solidFill>
                  <a:latin typeface="Georgia" panose="02040502050405020303" pitchFamily="18" charset="0"/>
                </a:rPr>
                <a:t>– </a:t>
              </a:r>
              <a:r>
                <a:rPr lang="en-US" sz="2400" b="1" spc="-70" dirty="0">
                  <a:solidFill>
                    <a:srgbClr val="4118EE"/>
                  </a:solidFill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400" b="1" i="1" spc="-70" baseline="-25000" dirty="0">
                  <a:solidFill>
                    <a:srgbClr val="4118EE"/>
                  </a:solidFill>
                  <a:latin typeface="Georgia" panose="02040502050405020303" pitchFamily="18" charset="0"/>
                </a:rPr>
                <a:t>i</a:t>
              </a:r>
              <a:r>
                <a:rPr lang="de-DE" sz="2400" b="1" spc="-70" dirty="0">
                  <a:solidFill>
                    <a:srgbClr val="4118EE"/>
                  </a:solidFill>
                  <a:latin typeface="Georgia" panose="02040502050405020303" pitchFamily="18" charset="0"/>
                </a:rPr>
                <a:t>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Объект 55">
                  <a:extLst>
                    <a:ext uri="{FF2B5EF4-FFF2-40B4-BE49-F238E27FC236}">
                      <a16:creationId xmlns:a16="http://schemas.microsoft.com/office/drawing/2014/main" id="{940C6608-368E-40C7-9942-00FB3A794100}"/>
                    </a:ext>
                  </a:extLst>
                </p:cNvPr>
                <p:cNvSpPr txBox="1"/>
                <p:nvPr/>
              </p:nvSpPr>
              <p:spPr bwMode="auto">
                <a:xfrm>
                  <a:off x="2169790" y="3795924"/>
                  <a:ext cx="779243" cy="8181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" name="Объект 55">
                  <a:extLst>
                    <a:ext uri="{FF2B5EF4-FFF2-40B4-BE49-F238E27FC236}">
                      <a16:creationId xmlns:a16="http://schemas.microsoft.com/office/drawing/2014/main" id="{940C6608-368E-40C7-9942-00FB3A794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9790" y="3795924"/>
                  <a:ext cx="779243" cy="8181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4185386-A3AD-4EB5-9023-7D6FC7576562}"/>
              </a:ext>
            </a:extLst>
          </p:cNvPr>
          <p:cNvCxnSpPr/>
          <p:nvPr/>
        </p:nvCxnSpPr>
        <p:spPr>
          <a:xfrm>
            <a:off x="-468560" y="4774234"/>
            <a:ext cx="9865096" cy="4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C66460-BB30-40AC-8594-21AE824C27E7}"/>
              </a:ext>
            </a:extLst>
          </p:cNvPr>
          <p:cNvSpPr txBox="1"/>
          <p:nvPr/>
        </p:nvSpPr>
        <p:spPr>
          <a:xfrm>
            <a:off x="179512" y="50808"/>
            <a:ext cx="97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kil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endParaRPr lang="de-DE" sz="2400" dirty="0"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937996-6E15-494F-A80B-781A34377DE4}"/>
              </a:ext>
            </a:extLst>
          </p:cNvPr>
          <p:cNvSpPr txBox="1"/>
          <p:nvPr/>
        </p:nvSpPr>
        <p:spPr>
          <a:xfrm>
            <a:off x="2245494" y="4107745"/>
            <a:ext cx="7023612" cy="308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300" b="1" spc="-60" dirty="0">
                <a:highlight>
                  <a:srgbClr val="FFFF00"/>
                </a:highlight>
              </a:rPr>
              <a:t> - Coupled (bounded) vector with antisymmetric tensor </a:t>
            </a:r>
            <a:r>
              <a:rPr lang="en-US" sz="2400" b="1" spc="-60" dirty="0">
                <a:solidFill>
                  <a:srgbClr val="4118EE"/>
                </a:solidFill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b="1" i="1" spc="-60" baseline="-25000" dirty="0" err="1">
                <a:solidFill>
                  <a:srgbClr val="4118EE"/>
                </a:solidFill>
                <a:latin typeface="Georgia" panose="02040502050405020303" pitchFamily="18" charset="0"/>
              </a:rPr>
              <a:t>ik</a:t>
            </a:r>
            <a:r>
              <a:rPr lang="de-DE" sz="2400" b="1" spc="-60" dirty="0">
                <a:solidFill>
                  <a:srgbClr val="4118EE"/>
                </a:solidFill>
                <a:latin typeface="Georgia" panose="02040502050405020303" pitchFamily="18" charset="0"/>
              </a:rPr>
              <a:t> </a:t>
            </a:r>
            <a:endParaRPr lang="ru-RU" sz="2400" b="1" spc="-60" dirty="0">
              <a:solidFill>
                <a:srgbClr val="4118EE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4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3040" y="249289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km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(–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lkm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) = 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lkm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=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>
                <a:latin typeface="Georgia" panose="02040502050405020303" pitchFamily="18" charset="0"/>
              </a:rPr>
              <a:t>il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=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ADF7CDE-57C2-474B-A4E1-00DCEB5961CE}"/>
              </a:ext>
            </a:extLst>
          </p:cNvPr>
          <p:cNvGrpSpPr/>
          <p:nvPr/>
        </p:nvGrpSpPr>
        <p:grpSpPr>
          <a:xfrm>
            <a:off x="1043608" y="50809"/>
            <a:ext cx="5183701" cy="503521"/>
            <a:chOff x="1043608" y="50809"/>
            <a:chExt cx="5183701" cy="503521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0809"/>
              <a:ext cx="5183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Georgia" panose="02040502050405020303" pitchFamily="18" charset="0"/>
                </a:rPr>
                <a:t>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kil</a:t>
              </a:r>
              <a:r>
                <a:rPr lang="en-US" sz="2400" dirty="0">
                  <a:latin typeface="Georgia" panose="02040502050405020303" pitchFamily="18" charset="0"/>
                </a:rPr>
                <a:t>     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lmn</a:t>
              </a:r>
              <a:r>
                <a:rPr lang="en-US" sz="2400" dirty="0" err="1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m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n</a:t>
              </a:r>
              <a:r>
                <a:rPr lang="en-US" sz="2400" dirty="0">
                  <a:latin typeface="Georgia" panose="02040502050405020303" pitchFamily="18" charset="0"/>
                </a:rPr>
                <a:t> =    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lki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lmn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m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n</a:t>
              </a:r>
              <a:r>
                <a:rPr lang="en-US" sz="2400" baseline="-250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</a:rPr>
                <a:t>=</a:t>
              </a:r>
              <a:endParaRPr lang="de-DE" sz="2400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622982"/>
                </p:ext>
              </p:extLst>
            </p:nvPr>
          </p:nvGraphicFramePr>
          <p:xfrm>
            <a:off x="1794961" y="98645"/>
            <a:ext cx="360962" cy="44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4" name="Equation" r:id="rId3" imgW="164880" imgH="203040" progId="Equation.DSMT4">
                    <p:embed/>
                  </p:oleObj>
                </mc:Choice>
                <mc:Fallback>
                  <p:oleObj name="Equation" r:id="rId3" imgW="164880" imgH="203040" progId="Equation.DSMT4">
                    <p:embed/>
                    <p:pic>
                      <p:nvPicPr>
                        <p:cNvPr id="9" name="Объект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4961" y="98645"/>
                          <a:ext cx="360962" cy="444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4348"/>
                </p:ext>
              </p:extLst>
            </p:nvPr>
          </p:nvGraphicFramePr>
          <p:xfrm>
            <a:off x="3707904" y="109830"/>
            <a:ext cx="3603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5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109830"/>
                          <a:ext cx="360363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A27A70-1B04-403C-8108-764D993FE846}"/>
              </a:ext>
            </a:extLst>
          </p:cNvPr>
          <p:cNvGrpSpPr/>
          <p:nvPr/>
        </p:nvGrpSpPr>
        <p:grpSpPr>
          <a:xfrm>
            <a:off x="136851" y="1209206"/>
            <a:ext cx="8991797" cy="1193917"/>
            <a:chOff x="1060351" y="2156083"/>
            <a:chExt cx="8991797" cy="1193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60351" y="2156083"/>
                  <a:ext cx="8991797" cy="1193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de-DE" sz="2400" dirty="0">
                      <a:latin typeface="Georgia" panose="02040502050405020303" pitchFamily="18" charset="0"/>
                    </a:rPr>
                    <a:t>=    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(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km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in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m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spc="-100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n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–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kn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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im</a:t>
                  </a:r>
                  <a:r>
                    <a:rPr lang="de-DE" sz="2200" i="1" spc="-1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200" spc="-1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spc="-100" baseline="-25000" dirty="0">
                      <a:latin typeface="Georgia" panose="02040502050405020303" pitchFamily="18" charset="0"/>
                    </a:rPr>
                    <a:t>m</a:t>
                  </a:r>
                  <a:r>
                    <a:rPr lang="de-DE" sz="2200" spc="-1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spc="-100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spc="-100" baseline="-25000" dirty="0" err="1">
                      <a:latin typeface="Georgia" panose="02040502050405020303" pitchFamily="18" charset="0"/>
                    </a:rPr>
                    <a:t>n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) =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    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(</a:t>
                  </a:r>
                  <a:r>
                    <a:rPr lang="en-US" sz="22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k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dirty="0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de-DE" sz="2200" baseline="-250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– </a:t>
                  </a:r>
                  <a:r>
                    <a:rPr lang="en-US" sz="2200" dirty="0">
                      <a:latin typeface="Georgia" panose="02040502050405020303" pitchFamily="18" charset="0"/>
                      <a:sym typeface="Symbol"/>
                    </a:rPr>
                    <a:t></a:t>
                  </a:r>
                  <a:r>
                    <a:rPr lang="de-DE" sz="22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 </a:t>
                  </a:r>
                  <a:r>
                    <a:rPr lang="de-DE" sz="2200" i="1" dirty="0" err="1">
                      <a:latin typeface="Georgia" panose="02040502050405020303" pitchFamily="18" charset="0"/>
                    </a:rPr>
                    <a:t>v</a:t>
                  </a:r>
                  <a:r>
                    <a:rPr lang="de-DE" sz="2200" i="1" baseline="-25000" dirty="0" err="1">
                      <a:latin typeface="Georgia" panose="02040502050405020303" pitchFamily="18" charset="0"/>
                    </a:rPr>
                    <a:t>k</a:t>
                  </a:r>
                  <a:r>
                    <a:rPr lang="de-DE" sz="2200" dirty="0">
                      <a:latin typeface="Georgia" panose="02040502050405020303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</m:oMath>
                  </a14:m>
                  <a:r>
                    <a:rPr lang="ru-RU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8000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i="1" baseline="-22000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b="0" i="1" baseline="-28000" dirty="0" smtClean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ru-RU" sz="2400" dirty="0">
                                  <a:sym typeface="Symbol" panose="05050102010706020507" pitchFamily="18" charset="2"/>
                                </a:rPr>
                                <m:t>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="0" i="1" baseline="-22000" dirty="0" smtClean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de-DE" sz="2400" dirty="0">
                      <a:latin typeface="Georgia" panose="02040502050405020303" pitchFamily="18" charset="0"/>
                    </a:rPr>
                    <a:t>=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de-DE" sz="2400" dirty="0">
                      <a:latin typeface="Georgia" panose="02040502050405020303" pitchFamily="18" charset="0"/>
                      <a:sym typeface="Symbol"/>
                    </a:rPr>
                    <a:t>                                              = </a:t>
                  </a:r>
                  <a:r>
                    <a:rPr lang="en-US" sz="2400" dirty="0">
                      <a:latin typeface="Georgia" panose="02040502050405020303" pitchFamily="18" charset="0"/>
                      <a:sym typeface="Symbol"/>
                    </a:rPr>
                    <a:t></a:t>
                  </a:r>
                  <a:r>
                    <a:rPr lang="de-DE" sz="2400" i="1" baseline="-25000" dirty="0" err="1">
                      <a:latin typeface="Georgia" panose="02040502050405020303" pitchFamily="18" charset="0"/>
                    </a:rPr>
                    <a:t>ik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 = – </a:t>
                  </a:r>
                  <a:r>
                    <a:rPr lang="en-US" sz="2400" dirty="0">
                      <a:latin typeface="Georgia" panose="02040502050405020303" pitchFamily="18" charset="0"/>
                      <a:sym typeface="Symbol"/>
                    </a:rPr>
                    <a:t></a:t>
                  </a:r>
                  <a:r>
                    <a:rPr lang="de-DE" sz="2400" i="1" baseline="-25000" dirty="0" err="1">
                      <a:latin typeface="Georgia" panose="02040502050405020303" pitchFamily="18" charset="0"/>
                    </a:rPr>
                    <a:t>ki</a:t>
                  </a:r>
                  <a:r>
                    <a:rPr lang="de-DE" sz="2400" dirty="0">
                      <a:latin typeface="Georgia" panose="02040502050405020303" pitchFamily="18" charset="0"/>
                    </a:rPr>
                    <a:t>,</a:t>
                  </a:r>
                  <a:endParaRPr lang="en-US" sz="24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51" y="2156083"/>
                  <a:ext cx="8991797" cy="1193917"/>
                </a:xfrm>
                <a:prstGeom prst="rect">
                  <a:avLst/>
                </a:prstGeom>
                <a:blipFill>
                  <a:blip r:embed="rId7"/>
                  <a:stretch>
                    <a:fillRect l="-1017" b="-112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/>
              </p:nvGraphicFramePr>
              <p:xfrm>
                <a:off x="1348383" y="2308974"/>
                <a:ext cx="360363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0686" name="Equation" r:id="rId8" imgW="164957" imgH="203024" progId="Equation.DSMT4">
                        <p:embed/>
                      </p:oleObj>
                    </mc:Choice>
                    <mc:Fallback>
                      <p:oleObj name="Equation" r:id="rId8" imgW="164957" imgH="203024" progId="Equation.DSMT4">
                        <p:embed/>
                        <p:pic>
                          <p:nvPicPr>
                            <p:cNvPr id="11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8383" y="2308974"/>
                              <a:ext cx="360363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Объект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1018120"/>
                    </p:ext>
                  </p:extLst>
                </p:nvPr>
              </p:nvGraphicFramePr>
              <p:xfrm>
                <a:off x="1348383" y="2308974"/>
                <a:ext cx="360363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9829" name="Equation" r:id="rId9" imgW="164957" imgH="203024" progId="Equation.DSMT4">
                        <p:embed/>
                      </p:oleObj>
                    </mc:Choice>
                    <mc:Fallback>
                      <p:oleObj name="Equation" r:id="rId9" imgW="164957" imgH="203024" progId="Equation.DSMT4">
                        <p:embed/>
                        <p:pic>
                          <p:nvPicPr>
                            <p:cNvPr id="0" name="Объект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8383" y="2308974"/>
                              <a:ext cx="360363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/>
              </p:nvGraphicFramePr>
              <p:xfrm>
                <a:off x="5204276" y="2308974"/>
                <a:ext cx="360362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0687" name="Equation" r:id="rId11" imgW="164957" imgH="203024" progId="Equation.DSMT4">
                        <p:embed/>
                      </p:oleObj>
                    </mc:Choice>
                    <mc:Fallback>
                      <p:oleObj name="Equation" r:id="rId11" imgW="164957" imgH="203024" progId="Equation.DSMT4">
                        <p:embed/>
                        <p:pic>
                          <p:nvPicPr>
                            <p:cNvPr id="22" name="Объект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04276" y="2308974"/>
                              <a:ext cx="360362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0926438"/>
                    </p:ext>
                  </p:extLst>
                </p:nvPr>
              </p:nvGraphicFramePr>
              <p:xfrm>
                <a:off x="5204276" y="2308974"/>
                <a:ext cx="360362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9830" name="Equation" r:id="rId12" imgW="164957" imgH="203024" progId="Equation.DSMT4">
                        <p:embed/>
                      </p:oleObj>
                    </mc:Choice>
                    <mc:Fallback>
                      <p:oleObj name="Equation" r:id="rId12" imgW="164957" imgH="203024" progId="Equation.DSMT4">
                        <p:embed/>
                        <p:pic>
                          <p:nvPicPr>
                            <p:cNvPr id="0" name="Объект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04276" y="2308974"/>
                              <a:ext cx="360362" cy="444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A678BB-591F-4538-BC96-74A50CF512E8}"/>
              </a:ext>
            </a:extLst>
          </p:cNvPr>
          <p:cNvSpPr txBox="1"/>
          <p:nvPr/>
        </p:nvSpPr>
        <p:spPr>
          <a:xfrm>
            <a:off x="4483272" y="601705"/>
            <a:ext cx="4361009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baseline="-25000" dirty="0">
                <a:latin typeface="Georgia" panose="02040502050405020303" pitchFamily="18" charset="0"/>
              </a:rPr>
              <a:t>ij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baseline="-25000" dirty="0">
                <a:latin typeface="Georgia" panose="02040502050405020303" pitchFamily="18" charset="0"/>
              </a:rPr>
              <a:t>lm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i="1" baseline="-25000" dirty="0">
                <a:latin typeface="Georgia" panose="02040502050405020303" pitchFamily="18" charset="0"/>
              </a:rPr>
              <a:t>ij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400" i="1" u="sng" baseline="-25000" dirty="0">
                <a:latin typeface="Georgia" panose="02040502050405020303" pitchFamily="18" charset="0"/>
              </a:rPr>
              <a:t>k</a:t>
            </a:r>
            <a:r>
              <a:rPr lang="nl-BE" sz="2400" i="1" baseline="-25000" dirty="0">
                <a:latin typeface="Georgia" panose="02040502050405020303" pitchFamily="18" charset="0"/>
              </a:rPr>
              <a:t>lm</a:t>
            </a:r>
            <a:r>
              <a:rPr lang="nl-BE" sz="2400" dirty="0">
                <a:latin typeface="Georgia" panose="02040502050405020303" pitchFamily="18" charset="0"/>
              </a:rPr>
              <a:t> =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il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jm</a:t>
            </a:r>
            <a:r>
              <a:rPr lang="nl-BE" sz="2400" dirty="0">
                <a:latin typeface="Georgia" panose="02040502050405020303" pitchFamily="18" charset="0"/>
              </a:rPr>
              <a:t> –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im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400" i="1" baseline="-25000" dirty="0">
                <a:latin typeface="Georgia" panose="02040502050405020303" pitchFamily="18" charset="0"/>
              </a:rPr>
              <a:t>jl</a:t>
            </a:r>
            <a:endParaRPr lang="ru-RU" sz="2400" dirty="0">
              <a:latin typeface="Georgia" panose="02040502050405020303" pitchFamily="18" charset="0"/>
            </a:endParaRPr>
          </a:p>
          <a:p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8A24E3AE-5949-47C2-84D7-259E31AFF75F}"/>
              </a:ext>
            </a:extLst>
          </p:cNvPr>
          <p:cNvSpPr/>
          <p:nvPr/>
        </p:nvSpPr>
        <p:spPr>
          <a:xfrm>
            <a:off x="35495" y="4905321"/>
            <a:ext cx="5018626" cy="14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B7DD79C2-D01D-4E97-9764-C8B8D13EC9D2}"/>
              </a:ext>
            </a:extLst>
          </p:cNvPr>
          <p:cNvGrpSpPr/>
          <p:nvPr/>
        </p:nvGrpSpPr>
        <p:grpSpPr>
          <a:xfrm>
            <a:off x="5292080" y="4887256"/>
            <a:ext cx="3672000" cy="1449663"/>
            <a:chOff x="5030089" y="3775681"/>
            <a:chExt cx="3742615" cy="1758394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F9AA6DF1-3A11-48BF-8D8B-2BADD5623A52}"/>
                </a:ext>
              </a:extLst>
            </p:cNvPr>
            <p:cNvGrpSpPr/>
            <p:nvPr/>
          </p:nvGrpSpPr>
          <p:grpSpPr>
            <a:xfrm>
              <a:off x="5320340" y="4020521"/>
              <a:ext cx="1447974" cy="1260000"/>
              <a:chOff x="6732788" y="4004597"/>
              <a:chExt cx="1800707" cy="14740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81664C6A-B723-436E-B554-0F3612847DE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ru-RU" sz="2400" b="1" dirty="0"/>
                  </a:p>
                </p:txBody>
              </p:sp>
            </mc:Choice>
            <mc:Fallback xmlns="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81664C6A-B723-436E-B554-0F3612847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454592D5-F6EF-4BEA-BFF6-D802B89C506D}"/>
                  </a:ext>
                </a:extLst>
              </p:cNvPr>
              <p:cNvCxnSpPr/>
              <p:nvPr/>
            </p:nvCxnSpPr>
            <p:spPr>
              <a:xfrm>
                <a:off x="6972577" y="4501394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D578499E-CE73-44FD-8637-43FD6EEA5726}"/>
                  </a:ext>
                </a:extLst>
              </p:cNvPr>
              <p:cNvCxnSpPr/>
              <p:nvPr/>
            </p:nvCxnSpPr>
            <p:spPr>
              <a:xfrm>
                <a:off x="7557251" y="4509515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2CD3F3FA-5883-44AD-B05C-F4BD32BA2E09}"/>
                    </a:ext>
                  </a:extLst>
                </p:cNvPr>
                <p:cNvSpPr txBox="1"/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2CD3F3FA-5883-44AD-B05C-F4BD32BA2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83633C85-FAF4-4AA8-82DC-DAC754A38C83}"/>
                </a:ext>
              </a:extLst>
            </p:cNvPr>
            <p:cNvCxnSpPr>
              <a:cxnSpLocks/>
            </p:cNvCxnSpPr>
            <p:nvPr/>
          </p:nvCxnSpPr>
          <p:spPr>
            <a:xfrm>
              <a:off x="7477881" y="4478764"/>
              <a:ext cx="414208" cy="451820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04D8739-D7E8-41E9-B85C-0458E9B20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9781" y="4466221"/>
              <a:ext cx="328504" cy="474755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00D07DB8-7617-4E2C-B6FE-5F3BE827226C}"/>
                </a:ext>
              </a:extLst>
            </p:cNvPr>
            <p:cNvSpPr/>
            <p:nvPr/>
          </p:nvSpPr>
          <p:spPr>
            <a:xfrm>
              <a:off x="5030089" y="3775681"/>
              <a:ext cx="3742615" cy="175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8688D-8CE9-40E2-A1D1-4377D362A565}"/>
              </a:ext>
            </a:extLst>
          </p:cNvPr>
          <p:cNvSpPr txBox="1"/>
          <p:nvPr/>
        </p:nvSpPr>
        <p:spPr>
          <a:xfrm>
            <a:off x="54048" y="4863465"/>
            <a:ext cx="500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nl-BE" sz="2800" dirty="0">
                <a:latin typeface="Georgia" panose="02040502050405020303" pitchFamily="18" charset="0"/>
              </a:rPr>
              <a:t> = 6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Georgia" panose="02040502050405020303" pitchFamily="18" charset="0"/>
              </a:rPr>
              <a:t>=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kn</a:t>
            </a:r>
            <a:endParaRPr lang="nl-BE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il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jm</a:t>
            </a:r>
            <a:r>
              <a:rPr lang="nl-BE" sz="2800" dirty="0">
                <a:latin typeface="Georgia" panose="02040502050405020303" pitchFamily="18" charset="0"/>
              </a:rPr>
              <a:t> –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im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jl</a:t>
            </a:r>
            <a:endParaRPr lang="ru-RU" sz="2800" dirty="0">
              <a:latin typeface="Georgia" panose="02040502050405020303" pitchFamily="18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EEDA72-BB67-4AD5-8621-8AED686433EB}"/>
              </a:ext>
            </a:extLst>
          </p:cNvPr>
          <p:cNvGrpSpPr/>
          <p:nvPr/>
        </p:nvGrpSpPr>
        <p:grpSpPr>
          <a:xfrm>
            <a:off x="0" y="3153198"/>
            <a:ext cx="8955345" cy="687246"/>
            <a:chOff x="0" y="3153198"/>
            <a:chExt cx="8955345" cy="687246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153198"/>
              <a:ext cx="316244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de-DE" sz="2800" i="1" baseline="-25000" dirty="0" err="1">
                  <a:latin typeface="Georgia" panose="02040502050405020303" pitchFamily="18" charset="0"/>
                </a:rPr>
                <a:t>ik</a:t>
              </a:r>
              <a:r>
                <a:rPr lang="de-DE" sz="2800" dirty="0">
                  <a:latin typeface="Georgia" panose="02040502050405020303" pitchFamily="18" charset="0"/>
                </a:rPr>
                <a:t> = –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de-DE" sz="2800" i="1" baseline="-25000" dirty="0" err="1">
                  <a:latin typeface="Georgia" panose="02040502050405020303" pitchFamily="18" charset="0"/>
                </a:rPr>
                <a:t>ki</a:t>
              </a:r>
              <a:r>
                <a:rPr lang="de-DE" sz="28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= 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kil</a:t>
              </a:r>
              <a:r>
                <a:rPr lang="en-US" sz="28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l</a:t>
              </a:r>
              <a:r>
                <a:rPr lang="en-US" sz="2800" dirty="0">
                  <a:latin typeface="Georgia" panose="02040502050405020303" pitchFamily="18" charset="0"/>
                </a:rPr>
                <a:t> </a:t>
              </a:r>
              <a:endParaRPr lang="de-DE" sz="2800" i="1" baseline="-25000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11CA4C-CFE2-43A4-B418-E26103847E57}"/>
                </a:ext>
              </a:extLst>
            </p:cNvPr>
            <p:cNvSpPr txBox="1"/>
            <p:nvPr/>
          </p:nvSpPr>
          <p:spPr>
            <a:xfrm>
              <a:off x="2961762" y="3274648"/>
              <a:ext cx="5993583" cy="565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50000"/>
                </a:lnSpc>
                <a:buFontTx/>
                <a:buChar char="-"/>
              </a:pPr>
              <a:r>
                <a:rPr lang="en-US" sz="2400" b="1" dirty="0">
                  <a:highlight>
                    <a:srgbClr val="FFFF00"/>
                  </a:highlight>
                </a:rPr>
                <a:t>Coupled (bounded) tensor </a:t>
              </a:r>
            </a:p>
            <a:p>
              <a:pPr>
                <a:lnSpc>
                  <a:spcPct val="50000"/>
                </a:lnSpc>
              </a:pPr>
              <a:r>
                <a:rPr lang="en-US" sz="2400" b="1" dirty="0">
                  <a:highlight>
                    <a:srgbClr val="FFFF00"/>
                  </a:highlight>
                </a:rPr>
                <a:t>                                        with angular velocity </a:t>
              </a:r>
              <a:r>
                <a:rPr lang="en-US" sz="3200" b="1" dirty="0">
                  <a:highlight>
                    <a:srgbClr val="FFFF00"/>
                  </a:highlight>
                  <a:sym typeface="Symbol" panose="05050102010706020507" pitchFamily="18" charset="2"/>
                </a:rPr>
                <a:t></a:t>
              </a:r>
              <a:endParaRPr lang="ru-RU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CCAC49-9E06-4E78-8B79-3FBD240412FD}"/>
                </a:ext>
              </a:extLst>
            </p:cNvPr>
            <p:cNvSpPr txBox="1"/>
            <p:nvPr/>
          </p:nvSpPr>
          <p:spPr>
            <a:xfrm>
              <a:off x="8437770" y="3349168"/>
              <a:ext cx="430022" cy="248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b="1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CEC7CE-01D6-4B20-AD4E-98018E16E7CF}"/>
              </a:ext>
            </a:extLst>
          </p:cNvPr>
          <p:cNvGrpSpPr/>
          <p:nvPr/>
        </p:nvGrpSpPr>
        <p:grpSpPr>
          <a:xfrm>
            <a:off x="2522506" y="4035882"/>
            <a:ext cx="3367369" cy="598182"/>
            <a:chOff x="2522506" y="4035882"/>
            <a:chExt cx="3367369" cy="59818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8F89C2-7F87-4894-8C2F-6346C602ED70}"/>
                </a:ext>
              </a:extLst>
            </p:cNvPr>
            <p:cNvSpPr txBox="1"/>
            <p:nvPr/>
          </p:nvSpPr>
          <p:spPr>
            <a:xfrm>
              <a:off x="2522506" y="4035882"/>
              <a:ext cx="3367369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ikm</a:t>
              </a:r>
              <a:r>
                <a:rPr lang="en-US" sz="28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km</a:t>
              </a:r>
              <a:r>
                <a:rPr lang="de-DE" sz="2800" dirty="0">
                  <a:latin typeface="Georgia" panose="02040502050405020303" pitchFamily="18" charset="0"/>
                </a:rPr>
                <a:t> = </a:t>
              </a:r>
              <a:r>
                <a:rPr lang="en-US" sz="2800" dirty="0">
                  <a:latin typeface="Georgia" panose="02040502050405020303" pitchFamily="18" charset="0"/>
                </a:rPr>
                <a:t>–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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i</a:t>
              </a:r>
              <a:r>
                <a:rPr lang="de-DE" sz="2800" dirty="0">
                  <a:latin typeface="Georgia" panose="02040502050405020303" pitchFamily="18" charset="0"/>
                </a:rPr>
                <a:t>          </a:t>
              </a:r>
            </a:p>
          </p:txBody>
        </p:sp>
        <p:graphicFrame>
          <p:nvGraphicFramePr>
            <p:cNvPr id="56" name="Объект 55">
              <a:extLst>
                <a:ext uri="{FF2B5EF4-FFF2-40B4-BE49-F238E27FC236}">
                  <a16:creationId xmlns:a16="http://schemas.microsoft.com/office/drawing/2014/main" id="{940C6608-368E-40C7-9942-00FB3A7941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343589"/>
                </p:ext>
              </p:extLst>
            </p:nvPr>
          </p:nvGraphicFramePr>
          <p:xfrm>
            <a:off x="2693968" y="4071616"/>
            <a:ext cx="360000" cy="562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8" name="Equation" r:id="rId15" imgW="164957" imgH="203024" progId="Equation.DSMT4">
                    <p:embed/>
                  </p:oleObj>
                </mc:Choice>
                <mc:Fallback>
                  <p:oleObj name="Equation" r:id="rId15" imgW="164957" imgH="203024" progId="Equation.DSMT4">
                    <p:embed/>
                    <p:pic>
                      <p:nvPicPr>
                        <p:cNvPr id="56" name="Объект 55">
                          <a:extLst>
                            <a:ext uri="{FF2B5EF4-FFF2-40B4-BE49-F238E27FC236}">
                              <a16:creationId xmlns:a16="http://schemas.microsoft.com/office/drawing/2014/main" id="{940C6608-368E-40C7-9942-00FB3A7941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968" y="4071616"/>
                          <a:ext cx="360000" cy="562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4185386-A3AD-4EB5-9023-7D6FC7576562}"/>
              </a:ext>
            </a:extLst>
          </p:cNvPr>
          <p:cNvCxnSpPr/>
          <p:nvPr/>
        </p:nvCxnSpPr>
        <p:spPr>
          <a:xfrm>
            <a:off x="-468560" y="4774234"/>
            <a:ext cx="9865096" cy="4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C66460-BB30-40AC-8594-21AE824C27E7}"/>
              </a:ext>
            </a:extLst>
          </p:cNvPr>
          <p:cNvSpPr txBox="1"/>
          <p:nvPr/>
        </p:nvSpPr>
        <p:spPr>
          <a:xfrm>
            <a:off x="179512" y="50808"/>
            <a:ext cx="97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kil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endParaRPr lang="de-DE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23729"/>
              </p:ext>
            </p:extLst>
          </p:nvPr>
        </p:nvGraphicFramePr>
        <p:xfrm>
          <a:off x="1754188" y="115888"/>
          <a:ext cx="53625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5" name="Equation" r:id="rId3" imgW="3111480" imgH="622080" progId="Equation.DSMT4">
                  <p:embed/>
                </p:oleObj>
              </mc:Choice>
              <mc:Fallback>
                <p:oleObj name="Equation" r:id="rId3" imgW="3111480" imgH="6220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5888"/>
                        <a:ext cx="53625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3858B13-1AAC-4D35-A8D5-16EE12116099}"/>
              </a:ext>
            </a:extLst>
          </p:cNvPr>
          <p:cNvGrpSpPr/>
          <p:nvPr/>
        </p:nvGrpSpPr>
        <p:grpSpPr>
          <a:xfrm>
            <a:off x="1407842" y="1412875"/>
            <a:ext cx="6256608" cy="1069975"/>
            <a:chOff x="1407842" y="1412875"/>
            <a:chExt cx="6256608" cy="1069975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321315"/>
                </p:ext>
              </p:extLst>
            </p:nvPr>
          </p:nvGraphicFramePr>
          <p:xfrm>
            <a:off x="1471613" y="1412875"/>
            <a:ext cx="6192837" cy="106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6" name="Equation" r:id="rId5" imgW="3593880" imgH="622080" progId="Equation.DSMT4">
                    <p:embed/>
                  </p:oleObj>
                </mc:Choice>
                <mc:Fallback>
                  <p:oleObj name="Equation" r:id="rId5" imgW="3593880" imgH="622080" progId="Equation.DSMT4">
                    <p:embed/>
                    <p:pic>
                      <p:nvPicPr>
                        <p:cNvPr id="0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613" y="1412875"/>
                          <a:ext cx="6192837" cy="1069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34C6C-86DE-450C-87CE-A85E1947CAF7}"/>
                </a:ext>
              </a:extLst>
            </p:cNvPr>
            <p:cNvSpPr txBox="1"/>
            <p:nvPr/>
          </p:nvSpPr>
          <p:spPr>
            <a:xfrm>
              <a:off x="1407842" y="1751008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64ECD4-2AC2-4503-8C89-430472FED068}"/>
                </a:ext>
              </a:extLst>
            </p:cNvPr>
            <p:cNvSpPr txBox="1"/>
            <p:nvPr/>
          </p:nvSpPr>
          <p:spPr>
            <a:xfrm>
              <a:off x="1901635" y="1747290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E839A-AA20-4045-B463-28DF4F7206C7}"/>
                </a:ext>
              </a:extLst>
            </p:cNvPr>
            <p:cNvSpPr txBox="1"/>
            <p:nvPr/>
          </p:nvSpPr>
          <p:spPr>
            <a:xfrm>
              <a:off x="2915816" y="1747290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4D8787-9AA5-44BB-92F1-918720D701B7}"/>
                </a:ext>
              </a:extLst>
            </p:cNvPr>
            <p:cNvSpPr txBox="1"/>
            <p:nvPr/>
          </p:nvSpPr>
          <p:spPr>
            <a:xfrm>
              <a:off x="3845930" y="1738902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0842E0-460A-409E-AD7C-0D432EBD27B0}"/>
                </a:ext>
              </a:extLst>
            </p:cNvPr>
            <p:cNvSpPr txBox="1"/>
            <p:nvPr/>
          </p:nvSpPr>
          <p:spPr>
            <a:xfrm>
              <a:off x="4486769" y="1743096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A0D9C8-0651-4899-9199-EE39854DFD29}"/>
              </a:ext>
            </a:extLst>
          </p:cNvPr>
          <p:cNvSpPr txBox="1"/>
          <p:nvPr/>
        </p:nvSpPr>
        <p:spPr>
          <a:xfrm>
            <a:off x="5740194" y="4383495"/>
            <a:ext cx="430022" cy="23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600" b="1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BCF31B-2874-4579-B7BE-2BCCF0EB8760}"/>
              </a:ext>
            </a:extLst>
          </p:cNvPr>
          <p:cNvSpPr txBox="1"/>
          <p:nvPr/>
        </p:nvSpPr>
        <p:spPr>
          <a:xfrm>
            <a:off x="5491901" y="4837923"/>
            <a:ext cx="430022" cy="19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600" b="1" dirty="0">
              <a:latin typeface="Georgia" panose="02040502050405020303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15D8D02-9C84-4497-9923-449923677723}"/>
              </a:ext>
            </a:extLst>
          </p:cNvPr>
          <p:cNvGrpSpPr/>
          <p:nvPr/>
        </p:nvGrpSpPr>
        <p:grpSpPr>
          <a:xfrm>
            <a:off x="35496" y="2850029"/>
            <a:ext cx="9151475" cy="3785652"/>
            <a:chOff x="35496" y="2850029"/>
            <a:chExt cx="9151475" cy="3785652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35496" y="2850029"/>
              <a:ext cx="9108504" cy="3785652"/>
              <a:chOff x="35496" y="2564904"/>
              <a:chExt cx="9108504" cy="378565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5496" y="2564904"/>
                <a:ext cx="91085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 (Cauchy–Helmholtz).</a:t>
                </a:r>
                <a:r>
                  <a:rPr lang="en-US" sz="2400" i="1" dirty="0"/>
                  <a:t> </a:t>
                </a:r>
              </a:p>
              <a:p>
                <a:r>
                  <a:rPr lang="en-US" sz="2400" i="1" dirty="0"/>
                  <a:t>Any motion of an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infinitesimal deformable particle </a:t>
                </a:r>
              </a:p>
              <a:p>
                <a:pPr algn="ctr"/>
                <a:r>
                  <a:rPr lang="en-US" sz="2400" i="1" dirty="0"/>
                  <a:t>can be represented in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linear approximation </a:t>
                </a:r>
                <a:r>
                  <a:rPr lang="en-US" sz="2400" i="1" dirty="0"/>
                  <a:t>with respect to its size </a:t>
                </a:r>
              </a:p>
              <a:p>
                <a:pPr algn="ctr"/>
                <a:r>
                  <a:rPr lang="en-US" sz="2400" i="1" dirty="0"/>
                  <a:t>as a superposition of three motions:</a:t>
                </a:r>
                <a:endParaRPr lang="en-US" sz="2400" dirty="0"/>
              </a:p>
              <a:p>
                <a:pPr lvl="0">
                  <a:spcAft>
                    <a:spcPts val="600"/>
                  </a:spcAf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1. Translational</a:t>
                </a:r>
                <a:r>
                  <a:rPr lang="en-US" sz="2400" i="1" dirty="0"/>
                  <a:t> motion defined by the vector  </a:t>
                </a:r>
                <a:r>
                  <a:rPr lang="en-US" sz="2800" b="1" dirty="0">
                    <a:latin typeface="Georgia" panose="02040502050405020303" pitchFamily="18" charset="0"/>
                  </a:rPr>
                  <a:t>v</a:t>
                </a:r>
                <a:r>
                  <a:rPr lang="en-US" sz="2800" baseline="30000" dirty="0"/>
                  <a:t>(M)</a:t>
                </a:r>
                <a:r>
                  <a:rPr lang="en-US" sz="2400" i="1" dirty="0"/>
                  <a:t>.</a:t>
                </a:r>
                <a:endParaRPr lang="en-US" sz="2400" dirty="0"/>
              </a:p>
              <a:p>
                <a:pPr lvl="0">
                  <a:spcAft>
                    <a:spcPts val="600"/>
                  </a:spcAf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2. Rotational</a:t>
                </a:r>
                <a:r>
                  <a:rPr lang="en-US" sz="2400" i="1" dirty="0"/>
                  <a:t> motion defined by the vector           .</a:t>
                </a:r>
                <a:endParaRPr lang="en-US" sz="2400" dirty="0"/>
              </a:p>
              <a:p>
                <a:pPr lvl="0">
                  <a:spcAft>
                    <a:spcPts val="600"/>
                  </a:spcAf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3. </a:t>
                </a:r>
                <a:r>
                  <a:rPr lang="en-US" sz="2400" b="1" i="1" spc="-80" dirty="0">
                    <a:solidFill>
                      <a:srgbClr val="C00000"/>
                    </a:solidFill>
                  </a:rPr>
                  <a:t>Deformational </a:t>
                </a:r>
                <a:r>
                  <a:rPr lang="en-US" sz="2400" i="1" spc="-80" dirty="0"/>
                  <a:t>motion defined by the strain rate tensor</a:t>
                </a:r>
                <a:r>
                  <a:rPr lang="en-US" sz="2400" i="1" dirty="0"/>
                  <a:t>                       </a:t>
                </a:r>
                <a:endParaRPr lang="en-US" sz="2400" dirty="0"/>
              </a:p>
              <a:p>
                <a:pPr lvl="0">
                  <a:spcAft>
                    <a:spcPts val="600"/>
                  </a:spcAft>
                </a:pPr>
                <a:endParaRPr lang="en-US" sz="2400" dirty="0"/>
              </a:p>
              <a:p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Объект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9962279"/>
                      </p:ext>
                    </p:extLst>
                  </p:nvPr>
                </p:nvGraphicFramePr>
                <p:xfrm>
                  <a:off x="5501945" y="4512599"/>
                  <a:ext cx="655638" cy="503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0687" name="Equation" r:id="rId7" imgW="380880" imgH="291960" progId="Equation.DSMT4">
                          <p:embed/>
                        </p:oleObj>
                      </mc:Choice>
                      <mc:Fallback>
                        <p:oleObj name="Equation" r:id="rId7" imgW="380880" imgH="291960" progId="Equation.DSMT4">
                          <p:embed/>
                          <p:pic>
                            <p:nvPicPr>
                              <p:cNvPr id="0" name="Объект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1945" y="4512599"/>
                                <a:ext cx="655638" cy="5032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Объект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9962279"/>
                      </p:ext>
                    </p:extLst>
                  </p:nvPr>
                </p:nvGraphicFramePr>
                <p:xfrm>
                  <a:off x="5501945" y="4512599"/>
                  <a:ext cx="655638" cy="503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0636" name="Equation" r:id="rId9" imgW="380880" imgH="291960" progId="Equation.DSMT4">
                          <p:embed/>
                        </p:oleObj>
                      </mc:Choice>
                      <mc:Fallback>
                        <p:oleObj name="Equation" r:id="rId9" imgW="380880" imgH="291960" progId="Equation.DSMT4">
                          <p:embed/>
                          <p:pic>
                            <p:nvPicPr>
                              <p:cNvPr id="0" name="Объект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1945" y="4512599"/>
                                <a:ext cx="655638" cy="5032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Объект 19">
                  <a:extLst>
                    <a:ext uri="{FF2B5EF4-FFF2-40B4-BE49-F238E27FC236}">
                      <a16:creationId xmlns:a16="http://schemas.microsoft.com/office/drawing/2014/main" id="{CD6059E1-5037-43A8-9C39-615B713EC13B}"/>
                    </a:ext>
                  </a:extLst>
                </p:cNvPr>
                <p:cNvSpPr txBox="1"/>
                <p:nvPr/>
              </p:nvSpPr>
              <p:spPr bwMode="auto">
                <a:xfrm>
                  <a:off x="6799975" y="5186996"/>
                  <a:ext cx="2386996" cy="6228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latin typeface="Pristina" panose="03060402040406080204" pitchFamily="66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0" name="Объект 19">
                  <a:extLst>
                    <a:ext uri="{FF2B5EF4-FFF2-40B4-BE49-F238E27FC236}">
                      <a16:creationId xmlns:a16="http://schemas.microsoft.com/office/drawing/2014/main" id="{CD6059E1-5037-43A8-9C39-615B713EC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99975" y="5186996"/>
                  <a:ext cx="2386996" cy="62288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212FA0-243A-42CC-95F7-BDE44E20A4D3}"/>
                </a:ext>
              </a:extLst>
            </p:cNvPr>
            <p:cNvSpPr txBox="1"/>
            <p:nvPr/>
          </p:nvSpPr>
          <p:spPr>
            <a:xfrm>
              <a:off x="8421351" y="5329311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b="1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2559BD-F144-4517-935E-E0807C0AE74F}"/>
                </a:ext>
              </a:extLst>
            </p:cNvPr>
            <p:cNvSpPr txBox="1"/>
            <p:nvPr/>
          </p:nvSpPr>
          <p:spPr>
            <a:xfrm>
              <a:off x="8652469" y="5316958"/>
              <a:ext cx="430022" cy="23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b="1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b="1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Geometric interpretation of strain rate components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13451"/>
              </p:ext>
            </p:extLst>
          </p:nvPr>
        </p:nvGraphicFramePr>
        <p:xfrm>
          <a:off x="3491880" y="461665"/>
          <a:ext cx="1741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7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1665"/>
                        <a:ext cx="1741488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27904"/>
              </p:ext>
            </p:extLst>
          </p:nvPr>
        </p:nvGraphicFramePr>
        <p:xfrm>
          <a:off x="327025" y="1268413"/>
          <a:ext cx="2255306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268413"/>
                        <a:ext cx="2255306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69803"/>
              </p:ext>
            </p:extLst>
          </p:nvPr>
        </p:nvGraphicFramePr>
        <p:xfrm>
          <a:off x="3095625" y="1258888"/>
          <a:ext cx="23923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9" name="Equation" r:id="rId7" imgW="1562040" imgH="495000" progId="Equation.DSMT4">
                  <p:embed/>
                </p:oleObj>
              </mc:Choice>
              <mc:Fallback>
                <p:oleObj name="Equation" r:id="rId7" imgW="1562040" imgH="4950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258888"/>
                        <a:ext cx="239236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48341"/>
              </p:ext>
            </p:extLst>
          </p:nvPr>
        </p:nvGraphicFramePr>
        <p:xfrm>
          <a:off x="6179813" y="1222375"/>
          <a:ext cx="235262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0" name="Equation" r:id="rId9" imgW="1536480" imgH="495000" progId="Equation.DSMT4">
                  <p:embed/>
                </p:oleObj>
              </mc:Choice>
              <mc:Fallback>
                <p:oleObj name="Equation" r:id="rId9" imgW="1536480" imgH="4950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813" y="1222375"/>
                        <a:ext cx="2352627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96111"/>
              </p:ext>
            </p:extLst>
          </p:nvPr>
        </p:nvGraphicFramePr>
        <p:xfrm>
          <a:off x="291926" y="2736850"/>
          <a:ext cx="30559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Equation" r:id="rId11" imgW="2145960" imgH="457200" progId="Equation.DSMT4">
                  <p:embed/>
                </p:oleObj>
              </mc:Choice>
              <mc:Fallback>
                <p:oleObj name="Equation" r:id="rId11" imgW="2145960" imgH="4572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26" y="2736850"/>
                        <a:ext cx="30559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52398"/>
              </p:ext>
            </p:extLst>
          </p:nvPr>
        </p:nvGraphicFramePr>
        <p:xfrm>
          <a:off x="4917901" y="2744788"/>
          <a:ext cx="3038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Equation" r:id="rId13" imgW="2133360" imgH="457200" progId="Equation.DSMT4">
                  <p:embed/>
                </p:oleObj>
              </mc:Choice>
              <mc:Fallback>
                <p:oleObj name="Equation" r:id="rId13" imgW="2133360" imgH="4572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901" y="2744788"/>
                        <a:ext cx="3038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59394"/>
              </p:ext>
            </p:extLst>
          </p:nvPr>
        </p:nvGraphicFramePr>
        <p:xfrm>
          <a:off x="2684636" y="3501380"/>
          <a:ext cx="311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15" imgW="2184120" imgH="457200" progId="Equation.DSMT4">
                  <p:embed/>
                </p:oleObj>
              </mc:Choice>
              <mc:Fallback>
                <p:oleObj name="Equation" r:id="rId15" imgW="2184120" imgH="4572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636" y="3501380"/>
                        <a:ext cx="3111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4F74F9C-52C9-4242-AD98-1EB17E97FD13}"/>
              </a:ext>
            </a:extLst>
          </p:cNvPr>
          <p:cNvGrpSpPr/>
          <p:nvPr/>
        </p:nvGrpSpPr>
        <p:grpSpPr>
          <a:xfrm>
            <a:off x="523875" y="4706938"/>
            <a:ext cx="1711325" cy="503237"/>
            <a:chOff x="523875" y="4706938"/>
            <a:chExt cx="1711325" cy="503237"/>
          </a:xfrm>
        </p:grpSpPr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815026"/>
                </p:ext>
              </p:extLst>
            </p:nvPr>
          </p:nvGraphicFramePr>
          <p:xfrm>
            <a:off x="523875" y="4706938"/>
            <a:ext cx="1711325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04" name="Equation" r:id="rId17" imgW="1117440" imgH="330120" progId="Equation.DSMT4">
                    <p:embed/>
                  </p:oleObj>
                </mc:Choice>
                <mc:Fallback>
                  <p:oleObj name="Equation" r:id="rId17" imgW="1117440" imgH="330120" progId="Equation.DSMT4">
                    <p:embed/>
                    <p:pic>
                      <p:nvPicPr>
                        <p:cNvPr id="0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75" y="4706938"/>
                          <a:ext cx="1711325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5B640B-3539-43F2-A52A-EF262F38273D}"/>
                </a:ext>
              </a:extLst>
            </p:cNvPr>
            <p:cNvSpPr txBox="1"/>
            <p:nvPr/>
          </p:nvSpPr>
          <p:spPr>
            <a:xfrm>
              <a:off x="755576" y="4783978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8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373212" y="379933"/>
          <a:ext cx="60071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3" imgW="3276360" imgH="1155600" progId="Equation.DSMT4">
                  <p:embed/>
                </p:oleObj>
              </mc:Choice>
              <mc:Fallback>
                <p:oleObj name="Equation" r:id="rId3" imgW="3276360" imgH="11556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212" y="379933"/>
                        <a:ext cx="60071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3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0" y="188913"/>
                <a:ext cx="9144000" cy="611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600" i="0" spc="-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ru-RU" sz="2600" i="1" spc="-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pc="-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600" i="1" spc="-7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600" i="0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600" i="1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ru-RU" sz="2600" i="0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i="1" spc="-7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ru-RU" sz="2600" i="0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pc="-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600" i="1" spc="-7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600" i="0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600" i="1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ru-RU" sz="2600" i="0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i="1" spc="-7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ru-RU" sz="2600" i="0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pc="-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600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600" i="1" spc="-7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600" i="0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600" i="1" spc="-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 spc="-7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ru-RU" sz="2600" i="1" spc="-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ru-RU" sz="2600" i="0" spc="-23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600" i="1" spc="-23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600" spc="-7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88913"/>
                <a:ext cx="9144000" cy="611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323528" y="1377917"/>
            <a:ext cx="1872208" cy="1473605"/>
            <a:chOff x="539552" y="2171419"/>
            <a:chExt cx="1872208" cy="1473605"/>
          </a:xfrm>
        </p:grpSpPr>
        <p:sp>
          <p:nvSpPr>
            <p:cNvPr id="3" name="Овал 2"/>
            <p:cNvSpPr/>
            <p:nvPr/>
          </p:nvSpPr>
          <p:spPr>
            <a:xfrm>
              <a:off x="539552" y="2204864"/>
              <a:ext cx="1440000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1259552" y="2816960"/>
              <a:ext cx="0" cy="2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77040" y="2924944"/>
              <a:ext cx="1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endCxn id="3" idx="7"/>
            </p:cNvCxnSpPr>
            <p:nvPr/>
          </p:nvCxnSpPr>
          <p:spPr>
            <a:xfrm flipV="1">
              <a:off x="1259552" y="2415771"/>
              <a:ext cx="509117" cy="509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1382440" y="2171419"/>
              <a:ext cx="622512" cy="609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Объект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6742322"/>
                </p:ext>
              </p:extLst>
            </p:nvPr>
          </p:nvGraphicFramePr>
          <p:xfrm>
            <a:off x="1243735" y="2339157"/>
            <a:ext cx="390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15" name="Equation" r:id="rId4" imgW="190440" imgH="164880" progId="Equation.DSMT4">
                    <p:embed/>
                  </p:oleObj>
                </mc:Choice>
                <mc:Fallback>
                  <p:oleObj name="Equation" r:id="rId4" imgW="19044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735" y="2339157"/>
                          <a:ext cx="39052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Прямая соединительная линия 15"/>
            <p:cNvCxnSpPr/>
            <p:nvPr/>
          </p:nvCxnSpPr>
          <p:spPr>
            <a:xfrm>
              <a:off x="2004952" y="2171419"/>
              <a:ext cx="406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53821"/>
              </p:ext>
            </p:extLst>
          </p:nvPr>
        </p:nvGraphicFramePr>
        <p:xfrm>
          <a:off x="1691680" y="2420888"/>
          <a:ext cx="6970017" cy="107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6" name="Equation" r:id="rId6" imgW="3670200" imgH="507960" progId="Equation.DSMT4">
                  <p:embed/>
                </p:oleObj>
              </mc:Choice>
              <mc:Fallback>
                <p:oleObj name="Equation" r:id="rId6" imgW="367020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888"/>
                        <a:ext cx="6970017" cy="1079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56740"/>
              </p:ext>
            </p:extLst>
          </p:nvPr>
        </p:nvGraphicFramePr>
        <p:xfrm>
          <a:off x="1809390" y="3933152"/>
          <a:ext cx="571493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7" name="Equation" r:id="rId8" imgW="3098520" imgH="431640" progId="Equation.DSMT4">
                  <p:embed/>
                </p:oleObj>
              </mc:Choice>
              <mc:Fallback>
                <p:oleObj name="Equation" r:id="rId8" imgW="3098520" imgH="431640" progId="Equation.DSMT4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390" y="3933152"/>
                        <a:ext cx="5714938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C991EF-CBBB-4B31-9059-E87D539589BD}"/>
              </a:ext>
            </a:extLst>
          </p:cNvPr>
          <p:cNvSpPr txBox="1"/>
          <p:nvPr/>
        </p:nvSpPr>
        <p:spPr>
          <a:xfrm>
            <a:off x="6561541" y="2222190"/>
            <a:ext cx="144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Invariant</a:t>
            </a:r>
            <a:endParaRPr lang="ru-RU" sz="2500" dirty="0">
              <a:solidFill>
                <a:srgbClr val="C00000"/>
              </a:solidFill>
            </a:endParaRP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19FF1ADA-B414-4FFB-BBE7-3D5841CBB868}"/>
              </a:ext>
            </a:extLst>
          </p:cNvPr>
          <p:cNvSpPr/>
          <p:nvPr/>
        </p:nvSpPr>
        <p:spPr>
          <a:xfrm rot="16200000">
            <a:off x="7109404" y="2069939"/>
            <a:ext cx="252000" cy="140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230D53C-5EBD-4FD6-B46E-A20D06199914}"/>
              </a:ext>
            </a:extLst>
          </p:cNvPr>
          <p:cNvSpPr/>
          <p:nvPr/>
        </p:nvSpPr>
        <p:spPr>
          <a:xfrm rot="2591583">
            <a:off x="1481503" y="1038411"/>
            <a:ext cx="1116000" cy="172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54CAD24-DB68-4FA6-8257-A99A148E30F7}"/>
              </a:ext>
            </a:extLst>
          </p:cNvPr>
          <p:cNvCxnSpPr>
            <a:cxnSpLocks/>
          </p:cNvCxnSpPr>
          <p:nvPr/>
        </p:nvCxnSpPr>
        <p:spPr>
          <a:xfrm flipV="1">
            <a:off x="1064635" y="1830471"/>
            <a:ext cx="934076" cy="300972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92E48D-45B1-4CE9-9E37-234F83E59287}"/>
              </a:ext>
            </a:extLst>
          </p:cNvPr>
          <p:cNvSpPr txBox="1"/>
          <p:nvPr/>
        </p:nvSpPr>
        <p:spPr>
          <a:xfrm rot="20607322">
            <a:off x="1296374" y="1529055"/>
            <a:ext cx="75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V</a:t>
            </a:r>
            <a:r>
              <a:rPr lang="en-US" sz="800" b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dirty="0">
                <a:solidFill>
                  <a:srgbClr val="C00000"/>
                </a:solidFill>
                <a:latin typeface="Georgia" panose="02040502050405020303" pitchFamily="18" charset="0"/>
              </a:rPr>
              <a:t>t</a:t>
            </a:r>
            <a:endParaRPr lang="ru-RU" sz="2400" b="1" i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68FFA03-B914-4707-92AE-9B2D2EB7D7E4}"/>
              </a:ext>
            </a:extLst>
          </p:cNvPr>
          <p:cNvCxnSpPr>
            <a:endCxn id="20" idx="0"/>
          </p:cNvCxnSpPr>
          <p:nvPr/>
        </p:nvCxnSpPr>
        <p:spPr>
          <a:xfrm flipV="1">
            <a:off x="1998711" y="1272510"/>
            <a:ext cx="632164" cy="570208"/>
          </a:xfrm>
          <a:prstGeom prst="straightConnector1">
            <a:avLst/>
          </a:prstGeom>
          <a:ln w="1270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255B7-0B97-4B84-A0E4-E7229F5A5FDF}"/>
                  </a:ext>
                </a:extLst>
              </p:cNvPr>
              <p:cNvSpPr txBox="1"/>
              <p:nvPr/>
            </p:nvSpPr>
            <p:spPr>
              <a:xfrm rot="19022846">
                <a:off x="2010510" y="1090643"/>
                <a:ext cx="610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 i="0" spc="-2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ru-RU" sz="2400" i="1" spc="-2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pc="-2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 spc="-2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 spc="-2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255B7-0B97-4B84-A0E4-E7229F5A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2846">
                <a:off x="2010510" y="1090643"/>
                <a:ext cx="61040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31CCF88-CB8A-4BCF-BE9B-6CBD1A336152}"/>
              </a:ext>
            </a:extLst>
          </p:cNvPr>
          <p:cNvCxnSpPr>
            <a:cxnSpLocks/>
          </p:cNvCxnSpPr>
          <p:nvPr/>
        </p:nvCxnSpPr>
        <p:spPr>
          <a:xfrm rot="360000">
            <a:off x="1985211" y="1863835"/>
            <a:ext cx="504056" cy="36515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F4B1B-CC2D-48A1-9A09-983DB0EE0C2C}"/>
                  </a:ext>
                </a:extLst>
              </p:cNvPr>
              <p:cNvSpPr txBox="1"/>
              <p:nvPr/>
            </p:nvSpPr>
            <p:spPr>
              <a:xfrm rot="2449689">
                <a:off x="1902485" y="1640516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 i="0" spc="-2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ru-RU" sz="2400" i="1" spc="-2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pc="-2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pc="-2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 spc="-2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F4B1B-CC2D-48A1-9A09-983DB0EE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9689">
                <a:off x="1902485" y="1640516"/>
                <a:ext cx="11521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4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20" grpId="0" animBg="1"/>
      <p:bldP spid="21" grpId="0"/>
      <p:bldP spid="26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 description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… ,      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</a:t>
            </a:r>
          </a:p>
          <a:p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51520" y="1775753"/>
          <a:ext cx="25161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Equation" r:id="rId3" imgW="1168200" imgH="469800" progId="Equation.DSMT4">
                  <p:embed/>
                </p:oleObj>
              </mc:Choice>
              <mc:Fallback>
                <p:oleObj name="Equation" r:id="rId3" imgW="1168200" imgH="469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5753"/>
                        <a:ext cx="25161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347864" y="1753396"/>
          <a:ext cx="19700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Equation" r:id="rId5" imgW="914400" imgH="469800" progId="Equation.DSMT4">
                  <p:embed/>
                </p:oleObj>
              </mc:Choice>
              <mc:Fallback>
                <p:oleObj name="Equation" r:id="rId5" imgW="914400" imgH="4698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753396"/>
                        <a:ext cx="197008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4329679"/>
            <a:ext cx="8964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     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</a:t>
            </a:r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30552" y="3761746"/>
            <a:ext cx="3082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5057890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)].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 , 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A9240-F2E5-4825-B22D-FB44F55A9D25}"/>
              </a:ext>
            </a:extLst>
          </p:cNvPr>
          <p:cNvSpPr txBox="1"/>
          <p:nvPr/>
        </p:nvSpPr>
        <p:spPr>
          <a:xfrm>
            <a:off x="5498048" y="1829167"/>
            <a:ext cx="3679429" cy="87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derivative </a:t>
            </a:r>
          </a:p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material particle</a:t>
            </a:r>
          </a:p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spc="-7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 time derivative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0549"/>
            <a:ext cx="8964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     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</a:t>
            </a:r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30552" y="-27384"/>
            <a:ext cx="3082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64184"/>
            <a:ext cx="8964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)].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 , 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)],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D78B8D4-16C6-42A5-9CD9-AF4528A765BC}"/>
              </a:ext>
            </a:extLst>
          </p:cNvPr>
          <p:cNvGrpSpPr/>
          <p:nvPr/>
        </p:nvGrpSpPr>
        <p:grpSpPr>
          <a:xfrm>
            <a:off x="769391" y="2775372"/>
            <a:ext cx="6538913" cy="2309812"/>
            <a:chOff x="769391" y="2775372"/>
            <a:chExt cx="6538913" cy="2309812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/>
          </p:nvGraphicFramePr>
          <p:xfrm>
            <a:off x="769391" y="2775372"/>
            <a:ext cx="6538913" cy="2309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34" name="Equation" r:id="rId3" imgW="3035160" imgH="1066680" progId="Equation.DSMT4">
                    <p:embed/>
                  </p:oleObj>
                </mc:Choice>
                <mc:Fallback>
                  <p:oleObj name="Equation" r:id="rId3" imgW="3035160" imgH="1066680" progId="Equation.DSMT4">
                    <p:embed/>
                    <p:pic>
                      <p:nvPicPr>
                        <p:cNvPr id="5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391" y="2775372"/>
                          <a:ext cx="6538913" cy="2309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0AC45A-A468-4F82-B736-892210E6434B}"/>
                </a:ext>
              </a:extLst>
            </p:cNvPr>
            <p:cNvSpPr txBox="1"/>
            <p:nvPr/>
          </p:nvSpPr>
          <p:spPr>
            <a:xfrm>
              <a:off x="4427984" y="2924944"/>
              <a:ext cx="590897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DFAC2-8581-4585-94E7-89FBC2165A8A}"/>
                </a:ext>
              </a:extLst>
            </p:cNvPr>
            <p:cNvSpPr txBox="1"/>
            <p:nvPr/>
          </p:nvSpPr>
          <p:spPr>
            <a:xfrm>
              <a:off x="1602842" y="4092737"/>
              <a:ext cx="576000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FD6BE-0016-4F6E-BE00-939B190094D2}"/>
                </a:ext>
              </a:extLst>
            </p:cNvPr>
            <p:cNvSpPr txBox="1"/>
            <p:nvPr/>
          </p:nvSpPr>
          <p:spPr>
            <a:xfrm>
              <a:off x="4499992" y="4092737"/>
              <a:ext cx="576000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DC8403-29D8-4646-85C1-2F792CF32E4C}"/>
              </a:ext>
            </a:extLst>
          </p:cNvPr>
          <p:cNvGrpSpPr/>
          <p:nvPr/>
        </p:nvGrpSpPr>
        <p:grpSpPr>
          <a:xfrm>
            <a:off x="114299" y="5396632"/>
            <a:ext cx="9029701" cy="1128712"/>
            <a:chOff x="114299" y="5396632"/>
            <a:chExt cx="9029701" cy="1128712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114299" y="5396632"/>
            <a:ext cx="9029701" cy="112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35" name="Equation" r:id="rId5" imgW="4190760" imgH="520560" progId="Equation.DSMT4">
                    <p:embed/>
                  </p:oleObj>
                </mc:Choice>
                <mc:Fallback>
                  <p:oleObj name="Equation" r:id="rId5" imgW="4190760" imgH="52056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9" y="5396632"/>
                          <a:ext cx="9029701" cy="1128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0D2C92-AC03-4E7B-B0AE-D04EF36636E3}"/>
                </a:ext>
              </a:extLst>
            </p:cNvPr>
            <p:cNvSpPr txBox="1"/>
            <p:nvPr/>
          </p:nvSpPr>
          <p:spPr>
            <a:xfrm>
              <a:off x="4038847" y="5542193"/>
              <a:ext cx="576000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45DD01-3187-4CC2-9786-08C5804D6F7E}"/>
                </a:ext>
              </a:extLst>
            </p:cNvPr>
            <p:cNvSpPr txBox="1"/>
            <p:nvPr/>
          </p:nvSpPr>
          <p:spPr>
            <a:xfrm>
              <a:off x="5940152" y="5561683"/>
              <a:ext cx="576000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010940-5DD7-4560-AFDC-1F4BE4913ED1}"/>
                </a:ext>
              </a:extLst>
            </p:cNvPr>
            <p:cNvSpPr txBox="1"/>
            <p:nvPr/>
          </p:nvSpPr>
          <p:spPr>
            <a:xfrm>
              <a:off x="7812360" y="5566221"/>
              <a:ext cx="576000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52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91078"/>
              </p:ext>
            </p:extLst>
          </p:nvPr>
        </p:nvGraphicFramePr>
        <p:xfrm>
          <a:off x="251520" y="1556792"/>
          <a:ext cx="90297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0" name="Equation" r:id="rId3" imgW="4190760" imgH="520560" progId="Equation.DSMT4">
                  <p:embed/>
                </p:oleObj>
              </mc:Choice>
              <mc:Fallback>
                <p:oleObj name="Equation" r:id="rId3" imgW="4190760" imgH="5205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90297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89756" y="2938125"/>
                <a:ext cx="8964488" cy="3947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       </a:t>
                </a: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</a:t>
                </a:r>
                <a:r>
                  <a:rPr lang="ru-RU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2938125"/>
                <a:ext cx="8964488" cy="3947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B2E73E-434B-49C3-A81C-D1664EFE3643}"/>
              </a:ext>
            </a:extLst>
          </p:cNvPr>
          <p:cNvSpPr txBox="1"/>
          <p:nvPr/>
        </p:nvSpPr>
        <p:spPr>
          <a:xfrm>
            <a:off x="467544" y="159928"/>
            <a:ext cx="8568952" cy="61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derivative for material particle 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spc="-7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 time derivative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Eulerian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BEA479F-9C37-498B-985D-BB2AA39B35C4}"/>
              </a:ext>
            </a:extLst>
          </p:cNvPr>
          <p:cNvGrpSpPr/>
          <p:nvPr/>
        </p:nvGrpSpPr>
        <p:grpSpPr>
          <a:xfrm>
            <a:off x="1547664" y="4149080"/>
            <a:ext cx="1512169" cy="1130745"/>
            <a:chOff x="6876256" y="3524881"/>
            <a:chExt cx="1512169" cy="1130745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8EA69574-1CB4-4879-BE28-1552EA475761}"/>
                </a:ext>
              </a:extLst>
            </p:cNvPr>
            <p:cNvGrpSpPr/>
            <p:nvPr/>
          </p:nvGrpSpPr>
          <p:grpSpPr>
            <a:xfrm>
              <a:off x="6876256" y="3524881"/>
              <a:ext cx="697274" cy="1130745"/>
              <a:chOff x="6876256" y="3524881"/>
              <a:chExt cx="697274" cy="113074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73C3F-C7CA-454A-875C-2F58BDB808EA}"/>
                  </a:ext>
                </a:extLst>
              </p:cNvPr>
              <p:cNvSpPr txBox="1"/>
              <p:nvPr/>
            </p:nvSpPr>
            <p:spPr>
              <a:xfrm>
                <a:off x="6876256" y="3573016"/>
                <a:ext cx="5040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000" dirty="0">
                    <a:sym typeface="Symbol" panose="05050102010706020507" pitchFamily="18" charset="2"/>
                  </a:rPr>
                  <a:t></a:t>
                </a:r>
                <a:endParaRPr lang="ru-RU" sz="6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3D23B-24BC-4BC8-ADBC-1E2E13127C0F}"/>
                  </a:ext>
                </a:extLst>
              </p:cNvPr>
              <p:cNvSpPr txBox="1"/>
              <p:nvPr/>
            </p:nvSpPr>
            <p:spPr>
              <a:xfrm>
                <a:off x="6925458" y="428629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atin typeface="Georgia" panose="02040502050405020303" pitchFamily="18" charset="0"/>
                  </a:rPr>
                  <a:t>i</a:t>
                </a:r>
                <a:r>
                  <a:rPr lang="en-US" dirty="0"/>
                  <a:t> = 1</a:t>
                </a:r>
                <a:endParaRPr lang="ru-RU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883E4-8033-4B78-A9DA-EB137167156C}"/>
                  </a:ext>
                </a:extLst>
              </p:cNvPr>
              <p:cNvSpPr txBox="1"/>
              <p:nvPr/>
            </p:nvSpPr>
            <p:spPr>
              <a:xfrm>
                <a:off x="7020272" y="352488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C0D669-A233-4E5C-A689-87F1661687DD}"/>
                    </a:ext>
                  </a:extLst>
                </p:cNvPr>
                <p:cNvSpPr txBox="1"/>
                <p:nvPr/>
              </p:nvSpPr>
              <p:spPr>
                <a:xfrm>
                  <a:off x="7308305" y="3584373"/>
                  <a:ext cx="1080120" cy="880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>
                      <a:latin typeface="Georgia" panose="02040502050405020303" pitchFamily="18" charset="0"/>
                    </a:rPr>
                    <a:t>v</a:t>
                  </a:r>
                  <a:r>
                    <a:rPr lang="en-US" sz="24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ru-RU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endParaRPr lang="ru-RU" sz="3200" i="1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C0D669-A233-4E5C-A689-87F166168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5" y="3584373"/>
                  <a:ext cx="1080120" cy="880434"/>
                </a:xfrm>
                <a:prstGeom prst="rect">
                  <a:avLst/>
                </a:prstGeom>
                <a:blipFill>
                  <a:blip r:embed="rId6"/>
                  <a:stretch>
                    <a:fillRect l="-90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D756E-8C17-488B-93E2-61891CF2E0A5}"/>
                  </a:ext>
                </a:extLst>
              </p:cNvPr>
              <p:cNvSpPr txBox="1"/>
              <p:nvPr/>
            </p:nvSpPr>
            <p:spPr>
              <a:xfrm>
                <a:off x="1608269" y="5168110"/>
                <a:ext cx="1080120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Georgia" panose="02040502050405020303" pitchFamily="18" charset="0"/>
                  </a:rPr>
                  <a:t>v</a:t>
                </a:r>
                <a:r>
                  <a:rPr lang="en-US" sz="2400" i="1" baseline="-25000" dirty="0">
                    <a:latin typeface="Georgia" panose="02040502050405020303" pitchFamily="18" charset="0"/>
                  </a:rPr>
                  <a:t>i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3200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D756E-8C17-488B-93E2-61891CF2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69" y="5168110"/>
                <a:ext cx="1080120" cy="880434"/>
              </a:xfrm>
              <a:prstGeom prst="rect">
                <a:avLst/>
              </a:prstGeom>
              <a:blipFill>
                <a:blip r:embed="rId7"/>
                <a:stretch>
                  <a:fillRect l="-9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1" name="Группа 70"/>
          <p:cNvGrpSpPr/>
          <p:nvPr/>
        </p:nvGrpSpPr>
        <p:grpSpPr>
          <a:xfrm>
            <a:off x="0" y="44624"/>
            <a:ext cx="2983980" cy="3511376"/>
            <a:chOff x="0" y="44624"/>
            <a:chExt cx="2983980" cy="3511376"/>
          </a:xfrm>
        </p:grpSpPr>
        <p:grpSp>
          <p:nvGrpSpPr>
            <p:cNvPr id="9" name="Group 1"/>
            <p:cNvGrpSpPr>
              <a:grpSpLocks/>
            </p:cNvGrpSpPr>
            <p:nvPr/>
          </p:nvGrpSpPr>
          <p:grpSpPr bwMode="auto">
            <a:xfrm>
              <a:off x="179512" y="44624"/>
              <a:ext cx="2804468" cy="3359522"/>
              <a:chOff x="2273" y="1091"/>
              <a:chExt cx="3282" cy="4271"/>
            </a:xfrm>
          </p:grpSpPr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4979" y="4311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23"/>
              <p:cNvSpPr txBox="1">
                <a:spLocks noChangeArrowheads="1"/>
              </p:cNvSpPr>
              <p:nvPr/>
            </p:nvSpPr>
            <p:spPr bwMode="auto">
              <a:xfrm>
                <a:off x="4166" y="3144"/>
                <a:ext cx="612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3809" y="4533"/>
                <a:ext cx="61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2894" y="1201"/>
                <a:ext cx="737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3023" y="4727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3756" y="2674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Группа 30"/>
              <p:cNvGrpSpPr>
                <a:grpSpLocks/>
              </p:cNvGrpSpPr>
              <p:nvPr/>
            </p:nvGrpSpPr>
            <p:grpSpPr bwMode="auto">
              <a:xfrm>
                <a:off x="2273" y="1091"/>
                <a:ext cx="3211" cy="4271"/>
                <a:chOff x="0" y="0"/>
                <a:chExt cx="16142" cy="24929"/>
              </a:xfrm>
            </p:grpSpPr>
            <p:grpSp>
              <p:nvGrpSpPr>
                <p:cNvPr id="17" name="Группа 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065" cy="24929"/>
                  <a:chOff x="0" y="0"/>
                  <a:chExt cx="16065" cy="24929"/>
                </a:xfrm>
              </p:grpSpPr>
              <p:grpSp>
                <p:nvGrpSpPr>
                  <p:cNvPr id="21" name="Группа 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6065" cy="24929"/>
                    <a:chOff x="0" y="0"/>
                    <a:chExt cx="16065" cy="24929"/>
                  </a:xfrm>
                </p:grpSpPr>
                <p:grpSp>
                  <p:nvGrpSpPr>
                    <p:cNvPr id="23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4293"/>
                      <a:ext cx="16065" cy="10636"/>
                      <a:chOff x="0" y="14274"/>
                      <a:chExt cx="10" cy="6"/>
                    </a:xfrm>
                  </p:grpSpPr>
                  <p:sp>
                    <p:nvSpPr>
                      <p:cNvPr id="31" name="Text Box 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14274"/>
                        <a:ext cx="1" cy="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2" name="Text Box 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" y="14279"/>
                        <a:ext cx="2" cy="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24" name="Прямая со стрелкой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850" y="0"/>
                      <a:ext cx="4819" cy="19558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C00000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Полилиния 10"/>
                    <p:cNvSpPr>
                      <a:spLocks/>
                    </p:cNvSpPr>
                    <p:nvPr/>
                  </p:nvSpPr>
                  <p:spPr bwMode="auto">
                    <a:xfrm>
                      <a:off x="6436" y="14545"/>
                      <a:ext cx="1283" cy="683"/>
                    </a:xfrm>
                    <a:custGeom>
                      <a:avLst/>
                      <a:gdLst>
                        <a:gd name="T0" fmla="*/ 0 w 143302"/>
                        <a:gd name="T1" fmla="*/ 68238 h 68238"/>
                        <a:gd name="T2" fmla="*/ 42748 w 143302"/>
                        <a:gd name="T3" fmla="*/ 27295 h 68238"/>
                        <a:gd name="T4" fmla="*/ 79387 w 143302"/>
                        <a:gd name="T5" fmla="*/ 11373 h 68238"/>
                        <a:gd name="T6" fmla="*/ 128241 w 143302"/>
                        <a:gd name="T7" fmla="*/ 0 h 68238"/>
                        <a:gd name="T8" fmla="*/ 128241 w 143302"/>
                        <a:gd name="T9" fmla="*/ 0 h 68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3302"/>
                        <a:gd name="T16" fmla="*/ 0 h 68238"/>
                        <a:gd name="T17" fmla="*/ 143302 w 143302"/>
                        <a:gd name="T18" fmla="*/ 68238 h 68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3302" h="68238">
                          <a:moveTo>
                            <a:pt x="0" y="68238"/>
                          </a:moveTo>
                          <a:cubicBezTo>
                            <a:pt x="16491" y="52505"/>
                            <a:pt x="32983" y="36772"/>
                            <a:pt x="47768" y="27295"/>
                          </a:cubicBezTo>
                          <a:cubicBezTo>
                            <a:pt x="62553" y="17818"/>
                            <a:pt x="72789" y="15922"/>
                            <a:pt x="88711" y="11373"/>
                          </a:cubicBezTo>
                          <a:cubicBezTo>
                            <a:pt x="104633" y="6824"/>
                            <a:pt x="143302" y="0"/>
                            <a:pt x="143302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arrow" w="med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Прямая со стрелкой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35" y="10881"/>
                      <a:ext cx="2562" cy="844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2F26E6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Прямая со стрелкой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15" y="19648"/>
                      <a:ext cx="465" cy="4156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9900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Полилиния 13"/>
                    <p:cNvSpPr>
                      <a:spLocks/>
                    </p:cNvSpPr>
                    <p:nvPr/>
                  </p:nvSpPr>
                  <p:spPr bwMode="auto">
                    <a:xfrm>
                      <a:off x="9082" y="15149"/>
                      <a:ext cx="3927" cy="4361"/>
                    </a:xfrm>
                    <a:custGeom>
                      <a:avLst/>
                      <a:gdLst>
                        <a:gd name="T0" fmla="*/ 0 w 288985"/>
                        <a:gd name="T1" fmla="*/ 0 h 340744"/>
                        <a:gd name="T2" fmla="*/ 210986 w 288985"/>
                        <a:gd name="T3" fmla="*/ 121448 h 340744"/>
                        <a:gd name="T4" fmla="*/ 345782 w 288985"/>
                        <a:gd name="T5" fmla="*/ 325699 h 340744"/>
                        <a:gd name="T6" fmla="*/ 392668 w 288985"/>
                        <a:gd name="T7" fmla="*/ 436106 h 340744"/>
                        <a:gd name="T8" fmla="*/ 392668 w 288985"/>
                        <a:gd name="T9" fmla="*/ 436106 h 3407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985"/>
                        <a:gd name="T16" fmla="*/ 0 h 340744"/>
                        <a:gd name="T17" fmla="*/ 288985 w 288985"/>
                        <a:gd name="T18" fmla="*/ 340744 h 3407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985" h="340744">
                          <a:moveTo>
                            <a:pt x="0" y="0"/>
                          </a:moveTo>
                          <a:cubicBezTo>
                            <a:pt x="56431" y="26239"/>
                            <a:pt x="112863" y="52478"/>
                            <a:pt x="155276" y="94891"/>
                          </a:cubicBezTo>
                          <a:cubicBezTo>
                            <a:pt x="197689" y="137304"/>
                            <a:pt x="232194" y="213504"/>
                            <a:pt x="254479" y="254479"/>
                          </a:cubicBezTo>
                          <a:cubicBezTo>
                            <a:pt x="276764" y="295454"/>
                            <a:pt x="288985" y="340744"/>
                            <a:pt x="288985" y="34074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2F26E6"/>
                      </a:solidFill>
                      <a:miter lim="800000"/>
                      <a:headEnd/>
                      <a:tailEnd type="arrow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9" name="Прямая со стрелкой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40" y="18406"/>
                      <a:ext cx="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Полилиния 15"/>
                    <p:cNvSpPr>
                      <a:spLocks/>
                    </p:cNvSpPr>
                    <p:nvPr/>
                  </p:nvSpPr>
                  <p:spPr bwMode="auto">
                    <a:xfrm rot="1298070">
                      <a:off x="5603" y="20597"/>
                      <a:ext cx="2280" cy="1137"/>
                    </a:xfrm>
                    <a:custGeom>
                      <a:avLst/>
                      <a:gdLst>
                        <a:gd name="T0" fmla="*/ 227985 w 513271"/>
                        <a:gd name="T1" fmla="*/ 0 h 160866"/>
                        <a:gd name="T2" fmla="*/ 189668 w 513271"/>
                        <a:gd name="T3" fmla="*/ 64036 h 160866"/>
                        <a:gd name="T4" fmla="*/ 120698 w 513271"/>
                        <a:gd name="T5" fmla="*/ 100628 h 160866"/>
                        <a:gd name="T6" fmla="*/ 63222 w 513271"/>
                        <a:gd name="T7" fmla="*/ 112825 h 160866"/>
                        <a:gd name="T8" fmla="*/ 1916 w 513271"/>
                        <a:gd name="T9" fmla="*/ 112825 h 160866"/>
                        <a:gd name="T10" fmla="*/ 0 w 513271"/>
                        <a:gd name="T11" fmla="*/ 112825 h 16086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13271"/>
                        <a:gd name="T19" fmla="*/ 0 h 160866"/>
                        <a:gd name="T20" fmla="*/ 513271 w 513271"/>
                        <a:gd name="T21" fmla="*/ 160866 h 16086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13271" h="160866">
                          <a:moveTo>
                            <a:pt x="513271" y="0"/>
                          </a:moveTo>
                          <a:cubicBezTo>
                            <a:pt x="490267" y="33427"/>
                            <a:pt x="467263" y="66855"/>
                            <a:pt x="427007" y="90578"/>
                          </a:cubicBezTo>
                          <a:cubicBezTo>
                            <a:pt x="386750" y="114301"/>
                            <a:pt x="319177" y="130834"/>
                            <a:pt x="271732" y="142336"/>
                          </a:cubicBezTo>
                          <a:cubicBezTo>
                            <a:pt x="224287" y="153838"/>
                            <a:pt x="186905" y="156714"/>
                            <a:pt x="142335" y="159589"/>
                          </a:cubicBezTo>
                          <a:cubicBezTo>
                            <a:pt x="97765" y="162464"/>
                            <a:pt x="4313" y="159589"/>
                            <a:pt x="4313" y="159589"/>
                          </a:cubicBezTo>
                          <a:lnTo>
                            <a:pt x="0" y="15958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9900"/>
                      </a:solidFill>
                      <a:miter lim="800000"/>
                      <a:headEnd/>
                      <a:tailEnd type="arrow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2" name="Овал 7"/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9198"/>
                    <a:ext cx="427" cy="4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8" name="Прямая со стрелкой 3"/>
                <p:cNvSpPr>
                  <a:spLocks noChangeShapeType="1"/>
                </p:cNvSpPr>
                <p:nvPr/>
              </p:nvSpPr>
              <p:spPr bwMode="auto">
                <a:xfrm flipH="1" flipV="1">
                  <a:off x="7771" y="9731"/>
                  <a:ext cx="0" cy="9590"/>
                </a:xfrm>
                <a:prstGeom prst="straightConnector1">
                  <a:avLst/>
                </a:prstGeom>
                <a:noFill/>
                <a:ln w="19050">
                  <a:solidFill>
                    <a:srgbClr val="C0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Прямая со стрелкой 4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2010" y="15351"/>
                  <a:ext cx="0" cy="8265"/>
                </a:xfrm>
                <a:prstGeom prst="straightConnector1">
                  <a:avLst/>
                </a:prstGeom>
                <a:noFill/>
                <a:ln w="19050">
                  <a:solidFill>
                    <a:srgbClr val="2F26E6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Прямая со стрелкой 5"/>
                <p:cNvSpPr>
                  <a:spLocks noChangeShapeType="1"/>
                </p:cNvSpPr>
                <p:nvPr/>
              </p:nvSpPr>
              <p:spPr bwMode="auto">
                <a:xfrm flipH="1">
                  <a:off x="3600" y="19621"/>
                  <a:ext cx="3922" cy="3162"/>
                </a:xfrm>
                <a:prstGeom prst="straightConnector1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0" y="7747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0" y="15494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0" y="23241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0" y="30988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0" y="387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Группа 72"/>
          <p:cNvGrpSpPr/>
          <p:nvPr/>
        </p:nvGrpSpPr>
        <p:grpSpPr>
          <a:xfrm>
            <a:off x="5073537" y="116632"/>
            <a:ext cx="2274921" cy="3086814"/>
            <a:chOff x="5073537" y="116632"/>
            <a:chExt cx="2274921" cy="3086814"/>
          </a:xfrm>
        </p:grpSpPr>
        <p:grpSp>
          <p:nvGrpSpPr>
            <p:cNvPr id="39" name="Group 39"/>
            <p:cNvGrpSpPr>
              <a:grpSpLocks/>
            </p:cNvGrpSpPr>
            <p:nvPr/>
          </p:nvGrpSpPr>
          <p:grpSpPr bwMode="auto">
            <a:xfrm>
              <a:off x="5073537" y="116632"/>
              <a:ext cx="2028825" cy="3024505"/>
              <a:chOff x="1643" y="3355"/>
              <a:chExt cx="3196" cy="4331"/>
            </a:xfrm>
          </p:grpSpPr>
          <p:sp>
            <p:nvSpPr>
              <p:cNvPr id="40" name="Text Box 60"/>
              <p:cNvSpPr txBox="1">
                <a:spLocks noChangeArrowheads="1"/>
              </p:cNvSpPr>
              <p:nvPr/>
            </p:nvSpPr>
            <p:spPr bwMode="auto">
              <a:xfrm>
                <a:off x="2522" y="6530"/>
                <a:ext cx="68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747" y="3596"/>
                <a:ext cx="68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54"/>
              <p:cNvSpPr txBox="1">
                <a:spLocks noChangeArrowheads="1"/>
              </p:cNvSpPr>
              <p:nvPr/>
            </p:nvSpPr>
            <p:spPr bwMode="auto">
              <a:xfrm>
                <a:off x="3464" y="6879"/>
                <a:ext cx="62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3384" y="4736"/>
                <a:ext cx="64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5" name="Группа 3"/>
              <p:cNvGrpSpPr>
                <a:grpSpLocks/>
              </p:cNvGrpSpPr>
              <p:nvPr/>
            </p:nvGrpSpPr>
            <p:grpSpPr bwMode="auto">
              <a:xfrm>
                <a:off x="1643" y="3355"/>
                <a:ext cx="3196" cy="4038"/>
                <a:chOff x="0" y="0"/>
                <a:chExt cx="16065" cy="23572"/>
              </a:xfrm>
            </p:grpSpPr>
            <p:grpSp>
              <p:nvGrpSpPr>
                <p:cNvPr id="50" name="Group 87"/>
                <p:cNvGrpSpPr>
                  <a:grpSpLocks/>
                </p:cNvGrpSpPr>
                <p:nvPr/>
              </p:nvGrpSpPr>
              <p:grpSpPr bwMode="auto">
                <a:xfrm>
                  <a:off x="0" y="12935"/>
                  <a:ext cx="16065" cy="10637"/>
                  <a:chOff x="0" y="12918"/>
                  <a:chExt cx="10" cy="6"/>
                </a:xfrm>
              </p:grpSpPr>
              <p:sp>
                <p:nvSpPr>
                  <p:cNvPr id="5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2918"/>
                    <a:ext cx="1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" y="12924"/>
                    <a:ext cx="2" cy="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51" name="Прямая со стрелкой 5"/>
                <p:cNvSpPr>
                  <a:spLocks noChangeShapeType="1"/>
                </p:cNvSpPr>
                <p:nvPr/>
              </p:nvSpPr>
              <p:spPr bwMode="auto">
                <a:xfrm flipV="1">
                  <a:off x="6724" y="0"/>
                  <a:ext cx="5350" cy="17503"/>
                </a:xfrm>
                <a:prstGeom prst="straightConnector1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Прямая со стрелкой 6"/>
                <p:cNvSpPr>
                  <a:spLocks noChangeShapeType="1"/>
                </p:cNvSpPr>
                <p:nvPr/>
              </p:nvSpPr>
              <p:spPr bwMode="auto">
                <a:xfrm flipV="1">
                  <a:off x="6615" y="16633"/>
                  <a:ext cx="5979" cy="1029"/>
                </a:xfrm>
                <a:prstGeom prst="straightConnector1">
                  <a:avLst/>
                </a:prstGeom>
                <a:noFill/>
                <a:ln w="38100">
                  <a:solidFill>
                    <a:srgbClr val="2F26E6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Прямая со стрелкой 7"/>
                <p:cNvSpPr>
                  <a:spLocks noChangeAspect="1"/>
                </p:cNvSpPr>
                <p:nvPr/>
              </p:nvSpPr>
              <p:spPr bwMode="auto">
                <a:xfrm rot="-720000">
                  <a:off x="6859" y="17693"/>
                  <a:ext cx="1256" cy="3638"/>
                </a:xfrm>
                <a:prstGeom prst="straightConnector1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Прямая со стрелкой 8"/>
                <p:cNvSpPr>
                  <a:spLocks noChangeShapeType="1"/>
                </p:cNvSpPr>
                <p:nvPr/>
              </p:nvSpPr>
              <p:spPr bwMode="auto">
                <a:xfrm>
                  <a:off x="12540" y="17050"/>
                  <a:ext cx="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6" name="Прямая со стрелкой 11"/>
              <p:cNvSpPr>
                <a:spLocks noChangeShapeType="1"/>
              </p:cNvSpPr>
              <p:nvPr/>
            </p:nvSpPr>
            <p:spPr bwMode="auto">
              <a:xfrm flipV="1">
                <a:off x="2932" y="4847"/>
                <a:ext cx="562" cy="1544"/>
              </a:xfrm>
              <a:prstGeom prst="straightConnector1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Прямая со стрелкой 12"/>
              <p:cNvSpPr>
                <a:spLocks noChangeShapeType="1"/>
              </p:cNvSpPr>
              <p:nvPr/>
            </p:nvSpPr>
            <p:spPr bwMode="auto">
              <a:xfrm flipV="1">
                <a:off x="3028" y="6115"/>
                <a:ext cx="1494" cy="244"/>
              </a:xfrm>
              <a:prstGeom prst="straightConnector1">
                <a:avLst/>
              </a:prstGeom>
              <a:noFill/>
              <a:ln w="19050">
                <a:solidFill>
                  <a:srgbClr val="2F26E6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Прямая со стрелкой 13"/>
              <p:cNvSpPr>
                <a:spLocks noChangeAspect="1" noChangeShapeType="1"/>
              </p:cNvSpPr>
              <p:nvPr/>
            </p:nvSpPr>
            <p:spPr bwMode="auto">
              <a:xfrm rot="21000000">
                <a:off x="3040" y="6382"/>
                <a:ext cx="590" cy="1304"/>
              </a:xfrm>
              <a:prstGeom prst="straightConnector1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Овал 14"/>
              <p:cNvSpPr>
                <a:spLocks noChangeArrowheads="1"/>
              </p:cNvSpPr>
              <p:nvPr/>
            </p:nvSpPr>
            <p:spPr bwMode="auto">
              <a:xfrm>
                <a:off x="2874" y="6338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6487051" y="376565"/>
              <a:ext cx="629766" cy="49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5704839" y="1080928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95389" y="1599324"/>
              <a:ext cx="522954" cy="47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F26E6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5547221" y="2338583"/>
              <a:ext cx="522954" cy="516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6437932" y="2754304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6856266" y="1809993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F26E6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3589338" y="3213100"/>
          <a:ext cx="55324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9" name="Equation" r:id="rId3" imgW="2882880" imgH="622080" progId="Equation.DSMT4">
                  <p:embed/>
                </p:oleObj>
              </mc:Choice>
              <mc:Fallback>
                <p:oleObj name="Equation" r:id="rId3" imgW="2882880" imgH="622080" progId="Equation.DSMT4">
                  <p:embed/>
                  <p:pic>
                    <p:nvPicPr>
                      <p:cNvPr id="70" name="Объект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213100"/>
                        <a:ext cx="55324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5002485" y="4581128"/>
          <a:ext cx="28098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0" name="Equation" r:id="rId5" imgW="1828800" imgH="1028520" progId="Equation.DSMT4">
                  <p:embed/>
                </p:oleObj>
              </mc:Choice>
              <mc:Fallback>
                <p:oleObj name="Equation" r:id="rId5" imgW="1828800" imgH="1028520" progId="Equation.DSMT4">
                  <p:embed/>
                  <p:pic>
                    <p:nvPicPr>
                      <p:cNvPr id="72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485" y="4581128"/>
                        <a:ext cx="28098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4387850" y="1696021"/>
          <a:ext cx="36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1" name="Equation" r:id="rId7" imgW="368280" imgH="495000" progId="Equation.DSMT4">
                  <p:embed/>
                </p:oleObj>
              </mc:Choice>
              <mc:Fallback>
                <p:oleObj name="Equation" r:id="rId7" imgW="368280" imgH="49500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7850" y="1696021"/>
                        <a:ext cx="368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40BE39DE-4B10-4513-953C-5991A4E343AB}"/>
              </a:ext>
            </a:extLst>
          </p:cNvPr>
          <p:cNvSpPr txBox="1"/>
          <p:nvPr/>
        </p:nvSpPr>
        <p:spPr>
          <a:xfrm>
            <a:off x="1472829" y="136391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E2FE0A-75A1-4559-834C-81B9292E1581}"/>
              </a:ext>
            </a:extLst>
          </p:cNvPr>
          <p:cNvSpPr txBox="1"/>
          <p:nvPr/>
        </p:nvSpPr>
        <p:spPr>
          <a:xfrm>
            <a:off x="2518310" y="264725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B42A8F-41C1-4DAD-9A82-F880D7DC547D}"/>
              </a:ext>
            </a:extLst>
          </p:cNvPr>
          <p:cNvSpPr txBox="1"/>
          <p:nvPr/>
        </p:nvSpPr>
        <p:spPr>
          <a:xfrm>
            <a:off x="863526" y="295115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C21EFD-297D-42ED-ACA6-AD336B1970C6}"/>
              </a:ext>
            </a:extLst>
          </p:cNvPr>
          <p:cNvSpPr txBox="1"/>
          <p:nvPr/>
        </p:nvSpPr>
        <p:spPr>
          <a:xfrm>
            <a:off x="1852806" y="164634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BE9538-FC88-4E25-AF7A-D27B9285314A}"/>
              </a:ext>
            </a:extLst>
          </p:cNvPr>
          <p:cNvSpPr txBox="1"/>
          <p:nvPr/>
        </p:nvSpPr>
        <p:spPr>
          <a:xfrm>
            <a:off x="743775" y="12155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2AB6E-FD95-4F09-AF68-F9E00168593C}"/>
              </a:ext>
            </a:extLst>
          </p:cNvPr>
          <p:cNvSpPr txBox="1"/>
          <p:nvPr/>
        </p:nvSpPr>
        <p:spPr>
          <a:xfrm>
            <a:off x="1534052" y="27427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chemeClr val="accent3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77BC09-CD38-474A-A291-5216B2273A7F}"/>
              </a:ext>
            </a:extLst>
          </p:cNvPr>
          <p:cNvSpPr txBox="1"/>
          <p:nvPr/>
        </p:nvSpPr>
        <p:spPr>
          <a:xfrm>
            <a:off x="5748689" y="11326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6CD75E-06A5-4A2B-B0EE-1CD385E600DD}"/>
              </a:ext>
            </a:extLst>
          </p:cNvPr>
          <p:cNvSpPr txBox="1"/>
          <p:nvPr/>
        </p:nvSpPr>
        <p:spPr>
          <a:xfrm>
            <a:off x="6871033" y="187095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F7C681-3EC0-47F5-A8EB-8FBA4A8C25D6}"/>
              </a:ext>
            </a:extLst>
          </p:cNvPr>
          <p:cNvSpPr txBox="1"/>
          <p:nvPr/>
        </p:nvSpPr>
        <p:spPr>
          <a:xfrm>
            <a:off x="6429990" y="280890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677A8F-6B2E-4DB1-9A1A-ADC12742D4D5}"/>
              </a:ext>
            </a:extLst>
          </p:cNvPr>
          <p:cNvSpPr txBox="1"/>
          <p:nvPr/>
        </p:nvSpPr>
        <p:spPr>
          <a:xfrm>
            <a:off x="6500102" y="35774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5EA346-74E3-4BFD-85F2-FD368D9DC99C}"/>
              </a:ext>
            </a:extLst>
          </p:cNvPr>
          <p:cNvSpPr txBox="1"/>
          <p:nvPr/>
        </p:nvSpPr>
        <p:spPr>
          <a:xfrm>
            <a:off x="6214144" y="159205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0ADC3A-8626-43C9-B9CF-4F77A31F1FBC}"/>
              </a:ext>
            </a:extLst>
          </p:cNvPr>
          <p:cNvSpPr txBox="1"/>
          <p:nvPr/>
        </p:nvSpPr>
        <p:spPr>
          <a:xfrm>
            <a:off x="5574553" y="233125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E2C464-FFEA-454E-88A9-6A98F17AD375}"/>
              </a:ext>
            </a:extLst>
          </p:cNvPr>
          <p:cNvSpPr txBox="1"/>
          <p:nvPr/>
        </p:nvSpPr>
        <p:spPr>
          <a:xfrm>
            <a:off x="3567113" y="32372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9AC49C-ED96-462A-99DE-C8C246FC0F41}"/>
              </a:ext>
            </a:extLst>
          </p:cNvPr>
          <p:cNvSpPr txBox="1"/>
          <p:nvPr/>
        </p:nvSpPr>
        <p:spPr>
          <a:xfrm>
            <a:off x="4729130" y="330883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506765-143E-4192-89CC-E0DD97BFB8A6}"/>
              </a:ext>
            </a:extLst>
          </p:cNvPr>
          <p:cNvSpPr txBox="1"/>
          <p:nvPr/>
        </p:nvSpPr>
        <p:spPr>
          <a:xfrm>
            <a:off x="6641255" y="333684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0FF475-1907-421D-A225-349B2129E1F7}"/>
              </a:ext>
            </a:extLst>
          </p:cNvPr>
          <p:cNvSpPr txBox="1"/>
          <p:nvPr/>
        </p:nvSpPr>
        <p:spPr>
          <a:xfrm>
            <a:off x="7412953" y="322979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DC9A81-919F-4C55-B8D3-9859C74F6523}"/>
              </a:ext>
            </a:extLst>
          </p:cNvPr>
          <p:cNvSpPr txBox="1"/>
          <p:nvPr/>
        </p:nvSpPr>
        <p:spPr>
          <a:xfrm>
            <a:off x="8574970" y="329709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9A91E0-3984-4D8A-B79C-D7C86471E47B}"/>
              </a:ext>
            </a:extLst>
          </p:cNvPr>
          <p:cNvSpPr txBox="1"/>
          <p:nvPr/>
        </p:nvSpPr>
        <p:spPr>
          <a:xfrm>
            <a:off x="5179595" y="382707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7646F4-A68F-427A-B589-B67B536CFAF3}"/>
              </a:ext>
            </a:extLst>
          </p:cNvPr>
          <p:cNvSpPr txBox="1"/>
          <p:nvPr/>
        </p:nvSpPr>
        <p:spPr>
          <a:xfrm>
            <a:off x="6383334" y="390110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58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DAE1DDC-9EF1-489D-8A1D-DBBC0C207977}"/>
              </a:ext>
            </a:extLst>
          </p:cNvPr>
          <p:cNvGrpSpPr/>
          <p:nvPr/>
        </p:nvGrpSpPr>
        <p:grpSpPr>
          <a:xfrm>
            <a:off x="0" y="332656"/>
            <a:ext cx="9036496" cy="5544616"/>
            <a:chOff x="0" y="332656"/>
            <a:chExt cx="9036496" cy="5544616"/>
          </a:xfrm>
        </p:grpSpPr>
        <p:sp>
          <p:nvSpPr>
            <p:cNvPr id="2" name="TextBox 1"/>
            <p:cNvSpPr txBox="1"/>
            <p:nvPr/>
          </p:nvSpPr>
          <p:spPr>
            <a:xfrm>
              <a:off x="0" y="332656"/>
              <a:ext cx="8964488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d =</a:t>
              </a:r>
              <a:r>
                <a:rPr lang="en-US" sz="28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</a:t>
              </a:r>
              <a:r>
                <a:rPr lang="en-US" sz="2800" dirty="0">
                  <a:latin typeface="Georgia" panose="02040502050405020303" pitchFamily="18" charset="0"/>
                </a:rPr>
                <a:t>[</a:t>
              </a:r>
              <a:r>
                <a:rPr lang="en-US" sz="2800" i="1" dirty="0">
                  <a:latin typeface="Georgia" panose="02040502050405020303" pitchFamily="18" charset="0"/>
                </a:rPr>
                <a:t>t +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d</a:t>
              </a:r>
              <a:r>
                <a:rPr lang="en-US" sz="2800" i="1" dirty="0">
                  <a:latin typeface="Georgia" panose="02040502050405020303" pitchFamily="18" charset="0"/>
                  <a:sym typeface="Symbol"/>
                </a:rPr>
                <a:t>t</a:t>
              </a:r>
              <a:r>
                <a:rPr lang="en-US" sz="2800" i="1" dirty="0">
                  <a:latin typeface="Georgia" panose="02040502050405020303" pitchFamily="18" charset="0"/>
                </a:rPr>
                <a:t>,  </a:t>
              </a:r>
              <a:r>
                <a:rPr lang="en-US" sz="2800" b="1" dirty="0">
                  <a:latin typeface="Georgia" panose="02040502050405020303" pitchFamily="18" charset="0"/>
                </a:rPr>
                <a:t>x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d</a:t>
              </a:r>
              <a:r>
                <a:rPr lang="en-US" sz="2800" b="1" dirty="0">
                  <a:latin typeface="Georgia" panose="02040502050405020303" pitchFamily="18" charset="0"/>
                </a:rPr>
                <a:t>x</a:t>
              </a:r>
              <a:r>
                <a:rPr lang="en-US" sz="2800" dirty="0">
                  <a:latin typeface="Georgia" panose="02040502050405020303" pitchFamily="18" charset="0"/>
                </a:rPr>
                <a:t>] </a:t>
              </a:r>
              <a:r>
                <a:rPr lang="en-US" sz="2800" dirty="0">
                  <a:latin typeface="Georgia" panose="02040502050405020303" pitchFamily="18" charset="0"/>
                  <a:sym typeface="Symbol"/>
                </a:rPr>
                <a:t> </a:t>
              </a:r>
              <a:r>
                <a:rPr lang="en-US" sz="2800" dirty="0">
                  <a:latin typeface="Georgia" panose="02040502050405020303" pitchFamily="18" charset="0"/>
                </a:rPr>
                <a:t>[</a:t>
              </a:r>
              <a:r>
                <a:rPr lang="en-US" sz="2800" i="1" dirty="0">
                  <a:latin typeface="Georgia" panose="02040502050405020303" pitchFamily="18" charset="0"/>
                </a:rPr>
                <a:t>t , </a:t>
              </a:r>
              <a:r>
                <a:rPr lang="en-US" sz="2800" b="1" dirty="0">
                  <a:latin typeface="Georgia" panose="02040502050405020303" pitchFamily="18" charset="0"/>
                </a:rPr>
                <a:t>x</a:t>
              </a:r>
              <a:r>
                <a:rPr lang="en-US" sz="2800" dirty="0">
                  <a:latin typeface="Georgia" panose="02040502050405020303" pitchFamily="18" charset="0"/>
                </a:rPr>
                <a:t>] </a:t>
              </a:r>
            </a:p>
            <a:p>
              <a:pPr>
                <a:spcBef>
                  <a:spcPts val="1200"/>
                </a:spcBef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d</a:t>
              </a:r>
              <a:r>
                <a:rPr lang="en-US" sz="2800" b="1" dirty="0">
                  <a:latin typeface="Georgia" panose="02040502050405020303" pitchFamily="18" charset="0"/>
                </a:rPr>
                <a:t>x = v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d</a:t>
              </a:r>
              <a:r>
                <a:rPr lang="en-US" sz="2800" i="1" dirty="0">
                  <a:latin typeface="Georgia" panose="02040502050405020303" pitchFamily="18" charset="0"/>
                  <a:sym typeface="Symbol"/>
                </a:rPr>
                <a:t>t     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or   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i="1" dirty="0">
                  <a:latin typeface="Georgia" panose="02040502050405020303" pitchFamily="18" charset="0"/>
                </a:rPr>
                <a:t>x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i</a:t>
              </a:r>
              <a:r>
                <a:rPr lang="en-US" sz="2800" b="1" dirty="0">
                  <a:latin typeface="Georgia" panose="02040502050405020303" pitchFamily="18" charset="0"/>
                </a:rPr>
                <a:t> = </a:t>
              </a:r>
              <a:r>
                <a:rPr lang="en-US" sz="2800" i="1" dirty="0">
                  <a:latin typeface="Georgia" panose="02040502050405020303" pitchFamily="18" charset="0"/>
                </a:rPr>
                <a:t>v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i</a:t>
              </a:r>
              <a:r>
                <a:rPr lang="en-US" sz="2800" b="1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d</a:t>
              </a:r>
              <a:r>
                <a:rPr lang="en-US" sz="2800" i="1" dirty="0">
                  <a:latin typeface="Georgia" panose="02040502050405020303" pitchFamily="18" charset="0"/>
                  <a:sym typeface="Symbol"/>
                </a:rPr>
                <a:t>t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      </a:t>
              </a:r>
              <a:r>
                <a:rPr lang="en-US" sz="2800" i="1" dirty="0">
                  <a:latin typeface="Georgia" panose="02040502050405020303" pitchFamily="18" charset="0"/>
                  <a:sym typeface="Symbol"/>
                </a:rPr>
                <a:t> </a:t>
              </a:r>
              <a:endParaRPr lang="en-US" sz="2800" dirty="0">
                <a:latin typeface="Georgia" panose="02040502050405020303" pitchFamily="18" charset="0"/>
                <a:sym typeface="Symbol"/>
              </a:endParaRPr>
            </a:p>
            <a:p>
              <a:r>
                <a:rPr lang="en-US" sz="2800" dirty="0">
                  <a:latin typeface="Georgia" panose="02040502050405020303" pitchFamily="18" charset="0"/>
                </a:rPr>
                <a:t>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Объект 2"/>
                <p:cNvSpPr txBox="1"/>
                <p:nvPr/>
              </p:nvSpPr>
              <p:spPr bwMode="auto">
                <a:xfrm>
                  <a:off x="179512" y="1771650"/>
                  <a:ext cx="8856984" cy="2533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ρ</m:t>
                            </m:r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ρ</m:t>
                            </m:r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ru-RU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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  <m:oMath xmlns:m="http://schemas.openxmlformats.org/officeDocument/2006/math"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  =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ru-RU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2" y="1771650"/>
                  <a:ext cx="8856984" cy="2533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7558051"/>
                    </p:ext>
                  </p:extLst>
                </p:nvPr>
              </p:nvGraphicFramePr>
              <p:xfrm>
                <a:off x="1222325" y="4610447"/>
                <a:ext cx="6950075" cy="1266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5961" name="Equation" r:id="rId4" imgW="3225600" imgH="583920" progId="Equation.DSMT4">
                        <p:embed/>
                      </p:oleObj>
                    </mc:Choice>
                    <mc:Fallback>
                      <p:oleObj name="Equation" r:id="rId4" imgW="3225600" imgH="583920" progId="Equation.DSMT4">
                        <p:embed/>
                        <p:pic>
                          <p:nvPicPr>
                            <p:cNvPr id="0" name="Объект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2325" y="4610447"/>
                              <a:ext cx="6950075" cy="1266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7558051"/>
                    </p:ext>
                  </p:extLst>
                </p:nvPr>
              </p:nvGraphicFramePr>
              <p:xfrm>
                <a:off x="1222325" y="4610447"/>
                <a:ext cx="6950075" cy="1266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5953" name="Equation" r:id="rId6" imgW="3225600" imgH="583920" progId="Equation.DSMT4">
                        <p:embed/>
                      </p:oleObj>
                    </mc:Choice>
                    <mc:Fallback>
                      <p:oleObj name="Equation" r:id="rId6" imgW="3225600" imgH="583920" progId="Equation.DSMT4">
                        <p:embed/>
                        <p:pic>
                          <p:nvPicPr>
                            <p:cNvPr id="0" name="Объект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2325" y="4610447"/>
                              <a:ext cx="6950075" cy="1266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DA9A5D-9975-4E94-B4C8-867CBD75DE68}"/>
                </a:ext>
              </a:extLst>
            </p:cNvPr>
            <p:cNvSpPr txBox="1"/>
            <p:nvPr/>
          </p:nvSpPr>
          <p:spPr>
            <a:xfrm>
              <a:off x="4932040" y="404664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0157E5-AF2C-43E2-8650-4B3D4E6402FB}"/>
                </a:ext>
              </a:extLst>
            </p:cNvPr>
            <p:cNvSpPr txBox="1"/>
            <p:nvPr/>
          </p:nvSpPr>
          <p:spPr>
            <a:xfrm>
              <a:off x="4182140" y="404664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44B380-77E0-4844-A811-B047CB2E50AD}"/>
                </a:ext>
              </a:extLst>
            </p:cNvPr>
            <p:cNvSpPr txBox="1"/>
            <p:nvPr/>
          </p:nvSpPr>
          <p:spPr>
            <a:xfrm>
              <a:off x="2987824" y="1928428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6C13E1-D4AF-4149-B6F8-9AD53608D23F}"/>
                </a:ext>
              </a:extLst>
            </p:cNvPr>
            <p:cNvSpPr txBox="1"/>
            <p:nvPr/>
          </p:nvSpPr>
          <p:spPr>
            <a:xfrm>
              <a:off x="6372200" y="416127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7BFE8F-2CC3-439E-89FB-14454EAA2437}"/>
                </a:ext>
              </a:extLst>
            </p:cNvPr>
            <p:cNvSpPr txBox="1"/>
            <p:nvPr/>
          </p:nvSpPr>
          <p:spPr>
            <a:xfrm>
              <a:off x="2975342" y="991273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B61B39-1ADE-4615-A4A3-ADB726246510}"/>
                </a:ext>
              </a:extLst>
            </p:cNvPr>
            <p:cNvSpPr txBox="1"/>
            <p:nvPr/>
          </p:nvSpPr>
          <p:spPr>
            <a:xfrm>
              <a:off x="4809642" y="1937392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5D7D6F-325A-4195-B1F6-9876C52E6CA1}"/>
                </a:ext>
              </a:extLst>
            </p:cNvPr>
            <p:cNvSpPr txBox="1"/>
            <p:nvPr/>
          </p:nvSpPr>
          <p:spPr>
            <a:xfrm>
              <a:off x="2337210" y="992763"/>
              <a:ext cx="430022" cy="19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6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6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605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423524"/>
              </p:ext>
            </p:extLst>
          </p:nvPr>
        </p:nvGraphicFramePr>
        <p:xfrm>
          <a:off x="323528" y="692696"/>
          <a:ext cx="14970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" name="Equation" r:id="rId3" imgW="876240" imgH="406080" progId="Equation.DSMT4">
                  <p:embed/>
                </p:oleObj>
              </mc:Choice>
              <mc:Fallback>
                <p:oleObj name="Equation" r:id="rId3" imgW="876240" imgH="406080" progId="Equation.DSMT4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14970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37571"/>
              </p:ext>
            </p:extLst>
          </p:nvPr>
        </p:nvGraphicFramePr>
        <p:xfrm>
          <a:off x="2915816" y="692696"/>
          <a:ext cx="2235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7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692696"/>
                        <a:ext cx="2235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90151"/>
              </p:ext>
            </p:extLst>
          </p:nvPr>
        </p:nvGraphicFramePr>
        <p:xfrm>
          <a:off x="467544" y="1916832"/>
          <a:ext cx="2322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8" name="Equation" r:id="rId7" imgW="1358640" imgH="431640" progId="Equation.DSMT4">
                  <p:embed/>
                </p:oleObj>
              </mc:Choice>
              <mc:Fallback>
                <p:oleObj name="Equation" r:id="rId7" imgW="1358640" imgH="4316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2322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25668"/>
              </p:ext>
            </p:extLst>
          </p:nvPr>
        </p:nvGraphicFramePr>
        <p:xfrm>
          <a:off x="467544" y="4221088"/>
          <a:ext cx="3611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9" name="Equation" r:id="rId9" imgW="1675673" imgH="444307" progId="Equation.DSMT4">
                  <p:embed/>
                </p:oleObj>
              </mc:Choice>
              <mc:Fallback>
                <p:oleObj name="Equation" r:id="rId9" imgW="1675673" imgH="444307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3611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27467"/>
              </p:ext>
            </p:extLst>
          </p:nvPr>
        </p:nvGraphicFramePr>
        <p:xfrm>
          <a:off x="395536" y="2996952"/>
          <a:ext cx="571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0" name="Equation" r:id="rId11" imgW="3098520" imgH="431640" progId="Equation.DSMT4">
                  <p:embed/>
                </p:oleObj>
              </mc:Choice>
              <mc:Fallback>
                <p:oleObj name="Equation" r:id="rId11" imgW="3098520" imgH="43164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571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29527"/>
              </p:ext>
            </p:extLst>
          </p:nvPr>
        </p:nvGraphicFramePr>
        <p:xfrm>
          <a:off x="971600" y="5301208"/>
          <a:ext cx="2556000" cy="109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1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01208"/>
                        <a:ext cx="2556000" cy="1091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104533" y="5197776"/>
            <a:ext cx="3039467" cy="1632687"/>
            <a:chOff x="3224213" y="2667000"/>
            <a:chExt cx="3039467" cy="1784836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525490"/>
                </p:ext>
              </p:extLst>
            </p:nvPr>
          </p:nvGraphicFramePr>
          <p:xfrm>
            <a:off x="3224213" y="2667000"/>
            <a:ext cx="2632075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62" name="Equation" r:id="rId15" imgW="1218960" imgH="431640" progId="Equation.DSMT4">
                    <p:embed/>
                  </p:oleObj>
                </mc:Choice>
                <mc:Fallback>
                  <p:oleObj name="Equation" r:id="rId15" imgW="1218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213" y="2667000"/>
                          <a:ext cx="2632075" cy="935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347864" y="3543399"/>
              <a:ext cx="2915816" cy="90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Material </a:t>
              </a:r>
              <a:r>
                <a:rPr lang="ru-RU" sz="2400" dirty="0"/>
                <a:t> (</a:t>
              </a:r>
              <a:r>
                <a:rPr lang="en-US" sz="2400" dirty="0"/>
                <a:t>substantial</a:t>
              </a:r>
              <a:r>
                <a:rPr lang="ru-RU" sz="2400" dirty="0"/>
                <a:t>) </a:t>
              </a:r>
              <a:r>
                <a:rPr lang="en-US" sz="2400" dirty="0"/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3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32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Definition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direction which is given by a unit vector </a:t>
            </a:r>
            <a:r>
              <a:rPr lang="en-US" sz="2800" dirty="0">
                <a:sym typeface="Symbol"/>
              </a:rPr>
              <a:t>   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, and has the property that the vector projection 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on such direction is collinear with the vector </a:t>
            </a:r>
          </a:p>
          <a:p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is called the </a:t>
            </a:r>
            <a:r>
              <a:rPr lang="en-US" sz="2400" b="1" dirty="0">
                <a:solidFill>
                  <a:srgbClr val="2F26E6"/>
                </a:solidFill>
              </a:rPr>
              <a:t>principal direction </a:t>
            </a:r>
            <a:r>
              <a:rPr lang="en-US" sz="2400" dirty="0">
                <a:solidFill>
                  <a:srgbClr val="2F26E6"/>
                </a:solidFill>
              </a:rPr>
              <a:t>(principal axis) </a:t>
            </a:r>
            <a:r>
              <a:rPr lang="en-US" sz="2400" dirty="0"/>
              <a:t>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, and the value  </a:t>
            </a:r>
            <a:r>
              <a:rPr lang="en-US" sz="2800" b="1" dirty="0">
                <a:solidFill>
                  <a:srgbClr val="2F26E6"/>
                </a:solidFill>
                <a:sym typeface="Symbol"/>
              </a:rPr>
              <a:t></a:t>
            </a:r>
            <a:r>
              <a:rPr lang="en-US" sz="2400" dirty="0"/>
              <a:t>  equal to the length of this vector projection is called the </a:t>
            </a:r>
            <a:r>
              <a:rPr lang="en-US" sz="2400" b="1" dirty="0">
                <a:solidFill>
                  <a:srgbClr val="2F26E6"/>
                </a:solidFill>
              </a:rPr>
              <a:t>principal value (eigenvalue)</a:t>
            </a:r>
            <a:r>
              <a:rPr lang="en-US" sz="2400" dirty="0"/>
              <a:t> 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79911" y="1460679"/>
          <a:ext cx="1738635" cy="60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1460679"/>
                        <a:ext cx="1738635" cy="60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662753" y="633744"/>
          <a:ext cx="324000" cy="34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753" y="633744"/>
                        <a:ext cx="324000" cy="349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820403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i="1" dirty="0">
                <a:latin typeface="Georgia" panose="02040502050405020303" pitchFamily="18" charset="0"/>
              </a:rPr>
              <a:t>T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nl-BE" sz="2800" i="1" baseline="-25000" dirty="0">
                <a:latin typeface="Georgia" panose="02040502050405020303" pitchFamily="18" charset="0"/>
              </a:rPr>
              <a:t>j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nl-BE" sz="2800" b="1" dirty="0">
                <a:latin typeface="Georgia" panose="02040502050405020303" pitchFamily="18" charset="0"/>
              </a:rPr>
              <a:t>e</a:t>
            </a:r>
            <a:r>
              <a:rPr lang="nl-BE" sz="2800" i="1" baseline="-25000" dirty="0">
                <a:latin typeface="Georgia" panose="02040502050405020303" pitchFamily="18" charset="0"/>
              </a:rPr>
              <a:t>i 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nl-BE" sz="2800" b="1" dirty="0">
                <a:latin typeface="Georgia" panose="02040502050405020303" pitchFamily="18" charset="0"/>
              </a:rPr>
              <a:t> e</a:t>
            </a:r>
            <a:r>
              <a:rPr lang="nl-BE" sz="2800" i="1" baseline="-25000" dirty="0">
                <a:latin typeface="Georgia" panose="02040502050405020303" pitchFamily="18" charset="0"/>
              </a:rPr>
              <a:t>i</a:t>
            </a:r>
            <a:r>
              <a:rPr lang="ru-RU" sz="2800" b="1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nl-BE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         </a:t>
            </a: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r>
              <a:rPr lang="nl-BE" sz="2800" dirty="0">
                <a:latin typeface="Georgia" panose="02040502050405020303" pitchFamily="18" charset="0"/>
              </a:rPr>
              <a:t>	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157192"/>
            <a:ext cx="8964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(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–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) =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         </a:t>
            </a:r>
            <a:r>
              <a:rPr lang="ru-RU" sz="2800" dirty="0">
                <a:latin typeface="Georgia" panose="02040502050405020303" pitchFamily="18" charset="0"/>
              </a:rPr>
              <a:t> (</a:t>
            </a:r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ru-RU" sz="2800" i="1" dirty="0">
                <a:latin typeface="Georgia" panose="02040502050405020303" pitchFamily="18" charset="0"/>
              </a:rPr>
              <a:t> =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800" dirty="0">
                <a:latin typeface="Georgia" panose="02040502050405020303" pitchFamily="18" charset="0"/>
              </a:rPr>
              <a:t>),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9A056-72FC-4E66-886F-AF8A3F269ECE}"/>
              </a:ext>
            </a:extLst>
          </p:cNvPr>
          <p:cNvSpPr txBox="1"/>
          <p:nvPr/>
        </p:nvSpPr>
        <p:spPr>
          <a:xfrm>
            <a:off x="5148064" y="152553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DA0E3-8C34-41FE-95B4-C582404A8F42}"/>
              </a:ext>
            </a:extLst>
          </p:cNvPr>
          <p:cNvSpPr txBox="1"/>
          <p:nvPr/>
        </p:nvSpPr>
        <p:spPr>
          <a:xfrm>
            <a:off x="5662753" y="54868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100E0-3275-44F9-822C-72837443776B}"/>
              </a:ext>
            </a:extLst>
          </p:cNvPr>
          <p:cNvSpPr txBox="1"/>
          <p:nvPr/>
        </p:nvSpPr>
        <p:spPr>
          <a:xfrm>
            <a:off x="1043608" y="390693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E0DB5-2D42-4F81-A053-823090675816}"/>
              </a:ext>
            </a:extLst>
          </p:cNvPr>
          <p:cNvSpPr txBox="1"/>
          <p:nvPr/>
        </p:nvSpPr>
        <p:spPr>
          <a:xfrm>
            <a:off x="2051720" y="388644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5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134" y="116632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(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–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) =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         </a:t>
            </a:r>
            <a:r>
              <a:rPr lang="ru-RU" sz="2800" dirty="0">
                <a:latin typeface="Georgia" panose="02040502050405020303" pitchFamily="18" charset="0"/>
              </a:rPr>
              <a:t> (</a:t>
            </a:r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ru-RU" sz="2800" i="1" dirty="0">
                <a:latin typeface="Georgia" panose="02040502050405020303" pitchFamily="18" charset="0"/>
              </a:rPr>
              <a:t> =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800" dirty="0">
                <a:latin typeface="Georgia" panose="02040502050405020303" pitchFamily="18" charset="0"/>
              </a:rPr>
              <a:t>),</a:t>
            </a:r>
            <a:endParaRPr lang="en-US" sz="2800" dirty="0">
              <a:latin typeface="Georgia" panose="0204050205040502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07504" y="980728"/>
            <a:ext cx="5472608" cy="2785378"/>
            <a:chOff x="1151656" y="980728"/>
            <a:chExt cx="6084640" cy="3274311"/>
          </a:xfrm>
        </p:grpSpPr>
        <p:sp>
          <p:nvSpPr>
            <p:cNvPr id="3" name="TextBox 2"/>
            <p:cNvSpPr txBox="1"/>
            <p:nvPr/>
          </p:nvSpPr>
          <p:spPr>
            <a:xfrm>
              <a:off x="1403648" y="980728"/>
              <a:ext cx="5832648" cy="327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  <a:endParaRPr lang="en-US" sz="2800" b="1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  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</a:p>
            <a:p>
              <a:pPr>
                <a:spcAft>
                  <a:spcPts val="800"/>
                </a:spcAft>
              </a:pP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+ 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</a:p>
            <a:p>
              <a:pPr indent="712788">
                <a:spcBef>
                  <a:spcPts val="1200"/>
                </a:spcBef>
                <a:spcAft>
                  <a:spcPts val="600"/>
                </a:spcAft>
              </a:pPr>
              <a:r>
                <a:rPr lang="ru-RU" sz="2800" b="1" dirty="0">
                  <a:solidFill>
                    <a:srgbClr val="700000"/>
                  </a:solidFill>
                  <a:latin typeface="Georgia" panose="02040502050405020303" pitchFamily="18" charset="0"/>
                  <a:sym typeface="Symbol"/>
                </a:rPr>
                <a:t></a:t>
              </a:r>
              <a:r>
                <a:rPr lang="de-DE" sz="2800" b="1" i="1" baseline="-25000" dirty="0">
                  <a:solidFill>
                    <a:srgbClr val="700000"/>
                  </a:solidFill>
                </a:rPr>
                <a:t>i</a:t>
              </a:r>
              <a:r>
                <a:rPr lang="de-DE" sz="2800" b="1" baseline="-25000" dirty="0">
                  <a:solidFill>
                    <a:srgbClr val="700000"/>
                  </a:solidFill>
                </a:rPr>
                <a:t> </a:t>
              </a:r>
              <a:r>
                <a:rPr lang="ru-RU" sz="2800" b="1" dirty="0">
                  <a:solidFill>
                    <a:srgbClr val="700000"/>
                  </a:solidFill>
                  <a:sym typeface="Symbol"/>
                </a:rPr>
                <a:t></a:t>
              </a:r>
              <a:r>
                <a:rPr lang="de-DE" sz="2800" b="1" i="1" baseline="-25000" dirty="0">
                  <a:solidFill>
                    <a:srgbClr val="700000"/>
                  </a:solidFill>
                </a:rPr>
                <a:t> i</a:t>
              </a:r>
              <a:r>
                <a:rPr lang="de-DE" sz="2800" b="1" baseline="-25000" dirty="0">
                  <a:solidFill>
                    <a:srgbClr val="700000"/>
                  </a:solidFill>
                </a:rPr>
                <a:t> </a:t>
              </a:r>
              <a:r>
                <a:rPr lang="de-DE" sz="2800" b="1" dirty="0">
                  <a:solidFill>
                    <a:srgbClr val="700000"/>
                  </a:solidFill>
                </a:rPr>
                <a:t>= 1</a:t>
              </a:r>
              <a:r>
                <a:rPr lang="de-DE" sz="2800" b="1" dirty="0"/>
                <a:t>.</a:t>
              </a:r>
              <a:endParaRPr lang="en-US" sz="2800" b="1" dirty="0"/>
            </a:p>
            <a:p>
              <a:pPr>
                <a:spcAft>
                  <a:spcPts val="600"/>
                </a:spcAft>
              </a:pP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Левая фигурная скобка 3"/>
            <p:cNvSpPr/>
            <p:nvPr/>
          </p:nvSpPr>
          <p:spPr>
            <a:xfrm>
              <a:off x="1151656" y="1124743"/>
              <a:ext cx="324000" cy="1887536"/>
            </a:xfrm>
            <a:prstGeom prst="leftBrace">
              <a:avLst/>
            </a:prstGeom>
            <a:ln w="28575">
              <a:solidFill>
                <a:srgbClr val="2F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43516" y="4365104"/>
          <a:ext cx="388466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3" imgW="1828800" imgH="711000" progId="Equation.DSMT4">
                  <p:embed/>
                </p:oleObj>
              </mc:Choice>
              <mc:Fallback>
                <p:oleObj name="Equation" r:id="rId3" imgW="1828800" imgH="711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16" y="4365104"/>
                        <a:ext cx="3884668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3782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nl-BE" sz="28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</a:rPr>
              <a:t> </a:t>
            </a:r>
            <a:r>
              <a:rPr lang="nl-BE" sz="2800" dirty="0">
                <a:solidFill>
                  <a:srgbClr val="700000"/>
                </a:solidFill>
              </a:rPr>
              <a:t>– </a:t>
            </a:r>
            <a:r>
              <a:rPr lang="en-US" sz="2800" dirty="0">
                <a:solidFill>
                  <a:srgbClr val="700000"/>
                </a:solidFill>
                <a:sym typeface="Symbol"/>
              </a:rPr>
              <a:t>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</a:rPr>
              <a:t>) </a:t>
            </a:r>
            <a:r>
              <a:rPr lang="nl-BE" sz="28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</a:t>
            </a:r>
            <a:endParaRPr lang="en-US" sz="2800" dirty="0">
              <a:solidFill>
                <a:srgbClr val="7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A41AD7-F7BE-477B-A260-859474A2171F}"/>
              </a:ext>
            </a:extLst>
          </p:cNvPr>
          <p:cNvGrpSpPr/>
          <p:nvPr/>
        </p:nvGrpSpPr>
        <p:grpSpPr>
          <a:xfrm>
            <a:off x="-180528" y="138703"/>
            <a:ext cx="8856984" cy="2092881"/>
            <a:chOff x="179512" y="332656"/>
            <a:chExt cx="8856984" cy="2092881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80720DF-387B-4DCC-B5C7-EC0867F9BAA2}"/>
                </a:ext>
              </a:extLst>
            </p:cNvPr>
            <p:cNvGrpSpPr/>
            <p:nvPr/>
          </p:nvGrpSpPr>
          <p:grpSpPr>
            <a:xfrm>
              <a:off x="179512" y="332656"/>
              <a:ext cx="8856984" cy="2092881"/>
              <a:chOff x="179512" y="332656"/>
              <a:chExt cx="8856984" cy="20928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9512" y="332656"/>
                <a:ext cx="8856984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                     </a:t>
                </a:r>
                <a:r>
                  <a:rPr lang="en-US" sz="2800" b="1" baseline="30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–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800" b="1" baseline="30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+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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= </a:t>
                </a:r>
                <a:r>
                  <a:rPr lang="en-US" sz="2800" b="1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dirty="0">
                    <a:latin typeface="Georgia" panose="02040502050405020303" pitchFamily="18" charset="0"/>
                  </a:rPr>
                  <a:t>,			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,  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M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=     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jj</a:t>
                </a:r>
                <a:r>
                  <a:rPr lang="en-US" sz="2400" dirty="0">
                    <a:latin typeface="Georgia" panose="02040502050405020303" pitchFamily="18" charset="0"/>
                  </a:rPr>
                  <a:t> –</a:t>
                </a:r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ji</a:t>
                </a:r>
                <a:r>
                  <a:rPr lang="en-US" sz="2400" dirty="0">
                    <a:latin typeface="Georgia" panose="02040502050405020303" pitchFamily="18" charset="0"/>
                  </a:rPr>
                  <a:t>),  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dirty="0" err="1">
                    <a:latin typeface="Georgia" panose="02040502050405020303" pitchFamily="18" charset="0"/>
                  </a:rPr>
                  <a:t>det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),</a:t>
                </a:r>
              </a:p>
            </p:txBody>
          </p:sp>
          <p:graphicFrame>
            <p:nvGraphicFramePr>
              <p:cNvPr id="8" name="Объект 7"/>
              <p:cNvGraphicFramePr>
                <a:graphicFrameLocks noChangeAspect="1"/>
              </p:cNvGraphicFramePr>
              <p:nvPr/>
            </p:nvGraphicFramePr>
            <p:xfrm>
              <a:off x="2755032" y="1437768"/>
              <a:ext cx="3048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04" name="Equation" r:id="rId3" imgW="304560" imgH="393480" progId="Equation.DSMT4">
                      <p:embed/>
                    </p:oleObj>
                  </mc:Choice>
                  <mc:Fallback>
                    <p:oleObj name="Equation" r:id="rId3" imgW="304560" imgH="393480" progId="Equation.DSMT4">
                      <p:embed/>
                      <p:pic>
                        <p:nvPicPr>
                          <p:cNvPr id="8" name="Объект 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55032" y="1437768"/>
                            <a:ext cx="3048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Правая фигурная скобка 9"/>
            <p:cNvSpPr/>
            <p:nvPr/>
          </p:nvSpPr>
          <p:spPr>
            <a:xfrm>
              <a:off x="5220072" y="1052736"/>
              <a:ext cx="288032" cy="1372801"/>
            </a:xfrm>
            <a:prstGeom prst="rightBrace">
              <a:avLst/>
            </a:prstGeom>
            <a:ln w="28575">
              <a:solidFill>
                <a:srgbClr val="2F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2200" y="1600636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INVARIANTS</a:t>
              </a:r>
            </a:p>
          </p:txBody>
        </p:sp>
        <p:cxnSp>
          <p:nvCxnSpPr>
            <p:cNvPr id="14" name="Прямая со стрелкой 13"/>
            <p:cNvCxnSpPr>
              <a:cxnSpLocks/>
              <a:stCxn id="12" idx="1"/>
            </p:cNvCxnSpPr>
            <p:nvPr/>
          </p:nvCxnSpPr>
          <p:spPr>
            <a:xfrm flipH="1" flipV="1">
              <a:off x="5652120" y="1729365"/>
              <a:ext cx="720080" cy="102104"/>
            </a:xfrm>
            <a:prstGeom prst="straightConnector1">
              <a:avLst/>
            </a:prstGeom>
            <a:ln w="38100">
              <a:solidFill>
                <a:srgbClr val="2F26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327025" y="3181350"/>
          <a:ext cx="23066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5" name="Equation" r:id="rId5" imgW="927000" imgH="266400" progId="Equation.DSMT4">
                  <p:embed/>
                </p:oleObj>
              </mc:Choice>
              <mc:Fallback>
                <p:oleObj name="Equation" r:id="rId5" imgW="927000" imgH="2664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181350"/>
                        <a:ext cx="23066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63888" y="3209925"/>
          <a:ext cx="14525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6" name="Equation" r:id="rId7" imgW="583920" imgH="253800" progId="Equation.DSMT4">
                  <p:embed/>
                </p:oleObj>
              </mc:Choice>
              <mc:Fallback>
                <p:oleObj name="Equation" r:id="rId7" imgW="583920" imgH="2538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09925"/>
                        <a:ext cx="14525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868144" y="2780928"/>
          <a:ext cx="3074097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7" name="Equation" r:id="rId9" imgW="1739880" imgH="876240" progId="Equation.DSMT4">
                  <p:embed/>
                </p:oleObj>
              </mc:Choice>
              <mc:Fallback>
                <p:oleObj name="Equation" r:id="rId9" imgW="1739880" imgH="87624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780928"/>
                        <a:ext cx="3074097" cy="15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860425" y="4085282"/>
          <a:ext cx="3888000" cy="158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8" name="Equation" r:id="rId11" imgW="1866600" imgH="761760" progId="Equation.DSMT4">
                  <p:embed/>
                </p:oleObj>
              </mc:Choice>
              <mc:Fallback>
                <p:oleObj name="Equation" r:id="rId11" imgW="1866600" imgH="76176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085282"/>
                        <a:ext cx="3888000" cy="158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04813" y="6057900"/>
          <a:ext cx="5514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9" name="Equation" r:id="rId13" imgW="6095880" imgH="596880" progId="Equation.DSMT4">
                  <p:embed/>
                </p:oleObj>
              </mc:Choice>
              <mc:Fallback>
                <p:oleObj name="Equation" r:id="rId13" imgW="6095880" imgH="59688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4813" y="6057900"/>
                        <a:ext cx="5514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23B87ED-5861-48FF-9B48-ACBC08F6F7DD}"/>
              </a:ext>
            </a:extLst>
          </p:cNvPr>
          <p:cNvSpPr txBox="1"/>
          <p:nvPr/>
        </p:nvSpPr>
        <p:spPr>
          <a:xfrm>
            <a:off x="1964970" y="329903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2EDA2-F39A-454A-A743-CD11C748ADB6}"/>
              </a:ext>
            </a:extLst>
          </p:cNvPr>
          <p:cNvSpPr txBox="1"/>
          <p:nvPr/>
        </p:nvSpPr>
        <p:spPr>
          <a:xfrm>
            <a:off x="3563888" y="334083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5DC7F-E3B9-4F2F-B7A6-5C3002E49BAD}"/>
              </a:ext>
            </a:extLst>
          </p:cNvPr>
          <p:cNvSpPr txBox="1"/>
          <p:nvPr/>
        </p:nvSpPr>
        <p:spPr>
          <a:xfrm>
            <a:off x="4533414" y="334083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5271</Words>
  <Application>Microsoft Office PowerPoint</Application>
  <PresentationFormat>Экран (4:3)</PresentationFormat>
  <Paragraphs>1115</Paragraphs>
  <Slides>61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61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Elephant</vt:lpstr>
      <vt:lpstr>Georgia</vt:lpstr>
      <vt:lpstr>Pristina</vt:lpstr>
      <vt:lpstr>Times New Roman</vt:lpstr>
      <vt:lpstr>Тема Office</vt:lpstr>
      <vt:lpstr>Equation</vt:lpstr>
      <vt:lpstr>Equation.DSMT4</vt:lpstr>
      <vt:lpstr>Equation.3</vt:lpstr>
      <vt:lpstr>CONTINUA MECHANICS Strain and Strain Rate Tensors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nigmar</dc:creator>
  <cp:lastModifiedBy>Роберт Нигматулин</cp:lastModifiedBy>
  <cp:revision>431</cp:revision>
  <dcterms:created xsi:type="dcterms:W3CDTF">2017-10-31T17:45:47Z</dcterms:created>
  <dcterms:modified xsi:type="dcterms:W3CDTF">2021-11-09T17:05:32Z</dcterms:modified>
</cp:coreProperties>
</file>