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8" r:id="rId2"/>
    <p:sldId id="369" r:id="rId3"/>
    <p:sldId id="374" r:id="rId4"/>
    <p:sldId id="310" r:id="rId5"/>
    <p:sldId id="375" r:id="rId6"/>
    <p:sldId id="376" r:id="rId7"/>
    <p:sldId id="377" r:id="rId8"/>
    <p:sldId id="378" r:id="rId9"/>
    <p:sldId id="379" r:id="rId10"/>
    <p:sldId id="373" r:id="rId11"/>
    <p:sldId id="256" r:id="rId12"/>
    <p:sldId id="257" r:id="rId13"/>
    <p:sldId id="258" r:id="rId14"/>
    <p:sldId id="259" r:id="rId15"/>
    <p:sldId id="305" r:id="rId16"/>
    <p:sldId id="261" r:id="rId17"/>
    <p:sldId id="260" r:id="rId18"/>
    <p:sldId id="370" r:id="rId19"/>
    <p:sldId id="262" r:id="rId20"/>
    <p:sldId id="263" r:id="rId21"/>
    <p:sldId id="264" r:id="rId22"/>
    <p:sldId id="272" r:id="rId23"/>
    <p:sldId id="273" r:id="rId24"/>
    <p:sldId id="274" r:id="rId25"/>
    <p:sldId id="275" r:id="rId26"/>
    <p:sldId id="276" r:id="rId27"/>
    <p:sldId id="277" r:id="rId28"/>
    <p:sldId id="280" r:id="rId29"/>
    <p:sldId id="278" r:id="rId30"/>
    <p:sldId id="279" r:id="rId31"/>
    <p:sldId id="281" r:id="rId32"/>
    <p:sldId id="282" r:id="rId33"/>
    <p:sldId id="283" r:id="rId34"/>
    <p:sldId id="285" r:id="rId35"/>
    <p:sldId id="286" r:id="rId36"/>
    <p:sldId id="287" r:id="rId37"/>
    <p:sldId id="284" r:id="rId38"/>
    <p:sldId id="288" r:id="rId39"/>
    <p:sldId id="289" r:id="rId40"/>
    <p:sldId id="290" r:id="rId41"/>
    <p:sldId id="291" r:id="rId42"/>
    <p:sldId id="292" r:id="rId43"/>
    <p:sldId id="294" r:id="rId44"/>
    <p:sldId id="295" r:id="rId45"/>
    <p:sldId id="296" r:id="rId46"/>
    <p:sldId id="298" r:id="rId47"/>
    <p:sldId id="297" r:id="rId48"/>
    <p:sldId id="299" r:id="rId49"/>
    <p:sldId id="301" r:id="rId50"/>
    <p:sldId id="302" r:id="rId51"/>
    <p:sldId id="303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9856436983" initials="7" lastIdx="1" clrIdx="0">
    <p:extLst>
      <p:ext uri="{19B8F6BF-5375-455C-9EA6-DF929625EA0E}">
        <p15:presenceInfo xmlns:p15="http://schemas.microsoft.com/office/powerpoint/2012/main" userId="d40fa9e9725601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118EE"/>
    <a:srgbClr val="008000"/>
    <a:srgbClr val="5665F4"/>
    <a:srgbClr val="9933FF"/>
    <a:srgbClr val="9900FF"/>
    <a:srgbClr val="CC00FF"/>
    <a:srgbClr val="5E3BF1"/>
    <a:srgbClr val="B3AEF8"/>
    <a:srgbClr val="FA9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85" d="100"/>
          <a:sy n="85" d="100"/>
        </p:scale>
        <p:origin x="1134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6.wmf"/><Relationship Id="rId1" Type="http://schemas.openxmlformats.org/officeDocument/2006/relationships/image" Target="../media/image37.wmf"/><Relationship Id="rId4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4" Type="http://schemas.openxmlformats.org/officeDocument/2006/relationships/image" Target="../media/image13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37.wmf"/><Relationship Id="rId7" Type="http://schemas.openxmlformats.org/officeDocument/2006/relationships/image" Target="../media/image123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4" Type="http://schemas.openxmlformats.org/officeDocument/2006/relationships/image" Target="../media/image154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4" Type="http://schemas.openxmlformats.org/officeDocument/2006/relationships/image" Target="../media/image16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7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BD4BD-A8B6-4614-AAEA-4841A576FBF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0004C-753F-483F-AAF7-2F2FF0AFC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6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0004C-753F-483F-AAF7-2F2FF0AFC55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25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4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2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1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422D-0A75-4DCD-A603-57776CF5636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9.wmf"/><Relationship Id="rId3" Type="http://schemas.openxmlformats.org/officeDocument/2006/relationships/image" Target="../media/image37.png"/><Relationship Id="rId7" Type="http://schemas.openxmlformats.org/officeDocument/2006/relationships/image" Target="../media/image411.png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0.png"/><Relationship Id="rId11" Type="http://schemas.openxmlformats.org/officeDocument/2006/relationships/image" Target="../media/image430.png"/><Relationship Id="rId5" Type="http://schemas.openxmlformats.org/officeDocument/2006/relationships/image" Target="../media/image390.png"/><Relationship Id="rId10" Type="http://schemas.openxmlformats.org/officeDocument/2006/relationships/image" Target="../media/image10.wmf"/><Relationship Id="rId4" Type="http://schemas.openxmlformats.org/officeDocument/2006/relationships/image" Target="../media/image380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16.png"/><Relationship Id="rId4" Type="http://schemas.openxmlformats.org/officeDocument/2006/relationships/image" Target="../media/image31.wmf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11" Type="http://schemas.openxmlformats.org/officeDocument/2006/relationships/image" Target="../media/image330.pn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20.png"/><Relationship Id="rId4" Type="http://schemas.openxmlformats.org/officeDocument/2006/relationships/image" Target="../media/image34.wmf"/><Relationship Id="rId9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50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20.png"/><Relationship Id="rId7" Type="http://schemas.openxmlformats.org/officeDocument/2006/relationships/image" Target="../media/image36.wmf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410.png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37.wmf"/><Relationship Id="rId23" Type="http://schemas.openxmlformats.org/officeDocument/2006/relationships/image" Target="../media/image370.png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39.bin"/><Relationship Id="rId22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wmf"/><Relationship Id="rId11" Type="http://schemas.openxmlformats.org/officeDocument/2006/relationships/image" Target="../media/image47.png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2.wmf"/><Relationship Id="rId3" Type="http://schemas.openxmlformats.org/officeDocument/2006/relationships/oleObject" Target="../embeddings/oleObject48.bin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wmf"/><Relationship Id="rId5" Type="http://schemas.openxmlformats.org/officeDocument/2006/relationships/image" Target="../media/image53.png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48.wmf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image" Target="../media/image640.png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9.wmf"/><Relationship Id="rId3" Type="http://schemas.openxmlformats.org/officeDocument/2006/relationships/oleObject" Target="../embeddings/oleObject65.bin"/><Relationship Id="rId7" Type="http://schemas.openxmlformats.org/officeDocument/2006/relationships/image" Target="../media/image72.png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wmf"/><Relationship Id="rId11" Type="http://schemas.openxmlformats.org/officeDocument/2006/relationships/image" Target="../media/image68.wmf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68.bin"/><Relationship Id="rId4" Type="http://schemas.openxmlformats.org/officeDocument/2006/relationships/image" Target="../media/image65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7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8.png"/><Relationship Id="rId7" Type="http://schemas.openxmlformats.org/officeDocument/2006/relationships/image" Target="../media/image74.png"/><Relationship Id="rId12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11" Type="http://schemas.openxmlformats.org/officeDocument/2006/relationships/image" Target="../media/image76.png"/><Relationship Id="rId5" Type="http://schemas.openxmlformats.org/officeDocument/2006/relationships/image" Target="../media/image610.png"/><Relationship Id="rId10" Type="http://schemas.openxmlformats.org/officeDocument/2006/relationships/image" Target="../media/image65.png"/><Relationship Id="rId9" Type="http://schemas.openxmlformats.org/officeDocument/2006/relationships/image" Target="../media/image60.png"/><Relationship Id="rId1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0.wmf"/><Relationship Id="rId17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3.wmf"/><Relationship Id="rId26" Type="http://schemas.openxmlformats.org/officeDocument/2006/relationships/image" Target="../media/image127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29" Type="http://schemas.openxmlformats.org/officeDocument/2006/relationships/oleObject" Target="../embeddings/oleObject128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26.wmf"/><Relationship Id="rId32" Type="http://schemas.openxmlformats.org/officeDocument/2006/relationships/image" Target="../media/image130.w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28" Type="http://schemas.openxmlformats.org/officeDocument/2006/relationships/image" Target="../media/image128.wmf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3.bin"/><Relationship Id="rId31" Type="http://schemas.openxmlformats.org/officeDocument/2006/relationships/oleObject" Target="../embeddings/oleObject129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Relationship Id="rId27" Type="http://schemas.openxmlformats.org/officeDocument/2006/relationships/oleObject" Target="../embeddings/oleObject127.bin"/><Relationship Id="rId30" Type="http://schemas.openxmlformats.org/officeDocument/2006/relationships/image" Target="../media/image129.wmf"/></Relationships>
</file>

<file path=ppt/slides/_rels/slide4.xml.rels><?xml version="1.0" encoding="UTF-8" standalone="yes"?>
<Relationships xmlns="http://schemas.openxmlformats.org/package/2006/relationships"><Relationship Id="rId109" Type="http://schemas.openxmlformats.org/officeDocument/2006/relationships/oleObject" Target="../embeddings/oleObject18.bin"/><Relationship Id="rId117" Type="http://schemas.openxmlformats.org/officeDocument/2006/relationships/image" Target="../media/image66.png"/><Relationship Id="rId84" Type="http://schemas.openxmlformats.org/officeDocument/2006/relationships/oleObject" Target="../embeddings/oleObject11.bin"/><Relationship Id="rId89" Type="http://schemas.openxmlformats.org/officeDocument/2006/relationships/image" Target="../media/image13.wmf"/><Relationship Id="rId97" Type="http://schemas.openxmlformats.org/officeDocument/2006/relationships/image" Target="../media/image17.wmf"/><Relationship Id="rId112" Type="http://schemas.openxmlformats.org/officeDocument/2006/relationships/image" Target="../media/image18.wmf"/><Relationship Id="rId120" Type="http://schemas.openxmlformats.org/officeDocument/2006/relationships/oleObject" Target="../embeddings/oleObject20.bin"/><Relationship Id="rId92" Type="http://schemas.openxmlformats.org/officeDocument/2006/relationships/oleObject" Target="../embeddings/oleObject15.bin"/><Relationship Id="rId108" Type="http://schemas.openxmlformats.org/officeDocument/2006/relationships/image" Target="../media/image17.wmf"/><Relationship Id="rId116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83" Type="http://schemas.openxmlformats.org/officeDocument/2006/relationships/image" Target="../media/image64.png"/><Relationship Id="rId88" Type="http://schemas.openxmlformats.org/officeDocument/2006/relationships/oleObject" Target="../embeddings/oleObject13.bin"/><Relationship Id="rId91" Type="http://schemas.openxmlformats.org/officeDocument/2006/relationships/image" Target="../media/image14.wmf"/><Relationship Id="rId96" Type="http://schemas.openxmlformats.org/officeDocument/2006/relationships/oleObject" Target="../embeddings/oleObject17.bin"/><Relationship Id="rId107" Type="http://schemas.openxmlformats.org/officeDocument/2006/relationships/oleObject" Target="../embeddings/oleObject17.bin"/><Relationship Id="rId111" Type="http://schemas.openxmlformats.org/officeDocument/2006/relationships/oleObject" Target="../embeddings/oleObject18.bin"/><Relationship Id="rId1" Type="http://schemas.openxmlformats.org/officeDocument/2006/relationships/vmlDrawing" Target="../drawings/vmlDrawing4.vml"/><Relationship Id="rId87" Type="http://schemas.openxmlformats.org/officeDocument/2006/relationships/image" Target="../media/image12.wmf"/><Relationship Id="rId79" Type="http://schemas.openxmlformats.org/officeDocument/2006/relationships/image" Target="../media/image20.png"/><Relationship Id="rId110" Type="http://schemas.openxmlformats.org/officeDocument/2006/relationships/image" Target="../media/image18.wmf"/><Relationship Id="rId115" Type="http://schemas.openxmlformats.org/officeDocument/2006/relationships/image" Target="../media/image61.png"/><Relationship Id="rId90" Type="http://schemas.openxmlformats.org/officeDocument/2006/relationships/oleObject" Target="../embeddings/oleObject14.bin"/><Relationship Id="rId95" Type="http://schemas.openxmlformats.org/officeDocument/2006/relationships/image" Target="../media/image16.wmf"/><Relationship Id="rId114" Type="http://schemas.openxmlformats.org/officeDocument/2006/relationships/oleObject" Target="../embeddings/oleObject19.bin"/><Relationship Id="rId119" Type="http://schemas.openxmlformats.org/officeDocument/2006/relationships/image" Target="../media/image68.png"/><Relationship Id="rId81" Type="http://schemas.openxmlformats.org/officeDocument/2006/relationships/image" Target="../media/image59.png"/><Relationship Id="rId86" Type="http://schemas.openxmlformats.org/officeDocument/2006/relationships/oleObject" Target="../embeddings/oleObject12.bin"/><Relationship Id="rId94" Type="http://schemas.openxmlformats.org/officeDocument/2006/relationships/oleObject" Target="../embeddings/oleObject16.bin"/><Relationship Id="rId113" Type="http://schemas.openxmlformats.org/officeDocument/2006/relationships/oleObject" Target="../embeddings/oleObject19.bin"/><Relationship Id="rId118" Type="http://schemas.openxmlformats.org/officeDocument/2006/relationships/image" Target="../media/image67.png"/><Relationship Id="rId80" Type="http://schemas.openxmlformats.org/officeDocument/2006/relationships/image" Target="../media/image63.png"/><Relationship Id="rId85" Type="http://schemas.openxmlformats.org/officeDocument/2006/relationships/image" Target="../media/image11.wmf"/><Relationship Id="rId93" Type="http://schemas.openxmlformats.org/officeDocument/2006/relationships/image" Target="../media/image15.wmf"/><Relationship Id="rId121" Type="http://schemas.openxmlformats.org/officeDocument/2006/relationships/image" Target="../media/image1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8" Type="http://schemas.openxmlformats.org/officeDocument/2006/relationships/image" Target="../media/image115.png"/><Relationship Id="rId26" Type="http://schemas.openxmlformats.org/officeDocument/2006/relationships/image" Target="../media/image123.w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38.bin"/><Relationship Id="rId34" Type="http://schemas.openxmlformats.org/officeDocument/2006/relationships/oleObject" Target="../embeddings/oleObject142.bin"/><Relationship Id="rId7" Type="http://schemas.openxmlformats.org/officeDocument/2006/relationships/oleObject" Target="../embeddings/oleObject136.bin"/><Relationship Id="rId17" Type="http://schemas.openxmlformats.org/officeDocument/2006/relationships/image" Target="../media/image114.png"/><Relationship Id="rId25" Type="http://schemas.openxmlformats.org/officeDocument/2006/relationships/oleObject" Target="../embeddings/oleObject140.bin"/><Relationship Id="rId33" Type="http://schemas.openxmlformats.org/officeDocument/2006/relationships/image" Target="../media/image127.wmf"/><Relationship Id="rId38" Type="http://schemas.openxmlformats.org/officeDocument/2006/relationships/image" Target="../media/image140.png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138.wmf"/><Relationship Id="rId29" Type="http://schemas.openxmlformats.org/officeDocument/2006/relationships/oleObject" Target="../embeddings/oleObject140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6.wmf"/><Relationship Id="rId24" Type="http://schemas.openxmlformats.org/officeDocument/2006/relationships/image" Target="../media/image140.wmf"/><Relationship Id="rId32" Type="http://schemas.openxmlformats.org/officeDocument/2006/relationships/oleObject" Target="../embeddings/oleObject142.bin"/><Relationship Id="rId37" Type="http://schemas.openxmlformats.org/officeDocument/2006/relationships/image" Target="../media/image139.png"/><Relationship Id="rId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36" Type="http://schemas.openxmlformats.org/officeDocument/2006/relationships/image" Target="../media/image138.png"/><Relationship Id="rId19" Type="http://schemas.openxmlformats.org/officeDocument/2006/relationships/oleObject" Target="../embeddings/oleObject137.bin"/><Relationship Id="rId31" Type="http://schemas.openxmlformats.org/officeDocument/2006/relationships/image" Target="../media/image129.png"/><Relationship Id="rId4" Type="http://schemas.openxmlformats.org/officeDocument/2006/relationships/image" Target="../media/image135.wmf"/><Relationship Id="rId22" Type="http://schemas.openxmlformats.org/officeDocument/2006/relationships/image" Target="../media/image139.wmf"/><Relationship Id="rId30" Type="http://schemas.openxmlformats.org/officeDocument/2006/relationships/image" Target="../media/image123.wmf"/><Relationship Id="rId35" Type="http://schemas.openxmlformats.org/officeDocument/2006/relationships/image" Target="../media/image12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20" Type="http://schemas.openxmlformats.org/officeDocument/2006/relationships/image" Target="../media/image148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41.wmf"/><Relationship Id="rId9" Type="http://schemas.openxmlformats.org/officeDocument/2006/relationships/image" Target="../media/image149.wmf"/><Relationship Id="rId14" Type="http://schemas.openxmlformats.org/officeDocument/2006/relationships/image" Target="../media/image14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0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2.wmf"/><Relationship Id="rId11" Type="http://schemas.openxmlformats.org/officeDocument/2006/relationships/image" Target="../media/image154.wmf"/><Relationship Id="rId5" Type="http://schemas.openxmlformats.org/officeDocument/2006/relationships/oleObject" Target="../embeddings/oleObject152.bin"/><Relationship Id="rId10" Type="http://schemas.openxmlformats.org/officeDocument/2006/relationships/oleObject" Target="../embeddings/oleObject155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0.bin"/><Relationship Id="rId13" Type="http://schemas.openxmlformats.org/officeDocument/2006/relationships/image" Target="../media/image1450.wmf"/><Relationship Id="rId18" Type="http://schemas.openxmlformats.org/officeDocument/2006/relationships/image" Target="../media/image1400.png"/><Relationship Id="rId3" Type="http://schemas.openxmlformats.org/officeDocument/2006/relationships/oleObject" Target="../embeddings/oleObject156.bin"/><Relationship Id="rId7" Type="http://schemas.openxmlformats.org/officeDocument/2006/relationships/image" Target="../media/image156.wmf"/><Relationship Id="rId12" Type="http://schemas.openxmlformats.org/officeDocument/2006/relationships/oleObject" Target="../embeddings/oleObject1380.bin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142.png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57.bin"/><Relationship Id="rId5" Type="http://schemas.openxmlformats.org/officeDocument/2006/relationships/image" Target="../media/image1390.png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41.png"/><Relationship Id="rId4" Type="http://schemas.openxmlformats.org/officeDocument/2006/relationships/image" Target="../media/image155.wmf"/><Relationship Id="rId9" Type="http://schemas.openxmlformats.org/officeDocument/2006/relationships/image" Target="../media/image156.wmf"/><Relationship Id="rId14" Type="http://schemas.openxmlformats.org/officeDocument/2006/relationships/image" Target="../media/image1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66.png"/><Relationship Id="rId4" Type="http://schemas.openxmlformats.org/officeDocument/2006/relationships/image" Target="../media/image15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image" Target="../media/image149.png"/><Relationship Id="rId7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62.wmf"/><Relationship Id="rId5" Type="http://schemas.openxmlformats.org/officeDocument/2006/relationships/image" Target="../media/image159.w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6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69.png"/><Relationship Id="rId4" Type="http://schemas.openxmlformats.org/officeDocument/2006/relationships/image" Target="../media/image163.wmf"/><Relationship Id="rId9" Type="http://schemas.openxmlformats.org/officeDocument/2006/relationships/image" Target="../media/image1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75.wmf"/><Relationship Id="rId9" Type="http://schemas.openxmlformats.org/officeDocument/2006/relationships/image" Target="../media/image20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82.wmf"/><Relationship Id="rId3" Type="http://schemas.openxmlformats.org/officeDocument/2006/relationships/oleObject" Target="../embeddings/oleObject179.bin"/><Relationship Id="rId7" Type="http://schemas.openxmlformats.org/officeDocument/2006/relationships/image" Target="../media/image179.wmf"/><Relationship Id="rId12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3.png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81.wmf"/><Relationship Id="rId5" Type="http://schemas.openxmlformats.org/officeDocument/2006/relationships/image" Target="../media/image212.png"/><Relationship Id="rId15" Type="http://schemas.openxmlformats.org/officeDocument/2006/relationships/image" Target="../media/image183.wmf"/><Relationship Id="rId10" Type="http://schemas.openxmlformats.org/officeDocument/2006/relationships/oleObject" Target="../embeddings/oleObject182.bin"/><Relationship Id="rId4" Type="http://schemas.openxmlformats.org/officeDocument/2006/relationships/image" Target="../media/image178.wmf"/><Relationship Id="rId9" Type="http://schemas.openxmlformats.org/officeDocument/2006/relationships/image" Target="../media/image180.wmf"/><Relationship Id="rId14" Type="http://schemas.openxmlformats.org/officeDocument/2006/relationships/oleObject" Target="../embeddings/oleObject184.bin"/></Relationships>
</file>

<file path=ppt/slides/_rels/slide6.xml.rels><?xml version="1.0" encoding="UTF-8" standalone="yes"?>
<Relationships xmlns="http://schemas.openxmlformats.org/package/2006/relationships"><Relationship Id="rId109" Type="http://schemas.openxmlformats.org/officeDocument/2006/relationships/oleObject" Target="../embeddings/oleObject18.bin"/><Relationship Id="rId117" Type="http://schemas.openxmlformats.org/officeDocument/2006/relationships/image" Target="../media/image66.png"/><Relationship Id="rId84" Type="http://schemas.openxmlformats.org/officeDocument/2006/relationships/oleObject" Target="../embeddings/oleObject11.bin"/><Relationship Id="rId89" Type="http://schemas.openxmlformats.org/officeDocument/2006/relationships/image" Target="../media/image13.wmf"/><Relationship Id="rId97" Type="http://schemas.openxmlformats.org/officeDocument/2006/relationships/image" Target="../media/image17.wmf"/><Relationship Id="rId112" Type="http://schemas.openxmlformats.org/officeDocument/2006/relationships/image" Target="../media/image18.wmf"/><Relationship Id="rId120" Type="http://schemas.openxmlformats.org/officeDocument/2006/relationships/oleObject" Target="../embeddings/oleObject20.bin"/><Relationship Id="rId92" Type="http://schemas.openxmlformats.org/officeDocument/2006/relationships/oleObject" Target="../embeddings/oleObject15.bin"/><Relationship Id="rId108" Type="http://schemas.openxmlformats.org/officeDocument/2006/relationships/image" Target="../media/image17.wmf"/><Relationship Id="rId116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83" Type="http://schemas.openxmlformats.org/officeDocument/2006/relationships/image" Target="../media/image64.png"/><Relationship Id="rId88" Type="http://schemas.openxmlformats.org/officeDocument/2006/relationships/oleObject" Target="../embeddings/oleObject13.bin"/><Relationship Id="rId91" Type="http://schemas.openxmlformats.org/officeDocument/2006/relationships/image" Target="../media/image14.wmf"/><Relationship Id="rId96" Type="http://schemas.openxmlformats.org/officeDocument/2006/relationships/oleObject" Target="../embeddings/oleObject17.bin"/><Relationship Id="rId107" Type="http://schemas.openxmlformats.org/officeDocument/2006/relationships/oleObject" Target="../embeddings/oleObject17.bin"/><Relationship Id="rId111" Type="http://schemas.openxmlformats.org/officeDocument/2006/relationships/oleObject" Target="../embeddings/oleObject18.bin"/><Relationship Id="rId1" Type="http://schemas.openxmlformats.org/officeDocument/2006/relationships/vmlDrawing" Target="../drawings/vmlDrawing6.vml"/><Relationship Id="rId87" Type="http://schemas.openxmlformats.org/officeDocument/2006/relationships/image" Target="../media/image12.wmf"/><Relationship Id="rId79" Type="http://schemas.openxmlformats.org/officeDocument/2006/relationships/image" Target="../media/image20.png"/><Relationship Id="rId110" Type="http://schemas.openxmlformats.org/officeDocument/2006/relationships/image" Target="../media/image18.wmf"/><Relationship Id="rId115" Type="http://schemas.openxmlformats.org/officeDocument/2006/relationships/image" Target="../media/image61.png"/><Relationship Id="rId90" Type="http://schemas.openxmlformats.org/officeDocument/2006/relationships/oleObject" Target="../embeddings/oleObject14.bin"/><Relationship Id="rId95" Type="http://schemas.openxmlformats.org/officeDocument/2006/relationships/image" Target="../media/image16.wmf"/><Relationship Id="rId114" Type="http://schemas.openxmlformats.org/officeDocument/2006/relationships/oleObject" Target="../embeddings/oleObject19.bin"/><Relationship Id="rId119" Type="http://schemas.openxmlformats.org/officeDocument/2006/relationships/image" Target="../media/image68.png"/><Relationship Id="rId81" Type="http://schemas.openxmlformats.org/officeDocument/2006/relationships/image" Target="../media/image59.png"/><Relationship Id="rId86" Type="http://schemas.openxmlformats.org/officeDocument/2006/relationships/oleObject" Target="../embeddings/oleObject12.bin"/><Relationship Id="rId94" Type="http://schemas.openxmlformats.org/officeDocument/2006/relationships/oleObject" Target="../embeddings/oleObject16.bin"/><Relationship Id="rId113" Type="http://schemas.openxmlformats.org/officeDocument/2006/relationships/oleObject" Target="../embeddings/oleObject19.bin"/><Relationship Id="rId118" Type="http://schemas.openxmlformats.org/officeDocument/2006/relationships/image" Target="../media/image67.png"/><Relationship Id="rId80" Type="http://schemas.openxmlformats.org/officeDocument/2006/relationships/image" Target="../media/image63.png"/><Relationship Id="rId85" Type="http://schemas.openxmlformats.org/officeDocument/2006/relationships/image" Target="../media/image11.wmf"/><Relationship Id="rId93" Type="http://schemas.openxmlformats.org/officeDocument/2006/relationships/image" Target="../media/image15.wmf"/><Relationship Id="rId121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9.wmf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0" Type="http://schemas.openxmlformats.org/officeDocument/2006/relationships/image" Target="../media/image10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76672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Lagrangian description</a:t>
            </a:r>
          </a:p>
          <a:p>
            <a:r>
              <a:rPr lang="en-US" sz="2800" b="1" dirty="0">
                <a:latin typeface="Georgia" panose="02040502050405020303" pitchFamily="18" charset="0"/>
              </a:rPr>
              <a:t>r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en-US" sz="2800" b="1" dirty="0">
                <a:latin typeface="Georgia" panose="02040502050405020303" pitchFamily="18" charset="0"/>
              </a:rPr>
              <a:t>r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… ,      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i="1" dirty="0">
                <a:latin typeface="Georgia" panose="02040502050405020303" pitchFamily="18" charset="0"/>
              </a:rPr>
              <a:t>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</a:t>
            </a:r>
          </a:p>
          <a:p>
            <a:endParaRPr lang="en-US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672592"/>
              </p:ext>
            </p:extLst>
          </p:nvPr>
        </p:nvGraphicFramePr>
        <p:xfrm>
          <a:off x="251520" y="1775753"/>
          <a:ext cx="25161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168200" imgH="469800" progId="Equation.DSMT4">
                  <p:embed/>
                </p:oleObj>
              </mc:Choice>
              <mc:Fallback>
                <p:oleObj name="Equation" r:id="rId3" imgW="1168200" imgH="4698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75753"/>
                        <a:ext cx="25161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61308"/>
              </p:ext>
            </p:extLst>
          </p:nvPr>
        </p:nvGraphicFramePr>
        <p:xfrm>
          <a:off x="3347864" y="1753396"/>
          <a:ext cx="197008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914400" imgH="469800" progId="Equation.DSMT4">
                  <p:embed/>
                </p:oleObj>
              </mc:Choice>
              <mc:Fallback>
                <p:oleObj name="Equation" r:id="rId5" imgW="914400" imgH="4698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753396"/>
                        <a:ext cx="1970087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4329679"/>
            <a:ext cx="89644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v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en-US" sz="2800" b="1" dirty="0">
                <a:latin typeface="Georgia" panose="02040502050405020303" pitchFamily="18" charset="0"/>
              </a:rPr>
              <a:t>v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2,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     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i="1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2,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</a:t>
            </a:r>
          </a:p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30552" y="3761746"/>
            <a:ext cx="3082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Eulerian description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5057890"/>
            <a:ext cx="8964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v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en-US" sz="2800" b="1" dirty="0">
                <a:latin typeface="Georgia" panose="02040502050405020303" pitchFamily="18" charset="0"/>
              </a:rPr>
              <a:t>v</a:t>
            </a:r>
            <a:r>
              <a:rPr lang="en-US" sz="2800" dirty="0">
                <a:latin typeface="Georgia" panose="02040502050405020303" pitchFamily="18" charset="0"/>
              </a:rPr>
              <a:t>[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)].</a:t>
            </a:r>
          </a:p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i="1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</a:t>
            </a:r>
            <a:r>
              <a:rPr lang="en-US" sz="2800" dirty="0">
                <a:latin typeface="Georgia" panose="02040502050405020303" pitchFamily="18" charset="0"/>
              </a:rPr>
              <a:t>[</a:t>
            </a:r>
            <a:r>
              <a:rPr lang="en-US" sz="2800" i="1" dirty="0">
                <a:latin typeface="Georgia" panose="02040502050405020303" pitchFamily="18" charset="0"/>
              </a:rPr>
              <a:t>t , x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), 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1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</a:t>
            </a:r>
            <a:r>
              <a:rPr lang="en-US" sz="2800" baseline="-25000" dirty="0">
                <a:latin typeface="Georgia" panose="02040502050405020303" pitchFamily="18" charset="0"/>
              </a:rPr>
              <a:t>3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)],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A9240-F2E5-4825-B22D-FB44F55A9D25}"/>
              </a:ext>
            </a:extLst>
          </p:cNvPr>
          <p:cNvSpPr txBox="1"/>
          <p:nvPr/>
        </p:nvSpPr>
        <p:spPr>
          <a:xfrm>
            <a:off x="5498048" y="1829167"/>
            <a:ext cx="3679429" cy="87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derivative </a:t>
            </a:r>
          </a:p>
          <a:p>
            <a:pPr>
              <a:lnSpc>
                <a:spcPct val="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material particle</a:t>
            </a:r>
          </a:p>
          <a:p>
            <a:pPr>
              <a:lnSpc>
                <a:spcPct val="70000"/>
              </a:lnSpc>
            </a:pPr>
            <a:r>
              <a:rPr 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spc="-7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substantial time derivative</a:t>
            </a:r>
            <a:r>
              <a:rPr 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4F6D1A-F32D-491C-812D-D4B958512DF7}"/>
                  </a:ext>
                </a:extLst>
              </p:cNvPr>
              <p:cNvSpPr txBox="1"/>
              <p:nvPr/>
            </p:nvSpPr>
            <p:spPr>
              <a:xfrm>
                <a:off x="5508104" y="120355"/>
                <a:ext cx="2016224" cy="733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d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Georgia" panose="02040502050405020303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400" baseline="56000" dirty="0">
                            <a:latin typeface="Georgia" panose="02040502050405020303" pitchFamily="18" charset="0"/>
                          </a:rPr>
                          <m:t>o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ym typeface="Symbol" panose="05050102010706020507" pitchFamily="18" charset="2"/>
                          </a:rPr>
                          <m:t>d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400" i="1" dirty="0">
                                <a:latin typeface="Georgia" panose="02040502050405020303" pitchFamily="18" charset="0"/>
                              </a:rPr>
                              <m:t>V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ym typeface="Symbol" panose="05050102010706020507" pitchFamily="18" charset="2"/>
                              </a:rPr>
                              <m:t></m:t>
                            </m:r>
                          </m:e>
                        </m:acc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ym typeface="Symbol" panose="05050102010706020507" pitchFamily="18" charset="2"/>
                          </a:rPr>
                          <m:t></m:t>
                        </m:r>
                        <m:r>
                          <m:rPr>
                            <m:sty m:val="p"/>
                          </m:rPr>
                          <a:rPr lang="en-US" sz="2400" b="0" i="0" baseline="42000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o</m:t>
                        </m:r>
                      </m:den>
                    </m:f>
                  </m:oMath>
                </a14:m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400" dirty="0" smtClean="0">
                                <a:latin typeface="Georgia" panose="02040502050405020303" pitchFamily="18" charset="0"/>
                                <a:sym typeface="Symbol" panose="05050102010706020507" pitchFamily="18" charset="2"/>
                              </a:rPr>
                              <m:t></m:t>
                            </m:r>
                          </m:e>
                        </m:acc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sz="2400" baseline="32000" dirty="0">
                            <a:latin typeface="Georgia" panose="02040502050405020303" pitchFamily="18" charset="0"/>
                          </a:rPr>
                          <m:t>o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4F6D1A-F32D-491C-812D-D4B958512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20355"/>
                <a:ext cx="2016224" cy="733727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A3FE18-EA52-4982-86FC-977A5FED5FA5}"/>
                  </a:ext>
                </a:extLst>
              </p:cNvPr>
              <p:cNvSpPr txBox="1"/>
              <p:nvPr/>
            </p:nvSpPr>
            <p:spPr>
              <a:xfrm>
                <a:off x="3131840" y="217046"/>
                <a:ext cx="2088232" cy="47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ym typeface="Symbol" panose="05050102010706020507" pitchFamily="18" charset="2"/>
                  </a:rPr>
                  <a:t>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r>
                      <m:rPr>
                        <m:nor/>
                      </m:rPr>
                      <a:rPr lang="en-US" sz="2400" dirty="0" smtClean="0">
                        <a:sym typeface="Symbol" panose="05050102010706020507" pitchFamily="18" charset="2"/>
                      </a:rPr>
                      <m:t></m:t>
                    </m:r>
                    <m:r>
                      <m:rPr>
                        <m:sty m:val="p"/>
                      </m:rPr>
                      <a:rPr lang="en-US" sz="2400" b="0" i="0" baseline="42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o</m:t>
                    </m:r>
                    <m:r>
                      <a:rPr lang="en-US" sz="2400" b="0" i="1" baseline="42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sz="2400" baseline="56000" dirty="0">
                    <a:latin typeface="Georgia" panose="02040502050405020303" pitchFamily="18" charset="0"/>
                  </a:rPr>
                  <a:t>o  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A3FE18-EA52-4982-86FC-977A5FED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17046"/>
                <a:ext cx="2088232" cy="474874"/>
              </a:xfrm>
              <a:prstGeom prst="rect">
                <a:avLst/>
              </a:prstGeom>
              <a:blipFill>
                <a:blip r:embed="rId4"/>
                <a:stretch>
                  <a:fillRect l="-4678" t="-20513" b="-2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6910C-8876-4E01-905A-2D8D7F66C995}"/>
                  </a:ext>
                </a:extLst>
              </p:cNvPr>
              <p:cNvSpPr txBox="1"/>
              <p:nvPr/>
            </p:nvSpPr>
            <p:spPr>
              <a:xfrm>
                <a:off x="301225" y="830133"/>
                <a:ext cx="4644516" cy="86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ym typeface="Symbol" panose="05050102010706020507" pitchFamily="18" charset="2"/>
                          </a:rPr>
                          <m:t>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</m:t>
                                </m:r>
                              </m:num>
                              <m:den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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sz="2400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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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ym typeface="Symbol" panose="05050102010706020507" pitchFamily="18" charset="2"/>
                                  </a:rPr>
                                  <m:t></m:t>
                                </m:r>
                              </m:num>
                              <m:den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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sz="2400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6910C-8876-4E01-905A-2D8D7F66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5" y="830133"/>
                <a:ext cx="4644516" cy="866071"/>
              </a:xfrm>
              <a:prstGeom prst="rect">
                <a:avLst/>
              </a:prstGeom>
              <a:blipFill>
                <a:blip r:embed="rId5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3CA26B-417F-4EF4-902F-D53C48486364}"/>
                  </a:ext>
                </a:extLst>
              </p:cNvPr>
              <p:cNvSpPr txBox="1"/>
              <p:nvPr/>
            </p:nvSpPr>
            <p:spPr>
              <a:xfrm>
                <a:off x="5508104" y="811029"/>
                <a:ext cx="2556284" cy="857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</m:t>
                          </m:r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>
                              <a:sym typeface="Symbol" panose="05050102010706020507" pitchFamily="18" charset="2"/>
                            </a:rPr>
                            <m:t></m:t>
                          </m:r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ym typeface="Symbol" panose="05050102010706020507" pitchFamily="18" charset="2"/>
                            </a:rPr>
                            <m:t>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3CA26B-417F-4EF4-902F-D53C48486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811029"/>
                <a:ext cx="2556284" cy="857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A1071-7A52-4127-A3D6-EF266653FB5E}"/>
                  </a:ext>
                </a:extLst>
              </p:cNvPr>
              <p:cNvSpPr txBox="1"/>
              <p:nvPr/>
            </p:nvSpPr>
            <p:spPr>
              <a:xfrm>
                <a:off x="597306" y="5604260"/>
                <a:ext cx="2304256" cy="103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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a:rPr lang="en-US" sz="24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A1071-7A52-4127-A3D6-EF266653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6" y="5604260"/>
                <a:ext cx="2304256" cy="1036694"/>
              </a:xfrm>
              <a:prstGeom prst="rect">
                <a:avLst/>
              </a:prstGeom>
              <a:blipFill>
                <a:blip r:embed="rId7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E9D966F-7C05-403A-9E59-20C6CE645411}"/>
              </a:ext>
            </a:extLst>
          </p:cNvPr>
          <p:cNvGrpSpPr/>
          <p:nvPr/>
        </p:nvGrpSpPr>
        <p:grpSpPr>
          <a:xfrm>
            <a:off x="137661" y="3536136"/>
            <a:ext cx="2706147" cy="2116157"/>
            <a:chOff x="2584742" y="4379913"/>
            <a:chExt cx="2706147" cy="2116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0C9D9C-CBA4-4317-A707-ED347962F5EA}"/>
                    </a:ext>
                  </a:extLst>
                </p:cNvPr>
                <p:cNvSpPr txBox="1"/>
                <p:nvPr/>
              </p:nvSpPr>
              <p:spPr>
                <a:xfrm>
                  <a:off x="3131840" y="4379913"/>
                  <a:ext cx="2159049" cy="2116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i="1" baseline="-25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i="1" baseline="-25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0C9D9C-CBA4-4317-A707-ED347962F5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4379913"/>
                  <a:ext cx="2159049" cy="211615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Объект 124">
              <a:extLst>
                <a:ext uri="{FF2B5EF4-FFF2-40B4-BE49-F238E27FC236}">
                  <a16:creationId xmlns:a16="http://schemas.microsoft.com/office/drawing/2014/main" id="{49CBF989-7F51-4F20-86D6-7DCF6F3A85AF}"/>
                </a:ext>
              </a:extLst>
            </p:cNvPr>
            <p:cNvSpPr txBox="1"/>
            <p:nvPr/>
          </p:nvSpPr>
          <p:spPr bwMode="auto">
            <a:xfrm>
              <a:off x="2584742" y="5205922"/>
              <a:ext cx="730517" cy="508177"/>
            </a:xfrm>
            <a:prstGeom prst="rect">
              <a:avLst/>
            </a:prstGeom>
            <a:noFill/>
          </p:spPr>
          <p:txBody>
            <a:bodyPr>
              <a:normAutofit lnSpcReduction="10000"/>
            </a:bodyPr>
            <a:lstStyle/>
            <a:p>
              <a:r>
                <a:rPr lang="en-US" sz="2400" dirty="0"/>
                <a:t> </a:t>
              </a:r>
              <a:r>
                <a:rPr lang="ru-RU" sz="2800" dirty="0">
                  <a:sym typeface="Symbol" panose="05050102010706020507" pitchFamily="18" charset="2"/>
                </a:rPr>
                <a:t></a:t>
              </a:r>
              <a:r>
                <a:rPr lang="en-US" sz="2800" dirty="0">
                  <a:sym typeface="Symbol" panose="05050102010706020507" pitchFamily="18" charset="2"/>
                </a:rPr>
                <a:t> =</a:t>
              </a:r>
              <a:endParaRPr lang="ru-RU" sz="2800" dirty="0"/>
            </a:p>
          </p:txBody>
        </p:sp>
      </p:grp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16C9786C-6D52-40E1-8683-4175940A13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526389"/>
              </p:ext>
            </p:extLst>
          </p:nvPr>
        </p:nvGraphicFramePr>
        <p:xfrm>
          <a:off x="6511925" y="5604260"/>
          <a:ext cx="2632075" cy="85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9" imgW="1218960" imgH="431640" progId="Equation.DSMT4">
                  <p:embed/>
                </p:oleObj>
              </mc:Choice>
              <mc:Fallback>
                <p:oleObj name="Equation" r:id="rId9" imgW="1218960" imgH="43164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5604260"/>
                        <a:ext cx="2632075" cy="855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05EAF06-7635-42F7-A84E-B94C90BF00D7}"/>
              </a:ext>
            </a:extLst>
          </p:cNvPr>
          <p:cNvSpPr txBox="1"/>
          <p:nvPr/>
        </p:nvSpPr>
        <p:spPr>
          <a:xfrm>
            <a:off x="3059832" y="5722318"/>
            <a:ext cx="3108300" cy="62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/>
              <a:t>Material </a:t>
            </a:r>
            <a:r>
              <a:rPr lang="ru-RU" sz="2400" b="1" dirty="0"/>
              <a:t> (</a:t>
            </a:r>
            <a:r>
              <a:rPr lang="en-US" sz="2400" b="1" dirty="0"/>
              <a:t>substantial</a:t>
            </a:r>
            <a:r>
              <a:rPr lang="ru-RU" sz="2400" b="1" dirty="0"/>
              <a:t>) </a:t>
            </a:r>
            <a:r>
              <a:rPr lang="en-US" sz="2400" b="1" dirty="0"/>
              <a:t>derivative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7D268D-3699-43EA-BF29-6FF3CFFAEC42}"/>
              </a:ext>
            </a:extLst>
          </p:cNvPr>
          <p:cNvSpPr/>
          <p:nvPr/>
        </p:nvSpPr>
        <p:spPr>
          <a:xfrm>
            <a:off x="2245705" y="1738147"/>
            <a:ext cx="558225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conservation equation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1F066F-02C8-43E8-9246-5DF49A608003}"/>
              </a:ext>
            </a:extLst>
          </p:cNvPr>
          <p:cNvSpPr/>
          <p:nvPr/>
        </p:nvSpPr>
        <p:spPr>
          <a:xfrm>
            <a:off x="107504" y="2103017"/>
            <a:ext cx="310830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8CD2E36-B470-41A0-A0A0-EA0042E09DDC}"/>
              </a:ext>
            </a:extLst>
          </p:cNvPr>
          <p:cNvSpPr/>
          <p:nvPr/>
        </p:nvSpPr>
        <p:spPr>
          <a:xfrm>
            <a:off x="6035699" y="2159447"/>
            <a:ext cx="310830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Eulerian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1572A-6809-493A-9B3C-40D20361EC2E}"/>
                  </a:ext>
                </a:extLst>
              </p:cNvPr>
              <p:cNvSpPr txBox="1"/>
              <p:nvPr/>
            </p:nvSpPr>
            <p:spPr>
              <a:xfrm>
                <a:off x="233518" y="2678465"/>
                <a:ext cx="2556284" cy="8576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</m:t>
                          </m:r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>
                              <a:sym typeface="Symbol" panose="05050102010706020507" pitchFamily="18" charset="2"/>
                            </a:rPr>
                            <m:t></m:t>
                          </m:r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ym typeface="Symbol" panose="05050102010706020507" pitchFamily="18" charset="2"/>
                            </a:rPr>
                            <m:t>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1572A-6809-493A-9B3C-40D20361E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8" y="2678465"/>
                <a:ext cx="2556284" cy="857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7C0DC4AB-294E-4A7F-8E82-A04834A1B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376285"/>
              </p:ext>
            </p:extLst>
          </p:nvPr>
        </p:nvGraphicFramePr>
        <p:xfrm>
          <a:off x="6516216" y="2677423"/>
          <a:ext cx="2016224" cy="86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12" imgW="927000" imgH="393480" progId="Equation.DSMT4">
                  <p:embed/>
                </p:oleObj>
              </mc:Choice>
              <mc:Fallback>
                <p:oleObj name="Equation" r:id="rId12" imgW="927000" imgH="39348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FE800D03-97FC-4445-86FB-314E7452B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677423"/>
                        <a:ext cx="2016224" cy="86066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Объект 20">
                <a:extLst>
                  <a:ext uri="{FF2B5EF4-FFF2-40B4-BE49-F238E27FC236}">
                    <a16:creationId xmlns:a16="http://schemas.microsoft.com/office/drawing/2014/main" id="{12C4F825-9037-4794-9310-17A0B4B55659}"/>
                  </a:ext>
                </a:extLst>
              </p:cNvPr>
              <p:cNvSpPr txBox="1"/>
              <p:nvPr/>
            </p:nvSpPr>
            <p:spPr bwMode="auto">
              <a:xfrm>
                <a:off x="332451" y="272635"/>
                <a:ext cx="2358417" cy="453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>
                    <a:sym typeface="Symbol" panose="05050102010706020507" pitchFamily="18" charset="2"/>
                  </a:rPr>
                  <a:t></a:t>
                </a:r>
                <a:r>
                  <a:rPr lang="en-US" sz="2400" baseline="38000" dirty="0">
                    <a:latin typeface="Georgia" panose="02040502050405020303" pitchFamily="18" charset="0"/>
                  </a:rPr>
                  <a:t>o </a:t>
                </a:r>
                <a:r>
                  <a:rPr lang="en-US" sz="2400" dirty="0" err="1"/>
                  <a:t>d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V</a:t>
                </a:r>
                <a:r>
                  <a:rPr lang="en-US" sz="2400" baseline="56000" dirty="0" err="1">
                    <a:latin typeface="Georgia" panose="02040502050405020303" pitchFamily="18" charset="0"/>
                  </a:rPr>
                  <a:t>o</a:t>
                </a:r>
                <a:endParaRPr lang="ru-RU" sz="2400" baseline="38000" dirty="0"/>
              </a:p>
            </p:txBody>
          </p:sp>
        </mc:Choice>
        <mc:Fallback xmlns="">
          <p:sp>
            <p:nvSpPr>
              <p:cNvPr id="21" name="Объект 20">
                <a:extLst>
                  <a:ext uri="{FF2B5EF4-FFF2-40B4-BE49-F238E27FC236}">
                    <a16:creationId xmlns:a16="http://schemas.microsoft.com/office/drawing/2014/main" id="{12C4F825-9037-4794-9310-17A0B4B55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451" y="272635"/>
                <a:ext cx="2358417" cy="453283"/>
              </a:xfrm>
              <a:prstGeom prst="rect">
                <a:avLst/>
              </a:prstGeom>
              <a:blipFill>
                <a:blip r:embed="rId14"/>
                <a:stretch>
                  <a:fillRect l="-777" t="-29730" b="-24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23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en-US" dirty="0"/>
              <a:t>CONTINUA MECHANICS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664495"/>
            <a:ext cx="6400800" cy="1752600"/>
          </a:xfrm>
        </p:spPr>
        <p:txBody>
          <a:bodyPr/>
          <a:lstStyle/>
          <a:p>
            <a:r>
              <a:rPr lang="en-US" b="1" cap="all" dirty="0">
                <a:solidFill>
                  <a:schemeClr val="tx1"/>
                </a:solidFill>
              </a:rPr>
              <a:t>foundations of continuum dynamics: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cap="all" dirty="0">
                <a:solidFill>
                  <a:schemeClr val="tx1"/>
                </a:solidFill>
              </a:rPr>
              <a:t>forces and stresses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2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31031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Forces and Force Fields in Continuum Mechanics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807095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ym typeface="Symbol"/>
              </a:rPr>
              <a:t></a:t>
            </a:r>
            <a:r>
              <a:rPr lang="en-US" sz="2400" i="1" dirty="0">
                <a:sym typeface="Symbol"/>
              </a:rPr>
              <a:t>m</a:t>
            </a:r>
            <a:r>
              <a:rPr lang="en-US" sz="2400" dirty="0">
                <a:sym typeface="Symbol"/>
              </a:rPr>
              <a:t> </a:t>
            </a:r>
            <a:r>
              <a:rPr lang="en-US" sz="2400" b="1" dirty="0">
                <a:latin typeface="Georgia" panose="02040502050405020303" pitchFamily="18" charset="0"/>
              </a:rPr>
              <a:t>a</a:t>
            </a:r>
            <a:r>
              <a:rPr lang="en-US" sz="2400" dirty="0"/>
              <a:t>(</a:t>
            </a:r>
            <a:r>
              <a:rPr lang="en-US" sz="2400" b="1" dirty="0">
                <a:latin typeface="Georgia" panose="02040502050405020303" pitchFamily="18" charset="0"/>
              </a:rPr>
              <a:t>x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	</a:t>
            </a:r>
            <a:r>
              <a:rPr lang="ru-RU" sz="2400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  </a:t>
            </a:r>
            <a:r>
              <a:rPr lang="ru-RU" sz="2400" dirty="0">
                <a:sym typeface="Symbol"/>
              </a:rPr>
              <a:t></a:t>
            </a:r>
            <a:r>
              <a:rPr lang="en-US" sz="2400" i="1" dirty="0">
                <a:latin typeface="Georgia" panose="02040502050405020303" pitchFamily="18" charset="0"/>
                <a:sym typeface="Symbol"/>
              </a:rPr>
              <a:t>m</a:t>
            </a:r>
            <a:r>
              <a:rPr lang="en-US" sz="2400" dirty="0">
                <a:sym typeface="Symbol"/>
              </a:rPr>
              <a:t> = </a:t>
            </a:r>
            <a:r>
              <a:rPr lang="ru-RU" sz="2400" dirty="0">
                <a:sym typeface="Symbol"/>
              </a:rPr>
              <a:t></a:t>
            </a:r>
            <a:r>
              <a:rPr lang="en-US" sz="2400" dirty="0"/>
              <a:t>(</a:t>
            </a:r>
            <a:r>
              <a:rPr lang="en-US" sz="2400" b="1" dirty="0">
                <a:latin typeface="Georgia" panose="02040502050405020303" pitchFamily="18" charset="0"/>
              </a:rPr>
              <a:t>x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) d</a:t>
            </a:r>
            <a:r>
              <a:rPr lang="en-US" sz="2400" i="1" dirty="0">
                <a:latin typeface="Georgia" panose="02040502050405020303" pitchFamily="18" charset="0"/>
              </a:rPr>
              <a:t>V</a:t>
            </a:r>
            <a:r>
              <a:rPr lang="en-US" sz="2400" dirty="0"/>
              <a:t>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671830"/>
              </p:ext>
            </p:extLst>
          </p:nvPr>
        </p:nvGraphicFramePr>
        <p:xfrm>
          <a:off x="5286921" y="561975"/>
          <a:ext cx="11572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3" imgW="469800" imgH="393480" progId="Equation.DSMT4">
                  <p:embed/>
                </p:oleObj>
              </mc:Choice>
              <mc:Fallback>
                <p:oleObj name="Equation" r:id="rId3" imgW="469800" imgH="393480" progId="Equation.DSMT4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921" y="561975"/>
                        <a:ext cx="1157287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051632"/>
              </p:ext>
            </p:extLst>
          </p:nvPr>
        </p:nvGraphicFramePr>
        <p:xfrm>
          <a:off x="3204493" y="3933056"/>
          <a:ext cx="28384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5" imgW="1854000" imgH="558720" progId="Equation.DSMT4">
                  <p:embed/>
                </p:oleObj>
              </mc:Choice>
              <mc:Fallback>
                <p:oleObj name="Equation" r:id="rId5" imgW="1854000" imgH="55872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4493" y="3933056"/>
                        <a:ext cx="2838450" cy="8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2123728" y="2996952"/>
            <a:ext cx="3385021" cy="884538"/>
            <a:chOff x="3851275" y="3068960"/>
            <a:chExt cx="3385021" cy="884538"/>
          </a:xfrm>
        </p:grpSpPr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7883081"/>
                </p:ext>
              </p:extLst>
            </p:nvPr>
          </p:nvGraphicFramePr>
          <p:xfrm>
            <a:off x="3851275" y="3271838"/>
            <a:ext cx="8556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Equation" r:id="rId7" imgW="558720" imgH="291960" progId="Equation.DSMT4">
                    <p:embed/>
                  </p:oleObj>
                </mc:Choice>
                <mc:Fallback>
                  <p:oleObj name="Equation" r:id="rId7" imgW="558720" imgH="291960" progId="Equation.DSMT4">
                    <p:embed/>
                    <p:pic>
                      <p:nvPicPr>
                        <p:cNvPr id="8" name="Объект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275" y="3271838"/>
                          <a:ext cx="8556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932040" y="3068960"/>
              <a:ext cx="2304256" cy="884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400" dirty="0"/>
                <a:t>Stable</a:t>
              </a:r>
            </a:p>
            <a:p>
              <a:pPr>
                <a:lnSpc>
                  <a:spcPct val="70000"/>
                </a:lnSpc>
              </a:pPr>
              <a:r>
                <a:rPr lang="en-US" sz="2400" dirty="0"/>
                <a:t>Regular</a:t>
              </a:r>
            </a:p>
            <a:p>
              <a:pPr>
                <a:lnSpc>
                  <a:spcPct val="70000"/>
                </a:lnSpc>
              </a:pPr>
              <a:r>
                <a:rPr lang="en-US" sz="2400" dirty="0"/>
                <a:t>Representative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512" y="482473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F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b="1" dirty="0">
                <a:latin typeface="Georgia" panose="02040502050405020303" pitchFamily="18" charset="0"/>
              </a:rPr>
              <a:t>g</a:t>
            </a:r>
            <a:r>
              <a:rPr lang="en-US" sz="2400" dirty="0">
                <a:latin typeface="Georgia" panose="02040502050405020303" pitchFamily="18" charset="0"/>
              </a:rPr>
              <a:t> + </a:t>
            </a:r>
            <a:r>
              <a:rPr lang="en-US" sz="2400" b="1" dirty="0">
                <a:latin typeface="Georgia" panose="02040502050405020303" pitchFamily="18" charset="0"/>
              </a:rPr>
              <a:t>R + a</a:t>
            </a:r>
            <a:r>
              <a:rPr lang="en-US" sz="2400" baseline="-28000" dirty="0">
                <a:latin typeface="Georgia" panose="02040502050405020303" pitchFamily="18" charset="0"/>
              </a:rPr>
              <a:t>(inertia)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b="1" dirty="0">
                <a:latin typeface="Georgia" panose="02040502050405020303" pitchFamily="18" charset="0"/>
              </a:rPr>
              <a:t>g</a:t>
            </a:r>
            <a:r>
              <a:rPr lang="en-US" sz="2400" b="1" dirty="0">
                <a:latin typeface="Georgia" panose="02040502050405020303" pitchFamily="18" charset="0"/>
                <a:sym typeface="Symbol"/>
              </a:rPr>
              <a:t></a:t>
            </a:r>
            <a:r>
              <a:rPr lang="en-US" sz="2400" dirty="0">
                <a:latin typeface="Georgia" panose="02040502050405020303" pitchFamily="18" charset="0"/>
              </a:rPr>
              <a:t> + </a:t>
            </a:r>
            <a:r>
              <a:rPr lang="en-US" sz="2400" b="1" dirty="0">
                <a:latin typeface="Georgia" panose="02040502050405020303" pitchFamily="18" charset="0"/>
              </a:rPr>
              <a:t>R </a:t>
            </a:r>
            <a:r>
              <a:rPr lang="en-US" sz="2400" dirty="0">
                <a:latin typeface="Georgia" panose="02040502050405020303" pitchFamily="18" charset="0"/>
              </a:rPr>
              <a:t>,   (</a:t>
            </a:r>
            <a:r>
              <a:rPr lang="en-US" sz="2400" b="1" dirty="0">
                <a:latin typeface="Georgia" panose="02040502050405020303" pitchFamily="18" charset="0"/>
              </a:rPr>
              <a:t>g</a:t>
            </a:r>
            <a:r>
              <a:rPr lang="en-US" sz="2400" b="1" dirty="0">
                <a:latin typeface="Georgia" panose="02040502050405020303" pitchFamily="18" charset="0"/>
                <a:sym typeface="Symbol"/>
              </a:rPr>
              <a:t>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b="1" dirty="0">
                <a:latin typeface="Georgia" panose="02040502050405020303" pitchFamily="18" charset="0"/>
              </a:rPr>
              <a:t>g</a:t>
            </a:r>
            <a:r>
              <a:rPr lang="en-US" sz="2400" dirty="0">
                <a:latin typeface="Georgia" panose="02040502050405020303" pitchFamily="18" charset="0"/>
              </a:rPr>
              <a:t> + </a:t>
            </a:r>
            <a:r>
              <a:rPr lang="en-US" sz="2400" b="1" dirty="0">
                <a:latin typeface="Georgia" panose="02040502050405020303" pitchFamily="18" charset="0"/>
              </a:rPr>
              <a:t>a</a:t>
            </a:r>
            <a:r>
              <a:rPr lang="en-US" sz="2400" baseline="-28000" dirty="0">
                <a:latin typeface="Georgia" panose="02040502050405020303" pitchFamily="18" charset="0"/>
              </a:rPr>
              <a:t>(inertia)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519" y="5229200"/>
            <a:ext cx="5976664" cy="9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g</a:t>
            </a:r>
            <a:r>
              <a:rPr lang="en-US" b="1" dirty="0">
                <a:latin typeface="Georgia" panose="02040502050405020303" pitchFamily="18" charset="0"/>
              </a:rPr>
              <a:t>  </a:t>
            </a:r>
            <a:r>
              <a:rPr lang="en-US" sz="2000" b="1" dirty="0">
                <a:latin typeface="Georgia" panose="02040502050405020303" pitchFamily="18" charset="0"/>
              </a:rPr>
              <a:t>- </a:t>
            </a:r>
            <a:r>
              <a:rPr lang="en-US" sz="2000" dirty="0"/>
              <a:t>gravitational force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R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- </a:t>
            </a:r>
            <a:r>
              <a:rPr lang="en-US" sz="2000" dirty="0"/>
              <a:t>electromagnetic (ponderomotive) force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D35EA-C269-49FF-AC35-07F1BBFE1258}"/>
              </a:ext>
            </a:extLst>
          </p:cNvPr>
          <p:cNvSpPr txBox="1"/>
          <p:nvPr/>
        </p:nvSpPr>
        <p:spPr>
          <a:xfrm>
            <a:off x="539552" y="87006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46E38-9D57-4EF7-8272-83874CB8A67B}"/>
              </a:ext>
            </a:extLst>
          </p:cNvPr>
          <p:cNvSpPr txBox="1"/>
          <p:nvPr/>
        </p:nvSpPr>
        <p:spPr>
          <a:xfrm>
            <a:off x="5265133" y="84221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2C7C83-8909-4B45-81EE-F7244CA2351D}"/>
              </a:ext>
            </a:extLst>
          </p:cNvPr>
          <p:cNvSpPr txBox="1"/>
          <p:nvPr/>
        </p:nvSpPr>
        <p:spPr>
          <a:xfrm>
            <a:off x="3131840" y="85992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0B36D-3B06-49D6-AF6C-77ADB4EB20BA}"/>
              </a:ext>
            </a:extLst>
          </p:cNvPr>
          <p:cNvSpPr txBox="1"/>
          <p:nvPr/>
        </p:nvSpPr>
        <p:spPr>
          <a:xfrm>
            <a:off x="2085051" y="316283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24B86-0A0F-486F-ACD2-319751FC205A}"/>
              </a:ext>
            </a:extLst>
          </p:cNvPr>
          <p:cNvSpPr txBox="1"/>
          <p:nvPr/>
        </p:nvSpPr>
        <p:spPr>
          <a:xfrm>
            <a:off x="2412613" y="322512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787A28-1DB2-4BEF-BFDA-590711883131}"/>
              </a:ext>
            </a:extLst>
          </p:cNvPr>
          <p:cNvSpPr txBox="1"/>
          <p:nvPr/>
        </p:nvSpPr>
        <p:spPr>
          <a:xfrm>
            <a:off x="3613366" y="316806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DAC19-E0BB-4B97-B5D2-C33D91D9C8D4}"/>
              </a:ext>
            </a:extLst>
          </p:cNvPr>
          <p:cNvSpPr txBox="1"/>
          <p:nvPr/>
        </p:nvSpPr>
        <p:spPr>
          <a:xfrm>
            <a:off x="3131840" y="399511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5EF38-0C1F-4750-B66C-C98DCC7E8094}"/>
              </a:ext>
            </a:extLst>
          </p:cNvPr>
          <p:cNvSpPr txBox="1"/>
          <p:nvPr/>
        </p:nvSpPr>
        <p:spPr>
          <a:xfrm>
            <a:off x="4193696" y="408506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481CC8-EA6C-4A43-B44C-FB2AB5788A03}"/>
              </a:ext>
            </a:extLst>
          </p:cNvPr>
          <p:cNvSpPr txBox="1"/>
          <p:nvPr/>
        </p:nvSpPr>
        <p:spPr>
          <a:xfrm>
            <a:off x="4665691" y="403038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540AF-A7AB-4D02-8FD2-3B60D3A3B186}"/>
              </a:ext>
            </a:extLst>
          </p:cNvPr>
          <p:cNvSpPr txBox="1"/>
          <p:nvPr/>
        </p:nvSpPr>
        <p:spPr>
          <a:xfrm>
            <a:off x="200021" y="483141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7841F7-61DA-4382-96AE-A69B946C74FB}"/>
              </a:ext>
            </a:extLst>
          </p:cNvPr>
          <p:cNvSpPr txBox="1"/>
          <p:nvPr/>
        </p:nvSpPr>
        <p:spPr>
          <a:xfrm>
            <a:off x="761691" y="489038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C22D6E-AB53-4288-8EBD-886F5FEDFCEE}"/>
              </a:ext>
            </a:extLst>
          </p:cNvPr>
          <p:cNvSpPr txBox="1"/>
          <p:nvPr/>
        </p:nvSpPr>
        <p:spPr>
          <a:xfrm>
            <a:off x="1262626" y="481870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7994CE-D36C-47D0-8423-4BCF65C283D9}"/>
              </a:ext>
            </a:extLst>
          </p:cNvPr>
          <p:cNvSpPr txBox="1"/>
          <p:nvPr/>
        </p:nvSpPr>
        <p:spPr>
          <a:xfrm>
            <a:off x="1892155" y="488788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E0F0C4-ECD9-4A89-98DC-5F46841977D1}"/>
              </a:ext>
            </a:extLst>
          </p:cNvPr>
          <p:cNvSpPr txBox="1"/>
          <p:nvPr/>
        </p:nvSpPr>
        <p:spPr>
          <a:xfrm>
            <a:off x="3195926" y="488883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6F6DA2-E074-40D6-9F65-549DD15ADCA8}"/>
              </a:ext>
            </a:extLst>
          </p:cNvPr>
          <p:cNvSpPr txBox="1"/>
          <p:nvPr/>
        </p:nvSpPr>
        <p:spPr>
          <a:xfrm>
            <a:off x="3840779" y="483070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ADEEF-3A3A-4EB4-B545-4E41A5534503}"/>
              </a:ext>
            </a:extLst>
          </p:cNvPr>
          <p:cNvSpPr txBox="1"/>
          <p:nvPr/>
        </p:nvSpPr>
        <p:spPr>
          <a:xfrm>
            <a:off x="4558764" y="487327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6F2C92-B8C4-42CA-95A3-B92D78D622B1}"/>
              </a:ext>
            </a:extLst>
          </p:cNvPr>
          <p:cNvSpPr txBox="1"/>
          <p:nvPr/>
        </p:nvSpPr>
        <p:spPr>
          <a:xfrm>
            <a:off x="5155214" y="487327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D6637B-A58C-4C8C-836C-BF934435E241}"/>
              </a:ext>
            </a:extLst>
          </p:cNvPr>
          <p:cNvSpPr txBox="1"/>
          <p:nvPr/>
        </p:nvSpPr>
        <p:spPr>
          <a:xfrm>
            <a:off x="5643567" y="490342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EF3BCE-EC1E-484B-AE68-57C9D2585D1D}"/>
              </a:ext>
            </a:extLst>
          </p:cNvPr>
          <p:cNvSpPr txBox="1"/>
          <p:nvPr/>
        </p:nvSpPr>
        <p:spPr>
          <a:xfrm>
            <a:off x="391128" y="538999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5A65C-C4FD-415B-9F3F-22AC335CF94F}"/>
              </a:ext>
            </a:extLst>
          </p:cNvPr>
          <p:cNvSpPr txBox="1"/>
          <p:nvPr/>
        </p:nvSpPr>
        <p:spPr>
          <a:xfrm>
            <a:off x="389349" y="574428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6" name="Rectangle 285">
            <a:extLst>
              <a:ext uri="{FF2B5EF4-FFF2-40B4-BE49-F238E27FC236}">
                <a16:creationId xmlns:a16="http://schemas.microsoft.com/office/drawing/2014/main" id="{0E8BC5D3-54E5-4BB1-8E7E-63D9492F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082726"/>
            <a:ext cx="882047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b="1" dirty="0">
                <a:latin typeface="Georgia" panose="02040502050405020303" pitchFamily="18" charset="0"/>
                <a:ea typeface="Times New Roman" panose="02020603050405020304" pitchFamily="18" charset="0"/>
              </a:rPr>
              <a:t>a</a:t>
            </a:r>
            <a:r>
              <a:rPr lang="en-US" altLang="ru-RU" sz="2000" baseline="-28000" dirty="0">
                <a:latin typeface="Arial" panose="020B0604020202020204" pitchFamily="34" charset="0"/>
                <a:ea typeface="Times New Roman" panose="02020603050405020304" pitchFamily="18" charset="0"/>
              </a:rPr>
              <a:t>(in)</a:t>
            </a:r>
            <a:r>
              <a:rPr kumimoji="0" lang="en-US" altLang="ru-RU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-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inertial force density equals to the negative acceleration of the (non-inertial)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       frame of reference in which particle velocity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and acceleration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considered 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6F4AAE-4FA1-4F7B-93BD-2D3C2329E907}"/>
              </a:ext>
            </a:extLst>
          </p:cNvPr>
          <p:cNvSpPr txBox="1"/>
          <p:nvPr/>
        </p:nvSpPr>
        <p:spPr>
          <a:xfrm>
            <a:off x="323528" y="6093318"/>
            <a:ext cx="378553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E96B6E-B638-41B4-87B6-9931B5DF192F}"/>
              </a:ext>
            </a:extLst>
          </p:cNvPr>
          <p:cNvGrpSpPr/>
          <p:nvPr/>
        </p:nvGrpSpPr>
        <p:grpSpPr>
          <a:xfrm>
            <a:off x="-8554" y="1467572"/>
            <a:ext cx="9152553" cy="1569660"/>
            <a:chOff x="-8554" y="1467572"/>
            <a:chExt cx="9152553" cy="1569660"/>
          </a:xfrm>
        </p:grpSpPr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AE8F4D23-DD18-4992-9F25-8DE7F044DDBE}"/>
                </a:ext>
              </a:extLst>
            </p:cNvPr>
            <p:cNvGrpSpPr/>
            <p:nvPr/>
          </p:nvGrpSpPr>
          <p:grpSpPr>
            <a:xfrm>
              <a:off x="-8554" y="1467572"/>
              <a:ext cx="9152553" cy="1569660"/>
              <a:chOff x="-8554" y="1467572"/>
              <a:chExt cx="9152553" cy="156966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-8554" y="1467572"/>
                <a:ext cx="915255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.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Body forces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/>
                  <a:t>act throughout the volume  d</a:t>
                </a:r>
                <a:r>
                  <a:rPr lang="en-US" sz="2400" i="1" dirty="0">
                    <a:latin typeface="Georgia" panose="02040502050405020303" pitchFamily="18" charset="0"/>
                  </a:rPr>
                  <a:t>V</a:t>
                </a:r>
                <a:r>
                  <a:rPr lang="en-US" sz="2400" dirty="0"/>
                  <a:t>  of the particle in question.</a:t>
                </a:r>
              </a:p>
              <a:p>
                <a:r>
                  <a:rPr lang="en-US" sz="2400" dirty="0"/>
                  <a:t>2. </a:t>
                </a:r>
                <a:r>
                  <a:rPr lang="en-US" sz="2400" b="1" i="1" spc="-40" dirty="0">
                    <a:solidFill>
                      <a:srgbClr val="0033CC"/>
                    </a:solidFill>
                  </a:rPr>
                  <a:t>Contact forces</a:t>
                </a:r>
                <a:r>
                  <a:rPr lang="en-US" sz="2400" b="1" spc="-4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spc="-40" dirty="0"/>
                  <a:t>act on the boundary surface </a:t>
                </a:r>
                <a:r>
                  <a:rPr lang="en-US" sz="2400" spc="-40" dirty="0" err="1"/>
                  <a:t>d</a:t>
                </a:r>
                <a:r>
                  <a:rPr lang="en-US" sz="2400" i="1" spc="-40" dirty="0" err="1">
                    <a:latin typeface="Georgia" panose="02040502050405020303" pitchFamily="18" charset="0"/>
                  </a:rPr>
                  <a:t>S</a:t>
                </a:r>
                <a:r>
                  <a:rPr lang="en-US" sz="2400" spc="-40" dirty="0"/>
                  <a:t> of the particle in question</a:t>
                </a:r>
                <a:r>
                  <a:rPr lang="ru-RU" sz="2400" spc="-40" dirty="0"/>
                  <a:t> </a:t>
                </a:r>
                <a:r>
                  <a:rPr lang="en-US" sz="2400" spc="-40" dirty="0"/>
                  <a:t>due to intermolecular interactions on distances </a:t>
                </a:r>
                <a:r>
                  <a:rPr lang="en-US" sz="2400" spc="-40" dirty="0">
                    <a:sym typeface="Symbol" panose="05050102010706020507" pitchFamily="18" charset="2"/>
                  </a:rPr>
                  <a:t> &lt; 10</a:t>
                </a:r>
                <a:r>
                  <a:rPr lang="en-US" sz="2400" spc="-40" baseline="30000" dirty="0">
                    <a:sym typeface="Symbol" panose="05050102010706020507" pitchFamily="18" charset="2"/>
                  </a:rPr>
                  <a:t>9 </a:t>
                </a:r>
                <a:r>
                  <a:rPr lang="en-US" sz="2400" spc="-40" dirty="0"/>
                  <a:t>m = 10 A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39BF36-5E77-4184-99CF-FC3AD8C6275A}"/>
                  </a:ext>
                </a:extLst>
              </p:cNvPr>
              <p:cNvSpPr txBox="1"/>
              <p:nvPr/>
            </p:nvSpPr>
            <p:spPr>
              <a:xfrm>
                <a:off x="7596336" y="2636912"/>
                <a:ext cx="72000" cy="7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ru-RU" sz="1600" dirty="0">
                    <a:sym typeface="Symbol" panose="05050102010706020507" pitchFamily="18" charset="2"/>
                  </a:rPr>
                  <a:t></a:t>
                </a:r>
                <a:endParaRPr lang="ru-RU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2F6CB2-6C67-45F1-A173-0DCCAB92B206}"/>
                </a:ext>
              </a:extLst>
            </p:cNvPr>
            <p:cNvSpPr txBox="1"/>
            <p:nvPr/>
          </p:nvSpPr>
          <p:spPr>
            <a:xfrm rot="1081379">
              <a:off x="5873170" y="2857564"/>
              <a:ext cx="144000" cy="7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ru-RU" dirty="0">
                  <a:sym typeface="Symbol" panose="05050102010706020507" pitchFamily="18" charset="2"/>
                </a:rPr>
                <a:t>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34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Surface contact forces and traction vector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2068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Contact forces (INTERNAL FORCES) arise from atomic-scale or intermolecular interactions and weaken over distances on the order of intermolecular separation   </a:t>
            </a:r>
          </a:p>
          <a:p>
            <a:r>
              <a:rPr lang="en-US" sz="2400" dirty="0"/>
              <a:t>                                       </a:t>
            </a:r>
            <a:r>
              <a:rPr lang="en-US" sz="2400" i="1" dirty="0" err="1">
                <a:latin typeface="Georgia" panose="02040502050405020303" pitchFamily="18" charset="0"/>
              </a:rPr>
              <a:t>l</a:t>
            </a:r>
            <a:r>
              <a:rPr lang="en-US" sz="2400" baseline="-25000" dirty="0" err="1"/>
              <a:t>mol</a:t>
            </a:r>
            <a:r>
              <a:rPr lang="en-US" sz="2400" dirty="0"/>
              <a:t> &lt;&lt; d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dirty="0"/>
              <a:t> &lt;&lt; </a:t>
            </a:r>
            <a:r>
              <a:rPr lang="en-US" sz="2400" i="1" dirty="0">
                <a:latin typeface="Georgia" panose="02040502050405020303" pitchFamily="18" charset="0"/>
              </a:rPr>
              <a:t>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dirty="0">
                <a:solidFill>
                  <a:srgbClr val="C00000"/>
                </a:solidFill>
              </a:rPr>
              <a:t>Compressibility,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Elasticity,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Viscosity,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Plasticity, 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Material strength.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1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5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131" y="3388352"/>
            <a:ext cx="203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ym typeface="Symbol"/>
              </a:rPr>
              <a:t></a:t>
            </a:r>
            <a:r>
              <a:rPr lang="en-US" sz="2400" i="1" dirty="0">
                <a:latin typeface="Georgia" panose="02040502050405020303" pitchFamily="18" charset="0"/>
              </a:rPr>
              <a:t>r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ru-RU" sz="2400" dirty="0">
                <a:sym typeface="Symbol"/>
              </a:rPr>
              <a:t></a:t>
            </a:r>
            <a:r>
              <a:rPr lang="ru-RU" sz="2400" dirty="0"/>
              <a:t> </a:t>
            </a:r>
            <a:r>
              <a:rPr lang="ru-RU" sz="2400" dirty="0">
                <a:sym typeface="Symbol"/>
              </a:rPr>
              <a:t></a:t>
            </a:r>
            <a:r>
              <a:rPr lang="en-US" sz="2400" i="1" dirty="0">
                <a:latin typeface="Georgia" panose="02040502050405020303" pitchFamily="18" charset="0"/>
              </a:rPr>
              <a:t>r</a:t>
            </a:r>
            <a:r>
              <a:rPr lang="en-US" sz="2400" baseline="-25000" dirty="0"/>
              <a:t>2</a:t>
            </a:r>
            <a:r>
              <a:rPr lang="ru-RU" sz="2400" dirty="0">
                <a:sym typeface="Symbol"/>
              </a:rPr>
              <a:t></a:t>
            </a:r>
            <a:r>
              <a:rPr lang="ru-RU" sz="2400" dirty="0"/>
              <a:t> </a:t>
            </a:r>
            <a:r>
              <a:rPr lang="ru-RU" sz="2400" dirty="0">
                <a:sym typeface="Symbol"/>
              </a:rPr>
              <a:t></a:t>
            </a:r>
            <a:r>
              <a:rPr lang="en-US" sz="2400" i="1" dirty="0">
                <a:latin typeface="Georgia" panose="02040502050405020303" pitchFamily="18" charset="0"/>
              </a:rPr>
              <a:t>r</a:t>
            </a:r>
            <a:endParaRPr lang="en-US" sz="2400" dirty="0"/>
          </a:p>
        </p:txBody>
      </p: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292343E5-A4D6-4E7A-A07C-9A52E499C7E5}"/>
              </a:ext>
            </a:extLst>
          </p:cNvPr>
          <p:cNvGrpSpPr/>
          <p:nvPr/>
        </p:nvGrpSpPr>
        <p:grpSpPr>
          <a:xfrm>
            <a:off x="3719124" y="1164680"/>
            <a:ext cx="5432321" cy="3070214"/>
            <a:chOff x="3680271" y="1165682"/>
            <a:chExt cx="5432321" cy="3070214"/>
          </a:xfrm>
        </p:grpSpPr>
        <p:graphicFrame>
          <p:nvGraphicFramePr>
            <p:cNvPr id="55" name="Объект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0916981"/>
                </p:ext>
              </p:extLst>
            </p:nvPr>
          </p:nvGraphicFramePr>
          <p:xfrm>
            <a:off x="3680271" y="1165682"/>
            <a:ext cx="747713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6" name="Equation" r:id="rId3" imgW="457200" imgH="291960" progId="Equation.DSMT4">
                    <p:embed/>
                  </p:oleObj>
                </mc:Choice>
                <mc:Fallback>
                  <p:oleObj name="Equation" r:id="rId3" imgW="457200" imgH="291960" progId="Equation.DSMT4">
                    <p:embed/>
                    <p:pic>
                      <p:nvPicPr>
                        <p:cNvPr id="55" name="Объект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271" y="1165682"/>
                          <a:ext cx="747713" cy="477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1EF1DC27-AE87-409E-917B-D0B62D80564D}"/>
                </a:ext>
              </a:extLst>
            </p:cNvPr>
            <p:cNvGrpSpPr/>
            <p:nvPr/>
          </p:nvGrpSpPr>
          <p:grpSpPr>
            <a:xfrm>
              <a:off x="3779976" y="1335250"/>
              <a:ext cx="5332616" cy="2900646"/>
              <a:chOff x="3779976" y="1335250"/>
              <a:chExt cx="5332616" cy="2900646"/>
            </a:xfrm>
          </p:grpSpPr>
          <p:grpSp>
            <p:nvGrpSpPr>
              <p:cNvPr id="62" name="Группа 61"/>
              <p:cNvGrpSpPr/>
              <p:nvPr/>
            </p:nvGrpSpPr>
            <p:grpSpPr>
              <a:xfrm>
                <a:off x="3779976" y="1335250"/>
                <a:ext cx="5332616" cy="2900646"/>
                <a:chOff x="796463" y="1466648"/>
                <a:chExt cx="7591887" cy="4122738"/>
              </a:xfrm>
            </p:grpSpPr>
            <p:graphicFrame>
              <p:nvGraphicFramePr>
                <p:cNvPr id="63" name="Object 5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40002255"/>
                    </p:ext>
                  </p:extLst>
                </p:nvPr>
              </p:nvGraphicFramePr>
              <p:xfrm>
                <a:off x="796463" y="3169045"/>
                <a:ext cx="820034" cy="4851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67" name="Equation" r:id="rId5" imgW="838080" imgH="431640" progId="Equation.DSMT4">
                        <p:embed/>
                      </p:oleObj>
                    </mc:Choice>
                    <mc:Fallback>
                      <p:oleObj name="Equation" r:id="rId5" imgW="838080" imgH="431640" progId="Equation.DSMT4">
                        <p:embed/>
                        <p:pic>
                          <p:nvPicPr>
                            <p:cNvPr id="63" name="Object 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6463" y="3169045"/>
                              <a:ext cx="820034" cy="4851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66" name="Group 62"/>
                <p:cNvGrpSpPr>
                  <a:grpSpLocks/>
                </p:cNvGrpSpPr>
                <p:nvPr/>
              </p:nvGrpSpPr>
              <p:grpSpPr bwMode="auto">
                <a:xfrm>
                  <a:off x="1116013" y="1466648"/>
                  <a:ext cx="7272337" cy="4122738"/>
                  <a:chOff x="703" y="742"/>
                  <a:chExt cx="4581" cy="2597"/>
                </a:xfrm>
              </p:grpSpPr>
              <p:sp>
                <p:nvSpPr>
                  <p:cNvPr id="69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59" y="742"/>
                    <a:ext cx="0" cy="212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0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1830" y="1949"/>
                    <a:ext cx="1113" cy="45"/>
                    <a:chOff x="1669" y="2790"/>
                    <a:chExt cx="1239" cy="52"/>
                  </a:xfrm>
                </p:grpSpPr>
                <p:sp>
                  <p:nvSpPr>
                    <p:cNvPr id="86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1669" y="2790"/>
                      <a:ext cx="119" cy="52"/>
                    </a:xfrm>
                    <a:custGeom>
                      <a:avLst/>
                      <a:gdLst>
                        <a:gd name="T0" fmla="*/ 0 w 136"/>
                        <a:gd name="T1" fmla="*/ 52 h 52"/>
                        <a:gd name="T2" fmla="*/ 4 w 136"/>
                        <a:gd name="T3" fmla="*/ 7 h 52"/>
                        <a:gd name="T4" fmla="*/ 4 w 136"/>
                        <a:gd name="T5" fmla="*/ 7 h 52"/>
                        <a:gd name="T6" fmla="*/ 0 60000 65536"/>
                        <a:gd name="T7" fmla="*/ 0 60000 65536"/>
                        <a:gd name="T8" fmla="*/ 0 60000 65536"/>
                        <a:gd name="T9" fmla="*/ 0 w 136"/>
                        <a:gd name="T10" fmla="*/ 0 h 52"/>
                        <a:gd name="T11" fmla="*/ 136 w 136"/>
                        <a:gd name="T12" fmla="*/ 52 h 5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6" h="52">
                          <a:moveTo>
                            <a:pt x="0" y="52"/>
                          </a:moveTo>
                          <a:cubicBezTo>
                            <a:pt x="34" y="33"/>
                            <a:pt x="68" y="14"/>
                            <a:pt x="91" y="7"/>
                          </a:cubicBezTo>
                          <a:cubicBezTo>
                            <a:pt x="114" y="0"/>
                            <a:pt x="129" y="7"/>
                            <a:pt x="136" y="7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3" y="2795"/>
                      <a:ext cx="1035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1" name="Freeform 41"/>
                  <p:cNvSpPr>
                    <a:spLocks/>
                  </p:cNvSpPr>
                  <p:nvPr/>
                </p:nvSpPr>
                <p:spPr bwMode="auto">
                  <a:xfrm>
                    <a:off x="1077" y="774"/>
                    <a:ext cx="768" cy="2156"/>
                  </a:xfrm>
                  <a:custGeom>
                    <a:avLst/>
                    <a:gdLst>
                      <a:gd name="T0" fmla="*/ 0 w 1497"/>
                      <a:gd name="T1" fmla="*/ 3 h 2555"/>
                      <a:gd name="T2" fmla="*/ 1 w 1497"/>
                      <a:gd name="T3" fmla="*/ 3 h 2555"/>
                      <a:gd name="T4" fmla="*/ 1 w 1497"/>
                      <a:gd name="T5" fmla="*/ 3 h 2555"/>
                      <a:gd name="T6" fmla="*/ 1 w 1497"/>
                      <a:gd name="T7" fmla="*/ 3 h 2555"/>
                      <a:gd name="T8" fmla="*/ 1 w 1497"/>
                      <a:gd name="T9" fmla="*/ 3 h 2555"/>
                      <a:gd name="T10" fmla="*/ 1 w 1497"/>
                      <a:gd name="T11" fmla="*/ 3 h 2555"/>
                      <a:gd name="T12" fmla="*/ 1 w 1497"/>
                      <a:gd name="T13" fmla="*/ 3 h 2555"/>
                      <a:gd name="T14" fmla="*/ 1 w 1497"/>
                      <a:gd name="T15" fmla="*/ 3 h 2555"/>
                      <a:gd name="T16" fmla="*/ 1 w 1497"/>
                      <a:gd name="T17" fmla="*/ 3 h 2555"/>
                      <a:gd name="T18" fmla="*/ 1 w 1497"/>
                      <a:gd name="T19" fmla="*/ 3 h 2555"/>
                      <a:gd name="T20" fmla="*/ 1 w 1497"/>
                      <a:gd name="T21" fmla="*/ 3 h 2555"/>
                      <a:gd name="T22" fmla="*/ 1 w 1497"/>
                      <a:gd name="T23" fmla="*/ 3 h 2555"/>
                      <a:gd name="T24" fmla="*/ 1 w 1497"/>
                      <a:gd name="T25" fmla="*/ 3 h 2555"/>
                      <a:gd name="T26" fmla="*/ 1 w 1497"/>
                      <a:gd name="T27" fmla="*/ 3 h 2555"/>
                      <a:gd name="T28" fmla="*/ 1 w 1497"/>
                      <a:gd name="T29" fmla="*/ 3 h 2555"/>
                      <a:gd name="T30" fmla="*/ 1 w 1497"/>
                      <a:gd name="T31" fmla="*/ 3 h 2555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497"/>
                      <a:gd name="T49" fmla="*/ 0 h 2555"/>
                      <a:gd name="T50" fmla="*/ 1497 w 1497"/>
                      <a:gd name="T51" fmla="*/ 2555 h 2555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497" h="2555">
                        <a:moveTo>
                          <a:pt x="0" y="2479"/>
                        </a:moveTo>
                        <a:cubicBezTo>
                          <a:pt x="15" y="1640"/>
                          <a:pt x="31" y="801"/>
                          <a:pt x="46" y="438"/>
                        </a:cubicBezTo>
                        <a:cubicBezTo>
                          <a:pt x="61" y="75"/>
                          <a:pt x="76" y="0"/>
                          <a:pt x="91" y="302"/>
                        </a:cubicBezTo>
                        <a:cubicBezTo>
                          <a:pt x="106" y="604"/>
                          <a:pt x="122" y="1951"/>
                          <a:pt x="137" y="2253"/>
                        </a:cubicBezTo>
                        <a:cubicBezTo>
                          <a:pt x="152" y="2555"/>
                          <a:pt x="167" y="2275"/>
                          <a:pt x="182" y="2116"/>
                        </a:cubicBezTo>
                        <a:cubicBezTo>
                          <a:pt x="197" y="1957"/>
                          <a:pt x="212" y="1496"/>
                          <a:pt x="227" y="1300"/>
                        </a:cubicBezTo>
                        <a:cubicBezTo>
                          <a:pt x="242" y="1104"/>
                          <a:pt x="243" y="839"/>
                          <a:pt x="273" y="937"/>
                        </a:cubicBezTo>
                        <a:cubicBezTo>
                          <a:pt x="303" y="1035"/>
                          <a:pt x="356" y="1814"/>
                          <a:pt x="409" y="1890"/>
                        </a:cubicBezTo>
                        <a:cubicBezTo>
                          <a:pt x="462" y="1966"/>
                          <a:pt x="545" y="1512"/>
                          <a:pt x="590" y="1391"/>
                        </a:cubicBezTo>
                        <a:cubicBezTo>
                          <a:pt x="635" y="1270"/>
                          <a:pt x="643" y="1149"/>
                          <a:pt x="681" y="1164"/>
                        </a:cubicBezTo>
                        <a:cubicBezTo>
                          <a:pt x="719" y="1179"/>
                          <a:pt x="772" y="1390"/>
                          <a:pt x="817" y="1481"/>
                        </a:cubicBezTo>
                        <a:cubicBezTo>
                          <a:pt x="862" y="1572"/>
                          <a:pt x="908" y="1715"/>
                          <a:pt x="953" y="1708"/>
                        </a:cubicBezTo>
                        <a:cubicBezTo>
                          <a:pt x="998" y="1701"/>
                          <a:pt x="1044" y="1481"/>
                          <a:pt x="1089" y="1436"/>
                        </a:cubicBezTo>
                        <a:cubicBezTo>
                          <a:pt x="1134" y="1391"/>
                          <a:pt x="1180" y="1421"/>
                          <a:pt x="1225" y="1436"/>
                        </a:cubicBezTo>
                        <a:cubicBezTo>
                          <a:pt x="1270" y="1451"/>
                          <a:pt x="1316" y="1527"/>
                          <a:pt x="1361" y="1527"/>
                        </a:cubicBezTo>
                        <a:cubicBezTo>
                          <a:pt x="1406" y="1527"/>
                          <a:pt x="1474" y="1451"/>
                          <a:pt x="1497" y="143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868" y="1914"/>
                    <a:ext cx="0" cy="9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044" y="2852"/>
                    <a:ext cx="974" cy="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Text Box 4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788" y="2852"/>
                    <a:ext cx="496" cy="4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ru-RU" altLang="ru-RU" sz="2400">
                        <a:latin typeface="Georgia" pitchFamily="18" charset="0"/>
                        <a:sym typeface="Symbol" pitchFamily="18" charset="2"/>
                      </a:rPr>
                      <a:t></a:t>
                    </a:r>
                    <a:r>
                      <a:rPr lang="en-US" altLang="ru-RU" sz="2400" i="1">
                        <a:latin typeface="Georgia" pitchFamily="18" charset="0"/>
                      </a:rPr>
                      <a:t>r</a:t>
                    </a:r>
                    <a:endParaRPr lang="ru-RU" altLang="ru-RU" sz="2400"/>
                  </a:p>
                </p:txBody>
              </p:sp>
              <p:sp>
                <p:nvSpPr>
                  <p:cNvPr id="7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950" y="2852"/>
                    <a:ext cx="90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852"/>
                    <a:ext cx="231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979" y="1948"/>
                    <a:ext cx="0" cy="9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48"/>
                  <p:cNvSpPr>
                    <a:spLocks/>
                  </p:cNvSpPr>
                  <p:nvPr/>
                </p:nvSpPr>
                <p:spPr bwMode="auto">
                  <a:xfrm>
                    <a:off x="3243" y="1434"/>
                    <a:ext cx="1609" cy="519"/>
                  </a:xfrm>
                  <a:custGeom>
                    <a:avLst/>
                    <a:gdLst>
                      <a:gd name="T0" fmla="*/ 0 w 1361"/>
                      <a:gd name="T1" fmla="*/ 3 h 461"/>
                      <a:gd name="T2" fmla="*/ 99554950 w 1361"/>
                      <a:gd name="T3" fmla="*/ 3 h 461"/>
                      <a:gd name="T4" fmla="*/ 244991729 w 1361"/>
                      <a:gd name="T5" fmla="*/ 3 h 461"/>
                      <a:gd name="T6" fmla="*/ 588348531 w 1361"/>
                      <a:gd name="T7" fmla="*/ 3 h 461"/>
                      <a:gd name="T8" fmla="*/ 1078783204 w 1361"/>
                      <a:gd name="T9" fmla="*/ 3 h 461"/>
                      <a:gd name="T10" fmla="*/ 1324358672 w 1361"/>
                      <a:gd name="T11" fmla="*/ 3 h 461"/>
                      <a:gd name="T12" fmla="*/ 1421712080 w 1361"/>
                      <a:gd name="T13" fmla="*/ 3 h 461"/>
                      <a:gd name="T14" fmla="*/ 1471983082 w 1361"/>
                      <a:gd name="T15" fmla="*/ 0 h 4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361"/>
                      <a:gd name="T25" fmla="*/ 0 h 461"/>
                      <a:gd name="T26" fmla="*/ 1361 w 1361"/>
                      <a:gd name="T27" fmla="*/ 461 h 46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361" h="461">
                        <a:moveTo>
                          <a:pt x="0" y="454"/>
                        </a:moveTo>
                        <a:cubicBezTo>
                          <a:pt x="26" y="457"/>
                          <a:pt x="53" y="461"/>
                          <a:pt x="91" y="454"/>
                        </a:cubicBezTo>
                        <a:cubicBezTo>
                          <a:pt x="129" y="447"/>
                          <a:pt x="152" y="432"/>
                          <a:pt x="227" y="409"/>
                        </a:cubicBezTo>
                        <a:cubicBezTo>
                          <a:pt x="302" y="386"/>
                          <a:pt x="415" y="348"/>
                          <a:pt x="544" y="318"/>
                        </a:cubicBezTo>
                        <a:cubicBezTo>
                          <a:pt x="673" y="288"/>
                          <a:pt x="885" y="257"/>
                          <a:pt x="998" y="227"/>
                        </a:cubicBezTo>
                        <a:cubicBezTo>
                          <a:pt x="1111" y="197"/>
                          <a:pt x="1172" y="167"/>
                          <a:pt x="1225" y="137"/>
                        </a:cubicBezTo>
                        <a:cubicBezTo>
                          <a:pt x="1278" y="107"/>
                          <a:pt x="1292" y="69"/>
                          <a:pt x="1315" y="46"/>
                        </a:cubicBezTo>
                        <a:cubicBezTo>
                          <a:pt x="1338" y="23"/>
                          <a:pt x="1349" y="11"/>
                          <a:pt x="1361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Text Box 4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703" y="2891"/>
                    <a:ext cx="1088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ru-RU" sz="2400" i="1" dirty="0">
                        <a:latin typeface="Georgia" pitchFamily="18" charset="0"/>
                        <a:sym typeface="Symbol" pitchFamily="18" charset="2"/>
                      </a:rPr>
                      <a:t> </a:t>
                    </a:r>
                    <a:r>
                      <a:rPr lang="en-US" altLang="ru-RU" sz="2400" i="1" dirty="0" err="1">
                        <a:latin typeface="Georgia" pitchFamily="18" charset="0"/>
                      </a:rPr>
                      <a:t>l</a:t>
                    </a:r>
                    <a:r>
                      <a:rPr lang="en-US" altLang="ru-RU" sz="2400" baseline="-25000" dirty="0" err="1"/>
                      <a:t>microt</a:t>
                    </a:r>
                    <a:endParaRPr lang="en-US" altLang="ru-RU" sz="2400" baseline="-25000" dirty="0"/>
                  </a:p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ru-RU" altLang="ru-RU" sz="2400" baseline="-25000" dirty="0"/>
                  </a:p>
                </p:txBody>
              </p:sp>
              <p:sp>
                <p:nvSpPr>
                  <p:cNvPr id="80" name="Text Box 5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587" y="2891"/>
                    <a:ext cx="703" cy="2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ru-RU" altLang="ru-RU" sz="2400" dirty="0">
                        <a:sym typeface="Symbol" pitchFamily="18" charset="2"/>
                      </a:rPr>
                      <a:t></a:t>
                    </a:r>
                    <a:r>
                      <a:rPr lang="en-US" altLang="ru-RU" sz="2400" baseline="-25000" dirty="0"/>
                      <a:t>min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ru-RU" altLang="ru-RU" sz="2400" baseline="-25000" dirty="0"/>
                  </a:p>
                </p:txBody>
              </p:sp>
              <p:sp>
                <p:nvSpPr>
                  <p:cNvPr id="81" name="Text Box 5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381" y="2891"/>
                    <a:ext cx="1114" cy="4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ru-RU" altLang="ru-RU" sz="2400" dirty="0">
                        <a:sym typeface="Symbol" pitchFamily="18" charset="2"/>
                      </a:rPr>
                      <a:t></a:t>
                    </a:r>
                    <a:r>
                      <a:rPr lang="en-US" altLang="ru-RU" sz="2400" baseline="-25000" dirty="0"/>
                      <a:t>max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ru-RU" altLang="ru-RU" sz="2400" baseline="-25000" dirty="0"/>
                  </a:p>
                </p:txBody>
              </p:sp>
              <p:sp>
                <p:nvSpPr>
                  <p:cNvPr id="8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8" y="2891"/>
                    <a:ext cx="5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ru-RU" sz="2400" i="1" dirty="0">
                        <a:latin typeface="Georgia" pitchFamily="18" charset="0"/>
                        <a:sym typeface="Symbol" pitchFamily="18" charset="2"/>
                      </a:rPr>
                      <a:t> </a:t>
                    </a:r>
                    <a:r>
                      <a:rPr lang="en-US" altLang="ru-RU" sz="2400" i="1" dirty="0">
                        <a:latin typeface="Georgia" pitchFamily="18" charset="0"/>
                      </a:rPr>
                      <a:t>L</a:t>
                    </a:r>
                  </a:p>
                </p:txBody>
              </p:sp>
              <p:sp>
                <p:nvSpPr>
                  <p:cNvPr id="84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168" y="2818"/>
                    <a:ext cx="0" cy="7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803" y="2818"/>
                    <a:ext cx="0" cy="7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" name="Line 43"/>
                <p:cNvSpPr>
                  <a:spLocks noChangeShapeType="1"/>
                </p:cNvSpPr>
                <p:nvPr/>
              </p:nvSpPr>
              <p:spPr bwMode="auto">
                <a:xfrm>
                  <a:off x="4716016" y="3377630"/>
                  <a:ext cx="1116000" cy="79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43"/>
                <p:cNvSpPr>
                  <a:spLocks noChangeShapeType="1"/>
                </p:cNvSpPr>
                <p:nvPr/>
              </p:nvSpPr>
              <p:spPr bwMode="auto">
                <a:xfrm>
                  <a:off x="1681163" y="3356992"/>
                  <a:ext cx="1439862" cy="79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0919E2-D20F-44F1-9102-19C8D13295A4}"/>
                  </a:ext>
                </a:extLst>
              </p:cNvPr>
              <p:cNvSpPr txBox="1"/>
              <p:nvPr/>
            </p:nvSpPr>
            <p:spPr>
              <a:xfrm>
                <a:off x="3986830" y="2482530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</p:grp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C7DCFFCB-C10E-4FA3-9031-EECFF6474366}"/>
              </a:ext>
            </a:extLst>
          </p:cNvPr>
          <p:cNvGrpSpPr/>
          <p:nvPr/>
        </p:nvGrpSpPr>
        <p:grpSpPr>
          <a:xfrm>
            <a:off x="0" y="4951244"/>
            <a:ext cx="9108817" cy="648072"/>
            <a:chOff x="-23674" y="4950852"/>
            <a:chExt cx="9108817" cy="648072"/>
          </a:xfrm>
        </p:grpSpPr>
        <p:grpSp>
          <p:nvGrpSpPr>
            <p:cNvPr id="95" name="Группа 94"/>
            <p:cNvGrpSpPr/>
            <p:nvPr/>
          </p:nvGrpSpPr>
          <p:grpSpPr>
            <a:xfrm>
              <a:off x="-23674" y="4950852"/>
              <a:ext cx="9108817" cy="648072"/>
              <a:chOff x="-36513" y="4293096"/>
              <a:chExt cx="9108817" cy="648072"/>
            </a:xfrm>
          </p:grpSpPr>
          <p:sp>
            <p:nvSpPr>
              <p:cNvPr id="88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-36513" y="4293096"/>
                <a:ext cx="7497677" cy="648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+mn-lt"/>
                  </a:rPr>
                  <a:t>1.  </a:t>
                </a:r>
                <a:r>
                  <a:rPr lang="en-US" sz="2800" i="1" dirty="0" err="1">
                    <a:latin typeface="Georgia" panose="02040502050405020303" pitchFamily="18" charset="0"/>
                  </a:rPr>
                  <a:t>l</a:t>
                </a:r>
                <a:r>
                  <a:rPr lang="en-US" sz="2800" baseline="-25000" dirty="0" err="1"/>
                  <a:t>micro</a:t>
                </a:r>
                <a:r>
                  <a:rPr lang="en-US" sz="2800" spc="-410" dirty="0"/>
                  <a:t>&lt;&lt;</a:t>
                </a:r>
                <a:r>
                  <a:rPr lang="en-US" sz="2800" dirty="0"/>
                  <a:t> </a:t>
                </a:r>
                <a:r>
                  <a:rPr lang="ru-RU" altLang="ru-RU" sz="2800" dirty="0">
                    <a:sym typeface="Symbol" pitchFamily="18" charset="2"/>
                  </a:rPr>
                  <a:t></a:t>
                </a:r>
                <a:r>
                  <a:rPr lang="en-US" altLang="ru-RU" sz="2800" baseline="-25000" dirty="0"/>
                  <a:t>min</a:t>
                </a:r>
                <a:r>
                  <a:rPr lang="en-US" altLang="ru-RU" sz="2800" dirty="0"/>
                  <a:t>&lt; </a:t>
                </a:r>
                <a:r>
                  <a:rPr lang="ru-RU" sz="2800" dirty="0">
                    <a:sym typeface="Symbol"/>
                  </a:rPr>
                  <a:t></a:t>
                </a:r>
                <a:r>
                  <a:rPr lang="en-US" sz="2800" i="1" dirty="0">
                    <a:latin typeface="Georgia" panose="02040502050405020303" pitchFamily="18" charset="0"/>
                  </a:rPr>
                  <a:t>r </a:t>
                </a:r>
                <a:r>
                  <a:rPr lang="en-US" sz="2800" spc="-410" dirty="0"/>
                  <a:t>&lt;</a:t>
                </a:r>
                <a:r>
                  <a:rPr lang="en-US" sz="2800" dirty="0"/>
                  <a:t> </a:t>
                </a:r>
                <a:r>
                  <a:rPr lang="ru-RU" altLang="ru-RU" sz="2800" dirty="0">
                    <a:sym typeface="Symbol" pitchFamily="18" charset="2"/>
                  </a:rPr>
                  <a:t></a:t>
                </a:r>
                <a:r>
                  <a:rPr lang="en-US" altLang="ru-RU" sz="2800" baseline="-25000" dirty="0"/>
                  <a:t>max</a:t>
                </a:r>
                <a:r>
                  <a:rPr lang="en-US" sz="2800" spc="-410" dirty="0"/>
                  <a:t>&lt;&lt;</a:t>
                </a:r>
                <a:r>
                  <a:rPr lang="en-US" altLang="ru-RU" sz="2800" i="1" dirty="0">
                    <a:latin typeface="Georgia" pitchFamily="18" charset="0"/>
                  </a:rPr>
                  <a:t> L </a:t>
                </a:r>
                <a:r>
                  <a:rPr lang="en-US" altLang="ru-RU" sz="2400" i="1" spc="-40" dirty="0">
                    <a:latin typeface="Georgia" pitchFamily="18" charset="0"/>
                    <a:sym typeface="Symbol"/>
                  </a:rPr>
                  <a:t> </a:t>
                </a:r>
                <a:r>
                  <a:rPr lang="en-US" sz="2400" b="1" spc="-40" dirty="0">
                    <a:latin typeface="+mn-lt"/>
                  </a:rPr>
                  <a:t>Plateau </a:t>
                </a:r>
                <a:r>
                  <a:rPr lang="en-US" sz="2400" spc="-40" dirty="0">
                    <a:latin typeface="+mn-lt"/>
                  </a:rPr>
                  <a:t>or </a:t>
                </a:r>
                <a:r>
                  <a:rPr lang="en-US" sz="2400" b="1" spc="-40" dirty="0">
                    <a:latin typeface="+mn-lt"/>
                  </a:rPr>
                  <a:t>Stability</a:t>
                </a:r>
                <a:endParaRPr lang="en-US" altLang="ru-RU" sz="2400" b="1" i="1" spc="-40" dirty="0">
                  <a:latin typeface="+mn-lt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endParaRPr lang="en-US" altLang="ru-RU" sz="2400" baseline="-250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2400" baseline="-25000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2400" baseline="-25000" dirty="0"/>
              </a:p>
            </p:txBody>
          </p:sp>
          <p:graphicFrame>
            <p:nvGraphicFramePr>
              <p:cNvPr id="54" name="Объект 5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9522677"/>
                  </p:ext>
                </p:extLst>
              </p:nvPr>
            </p:nvGraphicFramePr>
            <p:xfrm>
              <a:off x="7308304" y="4387962"/>
              <a:ext cx="1764000" cy="458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8" name="Equation" r:id="rId7" imgW="1041120" imgH="241200" progId="Equation.DSMT4">
                      <p:embed/>
                    </p:oleObj>
                  </mc:Choice>
                  <mc:Fallback>
                    <p:oleObj name="Equation" r:id="rId7" imgW="1041120" imgH="241200" progId="Equation.DSMT4">
                      <p:embed/>
                      <p:pic>
                        <p:nvPicPr>
                          <p:cNvPr id="54" name="Объект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08304" y="4387962"/>
                            <a:ext cx="1764000" cy="458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D073B1-88D4-4D40-B429-B3030B0ED97B}"/>
                </a:ext>
              </a:extLst>
            </p:cNvPr>
            <p:cNvSpPr txBox="1"/>
            <p:nvPr/>
          </p:nvSpPr>
          <p:spPr>
            <a:xfrm>
              <a:off x="7588382" y="505446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394337D-859E-43ED-8493-E6AD3355BF12}"/>
                </a:ext>
              </a:extLst>
            </p:cNvPr>
            <p:cNvSpPr txBox="1"/>
            <p:nvPr/>
          </p:nvSpPr>
          <p:spPr>
            <a:xfrm>
              <a:off x="8330343" y="505446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20828BD-4DE9-48BD-9966-2FB839884A4A}"/>
                </a:ext>
              </a:extLst>
            </p:cNvPr>
            <p:cNvSpPr txBox="1"/>
            <p:nvPr/>
          </p:nvSpPr>
          <p:spPr>
            <a:xfrm>
              <a:off x="8655121" y="507120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B69FEFCE-8203-4351-8AA2-ABFF446DC095}"/>
              </a:ext>
            </a:extLst>
          </p:cNvPr>
          <p:cNvGrpSpPr/>
          <p:nvPr/>
        </p:nvGrpSpPr>
        <p:grpSpPr>
          <a:xfrm>
            <a:off x="374584" y="4154306"/>
            <a:ext cx="1847850" cy="786862"/>
            <a:chOff x="1945361" y="3961041"/>
            <a:chExt cx="1847850" cy="786862"/>
          </a:xfrm>
        </p:grpSpPr>
        <p:graphicFrame>
          <p:nvGraphicFramePr>
            <p:cNvPr id="112" name="Объект 111">
              <a:extLst>
                <a:ext uri="{FF2B5EF4-FFF2-40B4-BE49-F238E27FC236}">
                  <a16:creationId xmlns:a16="http://schemas.microsoft.com/office/drawing/2014/main" id="{78C721EB-936A-4A4A-8229-8C0B831AA9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6613093"/>
                </p:ext>
              </p:extLst>
            </p:nvPr>
          </p:nvGraphicFramePr>
          <p:xfrm>
            <a:off x="1945361" y="4000191"/>
            <a:ext cx="1847850" cy="74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9" name="Equation" r:id="rId9" imgW="1130040" imgH="457200" progId="Equation.DSMT4">
                    <p:embed/>
                  </p:oleObj>
                </mc:Choice>
                <mc:Fallback>
                  <p:oleObj name="Equation" r:id="rId9" imgW="1130040" imgH="457200" progId="Equation.DSMT4">
                    <p:embed/>
                    <p:pic>
                      <p:nvPicPr>
                        <p:cNvPr id="112" name="Объект 111">
                          <a:extLst>
                            <a:ext uri="{FF2B5EF4-FFF2-40B4-BE49-F238E27FC236}">
                              <a16:creationId xmlns:a16="http://schemas.microsoft.com/office/drawing/2014/main" id="{78C721EB-936A-4A4A-8229-8C0B831AA95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45361" y="4000191"/>
                          <a:ext cx="1847850" cy="7477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4160A00-B339-4D86-B3C4-DC44F26CB1C8}"/>
                </a:ext>
              </a:extLst>
            </p:cNvPr>
            <p:cNvSpPr txBox="1"/>
            <p:nvPr/>
          </p:nvSpPr>
          <p:spPr>
            <a:xfrm>
              <a:off x="2250064" y="417160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AE25D1F-78F6-4024-AC57-F7F9EAE16E1B}"/>
                </a:ext>
              </a:extLst>
            </p:cNvPr>
            <p:cNvSpPr txBox="1"/>
            <p:nvPr/>
          </p:nvSpPr>
          <p:spPr>
            <a:xfrm>
              <a:off x="3093771" y="396104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D4BE5D9-BC06-4F4A-BB5B-C6BCBCCFA00A}"/>
                </a:ext>
              </a:extLst>
            </p:cNvPr>
            <p:cNvSpPr txBox="1"/>
            <p:nvPr/>
          </p:nvSpPr>
          <p:spPr>
            <a:xfrm>
              <a:off x="3324430" y="401669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2209173A-A66A-4CD0-B6CF-26125F0C1F22}"/>
              </a:ext>
            </a:extLst>
          </p:cNvPr>
          <p:cNvSpPr txBox="1"/>
          <p:nvPr/>
        </p:nvSpPr>
        <p:spPr>
          <a:xfrm>
            <a:off x="1603152" y="5469514"/>
            <a:ext cx="2833311" cy="53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000" dirty="0"/>
              <a:t>Does not depend 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on sizes and shape of </a:t>
            </a:r>
            <a:r>
              <a:rPr lang="en-US" sz="2000" dirty="0">
                <a:sym typeface="Symbol" panose="05050102010706020507" pitchFamily="18" charset="2"/>
              </a:rPr>
              <a:t>S</a:t>
            </a:r>
            <a:endParaRPr lang="ru-RU" sz="2000" dirty="0"/>
          </a:p>
        </p:txBody>
      </p: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FD062A3A-76DA-4B23-A5FE-8375B0E63415}"/>
              </a:ext>
            </a:extLst>
          </p:cNvPr>
          <p:cNvGrpSpPr/>
          <p:nvPr/>
        </p:nvGrpSpPr>
        <p:grpSpPr>
          <a:xfrm>
            <a:off x="3470544" y="169579"/>
            <a:ext cx="5565952" cy="830997"/>
            <a:chOff x="3470544" y="169579"/>
            <a:chExt cx="5565952" cy="830997"/>
          </a:xfrm>
        </p:grpSpPr>
        <p:sp>
          <p:nvSpPr>
            <p:cNvPr id="59" name="TextBox 58"/>
            <p:cNvSpPr txBox="1"/>
            <p:nvPr/>
          </p:nvSpPr>
          <p:spPr>
            <a:xfrm>
              <a:off x="3470544" y="169579"/>
              <a:ext cx="55659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Georgia" panose="02040502050405020303" pitchFamily="18" charset="0"/>
                </a:rPr>
                <a:t>n</a:t>
              </a:r>
              <a:r>
                <a:rPr lang="en-US" sz="2400" dirty="0"/>
                <a:t> is the </a:t>
              </a:r>
              <a:r>
                <a:rPr lang="en-US" sz="2400" b="1" dirty="0">
                  <a:solidFill>
                    <a:srgbClr val="C00000"/>
                  </a:solidFill>
                </a:rPr>
                <a:t>outward</a:t>
              </a:r>
              <a:r>
                <a:rPr lang="en-US" sz="2400" dirty="0"/>
                <a:t> unit normal to an infinitesimal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</a:t>
              </a: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r </a:t>
              </a:r>
              <a:r>
                <a:rPr kumimoji="0" lang="en-US" altLang="en-US" sz="2400" b="0" i="1" u="none" strike="noStrike" cap="none" spc="-42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&lt;&lt;</a:t>
              </a: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 L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sz="2400" dirty="0"/>
                <a:t> surface of area </a:t>
              </a:r>
              <a:r>
                <a:rPr lang="en-US" sz="2400" dirty="0" err="1"/>
                <a:t>d</a:t>
              </a:r>
              <a:r>
                <a:rPr lang="en-US" sz="2400" i="1" dirty="0" err="1">
                  <a:latin typeface="Georgia" panose="02040502050405020303" pitchFamily="18" charset="0"/>
                </a:rPr>
                <a:t>S</a:t>
              </a:r>
              <a:endParaRPr lang="en-US" sz="2400" dirty="0">
                <a:latin typeface="Georgia" panose="02040502050405020303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AF1E91C-D63F-41BA-AA55-6AA31D54A1D8}"/>
                </a:ext>
              </a:extLst>
            </p:cNvPr>
            <p:cNvSpPr txBox="1"/>
            <p:nvPr/>
          </p:nvSpPr>
          <p:spPr>
            <a:xfrm>
              <a:off x="3481234" y="243103"/>
              <a:ext cx="337595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17C1D794-A797-4F94-AB68-C50AC1D11F9E}"/>
              </a:ext>
            </a:extLst>
          </p:cNvPr>
          <p:cNvGrpSpPr/>
          <p:nvPr/>
        </p:nvGrpSpPr>
        <p:grpSpPr>
          <a:xfrm>
            <a:off x="2232940" y="4317011"/>
            <a:ext cx="6354921" cy="461665"/>
            <a:chOff x="2232940" y="4317011"/>
            <a:chExt cx="6354921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C38BF5-B22A-414E-B958-65B5074CA131}"/>
                </a:ext>
              </a:extLst>
            </p:cNvPr>
            <p:cNvSpPr txBox="1"/>
            <p:nvPr/>
          </p:nvSpPr>
          <p:spPr>
            <a:xfrm>
              <a:off x="2232940" y="4317011"/>
              <a:ext cx="6354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depends on position of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000" dirty="0"/>
                <a:t>, normal </a:t>
              </a:r>
              <a:r>
                <a:rPr lang="en-US" sz="2000" b="1" dirty="0">
                  <a:latin typeface="Georgia" panose="02040502050405020303" pitchFamily="18" charset="0"/>
                </a:rPr>
                <a:t>n</a:t>
              </a:r>
              <a:r>
                <a:rPr lang="en-US" sz="2000" dirty="0"/>
                <a:t>, sizes and shape of </a:t>
              </a:r>
              <a:r>
                <a:rPr lang="en-US" sz="2400" dirty="0">
                  <a:sym typeface="Symbol" panose="05050102010706020507" pitchFamily="18" charset="2"/>
                </a:rPr>
                <a:t></a:t>
              </a:r>
              <a:r>
                <a:rPr lang="en-US" sz="2400" i="1" dirty="0">
                  <a:latin typeface="Georgia" panose="02040502050405020303" pitchFamily="18" charset="0"/>
                  <a:sym typeface="Symbol" panose="05050102010706020507" pitchFamily="18" charset="2"/>
                </a:rPr>
                <a:t>S</a:t>
              </a:r>
              <a:endParaRPr lang="ru-RU" sz="2400" i="1" dirty="0">
                <a:latin typeface="Georgia" panose="02040502050405020303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6171761-4ECF-4637-BA34-79A42E2A2201}"/>
                </a:ext>
              </a:extLst>
            </p:cNvPr>
            <p:cNvSpPr txBox="1"/>
            <p:nvPr/>
          </p:nvSpPr>
          <p:spPr>
            <a:xfrm>
              <a:off x="5866389" y="442406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004EC9A4-BF74-4665-8A80-508CD1B82F2E}"/>
              </a:ext>
            </a:extLst>
          </p:cNvPr>
          <p:cNvGrpSpPr/>
          <p:nvPr/>
        </p:nvGrpSpPr>
        <p:grpSpPr>
          <a:xfrm>
            <a:off x="407988" y="657512"/>
            <a:ext cx="3072207" cy="2708766"/>
            <a:chOff x="407988" y="657512"/>
            <a:chExt cx="3072207" cy="2708766"/>
          </a:xfrm>
        </p:grpSpPr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2673960" y="848047"/>
              <a:ext cx="595078" cy="565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</a:t>
              </a: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0" name="Text Box 47"/>
            <p:cNvSpPr txBox="1">
              <a:spLocks noChangeArrowheads="1"/>
            </p:cNvSpPr>
            <p:nvPr/>
          </p:nvSpPr>
          <p:spPr bwMode="auto">
            <a:xfrm>
              <a:off x="740998" y="2787745"/>
              <a:ext cx="595078" cy="565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</a:t>
              </a: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altLang="en-US" sz="2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2673960" y="2610504"/>
              <a:ext cx="595078" cy="565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</a:t>
              </a: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altLang="en-US" sz="2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5" name="Line 42"/>
            <p:cNvSpPr>
              <a:spLocks noChangeShapeType="1"/>
            </p:cNvSpPr>
            <p:nvPr/>
          </p:nvSpPr>
          <p:spPr bwMode="auto">
            <a:xfrm flipV="1">
              <a:off x="2461627" y="1323846"/>
              <a:ext cx="380583" cy="7169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407988" y="1497274"/>
              <a:ext cx="3072207" cy="1869004"/>
              <a:chOff x="3006" y="3787"/>
              <a:chExt cx="3681" cy="1877"/>
            </a:xfrm>
          </p:grpSpPr>
          <p:sp>
            <p:nvSpPr>
              <p:cNvPr id="20" name="AutoShape 39"/>
              <p:cNvSpPr>
                <a:spLocks noChangeArrowheads="1"/>
              </p:cNvSpPr>
              <p:nvPr/>
            </p:nvSpPr>
            <p:spPr bwMode="auto">
              <a:xfrm rot="1800000">
                <a:off x="3731" y="3787"/>
                <a:ext cx="2200" cy="1338"/>
              </a:xfrm>
              <a:prstGeom prst="parallelogram">
                <a:avLst>
                  <a:gd name="adj" fmla="val 36615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" name="Group 15"/>
              <p:cNvGrpSpPr>
                <a:grpSpLocks/>
              </p:cNvGrpSpPr>
              <p:nvPr/>
            </p:nvGrpSpPr>
            <p:grpSpPr bwMode="auto">
              <a:xfrm>
                <a:off x="3536" y="4343"/>
                <a:ext cx="2548" cy="1178"/>
                <a:chOff x="3536" y="4343"/>
                <a:chExt cx="2548" cy="1178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5978" y="4450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083" y="4343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5864" y="4531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5750" y="4630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636" y="4722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5522" y="4810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5408" y="4910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5294" y="5007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5180" y="5098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5049" y="5210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916" y="5351"/>
                  <a:ext cx="1" cy="17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536" y="4555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640" y="4614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754" y="4679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868" y="4739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982" y="4819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096" y="4875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210" y="4942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324" y="5014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438" y="5070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552" y="5146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4666" y="5211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780" y="5267"/>
                  <a:ext cx="1" cy="18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 flipH="1">
                <a:off x="3006" y="4550"/>
                <a:ext cx="529" cy="4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4385" y="5256"/>
                <a:ext cx="501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3219" y="4808"/>
                <a:ext cx="1385" cy="6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4862" y="5246"/>
                <a:ext cx="636" cy="3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10"/>
              <p:cNvSpPr>
                <a:spLocks noChangeShapeType="1"/>
              </p:cNvSpPr>
              <p:nvPr/>
            </p:nvSpPr>
            <p:spPr bwMode="auto">
              <a:xfrm rot="21360000">
                <a:off x="6051" y="4258"/>
                <a:ext cx="636" cy="3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H="1">
                <a:off x="5262" y="4547"/>
                <a:ext cx="1337" cy="9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1833506" y="2087741"/>
              <a:ext cx="107665" cy="1075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282" y="1346912"/>
              <a:ext cx="47573" cy="157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851867" y="1356870"/>
              <a:ext cx="23369" cy="157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 rot="19982551">
              <a:off x="1632364" y="1441508"/>
              <a:ext cx="47573" cy="2260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 rot="19982551">
              <a:off x="1522195" y="1441508"/>
              <a:ext cx="47573" cy="2260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9B9B9C44-CF15-43F3-8C7B-5B328CA2CC3A}"/>
                </a:ext>
              </a:extLst>
            </p:cNvPr>
            <p:cNvGrpSpPr/>
            <p:nvPr/>
          </p:nvGrpSpPr>
          <p:grpSpPr>
            <a:xfrm>
              <a:off x="1325126" y="657512"/>
              <a:ext cx="612621" cy="565579"/>
              <a:chOff x="1325126" y="657512"/>
              <a:chExt cx="612621" cy="565579"/>
            </a:xfrm>
          </p:grpSpPr>
          <p:sp>
            <p:nvSpPr>
              <p:cNvPr id="14" name="Text Box 43"/>
              <p:cNvSpPr txBox="1">
                <a:spLocks noChangeArrowheads="1"/>
              </p:cNvSpPr>
              <p:nvPr/>
            </p:nvSpPr>
            <p:spPr bwMode="auto">
              <a:xfrm>
                <a:off x="1325126" y="657512"/>
                <a:ext cx="595078" cy="565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en-US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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P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BB946D3-9D32-4EAD-BA5B-5F1BDFAA3E07}"/>
                  </a:ext>
                </a:extLst>
              </p:cNvPr>
              <p:cNvSpPr txBox="1"/>
              <p:nvPr/>
            </p:nvSpPr>
            <p:spPr>
              <a:xfrm>
                <a:off x="1507725" y="671983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solidFill>
                      <a:srgbClr val="C00000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97ECA7D9-6081-4F7E-B45B-1ADEF91FE092}"/>
                </a:ext>
              </a:extLst>
            </p:cNvPr>
            <p:cNvGrpSpPr/>
            <p:nvPr/>
          </p:nvGrpSpPr>
          <p:grpSpPr>
            <a:xfrm>
              <a:off x="1691012" y="985483"/>
              <a:ext cx="440675" cy="442108"/>
              <a:chOff x="1914463" y="936669"/>
              <a:chExt cx="440675" cy="442108"/>
            </a:xfrm>
          </p:grpSpPr>
          <p:sp>
            <p:nvSpPr>
              <p:cNvPr id="13" name="Text Box 44"/>
              <p:cNvSpPr txBox="1">
                <a:spLocks noChangeArrowheads="1"/>
              </p:cNvSpPr>
              <p:nvPr/>
            </p:nvSpPr>
            <p:spPr bwMode="auto">
              <a:xfrm>
                <a:off x="1914463" y="936669"/>
                <a:ext cx="440675" cy="442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BDACD8F-7CA3-4797-90FD-8B4B84777F24}"/>
                  </a:ext>
                </a:extLst>
              </p:cNvPr>
              <p:cNvSpPr txBox="1"/>
              <p:nvPr/>
            </p:nvSpPr>
            <p:spPr>
              <a:xfrm>
                <a:off x="1944302" y="997234"/>
                <a:ext cx="337595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110" name="Line 41">
              <a:extLst>
                <a:ext uri="{FF2B5EF4-FFF2-40B4-BE49-F238E27FC236}">
                  <a16:creationId xmlns:a16="http://schemas.microsoft.com/office/drawing/2014/main" id="{52DBF28A-EE43-418B-86E2-D6F5D2CA4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1008" y="871946"/>
              <a:ext cx="592575" cy="1272553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40">
              <a:extLst>
                <a:ext uri="{FF2B5EF4-FFF2-40B4-BE49-F238E27FC236}">
                  <a16:creationId xmlns:a16="http://schemas.microsoft.com/office/drawing/2014/main" id="{1752397B-74C6-42AE-AF1A-507B79A8B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3583" y="1334248"/>
              <a:ext cx="0" cy="79200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AutoShape 39">
              <a:extLst>
                <a:ext uri="{FF2B5EF4-FFF2-40B4-BE49-F238E27FC236}">
                  <a16:creationId xmlns:a16="http://schemas.microsoft.com/office/drawing/2014/main" id="{90947AED-A289-473A-84EB-73AB39BD6D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800000">
              <a:off x="1673238" y="1977963"/>
              <a:ext cx="432017" cy="324000"/>
            </a:xfrm>
            <a:prstGeom prst="parallelogram">
              <a:avLst>
                <a:gd name="adj" fmla="val 36615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AutoShape 39">
              <a:extLst>
                <a:ext uri="{FF2B5EF4-FFF2-40B4-BE49-F238E27FC236}">
                  <a16:creationId xmlns:a16="http://schemas.microsoft.com/office/drawing/2014/main" id="{977259B8-E67A-430D-A4EA-F79124FF6C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800000">
              <a:off x="1730800" y="2023398"/>
              <a:ext cx="288011" cy="216000"/>
            </a:xfrm>
            <a:prstGeom prst="parallelogram">
              <a:avLst>
                <a:gd name="adj" fmla="val 36615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AutoShape 39">
              <a:extLst>
                <a:ext uri="{FF2B5EF4-FFF2-40B4-BE49-F238E27FC236}">
                  <a16:creationId xmlns:a16="http://schemas.microsoft.com/office/drawing/2014/main" id="{6328D1F0-8D4D-4AEF-BB59-13CE0F79AD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800000">
              <a:off x="1468753" y="1830503"/>
              <a:ext cx="864000" cy="626916"/>
            </a:xfrm>
            <a:prstGeom prst="parallelogram">
              <a:avLst>
                <a:gd name="adj" fmla="val 36615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Text Box 45">
              <a:extLst>
                <a:ext uri="{FF2B5EF4-FFF2-40B4-BE49-F238E27FC236}">
                  <a16:creationId xmlns:a16="http://schemas.microsoft.com/office/drawing/2014/main" id="{80B72D29-CB10-4376-82DF-3CEA9BF1E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908" y="2245818"/>
              <a:ext cx="288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M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Полилиния: фигура 90">
              <a:extLst>
                <a:ext uri="{FF2B5EF4-FFF2-40B4-BE49-F238E27FC236}">
                  <a16:creationId xmlns:a16="http://schemas.microsoft.com/office/drawing/2014/main" id="{B16BBE52-5CD5-4358-8370-9F74456699AE}"/>
                </a:ext>
              </a:extLst>
            </p:cNvPr>
            <p:cNvSpPr/>
            <p:nvPr/>
          </p:nvSpPr>
          <p:spPr>
            <a:xfrm>
              <a:off x="1953826" y="1627473"/>
              <a:ext cx="294004" cy="51916"/>
            </a:xfrm>
            <a:custGeom>
              <a:avLst/>
              <a:gdLst>
                <a:gd name="connsiteX0" fmla="*/ 294004 w 294004"/>
                <a:gd name="connsiteY0" fmla="*/ 51916 h 51916"/>
                <a:gd name="connsiteX1" fmla="*/ 6457 w 294004"/>
                <a:gd name="connsiteY1" fmla="*/ 157 h 51916"/>
                <a:gd name="connsiteX2" fmla="*/ 86970 w 294004"/>
                <a:gd name="connsiteY2" fmla="*/ 34663 h 51916"/>
                <a:gd name="connsiteX3" fmla="*/ 86970 w 294004"/>
                <a:gd name="connsiteY3" fmla="*/ 34663 h 5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004" h="51916">
                  <a:moveTo>
                    <a:pt x="294004" y="51916"/>
                  </a:moveTo>
                  <a:cubicBezTo>
                    <a:pt x="167483" y="27474"/>
                    <a:pt x="40962" y="3032"/>
                    <a:pt x="6457" y="157"/>
                  </a:cubicBezTo>
                  <a:cubicBezTo>
                    <a:pt x="-28048" y="-2718"/>
                    <a:pt x="86970" y="34663"/>
                    <a:pt x="86970" y="34663"/>
                  </a:cubicBezTo>
                  <a:lnTo>
                    <a:pt x="86970" y="34663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олилиния: фигура 91">
              <a:extLst>
                <a:ext uri="{FF2B5EF4-FFF2-40B4-BE49-F238E27FC236}">
                  <a16:creationId xmlns:a16="http://schemas.microsoft.com/office/drawing/2014/main" id="{165F4325-30E8-4A42-97B6-56AE3A49600D}"/>
                </a:ext>
              </a:extLst>
            </p:cNvPr>
            <p:cNvSpPr/>
            <p:nvPr/>
          </p:nvSpPr>
          <p:spPr>
            <a:xfrm rot="1258950">
              <a:off x="1724314" y="1620796"/>
              <a:ext cx="72000" cy="36000"/>
            </a:xfrm>
            <a:custGeom>
              <a:avLst/>
              <a:gdLst>
                <a:gd name="connsiteX0" fmla="*/ 46007 w 46007"/>
                <a:gd name="connsiteY0" fmla="*/ 0 h 23004"/>
                <a:gd name="connsiteX1" fmla="*/ 0 w 46007"/>
                <a:gd name="connsiteY1" fmla="*/ 23004 h 23004"/>
                <a:gd name="connsiteX2" fmla="*/ 0 w 46007"/>
                <a:gd name="connsiteY2" fmla="*/ 23004 h 2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07" h="23004">
                  <a:moveTo>
                    <a:pt x="46007" y="0"/>
                  </a:moveTo>
                  <a:lnTo>
                    <a:pt x="0" y="23004"/>
                  </a:lnTo>
                  <a:lnTo>
                    <a:pt x="0" y="2300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: фигура 92">
              <a:extLst>
                <a:ext uri="{FF2B5EF4-FFF2-40B4-BE49-F238E27FC236}">
                  <a16:creationId xmlns:a16="http://schemas.microsoft.com/office/drawing/2014/main" id="{66988616-34F2-4B90-881D-D09823CF4A70}"/>
                </a:ext>
              </a:extLst>
            </p:cNvPr>
            <p:cNvSpPr/>
            <p:nvPr/>
          </p:nvSpPr>
          <p:spPr>
            <a:xfrm rot="437699">
              <a:off x="1193318" y="1637929"/>
              <a:ext cx="1428055" cy="1052491"/>
            </a:xfrm>
            <a:custGeom>
              <a:avLst/>
              <a:gdLst>
                <a:gd name="connsiteX0" fmla="*/ 363406 w 1428055"/>
                <a:gd name="connsiteY0" fmla="*/ 0 h 976308"/>
                <a:gd name="connsiteX1" fmla="*/ 87361 w 1428055"/>
                <a:gd name="connsiteY1" fmla="*/ 293298 h 976308"/>
                <a:gd name="connsiteX2" fmla="*/ 18349 w 1428055"/>
                <a:gd name="connsiteY2" fmla="*/ 609600 h 976308"/>
                <a:gd name="connsiteX3" fmla="*/ 386410 w 1428055"/>
                <a:gd name="connsiteY3" fmla="*/ 948906 h 976308"/>
                <a:gd name="connsiteX4" fmla="*/ 679708 w 1428055"/>
                <a:gd name="connsiteY4" fmla="*/ 948906 h 976308"/>
                <a:gd name="connsiteX5" fmla="*/ 973006 w 1428055"/>
                <a:gd name="connsiteY5" fmla="*/ 891396 h 976308"/>
                <a:gd name="connsiteX6" fmla="*/ 1392825 w 1428055"/>
                <a:gd name="connsiteY6" fmla="*/ 592347 h 976308"/>
                <a:gd name="connsiteX7" fmla="*/ 1404327 w 1428055"/>
                <a:gd name="connsiteY7" fmla="*/ 149525 h 976308"/>
                <a:gd name="connsiteX8" fmla="*/ 1392825 w 1428055"/>
                <a:gd name="connsiteY8" fmla="*/ 149525 h 976308"/>
                <a:gd name="connsiteX9" fmla="*/ 1392825 w 1428055"/>
                <a:gd name="connsiteY9" fmla="*/ 149525 h 97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055" h="976308">
                  <a:moveTo>
                    <a:pt x="363406" y="0"/>
                  </a:moveTo>
                  <a:cubicBezTo>
                    <a:pt x="254138" y="95849"/>
                    <a:pt x="144870" y="191698"/>
                    <a:pt x="87361" y="293298"/>
                  </a:cubicBezTo>
                  <a:cubicBezTo>
                    <a:pt x="29851" y="394898"/>
                    <a:pt x="-31492" y="500332"/>
                    <a:pt x="18349" y="609600"/>
                  </a:cubicBezTo>
                  <a:cubicBezTo>
                    <a:pt x="68190" y="718868"/>
                    <a:pt x="276184" y="892355"/>
                    <a:pt x="386410" y="948906"/>
                  </a:cubicBezTo>
                  <a:cubicBezTo>
                    <a:pt x="496636" y="1005457"/>
                    <a:pt x="581942" y="958491"/>
                    <a:pt x="679708" y="948906"/>
                  </a:cubicBezTo>
                  <a:cubicBezTo>
                    <a:pt x="777474" y="939321"/>
                    <a:pt x="854153" y="950822"/>
                    <a:pt x="973006" y="891396"/>
                  </a:cubicBezTo>
                  <a:cubicBezTo>
                    <a:pt x="1091859" y="831970"/>
                    <a:pt x="1320938" y="715992"/>
                    <a:pt x="1392825" y="592347"/>
                  </a:cubicBezTo>
                  <a:cubicBezTo>
                    <a:pt x="1464712" y="468702"/>
                    <a:pt x="1404327" y="149525"/>
                    <a:pt x="1404327" y="149525"/>
                  </a:cubicBezTo>
                  <a:cubicBezTo>
                    <a:pt x="1404327" y="75721"/>
                    <a:pt x="1392825" y="149525"/>
                    <a:pt x="1392825" y="149525"/>
                  </a:cubicBezTo>
                  <a:lnTo>
                    <a:pt x="1392825" y="149525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олилиния: фигура 93">
              <a:extLst>
                <a:ext uri="{FF2B5EF4-FFF2-40B4-BE49-F238E27FC236}">
                  <a16:creationId xmlns:a16="http://schemas.microsoft.com/office/drawing/2014/main" id="{DF0DD1E8-E14F-4A42-9223-BEAA2DA77100}"/>
                </a:ext>
              </a:extLst>
            </p:cNvPr>
            <p:cNvSpPr/>
            <p:nvPr/>
          </p:nvSpPr>
          <p:spPr>
            <a:xfrm>
              <a:off x="2192447" y="1670105"/>
              <a:ext cx="324000" cy="86264"/>
            </a:xfrm>
            <a:custGeom>
              <a:avLst/>
              <a:gdLst>
                <a:gd name="connsiteX0" fmla="*/ 0 w 218536"/>
                <a:gd name="connsiteY0" fmla="*/ 0 h 86264"/>
                <a:gd name="connsiteX1" fmla="*/ 218536 w 218536"/>
                <a:gd name="connsiteY1" fmla="*/ 86264 h 86264"/>
                <a:gd name="connsiteX2" fmla="*/ 218536 w 218536"/>
                <a:gd name="connsiteY2" fmla="*/ 86264 h 8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36" h="86264">
                  <a:moveTo>
                    <a:pt x="0" y="0"/>
                  </a:moveTo>
                  <a:lnTo>
                    <a:pt x="218536" y="86264"/>
                  </a:lnTo>
                  <a:lnTo>
                    <a:pt x="218536" y="8626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419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4331E4E-61AE-4688-9277-8EDE16046E07}"/>
              </a:ext>
            </a:extLst>
          </p:cNvPr>
          <p:cNvGrpSpPr/>
          <p:nvPr/>
        </p:nvGrpSpPr>
        <p:grpSpPr>
          <a:xfrm>
            <a:off x="467544" y="332656"/>
            <a:ext cx="5432321" cy="3294318"/>
            <a:chOff x="3680271" y="941578"/>
            <a:chExt cx="5432321" cy="3294318"/>
          </a:xfrm>
        </p:grpSpPr>
        <p:graphicFrame>
          <p:nvGraphicFramePr>
            <p:cNvPr id="3" name="Объект 2">
              <a:extLst>
                <a:ext uri="{FF2B5EF4-FFF2-40B4-BE49-F238E27FC236}">
                  <a16:creationId xmlns:a16="http://schemas.microsoft.com/office/drawing/2014/main" id="{6BB13902-DC3B-42D8-9E52-0786531845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7596830"/>
                </p:ext>
              </p:extLst>
            </p:nvPr>
          </p:nvGraphicFramePr>
          <p:xfrm>
            <a:off x="3680271" y="1165682"/>
            <a:ext cx="747713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Equation" r:id="rId3" imgW="457200" imgH="291960" progId="Equation.DSMT4">
                    <p:embed/>
                  </p:oleObj>
                </mc:Choice>
                <mc:Fallback>
                  <p:oleObj name="Equation" r:id="rId3" imgW="457200" imgH="291960" progId="Equation.DSMT4">
                    <p:embed/>
                    <p:pic>
                      <p:nvPicPr>
                        <p:cNvPr id="3" name="Объект 2">
                          <a:extLst>
                            <a:ext uri="{FF2B5EF4-FFF2-40B4-BE49-F238E27FC236}">
                              <a16:creationId xmlns:a16="http://schemas.microsoft.com/office/drawing/2014/main" id="{6BB13902-DC3B-42D8-9E52-0786531845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271" y="1165682"/>
                          <a:ext cx="747713" cy="477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92EE8B71-8C2C-4328-8D24-B37B883468BB}"/>
                </a:ext>
              </a:extLst>
            </p:cNvPr>
            <p:cNvGrpSpPr/>
            <p:nvPr/>
          </p:nvGrpSpPr>
          <p:grpSpPr>
            <a:xfrm>
              <a:off x="3779976" y="1335250"/>
              <a:ext cx="5332616" cy="2900646"/>
              <a:chOff x="3779976" y="1335250"/>
              <a:chExt cx="5332616" cy="2900646"/>
            </a:xfrm>
          </p:grpSpPr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85D08EAF-3253-4D41-85A3-058D3CE6B6A0}"/>
                  </a:ext>
                </a:extLst>
              </p:cNvPr>
              <p:cNvGrpSpPr/>
              <p:nvPr/>
            </p:nvGrpSpPr>
            <p:grpSpPr>
              <a:xfrm>
                <a:off x="3779976" y="1335250"/>
                <a:ext cx="5332616" cy="2900646"/>
                <a:chOff x="796463" y="1466648"/>
                <a:chExt cx="7591887" cy="4122738"/>
              </a:xfrm>
            </p:grpSpPr>
            <p:graphicFrame>
              <p:nvGraphicFramePr>
                <p:cNvPr id="12" name="Object 54">
                  <a:extLst>
                    <a:ext uri="{FF2B5EF4-FFF2-40B4-BE49-F238E27FC236}">
                      <a16:creationId xmlns:a16="http://schemas.microsoft.com/office/drawing/2014/main" id="{E7910B94-F272-4E47-ADFE-E5BE83D4C1C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36733412"/>
                    </p:ext>
                  </p:extLst>
                </p:nvPr>
              </p:nvGraphicFramePr>
              <p:xfrm>
                <a:off x="796463" y="3169045"/>
                <a:ext cx="820034" cy="4851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13" name="Equation" r:id="rId5" imgW="838080" imgH="431640" progId="Equation.DSMT4">
                        <p:embed/>
                      </p:oleObj>
                    </mc:Choice>
                    <mc:Fallback>
                      <p:oleObj name="Equation" r:id="rId5" imgW="838080" imgH="431640" progId="Equation.DSMT4">
                        <p:embed/>
                        <p:pic>
                          <p:nvPicPr>
                            <p:cNvPr id="12" name="Object 54">
                              <a:extLst>
                                <a:ext uri="{FF2B5EF4-FFF2-40B4-BE49-F238E27FC236}">
                                  <a16:creationId xmlns:a16="http://schemas.microsoft.com/office/drawing/2014/main" id="{E7910B94-F272-4E47-ADFE-E5BE83D4C1C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6463" y="3169045"/>
                              <a:ext cx="820034" cy="4851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3" name="Group 62">
                  <a:extLst>
                    <a:ext uri="{FF2B5EF4-FFF2-40B4-BE49-F238E27FC236}">
                      <a16:creationId xmlns:a16="http://schemas.microsoft.com/office/drawing/2014/main" id="{09ABFA85-3695-4DA3-A51C-C5A6D1BFFD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16013" y="1466648"/>
                  <a:ext cx="7272337" cy="4122738"/>
                  <a:chOff x="703" y="742"/>
                  <a:chExt cx="4581" cy="2597"/>
                </a:xfrm>
              </p:grpSpPr>
              <p:sp>
                <p:nvSpPr>
                  <p:cNvPr id="16" name="Line 38">
                    <a:extLst>
                      <a:ext uri="{FF2B5EF4-FFF2-40B4-BE49-F238E27FC236}">
                        <a16:creationId xmlns:a16="http://schemas.microsoft.com/office/drawing/2014/main" id="{9CB1ED15-BC56-4CC8-86C4-F26D74C5AC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59" y="742"/>
                    <a:ext cx="0" cy="212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58">
                    <a:extLst>
                      <a:ext uri="{FF2B5EF4-FFF2-40B4-BE49-F238E27FC236}">
                        <a16:creationId xmlns:a16="http://schemas.microsoft.com/office/drawing/2014/main" id="{8B71384A-2F65-46DD-940C-4EFD2235C44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30" y="1949"/>
                    <a:ext cx="1113" cy="45"/>
                    <a:chOff x="1669" y="2790"/>
                    <a:chExt cx="1239" cy="52"/>
                  </a:xfrm>
                </p:grpSpPr>
                <p:sp>
                  <p:nvSpPr>
                    <p:cNvPr id="32" name="Freeform 36">
                      <a:extLst>
                        <a:ext uri="{FF2B5EF4-FFF2-40B4-BE49-F238E27FC236}">
                          <a16:creationId xmlns:a16="http://schemas.microsoft.com/office/drawing/2014/main" id="{E3763668-BE46-4723-897F-D57B1B4404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69" y="2790"/>
                      <a:ext cx="119" cy="52"/>
                    </a:xfrm>
                    <a:custGeom>
                      <a:avLst/>
                      <a:gdLst>
                        <a:gd name="T0" fmla="*/ 0 w 136"/>
                        <a:gd name="T1" fmla="*/ 52 h 52"/>
                        <a:gd name="T2" fmla="*/ 4 w 136"/>
                        <a:gd name="T3" fmla="*/ 7 h 52"/>
                        <a:gd name="T4" fmla="*/ 4 w 136"/>
                        <a:gd name="T5" fmla="*/ 7 h 52"/>
                        <a:gd name="T6" fmla="*/ 0 60000 65536"/>
                        <a:gd name="T7" fmla="*/ 0 60000 65536"/>
                        <a:gd name="T8" fmla="*/ 0 60000 65536"/>
                        <a:gd name="T9" fmla="*/ 0 w 136"/>
                        <a:gd name="T10" fmla="*/ 0 h 52"/>
                        <a:gd name="T11" fmla="*/ 136 w 136"/>
                        <a:gd name="T12" fmla="*/ 52 h 5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6" h="52">
                          <a:moveTo>
                            <a:pt x="0" y="52"/>
                          </a:moveTo>
                          <a:cubicBezTo>
                            <a:pt x="34" y="33"/>
                            <a:pt x="68" y="14"/>
                            <a:pt x="91" y="7"/>
                          </a:cubicBezTo>
                          <a:cubicBezTo>
                            <a:pt x="114" y="0"/>
                            <a:pt x="129" y="7"/>
                            <a:pt x="136" y="7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Line 39">
                      <a:extLst>
                        <a:ext uri="{FF2B5EF4-FFF2-40B4-BE49-F238E27FC236}">
                          <a16:creationId xmlns:a16="http://schemas.microsoft.com/office/drawing/2014/main" id="{1CAFC64A-78C8-4656-8928-0D8370255FD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3" y="2795"/>
                      <a:ext cx="1035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" name="Freeform 41">
                    <a:extLst>
                      <a:ext uri="{FF2B5EF4-FFF2-40B4-BE49-F238E27FC236}">
                        <a16:creationId xmlns:a16="http://schemas.microsoft.com/office/drawing/2014/main" id="{F546E537-DAAD-4707-8128-AB600F858B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7" y="774"/>
                    <a:ext cx="768" cy="2156"/>
                  </a:xfrm>
                  <a:custGeom>
                    <a:avLst/>
                    <a:gdLst>
                      <a:gd name="T0" fmla="*/ 0 w 1497"/>
                      <a:gd name="T1" fmla="*/ 3 h 2555"/>
                      <a:gd name="T2" fmla="*/ 1 w 1497"/>
                      <a:gd name="T3" fmla="*/ 3 h 2555"/>
                      <a:gd name="T4" fmla="*/ 1 w 1497"/>
                      <a:gd name="T5" fmla="*/ 3 h 2555"/>
                      <a:gd name="T6" fmla="*/ 1 w 1497"/>
                      <a:gd name="T7" fmla="*/ 3 h 2555"/>
                      <a:gd name="T8" fmla="*/ 1 w 1497"/>
                      <a:gd name="T9" fmla="*/ 3 h 2555"/>
                      <a:gd name="T10" fmla="*/ 1 w 1497"/>
                      <a:gd name="T11" fmla="*/ 3 h 2555"/>
                      <a:gd name="T12" fmla="*/ 1 w 1497"/>
                      <a:gd name="T13" fmla="*/ 3 h 2555"/>
                      <a:gd name="T14" fmla="*/ 1 w 1497"/>
                      <a:gd name="T15" fmla="*/ 3 h 2555"/>
                      <a:gd name="T16" fmla="*/ 1 w 1497"/>
                      <a:gd name="T17" fmla="*/ 3 h 2555"/>
                      <a:gd name="T18" fmla="*/ 1 w 1497"/>
                      <a:gd name="T19" fmla="*/ 3 h 2555"/>
                      <a:gd name="T20" fmla="*/ 1 w 1497"/>
                      <a:gd name="T21" fmla="*/ 3 h 2555"/>
                      <a:gd name="T22" fmla="*/ 1 w 1497"/>
                      <a:gd name="T23" fmla="*/ 3 h 2555"/>
                      <a:gd name="T24" fmla="*/ 1 w 1497"/>
                      <a:gd name="T25" fmla="*/ 3 h 2555"/>
                      <a:gd name="T26" fmla="*/ 1 w 1497"/>
                      <a:gd name="T27" fmla="*/ 3 h 2555"/>
                      <a:gd name="T28" fmla="*/ 1 w 1497"/>
                      <a:gd name="T29" fmla="*/ 3 h 2555"/>
                      <a:gd name="T30" fmla="*/ 1 w 1497"/>
                      <a:gd name="T31" fmla="*/ 3 h 2555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497"/>
                      <a:gd name="T49" fmla="*/ 0 h 2555"/>
                      <a:gd name="T50" fmla="*/ 1497 w 1497"/>
                      <a:gd name="T51" fmla="*/ 2555 h 2555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497" h="2555">
                        <a:moveTo>
                          <a:pt x="0" y="2479"/>
                        </a:moveTo>
                        <a:cubicBezTo>
                          <a:pt x="15" y="1640"/>
                          <a:pt x="31" y="801"/>
                          <a:pt x="46" y="438"/>
                        </a:cubicBezTo>
                        <a:cubicBezTo>
                          <a:pt x="61" y="75"/>
                          <a:pt x="76" y="0"/>
                          <a:pt x="91" y="302"/>
                        </a:cubicBezTo>
                        <a:cubicBezTo>
                          <a:pt x="106" y="604"/>
                          <a:pt x="122" y="1951"/>
                          <a:pt x="137" y="2253"/>
                        </a:cubicBezTo>
                        <a:cubicBezTo>
                          <a:pt x="152" y="2555"/>
                          <a:pt x="167" y="2275"/>
                          <a:pt x="182" y="2116"/>
                        </a:cubicBezTo>
                        <a:cubicBezTo>
                          <a:pt x="197" y="1957"/>
                          <a:pt x="212" y="1496"/>
                          <a:pt x="227" y="1300"/>
                        </a:cubicBezTo>
                        <a:cubicBezTo>
                          <a:pt x="242" y="1104"/>
                          <a:pt x="243" y="839"/>
                          <a:pt x="273" y="937"/>
                        </a:cubicBezTo>
                        <a:cubicBezTo>
                          <a:pt x="303" y="1035"/>
                          <a:pt x="356" y="1814"/>
                          <a:pt x="409" y="1890"/>
                        </a:cubicBezTo>
                        <a:cubicBezTo>
                          <a:pt x="462" y="1966"/>
                          <a:pt x="545" y="1512"/>
                          <a:pt x="590" y="1391"/>
                        </a:cubicBezTo>
                        <a:cubicBezTo>
                          <a:pt x="635" y="1270"/>
                          <a:pt x="643" y="1149"/>
                          <a:pt x="681" y="1164"/>
                        </a:cubicBezTo>
                        <a:cubicBezTo>
                          <a:pt x="719" y="1179"/>
                          <a:pt x="772" y="1390"/>
                          <a:pt x="817" y="1481"/>
                        </a:cubicBezTo>
                        <a:cubicBezTo>
                          <a:pt x="862" y="1572"/>
                          <a:pt x="908" y="1715"/>
                          <a:pt x="953" y="1708"/>
                        </a:cubicBezTo>
                        <a:cubicBezTo>
                          <a:pt x="998" y="1701"/>
                          <a:pt x="1044" y="1481"/>
                          <a:pt x="1089" y="1436"/>
                        </a:cubicBezTo>
                        <a:cubicBezTo>
                          <a:pt x="1134" y="1391"/>
                          <a:pt x="1180" y="1421"/>
                          <a:pt x="1225" y="1436"/>
                        </a:cubicBezTo>
                        <a:cubicBezTo>
                          <a:pt x="1270" y="1451"/>
                          <a:pt x="1316" y="1527"/>
                          <a:pt x="1361" y="1527"/>
                        </a:cubicBezTo>
                        <a:cubicBezTo>
                          <a:pt x="1406" y="1527"/>
                          <a:pt x="1474" y="1451"/>
                          <a:pt x="1497" y="143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Line 42">
                    <a:extLst>
                      <a:ext uri="{FF2B5EF4-FFF2-40B4-BE49-F238E27FC236}">
                        <a16:creationId xmlns:a16="http://schemas.microsoft.com/office/drawing/2014/main" id="{4181F11E-0537-4614-9010-7BC79260C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68" y="1914"/>
                    <a:ext cx="0" cy="9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Line 43">
                    <a:extLst>
                      <a:ext uri="{FF2B5EF4-FFF2-40B4-BE49-F238E27FC236}">
                        <a16:creationId xmlns:a16="http://schemas.microsoft.com/office/drawing/2014/main" id="{64CB3866-913A-4362-86F2-73BECB6C3A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44" y="2852"/>
                    <a:ext cx="974" cy="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Text Box 44">
                    <a:extLst>
                      <a:ext uri="{FF2B5EF4-FFF2-40B4-BE49-F238E27FC236}">
                        <a16:creationId xmlns:a16="http://schemas.microsoft.com/office/drawing/2014/main" id="{7EC05A22-E421-4F93-9682-77D66756765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788" y="2852"/>
                    <a:ext cx="496" cy="4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ru-RU" altLang="ru-RU" sz="2400">
                        <a:latin typeface="Georgia" pitchFamily="18" charset="0"/>
                        <a:sym typeface="Symbol" pitchFamily="18" charset="2"/>
                      </a:rPr>
                      <a:t></a:t>
                    </a:r>
                    <a:r>
                      <a:rPr lang="en-US" altLang="ru-RU" sz="2400" i="1">
                        <a:latin typeface="Georgia" pitchFamily="18" charset="0"/>
                      </a:rPr>
                      <a:t>r</a:t>
                    </a:r>
                    <a:endParaRPr lang="ru-RU" altLang="ru-RU" sz="2400"/>
                  </a:p>
                </p:txBody>
              </p:sp>
              <p:sp>
                <p:nvSpPr>
                  <p:cNvPr id="22" name="Line 45">
                    <a:extLst>
                      <a:ext uri="{FF2B5EF4-FFF2-40B4-BE49-F238E27FC236}">
                        <a16:creationId xmlns:a16="http://schemas.microsoft.com/office/drawing/2014/main" id="{BFA9DCE0-08AF-4152-A95D-AC6217ACA7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50" y="2852"/>
                    <a:ext cx="90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Line 46">
                    <a:extLst>
                      <a:ext uri="{FF2B5EF4-FFF2-40B4-BE49-F238E27FC236}">
                        <a16:creationId xmlns:a16="http://schemas.microsoft.com/office/drawing/2014/main" id="{650F6CC9-CF44-456F-9FB9-A50A63FA4A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852"/>
                    <a:ext cx="231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Line 47">
                    <a:extLst>
                      <a:ext uri="{FF2B5EF4-FFF2-40B4-BE49-F238E27FC236}">
                        <a16:creationId xmlns:a16="http://schemas.microsoft.com/office/drawing/2014/main" id="{CF9F9EB3-2B05-4F01-8553-5C49203E2B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9" y="1948"/>
                    <a:ext cx="0" cy="9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48">
                    <a:extLst>
                      <a:ext uri="{FF2B5EF4-FFF2-40B4-BE49-F238E27FC236}">
                        <a16:creationId xmlns:a16="http://schemas.microsoft.com/office/drawing/2014/main" id="{B0DD3907-C949-4642-B7BF-694CF2C62E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3" y="1434"/>
                    <a:ext cx="1609" cy="519"/>
                  </a:xfrm>
                  <a:custGeom>
                    <a:avLst/>
                    <a:gdLst>
                      <a:gd name="T0" fmla="*/ 0 w 1361"/>
                      <a:gd name="T1" fmla="*/ 3 h 461"/>
                      <a:gd name="T2" fmla="*/ 99554950 w 1361"/>
                      <a:gd name="T3" fmla="*/ 3 h 461"/>
                      <a:gd name="T4" fmla="*/ 244991729 w 1361"/>
                      <a:gd name="T5" fmla="*/ 3 h 461"/>
                      <a:gd name="T6" fmla="*/ 588348531 w 1361"/>
                      <a:gd name="T7" fmla="*/ 3 h 461"/>
                      <a:gd name="T8" fmla="*/ 1078783204 w 1361"/>
                      <a:gd name="T9" fmla="*/ 3 h 461"/>
                      <a:gd name="T10" fmla="*/ 1324358672 w 1361"/>
                      <a:gd name="T11" fmla="*/ 3 h 461"/>
                      <a:gd name="T12" fmla="*/ 1421712080 w 1361"/>
                      <a:gd name="T13" fmla="*/ 3 h 461"/>
                      <a:gd name="T14" fmla="*/ 1471983082 w 1361"/>
                      <a:gd name="T15" fmla="*/ 0 h 4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361"/>
                      <a:gd name="T25" fmla="*/ 0 h 461"/>
                      <a:gd name="T26" fmla="*/ 1361 w 1361"/>
                      <a:gd name="T27" fmla="*/ 461 h 46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361" h="461">
                        <a:moveTo>
                          <a:pt x="0" y="454"/>
                        </a:moveTo>
                        <a:cubicBezTo>
                          <a:pt x="26" y="457"/>
                          <a:pt x="53" y="461"/>
                          <a:pt x="91" y="454"/>
                        </a:cubicBezTo>
                        <a:cubicBezTo>
                          <a:pt x="129" y="447"/>
                          <a:pt x="152" y="432"/>
                          <a:pt x="227" y="409"/>
                        </a:cubicBezTo>
                        <a:cubicBezTo>
                          <a:pt x="302" y="386"/>
                          <a:pt x="415" y="348"/>
                          <a:pt x="544" y="318"/>
                        </a:cubicBezTo>
                        <a:cubicBezTo>
                          <a:pt x="673" y="288"/>
                          <a:pt x="885" y="257"/>
                          <a:pt x="998" y="227"/>
                        </a:cubicBezTo>
                        <a:cubicBezTo>
                          <a:pt x="1111" y="197"/>
                          <a:pt x="1172" y="167"/>
                          <a:pt x="1225" y="137"/>
                        </a:cubicBezTo>
                        <a:cubicBezTo>
                          <a:pt x="1278" y="107"/>
                          <a:pt x="1292" y="69"/>
                          <a:pt x="1315" y="46"/>
                        </a:cubicBezTo>
                        <a:cubicBezTo>
                          <a:pt x="1338" y="23"/>
                          <a:pt x="1349" y="11"/>
                          <a:pt x="1361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Text Box 49">
                    <a:extLst>
                      <a:ext uri="{FF2B5EF4-FFF2-40B4-BE49-F238E27FC236}">
                        <a16:creationId xmlns:a16="http://schemas.microsoft.com/office/drawing/2014/main" id="{A1F28230-9AB1-469E-BDD2-B2BF52C27327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703" y="2891"/>
                    <a:ext cx="1088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ru-RU" sz="2400" i="1" dirty="0">
                        <a:latin typeface="Georgia" pitchFamily="18" charset="0"/>
                        <a:sym typeface="Symbol" pitchFamily="18" charset="2"/>
                      </a:rPr>
                      <a:t> </a:t>
                    </a:r>
                    <a:r>
                      <a:rPr lang="en-US" altLang="ru-RU" sz="2400" i="1" dirty="0" err="1">
                        <a:latin typeface="Georgia" pitchFamily="18" charset="0"/>
                      </a:rPr>
                      <a:t>l</a:t>
                    </a:r>
                    <a:r>
                      <a:rPr lang="en-US" altLang="ru-RU" sz="2400" baseline="-25000" dirty="0" err="1"/>
                      <a:t>microt</a:t>
                    </a:r>
                    <a:endParaRPr lang="en-US" altLang="ru-RU" sz="2400" baseline="-25000" dirty="0"/>
                  </a:p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ru-RU" altLang="ru-RU" sz="2400" baseline="-25000" dirty="0"/>
                  </a:p>
                </p:txBody>
              </p:sp>
              <p:sp>
                <p:nvSpPr>
                  <p:cNvPr id="27" name="Text Box 50">
                    <a:extLst>
                      <a:ext uri="{FF2B5EF4-FFF2-40B4-BE49-F238E27FC236}">
                        <a16:creationId xmlns:a16="http://schemas.microsoft.com/office/drawing/2014/main" id="{C7B91B4A-51F6-4C48-A8A8-A9DE551DBED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587" y="2891"/>
                    <a:ext cx="703" cy="2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ru-RU" altLang="ru-RU" sz="2400" dirty="0">
                        <a:sym typeface="Symbol" pitchFamily="18" charset="2"/>
                      </a:rPr>
                      <a:t></a:t>
                    </a:r>
                    <a:r>
                      <a:rPr lang="en-US" altLang="ru-RU" sz="2400" baseline="-25000" dirty="0"/>
                      <a:t>min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ru-RU" altLang="ru-RU" sz="2400" baseline="-25000" dirty="0"/>
                  </a:p>
                </p:txBody>
              </p:sp>
              <p:sp>
                <p:nvSpPr>
                  <p:cNvPr id="28" name="Text Box 51">
                    <a:extLst>
                      <a:ext uri="{FF2B5EF4-FFF2-40B4-BE49-F238E27FC236}">
                        <a16:creationId xmlns:a16="http://schemas.microsoft.com/office/drawing/2014/main" id="{01AB6D8B-946B-4A54-A608-660682BAF1C4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381" y="2891"/>
                    <a:ext cx="1114" cy="4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ru-RU" altLang="ru-RU" sz="2400" dirty="0">
                        <a:sym typeface="Symbol" pitchFamily="18" charset="2"/>
                      </a:rPr>
                      <a:t></a:t>
                    </a:r>
                    <a:r>
                      <a:rPr lang="en-US" altLang="ru-RU" sz="2400" baseline="-25000" dirty="0"/>
                      <a:t>max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ru-RU" altLang="ru-RU" sz="2400" baseline="-25000" dirty="0"/>
                  </a:p>
                </p:txBody>
              </p:sp>
              <p:sp>
                <p:nvSpPr>
                  <p:cNvPr id="29" name="Text Box 52">
                    <a:extLst>
                      <a:ext uri="{FF2B5EF4-FFF2-40B4-BE49-F238E27FC236}">
                        <a16:creationId xmlns:a16="http://schemas.microsoft.com/office/drawing/2014/main" id="{7320D5CC-BACB-4E64-B414-FC250CE9BB2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8" y="2891"/>
                    <a:ext cx="5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ru-RU" sz="2400" i="1" dirty="0">
                        <a:latin typeface="Georgia" pitchFamily="18" charset="0"/>
                        <a:sym typeface="Symbol" pitchFamily="18" charset="2"/>
                      </a:rPr>
                      <a:t> </a:t>
                    </a:r>
                    <a:r>
                      <a:rPr lang="en-US" altLang="ru-RU" sz="2400" i="1" dirty="0">
                        <a:latin typeface="Georgia" pitchFamily="18" charset="0"/>
                      </a:rPr>
                      <a:t>L</a:t>
                    </a:r>
                  </a:p>
                </p:txBody>
              </p:sp>
              <p:sp>
                <p:nvSpPr>
                  <p:cNvPr id="30" name="Line 55">
                    <a:extLst>
                      <a:ext uri="{FF2B5EF4-FFF2-40B4-BE49-F238E27FC236}">
                        <a16:creationId xmlns:a16="http://schemas.microsoft.com/office/drawing/2014/main" id="{1126DF0F-8E33-4E9F-8E78-357958CD37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68" y="2818"/>
                    <a:ext cx="0" cy="7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Line 56">
                    <a:extLst>
                      <a:ext uri="{FF2B5EF4-FFF2-40B4-BE49-F238E27FC236}">
                        <a16:creationId xmlns:a16="http://schemas.microsoft.com/office/drawing/2014/main" id="{0C537434-3C9D-47D2-83D8-B4D06F1868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3" y="2818"/>
                    <a:ext cx="0" cy="7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" name="Line 43">
                  <a:extLst>
                    <a:ext uri="{FF2B5EF4-FFF2-40B4-BE49-F238E27FC236}">
                      <a16:creationId xmlns:a16="http://schemas.microsoft.com/office/drawing/2014/main" id="{569A4AC1-3644-481B-BA67-E86D4C11FA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16016" y="3377630"/>
                  <a:ext cx="1116000" cy="79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Line 43">
                  <a:extLst>
                    <a:ext uri="{FF2B5EF4-FFF2-40B4-BE49-F238E27FC236}">
                      <a16:creationId xmlns:a16="http://schemas.microsoft.com/office/drawing/2014/main" id="{B83F3436-3481-4902-9C8D-DC0EA1F20E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1163" y="3356992"/>
                  <a:ext cx="1439862" cy="79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F02A5D-AF41-4BB5-BE44-ADC3B4621D18}"/>
                  </a:ext>
                </a:extLst>
              </p:cNvPr>
              <p:cNvSpPr txBox="1"/>
              <p:nvPr/>
            </p:nvSpPr>
            <p:spPr>
              <a:xfrm>
                <a:off x="3986830" y="2482530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D63A859C-86A9-463E-8330-86A990579259}"/>
                </a:ext>
              </a:extLst>
            </p:cNvPr>
            <p:cNvGrpSpPr/>
            <p:nvPr/>
          </p:nvGrpSpPr>
          <p:grpSpPr>
            <a:xfrm>
              <a:off x="4783780" y="941578"/>
              <a:ext cx="1847850" cy="786862"/>
              <a:chOff x="4783780" y="941578"/>
              <a:chExt cx="1847850" cy="786862"/>
            </a:xfrm>
          </p:grpSpPr>
          <p:graphicFrame>
            <p:nvGraphicFramePr>
              <p:cNvPr id="6" name="Объект 5">
                <a:extLst>
                  <a:ext uri="{FF2B5EF4-FFF2-40B4-BE49-F238E27FC236}">
                    <a16:creationId xmlns:a16="http://schemas.microsoft.com/office/drawing/2014/main" id="{3449B610-1756-454F-A356-E95B120D9D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1989858"/>
                  </p:ext>
                </p:extLst>
              </p:nvPr>
            </p:nvGraphicFramePr>
            <p:xfrm>
              <a:off x="4783780" y="980728"/>
              <a:ext cx="1847850" cy="7477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4" name="Equation" r:id="rId7" imgW="1130040" imgH="457200" progId="Equation.DSMT4">
                      <p:embed/>
                    </p:oleObj>
                  </mc:Choice>
                  <mc:Fallback>
                    <p:oleObj name="Equation" r:id="rId7" imgW="1130040" imgH="457200" progId="Equation.DSMT4">
                      <p:embed/>
                      <p:pic>
                        <p:nvPicPr>
                          <p:cNvPr id="6" name="Объект 5">
                            <a:extLst>
                              <a:ext uri="{FF2B5EF4-FFF2-40B4-BE49-F238E27FC236}">
                                <a16:creationId xmlns:a16="http://schemas.microsoft.com/office/drawing/2014/main" id="{3449B610-1756-454F-A356-E95B120D9DD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783780" y="980728"/>
                            <a:ext cx="1847850" cy="7477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329257-8070-4BCE-8F17-5DB91ABD01FA}"/>
                  </a:ext>
                </a:extLst>
              </p:cNvPr>
              <p:cNvSpPr txBox="1"/>
              <p:nvPr/>
            </p:nvSpPr>
            <p:spPr>
              <a:xfrm>
                <a:off x="5088483" y="1152139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A205BF-FB7A-4591-97A0-DF64A00D07F8}"/>
                  </a:ext>
                </a:extLst>
              </p:cNvPr>
              <p:cNvSpPr txBox="1"/>
              <p:nvPr/>
            </p:nvSpPr>
            <p:spPr>
              <a:xfrm>
                <a:off x="5932190" y="941578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CF6E17-087F-4015-9EE9-8A0F9283E85A}"/>
                  </a:ext>
                </a:extLst>
              </p:cNvPr>
              <p:cNvSpPr txBox="1"/>
              <p:nvPr/>
            </p:nvSpPr>
            <p:spPr>
              <a:xfrm>
                <a:off x="6162849" y="997234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</p:grp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EADA0132-5F20-4DE3-98D2-01F1C43D77BD}"/>
              </a:ext>
            </a:extLst>
          </p:cNvPr>
          <p:cNvGrpSpPr/>
          <p:nvPr/>
        </p:nvGrpSpPr>
        <p:grpSpPr>
          <a:xfrm>
            <a:off x="-45601" y="3885003"/>
            <a:ext cx="9108817" cy="648072"/>
            <a:chOff x="-36513" y="4293096"/>
            <a:chExt cx="9108817" cy="648072"/>
          </a:xfrm>
        </p:grpSpPr>
        <p:sp>
          <p:nvSpPr>
            <p:cNvPr id="35" name="Text Box 50">
              <a:extLst>
                <a:ext uri="{FF2B5EF4-FFF2-40B4-BE49-F238E27FC236}">
                  <a16:creationId xmlns:a16="http://schemas.microsoft.com/office/drawing/2014/main" id="{2271B751-BE11-4467-A457-9E9D7CA1662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-36513" y="4293096"/>
              <a:ext cx="7497677" cy="648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sz="2800" b="1" dirty="0">
                  <a:solidFill>
                    <a:srgbClr val="C00000"/>
                  </a:solidFill>
                  <a:latin typeface="+mn-lt"/>
                </a:rPr>
                <a:t>1.  </a:t>
              </a:r>
              <a:r>
                <a:rPr lang="en-US" sz="2800" i="1" dirty="0" err="1">
                  <a:latin typeface="Georgia" panose="02040502050405020303" pitchFamily="18" charset="0"/>
                </a:rPr>
                <a:t>l</a:t>
              </a:r>
              <a:r>
                <a:rPr lang="en-US" sz="2800" baseline="-25000" dirty="0" err="1"/>
                <a:t>micro</a:t>
              </a:r>
              <a:r>
                <a:rPr lang="en-US" sz="2800" spc="-410" dirty="0"/>
                <a:t>&lt;&lt;</a:t>
              </a:r>
              <a:r>
                <a:rPr lang="en-US" sz="2800" dirty="0"/>
                <a:t> </a:t>
              </a:r>
              <a:r>
                <a:rPr lang="ru-RU" altLang="ru-RU" sz="2800" dirty="0">
                  <a:sym typeface="Symbol" pitchFamily="18" charset="2"/>
                </a:rPr>
                <a:t></a:t>
              </a:r>
              <a:r>
                <a:rPr lang="en-US" altLang="ru-RU" sz="2800" baseline="-25000" dirty="0"/>
                <a:t>min</a:t>
              </a:r>
              <a:r>
                <a:rPr lang="en-US" altLang="ru-RU" sz="2800" dirty="0"/>
                <a:t>&lt; </a:t>
              </a:r>
              <a:r>
                <a:rPr lang="ru-RU" sz="2800" dirty="0">
                  <a:sym typeface="Symbol"/>
                </a:rPr>
                <a:t></a:t>
              </a:r>
              <a:r>
                <a:rPr lang="en-US" sz="2800" i="1" dirty="0">
                  <a:latin typeface="Georgia" panose="02040502050405020303" pitchFamily="18" charset="0"/>
                </a:rPr>
                <a:t>r </a:t>
              </a:r>
              <a:r>
                <a:rPr lang="en-US" sz="2800" spc="-410" dirty="0"/>
                <a:t>&lt;</a:t>
              </a:r>
              <a:r>
                <a:rPr lang="en-US" sz="2800" dirty="0"/>
                <a:t> </a:t>
              </a:r>
              <a:r>
                <a:rPr lang="ru-RU" altLang="ru-RU" sz="2800" dirty="0">
                  <a:sym typeface="Symbol" pitchFamily="18" charset="2"/>
                </a:rPr>
                <a:t></a:t>
              </a:r>
              <a:r>
                <a:rPr lang="en-US" altLang="ru-RU" sz="2800" baseline="-25000" dirty="0"/>
                <a:t>max</a:t>
              </a:r>
              <a:r>
                <a:rPr lang="en-US" sz="2800" spc="-410" dirty="0"/>
                <a:t>&lt;&lt;</a:t>
              </a:r>
              <a:r>
                <a:rPr lang="en-US" altLang="ru-RU" sz="2800" i="1" dirty="0">
                  <a:latin typeface="Georgia" pitchFamily="18" charset="0"/>
                </a:rPr>
                <a:t> L </a:t>
              </a:r>
              <a:r>
                <a:rPr lang="en-US" altLang="ru-RU" sz="2400" i="1" spc="-40" dirty="0">
                  <a:latin typeface="Georgia" pitchFamily="18" charset="0"/>
                  <a:sym typeface="Symbol"/>
                </a:rPr>
                <a:t> </a:t>
              </a:r>
              <a:r>
                <a:rPr lang="en-US" sz="2400" b="1" spc="-40" dirty="0">
                  <a:latin typeface="+mn-lt"/>
                </a:rPr>
                <a:t>Plateau </a:t>
              </a:r>
              <a:r>
                <a:rPr lang="en-US" sz="2400" spc="-40" dirty="0">
                  <a:latin typeface="+mn-lt"/>
                </a:rPr>
                <a:t>or </a:t>
              </a:r>
              <a:r>
                <a:rPr lang="en-US" sz="2400" b="1" spc="-40" dirty="0">
                  <a:latin typeface="+mn-lt"/>
                </a:rPr>
                <a:t>Stability</a:t>
              </a:r>
              <a:endParaRPr lang="en-US" altLang="ru-RU" sz="2400" b="1" i="1" spc="-4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en-US" altLang="ru-RU" sz="2400" baseline="-250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ru-RU" sz="2400" baseline="-25000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ru-RU" altLang="ru-RU" sz="2400" baseline="-25000" dirty="0"/>
            </a:p>
          </p:txBody>
        </p:sp>
        <p:graphicFrame>
          <p:nvGraphicFramePr>
            <p:cNvPr id="36" name="Объект 35">
              <a:extLst>
                <a:ext uri="{FF2B5EF4-FFF2-40B4-BE49-F238E27FC236}">
                  <a16:creationId xmlns:a16="http://schemas.microsoft.com/office/drawing/2014/main" id="{FAE602CC-A645-483A-96D4-267429768BE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47168987"/>
                </p:ext>
              </p:extLst>
            </p:nvPr>
          </p:nvGraphicFramePr>
          <p:xfrm>
            <a:off x="7308304" y="4387962"/>
            <a:ext cx="1764000" cy="458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5" name="Equation" r:id="rId9" imgW="1041120" imgH="241200" progId="Equation.DSMT4">
                    <p:embed/>
                  </p:oleObj>
                </mc:Choice>
                <mc:Fallback>
                  <p:oleObj name="Equation" r:id="rId9" imgW="1041120" imgH="241200" progId="Equation.DSMT4">
                    <p:embed/>
                    <p:pic>
                      <p:nvPicPr>
                        <p:cNvPr id="36" name="Объект 35">
                          <a:extLst>
                            <a:ext uri="{FF2B5EF4-FFF2-40B4-BE49-F238E27FC236}">
                              <a16:creationId xmlns:a16="http://schemas.microsoft.com/office/drawing/2014/main" id="{FAE602CC-A645-483A-96D4-267429768B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304" y="4387962"/>
                          <a:ext cx="1764000" cy="458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330A39F4-9EE3-4066-85B1-25CA01F094CD}"/>
              </a:ext>
            </a:extLst>
          </p:cNvPr>
          <p:cNvGrpSpPr/>
          <p:nvPr/>
        </p:nvGrpSpPr>
        <p:grpSpPr>
          <a:xfrm>
            <a:off x="-3771" y="4533867"/>
            <a:ext cx="2847579" cy="865187"/>
            <a:chOff x="755576" y="5074918"/>
            <a:chExt cx="2847579" cy="865187"/>
          </a:xfrm>
        </p:grpSpPr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152E69B1-7416-4F8C-AFD1-E6FC39C3C84E}"/>
                </a:ext>
              </a:extLst>
            </p:cNvPr>
            <p:cNvGrpSpPr/>
            <p:nvPr/>
          </p:nvGrpSpPr>
          <p:grpSpPr>
            <a:xfrm>
              <a:off x="755576" y="5074918"/>
              <a:ext cx="2847579" cy="865187"/>
              <a:chOff x="251520" y="5277270"/>
              <a:chExt cx="2847579" cy="86518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0BFDCD-EB9B-412A-B490-E4048D5DF75B}"/>
                  </a:ext>
                </a:extLst>
              </p:cNvPr>
              <p:cNvSpPr txBox="1"/>
              <p:nvPr/>
            </p:nvSpPr>
            <p:spPr>
              <a:xfrm>
                <a:off x="251520" y="5589240"/>
                <a:ext cx="2847579" cy="4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  <a:spcAft>
                    <a:spcPts val="1800"/>
                  </a:spcAft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2. </a:t>
                </a:r>
                <a:r>
                  <a:rPr lang="en-US" sz="2400" b="1" dirty="0"/>
                  <a:t>Regular</a:t>
                </a:r>
              </a:p>
            </p:txBody>
          </p:sp>
          <p:graphicFrame>
            <p:nvGraphicFramePr>
              <p:cNvPr id="41" name="Объект 40">
                <a:extLst>
                  <a:ext uri="{FF2B5EF4-FFF2-40B4-BE49-F238E27FC236}">
                    <a16:creationId xmlns:a16="http://schemas.microsoft.com/office/drawing/2014/main" id="{A9B08FB5-F70C-41F8-A345-1C366B1597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0814790"/>
                  </p:ext>
                </p:extLst>
              </p:nvPr>
            </p:nvGraphicFramePr>
            <p:xfrm>
              <a:off x="1719639" y="5277270"/>
              <a:ext cx="1317625" cy="865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6" name="Equation" r:id="rId11" imgW="736560" imgH="482400" progId="Equation.DSMT4">
                      <p:embed/>
                    </p:oleObj>
                  </mc:Choice>
                  <mc:Fallback>
                    <p:oleObj name="Equation" r:id="rId11" imgW="736560" imgH="482400" progId="Equation.DSMT4">
                      <p:embed/>
                      <p:pic>
                        <p:nvPicPr>
                          <p:cNvPr id="41" name="Объект 40">
                            <a:extLst>
                              <a:ext uri="{FF2B5EF4-FFF2-40B4-BE49-F238E27FC236}">
                                <a16:creationId xmlns:a16="http://schemas.microsoft.com/office/drawing/2014/main" id="{A9B08FB5-F70C-41F8-A345-1C366B15977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9639" y="5277270"/>
                            <a:ext cx="1317625" cy="865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A6035A-4C00-450A-A2F9-1C38453E32AE}"/>
                </a:ext>
              </a:extLst>
            </p:cNvPr>
            <p:cNvSpPr txBox="1"/>
            <p:nvPr/>
          </p:nvSpPr>
          <p:spPr>
            <a:xfrm>
              <a:off x="2425141" y="513430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282CDA98-B28D-479F-9244-3CAF4EE1BD94}"/>
              </a:ext>
            </a:extLst>
          </p:cNvPr>
          <p:cNvGrpSpPr/>
          <p:nvPr/>
        </p:nvGrpSpPr>
        <p:grpSpPr>
          <a:xfrm>
            <a:off x="-14898" y="5489800"/>
            <a:ext cx="5145945" cy="809625"/>
            <a:chOff x="-14898" y="5489800"/>
            <a:chExt cx="5145945" cy="809625"/>
          </a:xfrm>
        </p:grpSpPr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98C913FE-5AF7-4120-A44A-6ABFF0D5E74B}"/>
                </a:ext>
              </a:extLst>
            </p:cNvPr>
            <p:cNvGrpSpPr/>
            <p:nvPr/>
          </p:nvGrpSpPr>
          <p:grpSpPr>
            <a:xfrm>
              <a:off x="-14898" y="5489800"/>
              <a:ext cx="5145945" cy="809625"/>
              <a:chOff x="3202718" y="5986463"/>
              <a:chExt cx="5145945" cy="80962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D82B7C-336F-41FB-A07A-44BEF6E8F3DC}"/>
                  </a:ext>
                </a:extLst>
              </p:cNvPr>
              <p:cNvSpPr txBox="1"/>
              <p:nvPr/>
            </p:nvSpPr>
            <p:spPr>
              <a:xfrm>
                <a:off x="3202718" y="6142457"/>
                <a:ext cx="2737476" cy="4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3. </a:t>
                </a:r>
                <a:r>
                  <a:rPr lang="en-US" sz="2400" b="1" dirty="0"/>
                  <a:t>Representative</a:t>
                </a:r>
              </a:p>
            </p:txBody>
          </p:sp>
          <p:graphicFrame>
            <p:nvGraphicFramePr>
              <p:cNvPr id="44" name="Объект 43">
                <a:extLst>
                  <a:ext uri="{FF2B5EF4-FFF2-40B4-BE49-F238E27FC236}">
                    <a16:creationId xmlns:a16="http://schemas.microsoft.com/office/drawing/2014/main" id="{B7369F4C-7EDF-4364-A9D7-AE31DDEDE1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0297397"/>
                  </p:ext>
                </p:extLst>
              </p:nvPr>
            </p:nvGraphicFramePr>
            <p:xfrm>
              <a:off x="5921375" y="5986463"/>
              <a:ext cx="2427288" cy="809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7" name="Equation" r:id="rId13" imgW="1485720" imgH="495000" progId="Equation.DSMT4">
                      <p:embed/>
                    </p:oleObj>
                  </mc:Choice>
                  <mc:Fallback>
                    <p:oleObj name="Equation" r:id="rId13" imgW="1485720" imgH="495000" progId="Equation.DSMT4">
                      <p:embed/>
                      <p:pic>
                        <p:nvPicPr>
                          <p:cNvPr id="44" name="Объект 43">
                            <a:extLst>
                              <a:ext uri="{FF2B5EF4-FFF2-40B4-BE49-F238E27FC236}">
                                <a16:creationId xmlns:a16="http://schemas.microsoft.com/office/drawing/2014/main" id="{B7369F4C-7EDF-4364-A9D7-AE31DDEDE13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1375" y="5986463"/>
                            <a:ext cx="2427288" cy="809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51CB31-4B51-4D52-811E-5FBA64F11784}"/>
                </a:ext>
              </a:extLst>
            </p:cNvPr>
            <p:cNvSpPr txBox="1"/>
            <p:nvPr/>
          </p:nvSpPr>
          <p:spPr>
            <a:xfrm>
              <a:off x="3455198" y="5603975"/>
              <a:ext cx="337595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2B747C8-90E4-471A-A027-67400EC16FF6}"/>
                </a:ext>
              </a:extLst>
            </p:cNvPr>
            <p:cNvSpPr txBox="1"/>
            <p:nvPr/>
          </p:nvSpPr>
          <p:spPr>
            <a:xfrm>
              <a:off x="2645177" y="5538745"/>
              <a:ext cx="337595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2F446A0E-D8CA-44E2-87F9-3940DCA127C8}"/>
              </a:ext>
            </a:extLst>
          </p:cNvPr>
          <p:cNvGrpSpPr/>
          <p:nvPr/>
        </p:nvGrpSpPr>
        <p:grpSpPr>
          <a:xfrm>
            <a:off x="5450892" y="4438208"/>
            <a:ext cx="3421081" cy="2366564"/>
            <a:chOff x="5450892" y="4438208"/>
            <a:chExt cx="3421081" cy="2366564"/>
          </a:xfrm>
        </p:grpSpPr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A4EA8B36-AC3B-452D-B1CD-7A899426C2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8393" y="5913106"/>
              <a:ext cx="606460" cy="146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99DDCDD3-0837-4334-86C5-7324733AB5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12160" y="4953977"/>
              <a:ext cx="507999" cy="216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Полилиния: фигура 47">
              <a:extLst>
                <a:ext uri="{FF2B5EF4-FFF2-40B4-BE49-F238E27FC236}">
                  <a16:creationId xmlns:a16="http://schemas.microsoft.com/office/drawing/2014/main" id="{D5390515-D508-4565-9483-04B874B7166E}"/>
                </a:ext>
              </a:extLst>
            </p:cNvPr>
            <p:cNvSpPr/>
            <p:nvPr/>
          </p:nvSpPr>
          <p:spPr>
            <a:xfrm>
              <a:off x="6413495" y="4734639"/>
              <a:ext cx="2092472" cy="1740786"/>
            </a:xfrm>
            <a:custGeom>
              <a:avLst/>
              <a:gdLst>
                <a:gd name="connsiteX0" fmla="*/ 1973180 w 2092472"/>
                <a:gd name="connsiteY0" fmla="*/ 521759 h 1740786"/>
                <a:gd name="connsiteX1" fmla="*/ 1580493 w 2092472"/>
                <a:gd name="connsiteY1" fmla="*/ 28095 h 1740786"/>
                <a:gd name="connsiteX2" fmla="*/ 368772 w 2092472"/>
                <a:gd name="connsiteY2" fmla="*/ 157121 h 1740786"/>
                <a:gd name="connsiteX3" fmla="*/ 9744 w 2092472"/>
                <a:gd name="connsiteY3" fmla="*/ 953714 h 1740786"/>
                <a:gd name="connsiteX4" fmla="*/ 217307 w 2092472"/>
                <a:gd name="connsiteY4" fmla="*/ 1497867 h 1740786"/>
                <a:gd name="connsiteX5" fmla="*/ 1350490 w 2092472"/>
                <a:gd name="connsiteY5" fmla="*/ 1733479 h 1740786"/>
                <a:gd name="connsiteX6" fmla="*/ 2046107 w 2092472"/>
                <a:gd name="connsiteY6" fmla="*/ 1245425 h 1740786"/>
                <a:gd name="connsiteX7" fmla="*/ 1973180 w 2092472"/>
                <a:gd name="connsiteY7" fmla="*/ 521759 h 174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2472" h="1740786">
                  <a:moveTo>
                    <a:pt x="1973180" y="521759"/>
                  </a:moveTo>
                  <a:cubicBezTo>
                    <a:pt x="1895578" y="318871"/>
                    <a:pt x="1847894" y="88868"/>
                    <a:pt x="1580493" y="28095"/>
                  </a:cubicBezTo>
                  <a:cubicBezTo>
                    <a:pt x="1313092" y="-32678"/>
                    <a:pt x="630563" y="2851"/>
                    <a:pt x="368772" y="157121"/>
                  </a:cubicBezTo>
                  <a:cubicBezTo>
                    <a:pt x="106981" y="311391"/>
                    <a:pt x="34988" y="730256"/>
                    <a:pt x="9744" y="953714"/>
                  </a:cubicBezTo>
                  <a:cubicBezTo>
                    <a:pt x="-15500" y="1177172"/>
                    <a:pt x="-6151" y="1367906"/>
                    <a:pt x="217307" y="1497867"/>
                  </a:cubicBezTo>
                  <a:cubicBezTo>
                    <a:pt x="440765" y="1627828"/>
                    <a:pt x="1045690" y="1775553"/>
                    <a:pt x="1350490" y="1733479"/>
                  </a:cubicBezTo>
                  <a:cubicBezTo>
                    <a:pt x="1655290" y="1691405"/>
                    <a:pt x="1938586" y="1451118"/>
                    <a:pt x="2046107" y="1245425"/>
                  </a:cubicBezTo>
                  <a:cubicBezTo>
                    <a:pt x="2153628" y="1039732"/>
                    <a:pt x="2050782" y="724647"/>
                    <a:pt x="1973180" y="521759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 Box 44">
              <a:extLst>
                <a:ext uri="{FF2B5EF4-FFF2-40B4-BE49-F238E27FC236}">
                  <a16:creationId xmlns:a16="http://schemas.microsoft.com/office/drawing/2014/main" id="{5175569D-7E9F-4BEC-BBE0-13733534A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991" y="4745749"/>
              <a:ext cx="440675" cy="442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n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F50D53-338E-46F1-862C-E08E11B9DB32}"/>
                </a:ext>
              </a:extLst>
            </p:cNvPr>
            <p:cNvSpPr txBox="1"/>
            <p:nvPr/>
          </p:nvSpPr>
          <p:spPr>
            <a:xfrm>
              <a:off x="5699853" y="4790383"/>
              <a:ext cx="337595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4" name="Text Box 44">
              <a:extLst>
                <a:ext uri="{FF2B5EF4-FFF2-40B4-BE49-F238E27FC236}">
                  <a16:creationId xmlns:a16="http://schemas.microsoft.com/office/drawing/2014/main" id="{176615A0-5F76-48A3-96D6-1EC9828AC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0892" y="5868472"/>
              <a:ext cx="440675" cy="442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n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8E8B33-64D4-4103-B73B-D0FD10F6D6D9}"/>
                </a:ext>
              </a:extLst>
            </p:cNvPr>
            <p:cNvSpPr txBox="1"/>
            <p:nvPr/>
          </p:nvSpPr>
          <p:spPr>
            <a:xfrm>
              <a:off x="5495754" y="5913106"/>
              <a:ext cx="337595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6CA0725A-FD3B-4221-B3F7-5E958CED0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40527" y="4556660"/>
              <a:ext cx="388273" cy="648073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1">
              <a:extLst>
                <a:ext uri="{FF2B5EF4-FFF2-40B4-BE49-F238E27FC236}">
                  <a16:creationId xmlns:a16="http://schemas.microsoft.com/office/drawing/2014/main" id="{AFB5E545-8775-41AA-AD01-9EDD0173C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99865" y="5932794"/>
              <a:ext cx="513630" cy="54263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9B9B1FAA-5B6C-4AE8-B492-BBD8869BED37}"/>
                </a:ext>
              </a:extLst>
            </p:cNvPr>
            <p:cNvGrpSpPr/>
            <p:nvPr/>
          </p:nvGrpSpPr>
          <p:grpSpPr>
            <a:xfrm>
              <a:off x="6403387" y="4438208"/>
              <a:ext cx="544877" cy="461665"/>
              <a:chOff x="6403387" y="4438208"/>
              <a:chExt cx="544877" cy="461665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466685-D8E9-46C4-9B84-EA1E68F9EC8F}"/>
                  </a:ext>
                </a:extLst>
              </p:cNvPr>
              <p:cNvSpPr txBox="1"/>
              <p:nvPr/>
            </p:nvSpPr>
            <p:spPr>
              <a:xfrm>
                <a:off x="6404853" y="4438208"/>
                <a:ext cx="5434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</a:t>
                </a:r>
                <a:endParaRPr lang="ru-RU" sz="2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542F1-AE4C-49C4-8EA0-468249EA1B81}"/>
                  </a:ext>
                </a:extLst>
              </p:cNvPr>
              <p:cNvSpPr txBox="1"/>
              <p:nvPr/>
            </p:nvSpPr>
            <p:spPr>
              <a:xfrm>
                <a:off x="6403387" y="4497235"/>
                <a:ext cx="337595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solidFill>
                      <a:srgbClr val="C00000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76AB8707-855B-4C39-831D-065136F16463}"/>
                </a:ext>
              </a:extLst>
            </p:cNvPr>
            <p:cNvGrpSpPr/>
            <p:nvPr/>
          </p:nvGrpSpPr>
          <p:grpSpPr>
            <a:xfrm>
              <a:off x="5975282" y="6343107"/>
              <a:ext cx="544877" cy="461665"/>
              <a:chOff x="6403387" y="4438208"/>
              <a:chExt cx="544877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C679BE3-55E7-4B8B-B021-AE2B62BEC2DC}"/>
                  </a:ext>
                </a:extLst>
              </p:cNvPr>
              <p:cNvSpPr txBox="1"/>
              <p:nvPr/>
            </p:nvSpPr>
            <p:spPr>
              <a:xfrm>
                <a:off x="6404853" y="4438208"/>
                <a:ext cx="5434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</a:t>
                </a:r>
                <a:endParaRPr lang="ru-RU" sz="2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B88CA8E-1C90-433D-A6F6-55EEF883172D}"/>
                  </a:ext>
                </a:extLst>
              </p:cNvPr>
              <p:cNvSpPr txBox="1"/>
              <p:nvPr/>
            </p:nvSpPr>
            <p:spPr>
              <a:xfrm>
                <a:off x="6403387" y="4497235"/>
                <a:ext cx="337595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solidFill>
                      <a:srgbClr val="C00000"/>
                    </a:solidFill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985CC1-47D4-4887-9975-C36449756861}"/>
                </a:ext>
              </a:extLst>
            </p:cNvPr>
            <p:cNvSpPr txBox="1"/>
            <p:nvPr/>
          </p:nvSpPr>
          <p:spPr>
            <a:xfrm>
              <a:off x="8341197" y="4807353"/>
              <a:ext cx="530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4118EE"/>
                  </a:solidFill>
                  <a:latin typeface="Georgia" panose="02040502050405020303" pitchFamily="18" charset="0"/>
                </a:rPr>
                <a:t>S</a:t>
              </a:r>
              <a:endParaRPr lang="ru-RU" sz="2800" i="1" dirty="0">
                <a:solidFill>
                  <a:srgbClr val="4118EE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3CFD92F-46BC-41DD-9C7A-C5EC79BA862E}"/>
                </a:ext>
              </a:extLst>
            </p:cNvPr>
            <p:cNvSpPr txBox="1"/>
            <p:nvPr/>
          </p:nvSpPr>
          <p:spPr>
            <a:xfrm>
              <a:off x="7336341" y="5213696"/>
              <a:ext cx="530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4118EE"/>
                  </a:solidFill>
                  <a:latin typeface="Georgia" panose="02040502050405020303" pitchFamily="18" charset="0"/>
                </a:rPr>
                <a:t>V</a:t>
              </a:r>
              <a:endParaRPr lang="ru-RU" sz="2800" i="1" dirty="0">
                <a:solidFill>
                  <a:srgbClr val="4118EE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1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Полилиния 33"/>
          <p:cNvSpPr/>
          <p:nvPr/>
        </p:nvSpPr>
        <p:spPr>
          <a:xfrm>
            <a:off x="1623848" y="3277411"/>
            <a:ext cx="1694581" cy="1373417"/>
          </a:xfrm>
          <a:custGeom>
            <a:avLst/>
            <a:gdLst>
              <a:gd name="connsiteX0" fmla="*/ 0 w 1694581"/>
              <a:gd name="connsiteY0" fmla="*/ 332892 h 1373417"/>
              <a:gd name="connsiteX1" fmla="*/ 472966 w 1694581"/>
              <a:gd name="connsiteY1" fmla="*/ 64879 h 1373417"/>
              <a:gd name="connsiteX2" fmla="*/ 1245476 w 1694581"/>
              <a:gd name="connsiteY2" fmla="*/ 33348 h 1373417"/>
              <a:gd name="connsiteX3" fmla="*/ 1560786 w 1694581"/>
              <a:gd name="connsiteY3" fmla="*/ 474782 h 1373417"/>
              <a:gd name="connsiteX4" fmla="*/ 1686911 w 1694581"/>
              <a:gd name="connsiteY4" fmla="*/ 916217 h 1373417"/>
              <a:gd name="connsiteX5" fmla="*/ 1355835 w 1694581"/>
              <a:gd name="connsiteY5" fmla="*/ 1373417 h 1373417"/>
              <a:gd name="connsiteX6" fmla="*/ 1355835 w 1694581"/>
              <a:gd name="connsiteY6" fmla="*/ 1373417 h 137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4581" h="1373417">
                <a:moveTo>
                  <a:pt x="0" y="332892"/>
                </a:moveTo>
                <a:cubicBezTo>
                  <a:pt x="132693" y="223847"/>
                  <a:pt x="265387" y="114803"/>
                  <a:pt x="472966" y="64879"/>
                </a:cubicBezTo>
                <a:cubicBezTo>
                  <a:pt x="680545" y="14955"/>
                  <a:pt x="1064173" y="-34969"/>
                  <a:pt x="1245476" y="33348"/>
                </a:cubicBezTo>
                <a:cubicBezTo>
                  <a:pt x="1426779" y="101665"/>
                  <a:pt x="1487214" y="327637"/>
                  <a:pt x="1560786" y="474782"/>
                </a:cubicBezTo>
                <a:cubicBezTo>
                  <a:pt x="1634358" y="621927"/>
                  <a:pt x="1721069" y="766445"/>
                  <a:pt x="1686911" y="916217"/>
                </a:cubicBezTo>
                <a:cubicBezTo>
                  <a:pt x="1652753" y="1065989"/>
                  <a:pt x="1355835" y="1373417"/>
                  <a:pt x="1355835" y="1373417"/>
                </a:cubicBezTo>
                <a:lnTo>
                  <a:pt x="1355835" y="1373417"/>
                </a:lnTo>
              </a:path>
            </a:pathLst>
          </a:custGeom>
          <a:solidFill>
            <a:srgbClr val="FA98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/>
          <p:cNvSpPr/>
          <p:nvPr/>
        </p:nvSpPr>
        <p:spPr>
          <a:xfrm>
            <a:off x="1187624" y="3671679"/>
            <a:ext cx="1707011" cy="1845553"/>
          </a:xfrm>
          <a:custGeom>
            <a:avLst/>
            <a:gdLst>
              <a:gd name="connsiteX0" fmla="*/ 366942 w 1707011"/>
              <a:gd name="connsiteY0" fmla="*/ 0 h 1845553"/>
              <a:gd name="connsiteX1" fmla="*/ 67397 w 1707011"/>
              <a:gd name="connsiteY1" fmla="*/ 646386 h 1845553"/>
              <a:gd name="connsiteX2" fmla="*/ 51632 w 1707011"/>
              <a:gd name="connsiteY2" fmla="*/ 1450427 h 1845553"/>
              <a:gd name="connsiteX3" fmla="*/ 650721 w 1707011"/>
              <a:gd name="connsiteY3" fmla="*/ 1797268 h 1845553"/>
              <a:gd name="connsiteX4" fmla="*/ 1139453 w 1707011"/>
              <a:gd name="connsiteY4" fmla="*/ 1765737 h 1845553"/>
              <a:gd name="connsiteX5" fmla="*/ 1707011 w 1707011"/>
              <a:gd name="connsiteY5" fmla="*/ 1087820 h 1845553"/>
              <a:gd name="connsiteX6" fmla="*/ 1707011 w 1707011"/>
              <a:gd name="connsiteY6" fmla="*/ 1087820 h 184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7011" h="1845553">
                <a:moveTo>
                  <a:pt x="366942" y="0"/>
                </a:moveTo>
                <a:cubicBezTo>
                  <a:pt x="243445" y="202324"/>
                  <a:pt x="119949" y="404648"/>
                  <a:pt x="67397" y="646386"/>
                </a:cubicBezTo>
                <a:cubicBezTo>
                  <a:pt x="14845" y="888124"/>
                  <a:pt x="-45589" y="1258613"/>
                  <a:pt x="51632" y="1450427"/>
                </a:cubicBezTo>
                <a:cubicBezTo>
                  <a:pt x="148853" y="1642241"/>
                  <a:pt x="469418" y="1744716"/>
                  <a:pt x="650721" y="1797268"/>
                </a:cubicBezTo>
                <a:cubicBezTo>
                  <a:pt x="832024" y="1849820"/>
                  <a:pt x="963405" y="1883978"/>
                  <a:pt x="1139453" y="1765737"/>
                </a:cubicBezTo>
                <a:cubicBezTo>
                  <a:pt x="1315501" y="1647496"/>
                  <a:pt x="1707011" y="1087820"/>
                  <a:pt x="1707011" y="1087820"/>
                </a:cubicBezTo>
                <a:lnTo>
                  <a:pt x="1707011" y="1087820"/>
                </a:lnTo>
              </a:path>
            </a:pathLst>
          </a:custGeom>
          <a:solidFill>
            <a:srgbClr val="B3A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700124" y="3976340"/>
            <a:ext cx="541895" cy="37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2128713" y="2944903"/>
            <a:ext cx="582948" cy="1166116"/>
            <a:chOff x="3128" y="5891"/>
            <a:chExt cx="710" cy="1420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3128" y="5891"/>
              <a:ext cx="284" cy="142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3128" y="6601"/>
              <a:ext cx="710" cy="71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2026082" y="4141403"/>
            <a:ext cx="234000" cy="1166116"/>
          </a:xfrm>
          <a:prstGeom prst="line">
            <a:avLst/>
          </a:prstGeom>
          <a:noFill/>
          <a:ln w="38100">
            <a:solidFill>
              <a:srgbClr val="0033CC"/>
            </a:solidFill>
            <a:prstDash val="sysDot"/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654145" y="4153721"/>
            <a:ext cx="582948" cy="583058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519492" y="3589551"/>
            <a:ext cx="1399896" cy="1166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552334" y="3526318"/>
            <a:ext cx="1399896" cy="116529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232166" y="4065852"/>
            <a:ext cx="91958" cy="91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079450" y="4060925"/>
            <a:ext cx="92779" cy="91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37913" y="3868762"/>
            <a:ext cx="541895" cy="37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520" y="692696"/>
            <a:ext cx="889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continuous </a:t>
            </a:r>
            <a:r>
              <a:rPr lang="ru-RU" sz="2400" dirty="0"/>
              <a:t> </a:t>
            </a:r>
            <a:r>
              <a:rPr lang="en-US" sz="2400" dirty="0"/>
              <a:t>field is an approximate model of contact forces that is applicable on scales far exceeding intermolecular separations and constituent particle sizes.</a:t>
            </a:r>
            <a:endParaRPr lang="ru-RU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211960" y="2636912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Newton's third law – </a:t>
            </a:r>
          </a:p>
          <a:p>
            <a:r>
              <a:rPr lang="en-US" sz="2800" dirty="0"/>
              <a:t>- action equals reaction</a:t>
            </a:r>
            <a:endParaRPr lang="ru-RU" sz="2800" dirty="0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4211960" y="3503734"/>
            <a:ext cx="3960440" cy="44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itchFamily="18" charset="0"/>
                <a:cs typeface="Georgia" pitchFamily="18" charset="0"/>
              </a:rPr>
              <a:t>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itchFamily="18" charset="0"/>
                <a:cs typeface="Georgia" pitchFamily="18" charset="0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Georgia" panose="02040502050405020303" pitchFamily="18" charset="0"/>
                <a:ea typeface="Times New Roman" pitchFamily="18" charset="0"/>
                <a:cs typeface="Arial" pitchFamily="34" charset="0"/>
              </a:rPr>
              <a:t>) = –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b="1" dirty="0" err="1">
                <a:solidFill>
                  <a:srgbClr val="000000"/>
                </a:solidFill>
                <a:latin typeface="Georgia" panose="02040502050405020303" pitchFamily="18" charset="0"/>
                <a:ea typeface="Times New Roman" pitchFamily="18" charset="0"/>
                <a:cs typeface="Georgia" pitchFamily="18" charset="0"/>
              </a:rPr>
              <a:t>P</a:t>
            </a:r>
            <a:r>
              <a:rPr lang="en-US" altLang="en-US" sz="2800" dirty="0">
                <a:solidFill>
                  <a:srgbClr val="000000"/>
                </a:solidFill>
                <a:latin typeface="Georgia" panose="02040502050405020303" pitchFamily="18" charset="0"/>
                <a:ea typeface="Times New Roman" pitchFamily="18" charset="0"/>
                <a:cs typeface="Arial" pitchFamily="34" charset="0"/>
              </a:rPr>
              <a:t>(–</a:t>
            </a:r>
            <a:r>
              <a:rPr lang="en-US" altLang="en-US" sz="2800" b="1" dirty="0">
                <a:solidFill>
                  <a:srgbClr val="000000"/>
                </a:solidFill>
                <a:latin typeface="Georgia" panose="02040502050405020303" pitchFamily="18" charset="0"/>
                <a:ea typeface="Times New Roman" pitchFamily="18" charset="0"/>
                <a:cs typeface="Georgia" pitchFamily="18" charset="0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Georgia" panose="02040502050405020303" pitchFamily="18" charset="0"/>
                <a:ea typeface="Times New Roman" pitchFamily="18" charset="0"/>
                <a:cs typeface="Arial" pitchFamily="34" charset="0"/>
              </a:rPr>
              <a:t>)</a:t>
            </a:r>
            <a:endParaRPr lang="en-US" altLang="en-US" sz="2800" dirty="0">
              <a:latin typeface="Georgia" panose="02040502050405020303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  <a:cs typeface="Arial" pitchFamily="34" charset="0"/>
            </a:endParaRP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D2A1DEF-5A10-4887-BF2A-54DA3B2059D3}"/>
              </a:ext>
            </a:extLst>
          </p:cNvPr>
          <p:cNvGrpSpPr/>
          <p:nvPr/>
        </p:nvGrpSpPr>
        <p:grpSpPr>
          <a:xfrm>
            <a:off x="628649" y="3415455"/>
            <a:ext cx="1007432" cy="453307"/>
            <a:chOff x="628649" y="3415455"/>
            <a:chExt cx="1007432" cy="453307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628649" y="3415455"/>
              <a:ext cx="1007432" cy="45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0" lang="en-US" altLang="en-US" sz="2400" b="0" i="1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n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7A5B15-30AC-4799-A338-6C50EC5D232B}"/>
                </a:ext>
              </a:extLst>
            </p:cNvPr>
            <p:cNvSpPr txBox="1"/>
            <p:nvPr/>
          </p:nvSpPr>
          <p:spPr>
            <a:xfrm>
              <a:off x="1119455" y="347248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295248E-908C-49C2-8DC2-8B9F8F57DEDA}"/>
              </a:ext>
            </a:extLst>
          </p:cNvPr>
          <p:cNvGrpSpPr/>
          <p:nvPr/>
        </p:nvGrpSpPr>
        <p:grpSpPr>
          <a:xfrm>
            <a:off x="2254334" y="2709216"/>
            <a:ext cx="1171643" cy="447559"/>
            <a:chOff x="2254334" y="2709216"/>
            <a:chExt cx="1171643" cy="447559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254334" y="2709216"/>
              <a:ext cx="1171643" cy="447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0" lang="en-US" altLang="en-US" sz="2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P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n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35E60C-FBD2-4753-9737-CFE1E7EA1C51}"/>
                </a:ext>
              </a:extLst>
            </p:cNvPr>
            <p:cNvSpPr txBox="1"/>
            <p:nvPr/>
          </p:nvSpPr>
          <p:spPr>
            <a:xfrm>
              <a:off x="2564797" y="271568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1452C1-71D3-4920-B57D-B3C8F0343E8B}"/>
                </a:ext>
              </a:extLst>
            </p:cNvPr>
            <p:cNvSpPr txBox="1"/>
            <p:nvPr/>
          </p:nvSpPr>
          <p:spPr>
            <a:xfrm>
              <a:off x="2866757" y="275422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BE6CA41-6D0E-41E6-8DCE-1C0B83F2D73F}"/>
              </a:ext>
            </a:extLst>
          </p:cNvPr>
          <p:cNvSpPr txBox="1"/>
          <p:nvPr/>
        </p:nvSpPr>
        <p:spPr>
          <a:xfrm>
            <a:off x="4932040" y="352631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239BB3-2C07-46D7-8E1D-470405C6D35E}"/>
              </a:ext>
            </a:extLst>
          </p:cNvPr>
          <p:cNvSpPr txBox="1"/>
          <p:nvPr/>
        </p:nvSpPr>
        <p:spPr>
          <a:xfrm>
            <a:off x="5292080" y="358655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369923-4FC4-4247-8F3A-422C6353EC73}"/>
              </a:ext>
            </a:extLst>
          </p:cNvPr>
          <p:cNvSpPr txBox="1"/>
          <p:nvPr/>
        </p:nvSpPr>
        <p:spPr>
          <a:xfrm>
            <a:off x="6552220" y="352581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C9B97-E7A1-4B89-8A60-25E1DC3592B9}"/>
              </a:ext>
            </a:extLst>
          </p:cNvPr>
          <p:cNvSpPr txBox="1"/>
          <p:nvPr/>
        </p:nvSpPr>
        <p:spPr>
          <a:xfrm>
            <a:off x="7174018" y="357021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D433056-BC27-4B53-A194-449CA72D2452}"/>
              </a:ext>
            </a:extLst>
          </p:cNvPr>
          <p:cNvGrpSpPr/>
          <p:nvPr/>
        </p:nvGrpSpPr>
        <p:grpSpPr>
          <a:xfrm>
            <a:off x="4194792" y="4437112"/>
            <a:ext cx="3734837" cy="559048"/>
            <a:chOff x="4194792" y="4437112"/>
            <a:chExt cx="3734837" cy="559048"/>
          </a:xfrm>
        </p:grpSpPr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2617031"/>
                </p:ext>
              </p:extLst>
            </p:nvPr>
          </p:nvGraphicFramePr>
          <p:xfrm>
            <a:off x="4211960" y="4437112"/>
            <a:ext cx="3717669" cy="559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3" imgW="1688760" imgH="253800" progId="Equation.DSMT4">
                    <p:embed/>
                  </p:oleObj>
                </mc:Choice>
                <mc:Fallback>
                  <p:oleObj name="Equation" r:id="rId3" imgW="1688760" imgH="253800" progId="Equation.DSMT4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11960" y="4437112"/>
                          <a:ext cx="3717669" cy="5590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09DDFB-5DF0-43B5-B980-C6717D07DF71}"/>
                </a:ext>
              </a:extLst>
            </p:cNvPr>
            <p:cNvSpPr txBox="1"/>
            <p:nvPr/>
          </p:nvSpPr>
          <p:spPr>
            <a:xfrm>
              <a:off x="4194792" y="451339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AC73D5-18D7-45AC-9942-385353713808}"/>
                </a:ext>
              </a:extLst>
            </p:cNvPr>
            <p:cNvSpPr txBox="1"/>
            <p:nvPr/>
          </p:nvSpPr>
          <p:spPr>
            <a:xfrm>
              <a:off x="4786697" y="448600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5257CB-4F38-455E-A0E0-235E8E2F6DD4}"/>
                </a:ext>
              </a:extLst>
            </p:cNvPr>
            <p:cNvSpPr txBox="1"/>
            <p:nvPr/>
          </p:nvSpPr>
          <p:spPr>
            <a:xfrm>
              <a:off x="5199551" y="450050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96EA6AD-A7B6-4541-A55B-E1C1C9E25FFC}"/>
                </a:ext>
              </a:extLst>
            </p:cNvPr>
            <p:cNvSpPr txBox="1"/>
            <p:nvPr/>
          </p:nvSpPr>
          <p:spPr>
            <a:xfrm>
              <a:off x="6345494" y="449039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EF2A02-7DDE-49D7-811F-50B0E0F7DF2D}"/>
                </a:ext>
              </a:extLst>
            </p:cNvPr>
            <p:cNvSpPr txBox="1"/>
            <p:nvPr/>
          </p:nvSpPr>
          <p:spPr>
            <a:xfrm>
              <a:off x="6792684" y="449542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3958936-66AD-49A0-91F8-3B2887A2062F}"/>
                </a:ext>
              </a:extLst>
            </p:cNvPr>
            <p:cNvSpPr txBox="1"/>
            <p:nvPr/>
          </p:nvSpPr>
          <p:spPr>
            <a:xfrm>
              <a:off x="7156101" y="448581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EB46EB37-A42E-40CD-B5C5-35E412F0B362}"/>
              </a:ext>
            </a:extLst>
          </p:cNvPr>
          <p:cNvGrpSpPr/>
          <p:nvPr/>
        </p:nvGrpSpPr>
        <p:grpSpPr>
          <a:xfrm>
            <a:off x="4355976" y="5013176"/>
            <a:ext cx="4788024" cy="523220"/>
            <a:chOff x="4355976" y="5013176"/>
            <a:chExt cx="4788024" cy="523220"/>
          </a:xfrm>
        </p:grpSpPr>
        <p:sp>
          <p:nvSpPr>
            <p:cNvPr id="27" name="TextBox 26"/>
            <p:cNvSpPr txBox="1"/>
            <p:nvPr/>
          </p:nvSpPr>
          <p:spPr>
            <a:xfrm>
              <a:off x="4355976" y="5013176"/>
              <a:ext cx="4788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Odd function of unit normal </a:t>
              </a:r>
              <a:r>
                <a:rPr lang="en-US" sz="2800" b="1" dirty="0">
                  <a:latin typeface="Georgia" panose="02040502050405020303" pitchFamily="18" charset="0"/>
                </a:rPr>
                <a:t>n</a:t>
              </a:r>
              <a:r>
                <a:rPr lang="en-US" sz="2800" dirty="0">
                  <a:latin typeface="Georgia" panose="02040502050405020303" pitchFamily="18" charset="0"/>
                </a:rPr>
                <a:t>.</a:t>
              </a:r>
              <a:endParaRPr lang="ru-RU" sz="2800" dirty="0">
                <a:latin typeface="Georgia" panose="02040502050405020303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1C74BE1-FFED-49F7-915F-0DC13BFA517A}"/>
                </a:ext>
              </a:extLst>
            </p:cNvPr>
            <p:cNvSpPr txBox="1"/>
            <p:nvPr/>
          </p:nvSpPr>
          <p:spPr>
            <a:xfrm>
              <a:off x="8532440" y="509342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963AAACB-CDE4-4F13-BC1D-B67502C70F65}"/>
              </a:ext>
            </a:extLst>
          </p:cNvPr>
          <p:cNvGrpSpPr/>
          <p:nvPr/>
        </p:nvGrpSpPr>
        <p:grpSpPr>
          <a:xfrm>
            <a:off x="2520356" y="3363719"/>
            <a:ext cx="670801" cy="363795"/>
            <a:chOff x="2520356" y="3363719"/>
            <a:chExt cx="670801" cy="363795"/>
          </a:xfrm>
        </p:grpSpPr>
        <p:sp>
          <p:nvSpPr>
            <p:cNvPr id="4" name="Text Box 20"/>
            <p:cNvSpPr txBox="1">
              <a:spLocks noChangeArrowheads="1"/>
            </p:cNvSpPr>
            <p:nvPr/>
          </p:nvSpPr>
          <p:spPr bwMode="auto">
            <a:xfrm>
              <a:off x="2520356" y="3363719"/>
              <a:ext cx="670801" cy="36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n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8B73528-97AA-4CBB-8EB0-DAFC211BC71E}"/>
                </a:ext>
              </a:extLst>
            </p:cNvPr>
            <p:cNvSpPr txBox="1"/>
            <p:nvPr/>
          </p:nvSpPr>
          <p:spPr>
            <a:xfrm>
              <a:off x="2666019" y="343405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FE7110AD-ED76-4D7B-BA93-ACA5595EC9D7}"/>
              </a:ext>
            </a:extLst>
          </p:cNvPr>
          <p:cNvGrpSpPr/>
          <p:nvPr/>
        </p:nvGrpSpPr>
        <p:grpSpPr>
          <a:xfrm>
            <a:off x="1022755" y="4349169"/>
            <a:ext cx="911369" cy="365438"/>
            <a:chOff x="1022755" y="4349169"/>
            <a:chExt cx="911369" cy="365438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022755" y="4349169"/>
              <a:ext cx="911369" cy="36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–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n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F2E0E5-7B6B-4DE5-8E5B-4A81F45472EA}"/>
                </a:ext>
              </a:extLst>
            </p:cNvPr>
            <p:cNvSpPr txBox="1"/>
            <p:nvPr/>
          </p:nvSpPr>
          <p:spPr>
            <a:xfrm>
              <a:off x="1405768" y="437381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87A6E66D-0A28-4467-A078-4A013C293792}"/>
              </a:ext>
            </a:extLst>
          </p:cNvPr>
          <p:cNvGrpSpPr/>
          <p:nvPr/>
        </p:nvGrpSpPr>
        <p:grpSpPr>
          <a:xfrm>
            <a:off x="2779809" y="4238306"/>
            <a:ext cx="1286590" cy="414710"/>
            <a:chOff x="2779809" y="4238306"/>
            <a:chExt cx="1286590" cy="414710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779809" y="4238306"/>
              <a:ext cx="1286590" cy="414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d</a:t>
              </a:r>
              <a:r>
                <a:rPr kumimoji="0" lang="en-US" altLang="en-US" sz="2400" b="0" i="1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(–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n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AF23C8-ED5B-4DC3-A8F9-F39C5A9987D1}"/>
                </a:ext>
              </a:extLst>
            </p:cNvPr>
            <p:cNvSpPr txBox="1"/>
            <p:nvPr/>
          </p:nvSpPr>
          <p:spPr>
            <a:xfrm>
              <a:off x="3533025" y="429929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C80AC7A-ADE5-47D8-BB56-B740B345E886}"/>
              </a:ext>
            </a:extLst>
          </p:cNvPr>
          <p:cNvGrpSpPr/>
          <p:nvPr/>
        </p:nvGrpSpPr>
        <p:grpSpPr>
          <a:xfrm>
            <a:off x="2063029" y="4864596"/>
            <a:ext cx="1428633" cy="416645"/>
            <a:chOff x="2063029" y="4864596"/>
            <a:chExt cx="1428633" cy="416645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063029" y="4868994"/>
              <a:ext cx="1428633" cy="41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0" lang="en-US" altLang="en-US" sz="2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P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(–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n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2EB004-5163-4452-B94B-87C566296FEE}"/>
                </a:ext>
              </a:extLst>
            </p:cNvPr>
            <p:cNvSpPr txBox="1"/>
            <p:nvPr/>
          </p:nvSpPr>
          <p:spPr>
            <a:xfrm>
              <a:off x="2349786" y="486459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6A299A-A1A8-4C3A-9154-8F00C4855531}"/>
                </a:ext>
              </a:extLst>
            </p:cNvPr>
            <p:cNvSpPr txBox="1"/>
            <p:nvPr/>
          </p:nvSpPr>
          <p:spPr>
            <a:xfrm>
              <a:off x="2888407" y="492454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20D8296-962E-4D4C-97A7-0A0D7898124E}"/>
              </a:ext>
            </a:extLst>
          </p:cNvPr>
          <p:cNvGrpSpPr/>
          <p:nvPr/>
        </p:nvGrpSpPr>
        <p:grpSpPr>
          <a:xfrm>
            <a:off x="2895599" y="260648"/>
            <a:ext cx="2376000" cy="584200"/>
            <a:chOff x="2895599" y="260648"/>
            <a:chExt cx="2376000" cy="584200"/>
          </a:xfrm>
        </p:grpSpPr>
        <p:graphicFrame>
          <p:nvGraphicFramePr>
            <p:cNvPr id="26" name="Объект 2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76883860"/>
                </p:ext>
              </p:extLst>
            </p:nvPr>
          </p:nvGraphicFramePr>
          <p:xfrm>
            <a:off x="2895599" y="260648"/>
            <a:ext cx="23760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Equation" r:id="rId5" imgW="1066680" imgH="228600" progId="Equation.DSMT4">
                    <p:embed/>
                  </p:oleObj>
                </mc:Choice>
                <mc:Fallback>
                  <p:oleObj name="Equation" r:id="rId5" imgW="1066680" imgH="228600" progId="Equation.DSMT4">
                    <p:embed/>
                    <p:pic>
                      <p:nvPicPr>
                        <p:cNvPr id="26" name="Объект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599" y="260648"/>
                          <a:ext cx="23760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233210-027E-4A7D-830D-4C62C4917E2C}"/>
                </a:ext>
              </a:extLst>
            </p:cNvPr>
            <p:cNvSpPr txBox="1"/>
            <p:nvPr/>
          </p:nvSpPr>
          <p:spPr>
            <a:xfrm>
              <a:off x="2914592" y="28811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1B7A76-4312-4A26-8DA7-D290CA503328}"/>
                </a:ext>
              </a:extLst>
            </p:cNvPr>
            <p:cNvSpPr txBox="1"/>
            <p:nvPr/>
          </p:nvSpPr>
          <p:spPr>
            <a:xfrm>
              <a:off x="3559726" y="26927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3BCECB2-82B2-4AC3-94EF-C8A44ADFD035}"/>
                </a:ext>
              </a:extLst>
            </p:cNvPr>
            <p:cNvSpPr txBox="1"/>
            <p:nvPr/>
          </p:nvSpPr>
          <p:spPr>
            <a:xfrm>
              <a:off x="4008741" y="27630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BBC72F-4D54-4784-AB3B-07485956C774}"/>
                </a:ext>
              </a:extLst>
            </p:cNvPr>
            <p:cNvSpPr txBox="1"/>
            <p:nvPr/>
          </p:nvSpPr>
          <p:spPr>
            <a:xfrm>
              <a:off x="4482749" y="29088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24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6632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Stress Tensor</a:t>
            </a:r>
            <a:endParaRPr lang="en-US" sz="2400" dirty="0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939345" y="335446"/>
            <a:ext cx="5256935" cy="4635443"/>
            <a:chOff x="2016" y="1280"/>
            <a:chExt cx="6979" cy="6153"/>
          </a:xfrm>
        </p:grpSpPr>
        <p:sp>
          <p:nvSpPr>
            <p:cNvPr id="4" name="AutoShape 72"/>
            <p:cNvSpPr>
              <a:spLocks noChangeAspect="1" noChangeArrowheads="1" noTextEdit="1"/>
            </p:cNvSpPr>
            <p:nvPr/>
          </p:nvSpPr>
          <p:spPr bwMode="auto">
            <a:xfrm>
              <a:off x="2208" y="1433"/>
              <a:ext cx="6691" cy="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71"/>
            <p:cNvSpPr txBox="1">
              <a:spLocks noChangeArrowheads="1"/>
            </p:cNvSpPr>
            <p:nvPr/>
          </p:nvSpPr>
          <p:spPr bwMode="auto">
            <a:xfrm>
              <a:off x="3171" y="6493"/>
              <a:ext cx="1500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(–</a:t>
              </a: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  <a:sym typeface="Symbol" pitchFamily="18" charset="2"/>
                </a:rPr>
                <a:t>e</a:t>
              </a:r>
              <a:r>
                <a:rPr kumimoji="0" lang="ru-RU" altLang="en-US" sz="24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3</a:t>
              </a: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5508" y="4168"/>
              <a:ext cx="1088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  <a:sym typeface="Symbol" pitchFamily="18" charset="2"/>
                </a:rPr>
                <a:t>n</a:t>
              </a: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ru-RU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" name="Text Box 69"/>
            <p:cNvSpPr txBox="1">
              <a:spLocks noChangeArrowheads="1"/>
            </p:cNvSpPr>
            <p:nvPr/>
          </p:nvSpPr>
          <p:spPr bwMode="auto">
            <a:xfrm>
              <a:off x="6084" y="2609"/>
              <a:ext cx="1477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(–</a:t>
              </a: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  <a:sym typeface="Symbol" pitchFamily="18" charset="2"/>
                </a:rPr>
                <a:t>e</a:t>
              </a:r>
              <a:r>
                <a:rPr kumimoji="0" lang="en-US" altLang="en-US" sz="2400" b="1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8" name="Text Box 68"/>
            <p:cNvSpPr txBox="1">
              <a:spLocks noChangeArrowheads="1"/>
            </p:cNvSpPr>
            <p:nvPr/>
          </p:nvSpPr>
          <p:spPr bwMode="auto">
            <a:xfrm>
              <a:off x="2016" y="3626"/>
              <a:ext cx="154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– 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  <a:sym typeface="Symbol" pitchFamily="18" charset="2"/>
                </a:rPr>
                <a:t>e</a:t>
              </a:r>
              <a:r>
                <a:rPr kumimoji="0" lang="en-US" altLang="en-US" sz="2400" b="1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9" name="Line 67"/>
            <p:cNvSpPr>
              <a:spLocks noChangeShapeType="1"/>
            </p:cNvSpPr>
            <p:nvPr/>
          </p:nvSpPr>
          <p:spPr bwMode="auto">
            <a:xfrm>
              <a:off x="5027" y="4615"/>
              <a:ext cx="1012" cy="127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6"/>
            <p:cNvSpPr>
              <a:spLocks noChangeAspect="1" noChangeShapeType="1"/>
            </p:cNvSpPr>
            <p:nvPr/>
          </p:nvSpPr>
          <p:spPr bwMode="auto">
            <a:xfrm flipV="1">
              <a:off x="4983" y="4115"/>
              <a:ext cx="317" cy="45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4413" y="5046"/>
              <a:ext cx="348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64"/>
            <p:cNvSpPr>
              <a:spLocks noChangeShapeType="1"/>
            </p:cNvSpPr>
            <p:nvPr/>
          </p:nvSpPr>
          <p:spPr bwMode="auto">
            <a:xfrm>
              <a:off x="7906" y="5051"/>
              <a:ext cx="9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63"/>
            <p:cNvSpPr>
              <a:spLocks noChangeShapeType="1"/>
            </p:cNvSpPr>
            <p:nvPr/>
          </p:nvSpPr>
          <p:spPr bwMode="auto">
            <a:xfrm flipV="1">
              <a:off x="4423" y="1530"/>
              <a:ext cx="0" cy="7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62"/>
            <p:cNvSpPr>
              <a:spLocks noChangeShapeType="1"/>
            </p:cNvSpPr>
            <p:nvPr/>
          </p:nvSpPr>
          <p:spPr bwMode="auto">
            <a:xfrm rot="600000">
              <a:off x="5644" y="3223"/>
              <a:ext cx="0" cy="101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61"/>
            <p:cNvSpPr>
              <a:spLocks noChangeShapeType="1"/>
            </p:cNvSpPr>
            <p:nvPr/>
          </p:nvSpPr>
          <p:spPr bwMode="auto">
            <a:xfrm rot="600000" flipH="1" flipV="1">
              <a:off x="5765" y="2713"/>
              <a:ext cx="13" cy="62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60"/>
            <p:cNvSpPr>
              <a:spLocks noChangeShapeType="1"/>
            </p:cNvSpPr>
            <p:nvPr/>
          </p:nvSpPr>
          <p:spPr bwMode="auto">
            <a:xfrm>
              <a:off x="3428" y="3715"/>
              <a:ext cx="278" cy="45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59"/>
            <p:cNvSpPr>
              <a:spLocks noChangeAspect="1" noChangeShapeType="1"/>
            </p:cNvSpPr>
            <p:nvPr/>
          </p:nvSpPr>
          <p:spPr bwMode="auto">
            <a:xfrm>
              <a:off x="3734" y="4178"/>
              <a:ext cx="324" cy="52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sysDot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 flipH="1" flipV="1">
              <a:off x="3573" y="4673"/>
              <a:ext cx="465" cy="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 flipH="1" flipV="1">
              <a:off x="2746" y="4666"/>
              <a:ext cx="692" cy="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4931" y="5413"/>
              <a:ext cx="0" cy="1153"/>
              <a:chOff x="3828" y="7919"/>
              <a:chExt cx="0" cy="921"/>
            </a:xfrm>
          </p:grpSpPr>
          <p:sp>
            <p:nvSpPr>
              <p:cNvPr id="73" name="Line 56"/>
              <p:cNvSpPr>
                <a:spLocks noChangeShapeType="1"/>
              </p:cNvSpPr>
              <p:nvPr/>
            </p:nvSpPr>
            <p:spPr bwMode="auto">
              <a:xfrm>
                <a:off x="3828" y="7919"/>
                <a:ext cx="0" cy="442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55"/>
              <p:cNvSpPr>
                <a:spLocks noChangeShapeType="1"/>
              </p:cNvSpPr>
              <p:nvPr/>
            </p:nvSpPr>
            <p:spPr bwMode="auto">
              <a:xfrm>
                <a:off x="3828" y="8398"/>
                <a:ext cx="0" cy="442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 flipH="1">
              <a:off x="4516" y="5413"/>
              <a:ext cx="403" cy="67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 flipH="1">
              <a:off x="4161" y="6141"/>
              <a:ext cx="327" cy="53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51"/>
            <p:cNvSpPr>
              <a:spLocks noChangeArrowheads="1"/>
            </p:cNvSpPr>
            <p:nvPr/>
          </p:nvSpPr>
          <p:spPr bwMode="auto">
            <a:xfrm rot="2124731">
              <a:off x="5403" y="3346"/>
              <a:ext cx="553" cy="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0"/>
            <p:cNvSpPr>
              <a:spLocks noChangeArrowheads="1"/>
            </p:cNvSpPr>
            <p:nvPr/>
          </p:nvSpPr>
          <p:spPr bwMode="auto">
            <a:xfrm rot="2124731">
              <a:off x="5886" y="3721"/>
              <a:ext cx="555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9"/>
            <p:cNvSpPr>
              <a:spLocks noChangeArrowheads="1"/>
            </p:cNvSpPr>
            <p:nvPr/>
          </p:nvSpPr>
          <p:spPr bwMode="auto">
            <a:xfrm rot="6757192">
              <a:off x="3457" y="4273"/>
              <a:ext cx="568" cy="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48"/>
            <p:cNvSpPr>
              <a:spLocks noChangeAspect="1" noChangeShapeType="1"/>
            </p:cNvSpPr>
            <p:nvPr/>
          </p:nvSpPr>
          <p:spPr bwMode="auto">
            <a:xfrm flipV="1">
              <a:off x="5589" y="3678"/>
              <a:ext cx="490" cy="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 rot="-955741">
              <a:off x="4268" y="6006"/>
              <a:ext cx="552" cy="5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" name="Group 44"/>
            <p:cNvGrpSpPr>
              <a:grpSpLocks/>
            </p:cNvGrpSpPr>
            <p:nvPr/>
          </p:nvGrpSpPr>
          <p:grpSpPr bwMode="auto">
            <a:xfrm>
              <a:off x="2863" y="5063"/>
              <a:ext cx="1903" cy="1514"/>
              <a:chOff x="2863" y="5063"/>
              <a:chExt cx="1903" cy="1514"/>
            </a:xfrm>
          </p:grpSpPr>
          <p:sp>
            <p:nvSpPr>
              <p:cNvPr id="71" name="Line 46"/>
              <p:cNvSpPr>
                <a:spLocks noChangeShapeType="1"/>
              </p:cNvSpPr>
              <p:nvPr/>
            </p:nvSpPr>
            <p:spPr bwMode="auto">
              <a:xfrm flipH="1">
                <a:off x="2863" y="5063"/>
                <a:ext cx="1560" cy="15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45"/>
              <p:cNvSpPr>
                <a:spLocks noChangeArrowheads="1"/>
              </p:cNvSpPr>
              <p:nvPr/>
            </p:nvSpPr>
            <p:spPr bwMode="auto">
              <a:xfrm rot="-955741">
                <a:off x="4214" y="6093"/>
                <a:ext cx="552" cy="54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Group 2"/>
            <p:cNvGrpSpPr>
              <a:grpSpLocks/>
            </p:cNvGrpSpPr>
            <p:nvPr/>
          </p:nvGrpSpPr>
          <p:grpSpPr bwMode="auto">
            <a:xfrm>
              <a:off x="2154" y="1280"/>
              <a:ext cx="6841" cy="6153"/>
              <a:chOff x="2154" y="1280"/>
              <a:chExt cx="6841" cy="6153"/>
            </a:xfrm>
          </p:grpSpPr>
          <p:grpSp>
            <p:nvGrpSpPr>
              <p:cNvPr id="30" name="Group 7"/>
              <p:cNvGrpSpPr>
                <a:grpSpLocks/>
              </p:cNvGrpSpPr>
              <p:nvPr/>
            </p:nvGrpSpPr>
            <p:grpSpPr bwMode="auto">
              <a:xfrm>
                <a:off x="2154" y="1280"/>
                <a:ext cx="6841" cy="6153"/>
                <a:chOff x="2178" y="1280"/>
                <a:chExt cx="6841" cy="6153"/>
              </a:xfrm>
            </p:grpSpPr>
            <p:grpSp>
              <p:nvGrpSpPr>
                <p:cNvPr id="35" name="Group 11"/>
                <p:cNvGrpSpPr>
                  <a:grpSpLocks/>
                </p:cNvGrpSpPr>
                <p:nvPr/>
              </p:nvGrpSpPr>
              <p:grpSpPr bwMode="auto">
                <a:xfrm>
                  <a:off x="2178" y="1280"/>
                  <a:ext cx="6841" cy="6153"/>
                  <a:chOff x="2178" y="1280"/>
                  <a:chExt cx="6841" cy="6153"/>
                </a:xfrm>
              </p:grpSpPr>
              <p:grpSp>
                <p:nvGrpSpPr>
                  <p:cNvPr id="3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178" y="1280"/>
                    <a:ext cx="6841" cy="6153"/>
                    <a:chOff x="2178" y="1280"/>
                    <a:chExt cx="6841" cy="6153"/>
                  </a:xfrm>
                </p:grpSpPr>
                <p:sp>
                  <p:nvSpPr>
                    <p:cNvPr id="41" name="AutoShap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0" y="4535"/>
                      <a:ext cx="102" cy="105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AutoShap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2" y="4146"/>
                      <a:ext cx="102" cy="107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3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78" y="1280"/>
                      <a:ext cx="6841" cy="6153"/>
                      <a:chOff x="2178" y="1280"/>
                      <a:chExt cx="6841" cy="6153"/>
                    </a:xfrm>
                  </p:grpSpPr>
                  <p:grpSp>
                    <p:nvGrpSpPr>
                      <p:cNvPr id="44" name="Group 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78" y="1280"/>
                        <a:ext cx="6841" cy="6153"/>
                        <a:chOff x="2178" y="1280"/>
                        <a:chExt cx="6841" cy="6153"/>
                      </a:xfrm>
                    </p:grpSpPr>
                    <p:sp>
                      <p:nvSpPr>
                        <p:cNvPr id="46" name="Text Box 4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04" y="4786"/>
                          <a:ext cx="680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9900FF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kumimoji="0" lang="en-US" altLang="en-US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00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47" name="Group 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78" y="1280"/>
                          <a:ext cx="6841" cy="6153"/>
                          <a:chOff x="2178" y="1280"/>
                          <a:chExt cx="6841" cy="6153"/>
                        </a:xfrm>
                      </p:grpSpPr>
                      <p:sp>
                        <p:nvSpPr>
                          <p:cNvPr id="48" name="Text Box 40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59" y="2030"/>
                            <a:ext cx="867" cy="38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5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altLang="en-US" sz="24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Arial" pitchFamily="34" charset="0"/>
                                <a:ea typeface="Times New Roman" pitchFamily="18" charset="0"/>
                                <a:cs typeface="Arial" pitchFamily="34" charset="0"/>
                              </a:rPr>
                              <a:t>A</a:t>
                            </a:r>
                            <a:r>
                              <a:rPr kumimoji="0" lang="en-US" altLang="en-US" sz="2400" b="0" i="0" u="none" strike="noStrike" cap="none" normalizeH="0" baseline="-3000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Arial" pitchFamily="34" charset="0"/>
                                <a:ea typeface="Times New Roman" pitchFamily="18" charset="0"/>
                                <a:cs typeface="Arial" pitchFamily="34" charset="0"/>
                              </a:rPr>
                              <a:t>3</a:t>
                            </a:r>
                            <a:endPara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grpSp>
                        <p:nvGrpSpPr>
                          <p:cNvPr id="49" name="Group 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78" y="1280"/>
                            <a:ext cx="6841" cy="6153"/>
                            <a:chOff x="2178" y="1280"/>
                            <a:chExt cx="6841" cy="6153"/>
                          </a:xfrm>
                        </p:grpSpPr>
                        <p:sp>
                          <p:nvSpPr>
                            <p:cNvPr id="50" name="Text Box 39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430" y="1280"/>
                              <a:ext cx="660" cy="6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24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Georgia" panose="02040502050405020303" pitchFamily="18" charset="0"/>
                                  <a:ea typeface="Times New Roman" pitchFamily="18" charset="0"/>
                                  <a:cs typeface="Arial" pitchFamily="34" charset="0"/>
                                </a:rPr>
                                <a:t>x</a:t>
                              </a:r>
                              <a:r>
                                <a:rPr kumimoji="0" lang="en-US" altLang="en-US" sz="2400" b="0" i="0" u="none" strike="noStrike" cap="none" normalizeH="0" baseline="-3000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Arial" pitchFamily="34" charset="0"/>
                                  <a:ea typeface="Times New Roman" pitchFamily="18" charset="0"/>
                                  <a:cs typeface="Arial" pitchFamily="34" charset="0"/>
                                </a:rPr>
                                <a:t>3</a:t>
                              </a:r>
                              <a:endParaRPr kumimoji="0" lang="en-US" altLang="en-US" sz="24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51" name="Group 1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178" y="2278"/>
                              <a:ext cx="6841" cy="5155"/>
                              <a:chOff x="2178" y="2278"/>
                              <a:chExt cx="6841" cy="5155"/>
                            </a:xfrm>
                          </p:grpSpPr>
                          <p:sp>
                            <p:nvSpPr>
                              <p:cNvPr id="52" name="Text Box 38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7770" y="5187"/>
                                <a:ext cx="867" cy="35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ctr" defTabSz="914400" rtl="0" eaLnBrk="1" fontAlgn="base" latinLnBrk="0" hangingPunct="1">
                                  <a:lnSpc>
                                    <a:spcPct val="5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en-US" sz="24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Arial" pitchFamily="34" charset="0"/>
                                    <a:ea typeface="Times New Roman" pitchFamily="18" charset="0"/>
                                    <a:cs typeface="Arial" pitchFamily="34" charset="0"/>
                                  </a:rPr>
                                  <a:t>A</a:t>
                                </a:r>
                                <a:r>
                                  <a:rPr kumimoji="0" lang="en-US" altLang="en-US" sz="2400" b="0" i="0" u="none" strike="noStrike" cap="none" normalizeH="0" baseline="-3000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Arial" pitchFamily="34" charset="0"/>
                                    <a:ea typeface="Times New Roman" pitchFamily="18" charset="0"/>
                                    <a:cs typeface="Arial" pitchFamily="34" charset="0"/>
                                  </a:rPr>
                                  <a:t>2</a:t>
                                </a:r>
                                <a:endParaRPr kumimoji="0" lang="en-US" altLang="en-US" sz="2400" b="0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itchFamily="34" charset="0"/>
                                  <a:cs typeface="Arial" pitchFamily="34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53" name="Group 2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178" y="2278"/>
                                <a:ext cx="6841" cy="5155"/>
                                <a:chOff x="2178" y="2278"/>
                                <a:chExt cx="6841" cy="5155"/>
                              </a:xfrm>
                            </p:grpSpPr>
                            <p:sp>
                              <p:nvSpPr>
                                <p:cNvPr id="54" name="Text Box 37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60" y="6772"/>
                                  <a:ext cx="656" cy="66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ctr" defTabSz="914400" rtl="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en-US" sz="2400" b="0" i="1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Georgia" panose="02040502050405020303" pitchFamily="18" charset="0"/>
                                      <a:ea typeface="Times New Roman" pitchFamily="18" charset="0"/>
                                      <a:cs typeface="Georgia" pitchFamily="18" charset="0"/>
                                    </a:rPr>
                                    <a:t>x</a:t>
                                  </a:r>
                                  <a:r>
                                    <a:rPr kumimoji="0" lang="en-US" altLang="en-US" sz="2400" b="0" i="0" u="none" strike="noStrike" cap="none" normalizeH="0" baseline="-3000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 pitchFamily="34" charset="0"/>
                                      <a:ea typeface="Times New Roman" pitchFamily="18" charset="0"/>
                                      <a:cs typeface="Arial" pitchFamily="34" charset="0"/>
                                    </a:rPr>
                                    <a:t>1</a:t>
                                  </a:r>
                                  <a:endParaRPr kumimoji="0" lang="en-US" altLang="en-US" sz="24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itchFamily="34" charset="0"/>
                                    <a:cs typeface="Arial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55" name="Group 22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263" y="2278"/>
                                  <a:ext cx="6756" cy="4464"/>
                                  <a:chOff x="2263" y="2278"/>
                                  <a:chExt cx="6756" cy="4464"/>
                                </a:xfrm>
                              </p:grpSpPr>
                              <p:sp>
                                <p:nvSpPr>
                                  <p:cNvPr id="57" name="Text Box 36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957" y="6142"/>
                                    <a:ext cx="1003" cy="6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pPr marL="0" marR="0" lvl="0" indent="0" algn="ctr" defTabSz="914400" rtl="0" eaLnBrk="1" fontAlgn="base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buClrTx/>
                                      <a:buSzTx/>
                                      <a:buFontTx/>
                                      <a:buNone/>
                                      <a:tabLst/>
                                    </a:pPr>
                                    <a:r>
                                      <a:rPr kumimoji="0" lang="ru-RU" altLang="en-US" sz="2400" b="0" i="0" u="none" strike="noStrike" cap="none" normalizeH="0" baseline="0" dirty="0">
                                        <a:ln>
                                          <a:noFill/>
                                        </a:ln>
                                        <a:solidFill>
                                          <a:srgbClr val="0033CC"/>
                                        </a:solidFill>
                                        <a:effectLst/>
                                        <a:latin typeface="Arial" pitchFamily="34" charset="0"/>
                                        <a:ea typeface="Times New Roman" pitchFamily="18" charset="0"/>
                                        <a:cs typeface="Arial" pitchFamily="34" charset="0"/>
                                      </a:rPr>
                                      <a:t>– </a:t>
                                    </a:r>
                                    <a:r>
                                      <a:rPr kumimoji="0" lang="en-US" altLang="en-US" sz="2400" b="1" i="0" u="none" strike="noStrike" cap="none" normalizeH="0" baseline="0" dirty="0">
                                        <a:ln>
                                          <a:noFill/>
                                        </a:ln>
                                        <a:solidFill>
                                          <a:srgbClr val="0033CC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Times New Roman" pitchFamily="18" charset="0"/>
                                        <a:cs typeface="Georgia" pitchFamily="18" charset="0"/>
                                      </a:rPr>
                                      <a:t>e</a:t>
                                    </a:r>
                                    <a:r>
                                      <a:rPr kumimoji="0" lang="ru-RU" altLang="en-US" sz="2400" b="1" i="0" u="none" strike="noStrike" cap="none" normalizeH="0" baseline="-30000" dirty="0">
                                        <a:ln>
                                          <a:noFill/>
                                        </a:ln>
                                        <a:solidFill>
                                          <a:srgbClr val="0033CC"/>
                                        </a:solidFill>
                                        <a:effectLst/>
                                        <a:latin typeface="Arial" pitchFamily="34" charset="0"/>
                                        <a:ea typeface="Times New Roman" pitchFamily="18" charset="0"/>
                                        <a:cs typeface="Arial" pitchFamily="34" charset="0"/>
                                      </a:rPr>
                                      <a:t>3</a:t>
                                    </a:r>
                                    <a:endParaRPr kumimoji="0" lang="ru-RU" altLang="en-US" sz="24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rgbClr val="0033CC"/>
                                      </a:solidFill>
                                      <a:effectLst/>
                                      <a:latin typeface="Arial" pitchFamily="34" charset="0"/>
                                      <a:cs typeface="Arial" pitchFamily="34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58" name="Group 23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2263" y="2278"/>
                                    <a:ext cx="6756" cy="3605"/>
                                    <a:chOff x="2263" y="2278"/>
                                    <a:chExt cx="6756" cy="3605"/>
                                  </a:xfrm>
                                </p:grpSpPr>
                                <p:sp>
                                  <p:nvSpPr>
                                    <p:cNvPr id="59" name="Text Box 35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4818" y="3706"/>
                                      <a:ext cx="478" cy="526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</a:extLst>
                                  </p:spPr>
                                  <p:txBody>
                                    <a:bodyPr vert="horz" wrap="square" lIns="91440" tIns="45720" rIns="91440" bIns="4572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/>
                                    <a:p>
                                      <a:pPr marL="0" marR="0" lvl="0" indent="0" algn="ctr" defTabSz="914400" rtl="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tabLst/>
                                      </a:pPr>
                                      <a:r>
                                        <a:rPr kumimoji="0" lang="en-US" altLang="en-US" sz="2400" b="1" i="0" u="none" strike="noStrike" cap="none" normalizeH="0" baseline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99CC"/>
                                          </a:solidFill>
                                          <a:effectLst/>
                                          <a:latin typeface="Georgia" panose="02040502050405020303" pitchFamily="18" charset="0"/>
                                          <a:ea typeface="Times New Roman" pitchFamily="18" charset="0"/>
                                          <a:cs typeface="Georgia" pitchFamily="18" charset="0"/>
                                        </a:rPr>
                                        <a:t>n</a:t>
                                      </a:r>
                                      <a:endParaRPr kumimoji="0" lang="en-US" altLang="en-US" sz="2400" b="0" i="0" u="none" strike="noStrike" cap="none" normalizeH="0" baseline="0" dirty="0">
                                        <a:ln>
                                          <a:noFill/>
                                        </a:ln>
                                        <a:solidFill>
                                          <a:srgbClr val="0099CC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cs typeface="Arial" pitchFamily="34" charset="0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60" name="Group 24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263" y="2278"/>
                                      <a:ext cx="6756" cy="3605"/>
                                      <a:chOff x="2263" y="2278"/>
                                      <a:chExt cx="6756" cy="3605"/>
                                    </a:xfrm>
                                  </p:grpSpPr>
                                  <p:sp>
                                    <p:nvSpPr>
                                      <p:cNvPr id="61" name="Text Box 34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8361" y="4422"/>
                                        <a:ext cx="658" cy="657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9525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</a:extLst>
                                    </p:spPr>
                                    <p:txBody>
                                      <a:bodyPr vert="horz" wrap="square" lIns="91440" tIns="45720" rIns="91440" bIns="4572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/>
                                      <a:p>
                                        <a:pPr marL="0" marR="0" lvl="0" indent="0" algn="ctr" defTabSz="914400" rtl="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</a:pPr>
                                        <a:r>
                                          <a:rPr kumimoji="0" lang="en-US" altLang="en-US" sz="2400" b="0" i="1" u="none" strike="noStrike" cap="none" normalizeH="0" baseline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Georgia" panose="02040502050405020303" pitchFamily="18" charset="0"/>
                                            <a:ea typeface="Times New Roman" pitchFamily="18" charset="0"/>
                                            <a:cs typeface="Georgia" pitchFamily="18" charset="0"/>
                                          </a:rPr>
                                          <a:t>x</a:t>
                                        </a:r>
                                        <a:r>
                                          <a:rPr kumimoji="0" lang="en-US" altLang="en-US" sz="2400" b="0" i="0" u="none" strike="noStrike" cap="none" normalizeH="0" baseline="-3000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Times New Roman" panose="020206030504050203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2</a:t>
                                        </a:r>
                                        <a:endParaRPr kumimoji="0" lang="en-US" altLang="en-US" sz="2400" b="0" i="0" u="none" strike="noStrike" cap="none" normalizeH="0" baseline="0" dirty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62" name="Group 25"/>
                                      <p:cNvGrpSpPr>
                                        <a:grpSpLocks/>
                                      </p:cNvGrpSpPr>
                                      <p:nvPr/>
                                    </p:nvGrpSpPr>
                                    <p:grpSpPr bwMode="auto">
                                      <a:xfrm>
                                        <a:off x="2263" y="2278"/>
                                        <a:ext cx="5296" cy="3605"/>
                                        <a:chOff x="2263" y="2278"/>
                                        <a:chExt cx="5296" cy="3605"/>
                                      </a:xfrm>
                                    </p:grpSpPr>
                                    <p:sp>
                                      <p:nvSpPr>
                                        <p:cNvPr id="63" name="Text Box 33"/>
                                        <p:cNvSpPr txBox="1"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2269" y="4146"/>
                                          <a:ext cx="1014" cy="658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solidFill>
                                                <a:srgbClr val="FFFFFF"/>
                                              </a:solidFill>
                                            </a14:hiddenFill>
                                          </a:ext>
                                          <a:ext uri="{91240B29-F687-4F45-9708-019B960494DF}">
                                            <a14:hiddenLine xmlns:a14="http://schemas.microsoft.com/office/drawing/2010/main" w="9525">
                                              <a:solidFill>
                                                <a:srgbClr val="000000"/>
                                              </a:solidFill>
                                              <a:miter lim="800000"/>
                                              <a:headEnd/>
                                              <a:tailEnd/>
                                            </a14:hiddenLine>
                                          </a:ext>
                                        </a:extLst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pPr marL="0" marR="0" lvl="0" indent="0" algn="ctr" defTabSz="914400" rtl="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tabLst/>
                                          </a:pPr>
                                          <a:r>
                                            <a:rPr kumimoji="0" lang="ru-RU" altLang="en-US" sz="2000" b="0" i="0" u="none" strike="noStrike" cap="none" normalizeH="0" baseline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33CC"/>
                                              </a:solidFill>
                                              <a:effectLst/>
                                              <a:latin typeface="Arial" pitchFamily="34" charset="0"/>
                                              <a:ea typeface="Times New Roman" pitchFamily="18" charset="0"/>
                                              <a:cs typeface="Arial" pitchFamily="34" charset="0"/>
                                            </a:rPr>
                                            <a:t>– </a:t>
                                          </a:r>
                                          <a:r>
                                            <a:rPr kumimoji="0" lang="en-US" altLang="en-US" sz="2000" b="1" i="0" u="none" strike="noStrike" cap="none" normalizeH="0" baseline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33CC"/>
                                              </a:solidFill>
                                              <a:effectLst/>
                                              <a:latin typeface="Georgia" panose="02040502050405020303" pitchFamily="18" charset="0"/>
                                              <a:ea typeface="Times New Roman" pitchFamily="18" charset="0"/>
                                              <a:cs typeface="Georgia" pitchFamily="18" charset="0"/>
                                            </a:rPr>
                                            <a:t>e</a:t>
                                          </a:r>
                                          <a:r>
                                            <a:rPr kumimoji="0" lang="en-US" altLang="en-US" sz="2000" b="0" i="0" u="none" strike="noStrike" cap="none" normalizeH="0" baseline="-3000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33CC"/>
                                              </a:solidFill>
                                              <a:effectLst/>
                                              <a:latin typeface="Arial" pitchFamily="34" charset="0"/>
                                              <a:ea typeface="Times New Roman" pitchFamily="18" charset="0"/>
                                              <a:cs typeface="Arial" pitchFamily="34" charset="0"/>
                                            </a:rPr>
                                            <a:t>2</a:t>
                                          </a:r>
                                          <a:endParaRPr kumimoji="0" lang="en-US" altLang="en-US" sz="2000" b="0" i="0" u="none" strike="noStrike" cap="none" normalizeH="0" baseline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33CC"/>
                                            </a:solidFill>
                                            <a:effectLst/>
                                            <a:latin typeface="Arial" pitchFamily="34" charset="0"/>
                                            <a:cs typeface="Arial" pitchFamily="34" charset="0"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64" name="Group 26"/>
                                        <p:cNvGrpSpPr>
                                          <a:grpSpLocks/>
                                        </p:cNvGrpSpPr>
                                        <p:nvPr/>
                                      </p:nvGrpSpPr>
                                      <p:grpSpPr bwMode="auto">
                                        <a:xfrm>
                                          <a:off x="2263" y="2278"/>
                                          <a:ext cx="5296" cy="3605"/>
                                          <a:chOff x="2263" y="2278"/>
                                          <a:chExt cx="5296" cy="3605"/>
                                        </a:xfrm>
                                      </p:grpSpPr>
                                      <p:sp>
                                        <p:nvSpPr>
                                          <p:cNvPr id="65" name="Text Box 32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709" y="3721"/>
                                            <a:ext cx="988" cy="45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noFill/>
                                          </a:ln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solidFill>
                                                  <a:srgbClr val="FFFFFF"/>
                                                </a:solidFill>
                                              </a14:hiddenFill>
                                            </a:ext>
                                            <a:ext uri="{91240B29-F687-4F45-9708-019B960494DF}">
                                              <a14:hiddenLine xmlns:a14="http://schemas.microsoft.com/office/drawing/2010/main" w="9525">
                                                <a:solidFill>
                                                  <a:srgbClr val="000000"/>
                                                </a:solidFill>
                                                <a:miter lim="800000"/>
                                                <a:headEnd/>
                                                <a:tailEnd/>
                                              </a14:hiddenLine>
                                            </a:ext>
                                          </a:extLst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L="0" marR="0" lvl="0" indent="0" algn="ctr" defTabSz="914400" rtl="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kumimoji="0" lang="ru-RU" altLang="en-US" sz="2000" b="0" i="0" u="none" strike="noStrike" cap="none" normalizeH="0" baseline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33CC"/>
                                                </a:solidFill>
                                                <a:effectLst/>
                                                <a:latin typeface="Arial" pitchFamily="34" charset="0"/>
                                                <a:ea typeface="Times New Roman" pitchFamily="18" charset="0"/>
                                                <a:cs typeface="Arial" pitchFamily="34" charset="0"/>
                                              </a:rPr>
                                              <a:t>– </a:t>
                                            </a:r>
                                            <a:r>
                                              <a:rPr kumimoji="0" lang="en-US" altLang="en-US" sz="2000" b="1" i="0" u="none" strike="noStrike" cap="none" normalizeH="0" baseline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33CC"/>
                                                </a:solidFill>
                                                <a:effectLst/>
                                                <a:latin typeface="Georgia" panose="02040502050405020303" pitchFamily="18" charset="0"/>
                                                <a:ea typeface="Times New Roman" pitchFamily="18" charset="0"/>
                                                <a:cs typeface="Georgia" pitchFamily="18" charset="0"/>
                                              </a:rPr>
                                              <a:t>e</a:t>
                                            </a:r>
                                            <a:r>
                                              <a:rPr kumimoji="0" lang="en-US" altLang="en-US" sz="2000" b="0" i="0" u="none" strike="noStrike" cap="none" normalizeH="0" baseline="-3000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33CC"/>
                                                </a:solidFill>
                                                <a:effectLst/>
                                                <a:latin typeface="Arial" pitchFamily="34" charset="0"/>
                                                <a:ea typeface="Times New Roman" pitchFamily="18" charset="0"/>
                                                <a:cs typeface="Arial" pitchFamily="34" charset="0"/>
                                              </a:rPr>
                                              <a:t>1</a:t>
                                            </a:r>
                                            <a:endParaRPr kumimoji="0" lang="en-US" altLang="en-US" sz="2000" b="0" i="0" u="none" strike="noStrike" cap="none" normalizeH="0" baseline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33CC"/>
                                              </a:solidFill>
                                              <a:effectLst/>
                                              <a:latin typeface="Arial" pitchFamily="34" charset="0"/>
                                              <a:cs typeface="Arial" pitchFamily="34" charset="0"/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66" name="Group 27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>
                                            <a:off x="2263" y="2278"/>
                                            <a:ext cx="5296" cy="3605"/>
                                            <a:chOff x="2263" y="2278"/>
                                            <a:chExt cx="5296" cy="3605"/>
                                          </a:xfrm>
                                        </p:grpSpPr>
                                        <p:grpSp>
                                          <p:nvGrpSpPr>
                                            <p:cNvPr id="67" name="Group 29"/>
                                            <p:cNvGrpSpPr>
                                              <a:grpSpLocks/>
                                            </p:cNvGrpSpPr>
                                            <p:nvPr/>
                                          </p:nvGrpSpPr>
                                          <p:grpSpPr bwMode="auto">
                                            <a:xfrm>
                                              <a:off x="2263" y="2278"/>
                                              <a:ext cx="5296" cy="3605"/>
                                              <a:chOff x="2263" y="2278"/>
                                              <a:chExt cx="5296" cy="3605"/>
                                            </a:xfrm>
                                          </p:grpSpPr>
                                          <p:sp>
                                            <p:nvSpPr>
                                              <p:cNvPr id="69" name="AutoShape 31"/>
                                              <p:cNvSpPr>
                                                <a:spLocks noChangeArrowheads="1"/>
                                              </p:cNvSpPr>
                                              <p:nvPr/>
                                            </p:nvSpPr>
                                            <p:spPr bwMode="auto">
                                              <a:xfrm rot="-979828">
                                                <a:off x="2263" y="2278"/>
                                                <a:ext cx="5296" cy="3605"/>
                                              </a:xfrm>
                                              <a:prstGeom prst="triangle">
                                                <a:avLst>
                                                  <a:gd name="adj" fmla="val 50000"/>
                                                </a:avLst>
                                              </a:prstGeom>
                                              <a:noFill/>
                                              <a:ln w="28575">
                                                <a:solidFill>
                                                  <a:srgbClr val="000000"/>
                                                </a:solidFill>
                                                <a:miter lim="800000"/>
                                                <a:headEnd/>
                                                <a:tailEnd/>
                                              </a:ln>
                                              <a:extLst>
                                                <a:ext uri="{909E8E84-426E-40DD-AFC4-6F175D3DCCD1}">
                                                  <a14:hiddenFill xmlns:a14="http://schemas.microsoft.com/office/drawing/2010/main">
                                                    <a:solidFill>
                                                      <a:srgbClr val="FFFFFF"/>
                                                    </a:solidFill>
                                                  </a14:hiddenFill>
                                                </a:ext>
                                              </a:extLst>
                                            </p:spPr>
                                            <p:txBody>
                                              <a:bodyPr vert="horz" wrap="square" lIns="91440" tIns="45720" rIns="91440" bIns="45720" numCol="1" anchor="t" anchorCtr="0" compatLnSpc="1">
                                                <a:prstTxWarp prst="textNoShape">
                                                  <a:avLst/>
                                                </a:prstTxWarp>
                                              </a:bodyPr>
                                              <a:lstStyle/>
                                              <a:p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0" name="Rectangle 30"/>
                                              <p:cNvSpPr>
                                                <a:spLocks noChangeArrowheads="1"/>
                                              </p:cNvSpPr>
                                              <p:nvPr/>
                                            </p:nvSpPr>
                                            <p:spPr bwMode="auto">
                                              <a:xfrm rot="2124731">
                                                <a:off x="5471" y="3304"/>
                                                <a:ext cx="553" cy="55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rgbClr val="FFFFFF"/>
                                              </a:solidFill>
                                              <a:ln>
                                                <a:noFill/>
                                              </a:ln>
                                              <a:extLst>
                                                <a:ext uri="{91240B29-F687-4F45-9708-019B960494DF}">
                                                  <a14:hiddenLine xmlns:a14="http://schemas.microsoft.com/office/drawing/2010/main" w="9525">
                                                    <a:solidFill>
                                                      <a:srgbClr val="000000"/>
                                                    </a:solidFill>
                                                    <a:miter lim="800000"/>
                                                    <a:headEnd/>
                                                    <a:tailEnd/>
                                                  </a14:hiddenLine>
                                                </a:ext>
                                              </a:extLst>
                                            </p:spPr>
                                            <p:txBody>
                                              <a:bodyPr vert="horz" wrap="square" lIns="91440" tIns="45720" rIns="91440" bIns="45720" numCol="1" anchor="ctr" anchorCtr="0" compatLnSpc="1">
                                                <a:prstTxWarp prst="textNoShape">
                                                  <a:avLst/>
                                                </a:prstTxWarp>
                                              </a:bodyPr>
                                              <a:lstStyle/>
                                              <a:p>
                                                <a:endParaRPr lang="en-US"/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68" name="Rectangle 28"/>
                                            <p:cNvSpPr>
                                              <a:spLocks noChangeArrowheads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6757192">
                                              <a:off x="3397" y="4123"/>
                                              <a:ext cx="564" cy="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rgbClr val="FFFFFF"/>
                                            </a:solidFill>
                                            <a:ln>
                                              <a:noFill/>
                                            </a:ln>
                                            <a:extLst>
                                              <a:ext uri="{91240B29-F687-4F45-9708-019B960494DF}">
                                                <a14:hiddenLine xmlns:a14="http://schemas.microsoft.com/office/drawing/2010/main" w="9525">
                                                  <a:solidFill>
                                                    <a:srgbClr val="000000"/>
                                                  </a:solidFill>
                                                  <a:miter lim="800000"/>
                                                  <a:headEnd/>
                                                  <a:tailEnd/>
                                                </a14:hiddenLine>
                                              </a:ext>
                                            </a:extLst>
                                          </p:spPr>
                                          <p:txBody>
                                            <a:bodyPr vert="horz" wrap="square" lIns="91440" tIns="45720" rIns="91440" bIns="45720" numCol="1" anchor="ctr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</p:grpSp>
                                </p:grpSp>
                              </p:grpSp>
                            </p:grpSp>
                            <p:sp>
                              <p:nvSpPr>
                                <p:cNvPr id="56" name="Text Box 21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78" y="5998"/>
                                  <a:ext cx="868" cy="71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ctr" defTabSz="914400" rtl="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en-US" sz="2400" b="0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 pitchFamily="34" charset="0"/>
                                      <a:ea typeface="Times New Roman" pitchFamily="18" charset="0"/>
                                      <a:cs typeface="Arial" pitchFamily="34" charset="0"/>
                                    </a:rPr>
                                    <a:t>A</a:t>
                                  </a:r>
                                  <a:r>
                                    <a:rPr kumimoji="0" lang="en-US" altLang="en-US" sz="2400" b="0" i="0" u="none" strike="noStrike" cap="none" normalizeH="0" baseline="-3000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 pitchFamily="34" charset="0"/>
                                      <a:ea typeface="Times New Roman" pitchFamily="18" charset="0"/>
                                      <a:cs typeface="Arial" pitchFamily="34" charset="0"/>
                                    </a:rPr>
                                    <a:t>1</a:t>
                                  </a:r>
                                  <a:endParaRPr kumimoji="0" lang="en-US" altLang="en-US" sz="24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itchFamily="34" charset="0"/>
                                    <a:cs typeface="Arial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sp>
                    <p:nvSpPr>
                      <p:cNvPr id="45" name="AutoShap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1" y="5368"/>
                        <a:ext cx="102" cy="105"/>
                      </a:xfrm>
                      <a:prstGeom prst="octagon">
                        <a:avLst>
                          <a:gd name="adj" fmla="val 29287"/>
                        </a:avLst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4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5016"/>
                    <a:ext cx="143" cy="143"/>
                  </a:xfrm>
                  <a:prstGeom prst="octagon">
                    <a:avLst>
                      <a:gd name="adj" fmla="val 29287"/>
                    </a:avLst>
                  </a:prstGeom>
                  <a:solidFill>
                    <a:schemeClr val="bg1"/>
                  </a:solidFill>
                  <a:ln w="38100">
                    <a:solidFill>
                      <a:srgbClr val="9900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" name="Group 8"/>
                <p:cNvGrpSpPr>
                  <a:grpSpLocks/>
                </p:cNvGrpSpPr>
                <p:nvPr/>
              </p:nvGrpSpPr>
              <p:grpSpPr bwMode="auto">
                <a:xfrm>
                  <a:off x="3989" y="2357"/>
                  <a:ext cx="442" cy="2706"/>
                  <a:chOff x="3981" y="2357"/>
                  <a:chExt cx="442" cy="2706"/>
                </a:xfrm>
              </p:grpSpPr>
              <p:sp>
                <p:nvSpPr>
                  <p:cNvPr id="3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423" y="2357"/>
                    <a:ext cx="0" cy="270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981" y="4624"/>
                    <a:ext cx="102" cy="104"/>
                  </a:xfrm>
                  <a:prstGeom prst="octagon">
                    <a:avLst>
                      <a:gd name="adj" fmla="val 29287"/>
                    </a:avLst>
                  </a:prstGeom>
                  <a:solidFill>
                    <a:srgbClr val="8080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H="1">
                <a:off x="2395" y="6588"/>
                <a:ext cx="448" cy="4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Oval 5"/>
              <p:cNvSpPr>
                <a:spLocks noChangeArrowheads="1"/>
              </p:cNvSpPr>
              <p:nvPr/>
            </p:nvSpPr>
            <p:spPr bwMode="auto">
              <a:xfrm>
                <a:off x="4367" y="2297"/>
                <a:ext cx="119" cy="11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4"/>
              <p:cNvSpPr>
                <a:spLocks noChangeArrowheads="1"/>
              </p:cNvSpPr>
              <p:nvPr/>
            </p:nvSpPr>
            <p:spPr bwMode="auto">
              <a:xfrm>
                <a:off x="2843" y="6505"/>
                <a:ext cx="119" cy="11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Oval 3"/>
              <p:cNvSpPr>
                <a:spLocks noChangeArrowheads="1"/>
              </p:cNvSpPr>
              <p:nvPr/>
            </p:nvSpPr>
            <p:spPr bwMode="auto">
              <a:xfrm>
                <a:off x="7893" y="5015"/>
                <a:ext cx="119" cy="11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ru-R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91"/>
          <p:cNvSpPr>
            <a:spLocks noChangeArrowheads="1"/>
          </p:cNvSpPr>
          <p:nvPr/>
        </p:nvSpPr>
        <p:spPr bwMode="auto">
          <a:xfrm>
            <a:off x="0" y="426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0" name="Объект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76984"/>
              </p:ext>
            </p:extLst>
          </p:nvPr>
        </p:nvGraphicFramePr>
        <p:xfrm>
          <a:off x="5364088" y="3645024"/>
          <a:ext cx="3380598" cy="486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" imgW="1765080" imgH="253800" progId="Equation.DSMT4">
                  <p:embed/>
                </p:oleObj>
              </mc:Choice>
              <mc:Fallback>
                <p:oleObj name="Equation" r:id="rId3" imgW="1765080" imgH="253800" progId="Equation.DSMT4">
                  <p:embed/>
                  <p:pic>
                    <p:nvPicPr>
                      <p:cNvPr id="80" name="Объект 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4088" y="3645024"/>
                        <a:ext cx="3380598" cy="486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Группа 82"/>
          <p:cNvGrpSpPr/>
          <p:nvPr/>
        </p:nvGrpSpPr>
        <p:grpSpPr>
          <a:xfrm>
            <a:off x="4788024" y="4358295"/>
            <a:ext cx="3888432" cy="485775"/>
            <a:chOff x="4788024" y="4358295"/>
            <a:chExt cx="3888432" cy="485775"/>
          </a:xfrm>
        </p:grpSpPr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1380249"/>
                </p:ext>
              </p:extLst>
            </p:nvPr>
          </p:nvGraphicFramePr>
          <p:xfrm>
            <a:off x="4788024" y="4358295"/>
            <a:ext cx="228600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Equation" r:id="rId5" imgW="1193760" imgH="253800" progId="Equation.DSMT4">
                    <p:embed/>
                  </p:oleObj>
                </mc:Choice>
                <mc:Fallback>
                  <p:oleObj name="Equation" r:id="rId5" imgW="1193760" imgH="253800" progId="Equation.DSMT4">
                    <p:embed/>
                    <p:pic>
                      <p:nvPicPr>
                        <p:cNvPr id="81" name="Объект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4358295"/>
                          <a:ext cx="2286000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Box 81"/>
            <p:cNvSpPr txBox="1"/>
            <p:nvPr/>
          </p:nvSpPr>
          <p:spPr>
            <a:xfrm>
              <a:off x="7164288" y="4397042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Georgia" panose="02040502050405020303" pitchFamily="18" charset="0"/>
                </a:rPr>
                <a:t>(</a:t>
              </a:r>
              <a:r>
                <a:rPr lang="en-US" sz="2000" i="1" dirty="0">
                  <a:latin typeface="Georgia" panose="02040502050405020303" pitchFamily="18" charset="0"/>
                </a:rPr>
                <a:t>i</a:t>
              </a:r>
              <a:r>
                <a:rPr lang="ru-RU" sz="2000" dirty="0">
                  <a:latin typeface="Georgia" panose="02040502050405020303" pitchFamily="18" charset="0"/>
                </a:rPr>
                <a:t> </a:t>
              </a: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=1, 2, 3).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4355976" y="4955363"/>
            <a:ext cx="4854698" cy="485775"/>
            <a:chOff x="4757862" y="4358196"/>
            <a:chExt cx="4854698" cy="485775"/>
          </a:xfrm>
        </p:grpSpPr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187683"/>
                </p:ext>
              </p:extLst>
            </p:nvPr>
          </p:nvGraphicFramePr>
          <p:xfrm>
            <a:off x="4757862" y="4358196"/>
            <a:ext cx="3160712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Equation" r:id="rId7" imgW="1650960" imgH="253800" progId="Equation.DSMT4">
                    <p:embed/>
                  </p:oleObj>
                </mc:Choice>
                <mc:Fallback>
                  <p:oleObj name="Equation" r:id="rId7" imgW="1650960" imgH="253800" progId="Equation.DSMT4">
                    <p:embed/>
                    <p:pic>
                      <p:nvPicPr>
                        <p:cNvPr id="86" name="Объект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7862" y="4358196"/>
                          <a:ext cx="3160712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TextBox 86"/>
            <p:cNvSpPr txBox="1"/>
            <p:nvPr/>
          </p:nvSpPr>
          <p:spPr>
            <a:xfrm>
              <a:off x="8100392" y="4397042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Georgia" panose="02040502050405020303" pitchFamily="18" charset="0"/>
                </a:rPr>
                <a:t>(</a:t>
              </a:r>
              <a:r>
                <a:rPr lang="en-US" sz="2000" i="1" dirty="0">
                  <a:latin typeface="Georgia" panose="02040502050405020303" pitchFamily="18" charset="0"/>
                </a:rPr>
                <a:t>i</a:t>
              </a:r>
              <a:r>
                <a:rPr lang="ru-RU" sz="2000" dirty="0">
                  <a:latin typeface="Georgia" panose="02040502050405020303" pitchFamily="18" charset="0"/>
                </a:rPr>
                <a:t> </a:t>
              </a: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=1, 2, 3).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329925" y="863253"/>
            <a:ext cx="341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Arbitrary tetrahedron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V="1">
            <a:off x="2750621" y="2813332"/>
            <a:ext cx="28800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27F7388-7814-40A9-BF4F-317592D54D77}"/>
              </a:ext>
            </a:extLst>
          </p:cNvPr>
          <p:cNvSpPr txBox="1"/>
          <p:nvPr/>
        </p:nvSpPr>
        <p:spPr>
          <a:xfrm>
            <a:off x="961285" y="217520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A44210-7EA1-45D6-A3BA-F0ECC35D89E8}"/>
              </a:ext>
            </a:extLst>
          </p:cNvPr>
          <p:cNvSpPr txBox="1"/>
          <p:nvPr/>
        </p:nvSpPr>
        <p:spPr>
          <a:xfrm>
            <a:off x="1500892" y="218107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38AD99-1929-4EB6-BEC3-9F1645A97656}"/>
              </a:ext>
            </a:extLst>
          </p:cNvPr>
          <p:cNvSpPr txBox="1"/>
          <p:nvPr/>
        </p:nvSpPr>
        <p:spPr>
          <a:xfrm>
            <a:off x="1792449" y="434077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31E10-4142-496E-948F-0F5B8119A2DD}"/>
              </a:ext>
            </a:extLst>
          </p:cNvPr>
          <p:cNvSpPr txBox="1"/>
          <p:nvPr/>
        </p:nvSpPr>
        <p:spPr>
          <a:xfrm>
            <a:off x="4004099" y="139066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917765-F09F-449F-8783-A6384E4FCBF6}"/>
              </a:ext>
            </a:extLst>
          </p:cNvPr>
          <p:cNvSpPr txBox="1"/>
          <p:nvPr/>
        </p:nvSpPr>
        <p:spPr>
          <a:xfrm>
            <a:off x="4521648" y="140766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57EE32-B61D-4C99-8D68-D6602B8A39B8}"/>
              </a:ext>
            </a:extLst>
          </p:cNvPr>
          <p:cNvSpPr txBox="1"/>
          <p:nvPr/>
        </p:nvSpPr>
        <p:spPr>
          <a:xfrm>
            <a:off x="3852048" y="258177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716CDAF-3D6A-4348-92B4-EE4C96C4DA92}"/>
              </a:ext>
            </a:extLst>
          </p:cNvPr>
          <p:cNvSpPr txBox="1"/>
          <p:nvPr/>
        </p:nvSpPr>
        <p:spPr>
          <a:xfrm>
            <a:off x="3548447" y="257654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59C1D4-CF4A-4D11-BA78-E0391333A966}"/>
              </a:ext>
            </a:extLst>
          </p:cNvPr>
          <p:cNvSpPr txBox="1"/>
          <p:nvPr/>
        </p:nvSpPr>
        <p:spPr>
          <a:xfrm>
            <a:off x="2341332" y="434605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64EF686-3316-4425-AF27-F83237DF0D32}"/>
              </a:ext>
            </a:extLst>
          </p:cNvPr>
          <p:cNvSpPr txBox="1"/>
          <p:nvPr/>
        </p:nvSpPr>
        <p:spPr>
          <a:xfrm>
            <a:off x="3382798" y="408611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4118EE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4118EE"/>
              </a:solidFill>
              <a:latin typeface="Georgia" panose="02040502050405020303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0063ABD-309B-464A-B99F-818A4A6464D7}"/>
              </a:ext>
            </a:extLst>
          </p:cNvPr>
          <p:cNvSpPr txBox="1"/>
          <p:nvPr/>
        </p:nvSpPr>
        <p:spPr>
          <a:xfrm>
            <a:off x="1374806" y="254049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7A9205-09BA-48AC-ABE5-633B1F1B1A50}"/>
              </a:ext>
            </a:extLst>
          </p:cNvPr>
          <p:cNvSpPr txBox="1"/>
          <p:nvPr/>
        </p:nvSpPr>
        <p:spPr>
          <a:xfrm>
            <a:off x="3033384" y="223947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BC423C-4F84-45FB-BA0E-1101B43EF2AF}"/>
              </a:ext>
            </a:extLst>
          </p:cNvPr>
          <p:cNvSpPr txBox="1"/>
          <p:nvPr/>
        </p:nvSpPr>
        <p:spPr>
          <a:xfrm>
            <a:off x="3945099" y="223086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704A82-BE45-4359-BE13-026F352030E4}"/>
              </a:ext>
            </a:extLst>
          </p:cNvPr>
          <p:cNvSpPr txBox="1"/>
          <p:nvPr/>
        </p:nvSpPr>
        <p:spPr>
          <a:xfrm>
            <a:off x="5339700" y="368182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D2C6DF1-72DB-4CB5-A4B3-B0E7F5517A0E}"/>
              </a:ext>
            </a:extLst>
          </p:cNvPr>
          <p:cNvSpPr txBox="1"/>
          <p:nvPr/>
        </p:nvSpPr>
        <p:spPr>
          <a:xfrm>
            <a:off x="5874601" y="371742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34829-FF5C-4672-BAA6-5185D6D3ED18}"/>
              </a:ext>
            </a:extLst>
          </p:cNvPr>
          <p:cNvSpPr txBox="1"/>
          <p:nvPr/>
        </p:nvSpPr>
        <p:spPr>
          <a:xfrm>
            <a:off x="6466759" y="370426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2C1443-D6CB-4C67-BCBE-D59B79111E2E}"/>
              </a:ext>
            </a:extLst>
          </p:cNvPr>
          <p:cNvSpPr txBox="1"/>
          <p:nvPr/>
        </p:nvSpPr>
        <p:spPr>
          <a:xfrm>
            <a:off x="7024505" y="368931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451FE4-8FD6-4D00-AAA1-4F7EBA9E22D5}"/>
              </a:ext>
            </a:extLst>
          </p:cNvPr>
          <p:cNvSpPr txBox="1"/>
          <p:nvPr/>
        </p:nvSpPr>
        <p:spPr>
          <a:xfrm>
            <a:off x="7698506" y="370503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CADAFC4-F8D3-42A0-B54D-1358B502635F}"/>
              </a:ext>
            </a:extLst>
          </p:cNvPr>
          <p:cNvSpPr txBox="1"/>
          <p:nvPr/>
        </p:nvSpPr>
        <p:spPr>
          <a:xfrm>
            <a:off x="8221596" y="369948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A4B51B-DE98-4A01-97DA-DF63633A5052}"/>
              </a:ext>
            </a:extLst>
          </p:cNvPr>
          <p:cNvSpPr txBox="1"/>
          <p:nvPr/>
        </p:nvSpPr>
        <p:spPr>
          <a:xfrm>
            <a:off x="4752348" y="440659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22EC23E-98F2-4BF0-8720-58C1EC2ABE92}"/>
              </a:ext>
            </a:extLst>
          </p:cNvPr>
          <p:cNvSpPr txBox="1"/>
          <p:nvPr/>
        </p:nvSpPr>
        <p:spPr>
          <a:xfrm>
            <a:off x="5294583" y="441816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06C0F9-2E92-4909-8835-73F716079CF5}"/>
              </a:ext>
            </a:extLst>
          </p:cNvPr>
          <p:cNvSpPr txBox="1"/>
          <p:nvPr/>
        </p:nvSpPr>
        <p:spPr>
          <a:xfrm>
            <a:off x="6191795" y="439242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4B0F11-684F-4456-8A02-FB0D58E1170C}"/>
              </a:ext>
            </a:extLst>
          </p:cNvPr>
          <p:cNvSpPr txBox="1"/>
          <p:nvPr/>
        </p:nvSpPr>
        <p:spPr>
          <a:xfrm>
            <a:off x="4434121" y="499641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50CFB0-082F-452B-B112-1EA86EFA3327}"/>
              </a:ext>
            </a:extLst>
          </p:cNvPr>
          <p:cNvSpPr txBox="1"/>
          <p:nvPr/>
        </p:nvSpPr>
        <p:spPr>
          <a:xfrm>
            <a:off x="4789232" y="500818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8E05BF7-F1FA-4EE1-A674-DF0FE2844AA1}"/>
              </a:ext>
            </a:extLst>
          </p:cNvPr>
          <p:cNvSpPr txBox="1"/>
          <p:nvPr/>
        </p:nvSpPr>
        <p:spPr>
          <a:xfrm>
            <a:off x="5500860" y="501315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267E53-1AB9-4967-8BE2-05371B32D302}"/>
              </a:ext>
            </a:extLst>
          </p:cNvPr>
          <p:cNvSpPr txBox="1"/>
          <p:nvPr/>
        </p:nvSpPr>
        <p:spPr>
          <a:xfrm>
            <a:off x="6112700" y="500228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75E704-865D-4AE7-81E1-C83DF5FDB795}"/>
              </a:ext>
            </a:extLst>
          </p:cNvPr>
          <p:cNvSpPr txBox="1"/>
          <p:nvPr/>
        </p:nvSpPr>
        <p:spPr>
          <a:xfrm>
            <a:off x="6475370" y="500228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5DA02A-43D9-480C-AA4C-82AEAFA14F4E}"/>
              </a:ext>
            </a:extLst>
          </p:cNvPr>
          <p:cNvSpPr txBox="1"/>
          <p:nvPr/>
        </p:nvSpPr>
        <p:spPr>
          <a:xfrm>
            <a:off x="7074024" y="500818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622FD08-80F2-45AD-A9A0-DB15CD54A01F}"/>
              </a:ext>
            </a:extLst>
          </p:cNvPr>
          <p:cNvSpPr txBox="1"/>
          <p:nvPr/>
        </p:nvSpPr>
        <p:spPr>
          <a:xfrm>
            <a:off x="6589681" y="438760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FD152621-CACA-490F-839D-31E7797D4CC6}"/>
              </a:ext>
            </a:extLst>
          </p:cNvPr>
          <p:cNvGrpSpPr/>
          <p:nvPr/>
        </p:nvGrpSpPr>
        <p:grpSpPr>
          <a:xfrm>
            <a:off x="-36512" y="5805264"/>
            <a:ext cx="2386880" cy="653932"/>
            <a:chOff x="2587873" y="5991225"/>
            <a:chExt cx="2154230" cy="485775"/>
          </a:xfrm>
          <a:solidFill>
            <a:schemeClr val="accent6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Объект 117">
                  <a:extLst>
                    <a:ext uri="{FF2B5EF4-FFF2-40B4-BE49-F238E27FC236}">
                      <a16:creationId xmlns:a16="http://schemas.microsoft.com/office/drawing/2014/main" id="{9887CA6A-610E-4C36-911E-F0A1CFC5391B}"/>
                    </a:ext>
                  </a:extLst>
                </p:cNvPr>
                <p:cNvSpPr txBox="1"/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18" name="Объект 117">
                  <a:extLst>
                    <a:ext uri="{FF2B5EF4-FFF2-40B4-BE49-F238E27FC236}">
                      <a16:creationId xmlns:a16="http://schemas.microsoft.com/office/drawing/2014/main" id="{9887CA6A-610E-4C36-911E-F0A1CFC53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B3712A-D2E7-4681-97F3-D66BE4A5F6A1}"/>
                </a:ext>
              </a:extLst>
            </p:cNvPr>
            <p:cNvSpPr txBox="1"/>
            <p:nvPr/>
          </p:nvSpPr>
          <p:spPr>
            <a:xfrm>
              <a:off x="2697725" y="6028152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AF11713-0E2D-4D6C-AB32-5AD7E0DE6D19}"/>
                </a:ext>
              </a:extLst>
            </p:cNvPr>
            <p:cNvSpPr txBox="1"/>
            <p:nvPr/>
          </p:nvSpPr>
          <p:spPr>
            <a:xfrm>
              <a:off x="3861588" y="6032624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304EEE4-8FCA-4D9A-87FE-2457F094749E}"/>
                </a:ext>
              </a:extLst>
            </p:cNvPr>
            <p:cNvSpPr txBox="1"/>
            <p:nvPr/>
          </p:nvSpPr>
          <p:spPr>
            <a:xfrm>
              <a:off x="2956703" y="60278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7C6EA31-C73D-481C-A363-40BF92F77B5D}"/>
                </a:ext>
              </a:extLst>
            </p:cNvPr>
            <p:cNvSpPr txBox="1"/>
            <p:nvPr/>
          </p:nvSpPr>
          <p:spPr>
            <a:xfrm>
              <a:off x="3268739" y="6032358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682764-8A9A-4F7A-9A9B-74F8E1B27EA4}"/>
                </a:ext>
              </a:extLst>
            </p:cNvPr>
            <p:cNvSpPr txBox="1"/>
            <p:nvPr/>
          </p:nvSpPr>
          <p:spPr>
            <a:xfrm>
              <a:off x="4204722" y="60244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64" name="Группа 163">
            <a:extLst>
              <a:ext uri="{FF2B5EF4-FFF2-40B4-BE49-F238E27FC236}">
                <a16:creationId xmlns:a16="http://schemas.microsoft.com/office/drawing/2014/main" id="{3EAE5F1F-553E-4184-ADF6-42BBA406614D}"/>
              </a:ext>
            </a:extLst>
          </p:cNvPr>
          <p:cNvGrpSpPr/>
          <p:nvPr/>
        </p:nvGrpSpPr>
        <p:grpSpPr>
          <a:xfrm>
            <a:off x="2182356" y="5812245"/>
            <a:ext cx="2386880" cy="653932"/>
            <a:chOff x="2587873" y="5991225"/>
            <a:chExt cx="2154230" cy="485775"/>
          </a:xfrm>
          <a:solidFill>
            <a:schemeClr val="accent6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Объект 117">
                  <a:extLst>
                    <a:ext uri="{FF2B5EF4-FFF2-40B4-BE49-F238E27FC236}">
                      <a16:creationId xmlns:a16="http://schemas.microsoft.com/office/drawing/2014/main" id="{6322D0F2-71B4-47E2-81A3-395849FAE2DD}"/>
                    </a:ext>
                  </a:extLst>
                </p:cNvPr>
                <p:cNvSpPr txBox="1"/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65" name="Объект 117">
                  <a:extLst>
                    <a:ext uri="{FF2B5EF4-FFF2-40B4-BE49-F238E27FC236}">
                      <a16:creationId xmlns:a16="http://schemas.microsoft.com/office/drawing/2014/main" id="{6322D0F2-71B4-47E2-81A3-395849FAE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CFAAA36-9FC7-484D-A2A3-4C124784F6EF}"/>
                </a:ext>
              </a:extLst>
            </p:cNvPr>
            <p:cNvSpPr txBox="1"/>
            <p:nvPr/>
          </p:nvSpPr>
          <p:spPr>
            <a:xfrm>
              <a:off x="2697725" y="6028152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C253F1-C9F1-463F-A70C-E37B709CCBD9}"/>
                </a:ext>
              </a:extLst>
            </p:cNvPr>
            <p:cNvSpPr txBox="1"/>
            <p:nvPr/>
          </p:nvSpPr>
          <p:spPr>
            <a:xfrm>
              <a:off x="3861588" y="6032624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2FFD62-AD39-4362-8E9B-4801B9411738}"/>
                </a:ext>
              </a:extLst>
            </p:cNvPr>
            <p:cNvSpPr txBox="1"/>
            <p:nvPr/>
          </p:nvSpPr>
          <p:spPr>
            <a:xfrm>
              <a:off x="2956703" y="60278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EAAFFD9-765F-47AB-A2A7-4C583D1414ED}"/>
                </a:ext>
              </a:extLst>
            </p:cNvPr>
            <p:cNvSpPr txBox="1"/>
            <p:nvPr/>
          </p:nvSpPr>
          <p:spPr>
            <a:xfrm>
              <a:off x="3268739" y="6032358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A01B4E3-3F3C-4E59-9C97-F62EF0C74AC9}"/>
                </a:ext>
              </a:extLst>
            </p:cNvPr>
            <p:cNvSpPr txBox="1"/>
            <p:nvPr/>
          </p:nvSpPr>
          <p:spPr>
            <a:xfrm>
              <a:off x="4204722" y="60244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E82DB45E-ED29-479D-9254-8C85089D15E5}"/>
              </a:ext>
            </a:extLst>
          </p:cNvPr>
          <p:cNvGrpSpPr/>
          <p:nvPr/>
        </p:nvGrpSpPr>
        <p:grpSpPr>
          <a:xfrm>
            <a:off x="4497228" y="5814184"/>
            <a:ext cx="2386880" cy="653932"/>
            <a:chOff x="2587873" y="5991225"/>
            <a:chExt cx="2154230" cy="485775"/>
          </a:xfrm>
          <a:solidFill>
            <a:schemeClr val="accent6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Объект 117">
                  <a:extLst>
                    <a:ext uri="{FF2B5EF4-FFF2-40B4-BE49-F238E27FC236}">
                      <a16:creationId xmlns:a16="http://schemas.microsoft.com/office/drawing/2014/main" id="{951CDA66-951E-4DF3-8921-9A440B394DEB}"/>
                    </a:ext>
                  </a:extLst>
                </p:cNvPr>
                <p:cNvSpPr txBox="1"/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72" name="Объект 117">
                  <a:extLst>
                    <a:ext uri="{FF2B5EF4-FFF2-40B4-BE49-F238E27FC236}">
                      <a16:creationId xmlns:a16="http://schemas.microsoft.com/office/drawing/2014/main" id="{951CDA66-951E-4DF3-8921-9A440B394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38A23A1-D908-423C-A21A-4FA20AA76E7F}"/>
                </a:ext>
              </a:extLst>
            </p:cNvPr>
            <p:cNvSpPr txBox="1"/>
            <p:nvPr/>
          </p:nvSpPr>
          <p:spPr>
            <a:xfrm>
              <a:off x="2697725" y="6028152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78575EF-6252-4FF3-813E-D59FFB1BAAEB}"/>
                </a:ext>
              </a:extLst>
            </p:cNvPr>
            <p:cNvSpPr txBox="1"/>
            <p:nvPr/>
          </p:nvSpPr>
          <p:spPr>
            <a:xfrm>
              <a:off x="3861588" y="6032624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53D3ED4-D57B-49E5-ADE9-5889729DBEC6}"/>
                </a:ext>
              </a:extLst>
            </p:cNvPr>
            <p:cNvSpPr txBox="1"/>
            <p:nvPr/>
          </p:nvSpPr>
          <p:spPr>
            <a:xfrm>
              <a:off x="2956703" y="60278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7551C3-98C8-4F10-9710-EDB5739A4216}"/>
                </a:ext>
              </a:extLst>
            </p:cNvPr>
            <p:cNvSpPr txBox="1"/>
            <p:nvPr/>
          </p:nvSpPr>
          <p:spPr>
            <a:xfrm>
              <a:off x="3268739" y="6032358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C38685B-2C03-4B08-898B-89773963914A}"/>
                </a:ext>
              </a:extLst>
            </p:cNvPr>
            <p:cNvSpPr txBox="1"/>
            <p:nvPr/>
          </p:nvSpPr>
          <p:spPr>
            <a:xfrm>
              <a:off x="4204722" y="60244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81958BED-02A2-41C8-AB24-477ABC927FB9}"/>
              </a:ext>
            </a:extLst>
          </p:cNvPr>
          <p:cNvGrpSpPr/>
          <p:nvPr/>
        </p:nvGrpSpPr>
        <p:grpSpPr>
          <a:xfrm>
            <a:off x="6865640" y="5808755"/>
            <a:ext cx="2386880" cy="653932"/>
            <a:chOff x="2587873" y="5991225"/>
            <a:chExt cx="2154230" cy="485775"/>
          </a:xfrm>
          <a:solidFill>
            <a:schemeClr val="accent6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Объект 117">
                  <a:extLst>
                    <a:ext uri="{FF2B5EF4-FFF2-40B4-BE49-F238E27FC236}">
                      <a16:creationId xmlns:a16="http://schemas.microsoft.com/office/drawing/2014/main" id="{417D7661-F17C-4CA7-9A7D-D93A856822C9}"/>
                    </a:ext>
                  </a:extLst>
                </p:cNvPr>
                <p:cNvSpPr txBox="1"/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79" name="Объект 117">
                  <a:extLst>
                    <a:ext uri="{FF2B5EF4-FFF2-40B4-BE49-F238E27FC236}">
                      <a16:creationId xmlns:a16="http://schemas.microsoft.com/office/drawing/2014/main" id="{417D7661-F17C-4CA7-9A7D-D93A85682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9CC2EC3-7AF4-45D2-B08F-F92E34ACA427}"/>
                </a:ext>
              </a:extLst>
            </p:cNvPr>
            <p:cNvSpPr txBox="1"/>
            <p:nvPr/>
          </p:nvSpPr>
          <p:spPr>
            <a:xfrm>
              <a:off x="2697725" y="6028152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4BB7F50-5E13-401B-B267-2BFD45ACD2D6}"/>
                </a:ext>
              </a:extLst>
            </p:cNvPr>
            <p:cNvSpPr txBox="1"/>
            <p:nvPr/>
          </p:nvSpPr>
          <p:spPr>
            <a:xfrm>
              <a:off x="3740828" y="6032624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367FD56-D0B2-455B-9CDC-8E578ABA6AF3}"/>
                </a:ext>
              </a:extLst>
            </p:cNvPr>
            <p:cNvSpPr txBox="1"/>
            <p:nvPr/>
          </p:nvSpPr>
          <p:spPr>
            <a:xfrm>
              <a:off x="2956703" y="60278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F49204A-0401-4779-963E-9E9B2D94B9B7}"/>
                </a:ext>
              </a:extLst>
            </p:cNvPr>
            <p:cNvSpPr txBox="1"/>
            <p:nvPr/>
          </p:nvSpPr>
          <p:spPr>
            <a:xfrm>
              <a:off x="3182358" y="6032358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9D10EF7-2F6A-4E2D-8B09-C31EB4EDE6F7}"/>
                </a:ext>
              </a:extLst>
            </p:cNvPr>
            <p:cNvSpPr txBox="1"/>
            <p:nvPr/>
          </p:nvSpPr>
          <p:spPr>
            <a:xfrm>
              <a:off x="4112140" y="60244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89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18D8559-4299-46A3-81BC-DA994BE4F383}"/>
              </a:ext>
            </a:extLst>
          </p:cNvPr>
          <p:cNvGrpSpPr/>
          <p:nvPr/>
        </p:nvGrpSpPr>
        <p:grpSpPr>
          <a:xfrm>
            <a:off x="35595" y="633179"/>
            <a:ext cx="2880222" cy="1315641"/>
            <a:chOff x="775996" y="1225476"/>
            <a:chExt cx="2880222" cy="1315641"/>
          </a:xfrm>
          <a:solidFill>
            <a:schemeClr val="accent3">
              <a:lumMod val="20000"/>
              <a:lumOff val="80000"/>
            </a:schemeClr>
          </a:solidFill>
        </p:grpSpPr>
        <p:graphicFrame>
          <p:nvGraphicFramePr>
            <p:cNvPr id="3" name="Объект 2">
              <a:extLst>
                <a:ext uri="{FF2B5EF4-FFF2-40B4-BE49-F238E27FC236}">
                  <a16:creationId xmlns:a16="http://schemas.microsoft.com/office/drawing/2014/main" id="{F4E41F27-176A-4A42-BF7B-59566B4DB6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6583913"/>
                </p:ext>
              </p:extLst>
            </p:nvPr>
          </p:nvGraphicFramePr>
          <p:xfrm>
            <a:off x="1093868" y="1677517"/>
            <a:ext cx="2149475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name="Equation" r:id="rId3" imgW="1422360" imgH="571320" progId="Equation.DSMT4">
                    <p:embed/>
                  </p:oleObj>
                </mc:Choice>
                <mc:Fallback>
                  <p:oleObj name="Equation" r:id="rId3" imgW="1422360" imgH="571320" progId="Equation.DSMT4">
                    <p:embed/>
                    <p:pic>
                      <p:nvPicPr>
                        <p:cNvPr id="3" name="Объект 2">
                          <a:extLst>
                            <a:ext uri="{FF2B5EF4-FFF2-40B4-BE49-F238E27FC236}">
                              <a16:creationId xmlns:a16="http://schemas.microsoft.com/office/drawing/2014/main" id="{F4E41F27-176A-4A42-BF7B-59566B4DB6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868" y="1677517"/>
                          <a:ext cx="2149475" cy="863600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9AEC89-8567-4413-AB95-0454123C7B6C}"/>
                </a:ext>
              </a:extLst>
            </p:cNvPr>
            <p:cNvSpPr txBox="1"/>
            <p:nvPr/>
          </p:nvSpPr>
          <p:spPr>
            <a:xfrm>
              <a:off x="775996" y="1225476"/>
              <a:ext cx="288022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Mean Value Theorem</a:t>
              </a:r>
            </a:p>
          </p:txBody>
        </p:sp>
      </p:grp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8FBC71B-19EA-4614-B277-CB222E5BD5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15576"/>
              </p:ext>
            </p:extLst>
          </p:nvPr>
        </p:nvGraphicFramePr>
        <p:xfrm>
          <a:off x="2897496" y="1384017"/>
          <a:ext cx="4127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5" imgW="2806560" imgH="342720" progId="Equation.DSMT4">
                  <p:embed/>
                </p:oleObj>
              </mc:Choice>
              <mc:Fallback>
                <p:oleObj name="Equation" r:id="rId5" imgW="2806560" imgH="34272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28FBC71B-19EA-4614-B277-CB222E5BD5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496" y="1384017"/>
                        <a:ext cx="41275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CA47BA0-0DD4-4CF8-BEB3-98A94FC72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727194"/>
              </p:ext>
            </p:extLst>
          </p:nvPr>
        </p:nvGraphicFramePr>
        <p:xfrm>
          <a:off x="107234" y="2212180"/>
          <a:ext cx="493594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7" imgW="3213000" imgH="609480" progId="Equation.DSMT4">
                  <p:embed/>
                </p:oleObj>
              </mc:Choice>
              <mc:Fallback>
                <p:oleObj name="Equation" r:id="rId7" imgW="3213000" imgH="60948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6CA47BA0-0DD4-4CF8-BEB3-98A94FC72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34" y="2212180"/>
                        <a:ext cx="4935947" cy="9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7E06BEB-E28C-49AD-B994-67E5665CC2AD}"/>
              </a:ext>
            </a:extLst>
          </p:cNvPr>
          <p:cNvCxnSpPr/>
          <p:nvPr/>
        </p:nvCxnSpPr>
        <p:spPr>
          <a:xfrm flipV="1">
            <a:off x="187145" y="3739286"/>
            <a:ext cx="0" cy="2847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BF7BFF1-30DB-4F61-B975-C623E4328311}"/>
              </a:ext>
            </a:extLst>
          </p:cNvPr>
          <p:cNvCxnSpPr>
            <a:cxnSpLocks/>
          </p:cNvCxnSpPr>
          <p:nvPr/>
        </p:nvCxnSpPr>
        <p:spPr>
          <a:xfrm>
            <a:off x="35496" y="6515000"/>
            <a:ext cx="57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DF60CB50-347E-48CF-AF43-FD5A4E03B0B9}"/>
              </a:ext>
            </a:extLst>
          </p:cNvPr>
          <p:cNvSpPr/>
          <p:nvPr/>
        </p:nvSpPr>
        <p:spPr>
          <a:xfrm>
            <a:off x="515258" y="4196304"/>
            <a:ext cx="4445479" cy="1857315"/>
          </a:xfrm>
          <a:custGeom>
            <a:avLst/>
            <a:gdLst>
              <a:gd name="connsiteX0" fmla="*/ 0 w 4445479"/>
              <a:gd name="connsiteY0" fmla="*/ 1712527 h 1857315"/>
              <a:gd name="connsiteX1" fmla="*/ 609600 w 4445479"/>
              <a:gd name="connsiteY1" fmla="*/ 1844799 h 1857315"/>
              <a:gd name="connsiteX2" fmla="*/ 1293962 w 4445479"/>
              <a:gd name="connsiteY2" fmla="*/ 1436482 h 1857315"/>
              <a:gd name="connsiteX3" fmla="*/ 2047336 w 4445479"/>
              <a:gd name="connsiteY3" fmla="*/ 654354 h 1857315"/>
              <a:gd name="connsiteX4" fmla="*/ 2789208 w 4445479"/>
              <a:gd name="connsiteY4" fmla="*/ 62006 h 1857315"/>
              <a:gd name="connsiteX5" fmla="*/ 3456317 w 4445479"/>
              <a:gd name="connsiteY5" fmla="*/ 90761 h 1857315"/>
              <a:gd name="connsiteX6" fmla="*/ 4445479 w 4445479"/>
              <a:gd name="connsiteY6" fmla="*/ 706112 h 1857315"/>
              <a:gd name="connsiteX7" fmla="*/ 4445479 w 4445479"/>
              <a:gd name="connsiteY7" fmla="*/ 706112 h 185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5479" h="1857315">
                <a:moveTo>
                  <a:pt x="0" y="1712527"/>
                </a:moveTo>
                <a:cubicBezTo>
                  <a:pt x="196970" y="1801666"/>
                  <a:pt x="393940" y="1890806"/>
                  <a:pt x="609600" y="1844799"/>
                </a:cubicBezTo>
                <a:cubicBezTo>
                  <a:pt x="825260" y="1798792"/>
                  <a:pt x="1054339" y="1634889"/>
                  <a:pt x="1293962" y="1436482"/>
                </a:cubicBezTo>
                <a:cubicBezTo>
                  <a:pt x="1533585" y="1238075"/>
                  <a:pt x="1798128" y="883433"/>
                  <a:pt x="2047336" y="654354"/>
                </a:cubicBezTo>
                <a:cubicBezTo>
                  <a:pt x="2296544" y="425275"/>
                  <a:pt x="2554378" y="155938"/>
                  <a:pt x="2789208" y="62006"/>
                </a:cubicBezTo>
                <a:cubicBezTo>
                  <a:pt x="3024038" y="-31926"/>
                  <a:pt x="3180272" y="-16590"/>
                  <a:pt x="3456317" y="90761"/>
                </a:cubicBezTo>
                <a:cubicBezTo>
                  <a:pt x="3732362" y="198112"/>
                  <a:pt x="4445479" y="706112"/>
                  <a:pt x="4445479" y="706112"/>
                </a:cubicBezTo>
                <a:lnTo>
                  <a:pt x="4445479" y="70611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E5EC33A-93B5-42A0-BA6E-50007A3FF8CA}"/>
              </a:ext>
            </a:extLst>
          </p:cNvPr>
          <p:cNvCxnSpPr/>
          <p:nvPr/>
        </p:nvCxnSpPr>
        <p:spPr>
          <a:xfrm>
            <a:off x="5371721" y="4073619"/>
            <a:ext cx="0" cy="230400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39A0380-A038-4926-984C-CCBA6A337F7C}"/>
              </a:ext>
            </a:extLst>
          </p:cNvPr>
          <p:cNvCxnSpPr/>
          <p:nvPr/>
        </p:nvCxnSpPr>
        <p:spPr>
          <a:xfrm>
            <a:off x="3283489" y="4138736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5B7A9A9-E6AA-4C92-AEEF-142AFC1925B7}"/>
              </a:ext>
            </a:extLst>
          </p:cNvPr>
          <p:cNvCxnSpPr/>
          <p:nvPr/>
        </p:nvCxnSpPr>
        <p:spPr>
          <a:xfrm>
            <a:off x="1391463" y="6082952"/>
            <a:ext cx="42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4CB72B-F53C-4AB1-BD69-52541122EA70}"/>
              </a:ext>
            </a:extLst>
          </p:cNvPr>
          <p:cNvSpPr txBox="1"/>
          <p:nvPr/>
        </p:nvSpPr>
        <p:spPr>
          <a:xfrm>
            <a:off x="5043181" y="5063619"/>
            <a:ext cx="864000" cy="32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tt-RU" sz="28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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r>
              <a:rPr lang="tt-RU" sz="2800" dirty="0">
                <a:solidFill>
                  <a:srgbClr val="C00000"/>
                </a:solidFill>
                <a:latin typeface="Georgia" panose="02040502050405020303" pitchFamily="18" charset="0"/>
              </a:rPr>
              <a:t>Ф</a:t>
            </a:r>
            <a:r>
              <a:rPr lang="tt-RU" sz="2800" baseline="-25000" dirty="0">
                <a:solidFill>
                  <a:srgbClr val="C00000"/>
                </a:solidFill>
              </a:rPr>
              <a:t>0</a:t>
            </a:r>
            <a:endParaRPr lang="ru-RU" sz="2800" baseline="-25000" dirty="0">
              <a:solidFill>
                <a:srgbClr val="C00000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65F0AC-C611-455C-ADD0-6FC135293B8F}"/>
              </a:ext>
            </a:extLst>
          </p:cNvPr>
          <p:cNvCxnSpPr>
            <a:cxnSpLocks/>
          </p:cNvCxnSpPr>
          <p:nvPr/>
        </p:nvCxnSpPr>
        <p:spPr>
          <a:xfrm flipH="1">
            <a:off x="370451" y="4058600"/>
            <a:ext cx="2727920" cy="15019"/>
          </a:xfrm>
          <a:prstGeom prst="straightConnector1">
            <a:avLst/>
          </a:prstGeom>
          <a:ln w="19050">
            <a:solidFill>
              <a:srgbClr val="99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A3A738-C415-40D3-BF54-01411C3853F2}"/>
              </a:ext>
            </a:extLst>
          </p:cNvPr>
          <p:cNvSpPr txBox="1"/>
          <p:nvPr/>
        </p:nvSpPr>
        <p:spPr>
          <a:xfrm>
            <a:off x="1428205" y="3949484"/>
            <a:ext cx="720078" cy="3449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2800" i="1" dirty="0">
                <a:solidFill>
                  <a:srgbClr val="9933FF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 </a:t>
            </a:r>
            <a:r>
              <a:rPr lang="en-US" sz="2800" i="1" dirty="0">
                <a:solidFill>
                  <a:srgbClr val="9933FF"/>
                </a:solidFill>
                <a:latin typeface="Georgia" panose="02040502050405020303" pitchFamily="18" charset="0"/>
              </a:rPr>
              <a:t>L</a:t>
            </a:r>
            <a:endParaRPr lang="ru-RU" sz="2800" i="1" dirty="0">
              <a:solidFill>
                <a:srgbClr val="9933FF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D985118-DEBF-4F06-B97B-498E7BD56E73}"/>
              </a:ext>
            </a:extLst>
          </p:cNvPr>
          <p:cNvSpPr/>
          <p:nvPr/>
        </p:nvSpPr>
        <p:spPr>
          <a:xfrm>
            <a:off x="2275378" y="507484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002C732-5CB8-430A-83F8-AB433AD92255}"/>
              </a:ext>
            </a:extLst>
          </p:cNvPr>
          <p:cNvCxnSpPr>
            <a:cxnSpLocks/>
          </p:cNvCxnSpPr>
          <p:nvPr/>
        </p:nvCxnSpPr>
        <p:spPr>
          <a:xfrm>
            <a:off x="2302328" y="5085384"/>
            <a:ext cx="0" cy="18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C1959B2-E4BE-417F-A1EA-3DFB34B9AB93}"/>
              </a:ext>
            </a:extLst>
          </p:cNvPr>
          <p:cNvCxnSpPr/>
          <p:nvPr/>
        </p:nvCxnSpPr>
        <p:spPr>
          <a:xfrm>
            <a:off x="2744609" y="4671218"/>
            <a:ext cx="0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175247-8B1C-4A01-8508-CB613C7E8BCC}"/>
              </a:ext>
            </a:extLst>
          </p:cNvPr>
          <p:cNvSpPr txBox="1"/>
          <p:nvPr/>
        </p:nvSpPr>
        <p:spPr>
          <a:xfrm>
            <a:off x="2365974" y="641823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eorgia" panose="02040502050405020303" pitchFamily="18" charset="0"/>
              </a:rPr>
              <a:t>h</a:t>
            </a:r>
            <a:endParaRPr lang="ru-RU" sz="2400" i="1" dirty="0">
              <a:latin typeface="Georgia" panose="02040502050405020303" pitchFamily="18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BE3DBB5D-C811-4630-9821-AF174FFAC220}"/>
              </a:ext>
            </a:extLst>
          </p:cNvPr>
          <p:cNvCxnSpPr>
            <a:stCxn id="21" idx="6"/>
          </p:cNvCxnSpPr>
          <p:nvPr/>
        </p:nvCxnSpPr>
        <p:spPr>
          <a:xfrm>
            <a:off x="2347378" y="5110840"/>
            <a:ext cx="153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752E66D-E099-4537-9738-1763EFF1EB60}"/>
              </a:ext>
            </a:extLst>
          </p:cNvPr>
          <p:cNvCxnSpPr/>
          <p:nvPr/>
        </p:nvCxnSpPr>
        <p:spPr>
          <a:xfrm>
            <a:off x="2515160" y="4671218"/>
            <a:ext cx="12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667A1E8-D7AD-4515-B284-94A76CB0F63B}"/>
              </a:ext>
            </a:extLst>
          </p:cNvPr>
          <p:cNvCxnSpPr/>
          <p:nvPr/>
        </p:nvCxnSpPr>
        <p:spPr>
          <a:xfrm>
            <a:off x="3499513" y="4671218"/>
            <a:ext cx="0" cy="475622"/>
          </a:xfrm>
          <a:prstGeom prst="straightConnector1">
            <a:avLst/>
          </a:prstGeom>
          <a:ln w="28575">
            <a:solidFill>
              <a:srgbClr val="5665F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21">
                <a:extLst>
                  <a:ext uri="{FF2B5EF4-FFF2-40B4-BE49-F238E27FC236}">
                    <a16:creationId xmlns:a16="http://schemas.microsoft.com/office/drawing/2014/main" id="{4CA9E4E0-A735-4CC9-AE0A-09E175EE25E6}"/>
                  </a:ext>
                </a:extLst>
              </p:cNvPr>
              <p:cNvSpPr txBox="1"/>
              <p:nvPr/>
            </p:nvSpPr>
            <p:spPr bwMode="auto">
              <a:xfrm>
                <a:off x="4000280" y="137367"/>
                <a:ext cx="1656000" cy="972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tt-RU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t-RU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Объект 21">
                <a:extLst>
                  <a:ext uri="{FF2B5EF4-FFF2-40B4-BE49-F238E27FC236}">
                    <a16:creationId xmlns:a16="http://schemas.microsoft.com/office/drawing/2014/main" id="{4CA9E4E0-A735-4CC9-AE0A-09E175EE2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0280" y="137367"/>
                <a:ext cx="1656000" cy="972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0024956-5FC8-4F32-9033-B1890C5DF0E5}"/>
              </a:ext>
            </a:extLst>
          </p:cNvPr>
          <p:cNvSpPr txBox="1"/>
          <p:nvPr/>
        </p:nvSpPr>
        <p:spPr>
          <a:xfrm>
            <a:off x="5727161" y="641823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eorgia" panose="02040502050405020303" pitchFamily="18" charset="0"/>
              </a:rPr>
              <a:t>x</a:t>
            </a:r>
            <a:endParaRPr lang="ru-RU" sz="2400" i="1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Объект 21">
                <a:extLst>
                  <a:ext uri="{FF2B5EF4-FFF2-40B4-BE49-F238E27FC236}">
                    <a16:creationId xmlns:a16="http://schemas.microsoft.com/office/drawing/2014/main" id="{555A4141-39DB-4C07-ACA8-ED4861B0BCA0}"/>
                  </a:ext>
                </a:extLst>
              </p:cNvPr>
              <p:cNvSpPr txBox="1"/>
              <p:nvPr/>
            </p:nvSpPr>
            <p:spPr bwMode="auto">
              <a:xfrm>
                <a:off x="4291601" y="3045075"/>
                <a:ext cx="4178291" cy="64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tt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Ф</m:t>
                            </m:r>
                          </m:num>
                          <m:den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~</m:t>
                        </m:r>
                        <m:f>
                          <m:f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tt-RU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t-RU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Ф</m:t>
                                </m:r>
                              </m:e>
                              <m:sub>
                                <m:r>
                                  <a:rPr lang="tt-RU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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tt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Ф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=</a:t>
                </a:r>
                <a:r>
                  <a:rPr lang="en-US" sz="2400" dirty="0"/>
                  <a:t> </a:t>
                </a:r>
                <a:r>
                  <a:rPr lang="tt-RU" sz="2400" dirty="0">
                    <a:latin typeface="Georgia" panose="02040502050405020303" pitchFamily="18" charset="0"/>
                  </a:rPr>
                  <a:t>Ф</a:t>
                </a:r>
                <a:r>
                  <a:rPr lang="tt-RU" sz="2400" baseline="-25000" dirty="0"/>
                  <a:t>0</a:t>
                </a:r>
                <a:r>
                  <a:rPr lang="tt-RU" sz="2400" dirty="0"/>
                  <a:t> </a:t>
                </a:r>
                <a:r>
                  <a:rPr lang="en-US" sz="2400" dirty="0">
                    <a:latin typeface="Pristina" panose="03060402040406080204" pitchFamily="66" charset="0"/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33" name="Объект 21">
                <a:extLst>
                  <a:ext uri="{FF2B5EF4-FFF2-40B4-BE49-F238E27FC236}">
                    <a16:creationId xmlns:a16="http://schemas.microsoft.com/office/drawing/2014/main" id="{555A4141-39DB-4C07-ACA8-ED4861B0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1601" y="3045075"/>
                <a:ext cx="4178291" cy="648000"/>
              </a:xfrm>
              <a:prstGeom prst="rect">
                <a:avLst/>
              </a:prstGeom>
              <a:blipFill>
                <a:blip r:embed="rId10"/>
                <a:stretch>
                  <a:fillRect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D58E7723-26F9-4D2E-8E1E-3A36DEBCEF31}"/>
              </a:ext>
            </a:extLst>
          </p:cNvPr>
          <p:cNvSpPr/>
          <p:nvPr/>
        </p:nvSpPr>
        <p:spPr>
          <a:xfrm>
            <a:off x="3505749" y="3354438"/>
            <a:ext cx="785850" cy="1610004"/>
          </a:xfrm>
          <a:custGeom>
            <a:avLst/>
            <a:gdLst>
              <a:gd name="connsiteX0" fmla="*/ 0 w 1012166"/>
              <a:gd name="connsiteY0" fmla="*/ 1411142 h 1427159"/>
              <a:gd name="connsiteX1" fmla="*/ 517585 w 1012166"/>
              <a:gd name="connsiteY1" fmla="*/ 1290372 h 1427159"/>
              <a:gd name="connsiteX2" fmla="*/ 753373 w 1012166"/>
              <a:gd name="connsiteY2" fmla="*/ 410478 h 1427159"/>
              <a:gd name="connsiteX3" fmla="*/ 868392 w 1012166"/>
              <a:gd name="connsiteY3" fmla="*/ 42417 h 1427159"/>
              <a:gd name="connsiteX4" fmla="*/ 1012166 w 1012166"/>
              <a:gd name="connsiteY4" fmla="*/ 7912 h 1427159"/>
              <a:gd name="connsiteX5" fmla="*/ 1012166 w 1012166"/>
              <a:gd name="connsiteY5" fmla="*/ 7912 h 1427159"/>
              <a:gd name="connsiteX6" fmla="*/ 1012166 w 1012166"/>
              <a:gd name="connsiteY6" fmla="*/ 7912 h 1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166" h="1427159">
                <a:moveTo>
                  <a:pt x="0" y="1411142"/>
                </a:moveTo>
                <a:cubicBezTo>
                  <a:pt x="196011" y="1434145"/>
                  <a:pt x="392023" y="1457149"/>
                  <a:pt x="517585" y="1290372"/>
                </a:cubicBezTo>
                <a:cubicBezTo>
                  <a:pt x="643147" y="1123595"/>
                  <a:pt x="694905" y="618470"/>
                  <a:pt x="753373" y="410478"/>
                </a:cubicBezTo>
                <a:cubicBezTo>
                  <a:pt x="811841" y="202486"/>
                  <a:pt x="825260" y="109511"/>
                  <a:pt x="868392" y="42417"/>
                </a:cubicBezTo>
                <a:cubicBezTo>
                  <a:pt x="911524" y="-24677"/>
                  <a:pt x="1012166" y="7912"/>
                  <a:pt x="1012166" y="7912"/>
                </a:cubicBezTo>
                <a:lnTo>
                  <a:pt x="1012166" y="7912"/>
                </a:lnTo>
                <a:lnTo>
                  <a:pt x="1012166" y="791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233202AD-9545-4D5E-915C-83736D592DC9}"/>
              </a:ext>
            </a:extLst>
          </p:cNvPr>
          <p:cNvGrpSpPr/>
          <p:nvPr/>
        </p:nvGrpSpPr>
        <p:grpSpPr>
          <a:xfrm>
            <a:off x="6249111" y="-2374"/>
            <a:ext cx="2881185" cy="1401935"/>
            <a:chOff x="6194714" y="3154549"/>
            <a:chExt cx="2881185" cy="140193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168793-1EE5-401E-9AB2-20DD9B9B164A}"/>
                </a:ext>
              </a:extLst>
            </p:cNvPr>
            <p:cNvSpPr txBox="1"/>
            <p:nvPr/>
          </p:nvSpPr>
          <p:spPr>
            <a:xfrm>
              <a:off x="6194714" y="3154549"/>
              <a:ext cx="2881185" cy="135421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Pristina" panose="03060402040406080204" pitchFamily="66" charset="0"/>
                </a:rPr>
                <a:t>  O</a:t>
              </a:r>
              <a:r>
                <a:rPr lang="en-US" sz="2400" dirty="0">
                  <a:latin typeface="Georgia" panose="02040502050405020303" pitchFamily="18" charset="0"/>
                </a:rPr>
                <a:t>(</a:t>
              </a:r>
              <a:r>
                <a:rPr lang="en-US" sz="2400" i="1" dirty="0">
                  <a:latin typeface="Georgia" panose="02040502050405020303" pitchFamily="18" charset="0"/>
                </a:rPr>
                <a:t>x</a:t>
              </a:r>
              <a:r>
                <a:rPr lang="en-US" sz="2400" dirty="0">
                  <a:latin typeface="Georgia" panose="02040502050405020303" pitchFamily="18" charset="0"/>
                </a:rPr>
                <a:t>)</a:t>
              </a:r>
              <a:r>
                <a:rPr lang="en-US" sz="2400" i="1" dirty="0">
                  <a:latin typeface="Georgia" panose="02040502050405020303" pitchFamily="18" charset="0"/>
                </a:rPr>
                <a:t>/x           </a:t>
              </a:r>
              <a:r>
                <a:rPr lang="en-US" sz="2400" i="1" dirty="0">
                  <a:latin typeface="Georgia" panose="02040502050405020303" pitchFamily="18" charset="0"/>
                  <a:sym typeface="Symbol" panose="05050102010706020507" pitchFamily="18" charset="2"/>
                </a:rPr>
                <a:t>K</a:t>
              </a:r>
            </a:p>
            <a:p>
              <a:pPr algn="ctr">
                <a:spcBef>
                  <a:spcPts val="600"/>
                </a:spcBef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 &lt; </a:t>
              </a:r>
              <a:r>
                <a:rPr lang="en-US" sz="2400" i="1" dirty="0">
                  <a:latin typeface="Georgia" panose="02040502050405020303" pitchFamily="18" charset="0"/>
                  <a:sym typeface="Symbol" panose="05050102010706020507" pitchFamily="18" charset="2"/>
                </a:rPr>
                <a:t>K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&lt; 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latin typeface="Pristina" panose="03060402040406080204" pitchFamily="66" charset="0"/>
                </a:rPr>
                <a:t>O</a:t>
              </a:r>
              <a:r>
                <a:rPr lang="en-US" sz="2400" dirty="0">
                  <a:latin typeface="Georgia" panose="02040502050405020303" pitchFamily="18" charset="0"/>
                </a:rPr>
                <a:t>(</a:t>
              </a:r>
              <a:r>
                <a:rPr lang="en-US" sz="2400" i="1" dirty="0">
                  <a:latin typeface="Georgia" panose="02040502050405020303" pitchFamily="18" charset="0"/>
                </a:rPr>
                <a:t>x</a:t>
              </a:r>
              <a:r>
                <a:rPr lang="en-US" sz="2400" dirty="0">
                  <a:latin typeface="Georgia" panose="02040502050405020303" pitchFamily="18" charset="0"/>
                </a:rPr>
                <a:t>)          </a:t>
              </a:r>
              <a:r>
                <a:rPr lang="en-US" sz="2400" i="1" dirty="0">
                  <a:latin typeface="Georgia" panose="02040502050405020303" pitchFamily="18" charset="0"/>
                  <a:sym typeface="Symbol" panose="05050102010706020507" pitchFamily="18" charset="2"/>
                </a:rPr>
                <a:t>K</a:t>
              </a:r>
              <a:r>
                <a:rPr lang="en-US" sz="2400" i="1" dirty="0">
                  <a:latin typeface="Georgia" panose="02040502050405020303" pitchFamily="18" charset="0"/>
                </a:rPr>
                <a:t>x         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551925A5-B43D-46CB-8F17-3CBE3F07BCEE}"/>
                </a:ext>
              </a:extLst>
            </p:cNvPr>
            <p:cNvGrpSpPr/>
            <p:nvPr/>
          </p:nvGrpSpPr>
          <p:grpSpPr>
            <a:xfrm>
              <a:off x="7286166" y="3386350"/>
              <a:ext cx="670210" cy="287056"/>
              <a:chOff x="7286166" y="3386350"/>
              <a:chExt cx="670210" cy="28705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87DB5D-5407-4F4A-BDAB-76FBFE54A0CD}"/>
                  </a:ext>
                </a:extLst>
              </p:cNvPr>
              <p:cNvSpPr txBox="1"/>
              <p:nvPr/>
            </p:nvSpPr>
            <p:spPr>
              <a:xfrm>
                <a:off x="7286166" y="3418656"/>
                <a:ext cx="648072" cy="25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i="1" dirty="0">
                    <a:latin typeface="Georgia" panose="02040502050405020303" pitchFamily="18" charset="0"/>
                  </a:rPr>
                  <a:t>x</a:t>
                </a:r>
                <a:r>
                  <a:rPr lang="en-US" dirty="0">
                    <a:sym typeface="Symbol" panose="05050102010706020507" pitchFamily="18" charset="2"/>
                  </a:rPr>
                  <a:t>0</a:t>
                </a:r>
                <a:endParaRPr lang="ru-RU" dirty="0"/>
              </a:p>
            </p:txBody>
          </p:sp>
          <p:cxnSp>
            <p:nvCxnSpPr>
              <p:cNvPr id="38" name="Прямая со стрелкой 37">
                <a:extLst>
                  <a:ext uri="{FF2B5EF4-FFF2-40B4-BE49-F238E27FC236}">
                    <a16:creationId xmlns:a16="http://schemas.microsoft.com/office/drawing/2014/main" id="{39706C4C-4D23-4810-AA2B-D616F2B9BA4A}"/>
                  </a:ext>
                </a:extLst>
              </p:cNvPr>
              <p:cNvCxnSpPr/>
              <p:nvPr/>
            </p:nvCxnSpPr>
            <p:spPr>
              <a:xfrm>
                <a:off x="7380376" y="3386350"/>
                <a:ext cx="57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673BD47A-95CE-4415-9A6C-450C186779DF}"/>
                </a:ext>
              </a:extLst>
            </p:cNvPr>
            <p:cNvGrpSpPr/>
            <p:nvPr/>
          </p:nvGrpSpPr>
          <p:grpSpPr>
            <a:xfrm>
              <a:off x="6795713" y="4242143"/>
              <a:ext cx="670210" cy="287056"/>
              <a:chOff x="7286166" y="3386350"/>
              <a:chExt cx="670210" cy="2870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BE32C7-1AED-4239-B697-D473AA5CBC95}"/>
                  </a:ext>
                </a:extLst>
              </p:cNvPr>
              <p:cNvSpPr txBox="1"/>
              <p:nvPr/>
            </p:nvSpPr>
            <p:spPr>
              <a:xfrm>
                <a:off x="7286166" y="3418656"/>
                <a:ext cx="648072" cy="25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i="1" dirty="0">
                    <a:latin typeface="Georgia" panose="02040502050405020303" pitchFamily="18" charset="0"/>
                  </a:rPr>
                  <a:t>x</a:t>
                </a:r>
                <a:r>
                  <a:rPr lang="en-US" dirty="0">
                    <a:sym typeface="Symbol" panose="05050102010706020507" pitchFamily="18" charset="2"/>
                  </a:rPr>
                  <a:t>0</a:t>
                </a:r>
                <a:endParaRPr lang="ru-RU" dirty="0"/>
              </a:p>
            </p:txBody>
          </p: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586AE2EF-4B32-4FF8-9C91-B266412D95DE}"/>
                  </a:ext>
                </a:extLst>
              </p:cNvPr>
              <p:cNvCxnSpPr/>
              <p:nvPr/>
            </p:nvCxnSpPr>
            <p:spPr>
              <a:xfrm>
                <a:off x="7380376" y="3386350"/>
                <a:ext cx="57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AEF6BC3F-B41A-43EA-A5AF-A3F2C561B489}"/>
                </a:ext>
              </a:extLst>
            </p:cNvPr>
            <p:cNvGrpSpPr/>
            <p:nvPr/>
          </p:nvGrpSpPr>
          <p:grpSpPr>
            <a:xfrm>
              <a:off x="7936771" y="4269428"/>
              <a:ext cx="670210" cy="287056"/>
              <a:chOff x="7286166" y="3386350"/>
              <a:chExt cx="670210" cy="28705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F4CA03-550F-4874-813C-B5F143E4309C}"/>
                  </a:ext>
                </a:extLst>
              </p:cNvPr>
              <p:cNvSpPr txBox="1"/>
              <p:nvPr/>
            </p:nvSpPr>
            <p:spPr>
              <a:xfrm>
                <a:off x="7286166" y="3418656"/>
                <a:ext cx="648072" cy="25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i="1" dirty="0">
                    <a:latin typeface="Georgia" panose="02040502050405020303" pitchFamily="18" charset="0"/>
                  </a:rPr>
                  <a:t>x</a:t>
                </a:r>
                <a:r>
                  <a:rPr lang="en-US" dirty="0">
                    <a:sym typeface="Symbol" panose="05050102010706020507" pitchFamily="18" charset="2"/>
                  </a:rPr>
                  <a:t>0</a:t>
                </a:r>
                <a:endParaRPr lang="ru-RU" dirty="0"/>
              </a:p>
            </p:txBody>
          </p:sp>
          <p:cxnSp>
            <p:nvCxnSpPr>
              <p:cNvPr id="47" name="Прямая со стрелкой 46">
                <a:extLst>
                  <a:ext uri="{FF2B5EF4-FFF2-40B4-BE49-F238E27FC236}">
                    <a16:creationId xmlns:a16="http://schemas.microsoft.com/office/drawing/2014/main" id="{AD2EA137-E56D-4621-A06B-3898FE265C22}"/>
                  </a:ext>
                </a:extLst>
              </p:cNvPr>
              <p:cNvCxnSpPr/>
              <p:nvPr/>
            </p:nvCxnSpPr>
            <p:spPr>
              <a:xfrm>
                <a:off x="7380376" y="3386350"/>
                <a:ext cx="57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FD2F55A-B775-4F8F-834E-2F0111FE151F}"/>
              </a:ext>
            </a:extLst>
          </p:cNvPr>
          <p:cNvSpPr txBox="1"/>
          <p:nvPr/>
        </p:nvSpPr>
        <p:spPr>
          <a:xfrm>
            <a:off x="7266808" y="1473597"/>
            <a:ext cx="177941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2400" dirty="0">
                <a:latin typeface="Pristina" panose="03060402040406080204" pitchFamily="66" charset="0"/>
              </a:rPr>
              <a:t>o</a:t>
            </a:r>
            <a:r>
              <a:rPr lang="en-US" sz="2400" dirty="0">
                <a:latin typeface="Georgia" panose="02040502050405020303" pitchFamily="18" charset="0"/>
              </a:rPr>
              <a:t>(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dirty="0">
                <a:latin typeface="Georgia" panose="02040502050405020303" pitchFamily="18" charset="0"/>
              </a:rPr>
              <a:t>)</a:t>
            </a:r>
            <a:r>
              <a:rPr lang="en-US" sz="2400" i="1" dirty="0">
                <a:latin typeface="Georgia" panose="02040502050405020303" pitchFamily="18" charset="0"/>
              </a:rPr>
              <a:t>/x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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Объект 49">
                <a:extLst>
                  <a:ext uri="{FF2B5EF4-FFF2-40B4-BE49-F238E27FC236}">
                    <a16:creationId xmlns:a16="http://schemas.microsoft.com/office/drawing/2014/main" id="{DE938E92-A1A8-44C8-843A-186287CEB751}"/>
                  </a:ext>
                </a:extLst>
              </p:cNvPr>
              <p:cNvSpPr txBox="1"/>
              <p:nvPr/>
            </p:nvSpPr>
            <p:spPr bwMode="auto">
              <a:xfrm>
                <a:off x="1376960" y="1498291"/>
                <a:ext cx="936105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acc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0" name="Объект 49">
                <a:extLst>
                  <a:ext uri="{FF2B5EF4-FFF2-40B4-BE49-F238E27FC236}">
                    <a16:creationId xmlns:a16="http://schemas.microsoft.com/office/drawing/2014/main" id="{DE938E92-A1A8-44C8-843A-186287CEB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6960" y="1498291"/>
                <a:ext cx="936105" cy="432000"/>
              </a:xfrm>
              <a:prstGeom prst="rect">
                <a:avLst/>
              </a:prstGeom>
              <a:blipFill>
                <a:blip r:embed="rId11"/>
                <a:stretch>
                  <a:fillRect t="-84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8AB891AE-1142-4D85-A754-E8A3B43D9314}"/>
              </a:ext>
            </a:extLst>
          </p:cNvPr>
          <p:cNvSpPr/>
          <p:nvPr/>
        </p:nvSpPr>
        <p:spPr>
          <a:xfrm>
            <a:off x="6054341" y="1447747"/>
            <a:ext cx="900201" cy="492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6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0" grpId="0" animBg="1"/>
      <p:bldP spid="21" grpId="0" animBg="1"/>
      <p:bldP spid="25" grpId="0"/>
      <p:bldP spid="32" grpId="0"/>
      <p:bldP spid="33" grpId="0"/>
      <p:bldP spid="34" grpId="0" animBg="1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051623"/>
              </p:ext>
            </p:extLst>
          </p:nvPr>
        </p:nvGraphicFramePr>
        <p:xfrm>
          <a:off x="1733797" y="476776"/>
          <a:ext cx="3455484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4" imgW="2108160" imgH="571320" progId="Equation.DSMT4">
                  <p:embed/>
                </p:oleObj>
              </mc:Choice>
              <mc:Fallback>
                <p:oleObj name="Equation" r:id="rId4" imgW="2108160" imgH="57132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3797" y="476776"/>
                        <a:ext cx="3455484" cy="936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96136" y="549841"/>
            <a:ext cx="216024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t-RU" sz="2400" b="1" dirty="0">
                <a:latin typeface="Georgia" panose="02040502050405020303" pitchFamily="18" charset="0"/>
                <a:sym typeface="Symbol"/>
              </a:rPr>
              <a:t>Ф</a:t>
            </a:r>
            <a:r>
              <a:rPr lang="tt-RU" sz="2400" dirty="0">
                <a:sym typeface="Symbol"/>
              </a:rPr>
              <a:t> </a:t>
            </a:r>
            <a:r>
              <a:rPr lang="ru-RU" sz="2400" dirty="0">
                <a:sym typeface="Symbol"/>
              </a:rPr>
              <a:t></a:t>
            </a:r>
            <a:r>
              <a:rPr lang="ru-RU" sz="2400" dirty="0"/>
              <a:t> </a:t>
            </a:r>
            <a:r>
              <a:rPr lang="ru-RU" sz="2400" dirty="0">
                <a:sym typeface="Symbol"/>
              </a:rPr>
              <a:t></a:t>
            </a:r>
            <a:r>
              <a:rPr lang="ru-RU" sz="2400" dirty="0"/>
              <a:t>(</a:t>
            </a:r>
            <a:r>
              <a:rPr lang="ru-RU" sz="2400" b="1" dirty="0">
                <a:latin typeface="Georgia" panose="02040502050405020303" pitchFamily="18" charset="0"/>
              </a:rPr>
              <a:t>F</a:t>
            </a:r>
            <a:r>
              <a:rPr lang="ru-RU" sz="2400" dirty="0">
                <a:latin typeface="Georgia" panose="02040502050405020303" pitchFamily="18" charset="0"/>
              </a:rPr>
              <a:t> – </a:t>
            </a:r>
            <a:r>
              <a:rPr lang="ru-RU" sz="2400" b="1" dirty="0">
                <a:latin typeface="Georgia" panose="02040502050405020303" pitchFamily="18" charset="0"/>
              </a:rPr>
              <a:t>a</a:t>
            </a:r>
            <a:r>
              <a:rPr lang="ru-RU" sz="2400" dirty="0"/>
              <a:t>)</a:t>
            </a:r>
            <a:endParaRPr lang="en-US" sz="24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097531"/>
              </p:ext>
            </p:extLst>
          </p:nvPr>
        </p:nvGraphicFramePr>
        <p:xfrm>
          <a:off x="87802" y="2204968"/>
          <a:ext cx="493594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6" imgW="3213000" imgH="609480" progId="Equation.DSMT4">
                  <p:embed/>
                </p:oleObj>
              </mc:Choice>
              <mc:Fallback>
                <p:oleObj name="Equation" r:id="rId6" imgW="3213000" imgH="60948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02" y="2204968"/>
                        <a:ext cx="4935947" cy="9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>
              <a:xfrm>
                <a:off x="-61212" y="2965401"/>
                <a:ext cx="9601764" cy="1000181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  <m:d>
                            <m:d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− </m:t>
                              </m:r>
                              <m:sSub>
                                <m:sSubPr>
                                  <m:ctrlP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</m:t>
                              </m:r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ru-RU" sz="2400" i="0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=− 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  <m:d>
                            <m:d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</m:t>
                              </m:r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ru-RU" sz="2400" i="0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=− 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ru-RU" sz="2400" i="0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0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b>
                        <m:sSub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a:rPr lang="ru-RU" sz="2400" i="0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spc="-250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212" y="2965401"/>
                <a:ext cx="9601764" cy="1000181"/>
              </a:xfrm>
              <a:prstGeom prst="rect">
                <a:avLst/>
              </a:prstGeom>
              <a:blipFill>
                <a:blip r:embed="rId8"/>
                <a:stretch>
                  <a:fillRect b="-4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905451"/>
              </p:ext>
            </p:extLst>
          </p:nvPr>
        </p:nvGraphicFramePr>
        <p:xfrm>
          <a:off x="6020178" y="3795429"/>
          <a:ext cx="294431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9" imgW="2019240" imgH="495000" progId="Equation.DSMT4">
                  <p:embed/>
                </p:oleObj>
              </mc:Choice>
              <mc:Fallback>
                <p:oleObj name="Equation" r:id="rId9" imgW="2019240" imgH="49500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178" y="3795429"/>
                        <a:ext cx="2944310" cy="7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277449"/>
              </p:ext>
            </p:extLst>
          </p:nvPr>
        </p:nvGraphicFramePr>
        <p:xfrm>
          <a:off x="5359400" y="4939109"/>
          <a:ext cx="3035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11" imgW="2082600" imgH="495000" progId="Equation.DSMT4">
                  <p:embed/>
                </p:oleObj>
              </mc:Choice>
              <mc:Fallback>
                <p:oleObj name="Equation" r:id="rId11" imgW="2082600" imgH="49500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939109"/>
                        <a:ext cx="3035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-61212" y="587575"/>
            <a:ext cx="1680884" cy="62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>
                <a:solidFill>
                  <a:srgbClr val="4118EE"/>
                </a:solidFill>
              </a:rPr>
              <a:t>Newton’s second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 bwMode="auto">
              <a:xfrm>
                <a:off x="5518150" y="6164263"/>
                <a:ext cx="3374330" cy="720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8150" y="6164263"/>
                <a:ext cx="3374330" cy="7207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16">
                <a:extLst>
                  <a:ext uri="{FF2B5EF4-FFF2-40B4-BE49-F238E27FC236}">
                    <a16:creationId xmlns:a16="http://schemas.microsoft.com/office/drawing/2014/main" id="{6E600E9D-2F0E-43DC-BFBD-278D74C0E290}"/>
                  </a:ext>
                </a:extLst>
              </p:cNvPr>
              <p:cNvSpPr txBox="1"/>
              <p:nvPr/>
            </p:nvSpPr>
            <p:spPr bwMode="auto">
              <a:xfrm>
                <a:off x="1767736" y="-15576"/>
                <a:ext cx="5240283" cy="32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</m:t>
                    </m:r>
                    <m:r>
                      <a:rPr lang="ru-RU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𝛔</m:t>
                    </m:r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</m:t>
                    </m:r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𝛔</m:t>
                    </m:r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000" dirty="0"/>
                  <a:t>    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>
                    <a:latin typeface="Georgia" panose="02040502050405020303" pitchFamily="18" charset="0"/>
                  </a:rPr>
                  <a:t>i</a:t>
                </a:r>
                <a:r>
                  <a:rPr lang="en-US" sz="1900" dirty="0"/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 2, 3)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Объект 16">
                <a:extLst>
                  <a:ext uri="{FF2B5EF4-FFF2-40B4-BE49-F238E27FC236}">
                    <a16:creationId xmlns:a16="http://schemas.microsoft.com/office/drawing/2014/main" id="{6E600E9D-2F0E-43DC-BFBD-278D74C0E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7736" y="-15576"/>
                <a:ext cx="5240283" cy="324000"/>
              </a:xfrm>
              <a:prstGeom prst="rect">
                <a:avLst/>
              </a:prstGeom>
              <a:blipFill>
                <a:blip r:embed="rId20"/>
                <a:stretch>
                  <a:fillRect t="-37037" b="-20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21">
                <a:extLst>
                  <a:ext uri="{FF2B5EF4-FFF2-40B4-BE49-F238E27FC236}">
                    <a16:creationId xmlns:a16="http://schemas.microsoft.com/office/drawing/2014/main" id="{7D846B1C-B353-494B-890D-2B5294F4B118}"/>
                  </a:ext>
                </a:extLst>
              </p:cNvPr>
              <p:cNvSpPr txBox="1"/>
              <p:nvPr/>
            </p:nvSpPr>
            <p:spPr bwMode="auto">
              <a:xfrm>
                <a:off x="7384263" y="898115"/>
                <a:ext cx="1656000" cy="972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tt-RU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t-RU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Объект 21">
                <a:extLst>
                  <a:ext uri="{FF2B5EF4-FFF2-40B4-BE49-F238E27FC236}">
                    <a16:creationId xmlns:a16="http://schemas.microsoft.com/office/drawing/2014/main" id="{7D846B1C-B353-494B-890D-2B5294F4B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4263" y="898115"/>
                <a:ext cx="1656000" cy="972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8534D88-774B-4DC9-9520-CA0582DC6663}"/>
              </a:ext>
            </a:extLst>
          </p:cNvPr>
          <p:cNvSpPr txBox="1"/>
          <p:nvPr/>
        </p:nvSpPr>
        <p:spPr>
          <a:xfrm>
            <a:off x="81393" y="1737595"/>
            <a:ext cx="2474383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Mean Value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Объект 8">
                <a:extLst>
                  <a:ext uri="{FF2B5EF4-FFF2-40B4-BE49-F238E27FC236}">
                    <a16:creationId xmlns:a16="http://schemas.microsoft.com/office/drawing/2014/main" id="{BEF50812-982C-4991-A98F-B394D65CE1B0}"/>
                  </a:ext>
                </a:extLst>
              </p:cNvPr>
              <p:cNvSpPr txBox="1"/>
              <p:nvPr/>
            </p:nvSpPr>
            <p:spPr>
              <a:xfrm>
                <a:off x="-108520" y="4225593"/>
                <a:ext cx="9601764" cy="1000181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ru-RU" sz="2400" i="1" spc="-25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pc="-25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  <m:d>
                            <m:d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− </m:t>
                              </m:r>
                              <m:sSub>
                                <m:sSubPr>
                                  <m:ctrlPr>
                                    <a:rPr lang="ru-RU" sz="2400" i="1" spc="-25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en-US" sz="2400" b="0" i="1" spc="-25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</m:t>
                              </m:r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ru-RU" sz="2400" i="0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=− 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pc="-25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  <m:d>
                            <m:d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en-US" sz="2400" b="0" i="1" spc="-25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</m:t>
                              </m:r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ru-RU" sz="2400" i="0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=− 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pc="-25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en-US" sz="2400" b="0" i="1" spc="-25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ru-RU" sz="2400" i="0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en-US" sz="2400" b="0" i="1" spc="-25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0" spc="-25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pc="-25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b>
                        <m:sSubPr>
                          <m:ctrlPr>
                            <a:rPr lang="ru-RU" sz="2400" i="1" spc="-25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a:rPr lang="en-US" sz="2400" b="0" i="0" spc="-25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pc="-25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spc="-250" dirty="0"/>
              </a:p>
            </p:txBody>
          </p:sp>
        </mc:Choice>
        <mc:Fallback xmlns="">
          <p:sp>
            <p:nvSpPr>
              <p:cNvPr id="28" name="Объект 8">
                <a:extLst>
                  <a:ext uri="{FF2B5EF4-FFF2-40B4-BE49-F238E27FC236}">
                    <a16:creationId xmlns:a16="http://schemas.microsoft.com/office/drawing/2014/main" id="{BEF50812-982C-4991-A98F-B394D65C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225593"/>
                <a:ext cx="9601764" cy="1000181"/>
              </a:xfrm>
              <a:prstGeom prst="rect">
                <a:avLst/>
              </a:prstGeom>
              <a:blipFill>
                <a:blip r:embed="rId2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8">
                <a:extLst>
                  <a:ext uri="{FF2B5EF4-FFF2-40B4-BE49-F238E27FC236}">
                    <a16:creationId xmlns:a16="http://schemas.microsoft.com/office/drawing/2014/main" id="{5493DCA7-1F03-4CF3-8734-6BB93D8D7A10}"/>
                  </a:ext>
                </a:extLst>
              </p:cNvPr>
              <p:cNvSpPr txBox="1"/>
              <p:nvPr/>
            </p:nvSpPr>
            <p:spPr>
              <a:xfrm>
                <a:off x="-108520" y="5345457"/>
                <a:ext cx="9601764" cy="1000181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ru-RU" sz="2400" i="1" spc="-25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400" i="1" spc="-25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pc="-25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  <m:d>
                            <m:d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− </m:t>
                              </m:r>
                              <m:sSub>
                                <m:sSubPr>
                                  <m:ctrlP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en-US" sz="2400" b="0" i="1" spc="-25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</m:t>
                              </m:r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ru-RU" sz="2400" i="0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=− 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pc="-25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  <m:d>
                            <m:d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en-US" sz="2400" b="0" i="1" spc="-25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</m:t>
                              </m:r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ru-RU" sz="2400" i="0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=− 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pc="-25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en-US" sz="2400" b="0" i="1" spc="-25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ru-RU" sz="2400" i="0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en-US" sz="2400" b="0" i="1" spc="-25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1" spc="-25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0" spc="-25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pc="-25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b>
                        <m:sSub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400" i="1" spc="-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a:rPr lang="en-US" sz="2400" b="0" i="0" spc="-25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400" i="1" spc="-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 i="1" spc="-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spc="-250" dirty="0"/>
              </a:p>
            </p:txBody>
          </p:sp>
        </mc:Choice>
        <mc:Fallback xmlns="">
          <p:sp>
            <p:nvSpPr>
              <p:cNvPr id="29" name="Объект 8">
                <a:extLst>
                  <a:ext uri="{FF2B5EF4-FFF2-40B4-BE49-F238E27FC236}">
                    <a16:creationId xmlns:a16="http://schemas.microsoft.com/office/drawing/2014/main" id="{5493DCA7-1F03-4CF3-8734-6BB93D8D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5345457"/>
                <a:ext cx="9601764" cy="1000181"/>
              </a:xfrm>
              <a:prstGeom prst="rect">
                <a:avLst/>
              </a:prstGeom>
              <a:blipFill>
                <a:blip r:embed="rId2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вал 15">
            <a:extLst>
              <a:ext uri="{FF2B5EF4-FFF2-40B4-BE49-F238E27FC236}">
                <a16:creationId xmlns:a16="http://schemas.microsoft.com/office/drawing/2014/main" id="{D5295F6F-1502-4F4B-BFC3-A3DA1D6F3E2F}"/>
              </a:ext>
            </a:extLst>
          </p:cNvPr>
          <p:cNvSpPr/>
          <p:nvPr/>
        </p:nvSpPr>
        <p:spPr>
          <a:xfrm>
            <a:off x="2965384" y="75309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99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3" grpId="0"/>
      <p:bldP spid="15" grpId="0"/>
      <p:bldP spid="26" grpId="0" animBg="1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89756" y="2938125"/>
                <a:ext cx="8964488" cy="3947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00"/>
                    </a:solidFill>
                  </a:rPr>
                  <a:t>       </a:t>
                </a:r>
                <a:r>
                  <a:rPr lang="en-US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ρ</m:t>
                        </m:r>
                      </m:num>
                      <m:den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ru-RU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    </a:t>
                </a:r>
                <a:r>
                  <a:rPr lang="ru-RU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ru-RU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ρ</m:t>
                        </m:r>
                      </m:num>
                      <m:den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ru-RU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6" y="2938125"/>
                <a:ext cx="8964488" cy="3947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B2E73E-434B-49C3-A81C-D1664EFE3643}"/>
              </a:ext>
            </a:extLst>
          </p:cNvPr>
          <p:cNvSpPr txBox="1"/>
          <p:nvPr/>
        </p:nvSpPr>
        <p:spPr>
          <a:xfrm>
            <a:off x="467544" y="159928"/>
            <a:ext cx="8568952" cy="61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derivative for material particle </a:t>
            </a:r>
            <a:r>
              <a:rPr 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spc="-7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substantial time derivative</a:t>
            </a:r>
            <a:r>
              <a:rPr 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7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Eulerian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discription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BEA479F-9C37-498B-985D-BB2AA39B35C4}"/>
              </a:ext>
            </a:extLst>
          </p:cNvPr>
          <p:cNvGrpSpPr/>
          <p:nvPr/>
        </p:nvGrpSpPr>
        <p:grpSpPr>
          <a:xfrm>
            <a:off x="1547664" y="4149080"/>
            <a:ext cx="1512169" cy="1130745"/>
            <a:chOff x="6876256" y="3524881"/>
            <a:chExt cx="1512169" cy="1130745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8EA69574-1CB4-4879-BE28-1552EA475761}"/>
                </a:ext>
              </a:extLst>
            </p:cNvPr>
            <p:cNvGrpSpPr/>
            <p:nvPr/>
          </p:nvGrpSpPr>
          <p:grpSpPr>
            <a:xfrm>
              <a:off x="6876256" y="3524881"/>
              <a:ext cx="697274" cy="1130745"/>
              <a:chOff x="6876256" y="3524881"/>
              <a:chExt cx="697274" cy="113074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73C3F-C7CA-454A-875C-2F58BDB808EA}"/>
                  </a:ext>
                </a:extLst>
              </p:cNvPr>
              <p:cNvSpPr txBox="1"/>
              <p:nvPr/>
            </p:nvSpPr>
            <p:spPr>
              <a:xfrm>
                <a:off x="6876256" y="3573016"/>
                <a:ext cx="5040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6000" dirty="0">
                    <a:sym typeface="Symbol" panose="05050102010706020507" pitchFamily="18" charset="2"/>
                  </a:rPr>
                  <a:t></a:t>
                </a:r>
                <a:endParaRPr lang="ru-RU" sz="60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63D23B-24BC-4BC8-ADBC-1E2E13127C0F}"/>
                  </a:ext>
                </a:extLst>
              </p:cNvPr>
              <p:cNvSpPr txBox="1"/>
              <p:nvPr/>
            </p:nvSpPr>
            <p:spPr>
              <a:xfrm>
                <a:off x="6925458" y="428629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latin typeface="Georgia" panose="02040502050405020303" pitchFamily="18" charset="0"/>
                  </a:rPr>
                  <a:t>i</a:t>
                </a:r>
                <a:r>
                  <a:rPr lang="en-US" dirty="0"/>
                  <a:t> = 1</a:t>
                </a:r>
                <a:endParaRPr lang="ru-RU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C883E4-8033-4B78-A9DA-EB137167156C}"/>
                  </a:ext>
                </a:extLst>
              </p:cNvPr>
              <p:cNvSpPr txBox="1"/>
              <p:nvPr/>
            </p:nvSpPr>
            <p:spPr>
              <a:xfrm>
                <a:off x="7020272" y="352488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ru-R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BC0D669-A233-4E5C-A689-87F1661687DD}"/>
                    </a:ext>
                  </a:extLst>
                </p:cNvPr>
                <p:cNvSpPr txBox="1"/>
                <p:nvPr/>
              </p:nvSpPr>
              <p:spPr>
                <a:xfrm>
                  <a:off x="7308305" y="3584373"/>
                  <a:ext cx="1080120" cy="880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>
                      <a:latin typeface="Georgia" panose="02040502050405020303" pitchFamily="18" charset="0"/>
                    </a:rPr>
                    <a:t>v</a:t>
                  </a:r>
                  <a:r>
                    <a:rPr lang="en-US" sz="2400" i="1" baseline="-25000" dirty="0">
                      <a:latin typeface="Georgia" panose="02040502050405020303" pitchFamily="18" charset="0"/>
                    </a:rPr>
                    <a:t>i</a:t>
                  </a:r>
                  <a:r>
                    <a:rPr lang="ru-RU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endParaRPr lang="ru-RU" sz="3200" i="1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BC0D669-A233-4E5C-A689-87F166168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305" y="3584373"/>
                  <a:ext cx="1080120" cy="880434"/>
                </a:xfrm>
                <a:prstGeom prst="rect">
                  <a:avLst/>
                </a:prstGeom>
                <a:blipFill>
                  <a:blip r:embed="rId4"/>
                  <a:stretch>
                    <a:fillRect l="-904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D756E-8C17-488B-93E2-61891CF2E0A5}"/>
                  </a:ext>
                </a:extLst>
              </p:cNvPr>
              <p:cNvSpPr txBox="1"/>
              <p:nvPr/>
            </p:nvSpPr>
            <p:spPr>
              <a:xfrm>
                <a:off x="1608269" y="5168110"/>
                <a:ext cx="1080120" cy="880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Georgia" panose="02040502050405020303" pitchFamily="18" charset="0"/>
                  </a:rPr>
                  <a:t>v</a:t>
                </a:r>
                <a:r>
                  <a:rPr lang="en-US" sz="2400" i="1" baseline="-25000" dirty="0">
                    <a:latin typeface="Georgia" panose="02040502050405020303" pitchFamily="18" charset="0"/>
                  </a:rPr>
                  <a:t>i</a:t>
                </a:r>
                <a:r>
                  <a:rPr lang="ru-RU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ru-RU" sz="32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ρ</m:t>
                        </m:r>
                      </m:num>
                      <m:den>
                        <m:r>
                          <a:rPr lang="ru-RU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ru-RU" sz="3200" i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D756E-8C17-488B-93E2-61891CF2E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69" y="5168110"/>
                <a:ext cx="1080120" cy="880434"/>
              </a:xfrm>
              <a:prstGeom prst="rect">
                <a:avLst/>
              </a:prstGeom>
              <a:blipFill>
                <a:blip r:embed="rId5"/>
                <a:stretch>
                  <a:fillRect l="-9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72DECEE-B45C-444E-A80C-BA7C2FBB3202}"/>
              </a:ext>
            </a:extLst>
          </p:cNvPr>
          <p:cNvGrpSpPr/>
          <p:nvPr/>
        </p:nvGrpSpPr>
        <p:grpSpPr>
          <a:xfrm>
            <a:off x="89756" y="1536929"/>
            <a:ext cx="9029700" cy="1128712"/>
            <a:chOff x="251520" y="1556792"/>
            <a:chExt cx="9029700" cy="1128712"/>
          </a:xfrm>
        </p:grpSpPr>
        <p:graphicFrame>
          <p:nvGraphicFramePr>
            <p:cNvPr id="2" name="Объект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2045891"/>
                </p:ext>
              </p:extLst>
            </p:nvPr>
          </p:nvGraphicFramePr>
          <p:xfrm>
            <a:off x="251520" y="1556792"/>
            <a:ext cx="9029700" cy="1128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6" imgW="4190760" imgH="520560" progId="Equation.DSMT4">
                    <p:embed/>
                  </p:oleObj>
                </mc:Choice>
                <mc:Fallback>
                  <p:oleObj name="Equation" r:id="rId6" imgW="4190760" imgH="520560" progId="Equation.DSMT4">
                    <p:embed/>
                    <p:pic>
                      <p:nvPicPr>
                        <p:cNvPr id="2" name="Объект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1556792"/>
                          <a:ext cx="9029700" cy="1128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F42576-AF6F-4E9C-B0BB-1728DF4CDA9F}"/>
                </a:ext>
              </a:extLst>
            </p:cNvPr>
            <p:cNvSpPr txBox="1"/>
            <p:nvPr/>
          </p:nvSpPr>
          <p:spPr>
            <a:xfrm>
              <a:off x="6056119" y="1700808"/>
              <a:ext cx="604114" cy="344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ru-RU" sz="2800" dirty="0">
                  <a:sym typeface="Symbol" panose="05050102010706020507" pitchFamily="18" charset="2"/>
                </a:rPr>
                <a:t>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24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75886"/>
              </p:ext>
            </p:extLst>
          </p:nvPr>
        </p:nvGraphicFramePr>
        <p:xfrm>
          <a:off x="847749" y="2803078"/>
          <a:ext cx="653256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3" imgW="4419360" imgH="520560" progId="Equation.DSMT4">
                  <p:embed/>
                </p:oleObj>
              </mc:Choice>
              <mc:Fallback>
                <p:oleObj name="Equation" r:id="rId3" imgW="4419360" imgH="52056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49" y="2803078"/>
                        <a:ext cx="6532563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723871"/>
              </p:ext>
            </p:extLst>
          </p:nvPr>
        </p:nvGraphicFramePr>
        <p:xfrm>
          <a:off x="3851920" y="2207989"/>
          <a:ext cx="37512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5" imgW="2539800" imgH="291960" progId="Equation.DSMT4">
                  <p:embed/>
                </p:oleObj>
              </mc:Choice>
              <mc:Fallback>
                <p:oleObj name="Equation" r:id="rId5" imgW="2539800" imgH="29196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207989"/>
                        <a:ext cx="3751262" cy="4302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E67E206-8409-49BA-A15B-12D7401DC34A}"/>
              </a:ext>
            </a:extLst>
          </p:cNvPr>
          <p:cNvGrpSpPr/>
          <p:nvPr/>
        </p:nvGrpSpPr>
        <p:grpSpPr>
          <a:xfrm>
            <a:off x="7300157" y="4941168"/>
            <a:ext cx="1814506" cy="485582"/>
            <a:chOff x="6859779" y="3130303"/>
            <a:chExt cx="1876345" cy="48558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76700B-332C-4CE9-9DEB-D569C6C03956}"/>
                </a:ext>
              </a:extLst>
            </p:cNvPr>
            <p:cNvSpPr txBox="1"/>
            <p:nvPr/>
          </p:nvSpPr>
          <p:spPr>
            <a:xfrm>
              <a:off x="6859779" y="3130303"/>
              <a:ext cx="1876345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Pristina" panose="03060402040406080204" pitchFamily="66" charset="0"/>
                </a:rPr>
                <a:t>O</a:t>
              </a:r>
              <a:r>
                <a:rPr lang="en-US" sz="2400" dirty="0">
                  <a:latin typeface="Georgia" panose="02040502050405020303" pitchFamily="18" charset="0"/>
                </a:rPr>
                <a:t>(</a:t>
              </a:r>
              <a:r>
                <a:rPr lang="en-US" sz="2400" i="1" dirty="0">
                  <a:latin typeface="Georgia" panose="02040502050405020303" pitchFamily="18" charset="0"/>
                </a:rPr>
                <a:t>x</a:t>
              </a:r>
              <a:r>
                <a:rPr lang="en-US" sz="2400" dirty="0">
                  <a:latin typeface="Georgia" panose="02040502050405020303" pitchFamily="18" charset="0"/>
                </a:rPr>
                <a:t>)           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endParaRPr lang="en-US" sz="2400" i="1" dirty="0">
                <a:latin typeface="Georgia" panose="02040502050405020303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D08D928-B2FF-49C4-A6BD-2BFC7AA86041}"/>
                </a:ext>
              </a:extLst>
            </p:cNvPr>
            <p:cNvGrpSpPr/>
            <p:nvPr/>
          </p:nvGrpSpPr>
          <p:grpSpPr>
            <a:xfrm>
              <a:off x="7645964" y="3335256"/>
              <a:ext cx="696055" cy="280629"/>
              <a:chOff x="8136417" y="2479463"/>
              <a:chExt cx="696055" cy="28062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0F4F84-EE46-4439-9E61-114627E1CF67}"/>
                  </a:ext>
                </a:extLst>
              </p:cNvPr>
              <p:cNvSpPr txBox="1"/>
              <p:nvPr/>
            </p:nvSpPr>
            <p:spPr>
              <a:xfrm>
                <a:off x="8136417" y="2505342"/>
                <a:ext cx="696055" cy="25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i="1" dirty="0">
                    <a:latin typeface="Georgia" panose="02040502050405020303" pitchFamily="18" charset="0"/>
                  </a:rPr>
                  <a:t>x</a:t>
                </a:r>
                <a:r>
                  <a:rPr lang="en-US" dirty="0">
                    <a:sym typeface="Symbol" panose="05050102010706020507" pitchFamily="18" charset="2"/>
                  </a:rPr>
                  <a:t>0</a:t>
                </a:r>
                <a:endParaRPr lang="ru-RU" dirty="0"/>
              </a:p>
            </p:txBody>
          </p: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23E8AC3E-A193-42BD-ABA6-D1A712B91DD1}"/>
                  </a:ext>
                </a:extLst>
              </p:cNvPr>
              <p:cNvCxnSpPr/>
              <p:nvPr/>
            </p:nvCxnSpPr>
            <p:spPr>
              <a:xfrm>
                <a:off x="8196445" y="2479463"/>
                <a:ext cx="5760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BFCB56D-EC45-41E4-BD4B-11ED147AD0DD}"/>
              </a:ext>
            </a:extLst>
          </p:cNvPr>
          <p:cNvGrpSpPr/>
          <p:nvPr/>
        </p:nvGrpSpPr>
        <p:grpSpPr>
          <a:xfrm>
            <a:off x="344115" y="260350"/>
            <a:ext cx="8188325" cy="1782763"/>
            <a:chOff x="344115" y="260350"/>
            <a:chExt cx="8188325" cy="1782763"/>
          </a:xfrm>
        </p:grpSpPr>
        <p:graphicFrame>
          <p:nvGraphicFramePr>
            <p:cNvPr id="2" name="Объект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9350037"/>
                </p:ext>
              </p:extLst>
            </p:nvPr>
          </p:nvGraphicFramePr>
          <p:xfrm>
            <a:off x="344115" y="260350"/>
            <a:ext cx="8188325" cy="178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" name="Equation" r:id="rId7" imgW="5537160" imgH="1206360" progId="Equation.DSMT4">
                    <p:embed/>
                  </p:oleObj>
                </mc:Choice>
                <mc:Fallback>
                  <p:oleObj name="Equation" r:id="rId7" imgW="5537160" imgH="1206360" progId="Equation.DSMT4">
                    <p:embed/>
                    <p:pic>
                      <p:nvPicPr>
                        <p:cNvPr id="2" name="Объект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15" y="260350"/>
                          <a:ext cx="8188325" cy="178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7C0B5070-11A3-43F4-86AE-8D1788545684}"/>
                </a:ext>
              </a:extLst>
            </p:cNvPr>
            <p:cNvSpPr/>
            <p:nvPr/>
          </p:nvSpPr>
          <p:spPr>
            <a:xfrm>
              <a:off x="910812" y="571120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730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243680"/>
              </p:ext>
            </p:extLst>
          </p:nvPr>
        </p:nvGraphicFramePr>
        <p:xfrm>
          <a:off x="31750" y="1268413"/>
          <a:ext cx="893603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3" imgW="6705360" imgH="520560" progId="Equation.DSMT4">
                  <p:embed/>
                </p:oleObj>
              </mc:Choice>
              <mc:Fallback>
                <p:oleObj name="Equation" r:id="rId3" imgW="6705360" imgH="52056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1268413"/>
                        <a:ext cx="8936038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150045"/>
              </p:ext>
            </p:extLst>
          </p:nvPr>
        </p:nvGraphicFramePr>
        <p:xfrm>
          <a:off x="333375" y="2159000"/>
          <a:ext cx="83280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5" imgW="6248160" imgH="520560" progId="Equation.DSMT4">
                  <p:embed/>
                </p:oleObj>
              </mc:Choice>
              <mc:Fallback>
                <p:oleObj name="Equation" r:id="rId5" imgW="6248160" imgH="52056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2159000"/>
                        <a:ext cx="83280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3579" y="3365138"/>
            <a:ext cx="1214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i="1" dirty="0">
                <a:solidFill>
                  <a:srgbClr val="C00000"/>
                </a:solidFill>
              </a:rPr>
              <a:t>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ru-RU" sz="2400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sz="2400" dirty="0">
                <a:solidFill>
                  <a:srgbClr val="C00000"/>
                </a:solidFill>
              </a:rPr>
              <a:t> 0  </a:t>
            </a:r>
            <a:endParaRPr lang="ru-RU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382220"/>
              </p:ext>
            </p:extLst>
          </p:nvPr>
        </p:nvGraphicFramePr>
        <p:xfrm>
          <a:off x="1706575" y="4941168"/>
          <a:ext cx="558162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7" imgW="3479760" imgH="291960" progId="Equation.DSMT4">
                  <p:embed/>
                </p:oleObj>
              </mc:Choice>
              <mc:Fallback>
                <p:oleObj name="Equation" r:id="rId7" imgW="3479760" imgH="29196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75" y="4941168"/>
                        <a:ext cx="5581624" cy="46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3DBE258-08D5-40D7-AF49-ECEA3BBEF452}"/>
              </a:ext>
            </a:extLst>
          </p:cNvPr>
          <p:cNvGrpSpPr/>
          <p:nvPr/>
        </p:nvGrpSpPr>
        <p:grpSpPr>
          <a:xfrm>
            <a:off x="2428081" y="154880"/>
            <a:ext cx="4287837" cy="1020762"/>
            <a:chOff x="2156371" y="74613"/>
            <a:chExt cx="4287837" cy="1020762"/>
          </a:xfrm>
          <a:solidFill>
            <a:schemeClr val="accent3">
              <a:lumMod val="20000"/>
              <a:lumOff val="80000"/>
            </a:schemeClr>
          </a:solidFill>
        </p:grpSpPr>
        <p:graphicFrame>
          <p:nvGraphicFramePr>
            <p:cNvPr id="2" name="Объект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0276017"/>
                </p:ext>
              </p:extLst>
            </p:nvPr>
          </p:nvGraphicFramePr>
          <p:xfrm>
            <a:off x="2156371" y="74613"/>
            <a:ext cx="4287837" cy="1020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" name="Equation" r:id="rId9" imgW="2616120" imgH="622080" progId="Equation.DSMT4">
                    <p:embed/>
                  </p:oleObj>
                </mc:Choice>
                <mc:Fallback>
                  <p:oleObj name="Equation" r:id="rId9" imgW="2616120" imgH="622080" progId="Equation.DSMT4">
                    <p:embed/>
                    <p:pic>
                      <p:nvPicPr>
                        <p:cNvPr id="2" name="Объект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371" y="74613"/>
                          <a:ext cx="4287837" cy="1020762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68F8CC4-DD07-42FC-B170-2004496B74D5}"/>
                </a:ext>
              </a:extLst>
            </p:cNvPr>
            <p:cNvSpPr/>
            <p:nvPr/>
          </p:nvSpPr>
          <p:spPr>
            <a:xfrm>
              <a:off x="3907098" y="377627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1176114B-FB98-4A0E-896D-C0187230013E}"/>
                  </a:ext>
                </a:extLst>
              </p:cNvPr>
              <p:cNvSpPr txBox="1"/>
              <p:nvPr/>
            </p:nvSpPr>
            <p:spPr bwMode="auto">
              <a:xfrm>
                <a:off x="1085837" y="4132507"/>
                <a:ext cx="6726523" cy="693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1176114B-FB98-4A0E-896D-C01872300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837" y="4132507"/>
                <a:ext cx="6726523" cy="6937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авая фигурная скобка 16">
            <a:extLst>
              <a:ext uri="{FF2B5EF4-FFF2-40B4-BE49-F238E27FC236}">
                <a16:creationId xmlns:a16="http://schemas.microsoft.com/office/drawing/2014/main" id="{C59A4082-875D-430E-A6A6-C6A6A1E0BE17}"/>
              </a:ext>
            </a:extLst>
          </p:cNvPr>
          <p:cNvSpPr/>
          <p:nvPr/>
        </p:nvSpPr>
        <p:spPr>
          <a:xfrm rot="5400000">
            <a:off x="6408203" y="1065536"/>
            <a:ext cx="288032" cy="3672408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5137307-6DB1-40C7-AAC8-F68390C5CBB1}"/>
              </a:ext>
            </a:extLst>
          </p:cNvPr>
          <p:cNvGrpSpPr/>
          <p:nvPr/>
        </p:nvGrpSpPr>
        <p:grpSpPr>
          <a:xfrm rot="1208132">
            <a:off x="6434419" y="3113624"/>
            <a:ext cx="1011440" cy="541066"/>
            <a:chOff x="7956348" y="3218795"/>
            <a:chExt cx="1011440" cy="541066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BB15535B-19C9-473B-8B51-2CDA78E76426}"/>
                </a:ext>
              </a:extLst>
            </p:cNvPr>
            <p:cNvGrpSpPr/>
            <p:nvPr/>
          </p:nvGrpSpPr>
          <p:grpSpPr>
            <a:xfrm>
              <a:off x="7956348" y="3449628"/>
              <a:ext cx="672813" cy="310233"/>
              <a:chOff x="7922029" y="3000371"/>
              <a:chExt cx="673115" cy="31023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2067AF-D991-4352-8A57-5963381F80A8}"/>
                  </a:ext>
                </a:extLst>
              </p:cNvPr>
              <p:cNvSpPr txBox="1"/>
              <p:nvPr/>
            </p:nvSpPr>
            <p:spPr>
              <a:xfrm>
                <a:off x="7922029" y="3055854"/>
                <a:ext cx="673115" cy="25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i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0</a:t>
                </a:r>
                <a:endParaRPr lang="ru-RU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3382580E-6D6B-4392-970C-8994058F0B86}"/>
                  </a:ext>
                </a:extLst>
              </p:cNvPr>
              <p:cNvCxnSpPr/>
              <p:nvPr/>
            </p:nvCxnSpPr>
            <p:spPr>
              <a:xfrm>
                <a:off x="8008949" y="3000371"/>
                <a:ext cx="557018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9260FC-DB1A-4C4F-81F9-308A0EBB3EF5}"/>
                </a:ext>
              </a:extLst>
            </p:cNvPr>
            <p:cNvSpPr txBox="1"/>
            <p:nvPr/>
          </p:nvSpPr>
          <p:spPr>
            <a:xfrm>
              <a:off x="8614333" y="3218795"/>
              <a:ext cx="353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E8874D98-1C20-4989-9F08-7A730A374569}"/>
              </a:ext>
            </a:extLst>
          </p:cNvPr>
          <p:cNvSpPr/>
          <p:nvPr/>
        </p:nvSpPr>
        <p:spPr>
          <a:xfrm rot="5400000">
            <a:off x="2383284" y="792312"/>
            <a:ext cx="288032" cy="4089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24F8DFB-B5C2-4777-A782-5D7F675A14FA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2527300" y="2981028"/>
            <a:ext cx="1379798" cy="1100015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D360E8-18E4-474B-A0E5-1029A3B82F30}"/>
              </a:ext>
            </a:extLst>
          </p:cNvPr>
          <p:cNvSpPr txBox="1"/>
          <p:nvPr/>
        </p:nvSpPr>
        <p:spPr>
          <a:xfrm rot="2328954">
            <a:off x="2870268" y="310851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const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3C71D3-4ADD-4C01-BF93-DB7133450617}"/>
              </a:ext>
            </a:extLst>
          </p:cNvPr>
          <p:cNvSpPr txBox="1"/>
          <p:nvPr/>
        </p:nvSpPr>
        <p:spPr>
          <a:xfrm>
            <a:off x="472316" y="2877741"/>
            <a:ext cx="229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</a:t>
            </a:r>
            <a:r>
              <a:rPr lang="en-US" sz="24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n</a:t>
            </a:r>
            <a:r>
              <a:rPr lang="en-US" sz="2400" i="1" baseline="-28000" dirty="0" err="1">
                <a:solidFill>
                  <a:srgbClr val="C00000"/>
                </a:solidFill>
                <a:latin typeface="Georgia" panose="02040502050405020303" pitchFamily="18" charset="0"/>
              </a:rPr>
              <a:t>i</a:t>
            </a:r>
            <a:r>
              <a:rPr lang="en-US" sz="24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e</a:t>
            </a:r>
            <a:r>
              <a:rPr lang="en-US" sz="2400" i="1" baseline="-28000" dirty="0" err="1">
                <a:solidFill>
                  <a:srgbClr val="C00000"/>
                </a:solidFill>
                <a:latin typeface="Georgia" panose="02040502050405020303" pitchFamily="18" charset="0"/>
              </a:rPr>
              <a:t>i</a:t>
            </a:r>
            <a:r>
              <a:rPr lang="en-US" sz="2400" i="1" baseline="-28000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  </a:t>
            </a:r>
            <a:endParaRPr lang="ru-RU" sz="2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432427"/>
              </p:ext>
            </p:extLst>
          </p:nvPr>
        </p:nvGraphicFramePr>
        <p:xfrm>
          <a:off x="107504" y="260648"/>
          <a:ext cx="415711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3" imgW="2323800" imgH="241200" progId="Equation.DSMT4">
                  <p:embed/>
                </p:oleObj>
              </mc:Choice>
              <mc:Fallback>
                <p:oleObj name="Equation" r:id="rId3" imgW="2323800" imgH="24120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0648"/>
                        <a:ext cx="4157115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2808288" y="1106488"/>
                <a:ext cx="5580136" cy="770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288" y="1106488"/>
                <a:ext cx="5580136" cy="770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357893"/>
              </p:ext>
            </p:extLst>
          </p:nvPr>
        </p:nvGraphicFramePr>
        <p:xfrm>
          <a:off x="4632325" y="1702347"/>
          <a:ext cx="14303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6" imgW="799920" imgH="266400" progId="Equation.DSMT4">
                  <p:embed/>
                </p:oleObj>
              </mc:Choice>
              <mc:Fallback>
                <p:oleObj name="Equation" r:id="rId6" imgW="799920" imgH="2664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1702347"/>
                        <a:ext cx="14303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25011"/>
              </p:ext>
            </p:extLst>
          </p:nvPr>
        </p:nvGraphicFramePr>
        <p:xfrm>
          <a:off x="6010238" y="2564904"/>
          <a:ext cx="2800895" cy="209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8" imgW="1854000" imgH="1384200" progId="Equation.DSMT4">
                  <p:embed/>
                </p:oleObj>
              </mc:Choice>
              <mc:Fallback>
                <p:oleObj name="Equation" r:id="rId8" imgW="1854000" imgH="13842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38" y="2564904"/>
                        <a:ext cx="2800895" cy="2092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3608" y="508577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Cartesian coordinates                       with</a:t>
            </a:r>
            <a:endParaRPr lang="ru-RU" sz="24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250994"/>
              </p:ext>
            </p:extLst>
          </p:nvPr>
        </p:nvGraphicFramePr>
        <p:xfrm>
          <a:off x="6660232" y="5085779"/>
          <a:ext cx="1295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10" imgW="723600" imgH="241200" progId="Equation.DSMT4">
                  <p:embed/>
                </p:oleObj>
              </mc:Choice>
              <mc:Fallback>
                <p:oleObj name="Equation" r:id="rId10" imgW="723600" imgH="24120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085779"/>
                        <a:ext cx="1295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746118"/>
              </p:ext>
            </p:extLst>
          </p:nvPr>
        </p:nvGraphicFramePr>
        <p:xfrm>
          <a:off x="4572000" y="5116785"/>
          <a:ext cx="12715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12" imgW="711000" imgH="241200" progId="Equation.DSMT4">
                  <p:embed/>
                </p:oleObj>
              </mc:Choice>
              <mc:Fallback>
                <p:oleObj name="Equation" r:id="rId12" imgW="711000" imgH="24120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16785"/>
                        <a:ext cx="12715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572496"/>
              </p:ext>
            </p:extLst>
          </p:nvPr>
        </p:nvGraphicFramePr>
        <p:xfrm>
          <a:off x="258763" y="5661298"/>
          <a:ext cx="8747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14" imgW="5384520" imgH="266400" progId="Equation.DSMT4">
                  <p:embed/>
                </p:oleObj>
              </mc:Choice>
              <mc:Fallback>
                <p:oleObj name="Equation" r:id="rId14" imgW="5384520" imgH="26640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5661298"/>
                        <a:ext cx="8747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110693"/>
              </p:ext>
            </p:extLst>
          </p:nvPr>
        </p:nvGraphicFramePr>
        <p:xfrm>
          <a:off x="3089275" y="6237560"/>
          <a:ext cx="2536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16" imgW="1562040" imgH="266400" progId="Equation.DSMT4">
                  <p:embed/>
                </p:oleObj>
              </mc:Choice>
              <mc:Fallback>
                <p:oleObj name="Equation" r:id="rId16" imgW="1562040" imgH="26640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6237560"/>
                        <a:ext cx="2536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572000" y="282715"/>
            <a:ext cx="4572000" cy="62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/>
              <a:t>Equilibrium Equation of Surface Forces at the point</a:t>
            </a:r>
            <a:endParaRPr lang="ru-RU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5468A0-D0B1-4C39-8D82-C9F708C6B6BE}"/>
              </a:ext>
            </a:extLst>
          </p:cNvPr>
          <p:cNvSpPr txBox="1"/>
          <p:nvPr/>
        </p:nvSpPr>
        <p:spPr>
          <a:xfrm>
            <a:off x="8192332" y="4305937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D13B96-8579-495A-A4EC-E7720C76E768}"/>
              </a:ext>
            </a:extLst>
          </p:cNvPr>
          <p:cNvSpPr txBox="1"/>
          <p:nvPr/>
        </p:nvSpPr>
        <p:spPr>
          <a:xfrm>
            <a:off x="7551750" y="4300251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DC211C-BA85-4155-A071-CEAD0054C091}"/>
              </a:ext>
            </a:extLst>
          </p:cNvPr>
          <p:cNvSpPr txBox="1"/>
          <p:nvPr/>
        </p:nvSpPr>
        <p:spPr>
          <a:xfrm>
            <a:off x="6962551" y="4305937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DF9877C-F49B-46C4-8D4B-1D22CD46E373}"/>
              </a:ext>
            </a:extLst>
          </p:cNvPr>
          <p:cNvGrpSpPr/>
          <p:nvPr/>
        </p:nvGrpSpPr>
        <p:grpSpPr>
          <a:xfrm>
            <a:off x="1336018" y="728545"/>
            <a:ext cx="1941818" cy="461665"/>
            <a:chOff x="4112000" y="2335718"/>
            <a:chExt cx="1941818" cy="4616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57AC775-5DFF-44A1-A1AE-BA2E9129A706}"/>
                </a:ext>
              </a:extLst>
            </p:cNvPr>
            <p:cNvSpPr txBox="1"/>
            <p:nvPr/>
          </p:nvSpPr>
          <p:spPr>
            <a:xfrm>
              <a:off x="4112000" y="2335718"/>
              <a:ext cx="1941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ym typeface="Symbol" panose="05050102010706020507" pitchFamily="18" charset="2"/>
                </a:rPr>
                <a:t></a:t>
              </a:r>
              <a:r>
                <a:rPr lang="en-US" sz="2400" b="1" dirty="0" err="1">
                  <a:solidFill>
                    <a:srgbClr val="4118EE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P</a:t>
              </a:r>
              <a:r>
                <a:rPr lang="en-US" sz="2400" b="1" baseline="-28000" dirty="0" err="1">
                  <a:solidFill>
                    <a:srgbClr val="4118EE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n</a:t>
              </a:r>
              <a:r>
                <a:rPr lang="en-US" sz="2400" i="1" dirty="0">
                  <a:solidFill>
                    <a:srgbClr val="4118EE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 = </a:t>
              </a:r>
              <a:r>
                <a:rPr lang="ru-RU" sz="2400" b="1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400" b="1" baseline="-28000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n</a:t>
              </a:r>
              <a:r>
                <a:rPr lang="ru-RU" sz="2400" dirty="0">
                  <a:sym typeface="Symbol" panose="05050102010706020507" pitchFamily="18" charset="2"/>
                </a:rPr>
                <a:t></a:t>
              </a:r>
              <a:r>
                <a:rPr lang="en-US" sz="2400" i="1" dirty="0">
                  <a:solidFill>
                    <a:srgbClr val="4118EE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S</a:t>
              </a:r>
              <a:endParaRPr lang="ru-RU" sz="2400" i="1" dirty="0">
                <a:solidFill>
                  <a:srgbClr val="4118EE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CE355-CDCA-45DF-9E62-AA5A15B24297}"/>
                </a:ext>
              </a:extLst>
            </p:cNvPr>
            <p:cNvSpPr txBox="1"/>
            <p:nvPr/>
          </p:nvSpPr>
          <p:spPr>
            <a:xfrm>
              <a:off x="4334246" y="2373893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CD1770-2A65-4FDB-8E86-3EA15294B0FF}"/>
                </a:ext>
              </a:extLst>
            </p:cNvPr>
            <p:cNvSpPr txBox="1"/>
            <p:nvPr/>
          </p:nvSpPr>
          <p:spPr>
            <a:xfrm>
              <a:off x="5000034" y="2421114"/>
              <a:ext cx="387996" cy="19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olidFill>
                    <a:srgbClr val="C00000"/>
                  </a:solidFill>
                  <a:sym typeface="Symbol" panose="05050102010706020507" pitchFamily="18" charset="2"/>
                </a:rPr>
                <a:t>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101653" y="3244469"/>
            <a:ext cx="66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4118EE"/>
                </a:solidFill>
                <a:latin typeface="Georgia" panose="02040502050405020303" pitchFamily="18" charset="0"/>
              </a:rPr>
              <a:t>x</a:t>
            </a:r>
            <a:r>
              <a:rPr lang="en-US" sz="2800" baseline="-28000" dirty="0">
                <a:solidFill>
                  <a:srgbClr val="4118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baseline="-28000" dirty="0">
              <a:solidFill>
                <a:srgbClr val="4118E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ле 42"/>
          <p:cNvSpPr txBox="1">
            <a:spLocks noChangeAspect="1" noChangeArrowheads="1"/>
          </p:cNvSpPr>
          <p:nvPr/>
        </p:nvSpPr>
        <p:spPr bwMode="auto">
          <a:xfrm>
            <a:off x="1677922" y="3472885"/>
            <a:ext cx="539726" cy="58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118EE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4118EE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rgbClr val="4118EE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оле 43"/>
          <p:cNvSpPr txBox="1">
            <a:spLocks noChangeAspect="1" noChangeArrowheads="1"/>
          </p:cNvSpPr>
          <p:nvPr/>
        </p:nvSpPr>
        <p:spPr bwMode="auto">
          <a:xfrm>
            <a:off x="945442" y="2522629"/>
            <a:ext cx="646757" cy="61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ая соединительная линия 5"/>
          <p:cNvSpPr>
            <a:spLocks noChangeAspect="1" noChangeShapeType="1"/>
          </p:cNvSpPr>
          <p:nvPr/>
        </p:nvSpPr>
        <p:spPr bwMode="auto">
          <a:xfrm rot="16200000">
            <a:off x="683316" y="3230516"/>
            <a:ext cx="8280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Прямая соединительная линия 4"/>
          <p:cNvSpPr>
            <a:spLocks noChangeAspect="1" noChangeShapeType="1"/>
          </p:cNvSpPr>
          <p:nvPr/>
        </p:nvSpPr>
        <p:spPr bwMode="auto">
          <a:xfrm>
            <a:off x="1128491" y="3593894"/>
            <a:ext cx="828000" cy="0"/>
          </a:xfrm>
          <a:prstGeom prst="line">
            <a:avLst/>
          </a:prstGeom>
          <a:noFill/>
          <a:ln w="38100">
            <a:solidFill>
              <a:srgbClr val="4118EE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Прямая соединительная линия 6"/>
          <p:cNvSpPr>
            <a:spLocks noChangeAspect="1" noChangeShapeType="1"/>
          </p:cNvSpPr>
          <p:nvPr/>
        </p:nvSpPr>
        <p:spPr bwMode="auto">
          <a:xfrm rot="8112843" flipV="1">
            <a:off x="581050" y="3856595"/>
            <a:ext cx="648000" cy="2745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Поле 36"/>
          <p:cNvSpPr txBox="1">
            <a:spLocks noChangeAspect="1" noChangeArrowheads="1"/>
          </p:cNvSpPr>
          <p:nvPr/>
        </p:nvSpPr>
        <p:spPr bwMode="auto">
          <a:xfrm>
            <a:off x="695098" y="3882199"/>
            <a:ext cx="645842" cy="42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rgbClr val="008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Прямая со стрелкой 18"/>
          <p:cNvCxnSpPr>
            <a:stCxn id="16" idx="0"/>
          </p:cNvCxnSpPr>
          <p:nvPr/>
        </p:nvCxnSpPr>
        <p:spPr>
          <a:xfrm flipV="1">
            <a:off x="1128491" y="2924944"/>
            <a:ext cx="1402575" cy="6689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527223" y="2988007"/>
            <a:ext cx="0" cy="14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1097381" y="1556792"/>
            <a:ext cx="0" cy="1368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6" idx="1"/>
          </p:cNvCxnSpPr>
          <p:nvPr/>
        </p:nvCxnSpPr>
        <p:spPr>
          <a:xfrm flipV="1">
            <a:off x="1956490" y="3542891"/>
            <a:ext cx="2196000" cy="51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69919" y="3593894"/>
            <a:ext cx="1045697" cy="11312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 flipV="1">
            <a:off x="1080727" y="3632334"/>
            <a:ext cx="1427751" cy="831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 flipV="1">
            <a:off x="323528" y="4464007"/>
            <a:ext cx="21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 flipV="1">
            <a:off x="1080727" y="2105146"/>
            <a:ext cx="1427751" cy="831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cxnSpLocks noChangeAspect="1"/>
          </p:cNvCxnSpPr>
          <p:nvPr/>
        </p:nvCxnSpPr>
        <p:spPr>
          <a:xfrm flipH="1">
            <a:off x="2519528" y="3572777"/>
            <a:ext cx="828000" cy="89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01494" y="2997809"/>
            <a:ext cx="81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eorgia" panose="02040502050405020303" pitchFamily="18" charset="0"/>
                <a:sym typeface="Symbol"/>
              </a:rPr>
              <a:t>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800" b="1" baseline="-28000" dirty="0">
                <a:latin typeface="Georgia" panose="02040502050405020303" pitchFamily="18" charset="0"/>
                <a:sym typeface="Symbol"/>
              </a:rPr>
              <a:t>n</a:t>
            </a:r>
            <a:endParaRPr lang="ru-RU" sz="2800" b="1" baseline="-28000" dirty="0">
              <a:latin typeface="Georgia" panose="02040502050405020303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6476" y="1876848"/>
            <a:ext cx="81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eorgia" panose="02040502050405020303" pitchFamily="18" charset="0"/>
                <a:sym typeface="Symbol"/>
              </a:rPr>
              <a:t>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800" b="1" baseline="-28000" dirty="0">
                <a:latin typeface="Georgia" panose="02040502050405020303" pitchFamily="18" charset="0"/>
                <a:sym typeface="Symbol"/>
              </a:rPr>
              <a:t>n</a:t>
            </a:r>
            <a:endParaRPr lang="ru-RU" sz="2800" b="1" baseline="-28000" dirty="0">
              <a:latin typeface="Georgia" panose="02040502050405020303" pitchFamily="18" charset="0"/>
            </a:endParaRPr>
          </a:p>
        </p:txBody>
      </p:sp>
      <p:cxnSp>
        <p:nvCxnSpPr>
          <p:cNvPr id="50" name="Прямая со стрелкой 49"/>
          <p:cNvCxnSpPr>
            <a:stCxn id="16" idx="0"/>
          </p:cNvCxnSpPr>
          <p:nvPr/>
        </p:nvCxnSpPr>
        <p:spPr>
          <a:xfrm flipH="1">
            <a:off x="323528" y="3593894"/>
            <a:ext cx="804963" cy="870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9049" y="4124467"/>
            <a:ext cx="81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eorgia" panose="02040502050405020303" pitchFamily="18" charset="0"/>
                <a:sym typeface="Symbol"/>
              </a:rPr>
              <a:t>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800" b="1" baseline="-28000" dirty="0">
                <a:latin typeface="Georgia" panose="02040502050405020303" pitchFamily="18" charset="0"/>
                <a:sym typeface="Symbol"/>
              </a:rPr>
              <a:t>n</a:t>
            </a:r>
            <a:endParaRPr lang="ru-RU" sz="2800" b="1" baseline="-28000" dirty="0">
              <a:latin typeface="Georgia" panose="02040502050405020303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8456" y="4432756"/>
            <a:ext cx="6641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8000"/>
                </a:solidFill>
                <a:latin typeface="Georgia" panose="02040502050405020303" pitchFamily="18" charset="0"/>
              </a:rPr>
              <a:t>x</a:t>
            </a:r>
            <a:r>
              <a:rPr lang="en-US" sz="2800" baseline="-28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800" baseline="-28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5675" y="1277534"/>
            <a:ext cx="66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Georgia" panose="02040502050405020303" pitchFamily="18" charset="0"/>
              </a:rPr>
              <a:t>x</a:t>
            </a:r>
            <a:r>
              <a:rPr lang="en-US" sz="2800" baseline="-2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baseline="-28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 стрелкой 19"/>
          <p:cNvCxnSpPr>
            <a:cxnSpLocks/>
          </p:cNvCxnSpPr>
          <p:nvPr/>
        </p:nvCxnSpPr>
        <p:spPr>
          <a:xfrm flipV="1">
            <a:off x="1100687" y="3068960"/>
            <a:ext cx="278313" cy="563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4012" y="2780928"/>
            <a:ext cx="35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n</a:t>
            </a:r>
          </a:p>
        </p:txBody>
      </p:sp>
      <p:sp>
        <p:nvSpPr>
          <p:cNvPr id="24" name="Полилиния 23"/>
          <p:cNvSpPr/>
          <p:nvPr/>
        </p:nvSpPr>
        <p:spPr>
          <a:xfrm rot="2757308">
            <a:off x="1258638" y="3244632"/>
            <a:ext cx="325778" cy="148806"/>
          </a:xfrm>
          <a:custGeom>
            <a:avLst/>
            <a:gdLst>
              <a:gd name="connsiteX0" fmla="*/ 0 w 373711"/>
              <a:gd name="connsiteY0" fmla="*/ 127366 h 127366"/>
              <a:gd name="connsiteX1" fmla="*/ 95416 w 373711"/>
              <a:gd name="connsiteY1" fmla="*/ 47853 h 127366"/>
              <a:gd name="connsiteX2" fmla="*/ 222637 w 373711"/>
              <a:gd name="connsiteY2" fmla="*/ 145 h 127366"/>
              <a:gd name="connsiteX3" fmla="*/ 373711 w 373711"/>
              <a:gd name="connsiteY3" fmla="*/ 31951 h 127366"/>
              <a:gd name="connsiteX4" fmla="*/ 373711 w 373711"/>
              <a:gd name="connsiteY4" fmla="*/ 31951 h 12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11" h="127366">
                <a:moveTo>
                  <a:pt x="0" y="127366"/>
                </a:moveTo>
                <a:cubicBezTo>
                  <a:pt x="29155" y="98211"/>
                  <a:pt x="58310" y="69056"/>
                  <a:pt x="95416" y="47853"/>
                </a:cubicBezTo>
                <a:cubicBezTo>
                  <a:pt x="132522" y="26650"/>
                  <a:pt x="176255" y="2795"/>
                  <a:pt x="222637" y="145"/>
                </a:cubicBezTo>
                <a:cubicBezTo>
                  <a:pt x="269019" y="-2505"/>
                  <a:pt x="373711" y="31951"/>
                  <a:pt x="373711" y="31951"/>
                </a:cubicBezTo>
                <a:lnTo>
                  <a:pt x="373711" y="31951"/>
                </a:ln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Овал 25"/>
          <p:cNvSpPr/>
          <p:nvPr/>
        </p:nvSpPr>
        <p:spPr>
          <a:xfrm>
            <a:off x="1075412" y="3562975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23045F0-D2E9-4F20-BD35-683AA0E7732C}"/>
              </a:ext>
            </a:extLst>
          </p:cNvPr>
          <p:cNvSpPr/>
          <p:nvPr/>
        </p:nvSpPr>
        <p:spPr>
          <a:xfrm rot="888501">
            <a:off x="425305" y="3240350"/>
            <a:ext cx="1262820" cy="720675"/>
          </a:xfrm>
          <a:prstGeom prst="ellipse">
            <a:avLst/>
          </a:prstGeom>
          <a:noFill/>
          <a:ln w="12700">
            <a:solidFill>
              <a:srgbClr val="4118E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9ED107-33B8-42A8-B478-4D25E0D78A8A}"/>
              </a:ext>
            </a:extLst>
          </p:cNvPr>
          <p:cNvSpPr txBox="1"/>
          <p:nvPr/>
        </p:nvSpPr>
        <p:spPr>
          <a:xfrm rot="986473">
            <a:off x="393336" y="3224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ym typeface="Symbol" panose="05050102010706020507" pitchFamily="18" charset="2"/>
              </a:rPr>
              <a:t></a:t>
            </a:r>
            <a:r>
              <a:rPr lang="en-US" i="1" dirty="0">
                <a:solidFill>
                  <a:srgbClr val="4118EE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S</a:t>
            </a:r>
            <a:endParaRPr lang="ru-RU" i="1" dirty="0">
              <a:solidFill>
                <a:srgbClr val="4118EE"/>
              </a:solidFill>
              <a:latin typeface="Georgia" panose="02040502050405020303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1DC55B-A3A9-4964-979D-D8392987F129}"/>
              </a:ext>
            </a:extLst>
          </p:cNvPr>
          <p:cNvSpPr txBox="1"/>
          <p:nvPr/>
        </p:nvSpPr>
        <p:spPr>
          <a:xfrm>
            <a:off x="1336018" y="2881885"/>
            <a:ext cx="387996" cy="1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F6DECD3A-DBC1-49F1-80CC-2C832392EB17}"/>
              </a:ext>
            </a:extLst>
          </p:cNvPr>
          <p:cNvGrpSpPr/>
          <p:nvPr/>
        </p:nvGrpSpPr>
        <p:grpSpPr>
          <a:xfrm>
            <a:off x="2519528" y="2689756"/>
            <a:ext cx="816950" cy="523220"/>
            <a:chOff x="2519528" y="2689756"/>
            <a:chExt cx="816950" cy="523220"/>
          </a:xfrm>
        </p:grpSpPr>
        <p:sp>
          <p:nvSpPr>
            <p:cNvPr id="42" name="TextBox 41"/>
            <p:cNvSpPr txBox="1"/>
            <p:nvPr/>
          </p:nvSpPr>
          <p:spPr>
            <a:xfrm>
              <a:off x="2519528" y="2689756"/>
              <a:ext cx="816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800" b="1" baseline="-28000" dirty="0">
                  <a:latin typeface="Georgia" panose="02040502050405020303" pitchFamily="18" charset="0"/>
                  <a:sym typeface="Symbol"/>
                </a:rPr>
                <a:t>n</a:t>
              </a:r>
              <a:endParaRPr lang="ru-RU" sz="2800" b="1" baseline="-28000" dirty="0">
                <a:latin typeface="Georgia" panose="02040502050405020303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BA1BD73-8BF9-4113-A966-84EC5D4EE837}"/>
                </a:ext>
              </a:extLst>
            </p:cNvPr>
            <p:cNvSpPr txBox="1"/>
            <p:nvPr/>
          </p:nvSpPr>
          <p:spPr>
            <a:xfrm>
              <a:off x="2557954" y="2829248"/>
              <a:ext cx="387996" cy="19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A7CBEC7-910F-42BE-B511-45F114F485D1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629174" y="2508308"/>
            <a:ext cx="469520" cy="1002493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FA18A73-C1F5-4CCF-83F2-91E1B26F4069}"/>
              </a:ext>
            </a:extLst>
          </p:cNvPr>
          <p:cNvGrpSpPr/>
          <p:nvPr/>
        </p:nvGrpSpPr>
        <p:grpSpPr>
          <a:xfrm>
            <a:off x="203982" y="2396606"/>
            <a:ext cx="532112" cy="523220"/>
            <a:chOff x="203982" y="2396606"/>
            <a:chExt cx="532112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E41EF0-8662-4D52-A51F-2346F3120F26}"/>
                </a:ext>
              </a:extLst>
            </p:cNvPr>
            <p:cNvSpPr txBox="1"/>
            <p:nvPr/>
          </p:nvSpPr>
          <p:spPr>
            <a:xfrm>
              <a:off x="203982" y="2396606"/>
              <a:ext cx="532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</a:t>
              </a:r>
              <a:r>
                <a:rPr lang="en-US" sz="2800" b="1" baseline="-28000" dirty="0">
                  <a:solidFill>
                    <a:srgbClr val="C00000"/>
                  </a:solidFill>
                  <a:sym typeface="Symbol" panose="05050102010706020507" pitchFamily="18" charset="2"/>
                </a:rPr>
                <a:t>3</a:t>
              </a:r>
              <a:endParaRPr lang="ru-RU" sz="2800" b="1" baseline="-280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5963782-5344-45C7-BA7A-55199D7CCF1E}"/>
                </a:ext>
              </a:extLst>
            </p:cNvPr>
            <p:cNvSpPr txBox="1"/>
            <p:nvPr/>
          </p:nvSpPr>
          <p:spPr>
            <a:xfrm>
              <a:off x="230014" y="2525883"/>
              <a:ext cx="286869" cy="19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olidFill>
                    <a:srgbClr val="C00000"/>
                  </a:solidFill>
                  <a:sym typeface="Symbol" panose="05050102010706020507" pitchFamily="18" charset="2"/>
                </a:rPr>
                <a:t>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28566F2D-AEB1-4770-AAE4-34C510B888D5}"/>
              </a:ext>
            </a:extLst>
          </p:cNvPr>
          <p:cNvCxnSpPr>
            <a:cxnSpLocks/>
          </p:cNvCxnSpPr>
          <p:nvPr/>
        </p:nvCxnSpPr>
        <p:spPr>
          <a:xfrm flipH="1">
            <a:off x="88678" y="3619305"/>
            <a:ext cx="995628" cy="542892"/>
          </a:xfrm>
          <a:prstGeom prst="straightConnector1">
            <a:avLst/>
          </a:prstGeom>
          <a:ln w="38100">
            <a:solidFill>
              <a:srgbClr val="008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BF4F2F3-BA09-43C3-90A3-1C3785277DF9}"/>
              </a:ext>
            </a:extLst>
          </p:cNvPr>
          <p:cNvSpPr txBox="1"/>
          <p:nvPr/>
        </p:nvSpPr>
        <p:spPr>
          <a:xfrm>
            <a:off x="2153730" y="3192405"/>
            <a:ext cx="460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4118EE"/>
                </a:solidFill>
                <a:sym typeface="Symbol" panose="05050102010706020507" pitchFamily="18" charset="2"/>
              </a:rPr>
              <a:t></a:t>
            </a:r>
            <a:r>
              <a:rPr lang="en-US" sz="2000" b="1" baseline="-28000" dirty="0">
                <a:solidFill>
                  <a:srgbClr val="4118EE"/>
                </a:solidFill>
                <a:sym typeface="Symbol" panose="05050102010706020507" pitchFamily="18" charset="2"/>
              </a:rPr>
              <a:t>2</a:t>
            </a:r>
            <a:endParaRPr lang="ru-RU" sz="2000" b="1" baseline="-28000" dirty="0">
              <a:solidFill>
                <a:srgbClr val="4118EE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D6C3E0-F87B-488B-AB13-022D3ED0EB52}"/>
              </a:ext>
            </a:extLst>
          </p:cNvPr>
          <p:cNvSpPr txBox="1"/>
          <p:nvPr/>
        </p:nvSpPr>
        <p:spPr>
          <a:xfrm>
            <a:off x="2129971" y="3281657"/>
            <a:ext cx="286869" cy="1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olidFill>
                  <a:srgbClr val="4118EE"/>
                </a:solidFill>
                <a:sym typeface="Symbol" panose="05050102010706020507" pitchFamily="18" charset="2"/>
              </a:rPr>
              <a:t></a:t>
            </a:r>
            <a:endParaRPr lang="ru-RU" sz="1600" dirty="0">
              <a:solidFill>
                <a:srgbClr val="4118EE"/>
              </a:solidFill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65C48C49-B410-45AE-A397-BF51D6E44DAA}"/>
              </a:ext>
            </a:extLst>
          </p:cNvPr>
          <p:cNvCxnSpPr>
            <a:cxnSpLocks/>
          </p:cNvCxnSpPr>
          <p:nvPr/>
        </p:nvCxnSpPr>
        <p:spPr>
          <a:xfrm flipV="1">
            <a:off x="1187315" y="3203527"/>
            <a:ext cx="1210926" cy="385372"/>
          </a:xfrm>
          <a:prstGeom prst="straightConnector1">
            <a:avLst/>
          </a:prstGeom>
          <a:ln w="38100">
            <a:solidFill>
              <a:srgbClr val="4118E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5C26D48E-8C3C-4B09-A45D-C0FFBFD4B733}"/>
              </a:ext>
            </a:extLst>
          </p:cNvPr>
          <p:cNvGrpSpPr/>
          <p:nvPr/>
        </p:nvGrpSpPr>
        <p:grpSpPr>
          <a:xfrm>
            <a:off x="-54866" y="3519926"/>
            <a:ext cx="532155" cy="523220"/>
            <a:chOff x="-54866" y="3519926"/>
            <a:chExt cx="532155" cy="523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CFF417-6E80-4B3F-8460-B0F6CE94392B}"/>
                </a:ext>
              </a:extLst>
            </p:cNvPr>
            <p:cNvSpPr txBox="1"/>
            <p:nvPr/>
          </p:nvSpPr>
          <p:spPr>
            <a:xfrm>
              <a:off x="-54866" y="3519926"/>
              <a:ext cx="53215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008000"/>
                  </a:solidFill>
                  <a:sym typeface="Symbol" panose="05050102010706020507" pitchFamily="18" charset="2"/>
                </a:rPr>
                <a:t></a:t>
              </a:r>
              <a:r>
                <a:rPr lang="en-US" sz="2000" b="1" baseline="-28000" dirty="0">
                  <a:solidFill>
                    <a:srgbClr val="008000"/>
                  </a:solidFill>
                  <a:sym typeface="Symbol" panose="05050102010706020507" pitchFamily="18" charset="2"/>
                </a:rPr>
                <a:t>1</a:t>
              </a:r>
              <a:endParaRPr lang="ru-RU" sz="2000" b="1" baseline="-28000" dirty="0">
                <a:solidFill>
                  <a:srgbClr val="008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F48186-C55A-49CD-AB9C-61D6C059ED2E}"/>
                </a:ext>
              </a:extLst>
            </p:cNvPr>
            <p:cNvSpPr txBox="1"/>
            <p:nvPr/>
          </p:nvSpPr>
          <p:spPr>
            <a:xfrm>
              <a:off x="-15429" y="3650702"/>
              <a:ext cx="286869" cy="1997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olidFill>
                    <a:srgbClr val="008000"/>
                  </a:solidFill>
                  <a:sym typeface="Symbol" panose="05050102010706020507" pitchFamily="18" charset="2"/>
                </a:rPr>
                <a:t></a:t>
              </a:r>
              <a:endParaRPr lang="ru-RU" sz="1600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9DF0ADCA-DB67-40D2-BFD1-B718938C88AA}"/>
              </a:ext>
            </a:extLst>
          </p:cNvPr>
          <p:cNvCxnSpPr/>
          <p:nvPr/>
        </p:nvCxnSpPr>
        <p:spPr>
          <a:xfrm flipV="1">
            <a:off x="1128491" y="3542891"/>
            <a:ext cx="2207987" cy="510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27AF9B5-D29D-461C-8DAF-67390315E297}"/>
              </a:ext>
            </a:extLst>
          </p:cNvPr>
          <p:cNvCxnSpPr>
            <a:cxnSpLocks/>
          </p:cNvCxnSpPr>
          <p:nvPr/>
        </p:nvCxnSpPr>
        <p:spPr>
          <a:xfrm flipH="1" flipV="1">
            <a:off x="1097182" y="2093914"/>
            <a:ext cx="16589" cy="1512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52" grpId="0"/>
      <p:bldP spid="57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154928"/>
              </p:ext>
            </p:extLst>
          </p:nvPr>
        </p:nvGraphicFramePr>
        <p:xfrm>
          <a:off x="5860802" y="13679"/>
          <a:ext cx="2887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3" imgW="1777680" imgH="266400" progId="Equation.DSMT4">
                  <p:embed/>
                </p:oleObj>
              </mc:Choice>
              <mc:Fallback>
                <p:oleObj name="Equation" r:id="rId3" imgW="1777680" imgH="26640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802" y="13679"/>
                        <a:ext cx="2887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021678"/>
              </p:ext>
            </p:extLst>
          </p:nvPr>
        </p:nvGraphicFramePr>
        <p:xfrm>
          <a:off x="3520028" y="2681339"/>
          <a:ext cx="22875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5" imgW="1091880" imgH="266400" progId="Equation.DSMT4">
                  <p:embed/>
                </p:oleObj>
              </mc:Choice>
              <mc:Fallback>
                <p:oleObj name="Equation" r:id="rId5" imgW="1091880" imgH="2664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028" y="2681339"/>
                        <a:ext cx="2287587" cy="558800"/>
                      </a:xfrm>
                      <a:prstGeom prst="rect">
                        <a:avLst/>
                      </a:prstGeom>
                      <a:solidFill>
                        <a:srgbClr val="FADAE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53E4CDE9-A4B5-487A-828F-086B0580C67E}"/>
              </a:ext>
            </a:extLst>
          </p:cNvPr>
          <p:cNvGrpSpPr/>
          <p:nvPr/>
        </p:nvGrpSpPr>
        <p:grpSpPr>
          <a:xfrm>
            <a:off x="295755" y="116632"/>
            <a:ext cx="1412073" cy="431800"/>
            <a:chOff x="295755" y="116632"/>
            <a:chExt cx="1412073" cy="431800"/>
          </a:xfrm>
          <a:solidFill>
            <a:schemeClr val="accent5">
              <a:lumMod val="20000"/>
              <a:lumOff val="80000"/>
            </a:schemeClr>
          </a:solidFill>
        </p:grpSpPr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918604"/>
                </p:ext>
              </p:extLst>
            </p:nvPr>
          </p:nvGraphicFramePr>
          <p:xfrm>
            <a:off x="323528" y="116632"/>
            <a:ext cx="13843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0" name="Equation" r:id="rId7" imgW="774360" imgH="241200" progId="Equation.DSMT4">
                    <p:embed/>
                  </p:oleObj>
                </mc:Choice>
                <mc:Fallback>
                  <p:oleObj name="Equation" r:id="rId7" imgW="774360" imgH="241200" progId="Equation.DSMT4">
                    <p:embed/>
                    <p:pic>
                      <p:nvPicPr>
                        <p:cNvPr id="4" name="Объект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116632"/>
                          <a:ext cx="1384300" cy="431800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8758B-2F22-44DE-9273-41EB6C8CF043}"/>
                </a:ext>
              </a:extLst>
            </p:cNvPr>
            <p:cNvSpPr txBox="1"/>
            <p:nvPr/>
          </p:nvSpPr>
          <p:spPr>
            <a:xfrm>
              <a:off x="1026108" y="133880"/>
              <a:ext cx="387996" cy="10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053804-083E-4F28-96CD-8E46A7B11321}"/>
                </a:ext>
              </a:extLst>
            </p:cNvPr>
            <p:cNvSpPr txBox="1"/>
            <p:nvPr/>
          </p:nvSpPr>
          <p:spPr>
            <a:xfrm>
              <a:off x="295755" y="123804"/>
              <a:ext cx="387996" cy="10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95A0FD5-FB4C-43C0-95B9-0CAF98848115}"/>
              </a:ext>
            </a:extLst>
          </p:cNvPr>
          <p:cNvGrpSpPr/>
          <p:nvPr/>
        </p:nvGrpSpPr>
        <p:grpSpPr>
          <a:xfrm>
            <a:off x="2402758" y="120105"/>
            <a:ext cx="1458111" cy="476250"/>
            <a:chOff x="295755" y="620688"/>
            <a:chExt cx="1458111" cy="476250"/>
          </a:xfrm>
        </p:grpSpPr>
        <p:graphicFrame>
          <p:nvGraphicFramePr>
            <p:cNvPr id="2" name="Объект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4431933"/>
                </p:ext>
              </p:extLst>
            </p:nvPr>
          </p:nvGraphicFramePr>
          <p:xfrm>
            <a:off x="323528" y="620688"/>
            <a:ext cx="1430338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1" name="Equation" r:id="rId9" imgW="799920" imgH="266400" progId="Equation.DSMT4">
                    <p:embed/>
                  </p:oleObj>
                </mc:Choice>
                <mc:Fallback>
                  <p:oleObj name="Equation" r:id="rId9" imgW="799920" imgH="266400" progId="Equation.DSMT4">
                    <p:embed/>
                    <p:pic>
                      <p:nvPicPr>
                        <p:cNvPr id="2" name="Объект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620688"/>
                          <a:ext cx="1430338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601402-CD9C-4C55-A194-FF1ACA9E64AE}"/>
                </a:ext>
              </a:extLst>
            </p:cNvPr>
            <p:cNvSpPr txBox="1"/>
            <p:nvPr/>
          </p:nvSpPr>
          <p:spPr>
            <a:xfrm>
              <a:off x="1319832" y="648208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84E0B9-0D00-41E4-A417-71E1CDA523FA}"/>
                </a:ext>
              </a:extLst>
            </p:cNvPr>
            <p:cNvSpPr txBox="1"/>
            <p:nvPr/>
          </p:nvSpPr>
          <p:spPr>
            <a:xfrm>
              <a:off x="295755" y="652746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B6412FDF-F63A-47E6-B2E5-F8763A29F832}"/>
              </a:ext>
            </a:extLst>
          </p:cNvPr>
          <p:cNvGrpSpPr/>
          <p:nvPr/>
        </p:nvGrpSpPr>
        <p:grpSpPr>
          <a:xfrm>
            <a:off x="0" y="3285817"/>
            <a:ext cx="9144000" cy="1569660"/>
            <a:chOff x="0" y="3285817"/>
            <a:chExt cx="9144000" cy="1569660"/>
          </a:xfrm>
        </p:grpSpPr>
        <p:sp>
          <p:nvSpPr>
            <p:cNvPr id="9" name="TextBox 8"/>
            <p:cNvSpPr txBox="1"/>
            <p:nvPr/>
          </p:nvSpPr>
          <p:spPr>
            <a:xfrm>
              <a:off x="0" y="3285817"/>
              <a:ext cx="9144000" cy="15696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Theorem</a:t>
              </a:r>
              <a:r>
                <a:rPr lang="en-US" sz="24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/>
                <a:t>The components </a:t>
              </a:r>
              <a:r>
                <a:rPr lang="ru-RU" sz="2800" dirty="0">
                  <a:sym typeface="Symbol"/>
                </a:rPr>
                <a:t></a:t>
              </a:r>
              <a:r>
                <a:rPr lang="en-US" sz="2800" i="1" baseline="-25000" dirty="0" err="1">
                  <a:latin typeface="Georgia" panose="02040502050405020303" pitchFamily="18" charset="0"/>
                </a:rPr>
                <a:t>ij</a:t>
              </a:r>
              <a:r>
                <a:rPr lang="en-US" sz="2800" dirty="0"/>
                <a:t> of the tractions </a:t>
              </a:r>
              <a:r>
                <a:rPr lang="ru-RU" sz="2800" i="1" dirty="0"/>
                <a:t> </a:t>
              </a:r>
              <a:r>
                <a:rPr lang="en-US" sz="2800" dirty="0"/>
                <a:t>constitute 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/>
                <a:t>a </a:t>
              </a:r>
              <a:r>
                <a:rPr lang="en-US" sz="2800" b="1" dirty="0"/>
                <a:t>second-rank tensor </a:t>
              </a:r>
              <a:endParaRPr lang="ru-RU" sz="2800" b="1" dirty="0"/>
            </a:p>
            <a:p>
              <a:pPr>
                <a:lnSpc>
                  <a:spcPct val="80000"/>
                </a:lnSpc>
              </a:pPr>
              <a:r>
                <a:rPr lang="ru-RU" sz="2400" b="1" dirty="0">
                  <a:latin typeface="Georgia" panose="02040502050405020303" pitchFamily="18" charset="0"/>
                </a:rPr>
                <a:t>                                         </a:t>
              </a:r>
              <a:r>
                <a:rPr lang="ru-RU" sz="3200" b="1" dirty="0">
                  <a:latin typeface="Georgia" panose="02040502050405020303" pitchFamily="18" charset="0"/>
                </a:rPr>
                <a:t> </a:t>
              </a:r>
              <a:r>
                <a:rPr lang="en-US" sz="3200" b="1" dirty="0">
                  <a:latin typeface="Rockwell Extra Bold" panose="02060903040505020403" pitchFamily="18" charset="0"/>
                  <a:cs typeface="MV Boli" panose="02000500030200090000" pitchFamily="2" charset="0"/>
                </a:rPr>
                <a:t>S</a:t>
              </a:r>
              <a:r>
                <a:rPr lang="en-US" sz="3200" i="1" dirty="0">
                  <a:latin typeface="Georgia" panose="02040502050405020303" pitchFamily="18" charset="0"/>
                </a:rPr>
                <a:t> </a:t>
              </a:r>
              <a:r>
                <a:rPr lang="en-US" sz="2800" i="1" dirty="0">
                  <a:latin typeface="Georgia" panose="02040502050405020303" pitchFamily="18" charset="0"/>
                </a:rPr>
                <a:t>= </a:t>
              </a:r>
              <a:r>
                <a:rPr lang="ru-RU" sz="2800" dirty="0"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800" i="1" baseline="-25000" dirty="0" err="1">
                  <a:latin typeface="Georgia" panose="02040502050405020303" pitchFamily="18" charset="0"/>
                </a:rPr>
                <a:t>ij</a:t>
              </a:r>
              <a:r>
                <a:rPr lang="en-US" sz="2800" i="1" baseline="-25000" dirty="0">
                  <a:latin typeface="Georgia" panose="02040502050405020303" pitchFamily="18" charset="0"/>
                </a:rPr>
                <a:t> </a:t>
              </a:r>
              <a:r>
                <a:rPr lang="en-US" sz="2800" b="1" dirty="0" err="1">
                  <a:latin typeface="Georgia" panose="02040502050405020303" pitchFamily="18" charset="0"/>
                </a:rPr>
                <a:t>e</a:t>
              </a:r>
              <a:r>
                <a:rPr lang="en-US" sz="2800" i="1" baseline="-25000" dirty="0" err="1">
                  <a:latin typeface="Georgia" panose="02040502050405020303" pitchFamily="18" charset="0"/>
                </a:rPr>
                <a:t>i</a:t>
              </a:r>
              <a:r>
                <a:rPr lang="en-US" sz="2800" b="1" dirty="0" err="1">
                  <a:latin typeface="Georgia" panose="02040502050405020303" pitchFamily="18" charset="0"/>
                </a:rPr>
                <a:t>e</a:t>
              </a:r>
              <a:r>
                <a:rPr lang="en-US" sz="2800" i="1" baseline="-25000" dirty="0" err="1">
                  <a:latin typeface="Georgia" panose="02040502050405020303" pitchFamily="18" charset="0"/>
                </a:rPr>
                <a:t>j</a:t>
              </a:r>
              <a:r>
                <a:rPr lang="en-US" sz="2400" i="1" dirty="0"/>
                <a:t>.</a:t>
              </a:r>
              <a:endParaRPr lang="ru-RU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78C43A-2C24-4143-8006-F44BAEA53E64}"/>
                </a:ext>
              </a:extLst>
            </p:cNvPr>
            <p:cNvSpPr txBox="1"/>
            <p:nvPr/>
          </p:nvSpPr>
          <p:spPr>
            <a:xfrm>
              <a:off x="4643398" y="4364150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9A27AD-3D61-443F-9C2D-802BA86D0B94}"/>
                </a:ext>
              </a:extLst>
            </p:cNvPr>
            <p:cNvSpPr txBox="1"/>
            <p:nvPr/>
          </p:nvSpPr>
          <p:spPr>
            <a:xfrm>
              <a:off x="4336896" y="4364150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824AB0AA-2486-426A-920B-69F80D4A5D73}"/>
              </a:ext>
            </a:extLst>
          </p:cNvPr>
          <p:cNvGrpSpPr/>
          <p:nvPr/>
        </p:nvGrpSpPr>
        <p:grpSpPr>
          <a:xfrm>
            <a:off x="-41106" y="5000604"/>
            <a:ext cx="9144000" cy="1827552"/>
            <a:chOff x="-41106" y="5000604"/>
            <a:chExt cx="9144000" cy="1827552"/>
          </a:xfrm>
        </p:grpSpPr>
        <p:sp>
          <p:nvSpPr>
            <p:cNvPr id="10" name="TextBox 9"/>
            <p:cNvSpPr txBox="1"/>
            <p:nvPr/>
          </p:nvSpPr>
          <p:spPr>
            <a:xfrm>
              <a:off x="-41106" y="5000604"/>
              <a:ext cx="9144000" cy="1827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400" b="1" i="1" dirty="0">
                  <a:solidFill>
                    <a:srgbClr val="C00000"/>
                  </a:solidFill>
                </a:rPr>
                <a:t>Definition</a:t>
              </a:r>
              <a:r>
                <a:rPr lang="en-US" sz="2400" dirty="0">
                  <a:solidFill>
                    <a:srgbClr val="C00000"/>
                  </a:solidFill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2400" dirty="0"/>
                <a:t>The second-rank tensor </a:t>
              </a:r>
            </a:p>
            <a:p>
              <a:pPr>
                <a:spcAft>
                  <a:spcPts val="400"/>
                </a:spcAft>
              </a:pPr>
              <a:r>
                <a:rPr lang="en-US" sz="2400" b="1" dirty="0">
                  <a:latin typeface="Georgia" panose="02040502050405020303" pitchFamily="18" charset="0"/>
                </a:rPr>
                <a:t>             </a:t>
              </a:r>
              <a:r>
                <a:rPr lang="en-US" sz="2400" b="1" dirty="0">
                  <a:latin typeface="Pristina" panose="03060402040406080204" pitchFamily="66" charset="0"/>
                </a:rPr>
                <a:t> </a:t>
              </a:r>
              <a:r>
                <a:rPr lang="en-US" sz="3200" b="1" dirty="0">
                  <a:latin typeface="Rockwell Extra Bold" panose="02060903040505020403" pitchFamily="18" charset="0"/>
                </a:rPr>
                <a:t>S</a:t>
              </a:r>
              <a:r>
                <a:rPr lang="en-US" sz="2400" i="1" dirty="0">
                  <a:latin typeface="Pristina" panose="03060402040406080204" pitchFamily="66" charset="0"/>
                </a:rPr>
                <a:t> </a:t>
              </a:r>
              <a:r>
                <a:rPr lang="en-US" sz="2400" i="1" dirty="0">
                  <a:latin typeface="Georgia" panose="02040502050405020303" pitchFamily="18" charset="0"/>
                </a:rPr>
                <a:t>= </a:t>
              </a:r>
              <a:r>
                <a:rPr lang="ru-RU" sz="2400" dirty="0"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ij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 </a:t>
              </a:r>
              <a:r>
                <a:rPr lang="en-US" sz="2400" b="1" dirty="0" err="1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</a:t>
              </a:r>
              <a:r>
                <a:rPr lang="en-US" sz="2400" b="1" dirty="0" err="1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j</a:t>
              </a:r>
              <a:r>
                <a:rPr lang="en-US" sz="2000" i="1" dirty="0"/>
                <a:t>.</a:t>
              </a:r>
              <a:endParaRPr lang="ru-RU" sz="2400" b="1" dirty="0"/>
            </a:p>
            <a:p>
              <a:pPr>
                <a:lnSpc>
                  <a:spcPct val="80000"/>
                </a:lnSpc>
              </a:pPr>
              <a:r>
                <a:rPr lang="en-US" sz="2400" dirty="0"/>
                <a:t>whose components </a:t>
              </a:r>
              <a:r>
                <a:rPr lang="ru-RU" sz="2400" dirty="0">
                  <a:sym typeface="Symbol"/>
                </a:rPr>
                <a:t>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ij</a:t>
              </a:r>
              <a:r>
                <a:rPr lang="en-US" sz="2400" dirty="0"/>
                <a:t> are those of the tractions (stresses)  is referred to as the </a:t>
              </a:r>
              <a:r>
                <a:rPr lang="en-US" sz="2800" b="1" dirty="0">
                  <a:solidFill>
                    <a:srgbClr val="0033CC"/>
                  </a:solidFill>
                </a:rPr>
                <a:t>stress tensor</a:t>
              </a:r>
              <a:r>
                <a:rPr lang="en-US" sz="2400" dirty="0"/>
                <a:t>.</a:t>
              </a:r>
              <a:endParaRPr lang="ru-RU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87A12B-9902-464B-A80D-406954CA3E42}"/>
                </a:ext>
              </a:extLst>
            </p:cNvPr>
            <p:cNvSpPr txBox="1"/>
            <p:nvPr/>
          </p:nvSpPr>
          <p:spPr>
            <a:xfrm>
              <a:off x="2190800" y="5691738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51C8EC-1FE8-42FE-BA1E-4E151A495C3D}"/>
                </a:ext>
              </a:extLst>
            </p:cNvPr>
            <p:cNvSpPr txBox="1"/>
            <p:nvPr/>
          </p:nvSpPr>
          <p:spPr>
            <a:xfrm>
              <a:off x="1949944" y="5691234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6DFAD5C6-8B9B-49F7-8504-45B5C87BAF7D}"/>
              </a:ext>
            </a:extLst>
          </p:cNvPr>
          <p:cNvGrpSpPr/>
          <p:nvPr/>
        </p:nvGrpSpPr>
        <p:grpSpPr>
          <a:xfrm>
            <a:off x="46144" y="1166057"/>
            <a:ext cx="4381840" cy="670588"/>
            <a:chOff x="-44944" y="1160463"/>
            <a:chExt cx="4381840" cy="670588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-19104" y="1160463"/>
              <a:ext cx="4356000" cy="670588"/>
              <a:chOff x="12700" y="1160463"/>
              <a:chExt cx="4559300" cy="670588"/>
            </a:xfrm>
          </p:grpSpPr>
          <p:graphicFrame>
            <p:nvGraphicFramePr>
              <p:cNvPr id="5" name="Объект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0107630"/>
                  </p:ext>
                </p:extLst>
              </p:nvPr>
            </p:nvGraphicFramePr>
            <p:xfrm>
              <a:off x="12700" y="1160463"/>
              <a:ext cx="4559300" cy="5000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2" name="Equation" r:id="rId11" imgW="2552400" imgH="279360" progId="Equation.DSMT4">
                      <p:embed/>
                    </p:oleObj>
                  </mc:Choice>
                  <mc:Fallback>
                    <p:oleObj name="Equation" r:id="rId11" imgW="2552400" imgH="279360" progId="Equation.DSMT4">
                      <p:embed/>
                      <p:pic>
                        <p:nvPicPr>
                          <p:cNvPr id="5" name="Объект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00" y="1160463"/>
                            <a:ext cx="4559300" cy="5000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Объект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0158851"/>
                  </p:ext>
                </p:extLst>
              </p:nvPr>
            </p:nvGraphicFramePr>
            <p:xfrm>
              <a:off x="2555776" y="1516265"/>
              <a:ext cx="1008000" cy="3147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3" name="Equation" r:id="rId13" imgW="774360" imgH="241200" progId="Equation.DSMT4">
                      <p:embed/>
                    </p:oleObj>
                  </mc:Choice>
                  <mc:Fallback>
                    <p:oleObj name="Equation" r:id="rId13" imgW="774360" imgH="241200" progId="Equation.DSMT4">
                      <p:embed/>
                      <p:pic>
                        <p:nvPicPr>
                          <p:cNvPr id="15" name="Объект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5776" y="1516265"/>
                            <a:ext cx="1008000" cy="3147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09C3AE-962D-4DE7-83B5-D64479FBA5DA}"/>
                </a:ext>
              </a:extLst>
            </p:cNvPr>
            <p:cNvSpPr txBox="1"/>
            <p:nvPr/>
          </p:nvSpPr>
          <p:spPr>
            <a:xfrm>
              <a:off x="-44944" y="1191077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8D6137-4EC4-4BF7-B2B8-16C57AC292AE}"/>
                </a:ext>
              </a:extLst>
            </p:cNvPr>
            <p:cNvSpPr txBox="1"/>
            <p:nvPr/>
          </p:nvSpPr>
          <p:spPr>
            <a:xfrm>
              <a:off x="1657586" y="1202676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ECFF6D-06B7-4F51-B690-DB21054FB8BB}"/>
                </a:ext>
              </a:extLst>
            </p:cNvPr>
            <p:cNvSpPr txBox="1"/>
            <p:nvPr/>
          </p:nvSpPr>
          <p:spPr>
            <a:xfrm>
              <a:off x="931836" y="1209313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5D85EC-2101-443D-83C9-3F5B06E914DE}"/>
                </a:ext>
              </a:extLst>
            </p:cNvPr>
            <p:cNvSpPr txBox="1"/>
            <p:nvPr/>
          </p:nvSpPr>
          <p:spPr>
            <a:xfrm>
              <a:off x="461281" y="1188649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6684BD-9C7E-44E7-996B-455FEC6B7DAD}"/>
                </a:ext>
              </a:extLst>
            </p:cNvPr>
            <p:cNvSpPr txBox="1"/>
            <p:nvPr/>
          </p:nvSpPr>
          <p:spPr>
            <a:xfrm>
              <a:off x="3574205" y="1180766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8C4028-6E0E-4E14-9EB9-4BB204DD4EF7}"/>
                </a:ext>
              </a:extLst>
            </p:cNvPr>
            <p:cNvSpPr txBox="1"/>
            <p:nvPr/>
          </p:nvSpPr>
          <p:spPr>
            <a:xfrm>
              <a:off x="2386632" y="1180766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EF30A0BB-BFDC-478E-BCDD-4350FDD31469}"/>
              </a:ext>
            </a:extLst>
          </p:cNvPr>
          <p:cNvGrpSpPr/>
          <p:nvPr/>
        </p:nvGrpSpPr>
        <p:grpSpPr>
          <a:xfrm>
            <a:off x="1216922" y="1856037"/>
            <a:ext cx="6812957" cy="1020762"/>
            <a:chOff x="1646831" y="1903413"/>
            <a:chExt cx="6812957" cy="1020762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783360"/>
                </p:ext>
              </p:extLst>
            </p:nvPr>
          </p:nvGraphicFramePr>
          <p:xfrm>
            <a:off x="1651000" y="1903413"/>
            <a:ext cx="6808788" cy="1020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4" name="Equation" r:id="rId15" imgW="3809880" imgH="571320" progId="Equation.DSMT4">
                    <p:embed/>
                  </p:oleObj>
                </mc:Choice>
                <mc:Fallback>
                  <p:oleObj name="Equation" r:id="rId15" imgW="3809880" imgH="571320" progId="Equation.DSMT4">
                    <p:embed/>
                    <p:pic>
                      <p:nvPicPr>
                        <p:cNvPr id="7" name="Объект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000" y="1903413"/>
                          <a:ext cx="6808788" cy="1020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1123CF-C124-41CC-A8CB-826248CB235C}"/>
                </a:ext>
              </a:extLst>
            </p:cNvPr>
            <p:cNvSpPr txBox="1"/>
            <p:nvPr/>
          </p:nvSpPr>
          <p:spPr>
            <a:xfrm>
              <a:off x="1646831" y="1930573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F55B3A-0C94-4D1F-BC82-3EBB2DCE218E}"/>
                </a:ext>
              </a:extLst>
            </p:cNvPr>
            <p:cNvSpPr txBox="1"/>
            <p:nvPr/>
          </p:nvSpPr>
          <p:spPr>
            <a:xfrm>
              <a:off x="4403256" y="1941296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1E6954-29FE-452C-89E8-6EE23C712C40}"/>
                </a:ext>
              </a:extLst>
            </p:cNvPr>
            <p:cNvSpPr txBox="1"/>
            <p:nvPr/>
          </p:nvSpPr>
          <p:spPr>
            <a:xfrm>
              <a:off x="3014071" y="1925572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E04E1D-FD31-4120-98C7-33B3674D7F18}"/>
                </a:ext>
              </a:extLst>
            </p:cNvPr>
            <p:cNvSpPr txBox="1"/>
            <p:nvPr/>
          </p:nvSpPr>
          <p:spPr>
            <a:xfrm>
              <a:off x="2216578" y="1925666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CAE771-5C13-4598-A7FE-6638F680860E}"/>
                </a:ext>
              </a:extLst>
            </p:cNvPr>
            <p:cNvSpPr txBox="1"/>
            <p:nvPr/>
          </p:nvSpPr>
          <p:spPr>
            <a:xfrm>
              <a:off x="6043526" y="1952646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C1991A-615D-4F80-8D1D-82134E5DB384}"/>
                </a:ext>
              </a:extLst>
            </p:cNvPr>
            <p:cNvSpPr txBox="1"/>
            <p:nvPr/>
          </p:nvSpPr>
          <p:spPr>
            <a:xfrm>
              <a:off x="5576498" y="1969167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5DBE7505-C7A9-40A1-9F81-F2771FA21D9A}"/>
              </a:ext>
            </a:extLst>
          </p:cNvPr>
          <p:cNvGrpSpPr/>
          <p:nvPr/>
        </p:nvGrpSpPr>
        <p:grpSpPr>
          <a:xfrm>
            <a:off x="5770496" y="548680"/>
            <a:ext cx="2979763" cy="390525"/>
            <a:chOff x="5770496" y="548680"/>
            <a:chExt cx="2979763" cy="390525"/>
          </a:xfrm>
        </p:grpSpPr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0924619"/>
                </p:ext>
              </p:extLst>
            </p:nvPr>
          </p:nvGraphicFramePr>
          <p:xfrm>
            <a:off x="5841959" y="548680"/>
            <a:ext cx="290830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5" name="Equation" r:id="rId17" imgW="1790640" imgH="241200" progId="Equation.DSMT4">
                    <p:embed/>
                  </p:oleObj>
                </mc:Choice>
                <mc:Fallback>
                  <p:oleObj name="Equation" r:id="rId17" imgW="1790640" imgH="241200" progId="Equation.DSMT4">
                    <p:embed/>
                    <p:pic>
                      <p:nvPicPr>
                        <p:cNvPr id="24" name="Объект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1959" y="548680"/>
                          <a:ext cx="2908300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464037-C6CE-42FD-A5A5-9EB82F0540BB}"/>
                </a:ext>
              </a:extLst>
            </p:cNvPr>
            <p:cNvSpPr txBox="1"/>
            <p:nvPr/>
          </p:nvSpPr>
          <p:spPr>
            <a:xfrm>
              <a:off x="5770496" y="565662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1207ED-11CD-4D3C-922C-32DE8222F6FD}"/>
                </a:ext>
              </a:extLst>
            </p:cNvPr>
            <p:cNvSpPr txBox="1"/>
            <p:nvPr/>
          </p:nvSpPr>
          <p:spPr>
            <a:xfrm>
              <a:off x="6736490" y="553887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E16DF897-5B44-440B-BD7C-55D3CB1E0EFA}"/>
              </a:ext>
            </a:extLst>
          </p:cNvPr>
          <p:cNvGrpSpPr/>
          <p:nvPr/>
        </p:nvGrpSpPr>
        <p:grpSpPr>
          <a:xfrm>
            <a:off x="5770496" y="29844"/>
            <a:ext cx="1353990" cy="108000"/>
            <a:chOff x="5770496" y="29844"/>
            <a:chExt cx="1353990" cy="1080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C41C7D-1640-4182-BD88-145E57C501E1}"/>
                </a:ext>
              </a:extLst>
            </p:cNvPr>
            <p:cNvSpPr txBox="1"/>
            <p:nvPr/>
          </p:nvSpPr>
          <p:spPr>
            <a:xfrm>
              <a:off x="6736490" y="29844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39450B-4218-495C-9449-0BE519729D7C}"/>
                </a:ext>
              </a:extLst>
            </p:cNvPr>
            <p:cNvSpPr txBox="1"/>
            <p:nvPr/>
          </p:nvSpPr>
          <p:spPr>
            <a:xfrm>
              <a:off x="5770496" y="29844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686FC055-1CED-40A8-BB41-7F66E93AE668}"/>
              </a:ext>
            </a:extLst>
          </p:cNvPr>
          <p:cNvGrpSpPr/>
          <p:nvPr/>
        </p:nvGrpSpPr>
        <p:grpSpPr>
          <a:xfrm>
            <a:off x="4837396" y="1167388"/>
            <a:ext cx="4127092" cy="745631"/>
            <a:chOff x="4837396" y="1167388"/>
            <a:chExt cx="4127092" cy="745631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4896488" y="1167388"/>
              <a:ext cx="4068000" cy="745631"/>
              <a:chOff x="4716016" y="1167388"/>
              <a:chExt cx="4333875" cy="745631"/>
            </a:xfrm>
            <a:solidFill>
              <a:schemeClr val="accent2">
                <a:lumMod val="75000"/>
              </a:schemeClr>
            </a:solidFill>
          </p:grpSpPr>
          <p:graphicFrame>
            <p:nvGraphicFramePr>
              <p:cNvPr id="11" name="Объект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200375"/>
                  </p:ext>
                </p:extLst>
              </p:nvPr>
            </p:nvGraphicFramePr>
            <p:xfrm>
              <a:off x="4716016" y="1167388"/>
              <a:ext cx="4333875" cy="522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6" name="Equation" r:id="rId19" imgW="2425680" imgH="291960" progId="Equation.DSMT4">
                      <p:embed/>
                    </p:oleObj>
                  </mc:Choice>
                  <mc:Fallback>
                    <p:oleObj name="Equation" r:id="rId19" imgW="2425680" imgH="291960" progId="Equation.DSMT4">
                      <p:embed/>
                      <p:pic>
                        <p:nvPicPr>
                          <p:cNvPr id="11" name="Объект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6016" y="1167388"/>
                            <a:ext cx="4333875" cy="522287"/>
                          </a:xfrm>
                          <a:prstGeom prst="rect">
                            <a:avLst/>
                          </a:prstGeom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Объект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8197333"/>
                  </p:ext>
                </p:extLst>
              </p:nvPr>
            </p:nvGraphicFramePr>
            <p:xfrm>
              <a:off x="7283450" y="1565356"/>
              <a:ext cx="1058863" cy="347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7" name="Equation" r:id="rId21" imgW="812520" imgH="266400" progId="Equation.DSMT4">
                      <p:embed/>
                    </p:oleObj>
                  </mc:Choice>
                  <mc:Fallback>
                    <p:oleObj name="Equation" r:id="rId21" imgW="812520" imgH="266400" progId="Equation.DSMT4">
                      <p:embed/>
                      <p:pic>
                        <p:nvPicPr>
                          <p:cNvPr id="22" name="Объект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83450" y="1565356"/>
                            <a:ext cx="1058863" cy="347663"/>
                          </a:xfrm>
                          <a:prstGeom prst="rect">
                            <a:avLst/>
                          </a:prstGeom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8DBB62-DFEE-4206-9EB0-C10A160F97F8}"/>
                </a:ext>
              </a:extLst>
            </p:cNvPr>
            <p:cNvSpPr txBox="1"/>
            <p:nvPr/>
          </p:nvSpPr>
          <p:spPr>
            <a:xfrm>
              <a:off x="5838045" y="1206126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452EE28-951C-44CC-B03A-3A6D05E2E06E}"/>
                </a:ext>
              </a:extLst>
            </p:cNvPr>
            <p:cNvSpPr txBox="1"/>
            <p:nvPr/>
          </p:nvSpPr>
          <p:spPr>
            <a:xfrm>
              <a:off x="5384387" y="1200440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500FCA-7690-48C6-AE32-125D970837AE}"/>
                </a:ext>
              </a:extLst>
            </p:cNvPr>
            <p:cNvSpPr txBox="1"/>
            <p:nvPr/>
          </p:nvSpPr>
          <p:spPr>
            <a:xfrm>
              <a:off x="4837396" y="1206126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750C53-EBAF-4C2F-9B16-8292730202F4}"/>
                </a:ext>
              </a:extLst>
            </p:cNvPr>
            <p:cNvSpPr txBox="1"/>
            <p:nvPr/>
          </p:nvSpPr>
          <p:spPr>
            <a:xfrm>
              <a:off x="8148539" y="1188649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6B8F3B-6006-4451-8409-8CE93A8253EC}"/>
                </a:ext>
              </a:extLst>
            </p:cNvPr>
            <p:cNvSpPr txBox="1"/>
            <p:nvPr/>
          </p:nvSpPr>
          <p:spPr>
            <a:xfrm>
              <a:off x="7332591" y="1208885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A07426-1C34-438C-A651-B37F455FADBA}"/>
                </a:ext>
              </a:extLst>
            </p:cNvPr>
            <p:cNvSpPr txBox="1"/>
            <p:nvPr/>
          </p:nvSpPr>
          <p:spPr>
            <a:xfrm>
              <a:off x="6554253" y="1180766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Объект 49">
                <a:extLst>
                  <a:ext uri="{FF2B5EF4-FFF2-40B4-BE49-F238E27FC236}">
                    <a16:creationId xmlns:a16="http://schemas.microsoft.com/office/drawing/2014/main" id="{8A067F29-51A1-4F7E-8A6F-C76746013C81}"/>
                  </a:ext>
                </a:extLst>
              </p:cNvPr>
              <p:cNvSpPr txBox="1"/>
              <p:nvPr/>
            </p:nvSpPr>
            <p:spPr bwMode="auto">
              <a:xfrm>
                <a:off x="35496" y="701312"/>
                <a:ext cx="2887663" cy="381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  (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Объект 49">
                <a:extLst>
                  <a:ext uri="{FF2B5EF4-FFF2-40B4-BE49-F238E27FC236}">
                    <a16:creationId xmlns:a16="http://schemas.microsoft.com/office/drawing/2014/main" id="{8A067F29-51A1-4F7E-8A6F-C76746013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01312"/>
                <a:ext cx="2887663" cy="381368"/>
              </a:xfrm>
              <a:prstGeom prst="rect">
                <a:avLst/>
              </a:prstGeom>
              <a:blipFill>
                <a:blip r:embed="rId23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4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27941" y="457200"/>
            <a:ext cx="5239068" cy="4870131"/>
            <a:chOff x="2182" y="851"/>
            <a:chExt cx="8250" cy="7670"/>
          </a:xfrm>
        </p:grpSpPr>
        <p:sp>
          <p:nvSpPr>
            <p:cNvPr id="4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2182" y="888"/>
              <a:ext cx="8242" cy="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105"/>
            <p:cNvSpPr txBox="1">
              <a:spLocks noChangeArrowheads="1"/>
            </p:cNvSpPr>
            <p:nvPr/>
          </p:nvSpPr>
          <p:spPr bwMode="auto">
            <a:xfrm>
              <a:off x="6555" y="6554"/>
              <a:ext cx="1246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04"/>
            <p:cNvSpPr txBox="1">
              <a:spLocks noChangeArrowheads="1"/>
            </p:cNvSpPr>
            <p:nvPr/>
          </p:nvSpPr>
          <p:spPr bwMode="auto">
            <a:xfrm>
              <a:off x="6105" y="3490"/>
              <a:ext cx="96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 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03"/>
            <p:cNvSpPr txBox="1">
              <a:spLocks noChangeArrowheads="1"/>
            </p:cNvSpPr>
            <p:nvPr/>
          </p:nvSpPr>
          <p:spPr bwMode="auto">
            <a:xfrm>
              <a:off x="2294" y="4722"/>
              <a:ext cx="12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" name="Text Box 102"/>
            <p:cNvSpPr txBox="1">
              <a:spLocks noChangeArrowheads="1"/>
            </p:cNvSpPr>
            <p:nvPr/>
          </p:nvSpPr>
          <p:spPr bwMode="auto">
            <a:xfrm>
              <a:off x="5573" y="5758"/>
              <a:ext cx="11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9" name="Text Box 101"/>
            <p:cNvSpPr txBox="1">
              <a:spLocks noChangeArrowheads="1"/>
            </p:cNvSpPr>
            <p:nvPr/>
          </p:nvSpPr>
          <p:spPr bwMode="auto">
            <a:xfrm>
              <a:off x="5048" y="6472"/>
              <a:ext cx="1115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0" name="Text Box 100"/>
            <p:cNvSpPr txBox="1">
              <a:spLocks noChangeArrowheads="1"/>
            </p:cNvSpPr>
            <p:nvPr/>
          </p:nvSpPr>
          <p:spPr bwMode="auto">
            <a:xfrm>
              <a:off x="5838" y="7885"/>
              <a:ext cx="16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1" name="Text Box 99"/>
            <p:cNvSpPr txBox="1">
              <a:spLocks noChangeArrowheads="1"/>
            </p:cNvSpPr>
            <p:nvPr/>
          </p:nvSpPr>
          <p:spPr bwMode="auto">
            <a:xfrm>
              <a:off x="7647" y="4959"/>
              <a:ext cx="887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2604" y="7236"/>
              <a:ext cx="1042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97"/>
            <p:cNvSpPr txBox="1">
              <a:spLocks noChangeArrowheads="1"/>
            </p:cNvSpPr>
            <p:nvPr/>
          </p:nvSpPr>
          <p:spPr bwMode="auto">
            <a:xfrm>
              <a:off x="4358" y="5455"/>
              <a:ext cx="679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96"/>
            <p:cNvSpPr txBox="1">
              <a:spLocks noChangeArrowheads="1"/>
            </p:cNvSpPr>
            <p:nvPr/>
          </p:nvSpPr>
          <p:spPr bwMode="auto">
            <a:xfrm>
              <a:off x="9325" y="5645"/>
              <a:ext cx="1107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95"/>
            <p:cNvSpPr txBox="1">
              <a:spLocks noChangeArrowheads="1"/>
            </p:cNvSpPr>
            <p:nvPr/>
          </p:nvSpPr>
          <p:spPr bwMode="auto">
            <a:xfrm>
              <a:off x="4235" y="1144"/>
              <a:ext cx="953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94"/>
            <p:cNvSpPr txBox="1">
              <a:spLocks noChangeArrowheads="1"/>
            </p:cNvSpPr>
            <p:nvPr/>
          </p:nvSpPr>
          <p:spPr bwMode="auto">
            <a:xfrm>
              <a:off x="2963" y="6699"/>
              <a:ext cx="95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8423" y="5951"/>
              <a:ext cx="95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92"/>
            <p:cNvSpPr txBox="1">
              <a:spLocks noChangeArrowheads="1"/>
            </p:cNvSpPr>
            <p:nvPr/>
          </p:nvSpPr>
          <p:spPr bwMode="auto">
            <a:xfrm>
              <a:off x="4129" y="1910"/>
              <a:ext cx="955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8495" y="2163"/>
              <a:ext cx="9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978" y="3246"/>
              <a:ext cx="951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89"/>
            <p:cNvSpPr txBox="1">
              <a:spLocks noChangeArrowheads="1"/>
            </p:cNvSpPr>
            <p:nvPr/>
          </p:nvSpPr>
          <p:spPr bwMode="auto">
            <a:xfrm>
              <a:off x="7305" y="7084"/>
              <a:ext cx="953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663" y="2324"/>
              <a:ext cx="957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3" name="Text Box 87"/>
            <p:cNvSpPr txBox="1">
              <a:spLocks noChangeArrowheads="1"/>
            </p:cNvSpPr>
            <p:nvPr/>
          </p:nvSpPr>
          <p:spPr bwMode="auto">
            <a:xfrm>
              <a:off x="7198" y="6430"/>
              <a:ext cx="957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86"/>
            <p:cNvSpPr txBox="1">
              <a:spLocks noChangeArrowheads="1"/>
            </p:cNvSpPr>
            <p:nvPr/>
          </p:nvSpPr>
          <p:spPr bwMode="auto">
            <a:xfrm>
              <a:off x="3796" y="3079"/>
              <a:ext cx="952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85"/>
            <p:cNvSpPr txBox="1">
              <a:spLocks noChangeArrowheads="1"/>
            </p:cNvSpPr>
            <p:nvPr/>
          </p:nvSpPr>
          <p:spPr bwMode="auto">
            <a:xfrm>
              <a:off x="3260" y="6276"/>
              <a:ext cx="1343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6" name="Text Box 84"/>
            <p:cNvSpPr txBox="1">
              <a:spLocks noChangeArrowheads="1"/>
            </p:cNvSpPr>
            <p:nvPr/>
          </p:nvSpPr>
          <p:spPr bwMode="auto">
            <a:xfrm>
              <a:off x="3725" y="6726"/>
              <a:ext cx="1244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auto">
            <a:xfrm>
              <a:off x="4780" y="5052"/>
              <a:ext cx="988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82"/>
            <p:cNvSpPr txBox="1">
              <a:spLocks noChangeArrowheads="1"/>
            </p:cNvSpPr>
            <p:nvPr/>
          </p:nvSpPr>
          <p:spPr bwMode="auto">
            <a:xfrm>
              <a:off x="8508" y="4744"/>
              <a:ext cx="985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55" y="1682"/>
              <a:ext cx="1020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2838" y="4261"/>
              <a:ext cx="1065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6136" y="7128"/>
              <a:ext cx="104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  <a:sym typeface="Symbol"/>
                </a:rPr>
                <a:t>-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78"/>
            <p:cNvSpPr txBox="1">
              <a:spLocks noChangeArrowheads="1"/>
            </p:cNvSpPr>
            <p:nvPr/>
          </p:nvSpPr>
          <p:spPr bwMode="auto">
            <a:xfrm>
              <a:off x="6279" y="851"/>
              <a:ext cx="1221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6877" y="2300"/>
              <a:ext cx="122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5281" y="2814"/>
              <a:ext cx="1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9052" y="4644"/>
              <a:ext cx="1219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8017" y="1542"/>
              <a:ext cx="10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7" name="Text Box 73"/>
            <p:cNvSpPr txBox="1">
              <a:spLocks noChangeArrowheads="1"/>
            </p:cNvSpPr>
            <p:nvPr/>
          </p:nvSpPr>
          <p:spPr bwMode="auto">
            <a:xfrm>
              <a:off x="6497" y="4397"/>
              <a:ext cx="1221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5383" y="3655"/>
              <a:ext cx="122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9" name="Text Box 71"/>
            <p:cNvSpPr txBox="1">
              <a:spLocks noChangeArrowheads="1"/>
            </p:cNvSpPr>
            <p:nvPr/>
          </p:nvSpPr>
          <p:spPr bwMode="auto">
            <a:xfrm>
              <a:off x="3663" y="4120"/>
              <a:ext cx="113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3441" y="5475"/>
              <a:ext cx="10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7315" y="3425"/>
              <a:ext cx="683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4922" y="4369"/>
              <a:ext cx="88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3698" y="2349"/>
              <a:ext cx="5003" cy="484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V="1">
              <a:off x="3748" y="5950"/>
              <a:ext cx="1152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5"/>
            <p:cNvSpPr>
              <a:spLocks noChangeShapeType="1"/>
            </p:cNvSpPr>
            <p:nvPr/>
          </p:nvSpPr>
          <p:spPr bwMode="auto">
            <a:xfrm flipH="1">
              <a:off x="4879" y="2361"/>
              <a:ext cx="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 flipV="1">
              <a:off x="4870" y="5961"/>
              <a:ext cx="3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 flipV="1">
              <a:off x="6508" y="2834"/>
              <a:ext cx="930" cy="1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 rot="21360000" flipH="1">
              <a:off x="6117" y="2842"/>
              <a:ext cx="396" cy="34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V="1">
              <a:off x="6520" y="1076"/>
              <a:ext cx="5" cy="17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6520" y="1829"/>
              <a:ext cx="0" cy="103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 rot="-5357045" flipH="1" flipV="1">
              <a:off x="7722" y="4862"/>
              <a:ext cx="384" cy="32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rot="5357045" flipV="1">
              <a:off x="9030" y="3969"/>
              <a:ext cx="5" cy="166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 rot="5357045" flipV="1">
              <a:off x="8690" y="4306"/>
              <a:ext cx="0" cy="97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rot="-16288129" flipH="1" flipV="1">
              <a:off x="4305" y="4424"/>
              <a:ext cx="480" cy="45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5324" y="6594"/>
              <a:ext cx="93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rot="360000" flipV="1">
              <a:off x="6290" y="6028"/>
              <a:ext cx="428" cy="57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6268" y="7244"/>
              <a:ext cx="0" cy="94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rot="84554" flipH="1">
              <a:off x="5789" y="4239"/>
              <a:ext cx="934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rot="7740000" flipV="1">
              <a:off x="6467" y="4404"/>
              <a:ext cx="560" cy="46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14220000" flipH="1" flipV="1">
              <a:off x="7585" y="2131"/>
              <a:ext cx="415" cy="195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rot="84554" flipV="1">
              <a:off x="5693" y="5355"/>
              <a:ext cx="937" cy="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rot="14103704">
              <a:off x="5387" y="5327"/>
              <a:ext cx="112" cy="54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V="1">
              <a:off x="3286" y="7151"/>
              <a:ext cx="482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46"/>
            <p:cNvSpPr>
              <a:spLocks noChangeShapeType="1"/>
            </p:cNvSpPr>
            <p:nvPr/>
          </p:nvSpPr>
          <p:spPr bwMode="auto">
            <a:xfrm>
              <a:off x="8705" y="5953"/>
              <a:ext cx="9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V="1">
              <a:off x="4900" y="1319"/>
              <a:ext cx="0" cy="1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rot="21480000" flipV="1">
              <a:off x="6768" y="3874"/>
              <a:ext cx="310" cy="31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V="1">
              <a:off x="5655" y="4631"/>
              <a:ext cx="0" cy="7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4325" y="4906"/>
              <a:ext cx="0" cy="96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6265" y="6614"/>
              <a:ext cx="0" cy="5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6265" y="7259"/>
              <a:ext cx="0" cy="42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3765" y="4864"/>
              <a:ext cx="47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 rot="5357045" flipV="1">
              <a:off x="3119" y="4360"/>
              <a:ext cx="10" cy="99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rot="5400000">
              <a:off x="3401" y="4616"/>
              <a:ext cx="0" cy="49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2978" y="7922"/>
              <a:ext cx="818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6076" y="5180"/>
              <a:ext cx="79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6" name="Oval 34"/>
            <p:cNvSpPr>
              <a:spLocks noChangeArrowheads="1"/>
            </p:cNvSpPr>
            <p:nvPr/>
          </p:nvSpPr>
          <p:spPr bwMode="auto">
            <a:xfrm>
              <a:off x="4795" y="5886"/>
              <a:ext cx="143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33"/>
            <p:cNvSpPr>
              <a:spLocks noChangeArrowheads="1"/>
            </p:cNvSpPr>
            <p:nvPr/>
          </p:nvSpPr>
          <p:spPr bwMode="auto">
            <a:xfrm>
              <a:off x="8056" y="4713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6188" y="6521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7850" y="3389"/>
              <a:ext cx="1053" cy="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0" name="Oval 30"/>
            <p:cNvSpPr>
              <a:spLocks noChangeArrowheads="1"/>
            </p:cNvSpPr>
            <p:nvPr/>
          </p:nvSpPr>
          <p:spPr bwMode="auto">
            <a:xfrm>
              <a:off x="5584" y="5306"/>
              <a:ext cx="145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6678" y="4176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8"/>
            <p:cNvSpPr>
              <a:spLocks noChangeArrowheads="1"/>
            </p:cNvSpPr>
            <p:nvPr/>
          </p:nvSpPr>
          <p:spPr bwMode="auto">
            <a:xfrm>
              <a:off x="4255" y="4786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6423" y="2774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rc 26"/>
            <p:cNvSpPr>
              <a:spLocks/>
            </p:cNvSpPr>
            <p:nvPr/>
          </p:nvSpPr>
          <p:spPr bwMode="auto">
            <a:xfrm rot="10587180" flipH="1">
              <a:off x="4855" y="2349"/>
              <a:ext cx="622" cy="6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Arc 25"/>
            <p:cNvSpPr>
              <a:spLocks/>
            </p:cNvSpPr>
            <p:nvPr/>
          </p:nvSpPr>
          <p:spPr bwMode="auto">
            <a:xfrm>
              <a:off x="4200" y="6670"/>
              <a:ext cx="398" cy="4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Arc 24"/>
            <p:cNvSpPr>
              <a:spLocks/>
            </p:cNvSpPr>
            <p:nvPr/>
          </p:nvSpPr>
          <p:spPr bwMode="auto">
            <a:xfrm>
              <a:off x="7488" y="6331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Arc 23"/>
            <p:cNvSpPr>
              <a:spLocks/>
            </p:cNvSpPr>
            <p:nvPr/>
          </p:nvSpPr>
          <p:spPr bwMode="auto">
            <a:xfrm>
              <a:off x="3745" y="6216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Arc 22"/>
            <p:cNvSpPr>
              <a:spLocks/>
            </p:cNvSpPr>
            <p:nvPr/>
          </p:nvSpPr>
          <p:spPr bwMode="auto">
            <a:xfrm flipH="1">
              <a:off x="6695" y="6362"/>
              <a:ext cx="793" cy="7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Arc 21"/>
            <p:cNvSpPr>
              <a:spLocks/>
            </p:cNvSpPr>
            <p:nvPr/>
          </p:nvSpPr>
          <p:spPr bwMode="auto">
            <a:xfrm>
              <a:off x="4200" y="3041"/>
              <a:ext cx="398" cy="5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8638" y="4697"/>
              <a:ext cx="142" cy="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9"/>
            <p:cNvSpPr>
              <a:spLocks noChangeArrowheads="1"/>
            </p:cNvSpPr>
            <p:nvPr/>
          </p:nvSpPr>
          <p:spPr bwMode="auto">
            <a:xfrm>
              <a:off x="8654" y="4830"/>
              <a:ext cx="133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 flipV="1">
              <a:off x="8123" y="3721"/>
              <a:ext cx="0" cy="102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 flipV="1">
              <a:off x="8592" y="1834"/>
              <a:ext cx="453" cy="45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5"/>
            <p:cNvSpPr>
              <a:spLocks noChangeArrowheads="1"/>
            </p:cNvSpPr>
            <p:nvPr/>
          </p:nvSpPr>
          <p:spPr bwMode="auto">
            <a:xfrm>
              <a:off x="6413" y="2251"/>
              <a:ext cx="81" cy="1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6550" y="2249"/>
              <a:ext cx="80" cy="1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 rot="2340000">
              <a:off x="5100" y="5956"/>
              <a:ext cx="85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auto">
            <a:xfrm rot="2340000">
              <a:off x="4983" y="5910"/>
              <a:ext cx="85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AutoShape 11"/>
            <p:cNvSpPr>
              <a:spLocks noChangeArrowheads="1"/>
            </p:cNvSpPr>
            <p:nvPr/>
          </p:nvSpPr>
          <p:spPr bwMode="auto">
            <a:xfrm rot="16080000">
              <a:off x="3856" y="7124"/>
              <a:ext cx="170" cy="169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 rot="5400000">
              <a:off x="3851" y="7133"/>
              <a:ext cx="112" cy="113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9"/>
            <p:cNvSpPr>
              <a:spLocks noChangeArrowheads="1"/>
            </p:cNvSpPr>
            <p:nvPr/>
          </p:nvSpPr>
          <p:spPr bwMode="auto">
            <a:xfrm>
              <a:off x="6890" y="2588"/>
              <a:ext cx="80" cy="17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4835" y="3441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4850" y="3564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6"/>
            <p:cNvSpPr>
              <a:spLocks noChangeArrowheads="1"/>
            </p:cNvSpPr>
            <p:nvPr/>
          </p:nvSpPr>
          <p:spPr bwMode="auto">
            <a:xfrm>
              <a:off x="7345" y="3425"/>
              <a:ext cx="79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7240" y="3571"/>
              <a:ext cx="8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41" y="2399"/>
              <a:ext cx="79" cy="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3"/>
            <p:cNvSpPr>
              <a:spLocks noChangeArrowheads="1"/>
            </p:cNvSpPr>
            <p:nvPr/>
          </p:nvSpPr>
          <p:spPr bwMode="auto">
            <a:xfrm>
              <a:off x="7375" y="5906"/>
              <a:ext cx="113" cy="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"/>
            <p:cNvSpPr>
              <a:spLocks noChangeArrowheads="1"/>
            </p:cNvSpPr>
            <p:nvPr/>
          </p:nvSpPr>
          <p:spPr bwMode="auto">
            <a:xfrm>
              <a:off x="7520" y="5900"/>
              <a:ext cx="114" cy="1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rot="13800000">
              <a:off x="4161" y="4971"/>
              <a:ext cx="473" cy="351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Rectangle 149"/>
          <p:cNvSpPr>
            <a:spLocks noChangeArrowheads="1"/>
          </p:cNvSpPr>
          <p:nvPr/>
        </p:nvSpPr>
        <p:spPr bwMode="auto">
          <a:xfrm>
            <a:off x="0" y="5303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19872" y="5071283"/>
            <a:ext cx="5652120" cy="87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11</a:t>
            </a:r>
            <a:r>
              <a:rPr lang="en-US" dirty="0">
                <a:solidFill>
                  <a:srgbClr val="7A00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7A0017"/>
                </a:solidFill>
              </a:rPr>
              <a:t>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22</a:t>
            </a:r>
            <a:r>
              <a:rPr lang="en-US" dirty="0">
                <a:solidFill>
                  <a:srgbClr val="7A00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7A0017"/>
                </a:solidFill>
              </a:rPr>
              <a:t>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33</a:t>
            </a:r>
            <a:r>
              <a:rPr lang="en-US" dirty="0">
                <a:solidFill>
                  <a:srgbClr val="7A0017"/>
                </a:solidFill>
              </a:rPr>
              <a:t> </a:t>
            </a:r>
            <a:r>
              <a:rPr lang="en-US" dirty="0"/>
              <a:t>- normal (compressive or tensile) stresses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12</a:t>
            </a:r>
            <a:r>
              <a:rPr lang="en-US" dirty="0">
                <a:solidFill>
                  <a:srgbClr val="7A0017"/>
                </a:solidFill>
              </a:rPr>
              <a:t>,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13</a:t>
            </a:r>
            <a:r>
              <a:rPr lang="en-US" dirty="0">
                <a:solidFill>
                  <a:srgbClr val="7A0017"/>
                </a:solidFill>
              </a:rPr>
              <a:t>,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21</a:t>
            </a:r>
            <a:r>
              <a:rPr lang="en-US" dirty="0">
                <a:solidFill>
                  <a:srgbClr val="7A0017"/>
                </a:solidFill>
              </a:rPr>
              <a:t>,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23</a:t>
            </a:r>
            <a:r>
              <a:rPr lang="en-US" dirty="0">
                <a:solidFill>
                  <a:srgbClr val="7A0017"/>
                </a:solidFill>
              </a:rPr>
              <a:t>,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31</a:t>
            </a:r>
            <a:r>
              <a:rPr lang="en-US" dirty="0">
                <a:solidFill>
                  <a:srgbClr val="7A0017"/>
                </a:solidFill>
              </a:rPr>
              <a:t>,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32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/>
              <a:t>-  are tangential (shear) stresses </a:t>
            </a:r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74F6ABAD-C53A-4B48-947D-6092967AC83D}"/>
              </a:ext>
            </a:extLst>
          </p:cNvPr>
          <p:cNvCxnSpPr>
            <a:stCxn id="77" idx="2"/>
          </p:cNvCxnSpPr>
          <p:nvPr/>
        </p:nvCxnSpPr>
        <p:spPr>
          <a:xfrm flipV="1">
            <a:off x="3758157" y="2629515"/>
            <a:ext cx="837617" cy="32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2345950-B1C0-4964-BF7D-E636629AB803}"/>
              </a:ext>
            </a:extLst>
          </p:cNvPr>
          <p:cNvSpPr txBox="1"/>
          <p:nvPr/>
        </p:nvSpPr>
        <p:spPr>
          <a:xfrm>
            <a:off x="4497448" y="2286729"/>
            <a:ext cx="4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ym typeface="Symbol" panose="05050102010706020507" pitchFamily="18" charset="2"/>
              </a:rPr>
              <a:t>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endParaRPr lang="ru-RU" baseline="-25000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D3503B7-23E8-47F1-A31E-19007BD0F908}"/>
              </a:ext>
            </a:extLst>
          </p:cNvPr>
          <p:cNvCxnSpPr>
            <a:cxnSpLocks/>
          </p:cNvCxnSpPr>
          <p:nvPr/>
        </p:nvCxnSpPr>
        <p:spPr>
          <a:xfrm flipH="1">
            <a:off x="660665" y="3052262"/>
            <a:ext cx="689693" cy="3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6115D6B-0A1F-4660-B189-E7B74A4158E8}"/>
              </a:ext>
            </a:extLst>
          </p:cNvPr>
          <p:cNvSpPr txBox="1"/>
          <p:nvPr/>
        </p:nvSpPr>
        <p:spPr>
          <a:xfrm>
            <a:off x="320071" y="3185934"/>
            <a:ext cx="6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ym typeface="Symbol" panose="05050102010706020507" pitchFamily="18" charset="2"/>
              </a:rPr>
              <a:t></a:t>
            </a:r>
            <a:r>
              <a:rPr lang="en-US" baseline="-25000" dirty="0">
                <a:sym typeface="Symbol" panose="05050102010706020507" pitchFamily="18" charset="2"/>
              </a:rPr>
              <a:t>2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1029230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673111"/>
              </p:ext>
            </p:extLst>
          </p:nvPr>
        </p:nvGraphicFramePr>
        <p:xfrm>
          <a:off x="3563242" y="1013618"/>
          <a:ext cx="53292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3" imgW="4140000" imgH="279360" progId="Equation.DSMT4">
                  <p:embed/>
                </p:oleObj>
              </mc:Choice>
              <mc:Fallback>
                <p:oleObj name="Equation" r:id="rId3" imgW="4140000" imgH="27936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242" y="1013618"/>
                        <a:ext cx="5329238" cy="360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079156"/>
              </p:ext>
            </p:extLst>
          </p:nvPr>
        </p:nvGraphicFramePr>
        <p:xfrm>
          <a:off x="36513" y="2546350"/>
          <a:ext cx="5699125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5" imgW="4559040" imgH="1269720" progId="Equation.DSMT4">
                  <p:embed/>
                </p:oleObj>
              </mc:Choice>
              <mc:Fallback>
                <p:oleObj name="Equation" r:id="rId5" imgW="4559040" imgH="126972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2546350"/>
                        <a:ext cx="5699125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3" name="Объект 2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5" t="-6493" r="-5151" b="-339"/>
          <a:stretch>
            <a:fillRect/>
          </a:stretch>
        </p:blipFill>
        <p:spPr bwMode="auto">
          <a:xfrm>
            <a:off x="147340" y="236612"/>
            <a:ext cx="29845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7366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14732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403648" y="457200"/>
            <a:ext cx="36004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>
            <a:off x="2705786" y="269280"/>
            <a:ext cx="36004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56880"/>
              </p:ext>
            </p:extLst>
          </p:nvPr>
        </p:nvGraphicFramePr>
        <p:xfrm>
          <a:off x="2771800" y="384802"/>
          <a:ext cx="3381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8" imgW="291973" imgH="279279" progId="Equation.DSMT4">
                  <p:embed/>
                </p:oleObj>
              </mc:Choice>
              <mc:Fallback>
                <p:oleObj name="Equation" r:id="rId8" imgW="291973" imgH="279279" progId="Equation.DSMT4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84802"/>
                        <a:ext cx="338137" cy="355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005656"/>
              </p:ext>
            </p:extLst>
          </p:nvPr>
        </p:nvGraphicFramePr>
        <p:xfrm>
          <a:off x="1403350" y="385763"/>
          <a:ext cx="4413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10" imgW="342720" imgH="279360" progId="Equation.DSMT4">
                  <p:embed/>
                </p:oleObj>
              </mc:Choice>
              <mc:Fallback>
                <p:oleObj name="Equation" r:id="rId10" imgW="342720" imgH="279360" progId="Equation.DSMT4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5763"/>
                        <a:ext cx="4413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2051720" y="1757595"/>
            <a:ext cx="36004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46593"/>
              </p:ext>
            </p:extLst>
          </p:nvPr>
        </p:nvGraphicFramePr>
        <p:xfrm>
          <a:off x="2152986" y="1660604"/>
          <a:ext cx="4286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12" imgW="342720" imgH="279360" progId="Equation.DSMT4">
                  <p:embed/>
                </p:oleObj>
              </mc:Choice>
              <mc:Fallback>
                <p:oleObj name="Equation" r:id="rId12" imgW="342720" imgH="279360" progId="Equation.DSMT4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986" y="1660604"/>
                        <a:ext cx="4286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1467521" y="1193800"/>
            <a:ext cx="36004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763622"/>
              </p:ext>
            </p:extLst>
          </p:nvPr>
        </p:nvGraphicFramePr>
        <p:xfrm>
          <a:off x="-828600" y="638969"/>
          <a:ext cx="246062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14" imgW="190440" imgH="152280" progId="Equation.DSMT4">
                  <p:embed/>
                </p:oleObj>
              </mc:Choice>
              <mc:Fallback>
                <p:oleObj name="Equation" r:id="rId14" imgW="190440" imgH="152280" progId="Equation.DSMT4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28600" y="638969"/>
                        <a:ext cx="246062" cy="19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675161"/>
              </p:ext>
            </p:extLst>
          </p:nvPr>
        </p:nvGraphicFramePr>
        <p:xfrm>
          <a:off x="2722946" y="4293096"/>
          <a:ext cx="32226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16" imgW="2577960" imgH="330120" progId="Equation.DSMT4">
                  <p:embed/>
                </p:oleObj>
              </mc:Choice>
              <mc:Fallback>
                <p:oleObj name="Equation" r:id="rId16" imgW="2577960" imgH="330120" progId="Equation.DSMT4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946" y="4293096"/>
                        <a:ext cx="32226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V="1">
            <a:off x="1868649" y="532179"/>
            <a:ext cx="828000" cy="1153120"/>
          </a:xfrm>
          <a:prstGeom prst="straightConnector1">
            <a:avLst/>
          </a:prstGeom>
          <a:ln w="571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867316" y="1189250"/>
            <a:ext cx="0" cy="504000"/>
          </a:xfrm>
          <a:prstGeom prst="straightConnector1">
            <a:avLst/>
          </a:prstGeom>
          <a:ln w="38100">
            <a:solidFill>
              <a:srgbClr val="4118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31313" y="1020932"/>
            <a:ext cx="396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118EE"/>
                </a:solidFill>
                <a:latin typeface="Georgia" panose="02040502050405020303" pitchFamily="18" charset="0"/>
              </a:rPr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91B30-6F4D-4BAB-AA18-B44431B9555E}"/>
              </a:ext>
            </a:extLst>
          </p:cNvPr>
          <p:cNvSpPr txBox="1"/>
          <p:nvPr/>
        </p:nvSpPr>
        <p:spPr>
          <a:xfrm>
            <a:off x="6229871" y="43373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Shear stress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92148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251520" y="2397221"/>
            <a:ext cx="2453751" cy="1846022"/>
          </a:xfrm>
          <a:custGeom>
            <a:avLst/>
            <a:gdLst>
              <a:gd name="connsiteX0" fmla="*/ 1192795 w 2453751"/>
              <a:gd name="connsiteY0" fmla="*/ 44517 h 1846022"/>
              <a:gd name="connsiteX1" fmla="*/ 310200 w 2453751"/>
              <a:gd name="connsiteY1" fmla="*/ 298959 h 1846022"/>
              <a:gd name="connsiteX2" fmla="*/ 99 w 2453751"/>
              <a:gd name="connsiteY2" fmla="*/ 966868 h 1846022"/>
              <a:gd name="connsiteX3" fmla="*/ 334054 w 2453751"/>
              <a:gd name="connsiteY3" fmla="*/ 1499606 h 1846022"/>
              <a:gd name="connsiteX4" fmla="*/ 1653971 w 2453751"/>
              <a:gd name="connsiteY4" fmla="*/ 1841512 h 1846022"/>
              <a:gd name="connsiteX5" fmla="*/ 2266221 w 2453751"/>
              <a:gd name="connsiteY5" fmla="*/ 1658632 h 1846022"/>
              <a:gd name="connsiteX6" fmla="*/ 2449101 w 2453751"/>
              <a:gd name="connsiteY6" fmla="*/ 1149748 h 1846022"/>
              <a:gd name="connsiteX7" fmla="*/ 2361637 w 2453751"/>
              <a:gd name="connsiteY7" fmla="*/ 481839 h 1846022"/>
              <a:gd name="connsiteX8" fmla="*/ 1972023 w 2453751"/>
              <a:gd name="connsiteY8" fmla="*/ 44517 h 1846022"/>
              <a:gd name="connsiteX9" fmla="*/ 1192795 w 2453751"/>
              <a:gd name="connsiteY9" fmla="*/ 44517 h 184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3751" h="1846022">
                <a:moveTo>
                  <a:pt x="1192795" y="44517"/>
                </a:moveTo>
                <a:cubicBezTo>
                  <a:pt x="915825" y="86924"/>
                  <a:pt x="508983" y="145234"/>
                  <a:pt x="310200" y="298959"/>
                </a:cubicBezTo>
                <a:cubicBezTo>
                  <a:pt x="111417" y="452684"/>
                  <a:pt x="-3877" y="766760"/>
                  <a:pt x="99" y="966868"/>
                </a:cubicBezTo>
                <a:cubicBezTo>
                  <a:pt x="4075" y="1166976"/>
                  <a:pt x="58409" y="1353832"/>
                  <a:pt x="334054" y="1499606"/>
                </a:cubicBezTo>
                <a:cubicBezTo>
                  <a:pt x="609699" y="1645380"/>
                  <a:pt x="1331943" y="1815008"/>
                  <a:pt x="1653971" y="1841512"/>
                </a:cubicBezTo>
                <a:cubicBezTo>
                  <a:pt x="1975999" y="1868016"/>
                  <a:pt x="2133700" y="1773926"/>
                  <a:pt x="2266221" y="1658632"/>
                </a:cubicBezTo>
                <a:cubicBezTo>
                  <a:pt x="2398742" y="1543338"/>
                  <a:pt x="2433198" y="1345880"/>
                  <a:pt x="2449101" y="1149748"/>
                </a:cubicBezTo>
                <a:cubicBezTo>
                  <a:pt x="2465004" y="953616"/>
                  <a:pt x="2441150" y="666044"/>
                  <a:pt x="2361637" y="481839"/>
                </a:cubicBezTo>
                <a:cubicBezTo>
                  <a:pt x="2282124" y="297634"/>
                  <a:pt x="2161529" y="118729"/>
                  <a:pt x="1972023" y="44517"/>
                </a:cubicBezTo>
                <a:cubicBezTo>
                  <a:pt x="1782517" y="-29695"/>
                  <a:pt x="1469765" y="2110"/>
                  <a:pt x="1192795" y="4451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397544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eorgia" panose="02040502050405020303" pitchFamily="18" charset="0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>
              <a:xfrm>
                <a:off x="3707904" y="2499295"/>
                <a:ext cx="5204158" cy="153086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ru-RU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4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𝛕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499295"/>
                <a:ext cx="5204158" cy="1530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>
            <a:cxnSpLocks/>
          </p:cNvCxnSpPr>
          <p:nvPr/>
        </p:nvCxnSpPr>
        <p:spPr>
          <a:xfrm flipV="1">
            <a:off x="2411760" y="1258190"/>
            <a:ext cx="277187" cy="1315200"/>
          </a:xfrm>
          <a:prstGeom prst="straightConnector1">
            <a:avLst/>
          </a:prstGeom>
          <a:ln w="38100">
            <a:solidFill>
              <a:srgbClr val="7A00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9473" y="909509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A00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𝛔</m:t>
                          </m:r>
                        </m:e>
                        <m:sub>
                          <m:r>
                            <a:rPr lang="en-US" sz="2800" b="1"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73" y="909509"/>
                <a:ext cx="93610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36402" y="2001318"/>
                <a:ext cx="468000" cy="3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402" y="2001318"/>
                <a:ext cx="468000" cy="360000"/>
              </a:xfrm>
              <a:prstGeom prst="rect">
                <a:avLst/>
              </a:prstGeom>
              <a:blipFill>
                <a:blip r:embed="rId6"/>
                <a:stretch>
                  <a:fillRect b="-15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>
            <a:cxnSpLocks/>
          </p:cNvCxnSpPr>
          <p:nvPr/>
        </p:nvCxnSpPr>
        <p:spPr>
          <a:xfrm flipH="1">
            <a:off x="1832993" y="1270807"/>
            <a:ext cx="835582" cy="759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</p:cNvCxnSpPr>
          <p:nvPr/>
        </p:nvCxnSpPr>
        <p:spPr>
          <a:xfrm flipH="1" flipV="1">
            <a:off x="1801111" y="2047584"/>
            <a:ext cx="580392" cy="46776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</p:cNvCxnSpPr>
          <p:nvPr/>
        </p:nvCxnSpPr>
        <p:spPr>
          <a:xfrm flipV="1">
            <a:off x="2447482" y="1767839"/>
            <a:ext cx="828374" cy="766973"/>
          </a:xfrm>
          <a:prstGeom prst="straightConnector1">
            <a:avLst/>
          </a:prstGeom>
          <a:ln w="28575">
            <a:solidFill>
              <a:srgbClr val="7A0017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20148" y="1495760"/>
                <a:ext cx="7200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48" y="1495760"/>
                <a:ext cx="72008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вал 28"/>
          <p:cNvSpPr/>
          <p:nvPr/>
        </p:nvSpPr>
        <p:spPr>
          <a:xfrm>
            <a:off x="2371651" y="249929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Прямая со стрелкой 33"/>
          <p:cNvCxnSpPr>
            <a:cxnSpLocks/>
          </p:cNvCxnSpPr>
          <p:nvPr/>
        </p:nvCxnSpPr>
        <p:spPr>
          <a:xfrm flipV="1">
            <a:off x="2459873" y="2020210"/>
            <a:ext cx="544217" cy="495143"/>
          </a:xfrm>
          <a:prstGeom prst="straightConnector1">
            <a:avLst/>
          </a:prstGeom>
          <a:ln w="28575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35557" y="1558545"/>
                <a:ext cx="7200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𝛔</m:t>
                          </m:r>
                        </m:e>
                        <m:sub>
                          <m: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b="1" i="1" smtClean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  <a:sym typeface="Symbol"/>
                            </a:rPr>
                            <m:t>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57" y="1558545"/>
                <a:ext cx="720080" cy="461665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B07FEE5-C9A9-4191-B940-E8B26877B05E}"/>
              </a:ext>
            </a:extLst>
          </p:cNvPr>
          <p:cNvCxnSpPr>
            <a:cxnSpLocks/>
          </p:cNvCxnSpPr>
          <p:nvPr/>
        </p:nvCxnSpPr>
        <p:spPr>
          <a:xfrm flipH="1" flipV="1">
            <a:off x="2665693" y="1248242"/>
            <a:ext cx="580392" cy="529324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1C0F21-E5A8-44F8-AF10-BDD84897108F}"/>
              </a:ext>
            </a:extLst>
          </p:cNvPr>
          <p:cNvSpPr txBox="1"/>
          <p:nvPr/>
        </p:nvSpPr>
        <p:spPr>
          <a:xfrm>
            <a:off x="2162357" y="1023541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2AE0E4-C6D4-426F-B97F-5BF658395911}"/>
              </a:ext>
            </a:extLst>
          </p:cNvPr>
          <p:cNvSpPr txBox="1"/>
          <p:nvPr/>
        </p:nvSpPr>
        <p:spPr>
          <a:xfrm>
            <a:off x="6538242" y="2842505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8CC2BB-09CE-4E1B-B8C7-777DC3050789}"/>
              </a:ext>
            </a:extLst>
          </p:cNvPr>
          <p:cNvSpPr txBox="1"/>
          <p:nvPr/>
        </p:nvSpPr>
        <p:spPr>
          <a:xfrm>
            <a:off x="4716016" y="2842505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954E9B-D0C0-436E-8DD0-32FFBCE56C22}"/>
              </a:ext>
            </a:extLst>
          </p:cNvPr>
          <p:cNvSpPr txBox="1"/>
          <p:nvPr/>
        </p:nvSpPr>
        <p:spPr>
          <a:xfrm>
            <a:off x="7745820" y="2842505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D1FDC-920B-498D-A7C8-DE35533B9D10}"/>
              </a:ext>
            </a:extLst>
          </p:cNvPr>
          <p:cNvSpPr txBox="1"/>
          <p:nvPr/>
        </p:nvSpPr>
        <p:spPr>
          <a:xfrm>
            <a:off x="8231942" y="2909808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15F5A-5D03-4182-9F16-7B73AFEA1E16}"/>
              </a:ext>
            </a:extLst>
          </p:cNvPr>
          <p:cNvSpPr txBox="1"/>
          <p:nvPr/>
        </p:nvSpPr>
        <p:spPr>
          <a:xfrm>
            <a:off x="1372249" y="1639345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58A3B-9980-433B-A20C-292F4C8C3FE4}"/>
              </a:ext>
            </a:extLst>
          </p:cNvPr>
          <p:cNvSpPr txBox="1"/>
          <p:nvPr/>
        </p:nvSpPr>
        <p:spPr>
          <a:xfrm>
            <a:off x="2896386" y="2084737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33D1D93F-1F96-45E2-A2D5-87DCD75EAF8A}"/>
              </a:ext>
            </a:extLst>
          </p:cNvPr>
          <p:cNvCxnSpPr>
            <a:cxnSpLocks/>
          </p:cNvCxnSpPr>
          <p:nvPr/>
        </p:nvCxnSpPr>
        <p:spPr>
          <a:xfrm flipH="1">
            <a:off x="1695597" y="4222150"/>
            <a:ext cx="365746" cy="502994"/>
          </a:xfrm>
          <a:prstGeom prst="straightConnector1">
            <a:avLst/>
          </a:prstGeom>
          <a:ln w="38100">
            <a:solidFill>
              <a:srgbClr val="7A00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D04E4005-4F5B-489F-AF66-76F451C3F51B}"/>
              </a:ext>
            </a:extLst>
          </p:cNvPr>
          <p:cNvCxnSpPr>
            <a:cxnSpLocks/>
          </p:cNvCxnSpPr>
          <p:nvPr/>
        </p:nvCxnSpPr>
        <p:spPr>
          <a:xfrm rot="300000" flipH="1">
            <a:off x="1695597" y="4653136"/>
            <a:ext cx="40814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5F6935D-F508-44FC-ACEF-BBD285DD860E}"/>
              </a:ext>
            </a:extLst>
          </p:cNvPr>
          <p:cNvCxnSpPr>
            <a:cxnSpLocks/>
          </p:cNvCxnSpPr>
          <p:nvPr/>
        </p:nvCxnSpPr>
        <p:spPr>
          <a:xfrm flipH="1">
            <a:off x="1619720" y="4257650"/>
            <a:ext cx="432000" cy="4489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4BB5224-C3AF-4CCC-A061-290227AA360B}"/>
              </a:ext>
            </a:extLst>
          </p:cNvPr>
          <p:cNvCxnSpPr>
            <a:cxnSpLocks/>
          </p:cNvCxnSpPr>
          <p:nvPr/>
        </p:nvCxnSpPr>
        <p:spPr>
          <a:xfrm>
            <a:off x="2071308" y="4258066"/>
            <a:ext cx="19849" cy="467078"/>
          </a:xfrm>
          <a:prstGeom prst="straightConnector1">
            <a:avLst/>
          </a:prstGeom>
          <a:ln w="28575">
            <a:solidFill>
              <a:srgbClr val="7A0017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23A332E-8D17-4F67-AB01-CA2E062EAFDD}"/>
              </a:ext>
            </a:extLst>
          </p:cNvPr>
          <p:cNvCxnSpPr>
            <a:cxnSpLocks/>
          </p:cNvCxnSpPr>
          <p:nvPr/>
        </p:nvCxnSpPr>
        <p:spPr>
          <a:xfrm rot="7800000" flipV="1">
            <a:off x="1849619" y="4387774"/>
            <a:ext cx="544217" cy="495143"/>
          </a:xfrm>
          <a:prstGeom prst="straightConnector1">
            <a:avLst/>
          </a:prstGeom>
          <a:ln w="28575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3114801D-0AA7-42FD-A4B0-B6CD0032B5EC}"/>
              </a:ext>
            </a:extLst>
          </p:cNvPr>
          <p:cNvSpPr/>
          <p:nvPr/>
        </p:nvSpPr>
        <p:spPr>
          <a:xfrm>
            <a:off x="2018149" y="4189243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6AE8619-461B-420F-A0DE-DA628DEE715D}"/>
              </a:ext>
            </a:extLst>
          </p:cNvPr>
          <p:cNvCxnSpPr>
            <a:cxnSpLocks/>
          </p:cNvCxnSpPr>
          <p:nvPr/>
        </p:nvCxnSpPr>
        <p:spPr>
          <a:xfrm rot="240000">
            <a:off x="1656652" y="4300929"/>
            <a:ext cx="54490" cy="38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2CA9C9-14A9-4C05-AD0F-38C9CC1F585B}"/>
                  </a:ext>
                </a:extLst>
              </p:cNvPr>
              <p:cNvSpPr txBox="1"/>
              <p:nvPr/>
            </p:nvSpPr>
            <p:spPr>
              <a:xfrm>
                <a:off x="2081526" y="4734840"/>
                <a:ext cx="468000" cy="3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2CA9C9-14A9-4C05-AD0F-38C9CC1F5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526" y="4734840"/>
                <a:ext cx="468000" cy="360000"/>
              </a:xfrm>
              <a:prstGeom prst="rect">
                <a:avLst/>
              </a:prstGeom>
              <a:blipFill>
                <a:blip r:embed="rId9"/>
                <a:stretch>
                  <a:fillRect b="-15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D48C7484-1115-45E8-B790-B3179B200497}"/>
              </a:ext>
            </a:extLst>
          </p:cNvPr>
          <p:cNvSpPr txBox="1"/>
          <p:nvPr/>
        </p:nvSpPr>
        <p:spPr>
          <a:xfrm>
            <a:off x="2141510" y="4818259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6CC62A2-5E59-4996-87BB-362C1B6FAD4B}"/>
                  </a:ext>
                </a:extLst>
              </p:cNvPr>
              <p:cNvSpPr txBox="1"/>
              <p:nvPr/>
            </p:nvSpPr>
            <p:spPr>
              <a:xfrm>
                <a:off x="1140440" y="4573503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A00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𝛔</m:t>
                          </m:r>
                        </m:e>
                        <m:sub>
                          <m:r>
                            <a:rPr lang="en-US" sz="2800" b="1"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6CC62A2-5E59-4996-87BB-362C1B6FA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40" y="4573503"/>
                <a:ext cx="93610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7C6A4C-47B5-4511-A0E1-42365B44D39B}"/>
                  </a:ext>
                </a:extLst>
              </p:cNvPr>
              <p:cNvSpPr txBox="1"/>
              <p:nvPr/>
            </p:nvSpPr>
            <p:spPr>
              <a:xfrm>
                <a:off x="2059738" y="4359059"/>
                <a:ext cx="7200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7C6A4C-47B5-4511-A0E1-42365B44D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738" y="4359059"/>
                <a:ext cx="72008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29A37B7-1B17-49D9-A880-7889EDDB3DB1}"/>
                  </a:ext>
                </a:extLst>
              </p:cNvPr>
              <p:cNvSpPr txBox="1"/>
              <p:nvPr/>
            </p:nvSpPr>
            <p:spPr>
              <a:xfrm>
                <a:off x="1059771" y="4135510"/>
                <a:ext cx="7200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𝛔</m:t>
                          </m:r>
                        </m:e>
                        <m:sub>
                          <m: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b="1" i="1" smtClean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  <a:sym typeface="Symbol"/>
                            </a:rPr>
                            <m:t>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29A37B7-1B17-49D9-A880-7889EDDB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71" y="4135510"/>
                <a:ext cx="720080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B4AA530-ED17-45CA-8058-9FBAB37D80B8}"/>
              </a:ext>
            </a:extLst>
          </p:cNvPr>
          <p:cNvSpPr txBox="1"/>
          <p:nvPr/>
        </p:nvSpPr>
        <p:spPr>
          <a:xfrm>
            <a:off x="1363324" y="4687535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9E8CE7-3EA3-4D80-9C76-688C36A98D58}"/>
              </a:ext>
            </a:extLst>
          </p:cNvPr>
          <p:cNvSpPr txBox="1"/>
          <p:nvPr/>
        </p:nvSpPr>
        <p:spPr>
          <a:xfrm>
            <a:off x="1096463" y="4216310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A73899-4B61-4279-A365-9233BDC28719}"/>
              </a:ext>
            </a:extLst>
          </p:cNvPr>
          <p:cNvSpPr txBox="1"/>
          <p:nvPr/>
        </p:nvSpPr>
        <p:spPr>
          <a:xfrm>
            <a:off x="1230126" y="296733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eorgia" panose="02040502050405020303" pitchFamily="18" charset="0"/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D382B0-BE5C-4A3E-BA39-0FBEF0AB71D2}"/>
                  </a:ext>
                </a:extLst>
              </p:cNvPr>
              <p:cNvSpPr txBox="1"/>
              <p:nvPr/>
            </p:nvSpPr>
            <p:spPr>
              <a:xfrm>
                <a:off x="3851920" y="4077072"/>
                <a:ext cx="4896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8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𝐧𝐧</m:t>
                        </m:r>
                      </m:sub>
                    </m:sSub>
                  </m:oMath>
                </a14:m>
                <a:r>
                  <a:rPr lang="ru-RU" sz="2800" dirty="0"/>
                  <a:t> </a:t>
                </a:r>
                <a:r>
                  <a:rPr lang="ru-RU" sz="2800" dirty="0">
                    <a:sym typeface="Symbol" panose="05050102010706020507" pitchFamily="18" charset="2"/>
                  </a:rPr>
                  <a:t>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r>
                      <a:rPr lang="tt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dumm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summation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D382B0-BE5C-4A3E-BA39-0FBEF0AB7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077072"/>
                <a:ext cx="4896544" cy="523220"/>
              </a:xfrm>
              <a:prstGeom prst="rect">
                <a:avLst/>
              </a:prstGeom>
              <a:blipFill>
                <a:blip r:embed="rId13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4593B-089F-497E-A6CE-929204D2B06F}"/>
                  </a:ext>
                </a:extLst>
              </p:cNvPr>
              <p:cNvSpPr txBox="1"/>
              <p:nvPr/>
            </p:nvSpPr>
            <p:spPr>
              <a:xfrm>
                <a:off x="4701074" y="1041786"/>
                <a:ext cx="2664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r>
                      <a:rPr lang="ru-RU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sub>
                    </m:sSub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4593B-089F-497E-A6CE-929204D2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74" y="1041786"/>
                <a:ext cx="2664296" cy="523220"/>
              </a:xfrm>
              <a:prstGeom prst="rect">
                <a:avLst/>
              </a:prstGeom>
              <a:blipFill>
                <a:blip r:embed="rId1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259849F0-B277-4AE6-BAD0-1235C09F3F5D}"/>
              </a:ext>
            </a:extLst>
          </p:cNvPr>
          <p:cNvSpPr txBox="1"/>
          <p:nvPr/>
        </p:nvSpPr>
        <p:spPr>
          <a:xfrm>
            <a:off x="4723734" y="1150190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EF456D-92F3-4A63-ABE5-9A46C489F9A9}"/>
              </a:ext>
            </a:extLst>
          </p:cNvPr>
          <p:cNvSpPr txBox="1"/>
          <p:nvPr/>
        </p:nvSpPr>
        <p:spPr>
          <a:xfrm>
            <a:off x="6033222" y="1114716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136F09-B2F7-43AC-BDBC-FCDF8EBBD9FE}"/>
              </a:ext>
            </a:extLst>
          </p:cNvPr>
          <p:cNvSpPr txBox="1"/>
          <p:nvPr/>
        </p:nvSpPr>
        <p:spPr>
          <a:xfrm>
            <a:off x="6628594" y="1117119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89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1" grpId="0"/>
      <p:bldP spid="32" grpId="0"/>
      <p:bldP spid="33" grpId="0"/>
      <p:bldP spid="35" grpId="0"/>
      <p:bldP spid="47" grpId="0"/>
      <p:bldP spid="51" grpId="0"/>
      <p:bldP spid="52" grpId="0"/>
      <p:bldP spid="43" grpId="0"/>
      <p:bldP spid="44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31840" y="-27384"/>
            <a:ext cx="3018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Balance of Linear Momentum</a:t>
            </a:r>
            <a:endParaRPr lang="en-US" dirty="0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-36512" y="44624"/>
            <a:ext cx="5239068" cy="4870131"/>
            <a:chOff x="2182" y="851"/>
            <a:chExt cx="8250" cy="7670"/>
          </a:xfrm>
        </p:grpSpPr>
        <p:sp>
          <p:nvSpPr>
            <p:cNvPr id="4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2182" y="888"/>
              <a:ext cx="8242" cy="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105"/>
            <p:cNvSpPr txBox="1">
              <a:spLocks noChangeArrowheads="1"/>
            </p:cNvSpPr>
            <p:nvPr/>
          </p:nvSpPr>
          <p:spPr bwMode="auto">
            <a:xfrm>
              <a:off x="6555" y="6554"/>
              <a:ext cx="1246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04"/>
            <p:cNvSpPr txBox="1">
              <a:spLocks noChangeArrowheads="1"/>
            </p:cNvSpPr>
            <p:nvPr/>
          </p:nvSpPr>
          <p:spPr bwMode="auto">
            <a:xfrm>
              <a:off x="6105" y="3490"/>
              <a:ext cx="96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 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03"/>
            <p:cNvSpPr txBox="1">
              <a:spLocks noChangeArrowheads="1"/>
            </p:cNvSpPr>
            <p:nvPr/>
          </p:nvSpPr>
          <p:spPr bwMode="auto">
            <a:xfrm>
              <a:off x="2294" y="4722"/>
              <a:ext cx="12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" name="Text Box 102"/>
            <p:cNvSpPr txBox="1">
              <a:spLocks noChangeArrowheads="1"/>
            </p:cNvSpPr>
            <p:nvPr/>
          </p:nvSpPr>
          <p:spPr bwMode="auto">
            <a:xfrm>
              <a:off x="5573" y="5758"/>
              <a:ext cx="11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9" name="Text Box 101"/>
            <p:cNvSpPr txBox="1">
              <a:spLocks noChangeArrowheads="1"/>
            </p:cNvSpPr>
            <p:nvPr/>
          </p:nvSpPr>
          <p:spPr bwMode="auto">
            <a:xfrm>
              <a:off x="5048" y="6472"/>
              <a:ext cx="1115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0" name="Text Box 100"/>
            <p:cNvSpPr txBox="1">
              <a:spLocks noChangeArrowheads="1"/>
            </p:cNvSpPr>
            <p:nvPr/>
          </p:nvSpPr>
          <p:spPr bwMode="auto">
            <a:xfrm>
              <a:off x="5838" y="7885"/>
              <a:ext cx="16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1" name="Text Box 99"/>
            <p:cNvSpPr txBox="1">
              <a:spLocks noChangeArrowheads="1"/>
            </p:cNvSpPr>
            <p:nvPr/>
          </p:nvSpPr>
          <p:spPr bwMode="auto">
            <a:xfrm>
              <a:off x="7647" y="4959"/>
              <a:ext cx="887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2604" y="7236"/>
              <a:ext cx="1042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97"/>
            <p:cNvSpPr txBox="1">
              <a:spLocks noChangeArrowheads="1"/>
            </p:cNvSpPr>
            <p:nvPr/>
          </p:nvSpPr>
          <p:spPr bwMode="auto">
            <a:xfrm>
              <a:off x="4358" y="5455"/>
              <a:ext cx="679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96"/>
            <p:cNvSpPr txBox="1">
              <a:spLocks noChangeArrowheads="1"/>
            </p:cNvSpPr>
            <p:nvPr/>
          </p:nvSpPr>
          <p:spPr bwMode="auto">
            <a:xfrm>
              <a:off x="9325" y="5645"/>
              <a:ext cx="1107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95"/>
            <p:cNvSpPr txBox="1">
              <a:spLocks noChangeArrowheads="1"/>
            </p:cNvSpPr>
            <p:nvPr/>
          </p:nvSpPr>
          <p:spPr bwMode="auto">
            <a:xfrm>
              <a:off x="4235" y="1144"/>
              <a:ext cx="953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94"/>
            <p:cNvSpPr txBox="1">
              <a:spLocks noChangeArrowheads="1"/>
            </p:cNvSpPr>
            <p:nvPr/>
          </p:nvSpPr>
          <p:spPr bwMode="auto">
            <a:xfrm>
              <a:off x="2963" y="6699"/>
              <a:ext cx="95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8423" y="5951"/>
              <a:ext cx="95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92"/>
            <p:cNvSpPr txBox="1">
              <a:spLocks noChangeArrowheads="1"/>
            </p:cNvSpPr>
            <p:nvPr/>
          </p:nvSpPr>
          <p:spPr bwMode="auto">
            <a:xfrm>
              <a:off x="4129" y="1910"/>
              <a:ext cx="955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8495" y="2163"/>
              <a:ext cx="9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978" y="3246"/>
              <a:ext cx="951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89"/>
            <p:cNvSpPr txBox="1">
              <a:spLocks noChangeArrowheads="1"/>
            </p:cNvSpPr>
            <p:nvPr/>
          </p:nvSpPr>
          <p:spPr bwMode="auto">
            <a:xfrm>
              <a:off x="7305" y="7084"/>
              <a:ext cx="953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663" y="2324"/>
              <a:ext cx="957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altLang="en-US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3" name="Text Box 87"/>
            <p:cNvSpPr txBox="1">
              <a:spLocks noChangeArrowheads="1"/>
            </p:cNvSpPr>
            <p:nvPr/>
          </p:nvSpPr>
          <p:spPr bwMode="auto">
            <a:xfrm>
              <a:off x="7198" y="6430"/>
              <a:ext cx="957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86"/>
            <p:cNvSpPr txBox="1">
              <a:spLocks noChangeArrowheads="1"/>
            </p:cNvSpPr>
            <p:nvPr/>
          </p:nvSpPr>
          <p:spPr bwMode="auto">
            <a:xfrm>
              <a:off x="3796" y="3079"/>
              <a:ext cx="952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85"/>
            <p:cNvSpPr txBox="1">
              <a:spLocks noChangeArrowheads="1"/>
            </p:cNvSpPr>
            <p:nvPr/>
          </p:nvSpPr>
          <p:spPr bwMode="auto">
            <a:xfrm>
              <a:off x="3260" y="6276"/>
              <a:ext cx="1343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altLang="en-US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6" name="Text Box 84"/>
            <p:cNvSpPr txBox="1">
              <a:spLocks noChangeArrowheads="1"/>
            </p:cNvSpPr>
            <p:nvPr/>
          </p:nvSpPr>
          <p:spPr bwMode="auto">
            <a:xfrm>
              <a:off x="3725" y="6726"/>
              <a:ext cx="1244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auto">
            <a:xfrm>
              <a:off x="4780" y="5052"/>
              <a:ext cx="988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82"/>
            <p:cNvSpPr txBox="1">
              <a:spLocks noChangeArrowheads="1"/>
            </p:cNvSpPr>
            <p:nvPr/>
          </p:nvSpPr>
          <p:spPr bwMode="auto">
            <a:xfrm>
              <a:off x="8508" y="4744"/>
              <a:ext cx="985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55" y="1682"/>
              <a:ext cx="1020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2838" y="4261"/>
              <a:ext cx="1065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6136" y="7128"/>
              <a:ext cx="104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  <a:sym typeface="Symbol"/>
                </a:rPr>
                <a:t>-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78"/>
            <p:cNvSpPr txBox="1">
              <a:spLocks noChangeArrowheads="1"/>
            </p:cNvSpPr>
            <p:nvPr/>
          </p:nvSpPr>
          <p:spPr bwMode="auto">
            <a:xfrm>
              <a:off x="6279" y="851"/>
              <a:ext cx="1221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6877" y="2300"/>
              <a:ext cx="122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5281" y="2814"/>
              <a:ext cx="1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9052" y="4644"/>
              <a:ext cx="1219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8017" y="1542"/>
              <a:ext cx="10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7" name="Text Box 73"/>
            <p:cNvSpPr txBox="1">
              <a:spLocks noChangeArrowheads="1"/>
            </p:cNvSpPr>
            <p:nvPr/>
          </p:nvSpPr>
          <p:spPr bwMode="auto">
            <a:xfrm>
              <a:off x="6497" y="4397"/>
              <a:ext cx="1221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5383" y="3655"/>
              <a:ext cx="122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9" name="Text Box 71"/>
            <p:cNvSpPr txBox="1">
              <a:spLocks noChangeArrowheads="1"/>
            </p:cNvSpPr>
            <p:nvPr/>
          </p:nvSpPr>
          <p:spPr bwMode="auto">
            <a:xfrm>
              <a:off x="3663" y="4120"/>
              <a:ext cx="113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3441" y="5475"/>
              <a:ext cx="10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7315" y="3425"/>
              <a:ext cx="683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4922" y="4369"/>
              <a:ext cx="88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3705" y="2349"/>
              <a:ext cx="5003" cy="484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V="1">
              <a:off x="3748" y="5950"/>
              <a:ext cx="1152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5"/>
            <p:cNvSpPr>
              <a:spLocks noChangeShapeType="1"/>
            </p:cNvSpPr>
            <p:nvPr/>
          </p:nvSpPr>
          <p:spPr bwMode="auto">
            <a:xfrm flipH="1">
              <a:off x="4879" y="2361"/>
              <a:ext cx="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 flipV="1">
              <a:off x="4870" y="5961"/>
              <a:ext cx="3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 flipV="1">
              <a:off x="6508" y="2834"/>
              <a:ext cx="930" cy="1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 rot="21360000" flipH="1">
              <a:off x="6117" y="2842"/>
              <a:ext cx="396" cy="34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V="1">
              <a:off x="6520" y="1076"/>
              <a:ext cx="5" cy="17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6520" y="1829"/>
              <a:ext cx="0" cy="103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 rot="-5357045" flipH="1" flipV="1">
              <a:off x="7722" y="4862"/>
              <a:ext cx="384" cy="32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rot="5357045" flipV="1">
              <a:off x="9030" y="3969"/>
              <a:ext cx="5" cy="166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 rot="5357045" flipV="1">
              <a:off x="8690" y="4306"/>
              <a:ext cx="0" cy="97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rot="-16288129" flipH="1" flipV="1">
              <a:off x="4305" y="4424"/>
              <a:ext cx="480" cy="45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5324" y="6594"/>
              <a:ext cx="93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rot="360000" flipV="1">
              <a:off x="6290" y="6028"/>
              <a:ext cx="428" cy="57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6268" y="7244"/>
              <a:ext cx="0" cy="94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rot="84554" flipH="1">
              <a:off x="5789" y="4239"/>
              <a:ext cx="934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rot="7740000" flipV="1">
              <a:off x="6467" y="4404"/>
              <a:ext cx="560" cy="46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14220000" flipH="1" flipV="1">
              <a:off x="7585" y="2131"/>
              <a:ext cx="415" cy="195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rot="84554" flipV="1">
              <a:off x="5693" y="5355"/>
              <a:ext cx="937" cy="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rot="14103704">
              <a:off x="5387" y="5327"/>
              <a:ext cx="112" cy="54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V="1">
              <a:off x="3286" y="7151"/>
              <a:ext cx="482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46"/>
            <p:cNvSpPr>
              <a:spLocks noChangeShapeType="1"/>
            </p:cNvSpPr>
            <p:nvPr/>
          </p:nvSpPr>
          <p:spPr bwMode="auto">
            <a:xfrm>
              <a:off x="8705" y="5953"/>
              <a:ext cx="9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V="1">
              <a:off x="4900" y="1319"/>
              <a:ext cx="0" cy="1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rot="21480000" flipV="1">
              <a:off x="6768" y="3874"/>
              <a:ext cx="310" cy="31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V="1">
              <a:off x="5655" y="4631"/>
              <a:ext cx="0" cy="7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4325" y="4906"/>
              <a:ext cx="0" cy="96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6265" y="6614"/>
              <a:ext cx="0" cy="5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6265" y="7259"/>
              <a:ext cx="0" cy="42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3765" y="4864"/>
              <a:ext cx="47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 rot="5357045" flipV="1">
              <a:off x="3119" y="4360"/>
              <a:ext cx="10" cy="99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rot="5400000">
              <a:off x="3401" y="4616"/>
              <a:ext cx="0" cy="49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2978" y="7922"/>
              <a:ext cx="818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6076" y="5180"/>
              <a:ext cx="79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6" name="Oval 34"/>
            <p:cNvSpPr>
              <a:spLocks noChangeArrowheads="1"/>
            </p:cNvSpPr>
            <p:nvPr/>
          </p:nvSpPr>
          <p:spPr bwMode="auto">
            <a:xfrm>
              <a:off x="4795" y="5886"/>
              <a:ext cx="143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33"/>
            <p:cNvSpPr>
              <a:spLocks noChangeArrowheads="1"/>
            </p:cNvSpPr>
            <p:nvPr/>
          </p:nvSpPr>
          <p:spPr bwMode="auto">
            <a:xfrm>
              <a:off x="8056" y="4713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6188" y="6521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7850" y="3389"/>
              <a:ext cx="1053" cy="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0" name="Oval 30"/>
            <p:cNvSpPr>
              <a:spLocks noChangeArrowheads="1"/>
            </p:cNvSpPr>
            <p:nvPr/>
          </p:nvSpPr>
          <p:spPr bwMode="auto">
            <a:xfrm>
              <a:off x="5584" y="5306"/>
              <a:ext cx="145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6678" y="4176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8"/>
            <p:cNvSpPr>
              <a:spLocks noChangeArrowheads="1"/>
            </p:cNvSpPr>
            <p:nvPr/>
          </p:nvSpPr>
          <p:spPr bwMode="auto">
            <a:xfrm>
              <a:off x="4255" y="4786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6423" y="2774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rc 26"/>
            <p:cNvSpPr>
              <a:spLocks/>
            </p:cNvSpPr>
            <p:nvPr/>
          </p:nvSpPr>
          <p:spPr bwMode="auto">
            <a:xfrm rot="10587180" flipH="1">
              <a:off x="4855" y="2349"/>
              <a:ext cx="622" cy="6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Arc 25"/>
            <p:cNvSpPr>
              <a:spLocks/>
            </p:cNvSpPr>
            <p:nvPr/>
          </p:nvSpPr>
          <p:spPr bwMode="auto">
            <a:xfrm>
              <a:off x="4200" y="6670"/>
              <a:ext cx="398" cy="4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Arc 24"/>
            <p:cNvSpPr>
              <a:spLocks/>
            </p:cNvSpPr>
            <p:nvPr/>
          </p:nvSpPr>
          <p:spPr bwMode="auto">
            <a:xfrm>
              <a:off x="7488" y="6331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Arc 23"/>
            <p:cNvSpPr>
              <a:spLocks/>
            </p:cNvSpPr>
            <p:nvPr/>
          </p:nvSpPr>
          <p:spPr bwMode="auto">
            <a:xfrm>
              <a:off x="3745" y="6216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Arc 22"/>
            <p:cNvSpPr>
              <a:spLocks/>
            </p:cNvSpPr>
            <p:nvPr/>
          </p:nvSpPr>
          <p:spPr bwMode="auto">
            <a:xfrm flipH="1">
              <a:off x="6695" y="6362"/>
              <a:ext cx="793" cy="7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Arc 21"/>
            <p:cNvSpPr>
              <a:spLocks/>
            </p:cNvSpPr>
            <p:nvPr/>
          </p:nvSpPr>
          <p:spPr bwMode="auto">
            <a:xfrm>
              <a:off x="4200" y="3041"/>
              <a:ext cx="398" cy="5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8638" y="4697"/>
              <a:ext cx="142" cy="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9"/>
            <p:cNvSpPr>
              <a:spLocks noChangeArrowheads="1"/>
            </p:cNvSpPr>
            <p:nvPr/>
          </p:nvSpPr>
          <p:spPr bwMode="auto">
            <a:xfrm>
              <a:off x="8654" y="4830"/>
              <a:ext cx="133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rot="13800000">
              <a:off x="4015" y="4859"/>
              <a:ext cx="473" cy="39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 flipV="1">
              <a:off x="8123" y="3721"/>
              <a:ext cx="0" cy="102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 flipV="1">
              <a:off x="8592" y="1834"/>
              <a:ext cx="453" cy="45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5"/>
            <p:cNvSpPr>
              <a:spLocks noChangeArrowheads="1"/>
            </p:cNvSpPr>
            <p:nvPr/>
          </p:nvSpPr>
          <p:spPr bwMode="auto">
            <a:xfrm>
              <a:off x="6413" y="2251"/>
              <a:ext cx="81" cy="1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6550" y="2249"/>
              <a:ext cx="80" cy="1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 rot="2340000">
              <a:off x="5100" y="5956"/>
              <a:ext cx="85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auto">
            <a:xfrm rot="2340000">
              <a:off x="4983" y="5910"/>
              <a:ext cx="85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AutoShape 11"/>
            <p:cNvSpPr>
              <a:spLocks noChangeArrowheads="1"/>
            </p:cNvSpPr>
            <p:nvPr/>
          </p:nvSpPr>
          <p:spPr bwMode="auto">
            <a:xfrm rot="16080000">
              <a:off x="3856" y="7124"/>
              <a:ext cx="170" cy="169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 rot="5400000">
              <a:off x="3851" y="7133"/>
              <a:ext cx="112" cy="113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9"/>
            <p:cNvSpPr>
              <a:spLocks noChangeArrowheads="1"/>
            </p:cNvSpPr>
            <p:nvPr/>
          </p:nvSpPr>
          <p:spPr bwMode="auto">
            <a:xfrm>
              <a:off x="6890" y="2588"/>
              <a:ext cx="80" cy="17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4835" y="3441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4850" y="3564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6"/>
            <p:cNvSpPr>
              <a:spLocks noChangeArrowheads="1"/>
            </p:cNvSpPr>
            <p:nvPr/>
          </p:nvSpPr>
          <p:spPr bwMode="auto">
            <a:xfrm>
              <a:off x="7345" y="3425"/>
              <a:ext cx="79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7240" y="3571"/>
              <a:ext cx="8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41" y="2399"/>
              <a:ext cx="79" cy="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3"/>
            <p:cNvSpPr>
              <a:spLocks noChangeArrowheads="1"/>
            </p:cNvSpPr>
            <p:nvPr/>
          </p:nvSpPr>
          <p:spPr bwMode="auto">
            <a:xfrm>
              <a:off x="7375" y="5906"/>
              <a:ext cx="113" cy="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"/>
            <p:cNvSpPr>
              <a:spLocks noChangeArrowheads="1"/>
            </p:cNvSpPr>
            <p:nvPr/>
          </p:nvSpPr>
          <p:spPr bwMode="auto">
            <a:xfrm>
              <a:off x="7520" y="5900"/>
              <a:ext cx="114" cy="1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09" name="Объект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29762"/>
              </p:ext>
            </p:extLst>
          </p:nvPr>
        </p:nvGraphicFramePr>
        <p:xfrm>
          <a:off x="5233268" y="1943149"/>
          <a:ext cx="3435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3" imgW="2095200" imgH="571320" progId="Equation.DSMT4">
                  <p:embed/>
                </p:oleObj>
              </mc:Choice>
              <mc:Fallback>
                <p:oleObj name="Equation" r:id="rId3" imgW="2095200" imgH="571320" progId="Equation.DSMT4">
                  <p:embed/>
                  <p:pic>
                    <p:nvPicPr>
                      <p:cNvPr id="109" name="Объект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268" y="1943149"/>
                        <a:ext cx="34353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Объект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939207"/>
              </p:ext>
            </p:extLst>
          </p:nvPr>
        </p:nvGraphicFramePr>
        <p:xfrm>
          <a:off x="380073" y="5013176"/>
          <a:ext cx="8388351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5" imgW="5117760" imgH="609480" progId="Equation.DSMT4">
                  <p:embed/>
                </p:oleObj>
              </mc:Choice>
              <mc:Fallback>
                <p:oleObj name="Equation" r:id="rId5" imgW="5117760" imgH="609480" progId="Equation.DSMT4">
                  <p:embed/>
                  <p:pic>
                    <p:nvPicPr>
                      <p:cNvPr id="110" name="Объект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73" y="5013176"/>
                        <a:ext cx="8388351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Объект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587400"/>
              </p:ext>
            </p:extLst>
          </p:nvPr>
        </p:nvGraphicFramePr>
        <p:xfrm>
          <a:off x="5006975" y="679450"/>
          <a:ext cx="36226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7" imgW="2209680" imgH="571320" progId="Equation.DSMT4">
                  <p:embed/>
                </p:oleObj>
              </mc:Choice>
              <mc:Fallback>
                <p:oleObj name="Equation" r:id="rId7" imgW="2209680" imgH="571320" progId="Equation.DSMT4">
                  <p:embed/>
                  <p:pic>
                    <p:nvPicPr>
                      <p:cNvPr id="111" name="Объект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679450"/>
                        <a:ext cx="36226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759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15101"/>
              </p:ext>
            </p:extLst>
          </p:nvPr>
        </p:nvGraphicFramePr>
        <p:xfrm>
          <a:off x="308775" y="106217"/>
          <a:ext cx="83883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3" imgW="5117760" imgH="609480" progId="Equation.DSMT4">
                  <p:embed/>
                </p:oleObj>
              </mc:Choice>
              <mc:Fallback>
                <p:oleObj name="Equation" r:id="rId3" imgW="5117760" imgH="60948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75" y="106217"/>
                        <a:ext cx="838835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700492"/>
              </p:ext>
            </p:extLst>
          </p:nvPr>
        </p:nvGraphicFramePr>
        <p:xfrm>
          <a:off x="611188" y="1341438"/>
          <a:ext cx="47037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5" imgW="2869920" imgH="609480" progId="Equation.DSMT4">
                  <p:embed/>
                </p:oleObj>
              </mc:Choice>
              <mc:Fallback>
                <p:oleObj name="Equation" r:id="rId5" imgW="2869920" imgH="60948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41438"/>
                        <a:ext cx="470376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890327"/>
              </p:ext>
            </p:extLst>
          </p:nvPr>
        </p:nvGraphicFramePr>
        <p:xfrm>
          <a:off x="453422" y="2636912"/>
          <a:ext cx="54324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7" imgW="3314520" imgH="609480" progId="Equation.DSMT4">
                  <p:embed/>
                </p:oleObj>
              </mc:Choice>
              <mc:Fallback>
                <p:oleObj name="Equation" r:id="rId7" imgW="3314520" imgH="60948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22" y="2636912"/>
                        <a:ext cx="543242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олилиния 7"/>
          <p:cNvSpPr/>
          <p:nvPr/>
        </p:nvSpPr>
        <p:spPr>
          <a:xfrm>
            <a:off x="1443036" y="467833"/>
            <a:ext cx="2384685" cy="699593"/>
          </a:xfrm>
          <a:custGeom>
            <a:avLst/>
            <a:gdLst>
              <a:gd name="connsiteX0" fmla="*/ 77420 w 2384685"/>
              <a:gd name="connsiteY0" fmla="*/ 255181 h 699593"/>
              <a:gd name="connsiteX1" fmla="*/ 151848 w 2384685"/>
              <a:gd name="connsiteY1" fmla="*/ 659218 h 699593"/>
              <a:gd name="connsiteX2" fmla="*/ 1449020 w 2384685"/>
              <a:gd name="connsiteY2" fmla="*/ 680483 h 699593"/>
              <a:gd name="connsiteX3" fmla="*/ 2193299 w 2384685"/>
              <a:gd name="connsiteY3" fmla="*/ 616688 h 699593"/>
              <a:gd name="connsiteX4" fmla="*/ 2384685 w 2384685"/>
              <a:gd name="connsiteY4" fmla="*/ 0 h 699593"/>
              <a:gd name="connsiteX5" fmla="*/ 2384685 w 2384685"/>
              <a:gd name="connsiteY5" fmla="*/ 0 h 69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4685" h="699593">
                <a:moveTo>
                  <a:pt x="77420" y="255181"/>
                </a:moveTo>
                <a:cubicBezTo>
                  <a:pt x="334" y="421757"/>
                  <a:pt x="-76752" y="588334"/>
                  <a:pt x="151848" y="659218"/>
                </a:cubicBezTo>
                <a:cubicBezTo>
                  <a:pt x="380448" y="730102"/>
                  <a:pt x="1108778" y="687571"/>
                  <a:pt x="1449020" y="680483"/>
                </a:cubicBezTo>
                <a:cubicBezTo>
                  <a:pt x="1789262" y="673395"/>
                  <a:pt x="2037355" y="730102"/>
                  <a:pt x="2193299" y="616688"/>
                </a:cubicBezTo>
                <a:cubicBezTo>
                  <a:pt x="2349243" y="503274"/>
                  <a:pt x="2384685" y="0"/>
                  <a:pt x="2384685" y="0"/>
                </a:cubicBezTo>
                <a:lnTo>
                  <a:pt x="2384685" y="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408856"/>
              </p:ext>
            </p:extLst>
          </p:nvPr>
        </p:nvGraphicFramePr>
        <p:xfrm>
          <a:off x="467544" y="4365104"/>
          <a:ext cx="693102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9" imgW="4228920" imgH="787320" progId="Equation.DSMT4">
                  <p:embed/>
                </p:oleObj>
              </mc:Choice>
              <mc:Fallback>
                <p:oleObj name="Equation" r:id="rId9" imgW="4228920" imgH="78732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365104"/>
                        <a:ext cx="6931025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139473"/>
              </p:ext>
            </p:extLst>
          </p:nvPr>
        </p:nvGraphicFramePr>
        <p:xfrm>
          <a:off x="3312496" y="3495221"/>
          <a:ext cx="5724000" cy="99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11" imgW="3797280" imgH="660240" progId="Equation.DSMT4">
                  <p:embed/>
                </p:oleObj>
              </mc:Choice>
              <mc:Fallback>
                <p:oleObj name="Equation" r:id="rId11" imgW="3797280" imgH="66024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496" y="3495221"/>
                        <a:ext cx="5724000" cy="994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665169"/>
              </p:ext>
            </p:extLst>
          </p:nvPr>
        </p:nvGraphicFramePr>
        <p:xfrm>
          <a:off x="3854896" y="5763468"/>
          <a:ext cx="518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13" imgW="3162240" imgH="596880" progId="Equation.DSMT4">
                  <p:embed/>
                </p:oleObj>
              </mc:Choice>
              <mc:Fallback>
                <p:oleObj name="Equation" r:id="rId13" imgW="3162240" imgH="59688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896" y="5763468"/>
                        <a:ext cx="518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469927"/>
              </p:ext>
            </p:extLst>
          </p:nvPr>
        </p:nvGraphicFramePr>
        <p:xfrm>
          <a:off x="35496" y="3573017"/>
          <a:ext cx="2592000" cy="88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15" imgW="1790640" imgH="609480" progId="Equation.DSMT4">
                  <p:embed/>
                </p:oleObj>
              </mc:Choice>
              <mc:Fallback>
                <p:oleObj name="Equation" r:id="rId15" imgW="1790640" imgH="60948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573017"/>
                        <a:ext cx="2592000" cy="880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BEB91D9-D6ED-4185-9D0E-E14F43C99058}"/>
              </a:ext>
            </a:extLst>
          </p:cNvPr>
          <p:cNvGrpSpPr/>
          <p:nvPr/>
        </p:nvGrpSpPr>
        <p:grpSpPr>
          <a:xfrm>
            <a:off x="2212443" y="1458364"/>
            <a:ext cx="1914381" cy="928662"/>
            <a:chOff x="6012160" y="1670855"/>
            <a:chExt cx="1914381" cy="928662"/>
          </a:xfrm>
        </p:grpSpPr>
        <p:sp>
          <p:nvSpPr>
            <p:cNvPr id="5" name="Овал 4"/>
            <p:cNvSpPr/>
            <p:nvPr/>
          </p:nvSpPr>
          <p:spPr>
            <a:xfrm>
              <a:off x="7728937" y="1805598"/>
              <a:ext cx="180000" cy="216024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E48F13AE-B418-4DCA-9B66-D7228182DD94}"/>
                </a:ext>
              </a:extLst>
            </p:cNvPr>
            <p:cNvGrpSpPr/>
            <p:nvPr/>
          </p:nvGrpSpPr>
          <p:grpSpPr>
            <a:xfrm>
              <a:off x="6012160" y="1670855"/>
              <a:ext cx="1914381" cy="928662"/>
              <a:chOff x="2235861" y="1468686"/>
              <a:chExt cx="1914381" cy="928662"/>
            </a:xfrm>
          </p:grpSpPr>
          <p:sp>
            <p:nvSpPr>
              <p:cNvPr id="4" name="Овал 3"/>
              <p:cNvSpPr/>
              <p:nvPr/>
            </p:nvSpPr>
            <p:spPr>
              <a:xfrm>
                <a:off x="2235861" y="1711441"/>
                <a:ext cx="144000" cy="216024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Полилиния 5"/>
              <p:cNvSpPr/>
              <p:nvPr/>
            </p:nvSpPr>
            <p:spPr>
              <a:xfrm>
                <a:off x="2296633" y="1779148"/>
                <a:ext cx="1746005" cy="618200"/>
              </a:xfrm>
              <a:custGeom>
                <a:avLst/>
                <a:gdLst>
                  <a:gd name="connsiteX0" fmla="*/ 0 w 1746005"/>
                  <a:gd name="connsiteY0" fmla="*/ 166610 h 618200"/>
                  <a:gd name="connsiteX1" fmla="*/ 170120 w 1746005"/>
                  <a:gd name="connsiteY1" fmla="*/ 581280 h 618200"/>
                  <a:gd name="connsiteX2" fmla="*/ 935665 w 1746005"/>
                  <a:gd name="connsiteY2" fmla="*/ 591912 h 618200"/>
                  <a:gd name="connsiteX3" fmla="*/ 1477925 w 1746005"/>
                  <a:gd name="connsiteY3" fmla="*/ 528117 h 618200"/>
                  <a:gd name="connsiteX4" fmla="*/ 1722474 w 1746005"/>
                  <a:gd name="connsiteY4" fmla="*/ 49652 h 618200"/>
                  <a:gd name="connsiteX5" fmla="*/ 1722474 w 1746005"/>
                  <a:gd name="connsiteY5" fmla="*/ 39019 h 61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005" h="618200">
                    <a:moveTo>
                      <a:pt x="0" y="166610"/>
                    </a:moveTo>
                    <a:cubicBezTo>
                      <a:pt x="7088" y="338503"/>
                      <a:pt x="14176" y="510396"/>
                      <a:pt x="170120" y="581280"/>
                    </a:cubicBezTo>
                    <a:cubicBezTo>
                      <a:pt x="326064" y="652164"/>
                      <a:pt x="717698" y="600772"/>
                      <a:pt x="935665" y="591912"/>
                    </a:cubicBezTo>
                    <a:cubicBezTo>
                      <a:pt x="1153632" y="583052"/>
                      <a:pt x="1346790" y="618494"/>
                      <a:pt x="1477925" y="528117"/>
                    </a:cubicBezTo>
                    <a:cubicBezTo>
                      <a:pt x="1609060" y="437740"/>
                      <a:pt x="1681716" y="131168"/>
                      <a:pt x="1722474" y="49652"/>
                    </a:cubicBezTo>
                    <a:cubicBezTo>
                      <a:pt x="1763232" y="-31864"/>
                      <a:pt x="1742853" y="3577"/>
                      <a:pt x="1722474" y="39019"/>
                    </a:cubicBezTo>
                  </a:path>
                </a:pathLst>
              </a:custGeom>
              <a:noFill/>
              <a:ln w="9525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1466B-96CF-4E61-B510-408395B20FAF}"/>
                  </a:ext>
                </a:extLst>
              </p:cNvPr>
              <p:cNvSpPr txBox="1"/>
              <p:nvPr/>
            </p:nvSpPr>
            <p:spPr>
              <a:xfrm>
                <a:off x="3862242" y="1468686"/>
                <a:ext cx="288000" cy="32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>
                    <a:sym typeface="Symbol" panose="05050102010706020507" pitchFamily="18" charset="2"/>
                  </a:rPr>
                  <a:t></a:t>
                </a:r>
                <a:endParaRPr lang="ru-RU" sz="2400" b="1" dirty="0"/>
              </a:p>
            </p:txBody>
          </p:sp>
        </p:grp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6B26CAE-4D5B-41DC-BECA-FFCA1ED32357}"/>
              </a:ext>
            </a:extLst>
          </p:cNvPr>
          <p:cNvGrpSpPr/>
          <p:nvPr/>
        </p:nvGrpSpPr>
        <p:grpSpPr>
          <a:xfrm>
            <a:off x="339612" y="3042640"/>
            <a:ext cx="5284245" cy="1900739"/>
            <a:chOff x="339612" y="3042640"/>
            <a:chExt cx="5284245" cy="1900739"/>
          </a:xfrm>
        </p:grpSpPr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069CA6-8CA4-43FC-AF07-019408CFA698}"/>
                </a:ext>
              </a:extLst>
            </p:cNvPr>
            <p:cNvCxnSpPr>
              <a:cxnSpLocks/>
              <a:endCxn id="20" idx="4"/>
            </p:cNvCxnSpPr>
            <p:nvPr/>
          </p:nvCxnSpPr>
          <p:spPr>
            <a:xfrm flipH="1">
              <a:off x="2328074" y="3495221"/>
              <a:ext cx="315016" cy="987022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39C70161-1509-4E04-87DE-5472A608CF47}"/>
                </a:ext>
              </a:extLst>
            </p:cNvPr>
            <p:cNvSpPr/>
            <p:nvPr/>
          </p:nvSpPr>
          <p:spPr>
            <a:xfrm>
              <a:off x="339612" y="3042640"/>
              <a:ext cx="5284245" cy="560981"/>
            </a:xfrm>
            <a:custGeom>
              <a:avLst/>
              <a:gdLst>
                <a:gd name="connsiteX0" fmla="*/ 244700 w 5284245"/>
                <a:gd name="connsiteY0" fmla="*/ 235612 h 560981"/>
                <a:gd name="connsiteX1" fmla="*/ 272749 w 5284245"/>
                <a:gd name="connsiteY1" fmla="*/ 560981 h 560981"/>
                <a:gd name="connsiteX2" fmla="*/ 3010340 w 5284245"/>
                <a:gd name="connsiteY2" fmla="*/ 398297 h 560981"/>
                <a:gd name="connsiteX3" fmla="*/ 4951336 w 5284245"/>
                <a:gd name="connsiteY3" fmla="*/ 398297 h 560981"/>
                <a:gd name="connsiteX4" fmla="*/ 5282315 w 5284245"/>
                <a:gd name="connsiteY4" fmla="*/ 0 h 560981"/>
                <a:gd name="connsiteX5" fmla="*/ 5282315 w 5284245"/>
                <a:gd name="connsiteY5" fmla="*/ 0 h 56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4245" h="560981">
                  <a:moveTo>
                    <a:pt x="244700" y="235612"/>
                  </a:moveTo>
                  <a:cubicBezTo>
                    <a:pt x="28254" y="384739"/>
                    <a:pt x="-188191" y="533867"/>
                    <a:pt x="272749" y="560981"/>
                  </a:cubicBezTo>
                  <a:lnTo>
                    <a:pt x="3010340" y="398297"/>
                  </a:lnTo>
                  <a:cubicBezTo>
                    <a:pt x="3790105" y="371183"/>
                    <a:pt x="4572674" y="464680"/>
                    <a:pt x="4951336" y="398297"/>
                  </a:cubicBezTo>
                  <a:cubicBezTo>
                    <a:pt x="5329999" y="331914"/>
                    <a:pt x="5282315" y="0"/>
                    <a:pt x="5282315" y="0"/>
                  </a:cubicBezTo>
                  <a:lnTo>
                    <a:pt x="5282315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92DFB1A4-AD03-441A-8528-5D1398DEF7AC}"/>
                </a:ext>
              </a:extLst>
            </p:cNvPr>
            <p:cNvSpPr/>
            <p:nvPr/>
          </p:nvSpPr>
          <p:spPr>
            <a:xfrm>
              <a:off x="637280" y="4409936"/>
              <a:ext cx="2281909" cy="533443"/>
            </a:xfrm>
            <a:custGeom>
              <a:avLst/>
              <a:gdLst>
                <a:gd name="connsiteX0" fmla="*/ 19068 w 2281909"/>
                <a:gd name="connsiteY0" fmla="*/ 347188 h 533443"/>
                <a:gd name="connsiteX1" fmla="*/ 63947 w 2281909"/>
                <a:gd name="connsiteY1" fmla="*/ 167674 h 533443"/>
                <a:gd name="connsiteX2" fmla="*/ 546391 w 2281909"/>
                <a:gd name="connsiteY2" fmla="*/ 16209 h 533443"/>
                <a:gd name="connsiteX3" fmla="*/ 1124202 w 2281909"/>
                <a:gd name="connsiteY3" fmla="*/ 10599 h 533443"/>
                <a:gd name="connsiteX4" fmla="*/ 1690794 w 2281909"/>
                <a:gd name="connsiteY4" fmla="*/ 72307 h 533443"/>
                <a:gd name="connsiteX5" fmla="*/ 2240556 w 2281909"/>
                <a:gd name="connsiteY5" fmla="*/ 229382 h 533443"/>
                <a:gd name="connsiteX6" fmla="*/ 2240556 w 2281909"/>
                <a:gd name="connsiteY6" fmla="*/ 509873 h 533443"/>
                <a:gd name="connsiteX7" fmla="*/ 2223726 w 2281909"/>
                <a:gd name="connsiteY7" fmla="*/ 498653 h 53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1909" h="533443">
                  <a:moveTo>
                    <a:pt x="19068" y="347188"/>
                  </a:moveTo>
                  <a:cubicBezTo>
                    <a:pt x="-2436" y="285012"/>
                    <a:pt x="-23940" y="222837"/>
                    <a:pt x="63947" y="167674"/>
                  </a:cubicBezTo>
                  <a:cubicBezTo>
                    <a:pt x="151834" y="112511"/>
                    <a:pt x="369682" y="42388"/>
                    <a:pt x="546391" y="16209"/>
                  </a:cubicBezTo>
                  <a:cubicBezTo>
                    <a:pt x="723100" y="-9970"/>
                    <a:pt x="933468" y="1249"/>
                    <a:pt x="1124202" y="10599"/>
                  </a:cubicBezTo>
                  <a:cubicBezTo>
                    <a:pt x="1314936" y="19949"/>
                    <a:pt x="1504735" y="35843"/>
                    <a:pt x="1690794" y="72307"/>
                  </a:cubicBezTo>
                  <a:cubicBezTo>
                    <a:pt x="1876853" y="108771"/>
                    <a:pt x="2148929" y="156454"/>
                    <a:pt x="2240556" y="229382"/>
                  </a:cubicBezTo>
                  <a:cubicBezTo>
                    <a:pt x="2332183" y="302310"/>
                    <a:pt x="2243361" y="464995"/>
                    <a:pt x="2240556" y="509873"/>
                  </a:cubicBezTo>
                  <a:cubicBezTo>
                    <a:pt x="2237751" y="554751"/>
                    <a:pt x="2230738" y="526702"/>
                    <a:pt x="2223726" y="498653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3A8C2B29-5077-4541-AFA7-475B5EFCC020}"/>
              </a:ext>
            </a:extLst>
          </p:cNvPr>
          <p:cNvGrpSpPr/>
          <p:nvPr/>
        </p:nvGrpSpPr>
        <p:grpSpPr>
          <a:xfrm>
            <a:off x="5961243" y="1013296"/>
            <a:ext cx="3219269" cy="2616375"/>
            <a:chOff x="5889235" y="1111929"/>
            <a:chExt cx="3219269" cy="2616375"/>
          </a:xfrm>
        </p:grpSpPr>
        <p:grpSp>
          <p:nvGrpSpPr>
            <p:cNvPr id="139" name="Группа 138">
              <a:extLst>
                <a:ext uri="{FF2B5EF4-FFF2-40B4-BE49-F238E27FC236}">
                  <a16:creationId xmlns:a16="http://schemas.microsoft.com/office/drawing/2014/main" id="{C1C51488-4BE4-4C44-BF71-56510422ADD9}"/>
                </a:ext>
              </a:extLst>
            </p:cNvPr>
            <p:cNvGrpSpPr/>
            <p:nvPr/>
          </p:nvGrpSpPr>
          <p:grpSpPr>
            <a:xfrm>
              <a:off x="5889235" y="1111929"/>
              <a:ext cx="3219269" cy="2616375"/>
              <a:chOff x="5282168" y="928765"/>
              <a:chExt cx="4971082" cy="4465673"/>
            </a:xfrm>
          </p:grpSpPr>
          <p:sp>
            <p:nvSpPr>
              <p:cNvPr id="130" name="Text Box 98">
                <a:extLst>
                  <a:ext uri="{FF2B5EF4-FFF2-40B4-BE49-F238E27FC236}">
                    <a16:creationId xmlns:a16="http://schemas.microsoft.com/office/drawing/2014/main" id="{4E3B0276-F954-46F5-89FE-03E0C99E29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2168" y="4864248"/>
                <a:ext cx="661710" cy="530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x</a:t>
                </a:r>
                <a:r>
                  <a:rPr kumimoji="0" lang="en-US" altLang="en-US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Text Box 96">
                <a:extLst>
                  <a:ext uri="{FF2B5EF4-FFF2-40B4-BE49-F238E27FC236}">
                    <a16:creationId xmlns:a16="http://schemas.microsoft.com/office/drawing/2014/main" id="{17364DCB-EF85-4111-B064-C3A66EA04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50262" y="3854030"/>
                <a:ext cx="702988" cy="495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x</a:t>
                </a:r>
                <a:r>
                  <a:rPr kumimoji="0" lang="en-US" altLang="en-US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Text Box 95">
                <a:extLst>
                  <a:ext uri="{FF2B5EF4-FFF2-40B4-BE49-F238E27FC236}">
                    <a16:creationId xmlns:a16="http://schemas.microsoft.com/office/drawing/2014/main" id="{F0C15966-FA37-4A0D-900D-30252DB10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3536" y="928765"/>
                <a:ext cx="605192" cy="481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altLang="en-US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Line 65">
                <a:extLst>
                  <a:ext uri="{FF2B5EF4-FFF2-40B4-BE49-F238E27FC236}">
                    <a16:creationId xmlns:a16="http://schemas.microsoft.com/office/drawing/2014/main" id="{5051546F-323D-44BB-A2FA-CFC10E8C1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26881" y="1768826"/>
                <a:ext cx="0" cy="231124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64">
                <a:extLst>
                  <a:ext uri="{FF2B5EF4-FFF2-40B4-BE49-F238E27FC236}">
                    <a16:creationId xmlns:a16="http://schemas.microsoft.com/office/drawing/2014/main" id="{F10029CD-89A2-4E0D-B928-2A6D9F32C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1166" y="4054676"/>
                <a:ext cx="24531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47">
                <a:extLst>
                  <a:ext uri="{FF2B5EF4-FFF2-40B4-BE49-F238E27FC236}">
                    <a16:creationId xmlns:a16="http://schemas.microsoft.com/office/drawing/2014/main" id="{E8DBC016-7588-4DF1-989F-9DC966685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5265" y="4810277"/>
                <a:ext cx="306089" cy="3270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46">
                <a:extLst>
                  <a:ext uri="{FF2B5EF4-FFF2-40B4-BE49-F238E27FC236}">
                    <a16:creationId xmlns:a16="http://schemas.microsoft.com/office/drawing/2014/main" id="{CD857F7B-5E6F-415F-8D12-0EB4A534A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56538" y="4049597"/>
                <a:ext cx="6083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45">
                <a:extLst>
                  <a:ext uri="{FF2B5EF4-FFF2-40B4-BE49-F238E27FC236}">
                    <a16:creationId xmlns:a16="http://schemas.microsoft.com/office/drawing/2014/main" id="{3BD3BA2D-22BD-42AE-9033-8C5EF7BFC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8997" y="1107200"/>
                <a:ext cx="0" cy="6508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66">
                <a:extLst>
                  <a:ext uri="{FF2B5EF4-FFF2-40B4-BE49-F238E27FC236}">
                    <a16:creationId xmlns:a16="http://schemas.microsoft.com/office/drawing/2014/main" id="{C46F9802-E736-41F4-8E53-682550CD9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05157" y="4046705"/>
                <a:ext cx="731564" cy="7771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0" name="AutoShape 67">
              <a:extLst>
                <a:ext uri="{FF2B5EF4-FFF2-40B4-BE49-F238E27FC236}">
                  <a16:creationId xmlns:a16="http://schemas.microsoft.com/office/drawing/2014/main" id="{1E77DE65-5219-4AFF-B9AE-40B1F0C96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441" y="1662886"/>
              <a:ext cx="2040829" cy="1715054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Text Box 88">
              <a:extLst>
                <a:ext uri="{FF2B5EF4-FFF2-40B4-BE49-F238E27FC236}">
                  <a16:creationId xmlns:a16="http://schemas.microsoft.com/office/drawing/2014/main" id="{57FBA52A-08D4-4D89-A628-2019302F2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1873" y="1594088"/>
              <a:ext cx="590207" cy="48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altLang="en-US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42" name="Arc 26">
              <a:extLst>
                <a:ext uri="{FF2B5EF4-FFF2-40B4-BE49-F238E27FC236}">
                  <a16:creationId xmlns:a16="http://schemas.microsoft.com/office/drawing/2014/main" id="{D82929B6-544C-4D01-B7A8-B2D944894F0F}"/>
                </a:ext>
              </a:extLst>
            </p:cNvPr>
            <p:cNvSpPr>
              <a:spLocks/>
            </p:cNvSpPr>
            <p:nvPr/>
          </p:nvSpPr>
          <p:spPr bwMode="auto">
            <a:xfrm rot="10587180" flipH="1">
              <a:off x="6837163" y="1666968"/>
              <a:ext cx="353976" cy="288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Text Box 85">
              <a:extLst>
                <a:ext uri="{FF2B5EF4-FFF2-40B4-BE49-F238E27FC236}">
                  <a16:creationId xmlns:a16="http://schemas.microsoft.com/office/drawing/2014/main" id="{D9A073FC-974C-441A-8A45-B0C932AB6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1189" y="2916119"/>
              <a:ext cx="852857" cy="485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altLang="en-US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44" name="Arc 23">
              <a:extLst>
                <a:ext uri="{FF2B5EF4-FFF2-40B4-BE49-F238E27FC236}">
                  <a16:creationId xmlns:a16="http://schemas.microsoft.com/office/drawing/2014/main" id="{07D993F7-CD1D-44ED-B3A1-E302857BD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591" y="2828336"/>
              <a:ext cx="252110" cy="2876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44">
              <a:extLst>
                <a:ext uri="{FF2B5EF4-FFF2-40B4-BE49-F238E27FC236}">
                  <a16:creationId xmlns:a16="http://schemas.microsoft.com/office/drawing/2014/main" id="{7DDC476C-3A6D-4921-9600-94284887B0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480000" flipV="1">
              <a:off x="7554740" y="2166416"/>
              <a:ext cx="196862" cy="20001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Text Box 104">
              <a:extLst>
                <a:ext uri="{FF2B5EF4-FFF2-40B4-BE49-F238E27FC236}">
                  <a16:creationId xmlns:a16="http://schemas.microsoft.com/office/drawing/2014/main" id="{153B5BB4-C1DA-492D-8034-C273D8528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618" y="1985252"/>
              <a:ext cx="612812" cy="355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 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897A32-F8FB-41D1-912B-93874552D84F}"/>
                </a:ext>
              </a:extLst>
            </p:cNvPr>
            <p:cNvSpPr txBox="1"/>
            <p:nvPr/>
          </p:nvSpPr>
          <p:spPr>
            <a:xfrm>
              <a:off x="8191990" y="2988222"/>
              <a:ext cx="374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h</a:t>
              </a:r>
              <a:endParaRPr lang="ru-RU" i="1" dirty="0"/>
            </a:p>
          </p:txBody>
        </p:sp>
        <p:sp>
          <p:nvSpPr>
            <p:cNvPr id="148" name="Text Box 97">
              <a:extLst>
                <a:ext uri="{FF2B5EF4-FFF2-40B4-BE49-F238E27FC236}">
                  <a16:creationId xmlns:a16="http://schemas.microsoft.com/office/drawing/2014/main" id="{10C5B4D4-9580-4201-B0C0-8FC5D961F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8518" y="2602442"/>
              <a:ext cx="431191" cy="264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CB4B8F47-D60F-44E3-84AE-54F01A6AA466}"/>
                </a:ext>
              </a:extLst>
            </p:cNvPr>
            <p:cNvSpPr/>
            <p:nvPr/>
          </p:nvSpPr>
          <p:spPr>
            <a:xfrm>
              <a:off x="6829594" y="2918368"/>
              <a:ext cx="72000" cy="72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8DFFD78F-91D1-4F19-8F32-0B1DB65AE516}"/>
                </a:ext>
              </a:extLst>
            </p:cNvPr>
            <p:cNvSpPr/>
            <p:nvPr/>
          </p:nvSpPr>
          <p:spPr>
            <a:xfrm>
              <a:off x="7358024" y="2627201"/>
              <a:ext cx="72000" cy="72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29F0041E-5EDF-43ED-8780-F50FF66BEF38}"/>
                    </a:ext>
                  </a:extLst>
                </p:cNvPr>
                <p:cNvSpPr txBox="1"/>
                <p:nvPr/>
              </p:nvSpPr>
              <p:spPr>
                <a:xfrm>
                  <a:off x="7299963" y="2446574"/>
                  <a:ext cx="648072" cy="407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29F0041E-5EDF-43ED-8780-F50FF66BEF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9963" y="2446574"/>
                  <a:ext cx="648072" cy="407869"/>
                </a:xfrm>
                <a:prstGeom prst="rect">
                  <a:avLst/>
                </a:prstGeom>
                <a:blipFill>
                  <a:blip r:embed="rId17"/>
                  <a:stretch>
                    <a:fillRect t="-8955" r="-14953" b="-149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" name="Text Box 105">
            <a:extLst>
              <a:ext uri="{FF2B5EF4-FFF2-40B4-BE49-F238E27FC236}">
                <a16:creationId xmlns:a16="http://schemas.microsoft.com/office/drawing/2014/main" id="{ED68F770-7F12-427E-B27F-AE6F83456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482" y="2938394"/>
            <a:ext cx="791258" cy="48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Georgia" pitchFamily="18" charset="0"/>
              </a:rPr>
              <a:t>S</a:t>
            </a:r>
            <a:r>
              <a:rPr kumimoji="0" lang="en-US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Arc 22">
            <a:extLst>
              <a:ext uri="{FF2B5EF4-FFF2-40B4-BE49-F238E27FC236}">
                <a16:creationId xmlns:a16="http://schemas.microsoft.com/office/drawing/2014/main" id="{5DFC2228-0AF8-49E3-A25D-9FB759C99EF4}"/>
              </a:ext>
            </a:extLst>
          </p:cNvPr>
          <p:cNvSpPr>
            <a:spLocks/>
          </p:cNvSpPr>
          <p:nvPr/>
        </p:nvSpPr>
        <p:spPr bwMode="auto">
          <a:xfrm flipH="1">
            <a:off x="7638686" y="2955427"/>
            <a:ext cx="396000" cy="324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Text Box 87">
            <a:extLst>
              <a:ext uri="{FF2B5EF4-FFF2-40B4-BE49-F238E27FC236}">
                <a16:creationId xmlns:a16="http://schemas.microsoft.com/office/drawing/2014/main" id="{9FD591A3-F634-49CC-89A1-18B480B30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196" y="2815455"/>
            <a:ext cx="607732" cy="48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Georgia" pitchFamily="18" charset="0"/>
              </a:rPr>
              <a:t>S</a:t>
            </a:r>
            <a:r>
              <a:rPr kumimoji="0" lang="en-US" altLang="en-US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Arc 24">
            <a:extLst>
              <a:ext uri="{FF2B5EF4-FFF2-40B4-BE49-F238E27FC236}">
                <a16:creationId xmlns:a16="http://schemas.microsoft.com/office/drawing/2014/main" id="{32B89113-12F4-4A62-BFBB-112268575FA3}"/>
              </a:ext>
            </a:extLst>
          </p:cNvPr>
          <p:cNvSpPr>
            <a:spLocks/>
          </p:cNvSpPr>
          <p:nvPr/>
        </p:nvSpPr>
        <p:spPr bwMode="auto">
          <a:xfrm>
            <a:off x="8040358" y="2752594"/>
            <a:ext cx="252110" cy="28763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306913"/>
              </p:ext>
            </p:extLst>
          </p:nvPr>
        </p:nvGraphicFramePr>
        <p:xfrm>
          <a:off x="1115616" y="188640"/>
          <a:ext cx="7591425" cy="400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3" imgW="5079960" imgH="2679480" progId="Equation.DSMT4">
                  <p:embed/>
                </p:oleObj>
              </mc:Choice>
              <mc:Fallback>
                <p:oleObj name="Equation" r:id="rId3" imgW="5079960" imgH="267948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88640"/>
                        <a:ext cx="7591425" cy="4003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03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323528" y="692696"/>
          <a:ext cx="14970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Equation" r:id="rId3" imgW="876240" imgH="406080" progId="Equation.DSMT4">
                  <p:embed/>
                </p:oleObj>
              </mc:Choice>
              <mc:Fallback>
                <p:oleObj name="Equation" r:id="rId3" imgW="876240" imgH="40608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92696"/>
                        <a:ext cx="1497013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915816" y="692696"/>
          <a:ext cx="22352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Equation" r:id="rId5" imgW="1307880" imgH="406080" progId="Equation.DSMT4">
                  <p:embed/>
                </p:oleObj>
              </mc:Choice>
              <mc:Fallback>
                <p:oleObj name="Equation" r:id="rId5" imgW="1307880" imgH="40608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692696"/>
                        <a:ext cx="22352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67544" y="1916832"/>
          <a:ext cx="23225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name="Equation" r:id="rId7" imgW="1358640" imgH="431640" progId="Equation.DSMT4">
                  <p:embed/>
                </p:oleObj>
              </mc:Choice>
              <mc:Fallback>
                <p:oleObj name="Equation" r:id="rId7" imgW="1358640" imgH="43164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6832"/>
                        <a:ext cx="23225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67544" y="4221088"/>
          <a:ext cx="36115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9" name="Equation" r:id="rId9" imgW="1675673" imgH="444307" progId="Equation.DSMT4">
                  <p:embed/>
                </p:oleObj>
              </mc:Choice>
              <mc:Fallback>
                <p:oleObj name="Equation" r:id="rId9" imgW="1675673" imgH="444307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21088"/>
                        <a:ext cx="36115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95536" y="2996952"/>
          <a:ext cx="571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name="Equation" r:id="rId11" imgW="3098520" imgH="431640" progId="Equation.DSMT4">
                  <p:embed/>
                </p:oleObj>
              </mc:Choice>
              <mc:Fallback>
                <p:oleObj name="Equation" r:id="rId11" imgW="3098520" imgH="43164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96952"/>
                        <a:ext cx="5715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335989"/>
              </p:ext>
            </p:extLst>
          </p:nvPr>
        </p:nvGraphicFramePr>
        <p:xfrm>
          <a:off x="1187624" y="5393422"/>
          <a:ext cx="2339976" cy="9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Equation" r:id="rId13" imgW="927000" imgH="393480" progId="Equation.DSMT4">
                  <p:embed/>
                </p:oleObj>
              </mc:Choice>
              <mc:Fallback>
                <p:oleObj name="Equation" r:id="rId13" imgW="927000" imgH="39348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93422"/>
                        <a:ext cx="2339976" cy="99886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6104533" y="5197776"/>
            <a:ext cx="3039467" cy="1632687"/>
            <a:chOff x="3224213" y="2667000"/>
            <a:chExt cx="3039467" cy="1784836"/>
          </a:xfrm>
        </p:grpSpPr>
        <p:graphicFrame>
          <p:nvGraphicFramePr>
            <p:cNvPr id="9" name="Объект 8"/>
            <p:cNvGraphicFramePr>
              <a:graphicFrameLocks noChangeAspect="1"/>
            </p:cNvGraphicFramePr>
            <p:nvPr/>
          </p:nvGraphicFramePr>
          <p:xfrm>
            <a:off x="3224213" y="2667000"/>
            <a:ext cx="2632075" cy="935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2" name="Equation" r:id="rId15" imgW="1218960" imgH="431640" progId="Equation.DSMT4">
                    <p:embed/>
                  </p:oleObj>
                </mc:Choice>
                <mc:Fallback>
                  <p:oleObj name="Equation" r:id="rId15" imgW="1218960" imgH="431640" progId="Equation.DSMT4">
                    <p:embed/>
                    <p:pic>
                      <p:nvPicPr>
                        <p:cNvPr id="9" name="Объект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213" y="2667000"/>
                          <a:ext cx="2632075" cy="935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347864" y="3543399"/>
              <a:ext cx="2915816" cy="90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Material </a:t>
              </a:r>
              <a:r>
                <a:rPr lang="ru-RU" sz="2400" dirty="0"/>
                <a:t> (</a:t>
              </a:r>
              <a:r>
                <a:rPr lang="en-US" sz="2400" dirty="0"/>
                <a:t>substantial</a:t>
              </a:r>
              <a:r>
                <a:rPr lang="ru-RU" sz="2400" dirty="0"/>
                <a:t>) </a:t>
              </a:r>
              <a:r>
                <a:rPr lang="en-US" sz="2400" dirty="0"/>
                <a:t>derivative</a:t>
              </a:r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67E23E8-8D6A-4F78-9B86-D3E831BF7AE4}"/>
              </a:ext>
            </a:extLst>
          </p:cNvPr>
          <p:cNvSpPr/>
          <p:nvPr/>
        </p:nvSpPr>
        <p:spPr>
          <a:xfrm>
            <a:off x="611560" y="51381"/>
            <a:ext cx="853244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conservation equation for Eulerian description</a:t>
            </a:r>
          </a:p>
        </p:txBody>
      </p:sp>
    </p:spTree>
    <p:extLst>
      <p:ext uri="{BB962C8B-B14F-4D97-AF65-F5344CB8AC3E}">
        <p14:creationId xmlns:p14="http://schemas.microsoft.com/office/powerpoint/2010/main" val="321326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2431"/>
              </p:ext>
            </p:extLst>
          </p:nvPr>
        </p:nvGraphicFramePr>
        <p:xfrm>
          <a:off x="1573237" y="4845273"/>
          <a:ext cx="58070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3" imgW="3886200" imgH="545760" progId="Equation.DSMT4">
                  <p:embed/>
                </p:oleObj>
              </mc:Choice>
              <mc:Fallback>
                <p:oleObj name="Equation" r:id="rId3" imgW="3886200" imgH="54576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37" y="4845273"/>
                        <a:ext cx="58070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D6E6090-A5A0-42AF-B664-3367CCBEE50D}"/>
              </a:ext>
            </a:extLst>
          </p:cNvPr>
          <p:cNvGrpSpPr/>
          <p:nvPr/>
        </p:nvGrpSpPr>
        <p:grpSpPr>
          <a:xfrm>
            <a:off x="1115616" y="260648"/>
            <a:ext cx="7534276" cy="4005262"/>
            <a:chOff x="1115616" y="260648"/>
            <a:chExt cx="7534276" cy="4005262"/>
          </a:xfrm>
        </p:grpSpPr>
        <p:graphicFrame>
          <p:nvGraphicFramePr>
            <p:cNvPr id="2" name="Объект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7945744"/>
                </p:ext>
              </p:extLst>
            </p:nvPr>
          </p:nvGraphicFramePr>
          <p:xfrm>
            <a:off x="1115616" y="260648"/>
            <a:ext cx="7534276" cy="4005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1" name="Equation" r:id="rId5" imgW="5041800" imgH="2679480" progId="Equation.DSMT4">
                    <p:embed/>
                  </p:oleObj>
                </mc:Choice>
                <mc:Fallback>
                  <p:oleObj name="Equation" r:id="rId5" imgW="5041800" imgH="2679480" progId="Equation.DSMT4">
                    <p:embed/>
                    <p:pic>
                      <p:nvPicPr>
                        <p:cNvPr id="2" name="Объект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260648"/>
                          <a:ext cx="7534276" cy="4005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0F623F-FF56-46C4-BC4D-22B462652DDF}"/>
                </a:ext>
              </a:extLst>
            </p:cNvPr>
            <p:cNvSpPr txBox="1"/>
            <p:nvPr/>
          </p:nvSpPr>
          <p:spPr>
            <a:xfrm>
              <a:off x="3540670" y="332656"/>
              <a:ext cx="93610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spc="-100" dirty="0">
                  <a:sym typeface="Symbol" panose="05050102010706020507" pitchFamily="18" charset="2"/>
                </a:rPr>
                <a:t></a:t>
              </a:r>
              <a:r>
                <a:rPr lang="en-US" sz="2400" spc="-100" baseline="-25000" dirty="0"/>
                <a:t>3</a:t>
              </a:r>
              <a:r>
                <a:rPr lang="en-US" sz="2400" spc="-100" dirty="0"/>
                <a:t>d</a:t>
              </a:r>
              <a:r>
                <a:rPr lang="en-US" sz="2400" i="1" spc="-100" dirty="0">
                  <a:latin typeface="Georgia" panose="02040502050405020303" pitchFamily="18" charset="0"/>
                </a:rPr>
                <a:t>s </a:t>
              </a:r>
              <a:r>
                <a:rPr lang="en-US" sz="2400" i="1" spc="-100" dirty="0">
                  <a:latin typeface="Georgia" panose="02040502050405020303" pitchFamily="18" charset="0"/>
                  <a:sym typeface="Symbol" panose="05050102010706020507" pitchFamily="18" charset="2"/>
                </a:rPr>
                <a:t></a:t>
              </a:r>
              <a:endParaRPr lang="ru-RU" sz="2400" i="1" spc="-100" dirty="0">
                <a:latin typeface="Georgia" panose="02040502050405020303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45D964-8585-48BC-84B4-8F8F8687B143}"/>
                </a:ext>
              </a:extLst>
            </p:cNvPr>
            <p:cNvSpPr txBox="1"/>
            <p:nvPr/>
          </p:nvSpPr>
          <p:spPr>
            <a:xfrm>
              <a:off x="4572000" y="347213"/>
              <a:ext cx="10569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spc="-100" dirty="0">
                  <a:sym typeface="Symbol" panose="05050102010706020507" pitchFamily="18" charset="2"/>
                </a:rPr>
                <a:t></a:t>
              </a:r>
              <a:r>
                <a:rPr lang="en-US" sz="2400" spc="-100" baseline="-25000" dirty="0"/>
                <a:t>3</a:t>
              </a:r>
              <a:r>
                <a:rPr lang="en-US" sz="2400" spc="-100" dirty="0"/>
                <a:t>d</a:t>
              </a:r>
              <a:r>
                <a:rPr lang="en-US" sz="2400" i="1" spc="-100" dirty="0">
                  <a:latin typeface="Georgia" panose="02040502050405020303" pitchFamily="18" charset="0"/>
                </a:rPr>
                <a:t>s =</a:t>
              </a:r>
              <a:endParaRPr lang="ru-RU" sz="2400" i="1" spc="-1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197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960173"/>
              </p:ext>
            </p:extLst>
          </p:nvPr>
        </p:nvGraphicFramePr>
        <p:xfrm>
          <a:off x="840506" y="260350"/>
          <a:ext cx="68278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3" imgW="4165560" imgH="660240" progId="Equation.DSMT4">
                  <p:embed/>
                </p:oleObj>
              </mc:Choice>
              <mc:Fallback>
                <p:oleObj name="Equation" r:id="rId3" imgW="4165560" imgH="66024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06" y="260350"/>
                        <a:ext cx="682783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823200"/>
              </p:ext>
            </p:extLst>
          </p:nvPr>
        </p:nvGraphicFramePr>
        <p:xfrm>
          <a:off x="318392" y="1525588"/>
          <a:ext cx="85740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5" imgW="5232240" imgH="609480" progId="Equation.DSMT4">
                  <p:embed/>
                </p:oleObj>
              </mc:Choice>
              <mc:Fallback>
                <p:oleObj name="Equation" r:id="rId5" imgW="5232240" imgH="60948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92" y="1525588"/>
                        <a:ext cx="857408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371958"/>
              </p:ext>
            </p:extLst>
          </p:nvPr>
        </p:nvGraphicFramePr>
        <p:xfrm>
          <a:off x="3059832" y="2492896"/>
          <a:ext cx="3435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7" imgW="2095200" imgH="571320" progId="Equation.DSMT4">
                  <p:embed/>
                </p:oleObj>
              </mc:Choice>
              <mc:Fallback>
                <p:oleObj name="Equation" r:id="rId7" imgW="2095200" imgH="57132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92896"/>
                        <a:ext cx="34353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004797"/>
              </p:ext>
            </p:extLst>
          </p:nvPr>
        </p:nvGraphicFramePr>
        <p:xfrm>
          <a:off x="530869" y="3909789"/>
          <a:ext cx="7929563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9" imgW="4838400" imgH="1155600" progId="Equation.DSMT4">
                  <p:embed/>
                </p:oleObj>
              </mc:Choice>
              <mc:Fallback>
                <p:oleObj name="Equation" r:id="rId9" imgW="4838400" imgH="11556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9" y="3909789"/>
                        <a:ext cx="7929563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 flipH="1">
            <a:off x="4788024" y="4005064"/>
            <a:ext cx="216024" cy="5040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2915816" y="5085184"/>
            <a:ext cx="216024" cy="5040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94890"/>
              </p:ext>
            </p:extLst>
          </p:nvPr>
        </p:nvGraphicFramePr>
        <p:xfrm>
          <a:off x="107950" y="333375"/>
          <a:ext cx="88868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3" imgW="5422680" imgH="558720" progId="Equation.DSMT4">
                  <p:embed/>
                </p:oleObj>
              </mc:Choice>
              <mc:Fallback>
                <p:oleObj name="Equation" r:id="rId3" imgW="5422680" imgH="55872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33375"/>
                        <a:ext cx="88868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4552"/>
              </p:ext>
            </p:extLst>
          </p:nvPr>
        </p:nvGraphicFramePr>
        <p:xfrm>
          <a:off x="4139952" y="1583457"/>
          <a:ext cx="7921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583457"/>
                        <a:ext cx="792162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87824" y="191683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 is an arbitrary point, 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441611"/>
              </p:ext>
            </p:extLst>
          </p:nvPr>
        </p:nvGraphicFramePr>
        <p:xfrm>
          <a:off x="2921000" y="2905125"/>
          <a:ext cx="35591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7" imgW="2171520" imgH="495000" progId="Equation.DSMT4">
                  <p:embed/>
                </p:oleObj>
              </mc:Choice>
              <mc:Fallback>
                <p:oleObj name="Equation" r:id="rId7" imgW="2171520" imgH="4950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905125"/>
                        <a:ext cx="35591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92305"/>
              </p:ext>
            </p:extLst>
          </p:nvPr>
        </p:nvGraphicFramePr>
        <p:xfrm>
          <a:off x="6239769" y="1772220"/>
          <a:ext cx="8953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9" imgW="545760" imgH="457200" progId="Equation.DSMT4">
                  <p:embed/>
                </p:oleObj>
              </mc:Choice>
              <mc:Fallback>
                <p:oleObj name="Equation" r:id="rId9" imgW="545760" imgH="4572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769" y="1772220"/>
                        <a:ext cx="89535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51389"/>
              </p:ext>
            </p:extLst>
          </p:nvPr>
        </p:nvGraphicFramePr>
        <p:xfrm>
          <a:off x="3686175" y="4076700"/>
          <a:ext cx="21034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11" imgW="1282680" imgH="457200" progId="Equation.DSMT4">
                  <p:embed/>
                </p:oleObj>
              </mc:Choice>
              <mc:Fallback>
                <p:oleObj name="Equation" r:id="rId11" imgW="1282680" imgH="4572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4076700"/>
                        <a:ext cx="210343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672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663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Balance of Angular Momentum</a:t>
            </a:r>
            <a:endParaRPr lang="en-US" sz="2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50185"/>
              </p:ext>
            </p:extLst>
          </p:nvPr>
        </p:nvGraphicFramePr>
        <p:xfrm>
          <a:off x="2170905" y="620688"/>
          <a:ext cx="4705351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3" imgW="2869920" imgH="571320" progId="Equation.DSMT4">
                  <p:embed/>
                </p:oleObj>
              </mc:Choice>
              <mc:Fallback>
                <p:oleObj name="Equation" r:id="rId3" imgW="2869920" imgH="57132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905" y="620688"/>
                        <a:ext cx="4705351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163967"/>
              </p:ext>
            </p:extLst>
          </p:nvPr>
        </p:nvGraphicFramePr>
        <p:xfrm>
          <a:off x="251520" y="1556792"/>
          <a:ext cx="514191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5" imgW="3136680" imgH="723600" progId="Equation.DSMT4">
                  <p:embed/>
                </p:oleObj>
              </mc:Choice>
              <mc:Fallback>
                <p:oleObj name="Equation" r:id="rId5" imgW="3136680" imgH="7236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556792"/>
                        <a:ext cx="514191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270034"/>
              </p:ext>
            </p:extLst>
          </p:nvPr>
        </p:nvGraphicFramePr>
        <p:xfrm>
          <a:off x="323528" y="3068638"/>
          <a:ext cx="40179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7" imgW="2450880" imgH="571320" progId="Equation.DSMT4">
                  <p:embed/>
                </p:oleObj>
              </mc:Choice>
              <mc:Fallback>
                <p:oleObj name="Equation" r:id="rId7" imgW="2450880" imgH="57132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68638"/>
                        <a:ext cx="40179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960611"/>
              </p:ext>
            </p:extLst>
          </p:nvPr>
        </p:nvGraphicFramePr>
        <p:xfrm>
          <a:off x="1041400" y="4056063"/>
          <a:ext cx="7539038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9" imgW="4597200" imgH="977760" progId="Equation.DSMT4">
                  <p:embed/>
                </p:oleObj>
              </mc:Choice>
              <mc:Fallback>
                <p:oleObj name="Equation" r:id="rId9" imgW="4597200" imgH="97776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056063"/>
                        <a:ext cx="7539038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1128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-36512" y="-99392"/>
            <a:ext cx="5239068" cy="4870131"/>
            <a:chOff x="2182" y="851"/>
            <a:chExt cx="8250" cy="7670"/>
          </a:xfrm>
        </p:grpSpPr>
        <p:sp>
          <p:nvSpPr>
            <p:cNvPr id="4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2182" y="888"/>
              <a:ext cx="8242" cy="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105"/>
            <p:cNvSpPr txBox="1">
              <a:spLocks noChangeArrowheads="1"/>
            </p:cNvSpPr>
            <p:nvPr/>
          </p:nvSpPr>
          <p:spPr bwMode="auto">
            <a:xfrm>
              <a:off x="6555" y="6554"/>
              <a:ext cx="1246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04"/>
            <p:cNvSpPr txBox="1">
              <a:spLocks noChangeArrowheads="1"/>
            </p:cNvSpPr>
            <p:nvPr/>
          </p:nvSpPr>
          <p:spPr bwMode="auto">
            <a:xfrm>
              <a:off x="6105" y="3490"/>
              <a:ext cx="96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 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03"/>
            <p:cNvSpPr txBox="1">
              <a:spLocks noChangeArrowheads="1"/>
            </p:cNvSpPr>
            <p:nvPr/>
          </p:nvSpPr>
          <p:spPr bwMode="auto">
            <a:xfrm>
              <a:off x="2294" y="4722"/>
              <a:ext cx="12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" name="Text Box 102"/>
            <p:cNvSpPr txBox="1">
              <a:spLocks noChangeArrowheads="1"/>
            </p:cNvSpPr>
            <p:nvPr/>
          </p:nvSpPr>
          <p:spPr bwMode="auto">
            <a:xfrm>
              <a:off x="5573" y="5758"/>
              <a:ext cx="11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9" name="Text Box 101"/>
            <p:cNvSpPr txBox="1">
              <a:spLocks noChangeArrowheads="1"/>
            </p:cNvSpPr>
            <p:nvPr/>
          </p:nvSpPr>
          <p:spPr bwMode="auto">
            <a:xfrm>
              <a:off x="5048" y="6472"/>
              <a:ext cx="1115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0" name="Text Box 100"/>
            <p:cNvSpPr txBox="1">
              <a:spLocks noChangeArrowheads="1"/>
            </p:cNvSpPr>
            <p:nvPr/>
          </p:nvSpPr>
          <p:spPr bwMode="auto">
            <a:xfrm>
              <a:off x="5838" y="7885"/>
              <a:ext cx="16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1" name="Text Box 99"/>
            <p:cNvSpPr txBox="1">
              <a:spLocks noChangeArrowheads="1"/>
            </p:cNvSpPr>
            <p:nvPr/>
          </p:nvSpPr>
          <p:spPr bwMode="auto">
            <a:xfrm>
              <a:off x="7647" y="4959"/>
              <a:ext cx="887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2604" y="7236"/>
              <a:ext cx="1042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97"/>
            <p:cNvSpPr txBox="1">
              <a:spLocks noChangeArrowheads="1"/>
            </p:cNvSpPr>
            <p:nvPr/>
          </p:nvSpPr>
          <p:spPr bwMode="auto">
            <a:xfrm>
              <a:off x="4358" y="5455"/>
              <a:ext cx="679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96"/>
            <p:cNvSpPr txBox="1">
              <a:spLocks noChangeArrowheads="1"/>
            </p:cNvSpPr>
            <p:nvPr/>
          </p:nvSpPr>
          <p:spPr bwMode="auto">
            <a:xfrm>
              <a:off x="9325" y="5645"/>
              <a:ext cx="1107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95"/>
            <p:cNvSpPr txBox="1">
              <a:spLocks noChangeArrowheads="1"/>
            </p:cNvSpPr>
            <p:nvPr/>
          </p:nvSpPr>
          <p:spPr bwMode="auto">
            <a:xfrm>
              <a:off x="4235" y="1144"/>
              <a:ext cx="953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94"/>
            <p:cNvSpPr txBox="1">
              <a:spLocks noChangeArrowheads="1"/>
            </p:cNvSpPr>
            <p:nvPr/>
          </p:nvSpPr>
          <p:spPr bwMode="auto">
            <a:xfrm>
              <a:off x="2963" y="6699"/>
              <a:ext cx="95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8423" y="5951"/>
              <a:ext cx="95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92"/>
            <p:cNvSpPr txBox="1">
              <a:spLocks noChangeArrowheads="1"/>
            </p:cNvSpPr>
            <p:nvPr/>
          </p:nvSpPr>
          <p:spPr bwMode="auto">
            <a:xfrm>
              <a:off x="4129" y="1910"/>
              <a:ext cx="955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8495" y="2163"/>
              <a:ext cx="9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978" y="3246"/>
              <a:ext cx="951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89"/>
            <p:cNvSpPr txBox="1">
              <a:spLocks noChangeArrowheads="1"/>
            </p:cNvSpPr>
            <p:nvPr/>
          </p:nvSpPr>
          <p:spPr bwMode="auto">
            <a:xfrm>
              <a:off x="7305" y="7084"/>
              <a:ext cx="953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663" y="2324"/>
              <a:ext cx="957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3" name="Text Box 87"/>
            <p:cNvSpPr txBox="1">
              <a:spLocks noChangeArrowheads="1"/>
            </p:cNvSpPr>
            <p:nvPr/>
          </p:nvSpPr>
          <p:spPr bwMode="auto">
            <a:xfrm>
              <a:off x="7198" y="6430"/>
              <a:ext cx="957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86"/>
            <p:cNvSpPr txBox="1">
              <a:spLocks noChangeArrowheads="1"/>
            </p:cNvSpPr>
            <p:nvPr/>
          </p:nvSpPr>
          <p:spPr bwMode="auto">
            <a:xfrm>
              <a:off x="3796" y="3079"/>
              <a:ext cx="952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85"/>
            <p:cNvSpPr txBox="1">
              <a:spLocks noChangeArrowheads="1"/>
            </p:cNvSpPr>
            <p:nvPr/>
          </p:nvSpPr>
          <p:spPr bwMode="auto">
            <a:xfrm>
              <a:off x="3260" y="6276"/>
              <a:ext cx="1343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6" name="Text Box 84"/>
            <p:cNvSpPr txBox="1">
              <a:spLocks noChangeArrowheads="1"/>
            </p:cNvSpPr>
            <p:nvPr/>
          </p:nvSpPr>
          <p:spPr bwMode="auto">
            <a:xfrm>
              <a:off x="3725" y="6726"/>
              <a:ext cx="1244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auto">
            <a:xfrm>
              <a:off x="4780" y="5052"/>
              <a:ext cx="988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82"/>
            <p:cNvSpPr txBox="1">
              <a:spLocks noChangeArrowheads="1"/>
            </p:cNvSpPr>
            <p:nvPr/>
          </p:nvSpPr>
          <p:spPr bwMode="auto">
            <a:xfrm>
              <a:off x="8508" y="4744"/>
              <a:ext cx="985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55" y="1682"/>
              <a:ext cx="1020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2838" y="4261"/>
              <a:ext cx="1065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6136" y="7128"/>
              <a:ext cx="104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  <a:sym typeface="Symbol"/>
                </a:rPr>
                <a:t>-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78"/>
            <p:cNvSpPr txBox="1">
              <a:spLocks noChangeArrowheads="1"/>
            </p:cNvSpPr>
            <p:nvPr/>
          </p:nvSpPr>
          <p:spPr bwMode="auto">
            <a:xfrm>
              <a:off x="6279" y="851"/>
              <a:ext cx="1221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6877" y="2300"/>
              <a:ext cx="122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5281" y="2814"/>
              <a:ext cx="1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9052" y="4644"/>
              <a:ext cx="1219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8017" y="1542"/>
              <a:ext cx="10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7" name="Text Box 73"/>
            <p:cNvSpPr txBox="1">
              <a:spLocks noChangeArrowheads="1"/>
            </p:cNvSpPr>
            <p:nvPr/>
          </p:nvSpPr>
          <p:spPr bwMode="auto">
            <a:xfrm>
              <a:off x="6497" y="4397"/>
              <a:ext cx="1221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5383" y="3655"/>
              <a:ext cx="122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9" name="Text Box 71"/>
            <p:cNvSpPr txBox="1">
              <a:spLocks noChangeArrowheads="1"/>
            </p:cNvSpPr>
            <p:nvPr/>
          </p:nvSpPr>
          <p:spPr bwMode="auto">
            <a:xfrm>
              <a:off x="3663" y="4120"/>
              <a:ext cx="113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3441" y="5475"/>
              <a:ext cx="10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7315" y="3425"/>
              <a:ext cx="683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4922" y="4369"/>
              <a:ext cx="88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3705" y="2349"/>
              <a:ext cx="5003" cy="484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V="1">
              <a:off x="3748" y="5950"/>
              <a:ext cx="1152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5"/>
            <p:cNvSpPr>
              <a:spLocks noChangeShapeType="1"/>
            </p:cNvSpPr>
            <p:nvPr/>
          </p:nvSpPr>
          <p:spPr bwMode="auto">
            <a:xfrm flipH="1">
              <a:off x="4879" y="2361"/>
              <a:ext cx="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 flipV="1">
              <a:off x="4870" y="5961"/>
              <a:ext cx="3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 flipV="1">
              <a:off x="6508" y="2834"/>
              <a:ext cx="930" cy="1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 rot="21360000" flipH="1">
              <a:off x="6117" y="2842"/>
              <a:ext cx="396" cy="34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V="1">
              <a:off x="6520" y="1076"/>
              <a:ext cx="5" cy="17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6520" y="1829"/>
              <a:ext cx="0" cy="103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 rot="-5357045" flipH="1" flipV="1">
              <a:off x="7722" y="4862"/>
              <a:ext cx="384" cy="32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rot="5357045" flipV="1">
              <a:off x="9030" y="3969"/>
              <a:ext cx="5" cy="166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 rot="5357045" flipV="1">
              <a:off x="8690" y="4306"/>
              <a:ext cx="0" cy="97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rot="-16288129" flipH="1" flipV="1">
              <a:off x="4305" y="4424"/>
              <a:ext cx="480" cy="45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5324" y="6594"/>
              <a:ext cx="93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rot="360000" flipV="1">
              <a:off x="6290" y="6028"/>
              <a:ext cx="428" cy="57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6268" y="7244"/>
              <a:ext cx="0" cy="94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rot="84554" flipH="1">
              <a:off x="5789" y="4239"/>
              <a:ext cx="934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rot="7740000" flipV="1">
              <a:off x="6467" y="4404"/>
              <a:ext cx="560" cy="46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14220000" flipH="1" flipV="1">
              <a:off x="7585" y="2131"/>
              <a:ext cx="415" cy="195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rot="84554" flipV="1">
              <a:off x="5693" y="5355"/>
              <a:ext cx="937" cy="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rot="14103704">
              <a:off x="5387" y="5327"/>
              <a:ext cx="112" cy="54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V="1">
              <a:off x="3286" y="7151"/>
              <a:ext cx="482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46"/>
            <p:cNvSpPr>
              <a:spLocks noChangeShapeType="1"/>
            </p:cNvSpPr>
            <p:nvPr/>
          </p:nvSpPr>
          <p:spPr bwMode="auto">
            <a:xfrm>
              <a:off x="8705" y="5953"/>
              <a:ext cx="9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V="1">
              <a:off x="4900" y="1319"/>
              <a:ext cx="0" cy="1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rot="21480000" flipV="1">
              <a:off x="6768" y="3874"/>
              <a:ext cx="310" cy="31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V="1">
              <a:off x="5655" y="4631"/>
              <a:ext cx="0" cy="7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4325" y="4906"/>
              <a:ext cx="0" cy="96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6265" y="6614"/>
              <a:ext cx="0" cy="5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6265" y="7259"/>
              <a:ext cx="0" cy="42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3765" y="4864"/>
              <a:ext cx="47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 rot="5357045" flipV="1">
              <a:off x="3119" y="4360"/>
              <a:ext cx="10" cy="99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rot="5400000">
              <a:off x="3401" y="4616"/>
              <a:ext cx="0" cy="49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2978" y="7922"/>
              <a:ext cx="818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6076" y="5180"/>
              <a:ext cx="79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6" name="Oval 34"/>
            <p:cNvSpPr>
              <a:spLocks noChangeArrowheads="1"/>
            </p:cNvSpPr>
            <p:nvPr/>
          </p:nvSpPr>
          <p:spPr bwMode="auto">
            <a:xfrm>
              <a:off x="4795" y="5886"/>
              <a:ext cx="143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33"/>
            <p:cNvSpPr>
              <a:spLocks noChangeArrowheads="1"/>
            </p:cNvSpPr>
            <p:nvPr/>
          </p:nvSpPr>
          <p:spPr bwMode="auto">
            <a:xfrm>
              <a:off x="8056" y="4713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6188" y="6521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7850" y="3389"/>
              <a:ext cx="1053" cy="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0" name="Oval 30"/>
            <p:cNvSpPr>
              <a:spLocks noChangeArrowheads="1"/>
            </p:cNvSpPr>
            <p:nvPr/>
          </p:nvSpPr>
          <p:spPr bwMode="auto">
            <a:xfrm>
              <a:off x="5584" y="5306"/>
              <a:ext cx="145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6678" y="4176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8"/>
            <p:cNvSpPr>
              <a:spLocks noChangeArrowheads="1"/>
            </p:cNvSpPr>
            <p:nvPr/>
          </p:nvSpPr>
          <p:spPr bwMode="auto">
            <a:xfrm>
              <a:off x="4255" y="4786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6423" y="2774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rc 26"/>
            <p:cNvSpPr>
              <a:spLocks/>
            </p:cNvSpPr>
            <p:nvPr/>
          </p:nvSpPr>
          <p:spPr bwMode="auto">
            <a:xfrm rot="10587180" flipH="1">
              <a:off x="4855" y="2349"/>
              <a:ext cx="622" cy="6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Arc 25"/>
            <p:cNvSpPr>
              <a:spLocks/>
            </p:cNvSpPr>
            <p:nvPr/>
          </p:nvSpPr>
          <p:spPr bwMode="auto">
            <a:xfrm>
              <a:off x="4200" y="6670"/>
              <a:ext cx="398" cy="4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Arc 24"/>
            <p:cNvSpPr>
              <a:spLocks/>
            </p:cNvSpPr>
            <p:nvPr/>
          </p:nvSpPr>
          <p:spPr bwMode="auto">
            <a:xfrm>
              <a:off x="7488" y="6331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Arc 23"/>
            <p:cNvSpPr>
              <a:spLocks/>
            </p:cNvSpPr>
            <p:nvPr/>
          </p:nvSpPr>
          <p:spPr bwMode="auto">
            <a:xfrm>
              <a:off x="3745" y="6216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Arc 22"/>
            <p:cNvSpPr>
              <a:spLocks/>
            </p:cNvSpPr>
            <p:nvPr/>
          </p:nvSpPr>
          <p:spPr bwMode="auto">
            <a:xfrm flipH="1">
              <a:off x="6695" y="6362"/>
              <a:ext cx="793" cy="7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Arc 21"/>
            <p:cNvSpPr>
              <a:spLocks/>
            </p:cNvSpPr>
            <p:nvPr/>
          </p:nvSpPr>
          <p:spPr bwMode="auto">
            <a:xfrm>
              <a:off x="4200" y="3041"/>
              <a:ext cx="398" cy="5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8638" y="4697"/>
              <a:ext cx="142" cy="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9"/>
            <p:cNvSpPr>
              <a:spLocks noChangeArrowheads="1"/>
            </p:cNvSpPr>
            <p:nvPr/>
          </p:nvSpPr>
          <p:spPr bwMode="auto">
            <a:xfrm>
              <a:off x="8654" y="4830"/>
              <a:ext cx="133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rot="13800000">
              <a:off x="4015" y="4859"/>
              <a:ext cx="473" cy="39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 flipV="1">
              <a:off x="8123" y="3721"/>
              <a:ext cx="0" cy="102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 flipV="1">
              <a:off x="8592" y="1834"/>
              <a:ext cx="453" cy="45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5"/>
            <p:cNvSpPr>
              <a:spLocks noChangeArrowheads="1"/>
            </p:cNvSpPr>
            <p:nvPr/>
          </p:nvSpPr>
          <p:spPr bwMode="auto">
            <a:xfrm>
              <a:off x="6413" y="2251"/>
              <a:ext cx="81" cy="1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6550" y="2249"/>
              <a:ext cx="80" cy="1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 rot="2340000">
              <a:off x="5100" y="5956"/>
              <a:ext cx="85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auto">
            <a:xfrm rot="2340000">
              <a:off x="4983" y="5910"/>
              <a:ext cx="85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AutoShape 11"/>
            <p:cNvSpPr>
              <a:spLocks noChangeArrowheads="1"/>
            </p:cNvSpPr>
            <p:nvPr/>
          </p:nvSpPr>
          <p:spPr bwMode="auto">
            <a:xfrm rot="16080000">
              <a:off x="3856" y="7124"/>
              <a:ext cx="170" cy="169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 rot="5400000">
              <a:off x="3851" y="7133"/>
              <a:ext cx="112" cy="113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9"/>
            <p:cNvSpPr>
              <a:spLocks noChangeArrowheads="1"/>
            </p:cNvSpPr>
            <p:nvPr/>
          </p:nvSpPr>
          <p:spPr bwMode="auto">
            <a:xfrm>
              <a:off x="6890" y="2588"/>
              <a:ext cx="80" cy="17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4835" y="3441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4850" y="3564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6"/>
            <p:cNvSpPr>
              <a:spLocks noChangeArrowheads="1"/>
            </p:cNvSpPr>
            <p:nvPr/>
          </p:nvSpPr>
          <p:spPr bwMode="auto">
            <a:xfrm>
              <a:off x="7345" y="3425"/>
              <a:ext cx="79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7240" y="3571"/>
              <a:ext cx="8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41" y="2399"/>
              <a:ext cx="79" cy="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3"/>
            <p:cNvSpPr>
              <a:spLocks noChangeArrowheads="1"/>
            </p:cNvSpPr>
            <p:nvPr/>
          </p:nvSpPr>
          <p:spPr bwMode="auto">
            <a:xfrm>
              <a:off x="7375" y="5906"/>
              <a:ext cx="113" cy="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"/>
            <p:cNvSpPr>
              <a:spLocks noChangeArrowheads="1"/>
            </p:cNvSpPr>
            <p:nvPr/>
          </p:nvSpPr>
          <p:spPr bwMode="auto">
            <a:xfrm>
              <a:off x="7520" y="5900"/>
              <a:ext cx="114" cy="1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12" name="Объект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633739"/>
              </p:ext>
            </p:extLst>
          </p:nvPr>
        </p:nvGraphicFramePr>
        <p:xfrm>
          <a:off x="1354138" y="4960938"/>
          <a:ext cx="40751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3" imgW="2489040" imgH="495000" progId="Equation.DSMT4">
                  <p:embed/>
                </p:oleObj>
              </mc:Choice>
              <mc:Fallback>
                <p:oleObj name="Equation" r:id="rId3" imgW="2489040" imgH="495000" progId="Equation.DSMT4">
                  <p:embed/>
                  <p:pic>
                    <p:nvPicPr>
                      <p:cNvPr id="112" name="Объект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960938"/>
                        <a:ext cx="40751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Объект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844006"/>
              </p:ext>
            </p:extLst>
          </p:nvPr>
        </p:nvGraphicFramePr>
        <p:xfrm>
          <a:off x="4483057" y="864242"/>
          <a:ext cx="46831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5" imgW="3174840" imgH="723600" progId="Equation.DSMT4">
                  <p:embed/>
                </p:oleObj>
              </mc:Choice>
              <mc:Fallback>
                <p:oleObj name="Equation" r:id="rId5" imgW="3174840" imgH="723600" progId="Equation.DSMT4">
                  <p:embed/>
                  <p:pic>
                    <p:nvPicPr>
                      <p:cNvPr id="113" name="Объект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057" y="864242"/>
                        <a:ext cx="46831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Объект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499331"/>
              </p:ext>
            </p:extLst>
          </p:nvPr>
        </p:nvGraphicFramePr>
        <p:xfrm>
          <a:off x="5364163" y="1739090"/>
          <a:ext cx="3411537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7" imgW="2082600" imgH="1917360" progId="Equation.DSMT4">
                  <p:embed/>
                </p:oleObj>
              </mc:Choice>
              <mc:Fallback>
                <p:oleObj name="Equation" r:id="rId7" imgW="2082600" imgH="1917360" progId="Equation.DSMT4">
                  <p:embed/>
                  <p:pic>
                    <p:nvPicPr>
                      <p:cNvPr id="114" name="Объект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39090"/>
                        <a:ext cx="3411537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B647007-20B0-4C4B-9F09-757DC6BACDAE}"/>
              </a:ext>
            </a:extLst>
          </p:cNvPr>
          <p:cNvSpPr txBox="1"/>
          <p:nvPr/>
        </p:nvSpPr>
        <p:spPr>
          <a:xfrm>
            <a:off x="6084168" y="197769"/>
            <a:ext cx="137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Torsion arm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275D3718-6FF5-480B-94E8-54964D37F6E6}"/>
              </a:ext>
            </a:extLst>
          </p:cNvPr>
          <p:cNvCxnSpPr/>
          <p:nvPr/>
        </p:nvCxnSpPr>
        <p:spPr>
          <a:xfrm flipH="1">
            <a:off x="6372200" y="521597"/>
            <a:ext cx="288032" cy="4819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006F5A5C-36C4-4B6A-B671-5F4475522E9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709503" y="567101"/>
            <a:ext cx="59820" cy="10040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05BF77C2-9717-42E7-B0DD-14BC11F200E4}"/>
              </a:ext>
            </a:extLst>
          </p:cNvPr>
          <p:cNvCxnSpPr/>
          <p:nvPr/>
        </p:nvCxnSpPr>
        <p:spPr>
          <a:xfrm flipH="1">
            <a:off x="8864152" y="1453398"/>
            <a:ext cx="288032" cy="4819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DD48CE9C-E29D-47D2-A082-A579DC1B1C97}"/>
              </a:ext>
            </a:extLst>
          </p:cNvPr>
          <p:cNvCxnSpPr>
            <a:cxnSpLocks/>
          </p:cNvCxnSpPr>
          <p:nvPr/>
        </p:nvCxnSpPr>
        <p:spPr>
          <a:xfrm>
            <a:off x="7080013" y="497696"/>
            <a:ext cx="1059743" cy="5696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67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-36512" y="-99392"/>
            <a:ext cx="5239068" cy="4870131"/>
            <a:chOff x="2182" y="851"/>
            <a:chExt cx="8250" cy="7670"/>
          </a:xfrm>
        </p:grpSpPr>
        <p:sp>
          <p:nvSpPr>
            <p:cNvPr id="4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2182" y="888"/>
              <a:ext cx="8242" cy="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105"/>
            <p:cNvSpPr txBox="1">
              <a:spLocks noChangeArrowheads="1"/>
            </p:cNvSpPr>
            <p:nvPr/>
          </p:nvSpPr>
          <p:spPr bwMode="auto">
            <a:xfrm>
              <a:off x="6555" y="6554"/>
              <a:ext cx="1246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04"/>
            <p:cNvSpPr txBox="1">
              <a:spLocks noChangeArrowheads="1"/>
            </p:cNvSpPr>
            <p:nvPr/>
          </p:nvSpPr>
          <p:spPr bwMode="auto">
            <a:xfrm>
              <a:off x="6105" y="3490"/>
              <a:ext cx="96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 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03"/>
            <p:cNvSpPr txBox="1">
              <a:spLocks noChangeArrowheads="1"/>
            </p:cNvSpPr>
            <p:nvPr/>
          </p:nvSpPr>
          <p:spPr bwMode="auto">
            <a:xfrm>
              <a:off x="2294" y="4722"/>
              <a:ext cx="12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" name="Text Box 102"/>
            <p:cNvSpPr txBox="1">
              <a:spLocks noChangeArrowheads="1"/>
            </p:cNvSpPr>
            <p:nvPr/>
          </p:nvSpPr>
          <p:spPr bwMode="auto">
            <a:xfrm>
              <a:off x="5573" y="5758"/>
              <a:ext cx="11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9" name="Text Box 101"/>
            <p:cNvSpPr txBox="1">
              <a:spLocks noChangeArrowheads="1"/>
            </p:cNvSpPr>
            <p:nvPr/>
          </p:nvSpPr>
          <p:spPr bwMode="auto">
            <a:xfrm>
              <a:off x="5048" y="6472"/>
              <a:ext cx="1115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0" name="Text Box 100"/>
            <p:cNvSpPr txBox="1">
              <a:spLocks noChangeArrowheads="1"/>
            </p:cNvSpPr>
            <p:nvPr/>
          </p:nvSpPr>
          <p:spPr bwMode="auto">
            <a:xfrm>
              <a:off x="5838" y="7885"/>
              <a:ext cx="16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1" name="Text Box 99"/>
            <p:cNvSpPr txBox="1">
              <a:spLocks noChangeArrowheads="1"/>
            </p:cNvSpPr>
            <p:nvPr/>
          </p:nvSpPr>
          <p:spPr bwMode="auto">
            <a:xfrm>
              <a:off x="7647" y="4959"/>
              <a:ext cx="887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2604" y="7236"/>
              <a:ext cx="1042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97"/>
            <p:cNvSpPr txBox="1">
              <a:spLocks noChangeArrowheads="1"/>
            </p:cNvSpPr>
            <p:nvPr/>
          </p:nvSpPr>
          <p:spPr bwMode="auto">
            <a:xfrm>
              <a:off x="4358" y="5455"/>
              <a:ext cx="679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96"/>
            <p:cNvSpPr txBox="1">
              <a:spLocks noChangeArrowheads="1"/>
            </p:cNvSpPr>
            <p:nvPr/>
          </p:nvSpPr>
          <p:spPr bwMode="auto">
            <a:xfrm>
              <a:off x="9325" y="5645"/>
              <a:ext cx="1107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95"/>
            <p:cNvSpPr txBox="1">
              <a:spLocks noChangeArrowheads="1"/>
            </p:cNvSpPr>
            <p:nvPr/>
          </p:nvSpPr>
          <p:spPr bwMode="auto">
            <a:xfrm>
              <a:off x="4235" y="1144"/>
              <a:ext cx="953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94"/>
            <p:cNvSpPr txBox="1">
              <a:spLocks noChangeArrowheads="1"/>
            </p:cNvSpPr>
            <p:nvPr/>
          </p:nvSpPr>
          <p:spPr bwMode="auto">
            <a:xfrm>
              <a:off x="2963" y="6699"/>
              <a:ext cx="95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8423" y="5951"/>
              <a:ext cx="95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92"/>
            <p:cNvSpPr txBox="1">
              <a:spLocks noChangeArrowheads="1"/>
            </p:cNvSpPr>
            <p:nvPr/>
          </p:nvSpPr>
          <p:spPr bwMode="auto">
            <a:xfrm>
              <a:off x="4129" y="1910"/>
              <a:ext cx="955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8495" y="2163"/>
              <a:ext cx="9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978" y="3246"/>
              <a:ext cx="951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89"/>
            <p:cNvSpPr txBox="1">
              <a:spLocks noChangeArrowheads="1"/>
            </p:cNvSpPr>
            <p:nvPr/>
          </p:nvSpPr>
          <p:spPr bwMode="auto">
            <a:xfrm>
              <a:off x="7305" y="7084"/>
              <a:ext cx="953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663" y="2324"/>
              <a:ext cx="957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3" name="Text Box 87"/>
            <p:cNvSpPr txBox="1">
              <a:spLocks noChangeArrowheads="1"/>
            </p:cNvSpPr>
            <p:nvPr/>
          </p:nvSpPr>
          <p:spPr bwMode="auto">
            <a:xfrm>
              <a:off x="7198" y="6430"/>
              <a:ext cx="957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86"/>
            <p:cNvSpPr txBox="1">
              <a:spLocks noChangeArrowheads="1"/>
            </p:cNvSpPr>
            <p:nvPr/>
          </p:nvSpPr>
          <p:spPr bwMode="auto">
            <a:xfrm>
              <a:off x="3796" y="3079"/>
              <a:ext cx="952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85"/>
            <p:cNvSpPr txBox="1">
              <a:spLocks noChangeArrowheads="1"/>
            </p:cNvSpPr>
            <p:nvPr/>
          </p:nvSpPr>
          <p:spPr bwMode="auto">
            <a:xfrm>
              <a:off x="3260" y="6276"/>
              <a:ext cx="1343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6" name="Text Box 84"/>
            <p:cNvSpPr txBox="1">
              <a:spLocks noChangeArrowheads="1"/>
            </p:cNvSpPr>
            <p:nvPr/>
          </p:nvSpPr>
          <p:spPr bwMode="auto">
            <a:xfrm>
              <a:off x="3725" y="6726"/>
              <a:ext cx="1244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auto">
            <a:xfrm>
              <a:off x="4780" y="5052"/>
              <a:ext cx="988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82"/>
            <p:cNvSpPr txBox="1">
              <a:spLocks noChangeArrowheads="1"/>
            </p:cNvSpPr>
            <p:nvPr/>
          </p:nvSpPr>
          <p:spPr bwMode="auto">
            <a:xfrm>
              <a:off x="8508" y="4744"/>
              <a:ext cx="985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55" y="1682"/>
              <a:ext cx="1020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2838" y="4261"/>
              <a:ext cx="1065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6136" y="7128"/>
              <a:ext cx="104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  <a:sym typeface="Symbol"/>
                </a:rPr>
                <a:t>-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78"/>
            <p:cNvSpPr txBox="1">
              <a:spLocks noChangeArrowheads="1"/>
            </p:cNvSpPr>
            <p:nvPr/>
          </p:nvSpPr>
          <p:spPr bwMode="auto">
            <a:xfrm>
              <a:off x="6279" y="851"/>
              <a:ext cx="1221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6877" y="2300"/>
              <a:ext cx="122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5281" y="2814"/>
              <a:ext cx="1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9052" y="4644"/>
              <a:ext cx="1219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8017" y="1542"/>
              <a:ext cx="10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7" name="Text Box 73"/>
            <p:cNvSpPr txBox="1">
              <a:spLocks noChangeArrowheads="1"/>
            </p:cNvSpPr>
            <p:nvPr/>
          </p:nvSpPr>
          <p:spPr bwMode="auto">
            <a:xfrm>
              <a:off x="6497" y="4397"/>
              <a:ext cx="1221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5383" y="3655"/>
              <a:ext cx="122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9" name="Text Box 71"/>
            <p:cNvSpPr txBox="1">
              <a:spLocks noChangeArrowheads="1"/>
            </p:cNvSpPr>
            <p:nvPr/>
          </p:nvSpPr>
          <p:spPr bwMode="auto">
            <a:xfrm>
              <a:off x="3663" y="4120"/>
              <a:ext cx="113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3441" y="5475"/>
              <a:ext cx="10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7315" y="3425"/>
              <a:ext cx="683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4922" y="4369"/>
              <a:ext cx="88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3705" y="2349"/>
              <a:ext cx="5003" cy="484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V="1">
              <a:off x="3748" y="5950"/>
              <a:ext cx="1152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5"/>
            <p:cNvSpPr>
              <a:spLocks noChangeShapeType="1"/>
            </p:cNvSpPr>
            <p:nvPr/>
          </p:nvSpPr>
          <p:spPr bwMode="auto">
            <a:xfrm flipH="1">
              <a:off x="4879" y="2361"/>
              <a:ext cx="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 flipV="1">
              <a:off x="4870" y="5961"/>
              <a:ext cx="3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 flipV="1">
              <a:off x="6508" y="2834"/>
              <a:ext cx="930" cy="1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 rot="21360000" flipH="1">
              <a:off x="6117" y="2842"/>
              <a:ext cx="396" cy="34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V="1">
              <a:off x="6520" y="1076"/>
              <a:ext cx="5" cy="17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6520" y="1829"/>
              <a:ext cx="0" cy="103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 rot="-5357045" flipH="1" flipV="1">
              <a:off x="7722" y="4862"/>
              <a:ext cx="384" cy="32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rot="5357045" flipV="1">
              <a:off x="9030" y="3969"/>
              <a:ext cx="5" cy="166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 rot="5357045" flipV="1">
              <a:off x="8690" y="4306"/>
              <a:ext cx="0" cy="97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rot="-16288129" flipH="1" flipV="1">
              <a:off x="4305" y="4424"/>
              <a:ext cx="480" cy="45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5324" y="6594"/>
              <a:ext cx="93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rot="360000" flipV="1">
              <a:off x="6290" y="6028"/>
              <a:ext cx="428" cy="57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6268" y="7244"/>
              <a:ext cx="0" cy="94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rot="84554" flipH="1">
              <a:off x="5789" y="4239"/>
              <a:ext cx="934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rot="7740000" flipV="1">
              <a:off x="6467" y="4404"/>
              <a:ext cx="560" cy="46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14220000" flipH="1" flipV="1">
              <a:off x="7585" y="2131"/>
              <a:ext cx="415" cy="195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rot="84554" flipV="1">
              <a:off x="5693" y="5355"/>
              <a:ext cx="937" cy="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rot="14103704">
              <a:off x="5387" y="5327"/>
              <a:ext cx="112" cy="54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V="1">
              <a:off x="3286" y="7151"/>
              <a:ext cx="482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46"/>
            <p:cNvSpPr>
              <a:spLocks noChangeShapeType="1"/>
            </p:cNvSpPr>
            <p:nvPr/>
          </p:nvSpPr>
          <p:spPr bwMode="auto">
            <a:xfrm>
              <a:off x="8705" y="5953"/>
              <a:ext cx="9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V="1">
              <a:off x="4900" y="1319"/>
              <a:ext cx="0" cy="1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rot="21480000" flipV="1">
              <a:off x="6768" y="3874"/>
              <a:ext cx="310" cy="31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V="1">
              <a:off x="5655" y="4631"/>
              <a:ext cx="0" cy="7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4325" y="4906"/>
              <a:ext cx="0" cy="96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6265" y="6614"/>
              <a:ext cx="0" cy="5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6265" y="7259"/>
              <a:ext cx="0" cy="42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3765" y="4864"/>
              <a:ext cx="47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 rot="5357045" flipV="1">
              <a:off x="3119" y="4360"/>
              <a:ext cx="10" cy="99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rot="5400000">
              <a:off x="3401" y="4616"/>
              <a:ext cx="0" cy="49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2978" y="7922"/>
              <a:ext cx="818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6076" y="5180"/>
              <a:ext cx="79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6" name="Oval 34"/>
            <p:cNvSpPr>
              <a:spLocks noChangeArrowheads="1"/>
            </p:cNvSpPr>
            <p:nvPr/>
          </p:nvSpPr>
          <p:spPr bwMode="auto">
            <a:xfrm>
              <a:off x="4795" y="5886"/>
              <a:ext cx="143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33"/>
            <p:cNvSpPr>
              <a:spLocks noChangeArrowheads="1"/>
            </p:cNvSpPr>
            <p:nvPr/>
          </p:nvSpPr>
          <p:spPr bwMode="auto">
            <a:xfrm>
              <a:off x="8056" y="4713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6188" y="6521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7850" y="3389"/>
              <a:ext cx="1053" cy="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0" name="Oval 30"/>
            <p:cNvSpPr>
              <a:spLocks noChangeArrowheads="1"/>
            </p:cNvSpPr>
            <p:nvPr/>
          </p:nvSpPr>
          <p:spPr bwMode="auto">
            <a:xfrm>
              <a:off x="5584" y="5306"/>
              <a:ext cx="145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6678" y="4176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8"/>
            <p:cNvSpPr>
              <a:spLocks noChangeArrowheads="1"/>
            </p:cNvSpPr>
            <p:nvPr/>
          </p:nvSpPr>
          <p:spPr bwMode="auto">
            <a:xfrm>
              <a:off x="4255" y="4786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6423" y="2774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rc 26"/>
            <p:cNvSpPr>
              <a:spLocks/>
            </p:cNvSpPr>
            <p:nvPr/>
          </p:nvSpPr>
          <p:spPr bwMode="auto">
            <a:xfrm rot="10587180" flipH="1">
              <a:off x="4855" y="2349"/>
              <a:ext cx="622" cy="6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Arc 25"/>
            <p:cNvSpPr>
              <a:spLocks/>
            </p:cNvSpPr>
            <p:nvPr/>
          </p:nvSpPr>
          <p:spPr bwMode="auto">
            <a:xfrm>
              <a:off x="4200" y="6670"/>
              <a:ext cx="398" cy="4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Arc 24"/>
            <p:cNvSpPr>
              <a:spLocks/>
            </p:cNvSpPr>
            <p:nvPr/>
          </p:nvSpPr>
          <p:spPr bwMode="auto">
            <a:xfrm>
              <a:off x="7488" y="6331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Arc 23"/>
            <p:cNvSpPr>
              <a:spLocks/>
            </p:cNvSpPr>
            <p:nvPr/>
          </p:nvSpPr>
          <p:spPr bwMode="auto">
            <a:xfrm>
              <a:off x="3745" y="6216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Arc 22"/>
            <p:cNvSpPr>
              <a:spLocks/>
            </p:cNvSpPr>
            <p:nvPr/>
          </p:nvSpPr>
          <p:spPr bwMode="auto">
            <a:xfrm flipH="1">
              <a:off x="6695" y="6362"/>
              <a:ext cx="793" cy="7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Arc 21"/>
            <p:cNvSpPr>
              <a:spLocks/>
            </p:cNvSpPr>
            <p:nvPr/>
          </p:nvSpPr>
          <p:spPr bwMode="auto">
            <a:xfrm>
              <a:off x="4200" y="3041"/>
              <a:ext cx="398" cy="5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8638" y="4697"/>
              <a:ext cx="142" cy="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9"/>
            <p:cNvSpPr>
              <a:spLocks noChangeArrowheads="1"/>
            </p:cNvSpPr>
            <p:nvPr/>
          </p:nvSpPr>
          <p:spPr bwMode="auto">
            <a:xfrm>
              <a:off x="8654" y="4830"/>
              <a:ext cx="133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rot="13800000">
              <a:off x="4015" y="4859"/>
              <a:ext cx="473" cy="39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 flipV="1">
              <a:off x="8123" y="3721"/>
              <a:ext cx="0" cy="102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 flipV="1">
              <a:off x="8592" y="1834"/>
              <a:ext cx="453" cy="45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5"/>
            <p:cNvSpPr>
              <a:spLocks noChangeArrowheads="1"/>
            </p:cNvSpPr>
            <p:nvPr/>
          </p:nvSpPr>
          <p:spPr bwMode="auto">
            <a:xfrm>
              <a:off x="6413" y="2251"/>
              <a:ext cx="81" cy="1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6550" y="2249"/>
              <a:ext cx="80" cy="1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 rot="2340000">
              <a:off x="5100" y="5956"/>
              <a:ext cx="85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auto">
            <a:xfrm rot="2340000">
              <a:off x="4983" y="5910"/>
              <a:ext cx="85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AutoShape 11"/>
            <p:cNvSpPr>
              <a:spLocks noChangeArrowheads="1"/>
            </p:cNvSpPr>
            <p:nvPr/>
          </p:nvSpPr>
          <p:spPr bwMode="auto">
            <a:xfrm rot="16080000">
              <a:off x="3856" y="7124"/>
              <a:ext cx="170" cy="169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 rot="5400000">
              <a:off x="3851" y="7133"/>
              <a:ext cx="112" cy="113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9"/>
            <p:cNvSpPr>
              <a:spLocks noChangeArrowheads="1"/>
            </p:cNvSpPr>
            <p:nvPr/>
          </p:nvSpPr>
          <p:spPr bwMode="auto">
            <a:xfrm>
              <a:off x="6890" y="2588"/>
              <a:ext cx="80" cy="17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4835" y="3441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4850" y="3564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6"/>
            <p:cNvSpPr>
              <a:spLocks noChangeArrowheads="1"/>
            </p:cNvSpPr>
            <p:nvPr/>
          </p:nvSpPr>
          <p:spPr bwMode="auto">
            <a:xfrm>
              <a:off x="7345" y="3425"/>
              <a:ext cx="79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7240" y="3571"/>
              <a:ext cx="8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41" y="2399"/>
              <a:ext cx="79" cy="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3"/>
            <p:cNvSpPr>
              <a:spLocks noChangeArrowheads="1"/>
            </p:cNvSpPr>
            <p:nvPr/>
          </p:nvSpPr>
          <p:spPr bwMode="auto">
            <a:xfrm>
              <a:off x="7375" y="5906"/>
              <a:ext cx="113" cy="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"/>
            <p:cNvSpPr>
              <a:spLocks noChangeArrowheads="1"/>
            </p:cNvSpPr>
            <p:nvPr/>
          </p:nvSpPr>
          <p:spPr bwMode="auto">
            <a:xfrm>
              <a:off x="7520" y="5900"/>
              <a:ext cx="114" cy="1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12" name="Объект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315904"/>
              </p:ext>
            </p:extLst>
          </p:nvPr>
        </p:nvGraphicFramePr>
        <p:xfrm>
          <a:off x="1344613" y="4960938"/>
          <a:ext cx="40957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3" imgW="2501640" imgH="495000" progId="Equation.DSMT4">
                  <p:embed/>
                </p:oleObj>
              </mc:Choice>
              <mc:Fallback>
                <p:oleObj name="Equation" r:id="rId3" imgW="2501640" imgH="495000" progId="Equation.DSMT4">
                  <p:embed/>
                  <p:pic>
                    <p:nvPicPr>
                      <p:cNvPr id="112" name="Объект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960938"/>
                        <a:ext cx="40957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Объект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934414"/>
              </p:ext>
            </p:extLst>
          </p:nvPr>
        </p:nvGraphicFramePr>
        <p:xfrm>
          <a:off x="4536504" y="868366"/>
          <a:ext cx="4572000" cy="101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5" imgW="3263760" imgH="723600" progId="Equation.DSMT4">
                  <p:embed/>
                </p:oleObj>
              </mc:Choice>
              <mc:Fallback>
                <p:oleObj name="Equation" r:id="rId5" imgW="3263760" imgH="723600" progId="Equation.DSMT4">
                  <p:embed/>
                  <p:pic>
                    <p:nvPicPr>
                      <p:cNvPr id="113" name="Объект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504" y="868366"/>
                        <a:ext cx="4572000" cy="101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Объект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587754"/>
              </p:ext>
            </p:extLst>
          </p:nvPr>
        </p:nvGraphicFramePr>
        <p:xfrm>
          <a:off x="5343525" y="1725613"/>
          <a:ext cx="34544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7" imgW="2108160" imgH="1917360" progId="Equation.DSMT4">
                  <p:embed/>
                </p:oleObj>
              </mc:Choice>
              <mc:Fallback>
                <p:oleObj name="Equation" r:id="rId7" imgW="2108160" imgH="1917360" progId="Equation.DSMT4">
                  <p:embed/>
                  <p:pic>
                    <p:nvPicPr>
                      <p:cNvPr id="114" name="Объект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1725613"/>
                        <a:ext cx="3454400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4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-36512" y="-99392"/>
            <a:ext cx="5239068" cy="4870131"/>
            <a:chOff x="2182" y="851"/>
            <a:chExt cx="8250" cy="7670"/>
          </a:xfrm>
        </p:grpSpPr>
        <p:sp>
          <p:nvSpPr>
            <p:cNvPr id="4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2182" y="888"/>
              <a:ext cx="8242" cy="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105"/>
            <p:cNvSpPr txBox="1">
              <a:spLocks noChangeArrowheads="1"/>
            </p:cNvSpPr>
            <p:nvPr/>
          </p:nvSpPr>
          <p:spPr bwMode="auto">
            <a:xfrm>
              <a:off x="6555" y="6554"/>
              <a:ext cx="1246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04"/>
            <p:cNvSpPr txBox="1">
              <a:spLocks noChangeArrowheads="1"/>
            </p:cNvSpPr>
            <p:nvPr/>
          </p:nvSpPr>
          <p:spPr bwMode="auto">
            <a:xfrm>
              <a:off x="6105" y="3490"/>
              <a:ext cx="96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03"/>
            <p:cNvSpPr txBox="1">
              <a:spLocks noChangeArrowheads="1"/>
            </p:cNvSpPr>
            <p:nvPr/>
          </p:nvSpPr>
          <p:spPr bwMode="auto">
            <a:xfrm>
              <a:off x="2294" y="4722"/>
              <a:ext cx="12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" name="Text Box 102"/>
            <p:cNvSpPr txBox="1">
              <a:spLocks noChangeArrowheads="1"/>
            </p:cNvSpPr>
            <p:nvPr/>
          </p:nvSpPr>
          <p:spPr bwMode="auto">
            <a:xfrm>
              <a:off x="5573" y="5758"/>
              <a:ext cx="11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9" name="Text Box 101"/>
            <p:cNvSpPr txBox="1">
              <a:spLocks noChangeArrowheads="1"/>
            </p:cNvSpPr>
            <p:nvPr/>
          </p:nvSpPr>
          <p:spPr bwMode="auto">
            <a:xfrm>
              <a:off x="5048" y="6472"/>
              <a:ext cx="1115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0" name="Text Box 100"/>
            <p:cNvSpPr txBox="1">
              <a:spLocks noChangeArrowheads="1"/>
            </p:cNvSpPr>
            <p:nvPr/>
          </p:nvSpPr>
          <p:spPr bwMode="auto">
            <a:xfrm>
              <a:off x="5838" y="7885"/>
              <a:ext cx="16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1" name="Text Box 99"/>
            <p:cNvSpPr txBox="1">
              <a:spLocks noChangeArrowheads="1"/>
            </p:cNvSpPr>
            <p:nvPr/>
          </p:nvSpPr>
          <p:spPr bwMode="auto">
            <a:xfrm>
              <a:off x="7647" y="4959"/>
              <a:ext cx="887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2604" y="7236"/>
              <a:ext cx="1042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97"/>
            <p:cNvSpPr txBox="1">
              <a:spLocks noChangeArrowheads="1"/>
            </p:cNvSpPr>
            <p:nvPr/>
          </p:nvSpPr>
          <p:spPr bwMode="auto">
            <a:xfrm>
              <a:off x="4358" y="5455"/>
              <a:ext cx="679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96"/>
            <p:cNvSpPr txBox="1">
              <a:spLocks noChangeArrowheads="1"/>
            </p:cNvSpPr>
            <p:nvPr/>
          </p:nvSpPr>
          <p:spPr bwMode="auto">
            <a:xfrm>
              <a:off x="9325" y="5645"/>
              <a:ext cx="1107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95"/>
            <p:cNvSpPr txBox="1">
              <a:spLocks noChangeArrowheads="1"/>
            </p:cNvSpPr>
            <p:nvPr/>
          </p:nvSpPr>
          <p:spPr bwMode="auto">
            <a:xfrm>
              <a:off x="4235" y="1144"/>
              <a:ext cx="953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94"/>
            <p:cNvSpPr txBox="1">
              <a:spLocks noChangeArrowheads="1"/>
            </p:cNvSpPr>
            <p:nvPr/>
          </p:nvSpPr>
          <p:spPr bwMode="auto">
            <a:xfrm>
              <a:off x="2963" y="6699"/>
              <a:ext cx="95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8423" y="5951"/>
              <a:ext cx="95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92"/>
            <p:cNvSpPr txBox="1">
              <a:spLocks noChangeArrowheads="1"/>
            </p:cNvSpPr>
            <p:nvPr/>
          </p:nvSpPr>
          <p:spPr bwMode="auto">
            <a:xfrm>
              <a:off x="4129" y="1910"/>
              <a:ext cx="955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8495" y="2163"/>
              <a:ext cx="9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978" y="3246"/>
              <a:ext cx="951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89"/>
            <p:cNvSpPr txBox="1">
              <a:spLocks noChangeArrowheads="1"/>
            </p:cNvSpPr>
            <p:nvPr/>
          </p:nvSpPr>
          <p:spPr bwMode="auto">
            <a:xfrm>
              <a:off x="7305" y="7084"/>
              <a:ext cx="953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663" y="2324"/>
              <a:ext cx="957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3" name="Text Box 87"/>
            <p:cNvSpPr txBox="1">
              <a:spLocks noChangeArrowheads="1"/>
            </p:cNvSpPr>
            <p:nvPr/>
          </p:nvSpPr>
          <p:spPr bwMode="auto">
            <a:xfrm>
              <a:off x="7198" y="6430"/>
              <a:ext cx="957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86"/>
            <p:cNvSpPr txBox="1">
              <a:spLocks noChangeArrowheads="1"/>
            </p:cNvSpPr>
            <p:nvPr/>
          </p:nvSpPr>
          <p:spPr bwMode="auto">
            <a:xfrm>
              <a:off x="3796" y="3079"/>
              <a:ext cx="952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85"/>
            <p:cNvSpPr txBox="1">
              <a:spLocks noChangeArrowheads="1"/>
            </p:cNvSpPr>
            <p:nvPr/>
          </p:nvSpPr>
          <p:spPr bwMode="auto">
            <a:xfrm>
              <a:off x="3260" y="6276"/>
              <a:ext cx="1343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6" name="Text Box 84"/>
            <p:cNvSpPr txBox="1">
              <a:spLocks noChangeArrowheads="1"/>
            </p:cNvSpPr>
            <p:nvPr/>
          </p:nvSpPr>
          <p:spPr bwMode="auto">
            <a:xfrm>
              <a:off x="3725" y="6726"/>
              <a:ext cx="1244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auto">
            <a:xfrm>
              <a:off x="4780" y="5052"/>
              <a:ext cx="988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82"/>
            <p:cNvSpPr txBox="1">
              <a:spLocks noChangeArrowheads="1"/>
            </p:cNvSpPr>
            <p:nvPr/>
          </p:nvSpPr>
          <p:spPr bwMode="auto">
            <a:xfrm>
              <a:off x="8508" y="4744"/>
              <a:ext cx="985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55" y="1682"/>
              <a:ext cx="1020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2838" y="4261"/>
              <a:ext cx="1065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6136" y="7128"/>
              <a:ext cx="104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  <a:sym typeface="Symbol"/>
                </a:rPr>
                <a:t>-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78"/>
            <p:cNvSpPr txBox="1">
              <a:spLocks noChangeArrowheads="1"/>
            </p:cNvSpPr>
            <p:nvPr/>
          </p:nvSpPr>
          <p:spPr bwMode="auto">
            <a:xfrm>
              <a:off x="6279" y="851"/>
              <a:ext cx="1221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6877" y="2300"/>
              <a:ext cx="122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5281" y="2814"/>
              <a:ext cx="1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9052" y="4644"/>
              <a:ext cx="1219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8017" y="1542"/>
              <a:ext cx="10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7" name="Text Box 73"/>
            <p:cNvSpPr txBox="1">
              <a:spLocks noChangeArrowheads="1"/>
            </p:cNvSpPr>
            <p:nvPr/>
          </p:nvSpPr>
          <p:spPr bwMode="auto">
            <a:xfrm>
              <a:off x="6497" y="4397"/>
              <a:ext cx="1221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5383" y="3655"/>
              <a:ext cx="122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9" name="Text Box 71"/>
            <p:cNvSpPr txBox="1">
              <a:spLocks noChangeArrowheads="1"/>
            </p:cNvSpPr>
            <p:nvPr/>
          </p:nvSpPr>
          <p:spPr bwMode="auto">
            <a:xfrm>
              <a:off x="3663" y="4120"/>
              <a:ext cx="113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3441" y="5475"/>
              <a:ext cx="10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7315" y="3425"/>
              <a:ext cx="683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4922" y="4369"/>
              <a:ext cx="88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3705" y="2349"/>
              <a:ext cx="5003" cy="484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V="1">
              <a:off x="3748" y="5950"/>
              <a:ext cx="1152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5"/>
            <p:cNvSpPr>
              <a:spLocks noChangeShapeType="1"/>
            </p:cNvSpPr>
            <p:nvPr/>
          </p:nvSpPr>
          <p:spPr bwMode="auto">
            <a:xfrm flipH="1">
              <a:off x="4879" y="2361"/>
              <a:ext cx="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 flipV="1">
              <a:off x="4870" y="5961"/>
              <a:ext cx="3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 flipV="1">
              <a:off x="6508" y="2834"/>
              <a:ext cx="930" cy="1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 rot="21360000" flipH="1">
              <a:off x="6117" y="2842"/>
              <a:ext cx="396" cy="34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V="1">
              <a:off x="6520" y="1076"/>
              <a:ext cx="5" cy="17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6520" y="1829"/>
              <a:ext cx="0" cy="103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 rot="-5357045" flipH="1" flipV="1">
              <a:off x="7722" y="4862"/>
              <a:ext cx="384" cy="32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rot="5357045" flipV="1">
              <a:off x="9030" y="3969"/>
              <a:ext cx="5" cy="166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 rot="5357045" flipV="1">
              <a:off x="8690" y="4306"/>
              <a:ext cx="0" cy="97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rot="-16288129" flipH="1" flipV="1">
              <a:off x="4305" y="4424"/>
              <a:ext cx="480" cy="45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5324" y="6594"/>
              <a:ext cx="93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rot="360000" flipV="1">
              <a:off x="6290" y="6028"/>
              <a:ext cx="428" cy="57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6268" y="7244"/>
              <a:ext cx="0" cy="94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rot="84554" flipH="1">
              <a:off x="5789" y="4239"/>
              <a:ext cx="934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rot="7740000" flipV="1">
              <a:off x="6467" y="4404"/>
              <a:ext cx="560" cy="46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14220000" flipH="1" flipV="1">
              <a:off x="7585" y="2131"/>
              <a:ext cx="415" cy="195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rot="84554" flipV="1">
              <a:off x="5693" y="5355"/>
              <a:ext cx="937" cy="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rot="14103704">
              <a:off x="5387" y="5327"/>
              <a:ext cx="112" cy="54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V="1">
              <a:off x="3286" y="7151"/>
              <a:ext cx="482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46"/>
            <p:cNvSpPr>
              <a:spLocks noChangeShapeType="1"/>
            </p:cNvSpPr>
            <p:nvPr/>
          </p:nvSpPr>
          <p:spPr bwMode="auto">
            <a:xfrm>
              <a:off x="8705" y="5953"/>
              <a:ext cx="9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V="1">
              <a:off x="4900" y="1319"/>
              <a:ext cx="0" cy="1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rot="21480000" flipV="1">
              <a:off x="6768" y="3874"/>
              <a:ext cx="310" cy="31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V="1">
              <a:off x="5655" y="4631"/>
              <a:ext cx="0" cy="7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4325" y="4906"/>
              <a:ext cx="0" cy="96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6265" y="6614"/>
              <a:ext cx="0" cy="5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6265" y="7259"/>
              <a:ext cx="0" cy="42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3765" y="4864"/>
              <a:ext cx="47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 rot="5357045" flipV="1">
              <a:off x="3119" y="4360"/>
              <a:ext cx="10" cy="99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rot="5400000">
              <a:off x="3401" y="4616"/>
              <a:ext cx="0" cy="49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2978" y="7922"/>
              <a:ext cx="818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6076" y="5180"/>
              <a:ext cx="79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6" name="Oval 34"/>
            <p:cNvSpPr>
              <a:spLocks noChangeArrowheads="1"/>
            </p:cNvSpPr>
            <p:nvPr/>
          </p:nvSpPr>
          <p:spPr bwMode="auto">
            <a:xfrm>
              <a:off x="4795" y="5886"/>
              <a:ext cx="170" cy="170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33"/>
            <p:cNvSpPr>
              <a:spLocks noChangeArrowheads="1"/>
            </p:cNvSpPr>
            <p:nvPr/>
          </p:nvSpPr>
          <p:spPr bwMode="auto">
            <a:xfrm>
              <a:off x="8056" y="4713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6188" y="6521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7850" y="3389"/>
              <a:ext cx="1053" cy="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0" name="Oval 30"/>
            <p:cNvSpPr>
              <a:spLocks noChangeArrowheads="1"/>
            </p:cNvSpPr>
            <p:nvPr/>
          </p:nvSpPr>
          <p:spPr bwMode="auto">
            <a:xfrm>
              <a:off x="5584" y="5306"/>
              <a:ext cx="145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6678" y="4176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8"/>
            <p:cNvSpPr>
              <a:spLocks noChangeArrowheads="1"/>
            </p:cNvSpPr>
            <p:nvPr/>
          </p:nvSpPr>
          <p:spPr bwMode="auto">
            <a:xfrm>
              <a:off x="4255" y="4786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6423" y="2774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rc 26"/>
            <p:cNvSpPr>
              <a:spLocks/>
            </p:cNvSpPr>
            <p:nvPr/>
          </p:nvSpPr>
          <p:spPr bwMode="auto">
            <a:xfrm rot="10587180" flipH="1">
              <a:off x="4855" y="2349"/>
              <a:ext cx="622" cy="6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Arc 25"/>
            <p:cNvSpPr>
              <a:spLocks/>
            </p:cNvSpPr>
            <p:nvPr/>
          </p:nvSpPr>
          <p:spPr bwMode="auto">
            <a:xfrm>
              <a:off x="4200" y="6670"/>
              <a:ext cx="398" cy="4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Arc 24"/>
            <p:cNvSpPr>
              <a:spLocks/>
            </p:cNvSpPr>
            <p:nvPr/>
          </p:nvSpPr>
          <p:spPr bwMode="auto">
            <a:xfrm>
              <a:off x="7488" y="6331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Arc 23"/>
            <p:cNvSpPr>
              <a:spLocks/>
            </p:cNvSpPr>
            <p:nvPr/>
          </p:nvSpPr>
          <p:spPr bwMode="auto">
            <a:xfrm>
              <a:off x="3745" y="6216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Arc 22"/>
            <p:cNvSpPr>
              <a:spLocks/>
            </p:cNvSpPr>
            <p:nvPr/>
          </p:nvSpPr>
          <p:spPr bwMode="auto">
            <a:xfrm flipH="1">
              <a:off x="6695" y="6362"/>
              <a:ext cx="793" cy="7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Arc 21"/>
            <p:cNvSpPr>
              <a:spLocks/>
            </p:cNvSpPr>
            <p:nvPr/>
          </p:nvSpPr>
          <p:spPr bwMode="auto">
            <a:xfrm>
              <a:off x="4200" y="3041"/>
              <a:ext cx="398" cy="5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8638" y="4697"/>
              <a:ext cx="142" cy="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9"/>
            <p:cNvSpPr>
              <a:spLocks noChangeArrowheads="1"/>
            </p:cNvSpPr>
            <p:nvPr/>
          </p:nvSpPr>
          <p:spPr bwMode="auto">
            <a:xfrm>
              <a:off x="8654" y="4830"/>
              <a:ext cx="133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rot="13800000">
              <a:off x="4015" y="4859"/>
              <a:ext cx="473" cy="39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 flipV="1">
              <a:off x="8123" y="3721"/>
              <a:ext cx="0" cy="102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 flipV="1">
              <a:off x="8592" y="1834"/>
              <a:ext cx="453" cy="45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5"/>
            <p:cNvSpPr>
              <a:spLocks noChangeArrowheads="1"/>
            </p:cNvSpPr>
            <p:nvPr/>
          </p:nvSpPr>
          <p:spPr bwMode="auto">
            <a:xfrm>
              <a:off x="6413" y="2251"/>
              <a:ext cx="81" cy="1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6550" y="2249"/>
              <a:ext cx="80" cy="1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 rot="2340000">
              <a:off x="5100" y="5956"/>
              <a:ext cx="85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auto">
            <a:xfrm rot="2340000">
              <a:off x="4983" y="5910"/>
              <a:ext cx="85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AutoShape 11"/>
            <p:cNvSpPr>
              <a:spLocks noChangeArrowheads="1"/>
            </p:cNvSpPr>
            <p:nvPr/>
          </p:nvSpPr>
          <p:spPr bwMode="auto">
            <a:xfrm rot="16080000">
              <a:off x="3856" y="7124"/>
              <a:ext cx="170" cy="169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 rot="5400000">
              <a:off x="3851" y="7133"/>
              <a:ext cx="112" cy="113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9"/>
            <p:cNvSpPr>
              <a:spLocks noChangeArrowheads="1"/>
            </p:cNvSpPr>
            <p:nvPr/>
          </p:nvSpPr>
          <p:spPr bwMode="auto">
            <a:xfrm>
              <a:off x="6890" y="2588"/>
              <a:ext cx="80" cy="17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4835" y="3441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4850" y="3564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6"/>
            <p:cNvSpPr>
              <a:spLocks noChangeArrowheads="1"/>
            </p:cNvSpPr>
            <p:nvPr/>
          </p:nvSpPr>
          <p:spPr bwMode="auto">
            <a:xfrm>
              <a:off x="7345" y="3425"/>
              <a:ext cx="79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7240" y="3571"/>
              <a:ext cx="8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41" y="2399"/>
              <a:ext cx="79" cy="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3"/>
            <p:cNvSpPr>
              <a:spLocks noChangeArrowheads="1"/>
            </p:cNvSpPr>
            <p:nvPr/>
          </p:nvSpPr>
          <p:spPr bwMode="auto">
            <a:xfrm>
              <a:off x="7375" y="5906"/>
              <a:ext cx="113" cy="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"/>
            <p:cNvSpPr>
              <a:spLocks noChangeArrowheads="1"/>
            </p:cNvSpPr>
            <p:nvPr/>
          </p:nvSpPr>
          <p:spPr bwMode="auto">
            <a:xfrm>
              <a:off x="7520" y="5900"/>
              <a:ext cx="114" cy="1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12" name="Объект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53054"/>
              </p:ext>
            </p:extLst>
          </p:nvPr>
        </p:nvGraphicFramePr>
        <p:xfrm>
          <a:off x="1379538" y="4960938"/>
          <a:ext cx="25368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3" imgW="1549080" imgH="495000" progId="Equation.DSMT4">
                  <p:embed/>
                </p:oleObj>
              </mc:Choice>
              <mc:Fallback>
                <p:oleObj name="Equation" r:id="rId3" imgW="1549080" imgH="495000" progId="Equation.DSMT4">
                  <p:embed/>
                  <p:pic>
                    <p:nvPicPr>
                      <p:cNvPr id="112" name="Объект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4960938"/>
                        <a:ext cx="25368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Объект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9362"/>
              </p:ext>
            </p:extLst>
          </p:nvPr>
        </p:nvGraphicFramePr>
        <p:xfrm>
          <a:off x="4537075" y="868363"/>
          <a:ext cx="45339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5" imgW="3073320" imgH="723600" progId="Equation.DSMT4">
                  <p:embed/>
                </p:oleObj>
              </mc:Choice>
              <mc:Fallback>
                <p:oleObj name="Equation" r:id="rId5" imgW="3073320" imgH="723600" progId="Equation.DSMT4">
                  <p:embed/>
                  <p:pic>
                    <p:nvPicPr>
                      <p:cNvPr id="113" name="Объект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868363"/>
                        <a:ext cx="45339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Объект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777506"/>
              </p:ext>
            </p:extLst>
          </p:nvPr>
        </p:nvGraphicFramePr>
        <p:xfrm>
          <a:off x="6336504" y="1941447"/>
          <a:ext cx="2772000" cy="3287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7" imgW="2057400" imgH="2438280" progId="Equation.DSMT4">
                  <p:embed/>
                </p:oleObj>
              </mc:Choice>
              <mc:Fallback>
                <p:oleObj name="Equation" r:id="rId7" imgW="2057400" imgH="2438280" progId="Equation.DSMT4">
                  <p:embed/>
                  <p:pic>
                    <p:nvPicPr>
                      <p:cNvPr id="114" name="Объект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504" y="1941447"/>
                        <a:ext cx="2772000" cy="3287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386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613490"/>
              </p:ext>
            </p:extLst>
          </p:nvPr>
        </p:nvGraphicFramePr>
        <p:xfrm>
          <a:off x="16500" y="1061548"/>
          <a:ext cx="3780000" cy="75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Equation" r:id="rId3" imgW="2489040" imgH="495000" progId="Equation.DSMT4">
                  <p:embed/>
                </p:oleObj>
              </mc:Choice>
              <mc:Fallback>
                <p:oleObj name="Equation" r:id="rId3" imgW="2489040" imgH="49500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0" y="1061548"/>
                        <a:ext cx="3780000" cy="753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3954"/>
              </p:ext>
            </p:extLst>
          </p:nvPr>
        </p:nvGraphicFramePr>
        <p:xfrm>
          <a:off x="4824449" y="1052736"/>
          <a:ext cx="3616099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Equation" r:id="rId5" imgW="2374560" imgH="495000" progId="Equation.DSMT4">
                  <p:embed/>
                </p:oleObj>
              </mc:Choice>
              <mc:Fallback>
                <p:oleObj name="Equation" r:id="rId5" imgW="2374560" imgH="4950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49" y="1052736"/>
                        <a:ext cx="3616099" cy="7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659462"/>
              </p:ext>
            </p:extLst>
          </p:nvPr>
        </p:nvGraphicFramePr>
        <p:xfrm>
          <a:off x="3347865" y="1844824"/>
          <a:ext cx="2359547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6" name="Equation" r:id="rId7" imgW="1549080" imgH="495000" progId="Equation.DSMT4">
                  <p:embed/>
                </p:oleObj>
              </mc:Choice>
              <mc:Fallback>
                <p:oleObj name="Equation" r:id="rId7" imgW="1549080" imgH="4950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5" y="1844824"/>
                        <a:ext cx="2359547" cy="7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9928"/>
              </p:ext>
            </p:extLst>
          </p:nvPr>
        </p:nvGraphicFramePr>
        <p:xfrm>
          <a:off x="1620408" y="2754333"/>
          <a:ext cx="6624000" cy="142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7" name="Equation" r:id="rId9" imgW="4927320" imgH="1054080" progId="Equation.DSMT4">
                  <p:embed/>
                </p:oleObj>
              </mc:Choice>
              <mc:Fallback>
                <p:oleObj name="Equation" r:id="rId9" imgW="4927320" imgH="105408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408" y="2754333"/>
                        <a:ext cx="6624000" cy="1421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862362"/>
              </p:ext>
            </p:extLst>
          </p:nvPr>
        </p:nvGraphicFramePr>
        <p:xfrm>
          <a:off x="1907704" y="-27384"/>
          <a:ext cx="4500000" cy="103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8" name="Equation" r:id="rId11" imgW="3136680" imgH="723600" progId="Equation.DSMT4">
                  <p:embed/>
                </p:oleObj>
              </mc:Choice>
              <mc:Fallback>
                <p:oleObj name="Equation" r:id="rId11" imgW="3136680" imgH="7236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-27384"/>
                        <a:ext cx="4500000" cy="1039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27563"/>
              </p:ext>
            </p:extLst>
          </p:nvPr>
        </p:nvGraphicFramePr>
        <p:xfrm>
          <a:off x="1692344" y="4437112"/>
          <a:ext cx="5976000" cy="77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9" name="Equation" r:id="rId13" imgW="4025880" imgH="520560" progId="Equation.DSMT4">
                  <p:embed/>
                </p:oleObj>
              </mc:Choice>
              <mc:Fallback>
                <p:oleObj name="Equation" r:id="rId13" imgW="4025880" imgH="52056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344" y="4437112"/>
                        <a:ext cx="5976000" cy="776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38851"/>
              </p:ext>
            </p:extLst>
          </p:nvPr>
        </p:nvGraphicFramePr>
        <p:xfrm>
          <a:off x="2339752" y="5283200"/>
          <a:ext cx="7921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0" name="Equation" r:id="rId15" imgW="482400" imgH="203040" progId="Equation.DSMT4">
                  <p:embed/>
                </p:oleObj>
              </mc:Choice>
              <mc:Fallback>
                <p:oleObj name="Equation" r:id="rId15" imgW="482400" imgH="20304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283200"/>
                        <a:ext cx="79216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75856" y="522920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 is an arbitrary point,  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1619672" y="4581128"/>
            <a:ext cx="360040" cy="4320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95816"/>
              </p:ext>
            </p:extLst>
          </p:nvPr>
        </p:nvGraphicFramePr>
        <p:xfrm>
          <a:off x="2198688" y="5982469"/>
          <a:ext cx="4981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1" name="Equation" r:id="rId17" imgW="2717640" imgH="241200" progId="Equation.DSMT4">
                  <p:embed/>
                </p:oleObj>
              </mc:Choice>
              <mc:Fallback>
                <p:oleObj name="Equation" r:id="rId17" imgW="2717640" imgH="241200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5982469"/>
                        <a:ext cx="4981575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54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</a:t>
            </a:r>
          </a:p>
          <a:p>
            <a:r>
              <a:rPr lang="en-US" sz="2800" dirty="0"/>
              <a:t>Stress tensor symmetry follows from the moment balance written, which contains contributions from body forces and contact stresses only.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2359908"/>
            <a:ext cx="8568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</a:t>
            </a:r>
          </a:p>
          <a:p>
            <a:r>
              <a:rPr lang="en-US" sz="2800" dirty="0"/>
              <a:t>In certain structured continua known as </a:t>
            </a:r>
            <a:r>
              <a:rPr lang="en-US" sz="3200" b="1" i="1" dirty="0" err="1">
                <a:solidFill>
                  <a:srgbClr val="C00000"/>
                </a:solidFill>
              </a:rPr>
              <a:t>micropolar</a:t>
            </a:r>
            <a:r>
              <a:rPr lang="en-US" sz="2800" b="1" i="1" dirty="0">
                <a:solidFill>
                  <a:srgbClr val="C00000"/>
                </a:solidFill>
              </a:rPr>
              <a:t> media</a:t>
            </a:r>
            <a:r>
              <a:rPr lang="en-US" sz="2800" dirty="0"/>
              <a:t>, angular momentum contains a contribution from </a:t>
            </a:r>
            <a:r>
              <a:rPr lang="en-US" sz="3200" b="1" dirty="0">
                <a:solidFill>
                  <a:srgbClr val="C00000"/>
                </a:solidFill>
              </a:rPr>
              <a:t>intrinsic spin </a:t>
            </a:r>
            <a:r>
              <a:rPr lang="en-US" sz="2800" dirty="0"/>
              <a:t>proportional to the control volume or </a:t>
            </a:r>
            <a:r>
              <a:rPr lang="en-US" sz="2800" i="1" dirty="0"/>
              <a:t>h</a:t>
            </a:r>
            <a:r>
              <a:rPr lang="en-US" sz="2800" baseline="30000" dirty="0"/>
              <a:t>3</a:t>
            </a:r>
            <a:r>
              <a:rPr lang="en-US" sz="2800" dirty="0"/>
              <a:t>. </a:t>
            </a:r>
          </a:p>
          <a:p>
            <a:r>
              <a:rPr lang="en-US" sz="2800" dirty="0"/>
              <a:t>An additional contribution can arise from distributed </a:t>
            </a:r>
            <a:r>
              <a:rPr lang="en-US" sz="3200" b="1" dirty="0">
                <a:solidFill>
                  <a:srgbClr val="C00000"/>
                </a:solidFill>
              </a:rPr>
              <a:t>surface couples</a:t>
            </a:r>
            <a:r>
              <a:rPr lang="en-US" sz="2800" dirty="0"/>
              <a:t>. </a:t>
            </a:r>
          </a:p>
          <a:p>
            <a:r>
              <a:rPr lang="en-US" sz="2800" dirty="0"/>
              <a:t>These effects can </a:t>
            </a:r>
            <a:r>
              <a:rPr lang="en-US" sz="3200" b="1" dirty="0">
                <a:solidFill>
                  <a:srgbClr val="C00000"/>
                </a:solidFill>
              </a:rPr>
              <a:t>break the symmetry </a:t>
            </a:r>
            <a:r>
              <a:rPr lang="en-US" sz="2800" dirty="0"/>
              <a:t>of the stress and should be analyzed separately.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912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48505" y="481905"/>
            <a:ext cx="6065829" cy="2767002"/>
            <a:chOff x="1420" y="851"/>
            <a:chExt cx="9553" cy="4358"/>
          </a:xfrm>
        </p:grpSpPr>
        <p:sp>
          <p:nvSpPr>
            <p:cNvPr id="4" name="AutoShape 39"/>
            <p:cNvSpPr>
              <a:spLocks noChangeAspect="1" noChangeArrowheads="1" noTextEdit="1"/>
            </p:cNvSpPr>
            <p:nvPr/>
          </p:nvSpPr>
          <p:spPr bwMode="auto">
            <a:xfrm>
              <a:off x="1420" y="851"/>
              <a:ext cx="9348" cy="4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AutoShape 38"/>
            <p:cNvSpPr>
              <a:spLocks noChangeArrowheads="1"/>
            </p:cNvSpPr>
            <p:nvPr/>
          </p:nvSpPr>
          <p:spPr bwMode="auto">
            <a:xfrm rot="2563020">
              <a:off x="2975" y="2415"/>
              <a:ext cx="1786" cy="1671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auto">
            <a:xfrm>
              <a:off x="4410" y="3706"/>
              <a:ext cx="255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8034" y="3076"/>
              <a:ext cx="223" cy="22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Oval 35"/>
            <p:cNvSpPr>
              <a:spLocks noChangeArrowheads="1"/>
            </p:cNvSpPr>
            <p:nvPr/>
          </p:nvSpPr>
          <p:spPr bwMode="auto">
            <a:xfrm rot="-2136932">
              <a:off x="4276" y="2667"/>
              <a:ext cx="112" cy="22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1420" y="1396"/>
              <a:ext cx="4718" cy="3042"/>
              <a:chOff x="1881" y="795"/>
              <a:chExt cx="4804" cy="3098"/>
            </a:xfrm>
          </p:grpSpPr>
          <p:sp>
            <p:nvSpPr>
              <p:cNvPr id="41" name="Text Box 34"/>
              <p:cNvSpPr txBox="1">
                <a:spLocks noChangeArrowheads="1"/>
              </p:cNvSpPr>
              <p:nvPr/>
            </p:nvSpPr>
            <p:spPr bwMode="auto">
              <a:xfrm>
                <a:off x="5867" y="3219"/>
                <a:ext cx="818" cy="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1" tIns="44806" rIns="89611" bIns="448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alt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Oval 32"/>
            <p:cNvSpPr>
              <a:spLocks noChangeArrowheads="1"/>
            </p:cNvSpPr>
            <p:nvPr/>
          </p:nvSpPr>
          <p:spPr bwMode="auto">
            <a:xfrm>
              <a:off x="3526" y="3144"/>
              <a:ext cx="111" cy="221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Oval 31"/>
            <p:cNvSpPr>
              <a:spLocks noChangeArrowheads="1"/>
            </p:cNvSpPr>
            <p:nvPr/>
          </p:nvSpPr>
          <p:spPr bwMode="auto">
            <a:xfrm rot="2532295">
              <a:off x="4304" y="3632"/>
              <a:ext cx="111" cy="224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rot="18480000">
              <a:off x="3926" y="1904"/>
              <a:ext cx="2175" cy="69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 rot="7980000" flipH="1">
              <a:off x="4286" y="2528"/>
              <a:ext cx="78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 rot="13320000" flipH="1">
              <a:off x="4304" y="4018"/>
              <a:ext cx="708" cy="3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 rot="13140000" flipH="1">
              <a:off x="4084" y="4590"/>
              <a:ext cx="2921" cy="17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rot="20940000" flipH="1" flipV="1">
              <a:off x="6644" y="2976"/>
              <a:ext cx="1446" cy="28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rot="13320000" flipH="1">
              <a:off x="8233" y="3417"/>
              <a:ext cx="707" cy="3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rot="20940000" flipH="1" flipV="1">
              <a:off x="7311" y="3185"/>
              <a:ext cx="740" cy="12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2689588"/>
                </p:ext>
              </p:extLst>
            </p:nvPr>
          </p:nvGraphicFramePr>
          <p:xfrm>
            <a:off x="6312" y="4472"/>
            <a:ext cx="609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5" name="Equation" r:id="rId3" imgW="241195" imgH="291973" progId="Equation.DSMT4">
                    <p:embed/>
                  </p:oleObj>
                </mc:Choice>
                <mc:Fallback>
                  <p:oleObj name="Equation" r:id="rId3" imgW="241195" imgH="291973" progId="Equation.DSMT4">
                    <p:embed/>
                    <p:pic>
                      <p:nvPicPr>
                        <p:cNvPr id="19" name="Объект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2" y="4472"/>
                          <a:ext cx="609" cy="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4574917"/>
                </p:ext>
              </p:extLst>
            </p:nvPr>
          </p:nvGraphicFramePr>
          <p:xfrm>
            <a:off x="4271" y="4147"/>
            <a:ext cx="58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6" name="Equation" r:id="rId5" imgW="203040" imgH="279360" progId="Equation.DSMT4">
                    <p:embed/>
                  </p:oleObj>
                </mc:Choice>
                <mc:Fallback>
                  <p:oleObj name="Equation" r:id="rId5" imgW="203040" imgH="279360" progId="Equation.DSMT4">
                    <p:embed/>
                    <p:pic>
                      <p:nvPicPr>
                        <p:cNvPr id="20" name="Объект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4147"/>
                          <a:ext cx="588" cy="5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5003827"/>
                </p:ext>
              </p:extLst>
            </p:nvPr>
          </p:nvGraphicFramePr>
          <p:xfrm>
            <a:off x="1857" y="2422"/>
            <a:ext cx="570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7" name="Equation" r:id="rId7" imgW="241195" imgH="291973" progId="Equation.DSMT4">
                    <p:embed/>
                  </p:oleObj>
                </mc:Choice>
                <mc:Fallback>
                  <p:oleObj name="Equation" r:id="rId7" imgW="241195" imgH="291973" progId="Equation.DSMT4">
                    <p:embed/>
                    <p:pic>
                      <p:nvPicPr>
                        <p:cNvPr id="21" name="Объект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" y="2422"/>
                          <a:ext cx="570" cy="68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0"/>
            <p:cNvSpPr>
              <a:spLocks noChangeShapeType="1"/>
            </p:cNvSpPr>
            <p:nvPr/>
          </p:nvSpPr>
          <p:spPr bwMode="auto">
            <a:xfrm rot="13140000" flipH="1">
              <a:off x="7847" y="4136"/>
              <a:ext cx="2921" cy="18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693512"/>
                </p:ext>
              </p:extLst>
            </p:nvPr>
          </p:nvGraphicFramePr>
          <p:xfrm>
            <a:off x="4304" y="1540"/>
            <a:ext cx="56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8" name="Equation" r:id="rId9" imgW="241195" imgH="291973" progId="Equation.DSMT4">
                    <p:embed/>
                  </p:oleObj>
                </mc:Choice>
                <mc:Fallback>
                  <p:oleObj name="Equation" r:id="rId9" imgW="241195" imgH="291973" progId="Equation.DSMT4">
                    <p:embed/>
                    <p:pic>
                      <p:nvPicPr>
                        <p:cNvPr id="23" name="Объект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540"/>
                          <a:ext cx="560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3766898"/>
                </p:ext>
              </p:extLst>
            </p:nvPr>
          </p:nvGraphicFramePr>
          <p:xfrm>
            <a:off x="10320" y="4032"/>
            <a:ext cx="653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9" name="Equation" r:id="rId11" imgW="241195" imgH="291973" progId="Equation.DSMT4">
                    <p:embed/>
                  </p:oleObj>
                </mc:Choice>
                <mc:Fallback>
                  <p:oleObj name="Equation" r:id="rId11" imgW="241195" imgH="291973" progId="Equation.DSMT4">
                    <p:embed/>
                    <p:pic>
                      <p:nvPicPr>
                        <p:cNvPr id="24" name="Объект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0" y="4032"/>
                          <a:ext cx="653" cy="7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0560993"/>
                </p:ext>
              </p:extLst>
            </p:nvPr>
          </p:nvGraphicFramePr>
          <p:xfrm>
            <a:off x="6762" y="2401"/>
            <a:ext cx="56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0" name="Equation" r:id="rId13" imgW="241195" imgH="291973" progId="Equation.DSMT4">
                    <p:embed/>
                  </p:oleObj>
                </mc:Choice>
                <mc:Fallback>
                  <p:oleObj name="Equation" r:id="rId13" imgW="241195" imgH="291973" progId="Equation.DSMT4">
                    <p:embed/>
                    <p:pic>
                      <p:nvPicPr>
                        <p:cNvPr id="25" name="Объект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2" y="2401"/>
                          <a:ext cx="562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150734"/>
                </p:ext>
              </p:extLst>
            </p:nvPr>
          </p:nvGraphicFramePr>
          <p:xfrm>
            <a:off x="8347" y="1410"/>
            <a:ext cx="607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1" name="Equation" r:id="rId15" imgW="241195" imgH="291973" progId="Equation.DSMT4">
                    <p:embed/>
                  </p:oleObj>
                </mc:Choice>
                <mc:Fallback>
                  <p:oleObj name="Equation" r:id="rId15" imgW="241195" imgH="291973" progId="Equation.DSMT4">
                    <p:embed/>
                    <p:pic>
                      <p:nvPicPr>
                        <p:cNvPr id="26" name="Объект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7" y="1410"/>
                          <a:ext cx="607" cy="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9075866"/>
                </p:ext>
              </p:extLst>
            </p:nvPr>
          </p:nvGraphicFramePr>
          <p:xfrm>
            <a:off x="8871" y="3144"/>
            <a:ext cx="50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2" name="Equation" r:id="rId17" imgW="215713" imgH="291847" progId="Equation.DSMT4">
                    <p:embed/>
                  </p:oleObj>
                </mc:Choice>
                <mc:Fallback>
                  <p:oleObj name="Equation" r:id="rId17" imgW="215713" imgH="291847" progId="Equation.DSMT4">
                    <p:embed/>
                    <p:pic>
                      <p:nvPicPr>
                        <p:cNvPr id="27" name="Объект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1" y="3144"/>
                          <a:ext cx="500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6180612"/>
                </p:ext>
              </p:extLst>
            </p:nvPr>
          </p:nvGraphicFramePr>
          <p:xfrm>
            <a:off x="7518" y="3202"/>
            <a:ext cx="53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3" name="Equation" r:id="rId19" imgW="228501" imgH="291973" progId="Equation.DSMT4">
                    <p:embed/>
                  </p:oleObj>
                </mc:Choice>
                <mc:Fallback>
                  <p:oleObj name="Equation" r:id="rId19" imgW="228501" imgH="291973" progId="Equation.DSMT4">
                    <p:embed/>
                    <p:pic>
                      <p:nvPicPr>
                        <p:cNvPr id="28" name="Объект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8" y="3202"/>
                          <a:ext cx="530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2911" y="3375"/>
              <a:ext cx="447" cy="5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4677933"/>
                </p:ext>
              </p:extLst>
            </p:nvPr>
          </p:nvGraphicFramePr>
          <p:xfrm>
            <a:off x="2955" y="3257"/>
            <a:ext cx="510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4" name="Equation" r:id="rId21" imgW="228501" imgH="291973" progId="Equation.DSMT4">
                    <p:embed/>
                  </p:oleObj>
                </mc:Choice>
                <mc:Fallback>
                  <p:oleObj name="Equation" r:id="rId21" imgW="228501" imgH="291973" progId="Equation.DSMT4">
                    <p:embed/>
                    <p:pic>
                      <p:nvPicPr>
                        <p:cNvPr id="30" name="Объект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3257"/>
                          <a:ext cx="510" cy="65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2643" y="3137"/>
              <a:ext cx="127" cy="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rot="20940000" flipH="1" flipV="1">
              <a:off x="2140" y="3085"/>
              <a:ext cx="1445" cy="28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aphicFrame>
          <p:nvGraphicFramePr>
            <p:cNvPr id="33" name="Объект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0338380"/>
                </p:ext>
              </p:extLst>
            </p:nvPr>
          </p:nvGraphicFramePr>
          <p:xfrm>
            <a:off x="4905" y="2066"/>
            <a:ext cx="503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5" name="Equation" r:id="rId23" imgW="215713" imgH="291847" progId="Equation.DSMT4">
                    <p:embed/>
                  </p:oleObj>
                </mc:Choice>
                <mc:Fallback>
                  <p:oleObj name="Equation" r:id="rId23" imgW="215713" imgH="291847" progId="Equation.DSMT4">
                    <p:embed/>
                    <p:pic>
                      <p:nvPicPr>
                        <p:cNvPr id="33" name="Объект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2066"/>
                          <a:ext cx="503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Объект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4600492"/>
                </p:ext>
              </p:extLst>
            </p:nvPr>
          </p:nvGraphicFramePr>
          <p:xfrm>
            <a:off x="8840" y="2386"/>
            <a:ext cx="503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6" name="Equation" r:id="rId25" imgW="215713" imgH="291847" progId="Equation.DSMT4">
                    <p:embed/>
                  </p:oleObj>
                </mc:Choice>
                <mc:Fallback>
                  <p:oleObj name="Equation" r:id="rId25" imgW="215713" imgH="291847" progId="Equation.DSMT4">
                    <p:embed/>
                    <p:pic>
                      <p:nvPicPr>
                        <p:cNvPr id="34" name="Объект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0" y="2386"/>
                          <a:ext cx="503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7"/>
            <p:cNvSpPr>
              <a:spLocks noChangeShapeType="1"/>
            </p:cNvSpPr>
            <p:nvPr/>
          </p:nvSpPr>
          <p:spPr bwMode="auto">
            <a:xfrm rot="20940000" flipH="1" flipV="1">
              <a:off x="2805" y="3271"/>
              <a:ext cx="739" cy="12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7690" y="2504"/>
              <a:ext cx="667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1" tIns="44806" rIns="89611" bIns="448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endPara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 rot="18480000">
              <a:off x="7773" y="2221"/>
              <a:ext cx="2175" cy="69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4"/>
            <p:cNvSpPr>
              <a:spLocks noChangeShapeType="1"/>
            </p:cNvSpPr>
            <p:nvPr/>
          </p:nvSpPr>
          <p:spPr bwMode="auto">
            <a:xfrm rot="7980000" flipH="1">
              <a:off x="8156" y="2850"/>
              <a:ext cx="78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8151" y="4485"/>
              <a:ext cx="931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(b)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0" y="3116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5536" y="3717032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Theorem 1.</a:t>
            </a:r>
            <a:r>
              <a:rPr lang="en-US" sz="2000" dirty="0"/>
              <a:t> For the stress tensor at arbitrary point M, there exist three mutually orthogonal </a:t>
            </a:r>
            <a:r>
              <a:rPr lang="en-US" sz="2400" b="1" i="1" dirty="0"/>
              <a:t>principal planes</a:t>
            </a:r>
            <a:r>
              <a:rPr lang="en-US" sz="2400" b="1" dirty="0"/>
              <a:t> </a:t>
            </a:r>
            <a:r>
              <a:rPr lang="en-US" sz="2000" dirty="0"/>
              <a:t>(with normal vectors along the principal directions of stress) on which stresses are strictly normal</a:t>
            </a:r>
            <a:endParaRPr lang="ru-RU" sz="2000" dirty="0"/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430057"/>
              </p:ext>
            </p:extLst>
          </p:nvPr>
        </p:nvGraphicFramePr>
        <p:xfrm>
          <a:off x="2605310" y="4803775"/>
          <a:ext cx="4198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7" name="Equation" r:id="rId27" imgW="2616120" imgH="279360" progId="Equation.DSMT4">
                  <p:embed/>
                </p:oleObj>
              </mc:Choice>
              <mc:Fallback>
                <p:oleObj name="Equation" r:id="rId27" imgW="2616120" imgH="279360" progId="Equation.DSMT4">
                  <p:embed/>
                  <p:pic>
                    <p:nvPicPr>
                      <p:cNvPr id="44" name="Объект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310" y="4803775"/>
                        <a:ext cx="41989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89184"/>
              </p:ext>
            </p:extLst>
          </p:nvPr>
        </p:nvGraphicFramePr>
        <p:xfrm>
          <a:off x="5940152" y="893093"/>
          <a:ext cx="2854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8" name="Equation" r:id="rId29" imgW="1777680" imgH="279360" progId="Equation.DSMT4">
                  <p:embed/>
                </p:oleObj>
              </mc:Choice>
              <mc:Fallback>
                <p:oleObj name="Equation" r:id="rId29" imgW="1777680" imgH="279360" progId="Equation.DSMT4">
                  <p:embed/>
                  <p:pic>
                    <p:nvPicPr>
                      <p:cNvPr id="46" name="Объект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893093"/>
                        <a:ext cx="28543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Группа 48"/>
          <p:cNvGrpSpPr/>
          <p:nvPr/>
        </p:nvGrpSpPr>
        <p:grpSpPr>
          <a:xfrm>
            <a:off x="395536" y="5589240"/>
            <a:ext cx="5993258" cy="467073"/>
            <a:chOff x="395536" y="5589240"/>
            <a:chExt cx="5993258" cy="467073"/>
          </a:xfrm>
        </p:grpSpPr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2202044"/>
                </p:ext>
              </p:extLst>
            </p:nvPr>
          </p:nvGraphicFramePr>
          <p:xfrm>
            <a:off x="4860032" y="5608638"/>
            <a:ext cx="1528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9" name="Equation" r:id="rId31" imgW="952200" imgH="279360" progId="Equation.DSMT4">
                    <p:embed/>
                  </p:oleObj>
                </mc:Choice>
                <mc:Fallback>
                  <p:oleObj name="Equation" r:id="rId31" imgW="952200" imgH="279360" progId="Equation.DSMT4">
                    <p:embed/>
                    <p:pic>
                      <p:nvPicPr>
                        <p:cNvPr id="47" name="Объект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5608638"/>
                          <a:ext cx="1528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395536" y="5589240"/>
              <a:ext cx="4919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Convention on order of numbers:</a:t>
              </a:r>
              <a:endParaRPr lang="ru-RU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7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" name="Rectangle 1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0" name="Rectangle 1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1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Поле 37"/>
          <p:cNvSpPr txBox="1">
            <a:spLocks noChangeAspect="1" noChangeArrowheads="1"/>
          </p:cNvSpPr>
          <p:nvPr/>
        </p:nvSpPr>
        <p:spPr bwMode="auto">
          <a:xfrm>
            <a:off x="2260489" y="476672"/>
            <a:ext cx="556193" cy="48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altLang="en-US" sz="16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552" y="44624"/>
            <a:ext cx="874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COMOVING COORDINATE SYSTEM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curvelinear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5" name="Поле 38"/>
          <p:cNvSpPr txBox="1">
            <a:spLocks noChangeAspect="1" noChangeArrowheads="1"/>
          </p:cNvSpPr>
          <p:nvPr/>
        </p:nvSpPr>
        <p:spPr bwMode="auto">
          <a:xfrm>
            <a:off x="3226507" y="2023564"/>
            <a:ext cx="293648" cy="41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Поле 39"/>
          <p:cNvSpPr txBox="1">
            <a:spLocks noChangeAspect="1" noChangeArrowheads="1"/>
          </p:cNvSpPr>
          <p:nvPr/>
        </p:nvSpPr>
        <p:spPr bwMode="auto">
          <a:xfrm>
            <a:off x="4423968" y="2350368"/>
            <a:ext cx="220465" cy="33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Поле 41"/>
          <p:cNvSpPr txBox="1">
            <a:spLocks noChangeAspect="1" noChangeArrowheads="1"/>
          </p:cNvSpPr>
          <p:nvPr/>
        </p:nvSpPr>
        <p:spPr bwMode="auto">
          <a:xfrm>
            <a:off x="1696063" y="4599177"/>
            <a:ext cx="557107" cy="48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оле 42"/>
          <p:cNvSpPr txBox="1">
            <a:spLocks noChangeAspect="1" noChangeArrowheads="1"/>
          </p:cNvSpPr>
          <p:nvPr/>
        </p:nvSpPr>
        <p:spPr bwMode="auto">
          <a:xfrm>
            <a:off x="3510093" y="3542890"/>
            <a:ext cx="539726" cy="58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rgbClr val="0033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Поле 43"/>
          <p:cNvSpPr txBox="1">
            <a:spLocks noChangeAspect="1" noChangeArrowheads="1"/>
          </p:cNvSpPr>
          <p:nvPr/>
        </p:nvSpPr>
        <p:spPr bwMode="auto">
          <a:xfrm>
            <a:off x="2166265" y="2473539"/>
            <a:ext cx="646757" cy="61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rgbClr val="0033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Прямая соединительная линия 2"/>
          <p:cNvSpPr>
            <a:spLocks noChangeAspect="1" noChangeShapeType="1"/>
          </p:cNvSpPr>
          <p:nvPr/>
        </p:nvSpPr>
        <p:spPr bwMode="auto">
          <a:xfrm flipV="1">
            <a:off x="2744413" y="684757"/>
            <a:ext cx="0" cy="29187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Прямая соединительная линия 3"/>
          <p:cNvSpPr>
            <a:spLocks noChangeAspect="1" noChangeShapeType="1"/>
          </p:cNvSpPr>
          <p:nvPr/>
        </p:nvSpPr>
        <p:spPr bwMode="auto">
          <a:xfrm flipH="1">
            <a:off x="1781898" y="3625937"/>
            <a:ext cx="936000" cy="10508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Прямая соединительная линия 1"/>
          <p:cNvSpPr>
            <a:spLocks noChangeAspect="1" noChangeShapeType="1"/>
          </p:cNvSpPr>
          <p:nvPr/>
        </p:nvSpPr>
        <p:spPr bwMode="auto">
          <a:xfrm>
            <a:off x="2798385" y="3597944"/>
            <a:ext cx="337923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Группа 32"/>
          <p:cNvGrpSpPr>
            <a:grpSpLocks/>
          </p:cNvGrpSpPr>
          <p:nvPr/>
        </p:nvGrpSpPr>
        <p:grpSpPr bwMode="auto">
          <a:xfrm>
            <a:off x="1978733" y="2583647"/>
            <a:ext cx="1832326" cy="1391275"/>
            <a:chOff x="0" y="0"/>
            <a:chExt cx="12725" cy="9468"/>
          </a:xfrm>
        </p:grpSpPr>
        <p:sp>
          <p:nvSpPr>
            <p:cNvPr id="66" name="Прямая соединительная линия 5"/>
            <p:cNvSpPr>
              <a:spLocks noChangeAspect="1" noChangeShapeType="1"/>
            </p:cNvSpPr>
            <p:nvPr/>
          </p:nvSpPr>
          <p:spPr bwMode="auto">
            <a:xfrm rot="-5400000">
              <a:off x="1679" y="3610"/>
              <a:ext cx="72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Прямая соединительная линия 4"/>
            <p:cNvSpPr>
              <a:spLocks noChangeAspect="1" noChangeShapeType="1"/>
            </p:cNvSpPr>
            <p:nvPr/>
          </p:nvSpPr>
          <p:spPr bwMode="auto">
            <a:xfrm>
              <a:off x="5505" y="6875"/>
              <a:ext cx="72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Прямая соединительная линия 6"/>
            <p:cNvSpPr>
              <a:spLocks noChangeAspect="1" noChangeShapeType="1"/>
            </p:cNvSpPr>
            <p:nvPr/>
          </p:nvSpPr>
          <p:spPr bwMode="auto">
            <a:xfrm rot="8112843" flipV="1">
              <a:off x="0" y="9208"/>
              <a:ext cx="6261" cy="2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Овал 29"/>
          <p:cNvSpPr>
            <a:spLocks noChangeArrowheads="1"/>
          </p:cNvSpPr>
          <p:nvPr/>
        </p:nvSpPr>
        <p:spPr bwMode="auto">
          <a:xfrm>
            <a:off x="2700503" y="3565285"/>
            <a:ext cx="77757" cy="7931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оле 36"/>
          <p:cNvSpPr txBox="1">
            <a:spLocks noChangeAspect="1" noChangeArrowheads="1"/>
          </p:cNvSpPr>
          <p:nvPr/>
        </p:nvSpPr>
        <p:spPr bwMode="auto">
          <a:xfrm>
            <a:off x="2085764" y="4095294"/>
            <a:ext cx="645842" cy="42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rgbClr val="0033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оле 40"/>
          <p:cNvSpPr txBox="1">
            <a:spLocks noChangeAspect="1" noChangeArrowheads="1"/>
          </p:cNvSpPr>
          <p:nvPr/>
        </p:nvSpPr>
        <p:spPr bwMode="auto">
          <a:xfrm>
            <a:off x="5956243" y="3504632"/>
            <a:ext cx="556193" cy="48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0" y="44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0" y="8001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0" y="12001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0" y="20002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0" y="2749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0" y="35623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0" y="42989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Rectangle 91"/>
          <p:cNvSpPr>
            <a:spLocks noChangeArrowheads="1"/>
          </p:cNvSpPr>
          <p:nvPr/>
        </p:nvSpPr>
        <p:spPr bwMode="auto">
          <a:xfrm>
            <a:off x="0" y="49847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92"/>
          <p:cNvSpPr>
            <a:spLocks noChangeArrowheads="1"/>
          </p:cNvSpPr>
          <p:nvPr/>
        </p:nvSpPr>
        <p:spPr bwMode="auto">
          <a:xfrm>
            <a:off x="0" y="53276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0" y="6051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" name="Rectangle 102"/>
          <p:cNvSpPr>
            <a:spLocks noChangeArrowheads="1"/>
          </p:cNvSpPr>
          <p:nvPr/>
        </p:nvSpPr>
        <p:spPr bwMode="auto">
          <a:xfrm>
            <a:off x="0" y="684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317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0416" y="1640093"/>
            <a:ext cx="236553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Inertial observer’s (resting and Cartesian)</a:t>
            </a:r>
          </a:p>
        </p:txBody>
      </p:sp>
      <p:sp>
        <p:nvSpPr>
          <p:cNvPr id="112" name="Rectangle 179"/>
          <p:cNvSpPr>
            <a:spLocks noChangeArrowheads="1"/>
          </p:cNvSpPr>
          <p:nvPr/>
        </p:nvSpPr>
        <p:spPr bwMode="auto">
          <a:xfrm>
            <a:off x="0" y="59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56567F6-3421-445C-AE90-A8F4B8B17CD7}"/>
              </a:ext>
            </a:extLst>
          </p:cNvPr>
          <p:cNvGrpSpPr/>
          <p:nvPr/>
        </p:nvGrpSpPr>
        <p:grpSpPr>
          <a:xfrm>
            <a:off x="2278744" y="4911201"/>
            <a:ext cx="1440160" cy="648000"/>
            <a:chOff x="912037" y="4893992"/>
            <a:chExt cx="1440160" cy="745798"/>
          </a:xfrm>
        </p:grpSpPr>
        <p:sp>
          <p:nvSpPr>
            <p:cNvPr id="102" name="TextBox 101"/>
            <p:cNvSpPr txBox="1"/>
            <p:nvPr/>
          </p:nvSpPr>
          <p:spPr>
            <a:xfrm>
              <a:off x="1180903" y="5270458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 </a:t>
              </a:r>
              <a:r>
                <a:rPr lang="en-US" dirty="0"/>
                <a:t>=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0: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12037" y="4893992"/>
              <a:ext cx="1440160" cy="7457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/>
                <a:t>Comoving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/>
                <a:t>(curvilinear)</a:t>
              </a: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EFDC2C20-C678-4184-84A2-C865E39A4C61}"/>
              </a:ext>
            </a:extLst>
          </p:cNvPr>
          <p:cNvGrpSpPr/>
          <p:nvPr/>
        </p:nvGrpSpPr>
        <p:grpSpPr>
          <a:xfrm>
            <a:off x="70936" y="692696"/>
            <a:ext cx="2340824" cy="369332"/>
            <a:chOff x="70936" y="692696"/>
            <a:chExt cx="234082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04782" y="692696"/>
              <a:ext cx="2306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33CC"/>
                  </a:solidFill>
                  <a:latin typeface="Georgia" panose="02040502050405020303" pitchFamily="18" charset="0"/>
                </a:rPr>
                <a:t>r</a:t>
              </a:r>
              <a:r>
                <a:rPr lang="en-US" dirty="0">
                  <a:latin typeface="Georgia" panose="02040502050405020303" pitchFamily="18" charset="0"/>
                </a:rPr>
                <a:t> = </a:t>
              </a:r>
              <a:r>
                <a:rPr lang="en-US" i="1" dirty="0">
                  <a:latin typeface="Georgia" panose="02040502050405020303" pitchFamily="18" charset="0"/>
                </a:rPr>
                <a:t>x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="1" dirty="0">
                  <a:latin typeface="Georgia" panose="02040502050405020303" pitchFamily="18" charset="0"/>
                </a:rPr>
                <a:t>e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/>
                <a:t> + </a:t>
              </a:r>
              <a:r>
                <a:rPr lang="en-US" i="1" dirty="0">
                  <a:latin typeface="Georgia" panose="02040502050405020303" pitchFamily="18" charset="0"/>
                </a:rPr>
                <a:t>x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latin typeface="Georgia" panose="02040502050405020303" pitchFamily="18" charset="0"/>
                </a:rPr>
                <a:t>e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/>
                <a:t> + </a:t>
              </a:r>
              <a:r>
                <a:rPr lang="en-US" i="1" dirty="0">
                  <a:latin typeface="Georgia" panose="02040502050405020303" pitchFamily="18" charset="0"/>
                </a:rPr>
                <a:t>x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b="1" dirty="0">
                  <a:latin typeface="Georgia" panose="02040502050405020303" pitchFamily="18" charset="0"/>
                </a:rPr>
                <a:t>e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dirty="0"/>
                <a:t> 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4D42D6-A1EF-4DE5-9CCB-4A54B8D78F48}"/>
                </a:ext>
              </a:extLst>
            </p:cNvPr>
            <p:cNvSpPr txBox="1"/>
            <p:nvPr/>
          </p:nvSpPr>
          <p:spPr>
            <a:xfrm>
              <a:off x="70936" y="71102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0033CC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9748C06-1DCD-4F51-876C-6984259A1570}"/>
                </a:ext>
              </a:extLst>
            </p:cNvPr>
            <p:cNvSpPr txBox="1"/>
            <p:nvPr/>
          </p:nvSpPr>
          <p:spPr>
            <a:xfrm>
              <a:off x="670638" y="71102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0033CC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7EE5E6E-D9BE-4B7F-BBC1-96B09AA80E26}"/>
                </a:ext>
              </a:extLst>
            </p:cNvPr>
            <p:cNvSpPr txBox="1"/>
            <p:nvPr/>
          </p:nvSpPr>
          <p:spPr>
            <a:xfrm>
              <a:off x="1292102" y="72047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0033CC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733C888-3007-42DF-BED0-071969576C6D}"/>
                </a:ext>
              </a:extLst>
            </p:cNvPr>
            <p:cNvSpPr txBox="1"/>
            <p:nvPr/>
          </p:nvSpPr>
          <p:spPr>
            <a:xfrm>
              <a:off x="1891804" y="72047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0033CC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77BB4E4-4165-40A7-AF1F-5B2A8D5E4252}"/>
              </a:ext>
            </a:extLst>
          </p:cNvPr>
          <p:cNvSpPr txBox="1"/>
          <p:nvPr/>
        </p:nvSpPr>
        <p:spPr>
          <a:xfrm>
            <a:off x="2284520" y="255071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02059C-4266-42DD-8807-41D7B7387633}"/>
              </a:ext>
            </a:extLst>
          </p:cNvPr>
          <p:cNvSpPr txBox="1"/>
          <p:nvPr/>
        </p:nvSpPr>
        <p:spPr>
          <a:xfrm>
            <a:off x="3573555" y="361424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FFE36EE-C751-43AF-927E-5F724F778ED6}"/>
              </a:ext>
            </a:extLst>
          </p:cNvPr>
          <p:cNvSpPr txBox="1"/>
          <p:nvPr/>
        </p:nvSpPr>
        <p:spPr>
          <a:xfrm>
            <a:off x="2203219" y="414941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9EE1D83C-CF4A-4E87-AB98-A429213280CF}"/>
              </a:ext>
            </a:extLst>
          </p:cNvPr>
          <p:cNvGrpSpPr/>
          <p:nvPr/>
        </p:nvGrpSpPr>
        <p:grpSpPr>
          <a:xfrm>
            <a:off x="169670" y="5102800"/>
            <a:ext cx="1962869" cy="369332"/>
            <a:chOff x="169670" y="5102800"/>
            <a:chExt cx="19628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Прямоугольник 117"/>
                <p:cNvSpPr/>
                <p:nvPr/>
              </p:nvSpPr>
              <p:spPr>
                <a:xfrm>
                  <a:off x="210346" y="5102800"/>
                  <a:ext cx="1922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𝐫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∘</m:t>
                          </m:r>
                        </m:sup>
                      </m:sSup>
                    </m:oMath>
                  </a14:m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𝐫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∘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(</a:t>
                  </a:r>
                  <a:r>
                    <a:rPr lang="en-US" dirty="0">
                      <a:sym typeface="Symbol"/>
                    </a:rPr>
                    <a:t>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, </a:t>
                  </a:r>
                  <a:r>
                    <a:rPr lang="en-US" dirty="0">
                      <a:sym typeface="Symbol"/>
                    </a:rPr>
                    <a:t>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, </a:t>
                  </a:r>
                  <a:r>
                    <a:rPr lang="en-US" dirty="0">
                      <a:sym typeface="Symbol"/>
                    </a:rPr>
                    <a:t></a:t>
                  </a:r>
                  <a:r>
                    <a:rPr lang="en-US" baseline="-25000" dirty="0"/>
                    <a:t>3</a:t>
                  </a:r>
                  <a:r>
                    <a:rPr lang="en-US" dirty="0"/>
                    <a:t>, </a:t>
                  </a:r>
                  <a:r>
                    <a:rPr lang="en-US" i="1" dirty="0"/>
                    <a:t>t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18" name="Прямоугольник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46" y="5102800"/>
                  <a:ext cx="1922193" cy="369332"/>
                </a:xfrm>
                <a:prstGeom prst="rect">
                  <a:avLst/>
                </a:prstGeom>
                <a:blipFill>
                  <a:blip r:embed="rId80"/>
                  <a:stretch>
                    <a:fillRect t="-11475" r="-2857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CBCFF52-B059-4E14-A3D0-4EBD68919A11}"/>
                </a:ext>
              </a:extLst>
            </p:cNvPr>
            <p:cNvSpPr txBox="1"/>
            <p:nvPr/>
          </p:nvSpPr>
          <p:spPr>
            <a:xfrm>
              <a:off x="169670" y="513212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A58DF33-F132-43BE-AFBC-94C0346362B3}"/>
                </a:ext>
              </a:extLst>
            </p:cNvPr>
            <p:cNvSpPr txBox="1"/>
            <p:nvPr/>
          </p:nvSpPr>
          <p:spPr>
            <a:xfrm>
              <a:off x="522317" y="513531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56" name="Группа 155">
            <a:extLst>
              <a:ext uri="{FF2B5EF4-FFF2-40B4-BE49-F238E27FC236}">
                <a16:creationId xmlns:a16="http://schemas.microsoft.com/office/drawing/2014/main" id="{2034AB09-DD39-4522-81AC-DE3A0CBD004B}"/>
              </a:ext>
            </a:extLst>
          </p:cNvPr>
          <p:cNvGrpSpPr/>
          <p:nvPr/>
        </p:nvGrpSpPr>
        <p:grpSpPr>
          <a:xfrm>
            <a:off x="4572000" y="5685154"/>
            <a:ext cx="2420435" cy="756000"/>
            <a:chOff x="4815296" y="4082177"/>
            <a:chExt cx="2420435" cy="75600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AF4D9FF-93DE-4EF5-8F30-82D409ED6351}"/>
                </a:ext>
              </a:extLst>
            </p:cNvPr>
            <p:cNvSpPr txBox="1"/>
            <p:nvPr/>
          </p:nvSpPr>
          <p:spPr>
            <a:xfrm>
              <a:off x="4815296" y="4256460"/>
              <a:ext cx="288000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AC93B9D-BEC1-4C78-A77E-87A7788093AA}"/>
                </a:ext>
              </a:extLst>
            </p:cNvPr>
            <p:cNvSpPr txBox="1"/>
            <p:nvPr/>
          </p:nvSpPr>
          <p:spPr>
            <a:xfrm>
              <a:off x="5732973" y="4124221"/>
              <a:ext cx="369243" cy="18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2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Объект 104"/>
                <p:cNvSpPr txBox="1"/>
                <p:nvPr/>
              </p:nvSpPr>
              <p:spPr bwMode="auto">
                <a:xfrm>
                  <a:off x="4823731" y="4082177"/>
                  <a:ext cx="2412000" cy="75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tt-RU" sz="20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tt-RU" sz="2000" b="1" i="1" dirty="0" smtClean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sup>
                        </m:sSub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20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tt-RU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05" name="Объект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3731" y="4082177"/>
                  <a:ext cx="2412000" cy="756000"/>
                </a:xfrm>
                <a:prstGeom prst="rect">
                  <a:avLst/>
                </a:prstGeom>
                <a:blipFill>
                  <a:blip r:embed="rId81"/>
                  <a:stretch>
                    <a:fillRect b="-72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2E76FE9B-F5BF-4EDB-8604-8FB1968F1BD2}"/>
              </a:ext>
            </a:extLst>
          </p:cNvPr>
          <p:cNvGrpSpPr/>
          <p:nvPr/>
        </p:nvGrpSpPr>
        <p:grpSpPr>
          <a:xfrm>
            <a:off x="5442587" y="2850267"/>
            <a:ext cx="1948253" cy="400110"/>
            <a:chOff x="5443752" y="2850267"/>
            <a:chExt cx="1975983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Прямоугольник 116"/>
                <p:cNvSpPr/>
                <p:nvPr/>
              </p:nvSpPr>
              <p:spPr>
                <a:xfrm>
                  <a:off x="5484583" y="2850267"/>
                  <a:ext cx="193515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>
                              <a:latin typeface="Cambria Math"/>
                            </a:rPr>
                            <m:t>𝐫</m:t>
                          </m:r>
                        </m:e>
                      </m:acc>
                    </m:oMath>
                  </a14:m>
                  <a:r>
                    <a:rPr lang="en-US" sz="2000" dirty="0"/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>
                              <a:latin typeface="Cambria Math"/>
                            </a:rPr>
                            <m:t>𝐫</m:t>
                          </m:r>
                        </m:e>
                      </m:acc>
                    </m:oMath>
                  </a14:m>
                  <a:r>
                    <a:rPr lang="en-US" sz="2000" dirty="0"/>
                    <a:t>(</a:t>
                  </a:r>
                  <a:r>
                    <a:rPr lang="en-US" sz="2000" dirty="0">
                      <a:sym typeface="Symbol"/>
                    </a:rPr>
                    <a:t></a:t>
                  </a:r>
                  <a:r>
                    <a:rPr lang="en-US" sz="2000" baseline="-25000" dirty="0"/>
                    <a:t>1</a:t>
                  </a:r>
                  <a:r>
                    <a:rPr lang="en-US" sz="2000" dirty="0"/>
                    <a:t>, </a:t>
                  </a:r>
                  <a:r>
                    <a:rPr lang="en-US" sz="2000" dirty="0">
                      <a:sym typeface="Symbol"/>
                    </a:rPr>
                    <a:t></a:t>
                  </a:r>
                  <a:r>
                    <a:rPr lang="en-US" sz="2000" baseline="-25000" dirty="0"/>
                    <a:t>2</a:t>
                  </a:r>
                  <a:r>
                    <a:rPr lang="en-US" sz="2000" dirty="0"/>
                    <a:t>, </a:t>
                  </a:r>
                  <a:r>
                    <a:rPr lang="en-US" sz="2000" dirty="0">
                      <a:sym typeface="Symbol"/>
                    </a:rPr>
                    <a:t></a:t>
                  </a:r>
                  <a:r>
                    <a:rPr lang="en-US" sz="2000" baseline="-25000" dirty="0"/>
                    <a:t>3</a:t>
                  </a:r>
                  <a:r>
                    <a:rPr lang="en-US" sz="2000" dirty="0"/>
                    <a:t>, </a:t>
                  </a:r>
                  <a:r>
                    <a:rPr lang="en-US" sz="2000" i="1" dirty="0"/>
                    <a:t>t</a:t>
                  </a:r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17" name="Прямоугольник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583" y="2850267"/>
                  <a:ext cx="1935152" cy="400110"/>
                </a:xfrm>
                <a:prstGeom prst="rect">
                  <a:avLst/>
                </a:prstGeom>
                <a:blipFill>
                  <a:blip r:embed="rId83"/>
                  <a:stretch>
                    <a:fillRect t="-12308" r="-3514" b="-2769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488C664-B059-48F3-B6E3-E5C158328B67}"/>
                </a:ext>
              </a:extLst>
            </p:cNvPr>
            <p:cNvSpPr txBox="1"/>
            <p:nvPr/>
          </p:nvSpPr>
          <p:spPr>
            <a:xfrm>
              <a:off x="5443752" y="2876855"/>
              <a:ext cx="287999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31B0744-F205-48A0-A8DE-7E293C65EF27}"/>
                </a:ext>
              </a:extLst>
            </p:cNvPr>
            <p:cNvSpPr txBox="1"/>
            <p:nvPr/>
          </p:nvSpPr>
          <p:spPr>
            <a:xfrm>
              <a:off x="5803179" y="2877433"/>
              <a:ext cx="287999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EF85FC7C-7A3D-49FE-9D7A-9C6009B8540A}"/>
              </a:ext>
            </a:extLst>
          </p:cNvPr>
          <p:cNvCxnSpPr>
            <a:cxnSpLocks/>
          </p:cNvCxnSpPr>
          <p:nvPr/>
        </p:nvCxnSpPr>
        <p:spPr>
          <a:xfrm flipV="1">
            <a:off x="2771240" y="1996236"/>
            <a:ext cx="225712" cy="1576493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02B9FD0-D8C1-4B62-A224-88902D7D6D0B}"/>
              </a:ext>
            </a:extLst>
          </p:cNvPr>
          <p:cNvSpPr txBox="1"/>
          <p:nvPr/>
        </p:nvSpPr>
        <p:spPr>
          <a:xfrm>
            <a:off x="2880068" y="1705014"/>
            <a:ext cx="33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Georgia" panose="02040502050405020303" pitchFamily="18" charset="0"/>
              </a:rPr>
              <a:t>r</a:t>
            </a:r>
            <a:r>
              <a:rPr lang="en-US" dirty="0">
                <a:solidFill>
                  <a:srgbClr val="0033CC"/>
                </a:solidFill>
                <a:latin typeface="Georgia" panose="02040502050405020303" pitchFamily="18" charset="0"/>
              </a:rPr>
              <a:t> 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D745154-9CBD-4F53-8C95-50DE006007AA}"/>
              </a:ext>
            </a:extLst>
          </p:cNvPr>
          <p:cNvSpPr txBox="1"/>
          <p:nvPr/>
        </p:nvSpPr>
        <p:spPr>
          <a:xfrm>
            <a:off x="2842287" y="1730452"/>
            <a:ext cx="37671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0033CC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0033CC"/>
              </a:solidFill>
              <a:latin typeface="Georgia" panose="02040502050405020303" pitchFamily="18" charset="0"/>
            </a:endParaRPr>
          </a:p>
        </p:txBody>
      </p:sp>
      <p:grpSp>
        <p:nvGrpSpPr>
          <p:cNvPr id="177" name="Группа 176">
            <a:extLst>
              <a:ext uri="{FF2B5EF4-FFF2-40B4-BE49-F238E27FC236}">
                <a16:creationId xmlns:a16="http://schemas.microsoft.com/office/drawing/2014/main" id="{F3AF439A-5483-4876-96D7-1C9040EBA5C4}"/>
              </a:ext>
            </a:extLst>
          </p:cNvPr>
          <p:cNvGrpSpPr/>
          <p:nvPr/>
        </p:nvGrpSpPr>
        <p:grpSpPr>
          <a:xfrm>
            <a:off x="2747474" y="542923"/>
            <a:ext cx="2708021" cy="3060620"/>
            <a:chOff x="2747474" y="542923"/>
            <a:chExt cx="2708021" cy="3060620"/>
          </a:xfrm>
        </p:grpSpPr>
        <p:grpSp>
          <p:nvGrpSpPr>
            <p:cNvPr id="174" name="Группа 173">
              <a:extLst>
                <a:ext uri="{FF2B5EF4-FFF2-40B4-BE49-F238E27FC236}">
                  <a16:creationId xmlns:a16="http://schemas.microsoft.com/office/drawing/2014/main" id="{BFF9AAEE-ED58-44F6-96D1-155515F994A9}"/>
                </a:ext>
              </a:extLst>
            </p:cNvPr>
            <p:cNvGrpSpPr/>
            <p:nvPr/>
          </p:nvGrpSpPr>
          <p:grpSpPr>
            <a:xfrm>
              <a:off x="2747474" y="542923"/>
              <a:ext cx="2708021" cy="3060620"/>
              <a:chOff x="2747474" y="542923"/>
              <a:chExt cx="2708021" cy="3060620"/>
            </a:xfrm>
          </p:grpSpPr>
          <p:sp>
            <p:nvSpPr>
              <p:cNvPr id="69" name="Овал 29"/>
              <p:cNvSpPr>
                <a:spLocks noChangeArrowheads="1"/>
              </p:cNvSpPr>
              <p:nvPr/>
            </p:nvSpPr>
            <p:spPr bwMode="auto">
              <a:xfrm>
                <a:off x="4019948" y="1491901"/>
                <a:ext cx="77757" cy="7931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0" name="Group 64"/>
              <p:cNvGrpSpPr>
                <a:grpSpLocks/>
              </p:cNvGrpSpPr>
              <p:nvPr/>
            </p:nvGrpSpPr>
            <p:grpSpPr bwMode="auto">
              <a:xfrm>
                <a:off x="3940361" y="542923"/>
                <a:ext cx="556193" cy="948978"/>
                <a:chOff x="4439" y="6645"/>
                <a:chExt cx="608" cy="1017"/>
              </a:xfrm>
            </p:grpSpPr>
            <p:sp>
              <p:nvSpPr>
                <p:cNvPr id="72" name="Поле 5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39" y="6645"/>
                  <a:ext cx="608" cy="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rPr>
                    <a:t></a:t>
                  </a:r>
                  <a:r>
                    <a:rPr kumimoji="0" lang="en-US" altLang="en-US" sz="2000" b="0" i="0" u="none" strike="noStrike" cap="none" normalizeH="0" baseline="-28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endParaRPr kumimoji="0" lang="en-US" altLang="en-US" sz="2000" b="0" i="0" u="none" strike="noStrike" cap="none" normalizeH="0" baseline="-28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endParaRPr>
                </a:p>
              </p:txBody>
            </p:sp>
            <p:grpSp>
              <p:nvGrpSpPr>
                <p:cNvPr id="73" name="Group 65"/>
                <p:cNvGrpSpPr>
                  <a:grpSpLocks/>
                </p:cNvGrpSpPr>
                <p:nvPr/>
              </p:nvGrpSpPr>
              <p:grpSpPr bwMode="auto">
                <a:xfrm>
                  <a:off x="4561" y="6950"/>
                  <a:ext cx="427" cy="712"/>
                  <a:chOff x="9614" y="7007"/>
                  <a:chExt cx="427" cy="712"/>
                </a:xfrm>
              </p:grpSpPr>
              <p:sp>
                <p:nvSpPr>
                  <p:cNvPr id="74" name="Line 10"/>
                  <p:cNvSpPr>
                    <a:spLocks noChangeShapeType="1"/>
                  </p:cNvSpPr>
                  <p:nvPr/>
                </p:nvSpPr>
                <p:spPr bwMode="auto">
                  <a:xfrm rot="21300000" flipV="1">
                    <a:off x="9614" y="7151"/>
                    <a:ext cx="427" cy="56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5" name="Freeform 66"/>
                  <p:cNvSpPr>
                    <a:spLocks/>
                  </p:cNvSpPr>
                  <p:nvPr/>
                </p:nvSpPr>
                <p:spPr bwMode="auto">
                  <a:xfrm>
                    <a:off x="9626" y="7007"/>
                    <a:ext cx="310" cy="712"/>
                  </a:xfrm>
                  <a:custGeom>
                    <a:avLst/>
                    <a:gdLst>
                      <a:gd name="T0" fmla="*/ 0 w 310"/>
                      <a:gd name="T1" fmla="*/ 712 h 712"/>
                      <a:gd name="T2" fmla="*/ 202 w 310"/>
                      <a:gd name="T3" fmla="*/ 324 h 712"/>
                      <a:gd name="T4" fmla="*/ 310 w 310"/>
                      <a:gd name="T5" fmla="*/ 0 h 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0" h="712">
                        <a:moveTo>
                          <a:pt x="0" y="712"/>
                        </a:moveTo>
                        <a:cubicBezTo>
                          <a:pt x="75" y="577"/>
                          <a:pt x="150" y="443"/>
                          <a:pt x="202" y="324"/>
                        </a:cubicBezTo>
                        <a:cubicBezTo>
                          <a:pt x="254" y="205"/>
                          <a:pt x="294" y="54"/>
                          <a:pt x="31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37" name="Прямая соединительная линия 11"/>
              <p:cNvSpPr>
                <a:spLocks noChangeAspect="1" noChangeShapeType="1"/>
              </p:cNvSpPr>
              <p:nvPr/>
            </p:nvSpPr>
            <p:spPr bwMode="auto">
              <a:xfrm flipV="1">
                <a:off x="2747474" y="1539491"/>
                <a:ext cx="1308151" cy="20640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Поле 44"/>
              <p:cNvSpPr txBox="1">
                <a:spLocks noChangeArrowheads="1"/>
              </p:cNvSpPr>
              <p:nvPr/>
            </p:nvSpPr>
            <p:spPr bwMode="auto">
              <a:xfrm>
                <a:off x="3887303" y="1344470"/>
                <a:ext cx="593699" cy="638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" name="Group 28"/>
              <p:cNvGrpSpPr>
                <a:grpSpLocks/>
              </p:cNvGrpSpPr>
              <p:nvPr/>
            </p:nvGrpSpPr>
            <p:grpSpPr bwMode="auto">
              <a:xfrm>
                <a:off x="3291775" y="1019746"/>
                <a:ext cx="854414" cy="589729"/>
                <a:chOff x="1840" y="7192"/>
                <a:chExt cx="934" cy="632"/>
              </a:xfrm>
            </p:grpSpPr>
            <p:sp>
              <p:nvSpPr>
                <p:cNvPr id="64" name="Line 14"/>
                <p:cNvSpPr>
                  <a:spLocks noChangeShapeType="1"/>
                </p:cNvSpPr>
                <p:nvPr/>
              </p:nvSpPr>
              <p:spPr bwMode="auto">
                <a:xfrm rot="17396543" flipV="1">
                  <a:off x="2225" y="7071"/>
                  <a:ext cx="427" cy="67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Arc 15"/>
                <p:cNvSpPr>
                  <a:spLocks noChangeAspect="1"/>
                </p:cNvSpPr>
                <p:nvPr/>
              </p:nvSpPr>
              <p:spPr bwMode="auto">
                <a:xfrm rot="300000">
                  <a:off x="1840" y="7376"/>
                  <a:ext cx="821" cy="448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Поле 56"/>
              <p:cNvSpPr txBox="1">
                <a:spLocks noChangeAspect="1" noChangeArrowheads="1"/>
              </p:cNvSpPr>
              <p:nvPr/>
            </p:nvSpPr>
            <p:spPr bwMode="auto">
              <a:xfrm>
                <a:off x="3106987" y="989886"/>
                <a:ext cx="557107" cy="41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</a:t>
                </a:r>
                <a:r>
                  <a:rPr kumimoji="0" lang="en-US" altLang="en-US" sz="2000" b="0" i="0" u="none" strike="noStrike" cap="none" normalizeH="0" baseline="-28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57" name="Поле 57"/>
              <p:cNvSpPr txBox="1">
                <a:spLocks noChangeAspect="1" noChangeArrowheads="1"/>
              </p:cNvSpPr>
              <p:nvPr/>
            </p:nvSpPr>
            <p:spPr bwMode="auto">
              <a:xfrm>
                <a:off x="4899302" y="1295948"/>
                <a:ext cx="556193" cy="41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</a:t>
                </a:r>
                <a:r>
                  <a:rPr kumimoji="0" lang="en-US" altLang="en-US" sz="2000" b="0" i="0" u="none" strike="noStrike" cap="none" normalizeH="0" baseline="-28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25" name="Line 17"/>
              <p:cNvSpPr>
                <a:spLocks noChangeAspect="1" noChangeShapeType="1"/>
              </p:cNvSpPr>
              <p:nvPr/>
            </p:nvSpPr>
            <p:spPr bwMode="auto">
              <a:xfrm rot="2119475" flipV="1">
                <a:off x="4257388" y="1118656"/>
                <a:ext cx="424671" cy="5766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Arc 18"/>
              <p:cNvSpPr>
                <a:spLocks noChangeAspect="1"/>
              </p:cNvSpPr>
              <p:nvPr/>
            </p:nvSpPr>
            <p:spPr bwMode="auto">
              <a:xfrm rot="20318257">
                <a:off x="3923221" y="1395829"/>
                <a:ext cx="1140744" cy="403068"/>
              </a:xfrm>
              <a:custGeom>
                <a:avLst/>
                <a:gdLst>
                  <a:gd name="T0" fmla="*/ 170 w 20932"/>
                  <a:gd name="T1" fmla="*/ 0 h 20990"/>
                  <a:gd name="T2" fmla="*/ 696 w 20932"/>
                  <a:gd name="T3" fmla="*/ 334 h 20990"/>
                  <a:gd name="T4" fmla="*/ 0 w 20932"/>
                  <a:gd name="T5" fmla="*/ 448 h 209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932" h="20990" fill="none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</a:path>
                  <a:path w="20932" h="20990" stroke="0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  <a:lnTo>
                      <a:pt x="0" y="20990"/>
                    </a:lnTo>
                    <a:lnTo>
                      <a:pt x="5097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aphicFrame>
            <p:nvGraphicFramePr>
              <p:cNvPr id="8" name="Объект 7"/>
              <p:cNvGraphicFramePr>
                <a:graphicFrameLocks noChangeAspect="1"/>
              </p:cNvGraphicFramePr>
              <p:nvPr/>
            </p:nvGraphicFramePr>
            <p:xfrm>
              <a:off x="3288065" y="2137296"/>
              <a:ext cx="2667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10" name="Equation" r:id="rId84" imgW="266400" imgH="355320" progId="Equation.DSMT4">
                      <p:embed/>
                    </p:oleObj>
                  </mc:Choice>
                  <mc:Fallback>
                    <p:oleObj name="Equation" r:id="rId84" imgW="266400" imgH="355320" progId="Equation.DSMT4">
                      <p:embed/>
                      <p:pic>
                        <p:nvPicPr>
                          <p:cNvPr id="8" name="Объект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065" y="2137296"/>
                            <a:ext cx="2667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Объект 9"/>
              <p:cNvGraphicFramePr>
                <a:graphicFrameLocks noChangeAspect="1"/>
              </p:cNvGraphicFramePr>
              <p:nvPr/>
            </p:nvGraphicFramePr>
            <p:xfrm>
              <a:off x="3935941" y="1484784"/>
              <a:ext cx="323528" cy="485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11" name="Equation" r:id="rId86" imgW="228501" imgH="342751" progId="Equation.DSMT4">
                      <p:embed/>
                    </p:oleObj>
                  </mc:Choice>
                  <mc:Fallback>
                    <p:oleObj name="Equation" r:id="rId86" imgW="228501" imgH="342751" progId="Equation.DSMT4">
                      <p:embed/>
                      <p:pic>
                        <p:nvPicPr>
                          <p:cNvPr id="10" name="Объект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5941" y="1484784"/>
                            <a:ext cx="323528" cy="48529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541E8B9-B794-400D-B15C-DB4643CFFA27}"/>
                </a:ext>
              </a:extLst>
            </p:cNvPr>
            <p:cNvSpPr txBox="1"/>
            <p:nvPr/>
          </p:nvSpPr>
          <p:spPr>
            <a:xfrm>
              <a:off x="3186538" y="215116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7E2F8BCC-7E3F-4337-91DE-E75BC5FB911E}"/>
              </a:ext>
            </a:extLst>
          </p:cNvPr>
          <p:cNvSpPr txBox="1"/>
          <p:nvPr/>
        </p:nvSpPr>
        <p:spPr>
          <a:xfrm>
            <a:off x="5074189" y="1751522"/>
            <a:ext cx="283957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8" name="Прямая соединительная линия 7"/>
          <p:cNvSpPr>
            <a:spLocks noChangeAspect="1" noChangeShapeType="1"/>
          </p:cNvSpPr>
          <p:nvPr/>
        </p:nvSpPr>
        <p:spPr bwMode="auto">
          <a:xfrm flipV="1">
            <a:off x="2744413" y="1934199"/>
            <a:ext cx="3529262" cy="16656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Группа 42"/>
          <p:cNvGrpSpPr/>
          <p:nvPr/>
        </p:nvGrpSpPr>
        <p:grpSpPr>
          <a:xfrm>
            <a:off x="4061711" y="1392992"/>
            <a:ext cx="2705036" cy="885527"/>
            <a:chOff x="4061711" y="1392992"/>
            <a:chExt cx="2705036" cy="885527"/>
          </a:xfrm>
        </p:grpSpPr>
        <p:sp>
          <p:nvSpPr>
            <p:cNvPr id="35" name="Прямая со стрелкой 28"/>
            <p:cNvSpPr>
              <a:spLocks noChangeShapeType="1"/>
            </p:cNvSpPr>
            <p:nvPr/>
          </p:nvSpPr>
          <p:spPr bwMode="auto">
            <a:xfrm>
              <a:off x="4061711" y="1546956"/>
              <a:ext cx="2175372" cy="37604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" name="Group 16"/>
            <p:cNvGrpSpPr>
              <a:grpSpLocks/>
            </p:cNvGrpSpPr>
            <p:nvPr/>
          </p:nvGrpSpPr>
          <p:grpSpPr bwMode="auto">
            <a:xfrm>
              <a:off x="6276419" y="1392992"/>
              <a:ext cx="490328" cy="885527"/>
              <a:chOff x="7006" y="7547"/>
              <a:chExt cx="536" cy="949"/>
            </a:xfrm>
          </p:grpSpPr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 rot="256899" flipV="1">
                <a:off x="7006" y="7547"/>
                <a:ext cx="427" cy="5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Arc 24"/>
              <p:cNvSpPr>
                <a:spLocks/>
              </p:cNvSpPr>
              <p:nvPr/>
            </p:nvSpPr>
            <p:spPr bwMode="auto">
              <a:xfrm rot="-3372138">
                <a:off x="6864" y="7819"/>
                <a:ext cx="907" cy="448"/>
              </a:xfrm>
              <a:custGeom>
                <a:avLst/>
                <a:gdLst>
                  <a:gd name="T0" fmla="*/ 170 w 20932"/>
                  <a:gd name="T1" fmla="*/ 0 h 20990"/>
                  <a:gd name="T2" fmla="*/ 696 w 20932"/>
                  <a:gd name="T3" fmla="*/ 334 h 20990"/>
                  <a:gd name="T4" fmla="*/ 0 w 20932"/>
                  <a:gd name="T5" fmla="*/ 448 h 209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932" h="20990" fill="none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</a:path>
                  <a:path w="20932" h="20990" stroke="0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  <a:lnTo>
                      <a:pt x="0" y="20990"/>
                    </a:lnTo>
                    <a:lnTo>
                      <a:pt x="5097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Группа 24"/>
          <p:cNvGrpSpPr>
            <a:grpSpLocks/>
          </p:cNvGrpSpPr>
          <p:nvPr/>
        </p:nvGrpSpPr>
        <p:grpSpPr bwMode="auto">
          <a:xfrm>
            <a:off x="6177622" y="1706518"/>
            <a:ext cx="680604" cy="614923"/>
            <a:chOff x="6427" y="8136"/>
            <a:chExt cx="744" cy="659"/>
          </a:xfrm>
        </p:grpSpPr>
        <p:sp>
          <p:nvSpPr>
            <p:cNvPr id="78" name="Line 26"/>
            <p:cNvSpPr>
              <a:spLocks noChangeShapeType="1"/>
            </p:cNvSpPr>
            <p:nvPr/>
          </p:nvSpPr>
          <p:spPr bwMode="auto">
            <a:xfrm rot="3002875" flipV="1">
              <a:off x="6673" y="8066"/>
              <a:ext cx="427" cy="5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Arc 27"/>
            <p:cNvSpPr>
              <a:spLocks noChangeAspect="1"/>
            </p:cNvSpPr>
            <p:nvPr/>
          </p:nvSpPr>
          <p:spPr bwMode="auto">
            <a:xfrm rot="-626162">
              <a:off x="6427" y="8347"/>
              <a:ext cx="696" cy="448"/>
            </a:xfrm>
            <a:custGeom>
              <a:avLst/>
              <a:gdLst>
                <a:gd name="T0" fmla="*/ 170 w 20932"/>
                <a:gd name="T1" fmla="*/ 0 h 20990"/>
                <a:gd name="T2" fmla="*/ 696 w 20932"/>
                <a:gd name="T3" fmla="*/ 334 h 20990"/>
                <a:gd name="T4" fmla="*/ 0 w 20932"/>
                <a:gd name="T5" fmla="*/ 448 h 209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32" h="20990" fill="none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</a:path>
                <a:path w="20932" h="20990" stroke="0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  <a:lnTo>
                    <a:pt x="0" y="20990"/>
                  </a:lnTo>
                  <a:lnTo>
                    <a:pt x="509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72"/>
          <p:cNvGrpSpPr>
            <a:grpSpLocks/>
          </p:cNvGrpSpPr>
          <p:nvPr/>
        </p:nvGrpSpPr>
        <p:grpSpPr bwMode="auto">
          <a:xfrm rot="20841707">
            <a:off x="5932458" y="1288482"/>
            <a:ext cx="455566" cy="740894"/>
            <a:chOff x="7584" y="9074"/>
            <a:chExt cx="498" cy="794"/>
          </a:xfrm>
        </p:grpSpPr>
        <p:sp>
          <p:nvSpPr>
            <p:cNvPr id="76" name="Line 20"/>
            <p:cNvSpPr>
              <a:spLocks noChangeAspect="1" noChangeShapeType="1"/>
            </p:cNvSpPr>
            <p:nvPr/>
          </p:nvSpPr>
          <p:spPr bwMode="auto">
            <a:xfrm rot="18600000" flipV="1">
              <a:off x="7645" y="9266"/>
              <a:ext cx="584" cy="2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Arc 21"/>
            <p:cNvSpPr>
              <a:spLocks/>
            </p:cNvSpPr>
            <p:nvPr/>
          </p:nvSpPr>
          <p:spPr bwMode="auto">
            <a:xfrm rot="1392426">
              <a:off x="7584" y="9074"/>
              <a:ext cx="340" cy="794"/>
            </a:xfrm>
            <a:custGeom>
              <a:avLst/>
              <a:gdLst>
                <a:gd name="T0" fmla="*/ 170 w 20932"/>
                <a:gd name="T1" fmla="*/ 0 h 20990"/>
                <a:gd name="T2" fmla="*/ 696 w 20932"/>
                <a:gd name="T3" fmla="*/ 334 h 20990"/>
                <a:gd name="T4" fmla="*/ 0 w 20932"/>
                <a:gd name="T5" fmla="*/ 448 h 209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32" h="20990" fill="none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</a:path>
                <a:path w="20932" h="20990" stroke="0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  <a:lnTo>
                    <a:pt x="0" y="20990"/>
                  </a:lnTo>
                  <a:lnTo>
                    <a:pt x="509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Поле 35"/>
          <p:cNvSpPr txBox="1">
            <a:spLocks noChangeAspect="1" noChangeArrowheads="1"/>
          </p:cNvSpPr>
          <p:nvPr/>
        </p:nvSpPr>
        <p:spPr bwMode="auto">
          <a:xfrm>
            <a:off x="4946612" y="1734103"/>
            <a:ext cx="619313" cy="36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w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Поле 59"/>
          <p:cNvSpPr txBox="1">
            <a:spLocks noChangeAspect="1" noChangeArrowheads="1"/>
          </p:cNvSpPr>
          <p:nvPr/>
        </p:nvSpPr>
        <p:spPr bwMode="auto">
          <a:xfrm>
            <a:off x="5694613" y="1127054"/>
            <a:ext cx="556193" cy="41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</a:t>
            </a:r>
            <a:r>
              <a: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en-US" altLang="en-US" sz="20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59" name="Поле 60"/>
          <p:cNvSpPr txBox="1">
            <a:spLocks noChangeAspect="1" noChangeArrowheads="1"/>
          </p:cNvSpPr>
          <p:nvPr/>
        </p:nvSpPr>
        <p:spPr bwMode="auto">
          <a:xfrm>
            <a:off x="6739625" y="1285112"/>
            <a:ext cx="557107" cy="41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</a:t>
            </a:r>
            <a:r>
              <a: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en-US" altLang="en-US" sz="20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0" name="Поле 61"/>
          <p:cNvSpPr txBox="1">
            <a:spLocks noChangeAspect="1" noChangeArrowheads="1"/>
          </p:cNvSpPr>
          <p:nvPr/>
        </p:nvSpPr>
        <p:spPr bwMode="auto">
          <a:xfrm>
            <a:off x="6545368" y="2071367"/>
            <a:ext cx="557107" cy="41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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US" alt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8" name="Овал 30"/>
          <p:cNvSpPr>
            <a:spLocks noChangeArrowheads="1"/>
          </p:cNvSpPr>
          <p:nvPr/>
        </p:nvSpPr>
        <p:spPr bwMode="auto">
          <a:xfrm>
            <a:off x="6198662" y="1897807"/>
            <a:ext cx="77757" cy="7931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630562" y="1057052"/>
          <a:ext cx="385339" cy="44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2" name="Equation" r:id="rId88" imgW="253890" imgH="291973" progId="Equation.DSMT4">
                  <p:embed/>
                </p:oleObj>
              </mc:Choice>
              <mc:Fallback>
                <p:oleObj name="Equation" r:id="rId88" imgW="253890" imgH="291973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562" y="1057052"/>
                        <a:ext cx="385339" cy="443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157728" y="841028"/>
          <a:ext cx="323528" cy="5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" name="Equation" r:id="rId90" imgW="203024" imgH="266469" progId="Equation.DSMT4">
                  <p:embed/>
                </p:oleObj>
              </mc:Choice>
              <mc:Fallback>
                <p:oleObj name="Equation" r:id="rId90" imgW="203024" imgH="266469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728" y="841028"/>
                        <a:ext cx="323528" cy="584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6173008" y="1963440"/>
          <a:ext cx="339428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4" name="Equation" r:id="rId92" imgW="228501" imgH="266584" progId="Equation.DSMT4">
                  <p:embed/>
                </p:oleObj>
              </mc:Choice>
              <mc:Fallback>
                <p:oleObj name="Equation" r:id="rId92" imgW="228501" imgH="266584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008" y="1963440"/>
                        <a:ext cx="339428" cy="39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A550D1B3-5C70-4EC2-AB02-4E2CB5BDA04E}"/>
              </a:ext>
            </a:extLst>
          </p:cNvPr>
          <p:cNvSpPr txBox="1"/>
          <p:nvPr/>
        </p:nvSpPr>
        <p:spPr>
          <a:xfrm>
            <a:off x="6114520" y="901767"/>
            <a:ext cx="430022" cy="24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FB52A0-D65D-46BE-AB88-81F4038B431F}"/>
              </a:ext>
            </a:extLst>
          </p:cNvPr>
          <p:cNvSpPr txBox="1"/>
          <p:nvPr/>
        </p:nvSpPr>
        <p:spPr>
          <a:xfrm>
            <a:off x="6605092" y="1078704"/>
            <a:ext cx="430022" cy="24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dirty="0">
              <a:latin typeface="Georgia" panose="02040502050405020303" pitchFamily="18" charset="0"/>
            </a:endParaRPr>
          </a:p>
        </p:txBody>
      </p: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C975D52E-4B23-4379-A531-CACEA7B41328}"/>
              </a:ext>
            </a:extLst>
          </p:cNvPr>
          <p:cNvGrpSpPr/>
          <p:nvPr/>
        </p:nvGrpSpPr>
        <p:grpSpPr>
          <a:xfrm>
            <a:off x="4496042" y="2391544"/>
            <a:ext cx="430022" cy="266700"/>
            <a:chOff x="4496042" y="2391544"/>
            <a:chExt cx="430022" cy="266700"/>
          </a:xfrm>
        </p:grpSpPr>
        <p:graphicFrame>
          <p:nvGraphicFramePr>
            <p:cNvPr id="9" name="Объект 8"/>
            <p:cNvGraphicFramePr>
              <a:graphicFrameLocks noChangeAspect="1"/>
            </p:cNvGraphicFramePr>
            <p:nvPr/>
          </p:nvGraphicFramePr>
          <p:xfrm>
            <a:off x="4568825" y="2391544"/>
            <a:ext cx="1778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5" name="Equation" r:id="rId94" imgW="177480" imgH="266400" progId="Equation.DSMT4">
                    <p:embed/>
                  </p:oleObj>
                </mc:Choice>
                <mc:Fallback>
                  <p:oleObj name="Equation" r:id="rId94" imgW="177480" imgH="266400" progId="Equation.DSMT4">
                    <p:embed/>
                    <p:pic>
                      <p:nvPicPr>
                        <p:cNvPr id="9" name="Объект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825" y="2391544"/>
                          <a:ext cx="1778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C420A2-9CD9-4E1B-8A94-176F7D1556DA}"/>
                </a:ext>
              </a:extLst>
            </p:cNvPr>
            <p:cNvSpPr txBox="1"/>
            <p:nvPr/>
          </p:nvSpPr>
          <p:spPr>
            <a:xfrm>
              <a:off x="4496042" y="239319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36BC7B3-BEBD-4A77-BC70-F3655883C4D7}"/>
              </a:ext>
            </a:extLst>
          </p:cNvPr>
          <p:cNvGrpSpPr/>
          <p:nvPr/>
        </p:nvGrpSpPr>
        <p:grpSpPr>
          <a:xfrm>
            <a:off x="7250650" y="2571517"/>
            <a:ext cx="1683004" cy="3002620"/>
            <a:chOff x="7250650" y="2571517"/>
            <a:chExt cx="1683004" cy="300262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1" name="Объект 110"/>
                <p:cNvGraphicFramePr>
                  <a:graphicFrameLocks noChangeAspect="1"/>
                </p:cNvGraphicFramePr>
                <p:nvPr/>
              </p:nvGraphicFramePr>
              <p:xfrm>
                <a:off x="7331075" y="3328620"/>
                <a:ext cx="1585913" cy="7715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116" name="Equation" r:id="rId96" imgW="1384200" imgH="672840" progId="Equation.DSMT4">
                        <p:embed/>
                      </p:oleObj>
                    </mc:Choice>
                    <mc:Fallback>
                      <p:oleObj name="Equation" r:id="rId96" imgW="1384200" imgH="672840" progId="Equation.DSMT4">
                        <p:embed/>
                        <p:pic>
                          <p:nvPicPr>
                            <p:cNvPr id="111" name="Объект 1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31075" y="3328620"/>
                              <a:ext cx="1585913" cy="7715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1" name="Объект 1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8312152"/>
                    </p:ext>
                  </p:extLst>
                </p:nvPr>
              </p:nvGraphicFramePr>
              <p:xfrm>
                <a:off x="7331075" y="3328620"/>
                <a:ext cx="1585913" cy="7715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7954" name="Equation" r:id="rId107" imgW="1384200" imgH="672840" progId="Equation.DSMT4">
                        <p:embed/>
                      </p:oleObj>
                    </mc:Choice>
                    <mc:Fallback>
                      <p:oleObj name="Equation" r:id="rId107" imgW="1384200" imgH="6728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31075" y="3328620"/>
                              <a:ext cx="1585913" cy="7715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EDE82ADB-893F-4EF8-9FF9-3D041F8C7CA9}"/>
                </a:ext>
              </a:extLst>
            </p:cNvPr>
            <p:cNvGrpSpPr/>
            <p:nvPr/>
          </p:nvGrpSpPr>
          <p:grpSpPr>
            <a:xfrm>
              <a:off x="7326591" y="2571517"/>
              <a:ext cx="1226466" cy="768970"/>
              <a:chOff x="7774269" y="2014963"/>
              <a:chExt cx="1226466" cy="7689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8013030" y="2414601"/>
                    <a:ext cx="719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/>
                      <a:t>t </a:t>
                    </a:r>
                    <a:r>
                      <a:rPr lang="en-US" dirty="0"/>
                      <a:t>=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3030" y="2414601"/>
                    <a:ext cx="719640" cy="369332"/>
                  </a:xfrm>
                  <a:prstGeom prst="rect">
                    <a:avLst/>
                  </a:prstGeom>
                  <a:blipFill>
                    <a:blip r:embed="rId79"/>
                    <a:stretch>
                      <a:fillRect l="-6780" t="-13115" r="-152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TextBox 114"/>
              <p:cNvSpPr txBox="1"/>
              <p:nvPr/>
            </p:nvSpPr>
            <p:spPr>
              <a:xfrm>
                <a:off x="7774269" y="2014963"/>
                <a:ext cx="1226466" cy="72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/>
                  <a:t>Comoving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/>
                  <a:t>(curvilinear)</a:t>
                </a: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3FBA3BD-5B6B-46EC-9BD3-EF7EE48B5BD2}"/>
                </a:ext>
              </a:extLst>
            </p:cNvPr>
            <p:cNvSpPr txBox="1"/>
            <p:nvPr/>
          </p:nvSpPr>
          <p:spPr>
            <a:xfrm>
              <a:off x="7290099" y="348163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6CE2FE2-7BBB-451B-9EF8-CC221B4B5343}"/>
                </a:ext>
              </a:extLst>
            </p:cNvPr>
            <p:cNvSpPr txBox="1"/>
            <p:nvPr/>
          </p:nvSpPr>
          <p:spPr>
            <a:xfrm>
              <a:off x="8011796" y="3385340"/>
              <a:ext cx="430022" cy="196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2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Georgia" panose="02040502050405020303" pitchFamily="18" charset="0"/>
              </a:endParaRPr>
            </a:p>
          </p:txBody>
        </p: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A9DCF108-D59E-4231-A033-A504D225A838}"/>
                </a:ext>
              </a:extLst>
            </p:cNvPr>
            <p:cNvGrpSpPr/>
            <p:nvPr/>
          </p:nvGrpSpPr>
          <p:grpSpPr>
            <a:xfrm>
              <a:off x="7269989" y="4083458"/>
              <a:ext cx="1646999" cy="773113"/>
              <a:chOff x="7296976" y="4827220"/>
              <a:chExt cx="1646999" cy="77311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14" name="Объект 113"/>
                  <p:cNvGraphicFramePr>
                    <a:graphicFrameLocks noChangeAspect="1"/>
                  </p:cNvGraphicFramePr>
                  <p:nvPr/>
                </p:nvGraphicFramePr>
                <p:xfrm>
                  <a:off x="7343775" y="4827220"/>
                  <a:ext cx="1600200" cy="7731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3117" name="Equation" r:id="rId109" imgW="1396800" imgH="672840" progId="Equation.DSMT4">
                          <p:embed/>
                        </p:oleObj>
                      </mc:Choice>
                      <mc:Fallback>
                        <p:oleObj name="Equation" r:id="rId109" imgW="1396800" imgH="672840" progId="Equation.DSMT4">
                          <p:embed/>
                          <p:pic>
                            <p:nvPicPr>
                              <p:cNvPr id="114" name="Объект 1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343775" y="4827220"/>
                                <a:ext cx="1600200" cy="7731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14" name="Объект 11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19290441"/>
                      </p:ext>
                    </p:extLst>
                  </p:nvPr>
                </p:nvGraphicFramePr>
                <p:xfrm>
                  <a:off x="7343775" y="4827220"/>
                  <a:ext cx="1600200" cy="7731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7955" name="Equation" r:id="rId111" imgW="1396800" imgH="672840" progId="Equation.DSMT4">
                          <p:embed/>
                        </p:oleObj>
                      </mc:Choice>
                      <mc:Fallback>
                        <p:oleObj name="Equation" r:id="rId111" imgW="1396800" imgH="6728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343775" y="4827220"/>
                                <a:ext cx="1600200" cy="7731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10FC219-86AB-4318-A3F9-F7B68A7CA66E}"/>
                  </a:ext>
                </a:extLst>
              </p:cNvPr>
              <p:cNvSpPr txBox="1"/>
              <p:nvPr/>
            </p:nvSpPr>
            <p:spPr>
              <a:xfrm>
                <a:off x="7296976" y="4980840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C3071D0-CA58-4879-89B4-285D062E0AF0}"/>
                  </a:ext>
                </a:extLst>
              </p:cNvPr>
              <p:cNvSpPr txBox="1"/>
              <p:nvPr/>
            </p:nvSpPr>
            <p:spPr>
              <a:xfrm>
                <a:off x="8077389" y="4884542"/>
                <a:ext cx="430022" cy="19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2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200" dirty="0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DA3B45C1-3067-4CE3-ADFF-E227B0410530}"/>
                </a:ext>
              </a:extLst>
            </p:cNvPr>
            <p:cNvGrpSpPr/>
            <p:nvPr/>
          </p:nvGrpSpPr>
          <p:grpSpPr>
            <a:xfrm>
              <a:off x="7250650" y="4800738"/>
              <a:ext cx="1683004" cy="773399"/>
              <a:chOff x="5147059" y="4381816"/>
              <a:chExt cx="1683004" cy="77339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13" name="Объект 112"/>
                  <p:cNvGraphicFramePr>
                    <a:graphicFrameLocks noChangeAspect="1"/>
                  </p:cNvGraphicFramePr>
                  <p:nvPr/>
                </p:nvGraphicFramePr>
                <p:xfrm>
                  <a:off x="5215576" y="4381816"/>
                  <a:ext cx="1614487" cy="7715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3118" name="Equation" r:id="rId113" imgW="1409400" imgH="672840" progId="Equation.DSMT4">
                          <p:embed/>
                        </p:oleObj>
                      </mc:Choice>
                      <mc:Fallback>
                        <p:oleObj name="Equation" r:id="rId113" imgW="1409400" imgH="672840" progId="Equation.DSMT4">
                          <p:embed/>
                          <p:pic>
                            <p:nvPicPr>
                              <p:cNvPr id="113" name="Объект 1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15576" y="4381816"/>
                                <a:ext cx="1614487" cy="7715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13" name="Объект 1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773782174"/>
                      </p:ext>
                    </p:extLst>
                  </p:nvPr>
                </p:nvGraphicFramePr>
                <p:xfrm>
                  <a:off x="5215576" y="4381816"/>
                  <a:ext cx="1614487" cy="7715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7956" name="Equation" r:id="rId114" imgW="1409400" imgH="672840" progId="Equation.DSMT4">
                          <p:embed/>
                        </p:oleObj>
                      </mc:Choice>
                      <mc:Fallback>
                        <p:oleObj name="Equation" r:id="rId114" imgW="1409400" imgH="6728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15576" y="4381816"/>
                                <a:ext cx="1614487" cy="7715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CEA5121-0DCC-48BD-AA39-00F3FE092D6C}"/>
                  </a:ext>
                </a:extLst>
              </p:cNvPr>
              <p:cNvSpPr txBox="1"/>
              <p:nvPr/>
            </p:nvSpPr>
            <p:spPr>
              <a:xfrm>
                <a:off x="5147059" y="4537732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CA6907A-1E2A-4D54-B3CD-DE6EE74B70FE}"/>
                  </a:ext>
                </a:extLst>
              </p:cNvPr>
              <p:cNvSpPr txBox="1"/>
              <p:nvPr/>
            </p:nvSpPr>
            <p:spPr>
              <a:xfrm>
                <a:off x="5910323" y="4438115"/>
                <a:ext cx="430022" cy="19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2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2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A39BAE-C078-4138-BC6C-5906A7038CEF}"/>
                  </a:ext>
                </a:extLst>
              </p:cNvPr>
              <p:cNvSpPr txBox="1"/>
              <p:nvPr/>
            </p:nvSpPr>
            <p:spPr>
              <a:xfrm>
                <a:off x="5802881" y="4801937"/>
                <a:ext cx="468000" cy="2459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ru-RU" b="1" spc="-80" dirty="0">
                    <a:sym typeface="Symbol" panose="05050102010706020507" pitchFamily="18" charset="2"/>
                  </a:rPr>
                  <a:t></a:t>
                </a:r>
                <a:r>
                  <a:rPr lang="en-US" spc="-80" baseline="-25000" dirty="0">
                    <a:sym typeface="Symbol" panose="05050102010706020507" pitchFamily="18" charset="2"/>
                  </a:rPr>
                  <a:t>3</a:t>
                </a:r>
                <a:endParaRPr lang="ru-RU" spc="-80" baseline="-250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3CD3CA0-C283-40B2-A4B7-961FCA73FF58}"/>
                  </a:ext>
                </a:extLst>
              </p:cNvPr>
              <p:cNvSpPr txBox="1"/>
              <p:nvPr/>
            </p:nvSpPr>
            <p:spPr>
              <a:xfrm>
                <a:off x="5383495" y="4762712"/>
                <a:ext cx="72000" cy="1468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"/>
                  </a:lnSpc>
                </a:pPr>
                <a:r>
                  <a:rPr lang="en-US" b="1" spc="-80" baseline="-25000" dirty="0">
                    <a:sym typeface="Symbol" panose="05050102010706020507" pitchFamily="18" charset="2"/>
                  </a:rPr>
                  <a:t>3</a:t>
                </a:r>
                <a:endParaRPr lang="ru-RU" b="1" spc="-80" baseline="-250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3968B59-FC0A-415E-9AEF-07BEFC550877}"/>
                  </a:ext>
                </a:extLst>
              </p:cNvPr>
              <p:cNvSpPr txBox="1"/>
              <p:nvPr/>
            </p:nvSpPr>
            <p:spPr>
              <a:xfrm>
                <a:off x="6582232" y="5020563"/>
                <a:ext cx="45719" cy="1346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"/>
                  </a:lnSpc>
                </a:pPr>
                <a:r>
                  <a:rPr lang="en-US" sz="1400" spc="-80" baseline="-25000" dirty="0">
                    <a:sym typeface="Symbol" panose="05050102010706020507" pitchFamily="18" charset="2"/>
                  </a:rPr>
                  <a:t>1</a:t>
                </a:r>
                <a:endParaRPr lang="ru-RU" sz="1400" spc="-80" baseline="-25000" dirty="0"/>
              </a:p>
            </p:txBody>
          </p:sp>
        </p:grpSp>
      </p:grpSp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1DD657B1-E3DD-4E38-8857-9F09CDC0A69F}"/>
              </a:ext>
            </a:extLst>
          </p:cNvPr>
          <p:cNvGrpSpPr/>
          <p:nvPr/>
        </p:nvGrpSpPr>
        <p:grpSpPr>
          <a:xfrm>
            <a:off x="2411760" y="5688946"/>
            <a:ext cx="2420435" cy="756000"/>
            <a:chOff x="4815296" y="4082177"/>
            <a:chExt cx="2420435" cy="756000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F06FF5C-6C9D-4AFD-AFF4-B23BD323BA57}"/>
                </a:ext>
              </a:extLst>
            </p:cNvPr>
            <p:cNvSpPr txBox="1"/>
            <p:nvPr/>
          </p:nvSpPr>
          <p:spPr>
            <a:xfrm>
              <a:off x="4815296" y="4256460"/>
              <a:ext cx="288000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30434BC-94AE-40C1-8AB6-95F429409543}"/>
                </a:ext>
              </a:extLst>
            </p:cNvPr>
            <p:cNvSpPr txBox="1"/>
            <p:nvPr/>
          </p:nvSpPr>
          <p:spPr>
            <a:xfrm>
              <a:off x="5732973" y="4124221"/>
              <a:ext cx="369243" cy="18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2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Объект 104">
                  <a:extLst>
                    <a:ext uri="{FF2B5EF4-FFF2-40B4-BE49-F238E27FC236}">
                      <a16:creationId xmlns:a16="http://schemas.microsoft.com/office/drawing/2014/main" id="{AA36A5A9-AB22-4D31-A8CC-A4D458A0D18A}"/>
                    </a:ext>
                  </a:extLst>
                </p:cNvPr>
                <p:cNvSpPr txBox="1"/>
                <p:nvPr/>
              </p:nvSpPr>
              <p:spPr bwMode="auto">
                <a:xfrm>
                  <a:off x="4823731" y="4082177"/>
                  <a:ext cx="2412000" cy="75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tt-RU" sz="20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tt-RU" sz="2000" b="1" i="1" dirty="0" smtClean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sup>
                        </m:sSub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20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tt-RU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tt-RU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94" name="Объект 104">
                  <a:extLst>
                    <a:ext uri="{FF2B5EF4-FFF2-40B4-BE49-F238E27FC236}">
                      <a16:creationId xmlns:a16="http://schemas.microsoft.com/office/drawing/2014/main" id="{AA36A5A9-AB22-4D31-A8CC-A4D458A0D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3731" y="4082177"/>
                  <a:ext cx="2412000" cy="756000"/>
                </a:xfrm>
                <a:prstGeom prst="rect">
                  <a:avLst/>
                </a:prstGeom>
                <a:blipFill>
                  <a:blip r:embed="rId115"/>
                  <a:stretch>
                    <a:fillRect b="-806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3886372B-C47F-4AE0-A437-8BCAC200C28B}"/>
              </a:ext>
            </a:extLst>
          </p:cNvPr>
          <p:cNvGrpSpPr/>
          <p:nvPr/>
        </p:nvGrpSpPr>
        <p:grpSpPr>
          <a:xfrm>
            <a:off x="63333" y="5687534"/>
            <a:ext cx="2420435" cy="756000"/>
            <a:chOff x="4815296" y="4082177"/>
            <a:chExt cx="2420435" cy="756000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E89651E-2DDD-42D0-A8F0-9F2B4E2F1D59}"/>
                </a:ext>
              </a:extLst>
            </p:cNvPr>
            <p:cNvSpPr txBox="1"/>
            <p:nvPr/>
          </p:nvSpPr>
          <p:spPr>
            <a:xfrm>
              <a:off x="4815296" y="4256460"/>
              <a:ext cx="288000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10E86A4-CA8E-48A0-A4C1-D0371F3B6AF5}"/>
                </a:ext>
              </a:extLst>
            </p:cNvPr>
            <p:cNvSpPr txBox="1"/>
            <p:nvPr/>
          </p:nvSpPr>
          <p:spPr>
            <a:xfrm>
              <a:off x="5732973" y="4124221"/>
              <a:ext cx="369243" cy="18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2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Объект 104">
                  <a:extLst>
                    <a:ext uri="{FF2B5EF4-FFF2-40B4-BE49-F238E27FC236}">
                      <a16:creationId xmlns:a16="http://schemas.microsoft.com/office/drawing/2014/main" id="{C86065C4-2B1A-4BA3-A7DA-18DB0E95B05F}"/>
                    </a:ext>
                  </a:extLst>
                </p:cNvPr>
                <p:cNvSpPr txBox="1"/>
                <p:nvPr/>
              </p:nvSpPr>
              <p:spPr bwMode="auto">
                <a:xfrm>
                  <a:off x="4823731" y="4082177"/>
                  <a:ext cx="2412000" cy="75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tt-RU" sz="20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t-RU" sz="2000" b="1" i="1" dirty="0" smtClean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sup>
                        </m:sSub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20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tt-RU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tt-RU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200" name="Объект 104">
                  <a:extLst>
                    <a:ext uri="{FF2B5EF4-FFF2-40B4-BE49-F238E27FC236}">
                      <a16:creationId xmlns:a16="http://schemas.microsoft.com/office/drawing/2014/main" id="{C86065C4-2B1A-4BA3-A7DA-18DB0E95B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3731" y="4082177"/>
                  <a:ext cx="2412000" cy="756000"/>
                </a:xfrm>
                <a:prstGeom prst="rect">
                  <a:avLst/>
                </a:prstGeom>
                <a:blipFill>
                  <a:blip r:embed="rId116"/>
                  <a:stretch>
                    <a:fillRect b="-806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1E6C8C16-5B89-46CA-9E8B-CDF273BC39F6}"/>
              </a:ext>
            </a:extLst>
          </p:cNvPr>
          <p:cNvGrpSpPr/>
          <p:nvPr/>
        </p:nvGrpSpPr>
        <p:grpSpPr>
          <a:xfrm>
            <a:off x="3203617" y="728234"/>
            <a:ext cx="324000" cy="324000"/>
            <a:chOff x="5358146" y="3981963"/>
            <a:chExt cx="892660" cy="414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26B9BA9-05BA-43AB-8E45-2E8364899BFA}"/>
                    </a:ext>
                  </a:extLst>
                </p:cNvPr>
                <p:cNvSpPr txBox="1"/>
                <p:nvPr/>
              </p:nvSpPr>
              <p:spPr>
                <a:xfrm>
                  <a:off x="5358146" y="3996006"/>
                  <a:ext cx="8926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tt-RU" sz="20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tt-RU" sz="2000" b="1" i="1" dirty="0" smtClean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sup>
                        </m:sSubSup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26B9BA9-05BA-43AB-8E45-2E8364899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146" y="3996006"/>
                  <a:ext cx="892660" cy="400110"/>
                </a:xfrm>
                <a:prstGeom prst="rect">
                  <a:avLst/>
                </a:prstGeom>
                <a:blipFill>
                  <a:blip r:embed="rId117"/>
                  <a:stretch>
                    <a:fillRect l="-1887" r="-39623" b="-288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37FF4CB-7023-439C-80C6-D4EFD8DFE3EE}"/>
                </a:ext>
              </a:extLst>
            </p:cNvPr>
            <p:cNvSpPr txBox="1"/>
            <p:nvPr/>
          </p:nvSpPr>
          <p:spPr>
            <a:xfrm>
              <a:off x="5542687" y="398196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02" name="Группа 201">
            <a:extLst>
              <a:ext uri="{FF2B5EF4-FFF2-40B4-BE49-F238E27FC236}">
                <a16:creationId xmlns:a16="http://schemas.microsoft.com/office/drawing/2014/main" id="{3AFF9E64-2747-4F21-9DBB-D64B99336DA5}"/>
              </a:ext>
            </a:extLst>
          </p:cNvPr>
          <p:cNvGrpSpPr/>
          <p:nvPr/>
        </p:nvGrpSpPr>
        <p:grpSpPr>
          <a:xfrm>
            <a:off x="4336984" y="689331"/>
            <a:ext cx="324000" cy="411096"/>
            <a:chOff x="5358146" y="3981963"/>
            <a:chExt cx="892660" cy="525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EDDABFE8-4872-4477-BB3F-29DCAA0EA870}"/>
                    </a:ext>
                  </a:extLst>
                </p:cNvPr>
                <p:cNvSpPr txBox="1"/>
                <p:nvPr/>
              </p:nvSpPr>
              <p:spPr>
                <a:xfrm>
                  <a:off x="5358146" y="3996006"/>
                  <a:ext cx="892660" cy="511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tt-RU" sz="20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tt-RU" sz="2000" b="1" i="1" dirty="0" smtClean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sup>
                        </m:sSubSup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EDDABFE8-4872-4477-BB3F-29DCAA0EA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146" y="3996006"/>
                  <a:ext cx="892660" cy="511441"/>
                </a:xfrm>
                <a:prstGeom prst="rect">
                  <a:avLst/>
                </a:prstGeom>
                <a:blipFill>
                  <a:blip r:embed="rId118"/>
                  <a:stretch>
                    <a:fillRect l="-1852" r="-38889" b="-15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D0C8B46-714F-4A87-BC4E-E0C9C542CE54}"/>
                </a:ext>
              </a:extLst>
            </p:cNvPr>
            <p:cNvSpPr txBox="1"/>
            <p:nvPr/>
          </p:nvSpPr>
          <p:spPr>
            <a:xfrm>
              <a:off x="5542687" y="398196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66F60FF4-EDA8-46B0-9E1D-3860FF9AFAEE}"/>
              </a:ext>
            </a:extLst>
          </p:cNvPr>
          <p:cNvGrpSpPr/>
          <p:nvPr/>
        </p:nvGrpSpPr>
        <p:grpSpPr>
          <a:xfrm>
            <a:off x="4753472" y="1025599"/>
            <a:ext cx="324000" cy="411096"/>
            <a:chOff x="5358146" y="3981963"/>
            <a:chExt cx="892660" cy="525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25CEE90-C9F9-4844-AD7A-FED382E6228D}"/>
                    </a:ext>
                  </a:extLst>
                </p:cNvPr>
                <p:cNvSpPr txBox="1"/>
                <p:nvPr/>
              </p:nvSpPr>
              <p:spPr>
                <a:xfrm>
                  <a:off x="5358146" y="3996006"/>
                  <a:ext cx="892660" cy="511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tt-RU" sz="20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t-RU" sz="2000" b="1" i="1" dirty="0" smtClean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sup>
                        </m:sSubSup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25CEE90-C9F9-4844-AD7A-FED382E62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146" y="3996006"/>
                  <a:ext cx="892660" cy="511441"/>
                </a:xfrm>
                <a:prstGeom prst="rect">
                  <a:avLst/>
                </a:prstGeom>
                <a:blipFill>
                  <a:blip r:embed="rId119"/>
                  <a:stretch>
                    <a:fillRect l="-1887" r="-37736" b="-15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16F171B-C9E7-4830-B08E-C4D72F598725}"/>
                </a:ext>
              </a:extLst>
            </p:cNvPr>
            <p:cNvSpPr txBox="1"/>
            <p:nvPr/>
          </p:nvSpPr>
          <p:spPr>
            <a:xfrm>
              <a:off x="5542687" y="398196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63" name="Группа 162">
            <a:extLst>
              <a:ext uri="{FF2B5EF4-FFF2-40B4-BE49-F238E27FC236}">
                <a16:creationId xmlns:a16="http://schemas.microsoft.com/office/drawing/2014/main" id="{2E3FD5A2-D12F-46EA-89D0-FF1CBD16D13A}"/>
              </a:ext>
            </a:extLst>
          </p:cNvPr>
          <p:cNvGrpSpPr/>
          <p:nvPr/>
        </p:nvGrpSpPr>
        <p:grpSpPr>
          <a:xfrm>
            <a:off x="6839967" y="1637016"/>
            <a:ext cx="550873" cy="524424"/>
            <a:chOff x="8203230" y="1362676"/>
            <a:chExt cx="430022" cy="524424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C547FA1-3DD9-4B39-A5CD-8762746AA2A6}"/>
                </a:ext>
              </a:extLst>
            </p:cNvPr>
            <p:cNvSpPr txBox="1"/>
            <p:nvPr/>
          </p:nvSpPr>
          <p:spPr>
            <a:xfrm>
              <a:off x="8203230" y="1418650"/>
              <a:ext cx="430022" cy="248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dirty="0">
                <a:latin typeface="Georgia" panose="02040502050405020303" pitchFamily="18" charset="0"/>
              </a:endParaRPr>
            </a:p>
          </p:txBody>
        </p:sp>
        <p:graphicFrame>
          <p:nvGraphicFramePr>
            <p:cNvPr id="208" name="Объект 207">
              <a:extLst>
                <a:ext uri="{FF2B5EF4-FFF2-40B4-BE49-F238E27FC236}">
                  <a16:creationId xmlns:a16="http://schemas.microsoft.com/office/drawing/2014/main" id="{7337FCBB-06E0-49FA-807E-BB1166ECC7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47988" y="1362676"/>
            <a:ext cx="252967" cy="524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9" name="Equation" r:id="rId120" imgW="190335" imgH="266469" progId="Equation.DSMT4">
                    <p:embed/>
                  </p:oleObj>
                </mc:Choice>
                <mc:Fallback>
                  <p:oleObj name="Equation" r:id="rId120" imgW="190335" imgH="266469" progId="Equation.DSMT4">
                    <p:embed/>
                    <p:pic>
                      <p:nvPicPr>
                        <p:cNvPr id="208" name="Объект 207">
                          <a:extLst>
                            <a:ext uri="{FF2B5EF4-FFF2-40B4-BE49-F238E27FC236}">
                              <a16:creationId xmlns:a16="http://schemas.microsoft.com/office/drawing/2014/main" id="{7337FCBB-06E0-49FA-807E-BB1166ECC7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7988" y="1362676"/>
                          <a:ext cx="252967" cy="5244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3395EE6-D98C-4F36-9FF6-0A63DF9BDD1A}"/>
              </a:ext>
            </a:extLst>
          </p:cNvPr>
          <p:cNvCxnSpPr>
            <a:cxnSpLocks/>
          </p:cNvCxnSpPr>
          <p:nvPr/>
        </p:nvCxnSpPr>
        <p:spPr>
          <a:xfrm>
            <a:off x="4141231" y="1247667"/>
            <a:ext cx="180000" cy="21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87410466-CEF1-49C5-958B-72D73A8B6F2A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139049" y="1009515"/>
            <a:ext cx="155455" cy="252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1C55FE6A-63C9-4436-997D-7CA0DA84EAD5}"/>
              </a:ext>
            </a:extLst>
          </p:cNvPr>
          <p:cNvCxnSpPr/>
          <p:nvPr/>
        </p:nvCxnSpPr>
        <p:spPr>
          <a:xfrm flipV="1">
            <a:off x="3911066" y="1065339"/>
            <a:ext cx="129709" cy="210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>
            <a:extLst>
              <a:ext uri="{FF2B5EF4-FFF2-40B4-BE49-F238E27FC236}">
                <a16:creationId xmlns:a16="http://schemas.microsoft.com/office/drawing/2014/main" id="{7CB02BB8-4B66-4F0D-B17E-AF3CF40F398D}"/>
              </a:ext>
            </a:extLst>
          </p:cNvPr>
          <p:cNvCxnSpPr>
            <a:cxnSpLocks/>
          </p:cNvCxnSpPr>
          <p:nvPr/>
        </p:nvCxnSpPr>
        <p:spPr>
          <a:xfrm flipV="1">
            <a:off x="3903838" y="1247832"/>
            <a:ext cx="252000" cy="3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0DAAD9EF-A9EE-4851-B1B5-ABC07564BE45}"/>
              </a:ext>
            </a:extLst>
          </p:cNvPr>
          <p:cNvCxnSpPr/>
          <p:nvPr/>
        </p:nvCxnSpPr>
        <p:spPr>
          <a:xfrm>
            <a:off x="4279524" y="1005353"/>
            <a:ext cx="207224" cy="2253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BC362841-8393-4EF1-8202-2D1BAE74523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315853" y="1213670"/>
            <a:ext cx="155455" cy="252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F9669A1D-0E3C-44AD-9F41-1C0BEFB6BCF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200653" y="1208314"/>
            <a:ext cx="288000" cy="8853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70BBAE2-EF4B-48A8-8FAD-0587AA0F2A2C}"/>
              </a:ext>
            </a:extLst>
          </p:cNvPr>
          <p:cNvCxnSpPr>
            <a:cxnSpLocks/>
          </p:cNvCxnSpPr>
          <p:nvPr/>
        </p:nvCxnSpPr>
        <p:spPr>
          <a:xfrm flipV="1">
            <a:off x="6211887" y="1698629"/>
            <a:ext cx="269369" cy="120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>
            <a:extLst>
              <a:ext uri="{FF2B5EF4-FFF2-40B4-BE49-F238E27FC236}">
                <a16:creationId xmlns:a16="http://schemas.microsoft.com/office/drawing/2014/main" id="{767B5B03-E7F8-4BAB-9ABA-E5F785027896}"/>
              </a:ext>
            </a:extLst>
          </p:cNvPr>
          <p:cNvCxnSpPr>
            <a:cxnSpLocks/>
          </p:cNvCxnSpPr>
          <p:nvPr/>
        </p:nvCxnSpPr>
        <p:spPr>
          <a:xfrm flipH="1">
            <a:off x="6468210" y="1710236"/>
            <a:ext cx="6705" cy="2061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572E8A69-A3FA-4ABB-9EDE-AF317226D7E6}"/>
              </a:ext>
            </a:extLst>
          </p:cNvPr>
          <p:cNvCxnSpPr>
            <a:cxnSpLocks/>
          </p:cNvCxnSpPr>
          <p:nvPr/>
        </p:nvCxnSpPr>
        <p:spPr>
          <a:xfrm flipV="1">
            <a:off x="6464238" y="1520625"/>
            <a:ext cx="162000" cy="1869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19729859-32DD-4966-8B0A-282BD240355C}"/>
              </a:ext>
            </a:extLst>
          </p:cNvPr>
          <p:cNvCxnSpPr/>
          <p:nvPr/>
        </p:nvCxnSpPr>
        <p:spPr>
          <a:xfrm flipV="1">
            <a:off x="6246797" y="1498395"/>
            <a:ext cx="129709" cy="210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37885EB2-E5A8-48CF-A1D4-22227671920C}"/>
              </a:ext>
            </a:extLst>
          </p:cNvPr>
          <p:cNvCxnSpPr>
            <a:cxnSpLocks/>
          </p:cNvCxnSpPr>
          <p:nvPr/>
        </p:nvCxnSpPr>
        <p:spPr>
          <a:xfrm>
            <a:off x="6372990" y="1510040"/>
            <a:ext cx="23835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38FDC285-C1E9-4FD2-B751-726E8ECA8ACB}"/>
              </a:ext>
            </a:extLst>
          </p:cNvPr>
          <p:cNvCxnSpPr/>
          <p:nvPr/>
        </p:nvCxnSpPr>
        <p:spPr>
          <a:xfrm flipV="1">
            <a:off x="6478118" y="1681536"/>
            <a:ext cx="129709" cy="210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F267199A-432D-4F56-846A-3640D03D801F}"/>
              </a:ext>
            </a:extLst>
          </p:cNvPr>
          <p:cNvCxnSpPr>
            <a:cxnSpLocks/>
          </p:cNvCxnSpPr>
          <p:nvPr/>
        </p:nvCxnSpPr>
        <p:spPr>
          <a:xfrm flipV="1">
            <a:off x="6364821" y="1684692"/>
            <a:ext cx="236074" cy="933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A6B4F486-A7F4-4C8F-928F-160B51589F25}"/>
              </a:ext>
            </a:extLst>
          </p:cNvPr>
          <p:cNvCxnSpPr>
            <a:cxnSpLocks/>
          </p:cNvCxnSpPr>
          <p:nvPr/>
        </p:nvCxnSpPr>
        <p:spPr>
          <a:xfrm flipH="1">
            <a:off x="6612106" y="1498399"/>
            <a:ext cx="6705" cy="2061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14622B75-CE90-4C7B-B209-50A3A8F5E71D}"/>
              </a:ext>
            </a:extLst>
          </p:cNvPr>
          <p:cNvCxnSpPr>
            <a:cxnSpLocks/>
          </p:cNvCxnSpPr>
          <p:nvPr/>
        </p:nvCxnSpPr>
        <p:spPr>
          <a:xfrm flipH="1">
            <a:off x="6377125" y="1505184"/>
            <a:ext cx="6705" cy="2061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F7990779-8EDA-4DBE-8F57-1FD41BCE33F3}"/>
              </a:ext>
            </a:extLst>
          </p:cNvPr>
          <p:cNvCxnSpPr/>
          <p:nvPr/>
        </p:nvCxnSpPr>
        <p:spPr>
          <a:xfrm flipV="1">
            <a:off x="6240590" y="1703932"/>
            <a:ext cx="129709" cy="21026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2931C7FF-F824-44A3-B887-05B1A173384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58359" y="1275603"/>
            <a:ext cx="133247" cy="21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A704C21A-5372-4772-A9FA-FC002A5ED2CF}"/>
              </a:ext>
            </a:extLst>
          </p:cNvPr>
          <p:cNvCxnSpPr>
            <a:cxnSpLocks/>
          </p:cNvCxnSpPr>
          <p:nvPr/>
        </p:nvCxnSpPr>
        <p:spPr>
          <a:xfrm flipV="1">
            <a:off x="4030505" y="1028294"/>
            <a:ext cx="252000" cy="3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EC7FAA72-035D-4144-97AC-D6C7951A987B}"/>
              </a:ext>
            </a:extLst>
          </p:cNvPr>
          <p:cNvCxnSpPr>
            <a:cxnSpLocks/>
          </p:cNvCxnSpPr>
          <p:nvPr/>
        </p:nvCxnSpPr>
        <p:spPr>
          <a:xfrm>
            <a:off x="3908697" y="1294924"/>
            <a:ext cx="180000" cy="21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FDE1BB38-3326-43CF-9574-C3ECB8D97709}"/>
              </a:ext>
            </a:extLst>
          </p:cNvPr>
          <p:cNvCxnSpPr>
            <a:cxnSpLocks/>
          </p:cNvCxnSpPr>
          <p:nvPr/>
        </p:nvCxnSpPr>
        <p:spPr>
          <a:xfrm flipH="1">
            <a:off x="6246971" y="1694410"/>
            <a:ext cx="6705" cy="2061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Definitions</a:t>
            </a:r>
            <a:r>
              <a:rPr lang="en-US" sz="2400" b="1" i="1" dirty="0">
                <a:solidFill>
                  <a:srgbClr val="C00000"/>
                </a:solidFill>
              </a:rPr>
              <a:t>.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endParaRPr lang="ru-RU" sz="2400" dirty="0">
              <a:solidFill>
                <a:srgbClr val="C00000"/>
              </a:solidFill>
            </a:endParaRPr>
          </a:p>
          <a:p>
            <a:r>
              <a:rPr lang="en-US" sz="2400" dirty="0"/>
              <a:t>A state of stress in which none of the three principal stresses vanishes (</a:t>
            </a:r>
            <a:r>
              <a:rPr lang="ru-RU" sz="2400" dirty="0"/>
              <a:t> </a:t>
            </a:r>
            <a:r>
              <a:rPr lang="ru-RU" sz="2400" dirty="0">
                <a:sym typeface="Symbol"/>
              </a:rPr>
              <a:t></a:t>
            </a:r>
            <a:r>
              <a:rPr lang="en-US" sz="2400" dirty="0"/>
              <a:t> 0, </a:t>
            </a:r>
            <a:r>
              <a:rPr lang="en-US" sz="2400" i="1" dirty="0"/>
              <a:t>i</a:t>
            </a:r>
            <a:r>
              <a:rPr lang="en-US" sz="2400" dirty="0"/>
              <a:t> = 1, 2, 3) is said to be </a:t>
            </a:r>
            <a:r>
              <a:rPr lang="en-US" sz="2400" i="1" dirty="0" err="1"/>
              <a:t>triaxial</a:t>
            </a:r>
            <a:r>
              <a:rPr lang="en-US" sz="2400" dirty="0"/>
              <a:t>: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r>
              <a:rPr lang="en-US" sz="2400" dirty="0"/>
              <a:t> When one—and only one—principal stress vanishes, the state of stress is referred to as </a:t>
            </a:r>
            <a:r>
              <a:rPr lang="en-US" sz="2400" i="1" dirty="0"/>
              <a:t>plane</a:t>
            </a:r>
            <a:r>
              <a:rPr lang="en-US" sz="2400" dirty="0"/>
              <a:t> or </a:t>
            </a:r>
            <a:r>
              <a:rPr lang="en-US" sz="2400" i="1" dirty="0"/>
              <a:t>biaxial</a:t>
            </a:r>
            <a:r>
              <a:rPr lang="en-US" sz="2400" dirty="0"/>
              <a:t>: 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r>
              <a:rPr lang="en-US" sz="2400" dirty="0"/>
              <a:t>When two principal stresses vanish, the state of stress is called </a:t>
            </a:r>
            <a:r>
              <a:rPr lang="en-US" sz="2400" i="1" dirty="0"/>
              <a:t>uniaxial</a:t>
            </a:r>
            <a:r>
              <a:rPr lang="en-US" sz="2400" dirty="0"/>
              <a:t>:</a:t>
            </a:r>
          </a:p>
          <a:p>
            <a:endParaRPr lang="ru-RU" sz="2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741074"/>
              </p:ext>
            </p:extLst>
          </p:nvPr>
        </p:nvGraphicFramePr>
        <p:xfrm>
          <a:off x="3073400" y="1469157"/>
          <a:ext cx="1936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3" imgW="1206360" imgH="279360" progId="Equation.DSMT4">
                  <p:embed/>
                </p:oleObj>
              </mc:Choice>
              <mc:Fallback>
                <p:oleObj name="Equation" r:id="rId3" imgW="1206360" imgH="27936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469157"/>
                        <a:ext cx="1936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192039"/>
              </p:ext>
            </p:extLst>
          </p:nvPr>
        </p:nvGraphicFramePr>
        <p:xfrm>
          <a:off x="2825750" y="2693293"/>
          <a:ext cx="24050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5" imgW="1498320" imgH="279360" progId="Equation.DSMT4">
                  <p:embed/>
                </p:oleObj>
              </mc:Choice>
              <mc:Fallback>
                <p:oleObj name="Equation" r:id="rId5" imgW="1498320" imgH="27936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693293"/>
                        <a:ext cx="24050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797636"/>
              </p:ext>
            </p:extLst>
          </p:nvPr>
        </p:nvGraphicFramePr>
        <p:xfrm>
          <a:off x="2987824" y="3557389"/>
          <a:ext cx="24050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7" imgW="1498320" imgH="279360" progId="Equation.DSMT4">
                  <p:embed/>
                </p:oleObj>
              </mc:Choice>
              <mc:Fallback>
                <p:oleObj name="Equation" r:id="rId7" imgW="1498320" imgH="2793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557389"/>
                        <a:ext cx="24050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742747"/>
              </p:ext>
            </p:extLst>
          </p:nvPr>
        </p:nvGraphicFramePr>
        <p:xfrm>
          <a:off x="1091406" y="4195946"/>
          <a:ext cx="6961188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9" imgW="4609800" imgH="1638000" progId="Equation.DSMT4">
                  <p:embed/>
                </p:oleObj>
              </mc:Choice>
              <mc:Fallback>
                <p:oleObj name="Equation" r:id="rId9" imgW="4609800" imgH="16380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406" y="4195946"/>
                        <a:ext cx="6961188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EA18BB-66C3-4066-BC73-10E21E1963C1}"/>
              </a:ext>
            </a:extLst>
          </p:cNvPr>
          <p:cNvSpPr/>
          <p:nvPr/>
        </p:nvSpPr>
        <p:spPr>
          <a:xfrm>
            <a:off x="5796136" y="3717033"/>
            <a:ext cx="3240360" cy="14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393570"/>
              </p:ext>
            </p:extLst>
          </p:nvPr>
        </p:nvGraphicFramePr>
        <p:xfrm>
          <a:off x="4308475" y="1268413"/>
          <a:ext cx="42592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name="Equation" r:id="rId3" imgW="2781000" imgH="279360" progId="Equation.DSMT4">
                  <p:embed/>
                </p:oleObj>
              </mc:Choice>
              <mc:Fallback>
                <p:oleObj name="Equation" r:id="rId3" imgW="2781000" imgH="27936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8475" y="1268413"/>
                        <a:ext cx="4259263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3968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Arbitrary plane with unit normal</a:t>
            </a:r>
            <a:endParaRPr lang="ru-RU" sz="2800" b="1" dirty="0">
              <a:latin typeface="Georgia" panose="02040502050405020303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75204"/>
              </p:ext>
            </p:extLst>
          </p:nvPr>
        </p:nvGraphicFramePr>
        <p:xfrm>
          <a:off x="4640932" y="628650"/>
          <a:ext cx="3327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Equation" r:id="rId5" imgW="2171520" imgH="279360" progId="Equation.DSMT4">
                  <p:embed/>
                </p:oleObj>
              </mc:Choice>
              <mc:Fallback>
                <p:oleObj name="Equation" r:id="rId5" imgW="2171520" imgH="2793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932" y="628650"/>
                        <a:ext cx="3327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927068"/>
              </p:ext>
            </p:extLst>
          </p:nvPr>
        </p:nvGraphicFramePr>
        <p:xfrm>
          <a:off x="4619625" y="1757363"/>
          <a:ext cx="36369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Equation" r:id="rId7" imgW="2374560" imgH="380880" progId="Equation.DSMT4">
                  <p:embed/>
                </p:oleObj>
              </mc:Choice>
              <mc:Fallback>
                <p:oleObj name="Equation" r:id="rId7" imgW="2374560" imgH="380880" progId="Equation.DSMT4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1757363"/>
                        <a:ext cx="36369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Группа 67"/>
          <p:cNvGrpSpPr/>
          <p:nvPr/>
        </p:nvGrpSpPr>
        <p:grpSpPr>
          <a:xfrm>
            <a:off x="0" y="5766355"/>
            <a:ext cx="9144000" cy="830997"/>
            <a:chOff x="0" y="2996952"/>
            <a:chExt cx="9144000" cy="830997"/>
          </a:xfrm>
        </p:grpSpPr>
        <p:sp>
          <p:nvSpPr>
            <p:cNvPr id="65" name="TextBox 64"/>
            <p:cNvSpPr txBox="1"/>
            <p:nvPr/>
          </p:nvSpPr>
          <p:spPr>
            <a:xfrm>
              <a:off x="0" y="2996952"/>
              <a:ext cx="914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ym typeface="Symbol"/>
                </a:rPr>
                <a:t>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ij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/>
                <a:t>= – </a:t>
              </a:r>
              <a:r>
                <a:rPr lang="en-US" sz="2400" i="1" dirty="0" err="1">
                  <a:latin typeface="Georgia" panose="02040502050405020303" pitchFamily="18" charset="0"/>
                </a:rPr>
                <a:t>p</a:t>
              </a:r>
              <a:r>
                <a:rPr lang="en-US" sz="2400" dirty="0" err="1">
                  <a:sym typeface="Symbol"/>
                </a:rPr>
                <a:t>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ij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/>
                <a:t>+ </a:t>
              </a:r>
              <a:r>
                <a:rPr lang="en-US" sz="2400" dirty="0">
                  <a:sym typeface="Symbol"/>
                </a:rPr>
                <a:t>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ij</a:t>
              </a:r>
              <a:r>
                <a:rPr lang="en-US" sz="2400" dirty="0">
                  <a:latin typeface="Georgia" panose="02040502050405020303" pitchFamily="18" charset="0"/>
                </a:rPr>
                <a:t> ,   </a:t>
              </a:r>
              <a:r>
                <a:rPr lang="en-US" sz="2400" i="1" dirty="0">
                  <a:latin typeface="Georgia" panose="02040502050405020303" pitchFamily="18" charset="0"/>
                </a:rPr>
                <a:t>p</a:t>
              </a:r>
              <a:r>
                <a:rPr lang="en-US" sz="2400" dirty="0"/>
                <a:t> = –      (</a:t>
              </a:r>
              <a:r>
                <a:rPr lang="en-US" sz="2400" dirty="0">
                  <a:sym typeface="Symbol"/>
                </a:rPr>
                <a:t></a:t>
              </a:r>
              <a:r>
                <a:rPr lang="en-US" sz="2400" baseline="-25000" dirty="0"/>
                <a:t>11</a:t>
              </a:r>
              <a:r>
                <a:rPr lang="en-US" sz="2400" dirty="0"/>
                <a:t> + </a:t>
              </a:r>
              <a:r>
                <a:rPr lang="en-US" sz="2400" dirty="0">
                  <a:sym typeface="Symbol"/>
                </a:rPr>
                <a:t></a:t>
              </a:r>
              <a:r>
                <a:rPr lang="en-US" sz="2400" baseline="-25000" dirty="0"/>
                <a:t>22</a:t>
              </a:r>
              <a:r>
                <a:rPr lang="en-US" sz="2400" dirty="0"/>
                <a:t> + </a:t>
              </a:r>
              <a:r>
                <a:rPr lang="en-US" sz="2400" dirty="0">
                  <a:sym typeface="Symbol"/>
                </a:rPr>
                <a:t></a:t>
              </a:r>
              <a:r>
                <a:rPr lang="en-US" sz="2400" baseline="-25000" dirty="0"/>
                <a:t>33</a:t>
              </a:r>
              <a:r>
                <a:rPr lang="en-US" sz="2400" dirty="0"/>
                <a:t>) = –</a:t>
              </a:r>
              <a:r>
                <a:rPr lang="en-US" sz="2400" spc="-150" dirty="0"/>
                <a:t>      </a:t>
              </a:r>
              <a:r>
                <a:rPr lang="en-US" sz="2400" dirty="0"/>
                <a:t>  </a:t>
              </a:r>
              <a:r>
                <a:rPr lang="en-US" sz="2400" dirty="0">
                  <a:sym typeface="Symbol"/>
                </a:rPr>
                <a:t>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kk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- invariant pressure</a:t>
              </a:r>
              <a:r>
                <a:rPr lang="en-US" sz="2400" dirty="0"/>
                <a:t>	</a:t>
              </a:r>
              <a:endParaRPr lang="ru-RU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Прямоугольник 65"/>
                <p:cNvSpPr/>
                <p:nvPr/>
              </p:nvSpPr>
              <p:spPr>
                <a:xfrm>
                  <a:off x="2818656" y="3050908"/>
                  <a:ext cx="545727" cy="454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ru-RU" i="1" spc="-1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pc="-10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u-RU" spc="-10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ru-RU" spc="-100" dirty="0"/>
                </a:p>
              </p:txBody>
            </p:sp>
          </mc:Choice>
          <mc:Fallback xmlns="">
            <p:sp>
              <p:nvSpPr>
                <p:cNvPr id="66" name="Прямоугольник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656" y="3050908"/>
                  <a:ext cx="545727" cy="45429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56667" t="-120270" r="-101111" b="-18783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Прямоугольник 66"/>
                <p:cNvSpPr/>
                <p:nvPr/>
              </p:nvSpPr>
              <p:spPr>
                <a:xfrm>
                  <a:off x="5652120" y="3035052"/>
                  <a:ext cx="526491" cy="454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ru-RU" i="1" spc="-2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pc="-20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u-RU" spc="-20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ru-RU" spc="-200" dirty="0"/>
                </a:p>
              </p:txBody>
            </p:sp>
          </mc:Choice>
          <mc:Fallback xmlns="">
            <p:sp>
              <p:nvSpPr>
                <p:cNvPr id="67" name="Прямоугольник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3035052"/>
                  <a:ext cx="526491" cy="45429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60920" t="-118667" r="-102299" b="-184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010999"/>
              </p:ext>
            </p:extLst>
          </p:nvPr>
        </p:nvGraphicFramePr>
        <p:xfrm>
          <a:off x="632831" y="3861048"/>
          <a:ext cx="16335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Equation" r:id="rId19" imgW="1066680" imgH="279360" progId="Equation.DSMT4">
                  <p:embed/>
                </p:oleObj>
              </mc:Choice>
              <mc:Fallback>
                <p:oleObj name="Equation" r:id="rId19" imgW="1066680" imgH="27936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31" y="3861048"/>
                        <a:ext cx="163353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Объект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194466"/>
              </p:ext>
            </p:extLst>
          </p:nvPr>
        </p:nvGraphicFramePr>
        <p:xfrm>
          <a:off x="1545920" y="3212976"/>
          <a:ext cx="38719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name="Equation" r:id="rId21" imgW="2527200" imgH="380880" progId="Equation.DSMT4">
                  <p:embed/>
                </p:oleObj>
              </mc:Choice>
              <mc:Fallback>
                <p:oleObj name="Equation" r:id="rId21" imgW="2527200" imgH="380880" progId="Equation.DSMT4">
                  <p:embed/>
                  <p:pic>
                    <p:nvPicPr>
                      <p:cNvPr id="95" name="Объект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920" y="3212976"/>
                        <a:ext cx="387191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Объект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611659"/>
              </p:ext>
            </p:extLst>
          </p:nvPr>
        </p:nvGraphicFramePr>
        <p:xfrm>
          <a:off x="632792" y="4399955"/>
          <a:ext cx="74676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Equation" r:id="rId23" imgW="4876560" imgH="495000" progId="Equation.DSMT4">
                  <p:embed/>
                </p:oleObj>
              </mc:Choice>
              <mc:Fallback>
                <p:oleObj name="Equation" r:id="rId23" imgW="4876560" imgH="495000" progId="Equation.DSMT4">
                  <p:embed/>
                  <p:pic>
                    <p:nvPicPr>
                      <p:cNvPr id="96" name="Объект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92" y="4399955"/>
                        <a:ext cx="746760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57595642-F027-4E15-A231-195AFE16E379}"/>
              </a:ext>
            </a:extLst>
          </p:cNvPr>
          <p:cNvGrpSpPr/>
          <p:nvPr/>
        </p:nvGrpSpPr>
        <p:grpSpPr>
          <a:xfrm>
            <a:off x="58751" y="-81026"/>
            <a:ext cx="3078588" cy="2781556"/>
            <a:chOff x="58751" y="-81026"/>
            <a:chExt cx="3078588" cy="2781556"/>
          </a:xfrm>
        </p:grpSpPr>
        <p:sp>
          <p:nvSpPr>
            <p:cNvPr id="86" name="Овал 85"/>
            <p:cNvSpPr/>
            <p:nvPr/>
          </p:nvSpPr>
          <p:spPr>
            <a:xfrm>
              <a:off x="2555776" y="1412776"/>
              <a:ext cx="76164" cy="72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/>
            <p:cNvSpPr/>
            <p:nvPr/>
          </p:nvSpPr>
          <p:spPr>
            <a:xfrm>
              <a:off x="1992412" y="2086194"/>
              <a:ext cx="76164" cy="72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Овал 88"/>
            <p:cNvSpPr/>
            <p:nvPr/>
          </p:nvSpPr>
          <p:spPr>
            <a:xfrm>
              <a:off x="2119412" y="2026940"/>
              <a:ext cx="76164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Group 1"/>
            <p:cNvGrpSpPr>
              <a:grpSpLocks/>
            </p:cNvGrpSpPr>
            <p:nvPr/>
          </p:nvGrpSpPr>
          <p:grpSpPr bwMode="auto">
            <a:xfrm rot="720000">
              <a:off x="571742" y="601365"/>
              <a:ext cx="2565597" cy="2027320"/>
              <a:chOff x="2552" y="3756"/>
              <a:chExt cx="3074" cy="2036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2552" y="3756"/>
                <a:ext cx="3074" cy="2036"/>
                <a:chOff x="2447" y="9837"/>
                <a:chExt cx="3074" cy="2036"/>
              </a:xfrm>
            </p:grpSpPr>
            <p:sp>
              <p:nvSpPr>
                <p:cNvPr id="12" name="Text Box 48"/>
                <p:cNvSpPr txBox="1">
                  <a:spLocks noChangeArrowheads="1"/>
                </p:cNvSpPr>
                <p:nvPr/>
              </p:nvSpPr>
              <p:spPr bwMode="auto">
                <a:xfrm rot="20880000">
                  <a:off x="4808" y="9837"/>
                  <a:ext cx="713" cy="5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rPr>
                    <a:t></a:t>
                  </a:r>
                  <a:r>
                    <a:rPr kumimoji="0" lang="en-US" altLang="en-US" sz="24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orgia" pitchFamily="18" charset="0"/>
                      <a:ea typeface="Times New Roman" pitchFamily="18" charset="0"/>
                      <a:cs typeface="Arial" pitchFamily="34" charset="0"/>
                    </a:rPr>
                    <a:t>S</a:t>
                  </a:r>
                  <a:endPara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endParaRPr>
                </a:p>
              </p:txBody>
            </p:sp>
            <p:sp>
              <p:nvSpPr>
                <p:cNvPr id="15" name="Text Box 45"/>
                <p:cNvSpPr txBox="1">
                  <a:spLocks noChangeArrowheads="1"/>
                </p:cNvSpPr>
                <p:nvPr/>
              </p:nvSpPr>
              <p:spPr bwMode="auto">
                <a:xfrm rot="20880000">
                  <a:off x="3526" y="10823"/>
                  <a:ext cx="713" cy="5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orgia" pitchFamily="18" charset="0"/>
                      <a:ea typeface="Times New Roman" pitchFamily="18" charset="0"/>
                      <a:cs typeface="Arial" pitchFamily="34" charset="0"/>
                    </a:rPr>
                    <a:t>M</a:t>
                  </a:r>
                  <a:endPara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523" y="10239"/>
                  <a:ext cx="624" cy="4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9" name="Group 8"/>
                <p:cNvGrpSpPr>
                  <a:grpSpLocks/>
                </p:cNvGrpSpPr>
                <p:nvPr/>
              </p:nvGrpSpPr>
              <p:grpSpPr bwMode="auto">
                <a:xfrm>
                  <a:off x="2447" y="10127"/>
                  <a:ext cx="2631" cy="1746"/>
                  <a:chOff x="3497" y="3696"/>
                  <a:chExt cx="2631" cy="1746"/>
                </a:xfrm>
              </p:grpSpPr>
              <p:sp>
                <p:nvSpPr>
                  <p:cNvPr id="22" name="AutoShape 39"/>
                  <p:cNvSpPr>
                    <a:spLocks noChangeArrowheads="1"/>
                  </p:cNvSpPr>
                  <p:nvPr/>
                </p:nvSpPr>
                <p:spPr bwMode="auto">
                  <a:xfrm rot="1800000">
                    <a:off x="3582" y="3696"/>
                    <a:ext cx="2415" cy="1410"/>
                  </a:xfrm>
                  <a:prstGeom prst="parallelogram">
                    <a:avLst>
                      <a:gd name="adj" fmla="val 36615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3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497" y="4415"/>
                    <a:ext cx="2631" cy="1027"/>
                    <a:chOff x="3497" y="4415"/>
                    <a:chExt cx="2631" cy="1027"/>
                  </a:xfrm>
                </p:grpSpPr>
                <p:sp>
                  <p:nvSpPr>
                    <p:cNvPr id="30" name="Line 3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987" y="4486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Line 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127" y="4415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870" y="4555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753" y="4642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642" y="4746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Line 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522" y="4810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408" y="4910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294" y="5007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Line 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180" y="5098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" name="Line 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055" y="5171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Line 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937" y="5246"/>
                      <a:ext cx="1" cy="17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97" y="4588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19" y="4656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Line 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30" y="4709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59" y="4766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82" y="4819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Line 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96" y="4875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0" y="4942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Line 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324" y="5014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438" y="5070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46" y="5122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75" y="5184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Line 1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810" y="5261"/>
                      <a:ext cx="1" cy="18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854" y="3917"/>
                <a:ext cx="57" cy="1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3792" y="3866"/>
                <a:ext cx="28" cy="1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3"/>
              <p:cNvSpPr>
                <a:spLocks noChangeArrowheads="1"/>
              </p:cNvSpPr>
              <p:nvPr/>
            </p:nvSpPr>
            <p:spPr bwMode="auto">
              <a:xfrm rot="19982551">
                <a:off x="3652" y="3849"/>
                <a:ext cx="57" cy="2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2"/>
              <p:cNvSpPr>
                <a:spLocks noChangeArrowheads="1"/>
              </p:cNvSpPr>
              <p:nvPr/>
            </p:nvSpPr>
            <p:spPr bwMode="auto">
              <a:xfrm rot="19982551">
                <a:off x="3558" y="3933"/>
                <a:ext cx="57" cy="2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7" name="Объект 5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84596986"/>
                    </p:ext>
                  </p:extLst>
                </p:nvPr>
              </p:nvGraphicFramePr>
              <p:xfrm>
                <a:off x="1220975" y="1560218"/>
                <a:ext cx="344140" cy="468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797" name="Equation" r:id="rId25" imgW="215713" imgH="291847" progId="Equation.DSMT4">
                        <p:embed/>
                      </p:oleObj>
                    </mc:Choice>
                    <mc:Fallback>
                      <p:oleObj name="Equation" r:id="rId25" imgW="215713" imgH="291847" progId="Equation.DSMT4">
                        <p:embed/>
                        <p:pic>
                          <p:nvPicPr>
                            <p:cNvPr id="57" name="Объект 5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20975" y="1560218"/>
                              <a:ext cx="344140" cy="468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7" name="Объект 5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84596986"/>
                    </p:ext>
                  </p:extLst>
                </p:nvPr>
              </p:nvGraphicFramePr>
              <p:xfrm>
                <a:off x="1220975" y="1560218"/>
                <a:ext cx="344140" cy="468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636" name="Equation" r:id="rId29" imgW="215713" imgH="291847" progId="Equation.DSMT4">
                        <p:embed/>
                      </p:oleObj>
                    </mc:Choice>
                    <mc:Fallback>
                      <p:oleObj name="Equation" r:id="rId29" imgW="215713" imgH="291847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20975" y="1560218"/>
                              <a:ext cx="344140" cy="468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Объект 57"/>
                <p:cNvSpPr txBox="1"/>
                <p:nvPr/>
              </p:nvSpPr>
              <p:spPr bwMode="auto">
                <a:xfrm>
                  <a:off x="2079334" y="1808410"/>
                  <a:ext cx="446360" cy="5315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8" name="Объект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79334" y="1808410"/>
                  <a:ext cx="446360" cy="531565"/>
                </a:xfrm>
                <a:prstGeom prst="rect">
                  <a:avLst/>
                </a:prstGeom>
                <a:blipFill>
                  <a:blip r:embed="rId31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9" name="Объект 5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50401802"/>
                    </p:ext>
                  </p:extLst>
                </p:nvPr>
              </p:nvGraphicFramePr>
              <p:xfrm>
                <a:off x="2160928" y="767556"/>
                <a:ext cx="346205" cy="468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798" name="Equation" r:id="rId32" imgW="215713" imgH="291847" progId="Equation.DSMT4">
                        <p:embed/>
                      </p:oleObj>
                    </mc:Choice>
                    <mc:Fallback>
                      <p:oleObj name="Equation" r:id="rId32" imgW="215713" imgH="291847" progId="Equation.DSMT4">
                        <p:embed/>
                        <p:pic>
                          <p:nvPicPr>
                            <p:cNvPr id="59" name="Объект 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60928" y="767556"/>
                              <a:ext cx="346205" cy="468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9" name="Объект 5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50401802"/>
                    </p:ext>
                  </p:extLst>
                </p:nvPr>
              </p:nvGraphicFramePr>
              <p:xfrm>
                <a:off x="2160928" y="767556"/>
                <a:ext cx="346205" cy="468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637" name="Equation" r:id="rId34" imgW="215713" imgH="291847" progId="Equation.DSMT4">
                        <p:embed/>
                      </p:oleObj>
                    </mc:Choice>
                    <mc:Fallback>
                      <p:oleObj name="Equation" r:id="rId34" imgW="215713" imgH="291847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60928" y="767556"/>
                              <a:ext cx="346205" cy="468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61" name="Text Box 44"/>
            <p:cNvSpPr txBox="1">
              <a:spLocks noChangeArrowheads="1"/>
            </p:cNvSpPr>
            <p:nvPr/>
          </p:nvSpPr>
          <p:spPr bwMode="auto">
            <a:xfrm>
              <a:off x="1703000" y="783070"/>
              <a:ext cx="440675" cy="360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n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2157969" y="1049086"/>
              <a:ext cx="76164" cy="72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/>
            <p:cNvSpPr/>
            <p:nvPr/>
          </p:nvSpPr>
          <p:spPr>
            <a:xfrm>
              <a:off x="2037676" y="990586"/>
              <a:ext cx="76164" cy="72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6247" y="-81026"/>
              <a:ext cx="652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7030A0"/>
                  </a:solidFill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400" b="1" baseline="-30000" dirty="0">
                  <a:solidFill>
                    <a:srgbClr val="7030A0"/>
                  </a:solidFill>
                  <a:latin typeface="Georgia" panose="02040502050405020303" pitchFamily="18" charset="0"/>
                  <a:sym typeface="Symbol"/>
                </a:rPr>
                <a:t>n</a:t>
              </a:r>
              <a:endParaRPr lang="ru-RU" sz="2400" b="1" baseline="-300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72" name="Line 37"/>
            <p:cNvSpPr>
              <a:spLocks noChangeShapeType="1"/>
            </p:cNvSpPr>
            <p:nvPr/>
          </p:nvSpPr>
          <p:spPr bwMode="auto">
            <a:xfrm rot="720000" flipH="1">
              <a:off x="2831553" y="1738500"/>
              <a:ext cx="835" cy="1802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Овал 72"/>
            <p:cNvSpPr/>
            <p:nvPr/>
          </p:nvSpPr>
          <p:spPr>
            <a:xfrm>
              <a:off x="2512140" y="1359134"/>
              <a:ext cx="76164" cy="72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Овал 73"/>
            <p:cNvSpPr/>
            <p:nvPr/>
          </p:nvSpPr>
          <p:spPr>
            <a:xfrm>
              <a:off x="2366447" y="1236326"/>
              <a:ext cx="76164" cy="72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1919024" y="654395"/>
              <a:ext cx="302650" cy="972000"/>
            </a:xfrm>
            <a:prstGeom prst="line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1471930" y="238642"/>
              <a:ext cx="724121" cy="430029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Line 41"/>
            <p:cNvSpPr>
              <a:spLocks noChangeShapeType="1"/>
            </p:cNvSpPr>
            <p:nvPr/>
          </p:nvSpPr>
          <p:spPr bwMode="auto">
            <a:xfrm rot="720000" flipH="1" flipV="1">
              <a:off x="1315940" y="262840"/>
              <a:ext cx="720270" cy="1272552"/>
            </a:xfrm>
            <a:prstGeom prst="line">
              <a:avLst/>
            </a:prstGeom>
            <a:noFill/>
            <a:ln w="57150">
              <a:solidFill>
                <a:srgbClr val="7030A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86367" y="187842"/>
              <a:ext cx="652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="1" spc="-300" dirty="0">
                  <a:solidFill>
                    <a:srgbClr val="7030A0"/>
                  </a:solidFill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200" i="1" spc="-200" baseline="-30000" dirty="0" err="1">
                  <a:solidFill>
                    <a:srgbClr val="7030A0"/>
                  </a:solidFill>
                  <a:latin typeface="Georgia" panose="02040502050405020303" pitchFamily="18" charset="0"/>
                  <a:sym typeface="Symbol"/>
                </a:rPr>
                <a:t>nn</a:t>
              </a:r>
              <a:endParaRPr lang="ru-RU" sz="2200" i="1" spc="-200" baseline="-300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55860" y="1113650"/>
              <a:ext cx="468000" cy="3054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ru-RU" sz="2200" b="1" spc="-370" dirty="0">
                  <a:solidFill>
                    <a:srgbClr val="7030A0"/>
                  </a:solidFill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200" i="1" spc="-370" baseline="-30000" dirty="0">
                  <a:solidFill>
                    <a:srgbClr val="7030A0"/>
                  </a:solidFill>
                  <a:latin typeface="Georgia" panose="02040502050405020303" pitchFamily="18" charset="0"/>
                  <a:sym typeface="Symbol"/>
                </a:rPr>
                <a:t>n</a:t>
              </a:r>
              <a:r>
                <a:rPr lang="en-US" sz="2200" b="1" i="1" spc="-370" baseline="-30000" dirty="0">
                  <a:solidFill>
                    <a:srgbClr val="7030A0"/>
                  </a:solidFill>
                  <a:latin typeface="Georgia" panose="02040502050405020303" pitchFamily="18" charset="0"/>
                  <a:sym typeface="Symbol"/>
                </a:rPr>
                <a:t></a:t>
              </a:r>
              <a:endParaRPr lang="ru-RU" sz="2200" b="1" i="1" spc="-370" baseline="-30000" dirty="0">
                <a:solidFill>
                  <a:srgbClr val="7030A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81" name="Прямая соединительная линия 80"/>
            <p:cNvCxnSpPr>
              <a:cxnSpLocks noChangeAspect="1"/>
            </p:cNvCxnSpPr>
            <p:nvPr/>
          </p:nvCxnSpPr>
          <p:spPr>
            <a:xfrm>
              <a:off x="1182203" y="1177019"/>
              <a:ext cx="684000" cy="406203"/>
            </a:xfrm>
            <a:prstGeom prst="line">
              <a:avLst/>
            </a:prstGeom>
            <a:ln w="28575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flipV="1">
              <a:off x="1177162" y="207006"/>
              <a:ext cx="259014" cy="994405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 rot="720000">
              <a:off x="1869456" y="1577467"/>
              <a:ext cx="107665" cy="107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40"/>
            <p:cNvSpPr>
              <a:spLocks noChangeAspect="1" noChangeShapeType="1"/>
            </p:cNvSpPr>
            <p:nvPr/>
          </p:nvSpPr>
          <p:spPr bwMode="auto">
            <a:xfrm flipV="1">
              <a:off x="1944448" y="876768"/>
              <a:ext cx="216000" cy="728880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90" name="Прямая соединительная линия 89"/>
            <p:cNvCxnSpPr>
              <a:endCxn id="22" idx="5"/>
            </p:cNvCxnSpPr>
            <p:nvPr/>
          </p:nvCxnSpPr>
          <p:spPr>
            <a:xfrm flipV="1">
              <a:off x="652158" y="1047841"/>
              <a:ext cx="449618" cy="224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Line 27"/>
            <p:cNvSpPr>
              <a:spLocks noChangeShapeType="1"/>
            </p:cNvSpPr>
            <p:nvPr/>
          </p:nvSpPr>
          <p:spPr bwMode="auto">
            <a:xfrm rot="720000" flipH="1">
              <a:off x="455175" y="1455366"/>
              <a:ext cx="835" cy="1802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Овал 93"/>
            <p:cNvSpPr/>
            <p:nvPr/>
          </p:nvSpPr>
          <p:spPr>
            <a:xfrm>
              <a:off x="2233836" y="1103536"/>
              <a:ext cx="76164" cy="720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2AD5FA28-C753-48C6-8F68-8D988C55A712}"/>
                </a:ext>
              </a:extLst>
            </p:cNvPr>
            <p:cNvCxnSpPr>
              <a:cxnSpLocks/>
            </p:cNvCxnSpPr>
            <p:nvPr/>
          </p:nvCxnSpPr>
          <p:spPr>
            <a:xfrm>
              <a:off x="1996623" y="1662972"/>
              <a:ext cx="271140" cy="74504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B8BBF40A-D6A3-4156-802D-0F8CD6EC9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2763" y="806751"/>
              <a:ext cx="807473" cy="846814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>
              <a:extLst>
                <a:ext uri="{FF2B5EF4-FFF2-40B4-BE49-F238E27FC236}">
                  <a16:creationId xmlns:a16="http://schemas.microsoft.com/office/drawing/2014/main" id="{6AF885B1-5C33-4A5B-922F-B4A58FDA73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246" y="1590660"/>
              <a:ext cx="1674907" cy="5358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0321F648-D0D7-4F7B-806F-98B14D78901E}"/>
                </a:ext>
              </a:extLst>
            </p:cNvPr>
            <p:cNvGrpSpPr/>
            <p:nvPr/>
          </p:nvGrpSpPr>
          <p:grpSpPr>
            <a:xfrm>
              <a:off x="2198140" y="2168965"/>
              <a:ext cx="446360" cy="531565"/>
              <a:chOff x="2616851" y="2300562"/>
              <a:chExt cx="446360" cy="5315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Объект 57">
                    <a:extLst>
                      <a:ext uri="{FF2B5EF4-FFF2-40B4-BE49-F238E27FC236}">
                        <a16:creationId xmlns:a16="http://schemas.microsoft.com/office/drawing/2014/main" id="{73B2787B-AABA-48E5-874D-72D623AEF1BD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616851" y="2300562"/>
                    <a:ext cx="446360" cy="531565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ru-RU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102" name="Объект 57">
                    <a:extLst>
                      <a:ext uri="{FF2B5EF4-FFF2-40B4-BE49-F238E27FC236}">
                        <a16:creationId xmlns:a16="http://schemas.microsoft.com/office/drawing/2014/main" id="{73B2787B-AABA-48E5-874D-72D623AEF1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16851" y="2300562"/>
                    <a:ext cx="446360" cy="53156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r="-547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580C4B8-A060-4C9D-9247-1C98E0DA2D47}"/>
                  </a:ext>
                </a:extLst>
              </p:cNvPr>
              <p:cNvSpPr txBox="1"/>
              <p:nvPr/>
            </p:nvSpPr>
            <p:spPr>
              <a:xfrm>
                <a:off x="2616851" y="2404950"/>
                <a:ext cx="286869" cy="19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30000"/>
                  </a:lnSpc>
                </a:pPr>
                <a:r>
                  <a:rPr lang="ru-RU" sz="16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</a:t>
                </a:r>
                <a:endParaRPr lang="ru-RU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04" name="Группа 103">
              <a:extLst>
                <a:ext uri="{FF2B5EF4-FFF2-40B4-BE49-F238E27FC236}">
                  <a16:creationId xmlns:a16="http://schemas.microsoft.com/office/drawing/2014/main" id="{CDBFE71C-2FDF-4D3A-8E43-1DA006D9C658}"/>
                </a:ext>
              </a:extLst>
            </p:cNvPr>
            <p:cNvGrpSpPr/>
            <p:nvPr/>
          </p:nvGrpSpPr>
          <p:grpSpPr>
            <a:xfrm>
              <a:off x="58751" y="1626395"/>
              <a:ext cx="446360" cy="531565"/>
              <a:chOff x="2616851" y="2300562"/>
              <a:chExt cx="446360" cy="5315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Объект 57">
                    <a:extLst>
                      <a:ext uri="{FF2B5EF4-FFF2-40B4-BE49-F238E27FC236}">
                        <a16:creationId xmlns:a16="http://schemas.microsoft.com/office/drawing/2014/main" id="{2B8F6125-7766-41EC-979E-D895794F7920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616851" y="2300562"/>
                    <a:ext cx="446360" cy="531565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ru-RU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105" name="Объект 57">
                    <a:extLst>
                      <a:ext uri="{FF2B5EF4-FFF2-40B4-BE49-F238E27FC236}">
                        <a16:creationId xmlns:a16="http://schemas.microsoft.com/office/drawing/2014/main" id="{2B8F6125-7766-41EC-979E-D895794F79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16851" y="2300562"/>
                    <a:ext cx="446360" cy="53156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r="-411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A94EDE9-411E-4082-A402-96E0C976A7CB}"/>
                  </a:ext>
                </a:extLst>
              </p:cNvPr>
              <p:cNvSpPr txBox="1"/>
              <p:nvPr/>
            </p:nvSpPr>
            <p:spPr>
              <a:xfrm>
                <a:off x="2616851" y="2404950"/>
                <a:ext cx="286869" cy="19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30000"/>
                  </a:lnSpc>
                </a:pPr>
                <a:r>
                  <a:rPr lang="ru-RU" sz="16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</a:t>
                </a:r>
                <a:endParaRPr lang="ru-RU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A2E22C26-909B-497D-9F24-72470A7D2898}"/>
                </a:ext>
              </a:extLst>
            </p:cNvPr>
            <p:cNvGrpSpPr/>
            <p:nvPr/>
          </p:nvGrpSpPr>
          <p:grpSpPr>
            <a:xfrm>
              <a:off x="2536520" y="434977"/>
              <a:ext cx="446360" cy="531565"/>
              <a:chOff x="2616851" y="2300562"/>
              <a:chExt cx="446360" cy="5315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Объект 57">
                    <a:extLst>
                      <a:ext uri="{FF2B5EF4-FFF2-40B4-BE49-F238E27FC236}">
                        <a16:creationId xmlns:a16="http://schemas.microsoft.com/office/drawing/2014/main" id="{8B74B973-9995-4295-B076-B0E9A7A862A2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616851" y="2300562"/>
                    <a:ext cx="446360" cy="531565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ru-RU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108" name="Объект 57">
                    <a:extLst>
                      <a:ext uri="{FF2B5EF4-FFF2-40B4-BE49-F238E27FC236}">
                        <a16:creationId xmlns:a16="http://schemas.microsoft.com/office/drawing/2014/main" id="{8B74B973-9995-4295-B076-B0E9A7A862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16851" y="2300562"/>
                    <a:ext cx="446360" cy="531565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r="-405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F9316C3-E8E6-4A44-93F5-F8A72F156C49}"/>
                  </a:ext>
                </a:extLst>
              </p:cNvPr>
              <p:cNvSpPr txBox="1"/>
              <p:nvPr/>
            </p:nvSpPr>
            <p:spPr>
              <a:xfrm>
                <a:off x="2616851" y="2404950"/>
                <a:ext cx="286869" cy="19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30000"/>
                  </a:lnSpc>
                </a:pPr>
                <a:r>
                  <a:rPr lang="ru-RU" sz="16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</a:t>
                </a:r>
                <a:endParaRPr lang="ru-RU" sz="1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rot="20940000" flipH="1" flipV="1">
              <a:off x="1187524" y="1592381"/>
              <a:ext cx="692269" cy="12244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olid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" name="Line 25"/>
            <p:cNvSpPr>
              <a:spLocks noChangeShapeType="1"/>
            </p:cNvSpPr>
            <p:nvPr/>
          </p:nvSpPr>
          <p:spPr bwMode="auto">
            <a:xfrm rot="13320000" flipH="1" flipV="1">
              <a:off x="1771368" y="1808567"/>
              <a:ext cx="540000" cy="28800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olid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Line 4"/>
            <p:cNvSpPr>
              <a:spLocks noChangeAspect="1" noChangeShapeType="1"/>
            </p:cNvSpPr>
            <p:nvPr/>
          </p:nvSpPr>
          <p:spPr bwMode="auto">
            <a:xfrm rot="7980000" flipH="1" flipV="1">
              <a:off x="1813294" y="1380276"/>
              <a:ext cx="686454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olid"/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655CD64-1D61-4D3E-936C-A4B3621BF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448" y="1676040"/>
              <a:ext cx="300888" cy="1437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4A69CB72-1E89-4D53-A5BC-685EF85EE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500" y="1558569"/>
              <a:ext cx="300888" cy="1437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74D45061-BE31-4139-B829-B5999F01C925}"/>
              </a:ext>
            </a:extLst>
          </p:cNvPr>
          <p:cNvGrpSpPr/>
          <p:nvPr/>
        </p:nvGrpSpPr>
        <p:grpSpPr>
          <a:xfrm>
            <a:off x="-36512" y="2671284"/>
            <a:ext cx="9543275" cy="847972"/>
            <a:chOff x="-36512" y="2671284"/>
            <a:chExt cx="9543275" cy="847972"/>
          </a:xfrm>
        </p:grpSpPr>
        <p:sp>
          <p:nvSpPr>
            <p:cNvPr id="69" name="Объект 68"/>
            <p:cNvSpPr txBox="1"/>
            <p:nvPr/>
          </p:nvSpPr>
          <p:spPr bwMode="auto">
            <a:xfrm>
              <a:off x="-36512" y="2671284"/>
              <a:ext cx="9543275" cy="84797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rmAutofit/>
            </a:bodyPr>
            <a:lstStyle/>
            <a:p>
              <a:pPr/>
              <a14:m xmlns:a14="http://schemas.microsoft.com/office/drawing/2010/main"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>
                      <m:sSubPr>
                        <m:ctrlPr>
                          <a:rPr lang="ru-RU" sz="2400" i="1" spc="-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i="0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240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r>
                      <a:rPr lang="ru-RU" sz="2400" i="1" spc="-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ru-RU" sz="240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r>
                      <a:rPr lang="ru-RU" sz="2400" i="1" spc="-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sz="2400" i="1" spc="-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ru-RU" sz="2400" i="1" spc="-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2400" i="0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sz="240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2400" i="0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sz="240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2400" i="0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ru-RU" sz="2400" i="1" spc="-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sz="240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sz="240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sz="2400" i="1" spc="-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RU" sz="2400" i="1" spc="-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u-RU" sz="2400" i="1" spc="-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400" b="0" i="1" spc="-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0" i="1" spc="-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0" spc="-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sz="2400" b="0" i="1" spc="-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b="0" i="1" spc="-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</m:t>
                            </m:r>
                          </m:sup>
                        </m:sSubSup>
                      </m:e>
                    </m:d>
                    <m:r>
                      <a:rPr lang="ru-RU" sz="2400" i="1" spc="-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m:oMathPara>
              </a14:m>
              <a:endParaRPr lang="ru-RU" sz="2400" spc="-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D223E8-191D-4E3B-84BF-1550539A3A1C}"/>
                </a:ext>
              </a:extLst>
            </p:cNvPr>
            <p:cNvSpPr txBox="1"/>
            <p:nvPr/>
          </p:nvSpPr>
          <p:spPr>
            <a:xfrm>
              <a:off x="8103708" y="2752526"/>
              <a:ext cx="21600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ru-RU" dirty="0">
                  <a:sym typeface="Symbol" panose="05050102010706020507" pitchFamily="18" charset="2"/>
                </a:rPr>
                <a:t>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8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611560" y="332656"/>
            <a:ext cx="6192688" cy="584775"/>
            <a:chOff x="323528" y="332656"/>
            <a:chExt cx="6192688" cy="584775"/>
          </a:xfrm>
        </p:grpSpPr>
        <p:sp>
          <p:nvSpPr>
            <p:cNvPr id="2" name="TextBox 1"/>
            <p:cNvSpPr txBox="1"/>
            <p:nvPr/>
          </p:nvSpPr>
          <p:spPr>
            <a:xfrm>
              <a:off x="323528" y="332656"/>
              <a:ext cx="61926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dirty="0"/>
                <a:t>σ</a:t>
              </a:r>
              <a:r>
                <a:rPr lang="en-US" sz="3200" i="1" baseline="-25000" dirty="0" err="1">
                  <a:latin typeface="Georgia" panose="02040502050405020303" pitchFamily="18" charset="0"/>
                </a:rPr>
                <a:t>nn</a:t>
              </a:r>
              <a:r>
                <a:rPr lang="en-US" sz="3200" dirty="0"/>
                <a:t> </a:t>
              </a:r>
              <a:r>
                <a:rPr lang="en-US" sz="2400" dirty="0"/>
                <a:t>and</a:t>
              </a:r>
              <a:r>
                <a:rPr lang="ru-RU" sz="2400" dirty="0"/>
                <a:t>  </a:t>
              </a:r>
              <a:r>
                <a:rPr lang="ru-RU" sz="3200" dirty="0"/>
                <a:t>σ</a:t>
              </a:r>
              <a:r>
                <a:rPr lang="en-US" sz="3200" i="1" baseline="-25000" dirty="0">
                  <a:latin typeface="Georgia" panose="02040502050405020303" pitchFamily="18" charset="0"/>
                </a:rPr>
                <a:t>n</a:t>
              </a:r>
              <a:r>
                <a:rPr lang="en-US" sz="3200" baseline="-25000" dirty="0">
                  <a:latin typeface="Georgia" panose="02040502050405020303" pitchFamily="18" charset="0"/>
                  <a:sym typeface="Symbol"/>
                </a:rPr>
                <a:t></a:t>
              </a:r>
              <a:r>
                <a:rPr lang="en-US" sz="2400" dirty="0"/>
                <a:t> </a:t>
              </a:r>
              <a:r>
                <a:rPr lang="ru-RU" sz="2400" dirty="0"/>
                <a:t> </a:t>
              </a:r>
              <a:r>
                <a:rPr lang="en-US" sz="2400" dirty="0"/>
                <a:t>are </a:t>
              </a:r>
              <a:r>
                <a:rPr lang="en-US" sz="2800" b="1" i="1" dirty="0"/>
                <a:t>even</a:t>
              </a:r>
              <a:r>
                <a:rPr lang="en-US" sz="2400" dirty="0"/>
                <a:t> functions of</a:t>
              </a:r>
              <a:r>
                <a:rPr lang="ru-RU" sz="2400" dirty="0"/>
                <a:t>  </a:t>
              </a:r>
              <a:r>
                <a:rPr lang="en-US" sz="2400" dirty="0"/>
                <a:t> </a:t>
              </a:r>
              <a:endParaRPr lang="ru-RU" sz="2400" dirty="0"/>
            </a:p>
          </p:txBody>
        </p:sp>
        <p:graphicFrame>
          <p:nvGraphicFramePr>
            <p:cNvPr id="3" name="Объ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443201"/>
                </p:ext>
              </p:extLst>
            </p:nvPr>
          </p:nvGraphicFramePr>
          <p:xfrm>
            <a:off x="5148216" y="373584"/>
            <a:ext cx="1368000" cy="476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0" name="Equation" r:id="rId3" imgW="799920" imgH="279360" progId="Equation.DSMT4">
                    <p:embed/>
                  </p:oleObj>
                </mc:Choice>
                <mc:Fallback>
                  <p:oleObj name="Equation" r:id="rId3" imgW="799920" imgH="279360" progId="Equation.DSMT4">
                    <p:embed/>
                    <p:pic>
                      <p:nvPicPr>
                        <p:cNvPr id="3" name="Объект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216" y="373584"/>
                          <a:ext cx="1368000" cy="476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53562"/>
              </p:ext>
            </p:extLst>
          </p:nvPr>
        </p:nvGraphicFramePr>
        <p:xfrm>
          <a:off x="3870349" y="980728"/>
          <a:ext cx="32893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Equation" r:id="rId5" imgW="2145960" imgH="596880" progId="Equation.DSMT4">
                  <p:embed/>
                </p:oleObj>
              </mc:Choice>
              <mc:Fallback>
                <p:oleObj name="Equation" r:id="rId5" imgW="2145960" imgH="59688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49" y="980728"/>
                        <a:ext cx="32893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539948"/>
              </p:ext>
            </p:extLst>
          </p:nvPr>
        </p:nvGraphicFramePr>
        <p:xfrm>
          <a:off x="3680544" y="2060848"/>
          <a:ext cx="3987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7" imgW="2603160" imgH="342720" progId="Equation.DSMT4">
                  <p:embed/>
                </p:oleObj>
              </mc:Choice>
              <mc:Fallback>
                <p:oleObj name="Equation" r:id="rId7" imgW="2603160" imgH="34272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544" y="2060848"/>
                        <a:ext cx="3987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61"/>
          <p:cNvGrpSpPr>
            <a:grpSpLocks noChangeAspect="1"/>
          </p:cNvGrpSpPr>
          <p:nvPr/>
        </p:nvGrpSpPr>
        <p:grpSpPr bwMode="auto">
          <a:xfrm>
            <a:off x="179512" y="1268760"/>
            <a:ext cx="2942892" cy="3002638"/>
            <a:chOff x="2146" y="618"/>
            <a:chExt cx="4635" cy="4728"/>
          </a:xfrm>
        </p:grpSpPr>
        <p:sp>
          <p:nvSpPr>
            <p:cNvPr id="55" name="AutoShape 98"/>
            <p:cNvSpPr>
              <a:spLocks noChangeAspect="1" noChangeArrowheads="1" noTextEdit="1"/>
            </p:cNvSpPr>
            <p:nvPr/>
          </p:nvSpPr>
          <p:spPr bwMode="auto">
            <a:xfrm>
              <a:off x="2146" y="618"/>
              <a:ext cx="4408" cy="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Text Box 97"/>
            <p:cNvSpPr txBox="1">
              <a:spLocks noChangeArrowheads="1"/>
            </p:cNvSpPr>
            <p:nvPr/>
          </p:nvSpPr>
          <p:spPr bwMode="auto">
            <a:xfrm>
              <a:off x="3479" y="3980"/>
              <a:ext cx="711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oup 89"/>
            <p:cNvGrpSpPr>
              <a:grpSpLocks/>
            </p:cNvGrpSpPr>
            <p:nvPr/>
          </p:nvGrpSpPr>
          <p:grpSpPr bwMode="auto">
            <a:xfrm>
              <a:off x="3991" y="2685"/>
              <a:ext cx="1423" cy="1390"/>
              <a:chOff x="3365" y="7079"/>
              <a:chExt cx="1422" cy="1390"/>
            </a:xfrm>
          </p:grpSpPr>
          <p:sp>
            <p:nvSpPr>
              <p:cNvPr id="32789" name="Line 96"/>
              <p:cNvSpPr>
                <a:spLocks noChangeShapeType="1"/>
              </p:cNvSpPr>
              <p:nvPr/>
            </p:nvSpPr>
            <p:spPr bwMode="auto">
              <a:xfrm flipH="1">
                <a:off x="3366" y="7100"/>
                <a:ext cx="1421" cy="10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90" name="Line 95"/>
              <p:cNvSpPr>
                <a:spLocks noChangeShapeType="1"/>
              </p:cNvSpPr>
              <p:nvPr/>
            </p:nvSpPr>
            <p:spPr bwMode="auto">
              <a:xfrm flipH="1">
                <a:off x="3366" y="7079"/>
                <a:ext cx="1144" cy="8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91" name="Line 94"/>
              <p:cNvSpPr>
                <a:spLocks noChangeShapeType="1"/>
              </p:cNvSpPr>
              <p:nvPr/>
            </p:nvSpPr>
            <p:spPr bwMode="auto">
              <a:xfrm flipH="1">
                <a:off x="3366" y="7088"/>
                <a:ext cx="802" cy="6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92" name="Line 93"/>
              <p:cNvSpPr>
                <a:spLocks noChangeShapeType="1"/>
              </p:cNvSpPr>
              <p:nvPr/>
            </p:nvSpPr>
            <p:spPr bwMode="auto">
              <a:xfrm flipH="1">
                <a:off x="3366" y="7080"/>
                <a:ext cx="538" cy="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93" name="Line 92"/>
              <p:cNvSpPr>
                <a:spLocks noChangeShapeType="1"/>
              </p:cNvSpPr>
              <p:nvPr/>
            </p:nvSpPr>
            <p:spPr bwMode="auto">
              <a:xfrm flipH="1">
                <a:off x="3365" y="7089"/>
                <a:ext cx="223" cy="1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94" name="Line 91"/>
              <p:cNvSpPr>
                <a:spLocks noChangeShapeType="1"/>
              </p:cNvSpPr>
              <p:nvPr/>
            </p:nvSpPr>
            <p:spPr bwMode="auto">
              <a:xfrm flipH="1">
                <a:off x="3379" y="7360"/>
                <a:ext cx="1366" cy="10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95" name="Line 90"/>
              <p:cNvSpPr>
                <a:spLocks noChangeShapeType="1"/>
              </p:cNvSpPr>
              <p:nvPr/>
            </p:nvSpPr>
            <p:spPr bwMode="auto">
              <a:xfrm flipH="1">
                <a:off x="3581" y="7610"/>
                <a:ext cx="1106" cy="8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58" name="Line 88"/>
            <p:cNvSpPr>
              <a:spLocks noChangeShapeType="1"/>
            </p:cNvSpPr>
            <p:nvPr/>
          </p:nvSpPr>
          <p:spPr bwMode="auto">
            <a:xfrm flipH="1" flipV="1">
              <a:off x="4964" y="2675"/>
              <a:ext cx="0" cy="10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Line 87"/>
            <p:cNvSpPr>
              <a:spLocks noChangeShapeType="1"/>
            </p:cNvSpPr>
            <p:nvPr/>
          </p:nvSpPr>
          <p:spPr bwMode="auto">
            <a:xfrm flipH="1">
              <a:off x="3991" y="3725"/>
              <a:ext cx="9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Text Box 86"/>
            <p:cNvSpPr txBox="1">
              <a:spLocks noChangeArrowheads="1"/>
            </p:cNvSpPr>
            <p:nvPr/>
          </p:nvSpPr>
          <p:spPr bwMode="auto">
            <a:xfrm>
              <a:off x="5294" y="2092"/>
              <a:ext cx="71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 Box 85"/>
            <p:cNvSpPr txBox="1">
              <a:spLocks noChangeArrowheads="1"/>
            </p:cNvSpPr>
            <p:nvPr/>
          </p:nvSpPr>
          <p:spPr bwMode="auto">
            <a:xfrm>
              <a:off x="3424" y="2092"/>
              <a:ext cx="71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 Box 84"/>
            <p:cNvSpPr txBox="1">
              <a:spLocks noChangeArrowheads="1"/>
            </p:cNvSpPr>
            <p:nvPr/>
          </p:nvSpPr>
          <p:spPr bwMode="auto">
            <a:xfrm>
              <a:off x="3152" y="3334"/>
              <a:ext cx="937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83"/>
            <p:cNvSpPr txBox="1">
              <a:spLocks noChangeArrowheads="1"/>
            </p:cNvSpPr>
            <p:nvPr/>
          </p:nvSpPr>
          <p:spPr bwMode="auto">
            <a:xfrm>
              <a:off x="4473" y="2052"/>
              <a:ext cx="84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68" name="Text Box 82"/>
            <p:cNvSpPr txBox="1">
              <a:spLocks noChangeArrowheads="1"/>
            </p:cNvSpPr>
            <p:nvPr/>
          </p:nvSpPr>
          <p:spPr bwMode="auto">
            <a:xfrm>
              <a:off x="4942" y="3592"/>
              <a:ext cx="106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69" name="Text Box 81"/>
            <p:cNvSpPr txBox="1">
              <a:spLocks noChangeArrowheads="1"/>
            </p:cNvSpPr>
            <p:nvPr/>
          </p:nvSpPr>
          <p:spPr bwMode="auto">
            <a:xfrm>
              <a:off x="3980" y="4270"/>
              <a:ext cx="1161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70" name="Oval 80"/>
            <p:cNvSpPr>
              <a:spLocks noChangeArrowheads="1"/>
            </p:cNvSpPr>
            <p:nvPr/>
          </p:nvSpPr>
          <p:spPr bwMode="auto">
            <a:xfrm>
              <a:off x="3931" y="405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71" name="Oval 79"/>
            <p:cNvSpPr>
              <a:spLocks noChangeArrowheads="1"/>
            </p:cNvSpPr>
            <p:nvPr/>
          </p:nvSpPr>
          <p:spPr bwMode="auto">
            <a:xfrm>
              <a:off x="3946" y="368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72" name="Oval 78"/>
            <p:cNvSpPr>
              <a:spLocks noChangeArrowheads="1"/>
            </p:cNvSpPr>
            <p:nvPr/>
          </p:nvSpPr>
          <p:spPr bwMode="auto">
            <a:xfrm>
              <a:off x="4911" y="2607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73" name="Oval 77"/>
            <p:cNvSpPr>
              <a:spLocks noChangeArrowheads="1"/>
            </p:cNvSpPr>
            <p:nvPr/>
          </p:nvSpPr>
          <p:spPr bwMode="auto">
            <a:xfrm>
              <a:off x="5359" y="263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74" name="Oval 76"/>
            <p:cNvSpPr>
              <a:spLocks noChangeArrowheads="1"/>
            </p:cNvSpPr>
            <p:nvPr/>
          </p:nvSpPr>
          <p:spPr bwMode="auto">
            <a:xfrm>
              <a:off x="4922" y="3665"/>
              <a:ext cx="114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75" name="Oval 75"/>
            <p:cNvSpPr>
              <a:spLocks noChangeArrowheads="1"/>
            </p:cNvSpPr>
            <p:nvPr/>
          </p:nvSpPr>
          <p:spPr bwMode="auto">
            <a:xfrm>
              <a:off x="3931" y="263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2776" name="Group 62"/>
            <p:cNvGrpSpPr>
              <a:grpSpLocks/>
            </p:cNvGrpSpPr>
            <p:nvPr/>
          </p:nvGrpSpPr>
          <p:grpSpPr bwMode="auto">
            <a:xfrm>
              <a:off x="2146" y="958"/>
              <a:ext cx="4635" cy="4388"/>
              <a:chOff x="2146" y="958"/>
              <a:chExt cx="4635" cy="4388"/>
            </a:xfrm>
          </p:grpSpPr>
          <p:sp>
            <p:nvSpPr>
              <p:cNvPr id="32777" name="Oval 74"/>
              <p:cNvSpPr>
                <a:spLocks noChangeArrowheads="1"/>
              </p:cNvSpPr>
              <p:nvPr/>
            </p:nvSpPr>
            <p:spPr bwMode="auto">
              <a:xfrm>
                <a:off x="2571" y="1260"/>
                <a:ext cx="2843" cy="28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78" name="Line 73"/>
              <p:cNvSpPr>
                <a:spLocks noChangeShapeType="1"/>
              </p:cNvSpPr>
              <p:nvPr/>
            </p:nvSpPr>
            <p:spPr bwMode="auto">
              <a:xfrm flipH="1">
                <a:off x="3994" y="958"/>
                <a:ext cx="0" cy="40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79" name="Line 72"/>
              <p:cNvSpPr>
                <a:spLocks noChangeShapeType="1"/>
              </p:cNvSpPr>
              <p:nvPr/>
            </p:nvSpPr>
            <p:spPr bwMode="auto">
              <a:xfrm>
                <a:off x="2146" y="2680"/>
                <a:ext cx="4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2780" name="Group 63"/>
              <p:cNvGrpSpPr>
                <a:grpSpLocks/>
              </p:cNvGrpSpPr>
              <p:nvPr/>
            </p:nvGrpSpPr>
            <p:grpSpPr bwMode="auto">
              <a:xfrm>
                <a:off x="3927" y="2432"/>
                <a:ext cx="2854" cy="2914"/>
                <a:chOff x="3927" y="2432"/>
                <a:chExt cx="2854" cy="2914"/>
              </a:xfrm>
            </p:grpSpPr>
            <p:pic>
              <p:nvPicPr>
                <p:cNvPr id="32839" name="Picture 71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9" y="4534"/>
                  <a:ext cx="599" cy="8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838" name="Picture 70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4" y="2432"/>
                  <a:ext cx="527" cy="7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781" name="Oval 69"/>
                <p:cNvSpPr>
                  <a:spLocks noChangeArrowheads="1"/>
                </p:cNvSpPr>
                <p:nvPr/>
              </p:nvSpPr>
              <p:spPr bwMode="auto">
                <a:xfrm>
                  <a:off x="4928" y="3673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782" name="Oval 68"/>
                <p:cNvSpPr>
                  <a:spLocks noChangeArrowheads="1"/>
                </p:cNvSpPr>
                <p:nvPr/>
              </p:nvSpPr>
              <p:spPr bwMode="auto">
                <a:xfrm>
                  <a:off x="3927" y="4055"/>
                  <a:ext cx="113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783" name="Oval 67"/>
                <p:cNvSpPr>
                  <a:spLocks noChangeArrowheads="1"/>
                </p:cNvSpPr>
                <p:nvPr/>
              </p:nvSpPr>
              <p:spPr bwMode="auto">
                <a:xfrm>
                  <a:off x="5354" y="2630"/>
                  <a:ext cx="113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784" name="Oval 66"/>
                <p:cNvSpPr>
                  <a:spLocks noChangeArrowheads="1"/>
                </p:cNvSpPr>
                <p:nvPr/>
              </p:nvSpPr>
              <p:spPr bwMode="auto">
                <a:xfrm>
                  <a:off x="3945" y="2645"/>
                  <a:ext cx="85" cy="8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787" name="Oval 65"/>
                <p:cNvSpPr>
                  <a:spLocks noChangeArrowheads="1"/>
                </p:cNvSpPr>
                <p:nvPr/>
              </p:nvSpPr>
              <p:spPr bwMode="auto">
                <a:xfrm>
                  <a:off x="4915" y="2611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788" name="Oval 64"/>
                <p:cNvSpPr>
                  <a:spLocks noChangeArrowheads="1"/>
                </p:cNvSpPr>
                <p:nvPr/>
              </p:nvSpPr>
              <p:spPr bwMode="auto">
                <a:xfrm>
                  <a:off x="3938" y="3680"/>
                  <a:ext cx="113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32799" name="Rectangle 104"/>
          <p:cNvSpPr>
            <a:spLocks noChangeArrowheads="1"/>
          </p:cNvSpPr>
          <p:nvPr/>
        </p:nvSpPr>
        <p:spPr bwMode="auto">
          <a:xfrm>
            <a:off x="152400" y="111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32" name="Rectangle 105"/>
          <p:cNvSpPr>
            <a:spLocks noChangeArrowheads="1"/>
          </p:cNvSpPr>
          <p:nvPr/>
        </p:nvSpPr>
        <p:spPr bwMode="auto">
          <a:xfrm>
            <a:off x="152400" y="111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835" name="Объект 328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26514"/>
              </p:ext>
            </p:extLst>
          </p:nvPr>
        </p:nvGraphicFramePr>
        <p:xfrm>
          <a:off x="3635896" y="2780928"/>
          <a:ext cx="33147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Equation" r:id="rId11" imgW="1981080" imgH="279360" progId="Equation.DSMT4">
                  <p:embed/>
                </p:oleObj>
              </mc:Choice>
              <mc:Fallback>
                <p:oleObj name="Equation" r:id="rId11" imgW="1981080" imgH="279360" progId="Equation.DSMT4">
                  <p:embed/>
                  <p:pic>
                    <p:nvPicPr>
                      <p:cNvPr id="32835" name="Объект 32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780928"/>
                        <a:ext cx="33147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6" name="Объект 328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339288"/>
              </p:ext>
            </p:extLst>
          </p:nvPr>
        </p:nvGraphicFramePr>
        <p:xfrm>
          <a:off x="108504" y="5749948"/>
          <a:ext cx="8964000" cy="63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name="Equation" r:id="rId13" imgW="5740200" imgH="406080" progId="Equation.DSMT4">
                  <p:embed/>
                </p:oleObj>
              </mc:Choice>
              <mc:Fallback>
                <p:oleObj name="Equation" r:id="rId13" imgW="5740200" imgH="406080" progId="Equation.DSMT4">
                  <p:embed/>
                  <p:pic>
                    <p:nvPicPr>
                      <p:cNvPr id="32836" name="Объект 328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04" y="5749948"/>
                        <a:ext cx="8964000" cy="63138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7" name="Объект 328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6885"/>
              </p:ext>
            </p:extLst>
          </p:nvPr>
        </p:nvGraphicFramePr>
        <p:xfrm>
          <a:off x="251520" y="4686399"/>
          <a:ext cx="74676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5" name="Equation" r:id="rId15" imgW="4876560" imgH="495000" progId="Equation.DSMT4">
                  <p:embed/>
                </p:oleObj>
              </mc:Choice>
              <mc:Fallback>
                <p:oleObj name="Equation" r:id="rId15" imgW="4876560" imgH="495000" progId="Equation.DSMT4">
                  <p:embed/>
                  <p:pic>
                    <p:nvPicPr>
                      <p:cNvPr id="32837" name="Объект 32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686399"/>
                        <a:ext cx="74676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1" name="Объект 328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128976"/>
              </p:ext>
            </p:extLst>
          </p:nvPr>
        </p:nvGraphicFramePr>
        <p:xfrm>
          <a:off x="3707904" y="3864025"/>
          <a:ext cx="46101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6" name="Equation" r:id="rId17" imgW="2755800" imgH="342720" progId="Equation.DSMT4">
                  <p:embed/>
                </p:oleObj>
              </mc:Choice>
              <mc:Fallback>
                <p:oleObj name="Equation" r:id="rId17" imgW="2755800" imgH="342720" progId="Equation.DSMT4">
                  <p:embed/>
                  <p:pic>
                    <p:nvPicPr>
                      <p:cNvPr id="32841" name="Объект 32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864025"/>
                        <a:ext cx="4610100" cy="5730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610062"/>
              </p:ext>
            </p:extLst>
          </p:nvPr>
        </p:nvGraphicFramePr>
        <p:xfrm>
          <a:off x="6084168" y="3234320"/>
          <a:ext cx="19859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name="Equation" r:id="rId19" imgW="1295280" imgH="279360" progId="Equation.DSMT4">
                  <p:embed/>
                </p:oleObj>
              </mc:Choice>
              <mc:Fallback>
                <p:oleObj name="Equation" r:id="rId19" imgW="1295280" imgH="27936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234320"/>
                        <a:ext cx="198596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622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Группа 80"/>
          <p:cNvGrpSpPr/>
          <p:nvPr/>
        </p:nvGrpSpPr>
        <p:grpSpPr>
          <a:xfrm>
            <a:off x="3127524" y="116632"/>
            <a:ext cx="2838028" cy="2922886"/>
            <a:chOff x="323528" y="188640"/>
            <a:chExt cx="2838028" cy="2922886"/>
          </a:xfrm>
        </p:grpSpPr>
        <p:grpSp>
          <p:nvGrpSpPr>
            <p:cNvPr id="2" name="Group 61"/>
            <p:cNvGrpSpPr>
              <a:grpSpLocks noChangeAspect="1"/>
            </p:cNvGrpSpPr>
            <p:nvPr/>
          </p:nvGrpSpPr>
          <p:grpSpPr bwMode="auto">
            <a:xfrm>
              <a:off x="323528" y="188640"/>
              <a:ext cx="2798763" cy="2789253"/>
              <a:chOff x="2146" y="618"/>
              <a:chExt cx="4408" cy="4392"/>
            </a:xfrm>
          </p:grpSpPr>
          <p:sp>
            <p:nvSpPr>
              <p:cNvPr id="3" name="AutoShape 98"/>
              <p:cNvSpPr>
                <a:spLocks noChangeAspect="1" noChangeArrowheads="1" noTextEdit="1"/>
              </p:cNvSpPr>
              <p:nvPr/>
            </p:nvSpPr>
            <p:spPr bwMode="auto">
              <a:xfrm>
                <a:off x="2146" y="618"/>
                <a:ext cx="4408" cy="4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" name="Text Box 97"/>
              <p:cNvSpPr txBox="1">
                <a:spLocks noChangeArrowheads="1"/>
              </p:cNvSpPr>
              <p:nvPr/>
            </p:nvSpPr>
            <p:spPr bwMode="auto">
              <a:xfrm>
                <a:off x="3479" y="3980"/>
                <a:ext cx="71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89"/>
              <p:cNvGrpSpPr>
                <a:grpSpLocks/>
              </p:cNvGrpSpPr>
              <p:nvPr/>
            </p:nvGrpSpPr>
            <p:grpSpPr bwMode="auto">
              <a:xfrm>
                <a:off x="3991" y="2685"/>
                <a:ext cx="1423" cy="1390"/>
                <a:chOff x="3365" y="7079"/>
                <a:chExt cx="1422" cy="1390"/>
              </a:xfrm>
            </p:grpSpPr>
            <p:sp>
              <p:nvSpPr>
                <p:cNvPr id="33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366" y="7100"/>
                  <a:ext cx="1421" cy="10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3366" y="7079"/>
                  <a:ext cx="1144" cy="8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3366" y="7088"/>
                  <a:ext cx="802" cy="6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3366" y="7080"/>
                  <a:ext cx="538" cy="4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365" y="7089"/>
                  <a:ext cx="223" cy="1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3379" y="7360"/>
                  <a:ext cx="1366" cy="10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9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3581" y="7610"/>
                  <a:ext cx="1106" cy="85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6" name="Line 88"/>
              <p:cNvSpPr>
                <a:spLocks noChangeShapeType="1"/>
              </p:cNvSpPr>
              <p:nvPr/>
            </p:nvSpPr>
            <p:spPr bwMode="auto">
              <a:xfrm flipH="1" flipV="1">
                <a:off x="4964" y="2675"/>
                <a:ext cx="0" cy="10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" name="Line 87"/>
              <p:cNvSpPr>
                <a:spLocks noChangeShapeType="1"/>
              </p:cNvSpPr>
              <p:nvPr/>
            </p:nvSpPr>
            <p:spPr bwMode="auto">
              <a:xfrm flipH="1">
                <a:off x="3991" y="3725"/>
                <a:ext cx="96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" name="Text Box 86"/>
              <p:cNvSpPr txBox="1">
                <a:spLocks noChangeArrowheads="1"/>
              </p:cNvSpPr>
              <p:nvPr/>
            </p:nvSpPr>
            <p:spPr bwMode="auto">
              <a:xfrm>
                <a:off x="5294" y="2092"/>
                <a:ext cx="71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 Box 85"/>
              <p:cNvSpPr txBox="1">
                <a:spLocks noChangeArrowheads="1"/>
              </p:cNvSpPr>
              <p:nvPr/>
            </p:nvSpPr>
            <p:spPr bwMode="auto">
              <a:xfrm>
                <a:off x="3424" y="2092"/>
                <a:ext cx="71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84"/>
              <p:cNvSpPr txBox="1">
                <a:spLocks noChangeArrowheads="1"/>
              </p:cNvSpPr>
              <p:nvPr/>
            </p:nvSpPr>
            <p:spPr bwMode="auto">
              <a:xfrm>
                <a:off x="3152" y="3334"/>
                <a:ext cx="937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83"/>
              <p:cNvSpPr txBox="1">
                <a:spLocks noChangeArrowheads="1"/>
              </p:cNvSpPr>
              <p:nvPr/>
            </p:nvSpPr>
            <p:spPr bwMode="auto">
              <a:xfrm>
                <a:off x="4473" y="2052"/>
                <a:ext cx="84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ru-RU" sz="2000" baseline="-30000" dirty="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32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 Box 82"/>
              <p:cNvSpPr txBox="1">
                <a:spLocks noChangeArrowheads="1"/>
              </p:cNvSpPr>
              <p:nvPr/>
            </p:nvSpPr>
            <p:spPr bwMode="auto">
              <a:xfrm>
                <a:off x="4942" y="3592"/>
                <a:ext cx="93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13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81"/>
              <p:cNvSpPr txBox="1">
                <a:spLocks noChangeArrowheads="1"/>
              </p:cNvSpPr>
              <p:nvPr/>
            </p:nvSpPr>
            <p:spPr bwMode="auto">
              <a:xfrm>
                <a:off x="3980" y="4270"/>
                <a:ext cx="116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alt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80"/>
              <p:cNvSpPr>
                <a:spLocks noChangeArrowheads="1"/>
              </p:cNvSpPr>
              <p:nvPr/>
            </p:nvSpPr>
            <p:spPr bwMode="auto">
              <a:xfrm>
                <a:off x="3931" y="405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Oval 79"/>
              <p:cNvSpPr>
                <a:spLocks noChangeArrowheads="1"/>
              </p:cNvSpPr>
              <p:nvPr/>
            </p:nvSpPr>
            <p:spPr bwMode="auto">
              <a:xfrm>
                <a:off x="3946" y="368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Oval 78"/>
              <p:cNvSpPr>
                <a:spLocks noChangeArrowheads="1"/>
              </p:cNvSpPr>
              <p:nvPr/>
            </p:nvSpPr>
            <p:spPr bwMode="auto">
              <a:xfrm>
                <a:off x="4911" y="2607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Oval 77"/>
              <p:cNvSpPr>
                <a:spLocks noChangeArrowheads="1"/>
              </p:cNvSpPr>
              <p:nvPr/>
            </p:nvSpPr>
            <p:spPr bwMode="auto">
              <a:xfrm>
                <a:off x="5359" y="263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Oval 76"/>
              <p:cNvSpPr>
                <a:spLocks noChangeArrowheads="1"/>
              </p:cNvSpPr>
              <p:nvPr/>
            </p:nvSpPr>
            <p:spPr bwMode="auto">
              <a:xfrm>
                <a:off x="4922" y="3665"/>
                <a:ext cx="114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" name="Oval 75"/>
              <p:cNvSpPr>
                <a:spLocks noChangeArrowheads="1"/>
              </p:cNvSpPr>
              <p:nvPr/>
            </p:nvSpPr>
            <p:spPr bwMode="auto">
              <a:xfrm>
                <a:off x="3931" y="263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2146" y="958"/>
                <a:ext cx="4120" cy="4052"/>
                <a:chOff x="2146" y="958"/>
                <a:chExt cx="4120" cy="4052"/>
              </a:xfrm>
            </p:grpSpPr>
            <p:sp>
              <p:nvSpPr>
                <p:cNvPr id="21" name="Oval 74"/>
                <p:cNvSpPr>
                  <a:spLocks noChangeArrowheads="1"/>
                </p:cNvSpPr>
                <p:nvPr/>
              </p:nvSpPr>
              <p:spPr bwMode="auto">
                <a:xfrm>
                  <a:off x="2571" y="1260"/>
                  <a:ext cx="2843" cy="28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994" y="958"/>
                  <a:ext cx="0" cy="40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Line 72"/>
                <p:cNvSpPr>
                  <a:spLocks noChangeShapeType="1"/>
                </p:cNvSpPr>
                <p:nvPr/>
              </p:nvSpPr>
              <p:spPr bwMode="auto">
                <a:xfrm>
                  <a:off x="2146" y="2680"/>
                  <a:ext cx="41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24" name="Group 63"/>
                <p:cNvGrpSpPr>
                  <a:grpSpLocks/>
                </p:cNvGrpSpPr>
                <p:nvPr/>
              </p:nvGrpSpPr>
              <p:grpSpPr bwMode="auto">
                <a:xfrm>
                  <a:off x="3927" y="2611"/>
                  <a:ext cx="1540" cy="1557"/>
                  <a:chOff x="3927" y="2611"/>
                  <a:chExt cx="1540" cy="1557"/>
                </a:xfrm>
              </p:grpSpPr>
              <p:sp>
                <p:nvSpPr>
                  <p:cNvPr id="27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4928" y="3673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3927" y="4055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5354" y="2630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3945" y="2645"/>
                    <a:ext cx="85" cy="8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915" y="2611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3938" y="3680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</p:grpSp>
        <p:graphicFrame>
          <p:nvGraphicFramePr>
            <p:cNvPr id="41" name="Объект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794754"/>
                </p:ext>
              </p:extLst>
            </p:nvPr>
          </p:nvGraphicFramePr>
          <p:xfrm>
            <a:off x="1547664" y="2684488"/>
            <a:ext cx="311150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1" name="Equation" r:id="rId3" imgW="203040" imgH="279360" progId="Equation.DSMT4">
                    <p:embed/>
                  </p:oleObj>
                </mc:Choice>
                <mc:Fallback>
                  <p:oleObj name="Equation" r:id="rId3" imgW="203040" imgH="279360" progId="Equation.DSMT4">
                    <p:embed/>
                    <p:pic>
                      <p:nvPicPr>
                        <p:cNvPr id="41" name="Объект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2684488"/>
                          <a:ext cx="311150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Объект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367623"/>
                </p:ext>
              </p:extLst>
            </p:nvPr>
          </p:nvGraphicFramePr>
          <p:xfrm>
            <a:off x="2850406" y="1383060"/>
            <a:ext cx="311150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2" name="Equation" r:id="rId5" imgW="203040" imgH="279360" progId="Equation.DSMT4">
                    <p:embed/>
                  </p:oleObj>
                </mc:Choice>
                <mc:Fallback>
                  <p:oleObj name="Equation" r:id="rId5" imgW="203040" imgH="279360" progId="Equation.DSMT4">
                    <p:embed/>
                    <p:pic>
                      <p:nvPicPr>
                        <p:cNvPr id="42" name="Объект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406" y="1383060"/>
                          <a:ext cx="311150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" name="Группа 81"/>
          <p:cNvGrpSpPr/>
          <p:nvPr/>
        </p:nvGrpSpPr>
        <p:grpSpPr>
          <a:xfrm>
            <a:off x="6173039" y="98961"/>
            <a:ext cx="2863457" cy="2922886"/>
            <a:chOff x="298132" y="188640"/>
            <a:chExt cx="2863457" cy="2922886"/>
          </a:xfrm>
        </p:grpSpPr>
        <p:grpSp>
          <p:nvGrpSpPr>
            <p:cNvPr id="83" name="Group 61"/>
            <p:cNvGrpSpPr>
              <a:grpSpLocks noChangeAspect="1"/>
            </p:cNvGrpSpPr>
            <p:nvPr/>
          </p:nvGrpSpPr>
          <p:grpSpPr bwMode="auto">
            <a:xfrm>
              <a:off x="298132" y="188640"/>
              <a:ext cx="2824161" cy="2789253"/>
              <a:chOff x="2106" y="618"/>
              <a:chExt cx="4448" cy="4392"/>
            </a:xfrm>
          </p:grpSpPr>
          <p:sp>
            <p:nvSpPr>
              <p:cNvPr id="86" name="AutoShape 98"/>
              <p:cNvSpPr>
                <a:spLocks noChangeAspect="1" noChangeArrowheads="1" noTextEdit="1"/>
              </p:cNvSpPr>
              <p:nvPr/>
            </p:nvSpPr>
            <p:spPr bwMode="auto">
              <a:xfrm>
                <a:off x="2146" y="618"/>
                <a:ext cx="4408" cy="4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7" name="Text Box 97"/>
              <p:cNvSpPr txBox="1">
                <a:spLocks noChangeArrowheads="1"/>
              </p:cNvSpPr>
              <p:nvPr/>
            </p:nvSpPr>
            <p:spPr bwMode="auto">
              <a:xfrm>
                <a:off x="3479" y="3980"/>
                <a:ext cx="71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" name="Group 89"/>
              <p:cNvGrpSpPr>
                <a:grpSpLocks/>
              </p:cNvGrpSpPr>
              <p:nvPr/>
            </p:nvGrpSpPr>
            <p:grpSpPr bwMode="auto">
              <a:xfrm>
                <a:off x="3991" y="2685"/>
                <a:ext cx="1423" cy="1390"/>
                <a:chOff x="3365" y="7079"/>
                <a:chExt cx="1422" cy="1390"/>
              </a:xfrm>
            </p:grpSpPr>
            <p:sp>
              <p:nvSpPr>
                <p:cNvPr id="114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366" y="7100"/>
                  <a:ext cx="1421" cy="10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3366" y="7079"/>
                  <a:ext cx="1144" cy="8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6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3366" y="7088"/>
                  <a:ext cx="802" cy="6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3366" y="7080"/>
                  <a:ext cx="538" cy="4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8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365" y="7089"/>
                  <a:ext cx="223" cy="1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9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3379" y="7360"/>
                  <a:ext cx="1366" cy="10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3581" y="7610"/>
                  <a:ext cx="1106" cy="85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89" name="Line 88"/>
              <p:cNvSpPr>
                <a:spLocks noChangeShapeType="1"/>
              </p:cNvSpPr>
              <p:nvPr/>
            </p:nvSpPr>
            <p:spPr bwMode="auto">
              <a:xfrm flipH="1" flipV="1">
                <a:off x="4964" y="2675"/>
                <a:ext cx="0" cy="10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0" name="Line 87"/>
              <p:cNvSpPr>
                <a:spLocks noChangeShapeType="1"/>
              </p:cNvSpPr>
              <p:nvPr/>
            </p:nvSpPr>
            <p:spPr bwMode="auto">
              <a:xfrm flipH="1">
                <a:off x="3991" y="3725"/>
                <a:ext cx="96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1" name="Text Box 86"/>
              <p:cNvSpPr txBox="1">
                <a:spLocks noChangeArrowheads="1"/>
              </p:cNvSpPr>
              <p:nvPr/>
            </p:nvSpPr>
            <p:spPr bwMode="auto">
              <a:xfrm>
                <a:off x="5294" y="2092"/>
                <a:ext cx="71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Text Box 85"/>
              <p:cNvSpPr txBox="1">
                <a:spLocks noChangeArrowheads="1"/>
              </p:cNvSpPr>
              <p:nvPr/>
            </p:nvSpPr>
            <p:spPr bwMode="auto">
              <a:xfrm>
                <a:off x="3424" y="2092"/>
                <a:ext cx="71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Text Box 84"/>
              <p:cNvSpPr txBox="1">
                <a:spLocks noChangeArrowheads="1"/>
              </p:cNvSpPr>
              <p:nvPr/>
            </p:nvSpPr>
            <p:spPr bwMode="auto">
              <a:xfrm>
                <a:off x="3152" y="3334"/>
                <a:ext cx="937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 Box 83"/>
              <p:cNvSpPr txBox="1">
                <a:spLocks noChangeArrowheads="1"/>
              </p:cNvSpPr>
              <p:nvPr/>
            </p:nvSpPr>
            <p:spPr bwMode="auto">
              <a:xfrm>
                <a:off x="4473" y="2052"/>
                <a:ext cx="84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ru-RU" sz="2000" baseline="-30000" dirty="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21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Text Box 82"/>
              <p:cNvSpPr txBox="1">
                <a:spLocks noChangeArrowheads="1"/>
              </p:cNvSpPr>
              <p:nvPr/>
            </p:nvSpPr>
            <p:spPr bwMode="auto">
              <a:xfrm>
                <a:off x="4942" y="3592"/>
                <a:ext cx="93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ru-RU" sz="2000" baseline="-30000" dirty="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Text Box 81"/>
              <p:cNvSpPr txBox="1">
                <a:spLocks noChangeArrowheads="1"/>
              </p:cNvSpPr>
              <p:nvPr/>
            </p:nvSpPr>
            <p:spPr bwMode="auto">
              <a:xfrm>
                <a:off x="3980" y="4270"/>
                <a:ext cx="116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alt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Oval 80"/>
              <p:cNvSpPr>
                <a:spLocks noChangeArrowheads="1"/>
              </p:cNvSpPr>
              <p:nvPr/>
            </p:nvSpPr>
            <p:spPr bwMode="auto">
              <a:xfrm>
                <a:off x="3931" y="405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8" name="Oval 79"/>
              <p:cNvSpPr>
                <a:spLocks noChangeArrowheads="1"/>
              </p:cNvSpPr>
              <p:nvPr/>
            </p:nvSpPr>
            <p:spPr bwMode="auto">
              <a:xfrm>
                <a:off x="3946" y="368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Oval 78"/>
              <p:cNvSpPr>
                <a:spLocks noChangeArrowheads="1"/>
              </p:cNvSpPr>
              <p:nvPr/>
            </p:nvSpPr>
            <p:spPr bwMode="auto">
              <a:xfrm>
                <a:off x="4911" y="2607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0" name="Oval 77"/>
              <p:cNvSpPr>
                <a:spLocks noChangeArrowheads="1"/>
              </p:cNvSpPr>
              <p:nvPr/>
            </p:nvSpPr>
            <p:spPr bwMode="auto">
              <a:xfrm>
                <a:off x="5359" y="263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Oval 76"/>
              <p:cNvSpPr>
                <a:spLocks noChangeArrowheads="1"/>
              </p:cNvSpPr>
              <p:nvPr/>
            </p:nvSpPr>
            <p:spPr bwMode="auto">
              <a:xfrm>
                <a:off x="4922" y="3665"/>
                <a:ext cx="114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" name="Oval 75"/>
              <p:cNvSpPr>
                <a:spLocks noChangeArrowheads="1"/>
              </p:cNvSpPr>
              <p:nvPr/>
            </p:nvSpPr>
            <p:spPr bwMode="auto">
              <a:xfrm>
                <a:off x="3931" y="263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03" name="Group 62"/>
              <p:cNvGrpSpPr>
                <a:grpSpLocks/>
              </p:cNvGrpSpPr>
              <p:nvPr/>
            </p:nvGrpSpPr>
            <p:grpSpPr bwMode="auto">
              <a:xfrm>
                <a:off x="2106" y="958"/>
                <a:ext cx="4120" cy="4052"/>
                <a:chOff x="2106" y="958"/>
                <a:chExt cx="4120" cy="4052"/>
              </a:xfrm>
            </p:grpSpPr>
            <p:sp>
              <p:nvSpPr>
                <p:cNvPr id="104" name="Oval 74"/>
                <p:cNvSpPr>
                  <a:spLocks noChangeArrowheads="1"/>
                </p:cNvSpPr>
                <p:nvPr/>
              </p:nvSpPr>
              <p:spPr bwMode="auto">
                <a:xfrm>
                  <a:off x="2571" y="1260"/>
                  <a:ext cx="2843" cy="28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994" y="958"/>
                  <a:ext cx="0" cy="40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6" name="Line 72"/>
                <p:cNvSpPr>
                  <a:spLocks noChangeShapeType="1"/>
                </p:cNvSpPr>
                <p:nvPr/>
              </p:nvSpPr>
              <p:spPr bwMode="auto">
                <a:xfrm>
                  <a:off x="2106" y="2680"/>
                  <a:ext cx="41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107" name="Group 63"/>
                <p:cNvGrpSpPr>
                  <a:grpSpLocks/>
                </p:cNvGrpSpPr>
                <p:nvPr/>
              </p:nvGrpSpPr>
              <p:grpSpPr bwMode="auto">
                <a:xfrm>
                  <a:off x="3927" y="2611"/>
                  <a:ext cx="1540" cy="1557"/>
                  <a:chOff x="3927" y="2611"/>
                  <a:chExt cx="1540" cy="1557"/>
                </a:xfrm>
              </p:grpSpPr>
              <p:sp>
                <p:nvSpPr>
                  <p:cNvPr id="108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4928" y="3673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09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3927" y="4055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5354" y="2630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3945" y="2645"/>
                    <a:ext cx="85" cy="8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2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915" y="2611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3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3938" y="3680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</p:grpSp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8612047"/>
                </p:ext>
              </p:extLst>
            </p:nvPr>
          </p:nvGraphicFramePr>
          <p:xfrm>
            <a:off x="1547664" y="2684488"/>
            <a:ext cx="311150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3" name="Equation" r:id="rId7" imgW="203040" imgH="279360" progId="Equation.DSMT4">
                    <p:embed/>
                  </p:oleObj>
                </mc:Choice>
                <mc:Fallback>
                  <p:oleObj name="Equation" r:id="rId7" imgW="203040" imgH="279360" progId="Equation.DSMT4">
                    <p:embed/>
                    <p:pic>
                      <p:nvPicPr>
                        <p:cNvPr id="84" name="Объект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2684488"/>
                          <a:ext cx="311150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5911310"/>
                </p:ext>
              </p:extLst>
            </p:nvPr>
          </p:nvGraphicFramePr>
          <p:xfrm>
            <a:off x="2850439" y="1384657"/>
            <a:ext cx="311150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4" name="Equation" r:id="rId9" imgW="203040" imgH="279360" progId="Equation.DSMT4">
                    <p:embed/>
                  </p:oleObj>
                </mc:Choice>
                <mc:Fallback>
                  <p:oleObj name="Equation" r:id="rId9" imgW="203040" imgH="279360" progId="Equation.DSMT4">
                    <p:embed/>
                    <p:pic>
                      <p:nvPicPr>
                        <p:cNvPr id="85" name="Объект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439" y="1384657"/>
                          <a:ext cx="311150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" name="Объект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428786"/>
              </p:ext>
            </p:extLst>
          </p:nvPr>
        </p:nvGraphicFramePr>
        <p:xfrm>
          <a:off x="144496" y="4177565"/>
          <a:ext cx="8892000" cy="241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10" imgW="6006960" imgH="1638000" progId="Equation.DSMT4">
                  <p:embed/>
                </p:oleObj>
              </mc:Choice>
              <mc:Fallback>
                <p:oleObj name="Equation" r:id="rId10" imgW="6006960" imgH="1638000" progId="Equation.DSMT4">
                  <p:embed/>
                  <p:pic>
                    <p:nvPicPr>
                      <p:cNvPr id="121" name="Объект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96" y="4177565"/>
                        <a:ext cx="8892000" cy="241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323528" y="3240360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Extremum values of normal and shear stresses</a:t>
            </a:r>
            <a:endParaRPr lang="ru-RU" sz="2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059832" y="3656752"/>
            <a:ext cx="2916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Principal Directions</a:t>
            </a:r>
            <a:endParaRPr lang="ru-RU" sz="2600" b="1" dirty="0">
              <a:solidFill>
                <a:srgbClr val="C00000"/>
              </a:solidFill>
            </a:endParaRPr>
          </a:p>
        </p:txBody>
      </p:sp>
      <p:grpSp>
        <p:nvGrpSpPr>
          <p:cNvPr id="124" name="Group 61"/>
          <p:cNvGrpSpPr>
            <a:grpSpLocks noChangeAspect="1"/>
          </p:cNvGrpSpPr>
          <p:nvPr/>
        </p:nvGrpSpPr>
        <p:grpSpPr bwMode="auto">
          <a:xfrm>
            <a:off x="103312" y="91722"/>
            <a:ext cx="2853999" cy="3002638"/>
            <a:chOff x="2146" y="618"/>
            <a:chExt cx="4495" cy="4728"/>
          </a:xfrm>
        </p:grpSpPr>
        <p:sp>
          <p:nvSpPr>
            <p:cNvPr id="125" name="AutoShape 98"/>
            <p:cNvSpPr>
              <a:spLocks noChangeAspect="1" noChangeArrowheads="1" noTextEdit="1"/>
            </p:cNvSpPr>
            <p:nvPr/>
          </p:nvSpPr>
          <p:spPr bwMode="auto">
            <a:xfrm>
              <a:off x="2146" y="618"/>
              <a:ext cx="4408" cy="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Text Box 97"/>
            <p:cNvSpPr txBox="1">
              <a:spLocks noChangeArrowheads="1"/>
            </p:cNvSpPr>
            <p:nvPr/>
          </p:nvSpPr>
          <p:spPr bwMode="auto">
            <a:xfrm>
              <a:off x="3479" y="3980"/>
              <a:ext cx="711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7" name="Group 89"/>
            <p:cNvGrpSpPr>
              <a:grpSpLocks/>
            </p:cNvGrpSpPr>
            <p:nvPr/>
          </p:nvGrpSpPr>
          <p:grpSpPr bwMode="auto">
            <a:xfrm>
              <a:off x="3991" y="2685"/>
              <a:ext cx="1423" cy="1390"/>
              <a:chOff x="3365" y="7079"/>
              <a:chExt cx="1422" cy="1390"/>
            </a:xfrm>
          </p:grpSpPr>
          <p:sp>
            <p:nvSpPr>
              <p:cNvPr id="155" name="Line 96"/>
              <p:cNvSpPr>
                <a:spLocks noChangeShapeType="1"/>
              </p:cNvSpPr>
              <p:nvPr/>
            </p:nvSpPr>
            <p:spPr bwMode="auto">
              <a:xfrm flipH="1">
                <a:off x="3366" y="7100"/>
                <a:ext cx="1421" cy="10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6" name="Line 95"/>
              <p:cNvSpPr>
                <a:spLocks noChangeShapeType="1"/>
              </p:cNvSpPr>
              <p:nvPr/>
            </p:nvSpPr>
            <p:spPr bwMode="auto">
              <a:xfrm flipH="1">
                <a:off x="3366" y="7079"/>
                <a:ext cx="1144" cy="8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Line 94"/>
              <p:cNvSpPr>
                <a:spLocks noChangeShapeType="1"/>
              </p:cNvSpPr>
              <p:nvPr/>
            </p:nvSpPr>
            <p:spPr bwMode="auto">
              <a:xfrm flipH="1">
                <a:off x="3366" y="7088"/>
                <a:ext cx="802" cy="6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Line 93"/>
              <p:cNvSpPr>
                <a:spLocks noChangeShapeType="1"/>
              </p:cNvSpPr>
              <p:nvPr/>
            </p:nvSpPr>
            <p:spPr bwMode="auto">
              <a:xfrm flipH="1">
                <a:off x="3366" y="7080"/>
                <a:ext cx="538" cy="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9" name="Line 92"/>
              <p:cNvSpPr>
                <a:spLocks noChangeShapeType="1"/>
              </p:cNvSpPr>
              <p:nvPr/>
            </p:nvSpPr>
            <p:spPr bwMode="auto">
              <a:xfrm flipH="1">
                <a:off x="3365" y="7089"/>
                <a:ext cx="223" cy="1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0" name="Line 91"/>
              <p:cNvSpPr>
                <a:spLocks noChangeShapeType="1"/>
              </p:cNvSpPr>
              <p:nvPr/>
            </p:nvSpPr>
            <p:spPr bwMode="auto">
              <a:xfrm flipH="1">
                <a:off x="3379" y="7360"/>
                <a:ext cx="1366" cy="10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1" name="Line 90"/>
              <p:cNvSpPr>
                <a:spLocks noChangeShapeType="1"/>
              </p:cNvSpPr>
              <p:nvPr/>
            </p:nvSpPr>
            <p:spPr bwMode="auto">
              <a:xfrm flipH="1">
                <a:off x="3581" y="7610"/>
                <a:ext cx="1106" cy="8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H="1" flipV="1">
              <a:off x="4964" y="2675"/>
              <a:ext cx="0" cy="10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Line 87"/>
            <p:cNvSpPr>
              <a:spLocks noChangeShapeType="1"/>
            </p:cNvSpPr>
            <p:nvPr/>
          </p:nvSpPr>
          <p:spPr bwMode="auto">
            <a:xfrm flipH="1">
              <a:off x="3991" y="3725"/>
              <a:ext cx="9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Text Box 86"/>
            <p:cNvSpPr txBox="1">
              <a:spLocks noChangeArrowheads="1"/>
            </p:cNvSpPr>
            <p:nvPr/>
          </p:nvSpPr>
          <p:spPr bwMode="auto">
            <a:xfrm>
              <a:off x="5294" y="2092"/>
              <a:ext cx="71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Text Box 85"/>
            <p:cNvSpPr txBox="1">
              <a:spLocks noChangeArrowheads="1"/>
            </p:cNvSpPr>
            <p:nvPr/>
          </p:nvSpPr>
          <p:spPr bwMode="auto">
            <a:xfrm>
              <a:off x="3424" y="2092"/>
              <a:ext cx="71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Text Box 84"/>
            <p:cNvSpPr txBox="1">
              <a:spLocks noChangeArrowheads="1"/>
            </p:cNvSpPr>
            <p:nvPr/>
          </p:nvSpPr>
          <p:spPr bwMode="auto">
            <a:xfrm>
              <a:off x="3152" y="3334"/>
              <a:ext cx="937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 Box 83"/>
            <p:cNvSpPr txBox="1">
              <a:spLocks noChangeArrowheads="1"/>
            </p:cNvSpPr>
            <p:nvPr/>
          </p:nvSpPr>
          <p:spPr bwMode="auto">
            <a:xfrm>
              <a:off x="4473" y="2052"/>
              <a:ext cx="84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 Box 82"/>
            <p:cNvSpPr txBox="1">
              <a:spLocks noChangeArrowheads="1"/>
            </p:cNvSpPr>
            <p:nvPr/>
          </p:nvSpPr>
          <p:spPr bwMode="auto">
            <a:xfrm>
              <a:off x="4942" y="3592"/>
              <a:ext cx="106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Text Box 81"/>
            <p:cNvSpPr txBox="1">
              <a:spLocks noChangeArrowheads="1"/>
            </p:cNvSpPr>
            <p:nvPr/>
          </p:nvSpPr>
          <p:spPr bwMode="auto">
            <a:xfrm>
              <a:off x="3980" y="4270"/>
              <a:ext cx="1161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Oval 80"/>
            <p:cNvSpPr>
              <a:spLocks noChangeArrowheads="1"/>
            </p:cNvSpPr>
            <p:nvPr/>
          </p:nvSpPr>
          <p:spPr bwMode="auto">
            <a:xfrm>
              <a:off x="3931" y="405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Oval 79"/>
            <p:cNvSpPr>
              <a:spLocks noChangeArrowheads="1"/>
            </p:cNvSpPr>
            <p:nvPr/>
          </p:nvSpPr>
          <p:spPr bwMode="auto">
            <a:xfrm>
              <a:off x="3946" y="368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Oval 78"/>
            <p:cNvSpPr>
              <a:spLocks noChangeArrowheads="1"/>
            </p:cNvSpPr>
            <p:nvPr/>
          </p:nvSpPr>
          <p:spPr bwMode="auto">
            <a:xfrm>
              <a:off x="4911" y="2607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Oval 77"/>
            <p:cNvSpPr>
              <a:spLocks noChangeArrowheads="1"/>
            </p:cNvSpPr>
            <p:nvPr/>
          </p:nvSpPr>
          <p:spPr bwMode="auto">
            <a:xfrm>
              <a:off x="5359" y="263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Oval 76"/>
            <p:cNvSpPr>
              <a:spLocks noChangeArrowheads="1"/>
            </p:cNvSpPr>
            <p:nvPr/>
          </p:nvSpPr>
          <p:spPr bwMode="auto">
            <a:xfrm>
              <a:off x="4922" y="3665"/>
              <a:ext cx="114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Oval 75"/>
            <p:cNvSpPr>
              <a:spLocks noChangeArrowheads="1"/>
            </p:cNvSpPr>
            <p:nvPr/>
          </p:nvSpPr>
          <p:spPr bwMode="auto">
            <a:xfrm>
              <a:off x="3931" y="263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2" name="Group 62"/>
            <p:cNvGrpSpPr>
              <a:grpSpLocks/>
            </p:cNvGrpSpPr>
            <p:nvPr/>
          </p:nvGrpSpPr>
          <p:grpSpPr bwMode="auto">
            <a:xfrm>
              <a:off x="2146" y="958"/>
              <a:ext cx="4495" cy="4388"/>
              <a:chOff x="2146" y="958"/>
              <a:chExt cx="4495" cy="4388"/>
            </a:xfrm>
          </p:grpSpPr>
          <p:sp>
            <p:nvSpPr>
              <p:cNvPr id="143" name="Oval 74"/>
              <p:cNvSpPr>
                <a:spLocks noChangeArrowheads="1"/>
              </p:cNvSpPr>
              <p:nvPr/>
            </p:nvSpPr>
            <p:spPr bwMode="auto">
              <a:xfrm>
                <a:off x="2571" y="1260"/>
                <a:ext cx="2843" cy="28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4" name="Line 73"/>
              <p:cNvSpPr>
                <a:spLocks noChangeShapeType="1"/>
              </p:cNvSpPr>
              <p:nvPr/>
            </p:nvSpPr>
            <p:spPr bwMode="auto">
              <a:xfrm flipH="1">
                <a:off x="3994" y="958"/>
                <a:ext cx="0" cy="40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5" name="Line 72"/>
              <p:cNvSpPr>
                <a:spLocks noChangeShapeType="1"/>
              </p:cNvSpPr>
              <p:nvPr/>
            </p:nvSpPr>
            <p:spPr bwMode="auto">
              <a:xfrm>
                <a:off x="2146" y="2680"/>
                <a:ext cx="4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46" name="Group 63"/>
              <p:cNvGrpSpPr>
                <a:grpSpLocks/>
              </p:cNvGrpSpPr>
              <p:nvPr/>
            </p:nvGrpSpPr>
            <p:grpSpPr bwMode="auto">
              <a:xfrm>
                <a:off x="3927" y="2476"/>
                <a:ext cx="2714" cy="2870"/>
                <a:chOff x="3927" y="2476"/>
                <a:chExt cx="2714" cy="2870"/>
              </a:xfrm>
            </p:grpSpPr>
            <p:pic>
              <p:nvPicPr>
                <p:cNvPr id="147" name="Picture 71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9" y="4534"/>
                  <a:ext cx="599" cy="8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8" name="Picture 70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4" y="2476"/>
                  <a:ext cx="527" cy="7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9" name="Oval 69"/>
                <p:cNvSpPr>
                  <a:spLocks noChangeArrowheads="1"/>
                </p:cNvSpPr>
                <p:nvPr/>
              </p:nvSpPr>
              <p:spPr bwMode="auto">
                <a:xfrm>
                  <a:off x="4928" y="3673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50" name="Oval 68"/>
                <p:cNvSpPr>
                  <a:spLocks noChangeArrowheads="1"/>
                </p:cNvSpPr>
                <p:nvPr/>
              </p:nvSpPr>
              <p:spPr bwMode="auto">
                <a:xfrm>
                  <a:off x="3927" y="4055"/>
                  <a:ext cx="113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51" name="Oval 67"/>
                <p:cNvSpPr>
                  <a:spLocks noChangeArrowheads="1"/>
                </p:cNvSpPr>
                <p:nvPr/>
              </p:nvSpPr>
              <p:spPr bwMode="auto">
                <a:xfrm>
                  <a:off x="5354" y="2630"/>
                  <a:ext cx="113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52" name="Oval 66"/>
                <p:cNvSpPr>
                  <a:spLocks noChangeArrowheads="1"/>
                </p:cNvSpPr>
                <p:nvPr/>
              </p:nvSpPr>
              <p:spPr bwMode="auto">
                <a:xfrm>
                  <a:off x="3945" y="2645"/>
                  <a:ext cx="85" cy="8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53" name="Oval 65"/>
                <p:cNvSpPr>
                  <a:spLocks noChangeArrowheads="1"/>
                </p:cNvSpPr>
                <p:nvPr/>
              </p:nvSpPr>
              <p:spPr bwMode="auto">
                <a:xfrm>
                  <a:off x="4915" y="2611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54" name="Oval 64"/>
                <p:cNvSpPr>
                  <a:spLocks noChangeArrowheads="1"/>
                </p:cNvSpPr>
                <p:nvPr/>
              </p:nvSpPr>
              <p:spPr bwMode="auto">
                <a:xfrm>
                  <a:off x="3938" y="3680"/>
                  <a:ext cx="113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80783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655406"/>
              </p:ext>
            </p:extLst>
          </p:nvPr>
        </p:nvGraphicFramePr>
        <p:xfrm>
          <a:off x="80963" y="476672"/>
          <a:ext cx="727392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3" imgW="4914720" imgH="1638000" progId="Equation.DSMT4">
                  <p:embed/>
                </p:oleObj>
              </mc:Choice>
              <mc:Fallback>
                <p:oleObj name="Equation" r:id="rId3" imgW="4914720" imgH="163800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476672"/>
                        <a:ext cx="7273925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504" y="0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C00000"/>
                </a:solidFill>
              </a:rPr>
              <a:t>Principal shear directions</a:t>
            </a:r>
            <a:r>
              <a:rPr lang="en-US" sz="2400" b="1" dirty="0">
                <a:solidFill>
                  <a:srgbClr val="C00000"/>
                </a:solidFill>
              </a:rPr>
              <a:t>, and </a:t>
            </a:r>
            <a:r>
              <a:rPr lang="en-US" sz="2400" b="1" i="1" dirty="0">
                <a:solidFill>
                  <a:srgbClr val="C00000"/>
                </a:solidFill>
              </a:rPr>
              <a:t>principal shear stresses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80312" y="1124744"/>
                <a:ext cx="1872208" cy="88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Maximum shear stresses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 i="0">
                            <a:solidFill>
                              <a:srgbClr val="C00000"/>
                            </a:solidFill>
                            <a:latin typeface="Cambria Math"/>
                          </a:rPr>
                          <m:t>𝛔</m:t>
                        </m:r>
                      </m:e>
                      <m:sub>
                        <m:r>
                          <a:rPr lang="ru-RU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ru-RU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sub>
                    </m:sSub>
                  </m:oMath>
                </a14:m>
                <a:endParaRPr lang="ru-RU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124744"/>
                <a:ext cx="1872208" cy="883575"/>
              </a:xfrm>
              <a:prstGeom prst="rect">
                <a:avLst/>
              </a:prstGeom>
              <a:blipFill rotWithShape="1">
                <a:blip r:embed="rId5"/>
                <a:stretch>
                  <a:fillRect l="-5212" t="-15972" b="-15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/>
          <p:cNvGrpSpPr/>
          <p:nvPr/>
        </p:nvGrpSpPr>
        <p:grpSpPr>
          <a:xfrm>
            <a:off x="2627784" y="3068960"/>
            <a:ext cx="3833782" cy="3776587"/>
            <a:chOff x="2627784" y="3068960"/>
            <a:chExt cx="3833782" cy="3776587"/>
          </a:xfrm>
        </p:grpSpPr>
        <p:grpSp>
          <p:nvGrpSpPr>
            <p:cNvPr id="36" name="Группа 35"/>
            <p:cNvGrpSpPr>
              <a:grpSpLocks noChangeAspect="1"/>
            </p:cNvGrpSpPr>
            <p:nvPr/>
          </p:nvGrpSpPr>
          <p:grpSpPr>
            <a:xfrm>
              <a:off x="2699792" y="3068960"/>
              <a:ext cx="3761774" cy="3492178"/>
              <a:chOff x="3507633" y="3429000"/>
              <a:chExt cx="2792559" cy="2592420"/>
            </a:xfrm>
          </p:grpSpPr>
          <p:grpSp>
            <p:nvGrpSpPr>
              <p:cNvPr id="31" name="Группа 30"/>
              <p:cNvGrpSpPr/>
              <p:nvPr/>
            </p:nvGrpSpPr>
            <p:grpSpPr>
              <a:xfrm>
                <a:off x="3507633" y="3429000"/>
                <a:ext cx="2792559" cy="2592420"/>
                <a:chOff x="328666" y="3373190"/>
                <a:chExt cx="2792559" cy="2592420"/>
              </a:xfrm>
            </p:grpSpPr>
            <p:grpSp>
              <p:nvGrpSpPr>
                <p:cNvPr id="8" name="Группа 7"/>
                <p:cNvGrpSpPr/>
                <p:nvPr/>
              </p:nvGrpSpPr>
              <p:grpSpPr>
                <a:xfrm>
                  <a:off x="638740" y="4976738"/>
                  <a:ext cx="2086684" cy="428666"/>
                  <a:chOff x="628636" y="4489549"/>
                  <a:chExt cx="1251259" cy="258456"/>
                </a:xfrm>
              </p:grpSpPr>
              <p:sp>
                <p:nvSpPr>
                  <p:cNvPr id="6" name="Прямая соединительная линия 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42737" y="4489549"/>
                    <a:ext cx="737158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C0000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" name="Прямая соединительная линия 6"/>
                  <p:cNvSpPr>
                    <a:spLocks noChangeShapeType="1"/>
                  </p:cNvSpPr>
                  <p:nvPr/>
                </p:nvSpPr>
                <p:spPr bwMode="auto">
                  <a:xfrm rot="8112843" flipV="1">
                    <a:off x="628636" y="4695239"/>
                    <a:ext cx="613134" cy="52766"/>
                  </a:xfrm>
                  <a:prstGeom prst="line">
                    <a:avLst/>
                  </a:prstGeom>
                  <a:noFill/>
                  <a:ln w="57150">
                    <a:solidFill>
                      <a:srgbClr val="C0000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9" name="Овал 8"/>
                <p:cNvSpPr/>
                <p:nvPr/>
              </p:nvSpPr>
              <p:spPr>
                <a:xfrm>
                  <a:off x="1437556" y="4910956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0" name="Объект 9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22625583"/>
                        </p:ext>
                      </p:extLst>
                    </p:nvPr>
                  </p:nvGraphicFramePr>
                  <p:xfrm>
                    <a:off x="2789437" y="4761363"/>
                    <a:ext cx="331788" cy="4270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2804" name="Equation" r:id="rId6" imgW="215640" imgH="279360" progId="Equation.DSMT4">
                            <p:embed/>
                          </p:oleObj>
                        </mc:Choice>
                        <mc:Fallback>
                          <p:oleObj name="Equation" r:id="rId6" imgW="215640" imgH="279360" progId="Equation.DSMT4">
                            <p:embed/>
                            <p:pic>
                              <p:nvPicPr>
                                <p:cNvPr id="10" name="Объект 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789437" y="4761363"/>
                                  <a:ext cx="331788" cy="42703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EBEB"/>
                                </a:solidFill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0" name="Объект 9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22625583"/>
                        </p:ext>
                      </p:extLst>
                    </p:nvPr>
                  </p:nvGraphicFramePr>
                  <p:xfrm>
                    <a:off x="2789437" y="4761363"/>
                    <a:ext cx="331788" cy="4270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7914" name="Equation" r:id="rId8" imgW="215640" imgH="279360" progId="Equation.DSMT4">
                            <p:embed/>
                          </p:oleObj>
                        </mc:Choice>
                        <mc:Fallback>
                          <p:oleObj name="Equation" r:id="rId8" imgW="215640" imgH="279360" progId="Equation.DSMT4">
                            <p:embed/>
                            <p:pic>
                              <p:nvPicPr>
                                <p:cNvPr id="0" name="Объект 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9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789437" y="4761363"/>
                                  <a:ext cx="331788" cy="42703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EBEB"/>
                                </a:solidFill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1" name="Объект 10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830960720"/>
                        </p:ext>
                      </p:extLst>
                    </p:nvPr>
                  </p:nvGraphicFramePr>
                  <p:xfrm>
                    <a:off x="1537049" y="3373190"/>
                    <a:ext cx="314765" cy="4320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2805" name="Equation" r:id="rId10" imgW="203040" imgH="279360" progId="Equation.DSMT4">
                            <p:embed/>
                          </p:oleObj>
                        </mc:Choice>
                        <mc:Fallback>
                          <p:oleObj name="Equation" r:id="rId10" imgW="203040" imgH="279360" progId="Equation.DSMT4">
                            <p:embed/>
                            <p:pic>
                              <p:nvPicPr>
                                <p:cNvPr id="11" name="Объект 1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537049" y="3373190"/>
                                  <a:ext cx="314765" cy="432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EBEB"/>
                                </a:solidFill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1" name="Объект 10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830960720"/>
                        </p:ext>
                      </p:extLst>
                    </p:nvPr>
                  </p:nvGraphicFramePr>
                  <p:xfrm>
                    <a:off x="1537049" y="3373190"/>
                    <a:ext cx="314765" cy="4320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7915" name="Equation" r:id="rId12" imgW="203040" imgH="279360" progId="Equation.DSMT4">
                            <p:embed/>
                          </p:oleObj>
                        </mc:Choice>
                        <mc:Fallback>
                          <p:oleObj name="Equation" r:id="rId12" imgW="203040" imgH="279360" progId="Equation.DSMT4">
                            <p:embed/>
                            <p:pic>
                              <p:nvPicPr>
                                <p:cNvPr id="0" name="Объект 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537049" y="3373190"/>
                                  <a:ext cx="314765" cy="432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EBEB"/>
                                </a:solidFill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Объект 11"/>
                    <p:cNvSpPr txBox="1"/>
                    <p:nvPr/>
                  </p:nvSpPr>
                  <p:spPr bwMode="auto">
                    <a:xfrm>
                      <a:off x="455169" y="5539000"/>
                      <a:ext cx="311120" cy="426610"/>
                    </a:xfrm>
                    <a:prstGeom prst="rect">
                      <a:avLst/>
                    </a:prstGeom>
                    <a:solidFill>
                      <a:srgbClr val="FFEBEB"/>
                    </a:solidFill>
                    <a:ln>
                      <a:solidFill>
                        <a:srgbClr val="FFEBEB"/>
                      </a:solidFill>
                    </a:ln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ru-RU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2" name="Объект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55169" y="5539000"/>
                      <a:ext cx="311120" cy="426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rgbClr val="FFEBE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Прямая со стрелкой 16"/>
                <p:cNvCxnSpPr>
                  <a:cxnSpLocks noChangeAspect="1"/>
                </p:cNvCxnSpPr>
                <p:nvPr/>
              </p:nvCxnSpPr>
              <p:spPr>
                <a:xfrm flipH="1" flipV="1">
                  <a:off x="1003008" y="4606676"/>
                  <a:ext cx="452332" cy="33687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 стрелкой 18"/>
                <p:cNvCxnSpPr>
                  <a:cxnSpLocks/>
                </p:cNvCxnSpPr>
                <p:nvPr/>
              </p:nvCxnSpPr>
              <p:spPr>
                <a:xfrm>
                  <a:off x="1516872" y="4990442"/>
                  <a:ext cx="380217" cy="52095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Прямоугольник 27"/>
                    <p:cNvSpPr/>
                    <p:nvPr/>
                  </p:nvSpPr>
                  <p:spPr>
                    <a:xfrm>
                      <a:off x="2146145" y="3749650"/>
                      <a:ext cx="72160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RU" sz="240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rgbClr val="0033C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400" b="0" i="0" smtClean="0">
                                    <a:solidFill>
                                      <a:srgbClr val="0033CC"/>
                                    </a:solidFill>
                                    <a:latin typeface="Cambria Math"/>
                                  </a:rPr>
                                  <m:t>23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Прямоугольник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6145" y="3749650"/>
                      <a:ext cx="721608" cy="461665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Прямоугольник 28"/>
                    <p:cNvSpPr/>
                    <p:nvPr/>
                  </p:nvSpPr>
                  <p:spPr>
                    <a:xfrm>
                      <a:off x="328666" y="4437112"/>
                      <a:ext cx="714491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RU" sz="240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rgbClr val="0033C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/>
                                  </a:rPr>
                                  <m:t>13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Прямоугольник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666" y="4437112"/>
                      <a:ext cx="714491" cy="461665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Прямоугольник 29"/>
                    <p:cNvSpPr/>
                    <p:nvPr/>
                  </p:nvSpPr>
                  <p:spPr>
                    <a:xfrm>
                      <a:off x="1897089" y="5389414"/>
                      <a:ext cx="714491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RU" sz="240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rgbClr val="0033C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400" b="0" i="0" smtClean="0">
                                    <a:solidFill>
                                      <a:srgbClr val="0033CC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Прямоугольник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97089" y="5389414"/>
                      <a:ext cx="714491" cy="461665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Прямая соединительная линия 5"/>
              <p:cNvSpPr>
                <a:spLocks noChangeAspect="1" noChangeShapeType="1"/>
              </p:cNvSpPr>
              <p:nvPr/>
            </p:nvSpPr>
            <p:spPr bwMode="auto">
              <a:xfrm rot="16200000">
                <a:off x="4047721" y="4360827"/>
                <a:ext cx="1229332" cy="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Полилиния 33"/>
              <p:cNvSpPr/>
              <p:nvPr/>
            </p:nvSpPr>
            <p:spPr>
              <a:xfrm>
                <a:off x="4013200" y="5041900"/>
                <a:ext cx="1892300" cy="721565"/>
              </a:xfrm>
              <a:custGeom>
                <a:avLst/>
                <a:gdLst>
                  <a:gd name="connsiteX0" fmla="*/ 0 w 1892300"/>
                  <a:gd name="connsiteY0" fmla="*/ 711200 h 711200"/>
                  <a:gd name="connsiteX1" fmla="*/ 825500 w 1892300"/>
                  <a:gd name="connsiteY1" fmla="*/ 571500 h 711200"/>
                  <a:gd name="connsiteX2" fmla="*/ 1257300 w 1892300"/>
                  <a:gd name="connsiteY2" fmla="*/ 393700 h 711200"/>
                  <a:gd name="connsiteX3" fmla="*/ 1892300 w 1892300"/>
                  <a:gd name="connsiteY3" fmla="*/ 0 h 711200"/>
                  <a:gd name="connsiteX4" fmla="*/ 1892300 w 1892300"/>
                  <a:gd name="connsiteY4" fmla="*/ 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2300" h="711200">
                    <a:moveTo>
                      <a:pt x="0" y="711200"/>
                    </a:moveTo>
                    <a:cubicBezTo>
                      <a:pt x="307975" y="667808"/>
                      <a:pt x="615950" y="624417"/>
                      <a:pt x="825500" y="571500"/>
                    </a:cubicBezTo>
                    <a:cubicBezTo>
                      <a:pt x="1035050" y="518583"/>
                      <a:pt x="1079500" y="488950"/>
                      <a:pt x="1257300" y="393700"/>
                    </a:cubicBezTo>
                    <a:cubicBezTo>
                      <a:pt x="1435100" y="298450"/>
                      <a:pt x="1892300" y="0"/>
                      <a:pt x="1892300" y="0"/>
                    </a:cubicBezTo>
                    <a:lnTo>
                      <a:pt x="1892300" y="0"/>
                    </a:ln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5" name="Прямая соединительная линия 5"/>
            <p:cNvSpPr>
              <a:spLocks noChangeAspect="1" noChangeShapeType="1"/>
            </p:cNvSpPr>
            <p:nvPr/>
          </p:nvSpPr>
          <p:spPr bwMode="auto">
            <a:xfrm rot="18900000">
              <a:off x="4052086" y="4590549"/>
              <a:ext cx="1655999" cy="0"/>
            </a:xfrm>
            <a:prstGeom prst="line">
              <a:avLst/>
            </a:prstGeom>
            <a:noFill/>
            <a:ln w="4445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Дуга 4"/>
            <p:cNvSpPr/>
            <p:nvPr/>
          </p:nvSpPr>
          <p:spPr>
            <a:xfrm>
              <a:off x="2627784" y="3533547"/>
              <a:ext cx="3312000" cy="3312000"/>
            </a:xfrm>
            <a:prstGeom prst="arc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Прямая соединительная линия 19"/>
            <p:cNvCxnSpPr/>
            <p:nvPr/>
          </p:nvCxnSpPr>
          <p:spPr>
            <a:xfrm>
              <a:off x="5465570" y="4005064"/>
              <a:ext cx="0" cy="1198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3624322" y="4730555"/>
              <a:ext cx="0" cy="1198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ая соединительная линия 36"/>
            <p:cNvSpPr>
              <a:spLocks noChangeAspect="1" noChangeShapeType="1"/>
            </p:cNvSpPr>
            <p:nvPr/>
          </p:nvSpPr>
          <p:spPr bwMode="auto">
            <a:xfrm rot="8112843" flipV="1">
              <a:off x="4683369" y="5538557"/>
              <a:ext cx="936000" cy="39911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3662262" y="5949280"/>
              <a:ext cx="11503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4275157" y="4026330"/>
              <a:ext cx="11503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Прямая соединительная линия 38"/>
            <p:cNvSpPr>
              <a:spLocks noChangeAspect="1" noChangeShapeType="1"/>
            </p:cNvSpPr>
            <p:nvPr/>
          </p:nvSpPr>
          <p:spPr bwMode="auto">
            <a:xfrm rot="8112843" flipV="1">
              <a:off x="3452739" y="4379702"/>
              <a:ext cx="936000" cy="39911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624322" y="5899846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4761682" y="5899846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3588318" y="4707505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5425463" y="3983798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4232981" y="400506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5425463" y="5193081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3359888" y="3509434"/>
              <a:ext cx="861238" cy="2753143"/>
            </a:xfrm>
            <a:custGeom>
              <a:avLst/>
              <a:gdLst>
                <a:gd name="connsiteX0" fmla="*/ 0 w 861238"/>
                <a:gd name="connsiteY0" fmla="*/ 2690037 h 2690037"/>
                <a:gd name="connsiteX1" fmla="*/ 106326 w 861238"/>
                <a:gd name="connsiteY1" fmla="*/ 2052083 h 2690037"/>
                <a:gd name="connsiteX2" fmla="*/ 244549 w 861238"/>
                <a:gd name="connsiteY2" fmla="*/ 1190846 h 2690037"/>
                <a:gd name="connsiteX3" fmla="*/ 489098 w 861238"/>
                <a:gd name="connsiteY3" fmla="*/ 520995 h 2690037"/>
                <a:gd name="connsiteX4" fmla="*/ 861238 w 861238"/>
                <a:gd name="connsiteY4" fmla="*/ 0 h 2690037"/>
                <a:gd name="connsiteX5" fmla="*/ 861238 w 861238"/>
                <a:gd name="connsiteY5" fmla="*/ 0 h 269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1238" h="2690037">
                  <a:moveTo>
                    <a:pt x="0" y="2690037"/>
                  </a:moveTo>
                  <a:cubicBezTo>
                    <a:pt x="32784" y="2495992"/>
                    <a:pt x="65568" y="2301948"/>
                    <a:pt x="106326" y="2052083"/>
                  </a:cubicBezTo>
                  <a:cubicBezTo>
                    <a:pt x="147084" y="1802218"/>
                    <a:pt x="180754" y="1446027"/>
                    <a:pt x="244549" y="1190846"/>
                  </a:cubicBezTo>
                  <a:cubicBezTo>
                    <a:pt x="308344" y="935665"/>
                    <a:pt x="386317" y="719469"/>
                    <a:pt x="489098" y="520995"/>
                  </a:cubicBezTo>
                  <a:cubicBezTo>
                    <a:pt x="591879" y="322521"/>
                    <a:pt x="861238" y="0"/>
                    <a:pt x="861238" y="0"/>
                  </a:cubicBezTo>
                  <a:lnTo>
                    <a:pt x="861238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4197281" y="3509434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18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3357015" y="6192267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18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5871418" y="5202998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18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275B023-FA0A-4ACB-9FBF-CEB93C799B13}"/>
              </a:ext>
            </a:extLst>
          </p:cNvPr>
          <p:cNvCxnSpPr/>
          <p:nvPr/>
        </p:nvCxnSpPr>
        <p:spPr>
          <a:xfrm flipH="1">
            <a:off x="5497471" y="980728"/>
            <a:ext cx="622650" cy="29523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E3AA7EC6-462F-441E-8C78-2084F4860860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3604437" y="1778227"/>
            <a:ext cx="2820262" cy="29499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3B215E6-1D95-4914-9DFC-95A70C28092E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4772227" y="2600908"/>
            <a:ext cx="1707312" cy="33604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5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"/>
          <p:cNvGrpSpPr>
            <a:grpSpLocks noChangeAspect="1"/>
          </p:cNvGrpSpPr>
          <p:nvPr/>
        </p:nvGrpSpPr>
        <p:grpSpPr bwMode="auto">
          <a:xfrm>
            <a:off x="2760472" y="403906"/>
            <a:ext cx="4547639" cy="3313126"/>
            <a:chOff x="6239" y="3764"/>
            <a:chExt cx="4878" cy="3554"/>
          </a:xfrm>
        </p:grpSpPr>
        <p:grpSp>
          <p:nvGrpSpPr>
            <p:cNvPr id="36" name="Group 4"/>
            <p:cNvGrpSpPr>
              <a:grpSpLocks/>
            </p:cNvGrpSpPr>
            <p:nvPr/>
          </p:nvGrpSpPr>
          <p:grpSpPr bwMode="auto">
            <a:xfrm>
              <a:off x="6239" y="3764"/>
              <a:ext cx="4878" cy="3554"/>
              <a:chOff x="6239" y="1322"/>
              <a:chExt cx="4878" cy="3554"/>
            </a:xfrm>
          </p:grpSpPr>
          <p:grpSp>
            <p:nvGrpSpPr>
              <p:cNvPr id="38" name="Group 11"/>
              <p:cNvGrpSpPr>
                <a:grpSpLocks/>
              </p:cNvGrpSpPr>
              <p:nvPr/>
            </p:nvGrpSpPr>
            <p:grpSpPr bwMode="auto">
              <a:xfrm>
                <a:off x="6239" y="1322"/>
                <a:ext cx="4878" cy="3554"/>
                <a:chOff x="6239" y="1322"/>
                <a:chExt cx="4878" cy="3554"/>
              </a:xfrm>
            </p:grpSpPr>
            <p:sp>
              <p:nvSpPr>
                <p:cNvPr id="45" name="Arc 45" descr="Широкий диагональный 2"/>
                <p:cNvSpPr>
                  <a:spLocks/>
                </p:cNvSpPr>
                <p:nvPr/>
              </p:nvSpPr>
              <p:spPr bwMode="auto">
                <a:xfrm rot="5384303" flipH="1">
                  <a:off x="8383" y="3095"/>
                  <a:ext cx="917" cy="177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82"/>
                    <a:gd name="T2" fmla="*/ 893 w 21600"/>
                    <a:gd name="T3" fmla="*/ 43182 h 43182"/>
                    <a:gd name="T4" fmla="*/ 0 w 21600"/>
                    <a:gd name="T5" fmla="*/ 21600 h 43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82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81"/>
                        <a:pt x="12465" y="42702"/>
                        <a:pt x="892" y="43181"/>
                      </a:cubicBezTo>
                    </a:path>
                    <a:path w="21600" h="43182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81"/>
                        <a:pt x="12465" y="42702"/>
                        <a:pt x="892" y="4318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6" name="Arc 44" descr="Широкий диагональный 2"/>
                <p:cNvSpPr>
                  <a:spLocks/>
                </p:cNvSpPr>
                <p:nvPr/>
              </p:nvSpPr>
              <p:spPr bwMode="auto">
                <a:xfrm rot="-5400000">
                  <a:off x="7145" y="3637"/>
                  <a:ext cx="568" cy="1019"/>
                </a:xfrm>
                <a:custGeom>
                  <a:avLst/>
                  <a:gdLst>
                    <a:gd name="G0" fmla="+- 2282 0 0"/>
                    <a:gd name="G1" fmla="+- 21600 0 0"/>
                    <a:gd name="G2" fmla="+- 21600 0 0"/>
                    <a:gd name="T0" fmla="*/ 0 w 23882"/>
                    <a:gd name="T1" fmla="*/ 121 h 43200"/>
                    <a:gd name="T2" fmla="*/ 168 w 23882"/>
                    <a:gd name="T3" fmla="*/ 43096 h 43200"/>
                    <a:gd name="T4" fmla="*/ 2282 w 2388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882" h="43200" fill="none" extrusionOk="0">
                      <a:moveTo>
                        <a:pt x="-1" y="120"/>
                      </a:moveTo>
                      <a:cubicBezTo>
                        <a:pt x="757" y="40"/>
                        <a:pt x="1519" y="-1"/>
                        <a:pt x="2282" y="0"/>
                      </a:cubicBezTo>
                      <a:cubicBezTo>
                        <a:pt x="14211" y="0"/>
                        <a:pt x="23882" y="9670"/>
                        <a:pt x="23882" y="21600"/>
                      </a:cubicBezTo>
                      <a:cubicBezTo>
                        <a:pt x="23882" y="33529"/>
                        <a:pt x="14211" y="43200"/>
                        <a:pt x="2282" y="43200"/>
                      </a:cubicBezTo>
                      <a:cubicBezTo>
                        <a:pt x="1576" y="43200"/>
                        <a:pt x="870" y="43165"/>
                        <a:pt x="167" y="43096"/>
                      </a:cubicBezTo>
                    </a:path>
                    <a:path w="23882" h="43200" stroke="0" extrusionOk="0">
                      <a:moveTo>
                        <a:pt x="-1" y="120"/>
                      </a:moveTo>
                      <a:cubicBezTo>
                        <a:pt x="757" y="40"/>
                        <a:pt x="1519" y="-1"/>
                        <a:pt x="2282" y="0"/>
                      </a:cubicBezTo>
                      <a:cubicBezTo>
                        <a:pt x="14211" y="0"/>
                        <a:pt x="23882" y="9670"/>
                        <a:pt x="23882" y="21600"/>
                      </a:cubicBezTo>
                      <a:cubicBezTo>
                        <a:pt x="23882" y="33529"/>
                        <a:pt x="14211" y="43200"/>
                        <a:pt x="2282" y="43200"/>
                      </a:cubicBezTo>
                      <a:cubicBezTo>
                        <a:pt x="1576" y="43200"/>
                        <a:pt x="870" y="43165"/>
                        <a:pt x="167" y="43096"/>
                      </a:cubicBezTo>
                      <a:lnTo>
                        <a:pt x="2282" y="21600"/>
                      </a:lnTo>
                      <a:close/>
                    </a:path>
                  </a:pathLst>
                </a:cu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47" name="Group 12"/>
                <p:cNvGrpSpPr>
                  <a:grpSpLocks/>
                </p:cNvGrpSpPr>
                <p:nvPr/>
              </p:nvGrpSpPr>
              <p:grpSpPr bwMode="auto">
                <a:xfrm>
                  <a:off x="6239" y="1322"/>
                  <a:ext cx="4878" cy="3554"/>
                  <a:chOff x="6239" y="1322"/>
                  <a:chExt cx="4878" cy="3554"/>
                </a:xfrm>
              </p:grpSpPr>
              <p:sp>
                <p:nvSpPr>
                  <p:cNvPr id="48" name="Arc 43"/>
                  <p:cNvSpPr>
                    <a:spLocks/>
                  </p:cNvSpPr>
                  <p:nvPr/>
                </p:nvSpPr>
                <p:spPr bwMode="auto">
                  <a:xfrm rot="-5400000">
                    <a:off x="7526" y="2213"/>
                    <a:ext cx="1584" cy="283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194"/>
                      <a:gd name="T2" fmla="*/ 515 w 21600"/>
                      <a:gd name="T3" fmla="*/ 43194 h 43194"/>
                      <a:gd name="T4" fmla="*/ 0 w 21600"/>
                      <a:gd name="T5" fmla="*/ 21600 h 431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194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328"/>
                          <a:pt x="12240" y="42914"/>
                          <a:pt x="514" y="43193"/>
                        </a:cubicBezTo>
                      </a:path>
                      <a:path w="21600" h="43194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328"/>
                          <a:pt x="12240" y="42914"/>
                          <a:pt x="514" y="43193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4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6239" y="1322"/>
                    <a:ext cx="4878" cy="3554"/>
                    <a:chOff x="6239" y="1322"/>
                    <a:chExt cx="4878" cy="3554"/>
                  </a:xfrm>
                </p:grpSpPr>
                <p:sp>
                  <p:nvSpPr>
                    <p:cNvPr id="50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68" y="4423"/>
                      <a:ext cx="38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51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39" y="1322"/>
                      <a:ext cx="4878" cy="3554"/>
                      <a:chOff x="6239" y="1322"/>
                      <a:chExt cx="4878" cy="3554"/>
                    </a:xfrm>
                  </p:grpSpPr>
                  <p:sp>
                    <p:nvSpPr>
                      <p:cNvPr id="52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606" y="1658"/>
                        <a:ext cx="0" cy="27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sm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53" name="Text Box 4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599" y="3954"/>
                        <a:ext cx="757" cy="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S</a:t>
                        </a:r>
                        <a:r>
                          <a:rPr kumimoji="0" lang="en-US" altLang="ru-RU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1</a:t>
                        </a:r>
                        <a:endParaRPr kumimoji="0" lang="en-US" altLang="ru-RU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4" name="Text Box 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575" y="3478"/>
                        <a:ext cx="736" cy="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S</a:t>
                        </a:r>
                        <a:r>
                          <a:rPr kumimoji="0" lang="en-US" altLang="ru-RU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2</a:t>
                        </a:r>
                        <a:endParaRPr kumimoji="0" lang="en-US" altLang="ru-RU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5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239" y="3914"/>
                        <a:ext cx="854" cy="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S</a:t>
                        </a:r>
                        <a:r>
                          <a:rPr kumimoji="0" lang="en-US" altLang="ru-RU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3</a:t>
                        </a:r>
                        <a:endParaRPr kumimoji="0" lang="en-US" altLang="ru-RU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6" name="Text 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53" y="3133"/>
                        <a:ext cx="1020" cy="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T</a:t>
                        </a:r>
                        <a:r>
                          <a:rPr kumimoji="0" lang="en-US" altLang="ru-RU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12</a:t>
                        </a:r>
                        <a:endParaRPr kumimoji="0" lang="en-US" altLang="ru-RU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7" name="Text 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938" y="2358"/>
                        <a:ext cx="1070" cy="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T</a:t>
                        </a:r>
                        <a:r>
                          <a:rPr kumimoji="0" lang="en-US" altLang="ru-RU" sz="24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13</a:t>
                        </a:r>
                        <a:endPara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8" name="Text Box 3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95" y="3441"/>
                        <a:ext cx="1156" cy="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T</a:t>
                        </a:r>
                        <a:r>
                          <a:rPr kumimoji="0" lang="en-US" altLang="ru-RU" sz="20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23</a:t>
                        </a:r>
                        <a:endPara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9" name="Text Box 3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504" y="4423"/>
                        <a:ext cx="969" cy="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C</a:t>
                        </a:r>
                        <a:r>
                          <a:rPr kumimoji="0" lang="en-US" altLang="ru-RU" sz="20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12</a:t>
                        </a:r>
                        <a:endPara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0" name="Text Box 3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928" y="4423"/>
                        <a:ext cx="949" cy="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C</a:t>
                        </a:r>
                        <a:r>
                          <a:rPr kumimoji="0" lang="en-US" altLang="ru-RU" sz="20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13</a:t>
                        </a:r>
                        <a:endPara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1" name="Text Box 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982" y="4423"/>
                        <a:ext cx="916" cy="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C</a:t>
                        </a:r>
                        <a:r>
                          <a:rPr kumimoji="0" lang="en-US" altLang="ru-RU" sz="20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23</a:t>
                        </a:r>
                        <a:endPara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2" name="Text Box 3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205" y="4181"/>
                        <a:ext cx="912" cy="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40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a:t></a:t>
                        </a:r>
                        <a:r>
                          <a:rPr kumimoji="0" lang="en-US" altLang="ru-RU" sz="2400" i="1" u="none" strike="noStrike" cap="none" normalizeH="0" baseline="-30000" dirty="0" err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nn</a:t>
                        </a:r>
                        <a:endParaRPr kumimoji="0" lang="en-US" altLang="ru-RU" sz="240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endParaRPr>
                      </a:p>
                    </p:txBody>
                  </p:sp>
                  <p:sp>
                    <p:nvSpPr>
                      <p:cNvPr id="63" name="Text Box 3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63" y="1322"/>
                        <a:ext cx="912" cy="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40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a:t></a:t>
                        </a:r>
                        <a:r>
                          <a:rPr kumimoji="0" lang="en-US" altLang="ru-RU" sz="240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Times New Roman" pitchFamily="18" charset="0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a:t></a:t>
                        </a:r>
                        <a:r>
                          <a:rPr kumimoji="0" lang="en-US" altLang="ru-RU" sz="2400" i="1" u="none" strike="noStrike" cap="none" normalizeH="0" baseline="-3000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n</a:t>
                        </a:r>
                        <a:endParaRPr kumimoji="0" lang="en-US" altLang="ru-RU" sz="240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endParaRPr>
                      </a:p>
                    </p:txBody>
                  </p:sp>
                  <p:sp>
                    <p:nvSpPr>
                      <p:cNvPr id="65" name="Text Box 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626" y="4307"/>
                        <a:ext cx="589" cy="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91440" tIns="45720" rIns="91440" bIns="4572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66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748" y="4332"/>
                        <a:ext cx="589" cy="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91440" tIns="45720" rIns="91440" bIns="4572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67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07" y="2818"/>
                        <a:ext cx="57" cy="5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68" name="Oval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97" y="4356"/>
                        <a:ext cx="116" cy="11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69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07" y="3498"/>
                        <a:ext cx="57" cy="5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0" name="Oval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00" y="3835"/>
                        <a:ext cx="57" cy="5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1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79" y="4354"/>
                        <a:ext cx="116" cy="11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2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779" y="4369"/>
                        <a:ext cx="116" cy="11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3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63" y="4357"/>
                        <a:ext cx="116" cy="11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4" name="Oval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63" y="4362"/>
                        <a:ext cx="116" cy="11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5" name="Oval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14" y="4368"/>
                        <a:ext cx="116" cy="11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</p:grpSp>
            </p:grpSp>
          </p:grpSp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>
                <a:off x="8340" y="2839"/>
                <a:ext cx="0" cy="15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0" name="Oval 9"/>
              <p:cNvSpPr>
                <a:spLocks noChangeArrowheads="1"/>
              </p:cNvSpPr>
              <p:nvPr/>
            </p:nvSpPr>
            <p:spPr bwMode="auto">
              <a:xfrm>
                <a:off x="8294" y="2771"/>
                <a:ext cx="116" cy="1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 flipH="1">
                <a:off x="8826" y="3515"/>
                <a:ext cx="0" cy="8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2" name="Oval 7"/>
              <p:cNvSpPr>
                <a:spLocks noChangeArrowheads="1"/>
              </p:cNvSpPr>
              <p:nvPr/>
            </p:nvSpPr>
            <p:spPr bwMode="auto">
              <a:xfrm>
                <a:off x="8799" y="3499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3" name="Line 6"/>
              <p:cNvSpPr>
                <a:spLocks noChangeShapeType="1"/>
              </p:cNvSpPr>
              <p:nvPr/>
            </p:nvSpPr>
            <p:spPr bwMode="auto">
              <a:xfrm>
                <a:off x="7425" y="3874"/>
                <a:ext cx="0" cy="5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7400" y="3835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37" name="AutoShape 3"/>
            <p:cNvSpPr>
              <a:spLocks noChangeShapeType="1"/>
            </p:cNvSpPr>
            <p:nvPr/>
          </p:nvSpPr>
          <p:spPr bwMode="auto">
            <a:xfrm>
              <a:off x="7914" y="6372"/>
              <a:ext cx="41" cy="4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77" name="Rectangle 96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8" name="Rectangle 97"/>
          <p:cNvSpPr>
            <a:spLocks noChangeArrowheads="1"/>
          </p:cNvSpPr>
          <p:nvPr/>
        </p:nvSpPr>
        <p:spPr bwMode="auto">
          <a:xfrm>
            <a:off x="0" y="70802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9" name="Rectangle 98"/>
          <p:cNvSpPr>
            <a:spLocks noChangeArrowheads="1"/>
          </p:cNvSpPr>
          <p:nvPr/>
        </p:nvSpPr>
        <p:spPr bwMode="auto">
          <a:xfrm>
            <a:off x="0" y="14160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TextBox 80"/>
          <p:cNvSpPr txBox="1"/>
          <p:nvPr/>
        </p:nvSpPr>
        <p:spPr>
          <a:xfrm>
            <a:off x="3296542" y="116632"/>
            <a:ext cx="401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Mohr diagram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Объект 63">
                <a:extLst>
                  <a:ext uri="{FF2B5EF4-FFF2-40B4-BE49-F238E27FC236}">
                    <a16:creationId xmlns:a16="http://schemas.microsoft.com/office/drawing/2014/main" id="{AB2392ED-4136-433E-BA81-A76C5D7267CE}"/>
                  </a:ext>
                </a:extLst>
              </p:cNvPr>
              <p:cNvSpPr txBox="1"/>
              <p:nvPr/>
            </p:nvSpPr>
            <p:spPr bwMode="auto">
              <a:xfrm>
                <a:off x="5874032" y="3218194"/>
                <a:ext cx="478032" cy="44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4" name="Объект 63">
                <a:extLst>
                  <a:ext uri="{FF2B5EF4-FFF2-40B4-BE49-F238E27FC236}">
                    <a16:creationId xmlns:a16="http://schemas.microsoft.com/office/drawing/2014/main" id="{AB2392ED-4136-433E-BA81-A76C5D72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4032" y="3218194"/>
                <a:ext cx="478032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C615DB9-9760-4175-9694-675A560F37E0}"/>
                  </a:ext>
                </a:extLst>
              </p:cNvPr>
              <p:cNvSpPr txBox="1"/>
              <p:nvPr/>
            </p:nvSpPr>
            <p:spPr>
              <a:xfrm>
                <a:off x="4124231" y="3237869"/>
                <a:ext cx="3927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C615DB9-9760-4175-9694-675A560F3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31" y="3237869"/>
                <a:ext cx="392790" cy="461665"/>
              </a:xfrm>
              <a:prstGeom prst="rect">
                <a:avLst/>
              </a:prstGeom>
              <a:blipFill>
                <a:blip r:embed="rId3"/>
                <a:stretch>
                  <a:fillRect r="-20313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274778-8D7F-44DB-AF35-8B6FF76C0027}"/>
                  </a:ext>
                </a:extLst>
              </p:cNvPr>
              <p:cNvSpPr txBox="1"/>
              <p:nvPr/>
            </p:nvSpPr>
            <p:spPr>
              <a:xfrm>
                <a:off x="3064117" y="3261532"/>
                <a:ext cx="5556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274778-8D7F-44DB-AF35-8B6FF76C0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117" y="3261532"/>
                <a:ext cx="55561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10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Material Time Derivatives of the Stress Tensor</a:t>
            </a:r>
            <a:endParaRPr lang="en-US" sz="24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44016" y="826079"/>
            <a:ext cx="9036496" cy="845811"/>
            <a:chOff x="0" y="250015"/>
            <a:chExt cx="9036496" cy="845811"/>
          </a:xfrm>
        </p:grpSpPr>
        <p:sp>
          <p:nvSpPr>
            <p:cNvPr id="3" name="TextBox 2"/>
            <p:cNvSpPr txBox="1"/>
            <p:nvPr/>
          </p:nvSpPr>
          <p:spPr>
            <a:xfrm>
              <a:off x="0" y="404664"/>
              <a:ext cx="9036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d</a:t>
              </a:r>
              <a:r>
                <a:rPr lang="en-US" sz="2400" dirty="0">
                  <a:sym typeface="Symbol"/>
                </a:rPr>
                <a:t></a:t>
              </a:r>
              <a:r>
                <a:rPr lang="de-DE" sz="2400" dirty="0"/>
                <a:t> = </a:t>
              </a:r>
              <a:r>
                <a:rPr lang="de-DE" sz="2800" dirty="0"/>
                <a:t>(</a:t>
              </a:r>
              <a:r>
                <a:rPr lang="en-US" sz="2400" dirty="0">
                  <a:sym typeface="Symbol"/>
                </a:rPr>
                <a:t></a:t>
              </a:r>
              <a:r>
                <a:rPr lang="de-DE" sz="2400" i="1" baseline="-25000" dirty="0"/>
                <a:t>i</a:t>
              </a:r>
              <a:r>
                <a:rPr lang="en-US" sz="2400" dirty="0">
                  <a:sym typeface="Symbol"/>
                </a:rPr>
                <a:t></a:t>
              </a:r>
              <a:r>
                <a:rPr lang="de-DE" sz="2800" dirty="0"/>
                <a:t>)</a:t>
              </a:r>
              <a:r>
                <a:rPr lang="de-DE" sz="2400" dirty="0"/>
                <a:t> d</a:t>
              </a:r>
              <a:r>
                <a:rPr lang="de-DE" sz="2400" i="1" dirty="0">
                  <a:latin typeface="Georgia" panose="02040502050405020303" pitchFamily="18" charset="0"/>
                </a:rPr>
                <a:t>x</a:t>
              </a:r>
              <a:r>
                <a:rPr lang="de-DE" sz="2400" i="1" baseline="-25000" dirty="0"/>
                <a:t>i</a:t>
              </a:r>
              <a:r>
                <a:rPr lang="de-DE" sz="2400" dirty="0"/>
                <a:t> + </a:t>
              </a:r>
              <a:r>
                <a:rPr lang="en-US" sz="2400" dirty="0"/>
                <a:t>        </a:t>
              </a:r>
              <a:r>
                <a:rPr lang="de-DE" sz="2400" dirty="0"/>
                <a:t>d</a:t>
              </a:r>
              <a:r>
                <a:rPr lang="de-DE" sz="2400" i="1" dirty="0">
                  <a:latin typeface="Georgia" panose="02040502050405020303" pitchFamily="18" charset="0"/>
                </a:rPr>
                <a:t>t</a:t>
              </a:r>
              <a:r>
                <a:rPr lang="de-DE" sz="2400" i="1" dirty="0"/>
                <a:t> =</a:t>
              </a:r>
              <a:r>
                <a:rPr lang="de-DE" sz="2400" dirty="0"/>
                <a:t> </a:t>
              </a:r>
              <a:r>
                <a:rPr lang="en-US" sz="2400" dirty="0">
                  <a:sym typeface="Symbol"/>
                </a:rPr>
                <a:t></a:t>
              </a:r>
              <a:r>
                <a:rPr lang="de-DE" sz="2400" dirty="0"/>
                <a:t>(</a:t>
              </a:r>
              <a:r>
                <a:rPr lang="de-DE" sz="2400" b="1" dirty="0">
                  <a:latin typeface="Georgia" panose="02040502050405020303" pitchFamily="18" charset="0"/>
                </a:rPr>
                <a:t>x</a:t>
              </a:r>
              <a:r>
                <a:rPr lang="de-DE" sz="2400" dirty="0"/>
                <a:t> + d</a:t>
              </a:r>
              <a:r>
                <a:rPr lang="de-DE" sz="2400" b="1" dirty="0">
                  <a:latin typeface="Georgia" panose="02040502050405020303" pitchFamily="18" charset="0"/>
                </a:rPr>
                <a:t>x</a:t>
              </a:r>
              <a:r>
                <a:rPr lang="de-DE" sz="2400" dirty="0"/>
                <a:t>, </a:t>
              </a:r>
              <a:r>
                <a:rPr lang="de-DE" sz="2400" i="1" dirty="0"/>
                <a:t>t</a:t>
              </a:r>
              <a:r>
                <a:rPr lang="de-DE" sz="2400" dirty="0"/>
                <a:t> + d</a:t>
              </a:r>
              <a:r>
                <a:rPr lang="de-DE" sz="2400" i="1" dirty="0"/>
                <a:t>t</a:t>
              </a:r>
              <a:r>
                <a:rPr lang="de-DE" sz="2400" dirty="0"/>
                <a:t>) – </a:t>
              </a:r>
              <a:r>
                <a:rPr lang="en-US" sz="2400" dirty="0">
                  <a:sym typeface="Symbol"/>
                </a:rPr>
                <a:t></a:t>
              </a:r>
              <a:r>
                <a:rPr lang="de-DE" sz="2400" dirty="0"/>
                <a:t>(</a:t>
              </a:r>
              <a:r>
                <a:rPr lang="de-DE" sz="2400" b="1" dirty="0">
                  <a:latin typeface="Georgia" panose="02040502050405020303" pitchFamily="18" charset="0"/>
                </a:rPr>
                <a:t>x</a:t>
              </a:r>
              <a:r>
                <a:rPr lang="de-DE" sz="2400" dirty="0"/>
                <a:t>, </a:t>
              </a:r>
              <a:r>
                <a:rPr lang="de-DE" sz="2400" i="1" dirty="0"/>
                <a:t>t</a:t>
              </a:r>
              <a:r>
                <a:rPr lang="de-DE" sz="2400" dirty="0"/>
                <a:t>) + </a:t>
              </a:r>
              <a:r>
                <a:rPr lang="de-DE" sz="2400" dirty="0">
                  <a:latin typeface="Pristina" panose="03060402040406080204" pitchFamily="66" charset="0"/>
                </a:rPr>
                <a:t>o</a:t>
              </a:r>
              <a:r>
                <a:rPr lang="de-DE" sz="2400" dirty="0"/>
                <a:t>(d</a:t>
              </a:r>
              <a:r>
                <a:rPr lang="de-DE" sz="2400" i="1" dirty="0">
                  <a:latin typeface="Georgia" panose="02040502050405020303" pitchFamily="18" charset="0"/>
                </a:rPr>
                <a:t>x</a:t>
              </a:r>
              <a:r>
                <a:rPr lang="de-DE" sz="2400" dirty="0"/>
                <a:t>, d</a:t>
              </a:r>
              <a:r>
                <a:rPr lang="de-DE" sz="2400" i="1" dirty="0"/>
                <a:t>t</a:t>
              </a:r>
              <a:r>
                <a:rPr lang="de-DE" sz="2400" dirty="0"/>
                <a:t>)</a:t>
              </a:r>
              <a:r>
                <a:rPr lang="en-US" sz="2400" dirty="0"/>
                <a:t>. </a:t>
              </a:r>
            </a:p>
          </p:txBody>
        </p:sp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665205"/>
                </p:ext>
              </p:extLst>
            </p:nvPr>
          </p:nvGraphicFramePr>
          <p:xfrm>
            <a:off x="2102462" y="250015"/>
            <a:ext cx="493390" cy="845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5" name="Equation" r:id="rId3" imgW="266400" imgH="457200" progId="Equation.DSMT4">
                    <p:embed/>
                  </p:oleObj>
                </mc:Choice>
                <mc:Fallback>
                  <p:oleObj name="Equation" r:id="rId3" imgW="266400" imgH="457200" progId="Equation.DSMT4">
                    <p:embed/>
                    <p:pic>
                      <p:nvPicPr>
                        <p:cNvPr id="4" name="Объект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02462" y="250015"/>
                          <a:ext cx="493390" cy="8458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2267744" y="44705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For function   </a:t>
            </a:r>
            <a:r>
              <a:rPr lang="en-US" sz="2400" dirty="0"/>
              <a:t>(</a:t>
            </a:r>
            <a:r>
              <a:rPr lang="en-US" sz="2400" b="1" dirty="0">
                <a:latin typeface="Georgia" panose="02040502050405020303" pitchFamily="18" charset="0"/>
              </a:rPr>
              <a:t>x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dirty="0"/>
              <a:t>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>
              <a:xfrm>
                <a:off x="1127124" y="2297113"/>
                <a:ext cx="7549332" cy="314811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   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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a:rPr lang="ru-RU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24" y="2297113"/>
                <a:ext cx="7549332" cy="31481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699792" y="170080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</a:t>
            </a:r>
            <a:r>
              <a:rPr lang="de-DE" sz="2400" b="1" dirty="0">
                <a:latin typeface="Georgia" panose="02040502050405020303" pitchFamily="18" charset="0"/>
              </a:rPr>
              <a:t>x = v</a:t>
            </a:r>
            <a:r>
              <a:rPr lang="de-DE" sz="2400" dirty="0"/>
              <a:t> d</a:t>
            </a:r>
            <a:r>
              <a:rPr lang="de-DE" sz="2400" i="1" dirty="0"/>
              <a:t>t</a:t>
            </a:r>
            <a:r>
              <a:rPr lang="de-DE" sz="2400" dirty="0"/>
              <a:t>,    d</a:t>
            </a:r>
            <a:r>
              <a:rPr lang="de-DE" sz="2400" i="1" dirty="0">
                <a:latin typeface="Georgia" panose="02040502050405020303" pitchFamily="18" charset="0"/>
              </a:rPr>
              <a:t>x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dirty="0"/>
              <a:t> = </a:t>
            </a:r>
            <a:r>
              <a:rPr lang="de-DE" sz="2400" i="1" dirty="0" err="1">
                <a:latin typeface="Georgia" panose="02040502050405020303" pitchFamily="18" charset="0"/>
              </a:rPr>
              <a:t>v</a:t>
            </a:r>
            <a:r>
              <a:rPr lang="de-DE" sz="2400" i="1" baseline="-28000" dirty="0" err="1">
                <a:latin typeface="Georgia" panose="02040502050405020303" pitchFamily="18" charset="0"/>
              </a:rPr>
              <a:t>i</a:t>
            </a:r>
            <a:r>
              <a:rPr lang="de-DE" sz="2400" dirty="0" err="1"/>
              <a:t>d</a:t>
            </a:r>
            <a:r>
              <a:rPr lang="de-DE" sz="2400" i="1" dirty="0" err="1"/>
              <a:t>t</a:t>
            </a:r>
            <a:r>
              <a:rPr lang="en-US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D26DA-EE87-4C51-B805-D1E2D45606DA}"/>
              </a:ext>
            </a:extLst>
          </p:cNvPr>
          <p:cNvSpPr txBox="1"/>
          <p:nvPr/>
        </p:nvSpPr>
        <p:spPr>
          <a:xfrm>
            <a:off x="2555776" y="558924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Georgia" panose="02040502050405020303" pitchFamily="18" charset="0"/>
              </a:rPr>
              <a:t>v</a:t>
            </a:r>
            <a:endParaRPr lang="ru-RU" sz="20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86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3681" y="116632"/>
                <a:ext cx="70567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/>
                        </a:rPr>
                        <m:t>𝛔</m:t>
                      </m:r>
                      <m:r>
                        <a:rPr lang="en-US" sz="2400" b="1" baseline="-30000">
                          <a:latin typeface="Cambria Math"/>
                        </a:rPr>
                        <m:t>𝐧</m:t>
                      </m:r>
                      <m:r>
                        <a:rPr lang="en-US" sz="2400" b="1" i="0" smtClean="0">
                          <a:latin typeface="Cambria Math"/>
                        </a:rPr>
                        <m:t> </m:t>
                      </m:r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r>
                        <a:rPr lang="en-US" sz="2400" b="1" i="0" smtClean="0">
                          <a:latin typeface="Cambria Math"/>
                        </a:rPr>
                        <m:t> </m:t>
                      </m:r>
                      <m:r>
                        <a:rPr lang="en-US" sz="2400" b="1" smtClean="0">
                          <a:latin typeface="Cambria Math"/>
                        </a:rPr>
                        <m:t>𝛔</m:t>
                      </m:r>
                      <m:r>
                        <a:rPr lang="en-US" sz="2400" b="1" i="0" baseline="-30000" smtClean="0">
                          <a:latin typeface="Cambria Math"/>
                        </a:rPr>
                        <m:t>𝐧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/>
                            </a:rPr>
                            <m:t>𝐧</m:t>
                          </m:r>
                          <m:r>
                            <a:rPr lang="en-US" sz="240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400" i="1"/>
                            <m:t> </m:t>
                          </m:r>
                          <m:r>
                            <a:rPr lang="en-US" sz="2400" b="1">
                              <a:latin typeface="Cambria Math"/>
                            </a:rPr>
                            <m:t>𝐱</m:t>
                          </m:r>
                          <m:r>
                            <a:rPr lang="en-US" sz="240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400" i="1"/>
                            <m:t> 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1" y="116632"/>
                <a:ext cx="705678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325052"/>
              </p:ext>
            </p:extLst>
          </p:nvPr>
        </p:nvGraphicFramePr>
        <p:xfrm>
          <a:off x="107156" y="603283"/>
          <a:ext cx="6408000" cy="97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4" imgW="3911400" imgH="596880" progId="Equation.DSMT4">
                  <p:embed/>
                </p:oleObj>
              </mc:Choice>
              <mc:Fallback>
                <p:oleObj name="Equation" r:id="rId4" imgW="3911400" imgH="59688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" y="603283"/>
                        <a:ext cx="6408000" cy="978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180777"/>
              </p:ext>
            </p:extLst>
          </p:nvPr>
        </p:nvGraphicFramePr>
        <p:xfrm>
          <a:off x="186011" y="1620344"/>
          <a:ext cx="639457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6" imgW="4406760" imgH="545760" progId="Equation.DSMT4">
                  <p:embed/>
                </p:oleObj>
              </mc:Choice>
              <mc:Fallback>
                <p:oleObj name="Equation" r:id="rId6" imgW="4406760" imgH="54576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11" y="1620344"/>
                        <a:ext cx="6394575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632244"/>
              </p:ext>
            </p:extLst>
          </p:nvPr>
        </p:nvGraphicFramePr>
        <p:xfrm>
          <a:off x="237454" y="2708920"/>
          <a:ext cx="7270317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8" imgW="4546440" imgH="495000" progId="Equation.DSMT4">
                  <p:embed/>
                </p:oleObj>
              </mc:Choice>
              <mc:Fallback>
                <p:oleObj name="Equation" r:id="rId8" imgW="4546440" imgH="4950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54" y="2708920"/>
                        <a:ext cx="7270317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5335468"/>
            <a:ext cx="3744416" cy="1261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dirty="0">
                <a:solidFill>
                  <a:srgbClr val="CC00FF"/>
                </a:solidFill>
                <a:sym typeface="Symbol"/>
              </a:rPr>
              <a:t></a:t>
            </a:r>
            <a:r>
              <a:rPr lang="de-DE" sz="2000" b="1" dirty="0">
                <a:solidFill>
                  <a:srgbClr val="CC00FF"/>
                </a:solidFill>
                <a:latin typeface="Georgia" panose="02040502050405020303" pitchFamily="18" charset="0"/>
              </a:rPr>
              <a:t>x</a:t>
            </a:r>
            <a:r>
              <a:rPr lang="de-DE" sz="2000" b="1" dirty="0">
                <a:latin typeface="Georgia" panose="02040502050405020303" pitchFamily="18" charset="0"/>
              </a:rPr>
              <a:t> = v</a:t>
            </a:r>
            <a:r>
              <a:rPr lang="de-DE" sz="2000" dirty="0"/>
              <a:t> </a:t>
            </a:r>
            <a:r>
              <a:rPr lang="de-DE" sz="2000" dirty="0">
                <a:sym typeface="Symbol"/>
              </a:rPr>
              <a:t></a:t>
            </a:r>
            <a:r>
              <a:rPr lang="de-DE" sz="2000" i="1" dirty="0"/>
              <a:t>t</a:t>
            </a:r>
            <a:r>
              <a:rPr lang="de-DE" sz="2000" dirty="0"/>
              <a:t>,     </a:t>
            </a:r>
            <a:r>
              <a:rPr lang="de-DE" sz="2000" dirty="0">
                <a:solidFill>
                  <a:srgbClr val="CC00FF"/>
                </a:solidFill>
                <a:sym typeface="Symbol"/>
              </a:rPr>
              <a:t></a:t>
            </a:r>
            <a:r>
              <a:rPr lang="de-DE" sz="2000" b="1" dirty="0">
                <a:solidFill>
                  <a:srgbClr val="CC00FF"/>
                </a:solidFill>
                <a:latin typeface="Georgia" panose="02040502050405020303" pitchFamily="18" charset="0"/>
              </a:rPr>
              <a:t>n</a:t>
            </a:r>
            <a:r>
              <a:rPr lang="de-DE" sz="2000" b="1" dirty="0">
                <a:latin typeface="Georgia" panose="02040502050405020303" pitchFamily="18" charset="0"/>
              </a:rPr>
              <a:t> = </a:t>
            </a:r>
            <a:r>
              <a:rPr lang="de-DE" sz="2000" dirty="0">
                <a:latin typeface="Georgia" panose="02040502050405020303" pitchFamily="18" charset="0"/>
              </a:rPr>
              <a:t>[</a:t>
            </a:r>
            <a:r>
              <a:rPr lang="de-DE" sz="2000" b="1" dirty="0">
                <a:latin typeface="Georgia" panose="02040502050405020303" pitchFamily="18" charset="0"/>
                <a:sym typeface="Symbol"/>
              </a:rPr>
              <a:t>n</a:t>
            </a:r>
            <a:r>
              <a:rPr lang="de-DE" sz="2000" dirty="0"/>
              <a:t> ] </a:t>
            </a:r>
            <a:r>
              <a:rPr lang="de-DE" sz="2000" dirty="0">
                <a:sym typeface="Symbol"/>
              </a:rPr>
              <a:t></a:t>
            </a:r>
            <a:r>
              <a:rPr lang="de-DE" sz="2000" i="1" dirty="0"/>
              <a:t>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</a:t>
            </a:r>
          </a:p>
          <a:p>
            <a:pPr>
              <a:spcAft>
                <a:spcPts val="600"/>
              </a:spcAft>
            </a:pPr>
            <a:r>
              <a:rPr lang="de-DE" sz="2400" dirty="0">
                <a:sym typeface="Symbol"/>
              </a:rPr>
              <a:t></a:t>
            </a:r>
            <a:r>
              <a:rPr lang="de-DE" sz="2400" i="1" dirty="0">
                <a:latin typeface="Georgia" panose="02040502050405020303" pitchFamily="18" charset="0"/>
              </a:rPr>
              <a:t>x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i="1" dirty="0">
                <a:latin typeface="Georgia" panose="02040502050405020303" pitchFamily="18" charset="0"/>
              </a:rPr>
              <a:t>v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dirty="0"/>
              <a:t> </a:t>
            </a:r>
            <a:r>
              <a:rPr lang="de-DE" sz="2400" dirty="0">
                <a:sym typeface="Symbol"/>
              </a:rPr>
              <a:t></a:t>
            </a:r>
            <a:r>
              <a:rPr lang="de-DE" sz="2400" i="1" dirty="0"/>
              <a:t>t</a:t>
            </a:r>
            <a:r>
              <a:rPr lang="de-DE" sz="2400" dirty="0"/>
              <a:t>,     </a:t>
            </a:r>
            <a:endParaRPr lang="de-DE" sz="2000" dirty="0"/>
          </a:p>
          <a:p>
            <a:pPr>
              <a:spcAft>
                <a:spcPts val="600"/>
              </a:spcAft>
            </a:pPr>
            <a:r>
              <a:rPr lang="de-DE" sz="2200" dirty="0">
                <a:sym typeface="Symbol"/>
              </a:rPr>
              <a:t></a:t>
            </a:r>
            <a:r>
              <a:rPr lang="de-DE" sz="2200" i="1" dirty="0" err="1">
                <a:latin typeface="Georgia" panose="02040502050405020303" pitchFamily="18" charset="0"/>
              </a:rPr>
              <a:t>n</a:t>
            </a:r>
            <a:r>
              <a:rPr lang="de-DE" sz="2200" i="1" baseline="-34000" dirty="0" err="1">
                <a:latin typeface="Georgia" panose="02040502050405020303" pitchFamily="18" charset="0"/>
              </a:rPr>
              <a:t>i</a:t>
            </a:r>
            <a:r>
              <a:rPr lang="de-DE" sz="2200" b="1" dirty="0">
                <a:latin typeface="Georgia" panose="02040502050405020303" pitchFamily="18" charset="0"/>
              </a:rPr>
              <a:t> = </a:t>
            </a:r>
            <a:r>
              <a:rPr lang="de-DE" sz="22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22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443099"/>
              </p:ext>
            </p:extLst>
          </p:nvPr>
        </p:nvGraphicFramePr>
        <p:xfrm>
          <a:off x="232667" y="3573016"/>
          <a:ext cx="7596000" cy="13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10" imgW="5003640" imgH="901440" progId="Equation.DSMT4">
                  <p:embed/>
                </p:oleObj>
              </mc:Choice>
              <mc:Fallback>
                <p:oleObj name="Equation" r:id="rId10" imgW="5003640" imgH="90144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7" y="3573016"/>
                        <a:ext cx="7596000" cy="13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6F04DC-66A8-411D-9D94-624AA0D2CCB2}"/>
              </a:ext>
            </a:extLst>
          </p:cNvPr>
          <p:cNvSpPr txBox="1"/>
          <p:nvPr/>
        </p:nvSpPr>
        <p:spPr>
          <a:xfrm>
            <a:off x="2267744" y="5407063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412E6-0EC5-4D76-B349-BEA7A363DEA9}"/>
              </a:ext>
            </a:extLst>
          </p:cNvPr>
          <p:cNvSpPr txBox="1"/>
          <p:nvPr/>
        </p:nvSpPr>
        <p:spPr>
          <a:xfrm>
            <a:off x="2555776" y="5407063"/>
            <a:ext cx="387996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ru-RU" sz="1600" dirty="0">
                <a:sym typeface="Symbol" panose="05050102010706020507" pitchFamily="18" charset="2"/>
              </a:rPr>
              <a:t></a:t>
            </a:r>
            <a:endParaRPr lang="ru-RU" sz="1600" dirty="0"/>
          </a:p>
        </p:txBody>
      </p:sp>
      <p:sp>
        <p:nvSpPr>
          <p:cNvPr id="11" name="AutoShape 39">
            <a:extLst>
              <a:ext uri="{FF2B5EF4-FFF2-40B4-BE49-F238E27FC236}">
                <a16:creationId xmlns:a16="http://schemas.microsoft.com/office/drawing/2014/main" id="{C5E26101-9BFB-4318-B6CB-7A0BB3CEDBC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779912" y="4437112"/>
            <a:ext cx="5935661" cy="265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67D0C3E1-9689-4ED3-AC3A-671478157B36}"/>
              </a:ext>
            </a:extLst>
          </p:cNvPr>
          <p:cNvGrpSpPr/>
          <p:nvPr/>
        </p:nvGrpSpPr>
        <p:grpSpPr>
          <a:xfrm>
            <a:off x="3779912" y="5335009"/>
            <a:ext cx="1719200" cy="1327061"/>
            <a:chOff x="4662974" y="5204668"/>
            <a:chExt cx="1719200" cy="1327061"/>
          </a:xfrm>
        </p:grpSpPr>
        <p:sp>
          <p:nvSpPr>
            <p:cNvPr id="12" name="AutoShape 38">
              <a:extLst>
                <a:ext uri="{FF2B5EF4-FFF2-40B4-BE49-F238E27FC236}">
                  <a16:creationId xmlns:a16="http://schemas.microsoft.com/office/drawing/2014/main" id="{31C075F4-BB39-4182-80FB-DC79074DA2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63020">
              <a:off x="4767284" y="5430134"/>
              <a:ext cx="1134049" cy="1060959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1348761E-6595-4CF2-B681-0068BB659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8460" y="6249822"/>
              <a:ext cx="161916" cy="2819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Oval 35">
              <a:extLst>
                <a:ext uri="{FF2B5EF4-FFF2-40B4-BE49-F238E27FC236}">
                  <a16:creationId xmlns:a16="http://schemas.microsoft.com/office/drawing/2014/main" id="{0CCF7C05-55FC-472F-B9A9-81E29ACFFC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3068">
              <a:off x="5593375" y="5590135"/>
              <a:ext cx="71116" cy="14285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Oval 32">
              <a:extLst>
                <a:ext uri="{FF2B5EF4-FFF2-40B4-BE49-F238E27FC236}">
                  <a16:creationId xmlns:a16="http://schemas.microsoft.com/office/drawing/2014/main" id="{93AA3FE3-B014-4A44-A34F-57BA46948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150" y="5892995"/>
              <a:ext cx="70481" cy="14031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Oval 31">
              <a:extLst>
                <a:ext uri="{FF2B5EF4-FFF2-40B4-BE49-F238E27FC236}">
                  <a16:creationId xmlns:a16="http://schemas.microsoft.com/office/drawing/2014/main" id="{8BE1EF19-53E4-4BB1-9457-74DF793462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32295">
              <a:off x="5611154" y="6202838"/>
              <a:ext cx="70481" cy="14222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1F302262-AA53-4F9B-85B5-404BE006B9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980000" flipH="1">
              <a:off x="5561415" y="5452606"/>
              <a:ext cx="49587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Line 28">
              <a:extLst>
                <a:ext uri="{FF2B5EF4-FFF2-40B4-BE49-F238E27FC236}">
                  <a16:creationId xmlns:a16="http://schemas.microsoft.com/office/drawing/2014/main" id="{ACD17F72-EF24-4CEA-9E89-9D1A567A3A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320000" flipH="1">
              <a:off x="5622778" y="6432447"/>
              <a:ext cx="449556" cy="2476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FA060322-7713-486A-9DDA-8ED4736E69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36296">
              <a:off x="5725563" y="5498473"/>
              <a:ext cx="80641" cy="1758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Line 7">
              <a:extLst>
                <a:ext uri="{FF2B5EF4-FFF2-40B4-BE49-F238E27FC236}">
                  <a16:creationId xmlns:a16="http://schemas.microsoft.com/office/drawing/2014/main" id="{187079A7-5824-443C-8902-872BC8B792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940000" flipH="1" flipV="1">
              <a:off x="4662974" y="5936168"/>
              <a:ext cx="469240" cy="8063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B1573C-2BC7-4752-BFA5-58DEC4A97772}"/>
                </a:ext>
              </a:extLst>
            </p:cNvPr>
            <p:cNvSpPr txBox="1"/>
            <p:nvPr/>
          </p:nvSpPr>
          <p:spPr>
            <a:xfrm>
              <a:off x="6011260" y="5249467"/>
              <a:ext cx="350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b="1" dirty="0">
                  <a:latin typeface="Georgia" panose="02040502050405020303" pitchFamily="18" charset="0"/>
                  <a:sym typeface="Symbol"/>
                </a:rPr>
                <a:t>n</a:t>
              </a:r>
              <a:r>
                <a:rPr lang="de-DE" sz="1800" dirty="0"/>
                <a:t> </a:t>
              </a:r>
              <a:endParaRPr lang="ru-R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BFAE47-0AA5-400D-821F-CAB85214AAA6}"/>
                </a:ext>
              </a:extLst>
            </p:cNvPr>
            <p:cNvSpPr txBox="1"/>
            <p:nvPr/>
          </p:nvSpPr>
          <p:spPr>
            <a:xfrm>
              <a:off x="5994178" y="5292229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53" name="Rectangle 11">
              <a:extLst>
                <a:ext uri="{FF2B5EF4-FFF2-40B4-BE49-F238E27FC236}">
                  <a16:creationId xmlns:a16="http://schemas.microsoft.com/office/drawing/2014/main" id="{F9CD7056-D74A-4AAF-A225-D0542EE2E7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97082">
              <a:off x="5651615" y="5400221"/>
              <a:ext cx="80641" cy="1758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3CA024FF-8932-4039-B20B-E381543F21B9}"/>
              </a:ext>
            </a:extLst>
          </p:cNvPr>
          <p:cNvGrpSpPr/>
          <p:nvPr/>
        </p:nvGrpSpPr>
        <p:grpSpPr>
          <a:xfrm rot="20247502">
            <a:off x="6270318" y="4802843"/>
            <a:ext cx="2470032" cy="1523263"/>
            <a:chOff x="4662974" y="5008466"/>
            <a:chExt cx="2470032" cy="1523263"/>
          </a:xfrm>
        </p:grpSpPr>
        <p:sp>
          <p:nvSpPr>
            <p:cNvPr id="56" name="AutoShape 38">
              <a:extLst>
                <a:ext uri="{FF2B5EF4-FFF2-40B4-BE49-F238E27FC236}">
                  <a16:creationId xmlns:a16="http://schemas.microsoft.com/office/drawing/2014/main" id="{D5F39BE6-3500-4941-96AD-FB7ED6DFE8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63020">
              <a:off x="4767284" y="5430134"/>
              <a:ext cx="1134049" cy="1060959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Rectangle 37">
              <a:extLst>
                <a:ext uri="{FF2B5EF4-FFF2-40B4-BE49-F238E27FC236}">
                  <a16:creationId xmlns:a16="http://schemas.microsoft.com/office/drawing/2014/main" id="{7D02A41A-6692-43FC-B0FA-B6B3FF4D0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8460" y="6249822"/>
              <a:ext cx="161916" cy="2819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Oval 35">
              <a:extLst>
                <a:ext uri="{FF2B5EF4-FFF2-40B4-BE49-F238E27FC236}">
                  <a16:creationId xmlns:a16="http://schemas.microsoft.com/office/drawing/2014/main" id="{2B49D49F-3F41-4118-A70B-6F038B6E17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3068">
              <a:off x="5593375" y="5590135"/>
              <a:ext cx="71116" cy="14285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Oval 32">
              <a:extLst>
                <a:ext uri="{FF2B5EF4-FFF2-40B4-BE49-F238E27FC236}">
                  <a16:creationId xmlns:a16="http://schemas.microsoft.com/office/drawing/2014/main" id="{BAA3881A-E6B9-4D6E-BE39-86902C39E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150" y="5892995"/>
              <a:ext cx="70481" cy="14031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Oval 31">
              <a:extLst>
                <a:ext uri="{FF2B5EF4-FFF2-40B4-BE49-F238E27FC236}">
                  <a16:creationId xmlns:a16="http://schemas.microsoft.com/office/drawing/2014/main" id="{761A6D4C-D5EB-4D7E-B3DC-79E64A7A74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32295">
              <a:off x="5611154" y="6202838"/>
              <a:ext cx="70481" cy="14222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Line 29">
              <a:extLst>
                <a:ext uri="{FF2B5EF4-FFF2-40B4-BE49-F238E27FC236}">
                  <a16:creationId xmlns:a16="http://schemas.microsoft.com/office/drawing/2014/main" id="{02C7E76E-9BF2-4C2F-8789-A86BEE026D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980000" flipH="1">
              <a:off x="5561415" y="5452606"/>
              <a:ext cx="49587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AC329277-FBEF-4BE8-A2B3-0E0C8078CB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320000" flipH="1">
              <a:off x="5622778" y="6432447"/>
              <a:ext cx="449556" cy="2476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Rectangle 11">
              <a:extLst>
                <a:ext uri="{FF2B5EF4-FFF2-40B4-BE49-F238E27FC236}">
                  <a16:creationId xmlns:a16="http://schemas.microsoft.com/office/drawing/2014/main" id="{38E32425-BCC7-4D2B-B351-DB1BD13C9F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36296">
              <a:off x="5725563" y="5498473"/>
              <a:ext cx="80641" cy="1758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Line 7">
              <a:extLst>
                <a:ext uri="{FF2B5EF4-FFF2-40B4-BE49-F238E27FC236}">
                  <a16:creationId xmlns:a16="http://schemas.microsoft.com/office/drawing/2014/main" id="{9A342197-E1E5-4156-B9C5-729C6C17FB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940000" flipH="1" flipV="1">
              <a:off x="4662974" y="5936168"/>
              <a:ext cx="469240" cy="8063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0AA85D-1753-4CE2-B9B3-8BA8A2CCC6CC}"/>
                </a:ext>
              </a:extLst>
            </p:cNvPr>
            <p:cNvSpPr txBox="1"/>
            <p:nvPr/>
          </p:nvSpPr>
          <p:spPr>
            <a:xfrm rot="655241">
              <a:off x="5927872" y="5086498"/>
              <a:ext cx="350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b="1" dirty="0">
                  <a:latin typeface="Georgia" panose="02040502050405020303" pitchFamily="18" charset="0"/>
                  <a:sym typeface="Symbol"/>
                </a:rPr>
                <a:t>n</a:t>
              </a:r>
              <a:r>
                <a:rPr lang="de-DE" sz="1800" dirty="0"/>
                <a:t> </a:t>
              </a:r>
              <a:endParaRPr lang="ru-RU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FCB9D45-FA92-488C-A3C2-F7C03DF717DA}"/>
                </a:ext>
              </a:extLst>
            </p:cNvPr>
            <p:cNvSpPr txBox="1"/>
            <p:nvPr/>
          </p:nvSpPr>
          <p:spPr>
            <a:xfrm>
              <a:off x="5909389" y="5126757"/>
              <a:ext cx="387996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ru-RU" sz="1600" dirty="0">
                  <a:sym typeface="Symbol" panose="05050102010706020507" pitchFamily="18" charset="2"/>
                </a:rPr>
                <a:t></a:t>
              </a:r>
              <a:endParaRPr lang="ru-RU" sz="1600" dirty="0"/>
            </a:p>
          </p:txBody>
        </p:sp>
        <p:sp>
          <p:nvSpPr>
            <p:cNvPr id="67" name="Полилиния: фигура 66">
              <a:extLst>
                <a:ext uri="{FF2B5EF4-FFF2-40B4-BE49-F238E27FC236}">
                  <a16:creationId xmlns:a16="http://schemas.microsoft.com/office/drawing/2014/main" id="{CC361240-8593-4672-9638-DAC991A25DB5}"/>
                </a:ext>
              </a:extLst>
            </p:cNvPr>
            <p:cNvSpPr/>
            <p:nvPr/>
          </p:nvSpPr>
          <p:spPr>
            <a:xfrm>
              <a:off x="5933962" y="5008466"/>
              <a:ext cx="674407" cy="1286020"/>
            </a:xfrm>
            <a:custGeom>
              <a:avLst/>
              <a:gdLst>
                <a:gd name="connsiteX0" fmla="*/ 0 w 735129"/>
                <a:gd name="connsiteY0" fmla="*/ 0 h 1286020"/>
                <a:gd name="connsiteX1" fmla="*/ 377806 w 735129"/>
                <a:gd name="connsiteY1" fmla="*/ 87607 h 1286020"/>
                <a:gd name="connsiteX2" fmla="*/ 711808 w 735129"/>
                <a:gd name="connsiteY2" fmla="*/ 443511 h 1286020"/>
                <a:gd name="connsiteX3" fmla="*/ 673480 w 735129"/>
                <a:gd name="connsiteY3" fmla="*/ 947253 h 1286020"/>
                <a:gd name="connsiteX4" fmla="*/ 405183 w 735129"/>
                <a:gd name="connsiteY4" fmla="*/ 1259353 h 1286020"/>
                <a:gd name="connsiteX5" fmla="*/ 405183 w 735129"/>
                <a:gd name="connsiteY5" fmla="*/ 1248402 h 128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5129" h="1286020">
                  <a:moveTo>
                    <a:pt x="0" y="0"/>
                  </a:moveTo>
                  <a:cubicBezTo>
                    <a:pt x="129585" y="6844"/>
                    <a:pt x="259171" y="13689"/>
                    <a:pt x="377806" y="87607"/>
                  </a:cubicBezTo>
                  <a:cubicBezTo>
                    <a:pt x="496441" y="161526"/>
                    <a:pt x="662529" y="300237"/>
                    <a:pt x="711808" y="443511"/>
                  </a:cubicBezTo>
                  <a:cubicBezTo>
                    <a:pt x="761087" y="586785"/>
                    <a:pt x="724584" y="811279"/>
                    <a:pt x="673480" y="947253"/>
                  </a:cubicBezTo>
                  <a:cubicBezTo>
                    <a:pt x="622376" y="1083227"/>
                    <a:pt x="449899" y="1209162"/>
                    <a:pt x="405183" y="1259353"/>
                  </a:cubicBezTo>
                  <a:cubicBezTo>
                    <a:pt x="360467" y="1309545"/>
                    <a:pt x="382825" y="1278973"/>
                    <a:pt x="405183" y="1248402"/>
                  </a:cubicBezTo>
                </a:path>
              </a:pathLst>
            </a:custGeom>
            <a:noFill/>
            <a:ln>
              <a:solidFill>
                <a:srgbClr val="CC00FF"/>
              </a:solidFill>
              <a:headEnd type="stealth" w="lg" len="lg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19D704-996C-42D6-96DE-90CAF0EA8D7E}"/>
                </a:ext>
              </a:extLst>
            </p:cNvPr>
            <p:cNvSpPr txBox="1"/>
            <p:nvPr/>
          </p:nvSpPr>
          <p:spPr>
            <a:xfrm rot="1352498">
              <a:off x="6495278" y="5701165"/>
              <a:ext cx="637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CC00FF"/>
                  </a:solidFill>
                  <a:sym typeface="Symbol" panose="05050102010706020507" pitchFamily="18" charset="2"/>
                </a:rPr>
                <a:t></a:t>
              </a:r>
              <a:endParaRPr lang="ru-RU" sz="2800" b="1" dirty="0">
                <a:solidFill>
                  <a:srgbClr val="CC00FF"/>
                </a:solidFill>
              </a:endParaRPr>
            </a:p>
          </p:txBody>
        </p:sp>
        <p:sp>
          <p:nvSpPr>
            <p:cNvPr id="69" name="Rectangle 11">
              <a:extLst>
                <a:ext uri="{FF2B5EF4-FFF2-40B4-BE49-F238E27FC236}">
                  <a16:creationId xmlns:a16="http://schemas.microsoft.com/office/drawing/2014/main" id="{AA7EFA1F-DAAB-4A03-8554-FCDE50D487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97082">
              <a:off x="5651615" y="5400221"/>
              <a:ext cx="80641" cy="1758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96443E8B-5F08-43B1-8DCA-3E118276415C}"/>
              </a:ext>
            </a:extLst>
          </p:cNvPr>
          <p:cNvCxnSpPr>
            <a:cxnSpLocks/>
          </p:cNvCxnSpPr>
          <p:nvPr/>
        </p:nvCxnSpPr>
        <p:spPr>
          <a:xfrm flipV="1">
            <a:off x="4424857" y="5932007"/>
            <a:ext cx="2576001" cy="122762"/>
          </a:xfrm>
          <a:prstGeom prst="straightConnector1">
            <a:avLst/>
          </a:prstGeom>
          <a:ln w="38100">
            <a:solidFill>
              <a:srgbClr val="CC00FF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ine 29">
            <a:extLst>
              <a:ext uri="{FF2B5EF4-FFF2-40B4-BE49-F238E27FC236}">
                <a16:creationId xmlns:a16="http://schemas.microsoft.com/office/drawing/2014/main" id="{0A6FE0B9-6C6E-4D30-A1F8-000ED92A9B1B}"/>
              </a:ext>
            </a:extLst>
          </p:cNvPr>
          <p:cNvSpPr>
            <a:spLocks noChangeShapeType="1"/>
          </p:cNvSpPr>
          <p:nvPr/>
        </p:nvSpPr>
        <p:spPr bwMode="auto">
          <a:xfrm rot="7980000" flipH="1">
            <a:off x="7127059" y="5404668"/>
            <a:ext cx="495876" cy="0"/>
          </a:xfrm>
          <a:prstGeom prst="line">
            <a:avLst/>
          </a:prstGeom>
          <a:noFill/>
          <a:ln w="19050">
            <a:solidFill>
              <a:srgbClr val="0033CC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4" name="Полилиния: фигура 73">
            <a:extLst>
              <a:ext uri="{FF2B5EF4-FFF2-40B4-BE49-F238E27FC236}">
                <a16:creationId xmlns:a16="http://schemas.microsoft.com/office/drawing/2014/main" id="{55E1EF94-DA97-49C2-9728-B44B0C6E3F4E}"/>
              </a:ext>
            </a:extLst>
          </p:cNvPr>
          <p:cNvSpPr/>
          <p:nvPr/>
        </p:nvSpPr>
        <p:spPr>
          <a:xfrm>
            <a:off x="7285383" y="5252830"/>
            <a:ext cx="139147" cy="69574"/>
          </a:xfrm>
          <a:custGeom>
            <a:avLst/>
            <a:gdLst>
              <a:gd name="connsiteX0" fmla="*/ 139147 w 139147"/>
              <a:gd name="connsiteY0" fmla="*/ 69574 h 69574"/>
              <a:gd name="connsiteX1" fmla="*/ 0 w 139147"/>
              <a:gd name="connsiteY1" fmla="*/ 0 h 69574"/>
              <a:gd name="connsiteX2" fmla="*/ 0 w 139147"/>
              <a:gd name="connsiteY2" fmla="*/ 0 h 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47" h="69574">
                <a:moveTo>
                  <a:pt x="139147" y="6957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C00FF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0BDE09-D25E-4FF2-9F3D-53C12744D61F}"/>
              </a:ext>
            </a:extLst>
          </p:cNvPr>
          <p:cNvSpPr txBox="1"/>
          <p:nvPr/>
        </p:nvSpPr>
        <p:spPr>
          <a:xfrm>
            <a:off x="5611801" y="5663477"/>
            <a:ext cx="6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C00FF"/>
                </a:solidFill>
                <a:sym typeface="Symbol"/>
              </a:rPr>
              <a:t></a:t>
            </a:r>
            <a:r>
              <a:rPr lang="de-DE" sz="1800" b="1" dirty="0">
                <a:solidFill>
                  <a:srgbClr val="CC00FF"/>
                </a:solidFill>
                <a:latin typeface="Georgia" panose="02040502050405020303" pitchFamily="18" charset="0"/>
              </a:rPr>
              <a:t>x</a:t>
            </a:r>
            <a:endParaRPr lang="ru-RU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72" grpId="0" animBg="1"/>
      <p:bldP spid="7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7555" y="157080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dirty="0">
                <a:sym typeface="Symbol"/>
              </a:rPr>
              <a:t></a:t>
            </a:r>
            <a:r>
              <a:rPr lang="de-DE" sz="2000" b="1" dirty="0">
                <a:latin typeface="Georgia" panose="02040502050405020303" pitchFamily="18" charset="0"/>
              </a:rPr>
              <a:t>x = v</a:t>
            </a:r>
            <a:r>
              <a:rPr lang="de-DE" sz="2000" dirty="0"/>
              <a:t> </a:t>
            </a:r>
            <a:r>
              <a:rPr lang="de-DE" sz="2000" dirty="0">
                <a:sym typeface="Symbol"/>
              </a:rPr>
              <a:t></a:t>
            </a:r>
            <a:r>
              <a:rPr lang="de-DE" sz="2000" i="1" dirty="0"/>
              <a:t>t</a:t>
            </a:r>
            <a:r>
              <a:rPr lang="de-DE" sz="2000" dirty="0"/>
              <a:t>,     </a:t>
            </a:r>
            <a:r>
              <a:rPr lang="de-DE" sz="2000" dirty="0">
                <a:sym typeface="Symbol"/>
              </a:rPr>
              <a:t></a:t>
            </a:r>
            <a:r>
              <a:rPr lang="de-DE" sz="2000" b="1" dirty="0">
                <a:latin typeface="Georgia" panose="02040502050405020303" pitchFamily="18" charset="0"/>
              </a:rPr>
              <a:t>n = </a:t>
            </a:r>
            <a:r>
              <a:rPr lang="de-DE" sz="2000" dirty="0">
                <a:latin typeface="Georgia" panose="02040502050405020303" pitchFamily="18" charset="0"/>
              </a:rPr>
              <a:t>[</a:t>
            </a:r>
            <a:r>
              <a:rPr lang="de-DE" sz="2000" b="1" dirty="0">
                <a:latin typeface="Georgia" panose="02040502050405020303" pitchFamily="18" charset="0"/>
                <a:sym typeface="Symbol"/>
              </a:rPr>
              <a:t>n</a:t>
            </a:r>
            <a:r>
              <a:rPr lang="de-DE" sz="2000" dirty="0"/>
              <a:t> ] </a:t>
            </a:r>
            <a:r>
              <a:rPr lang="de-DE" sz="2000" dirty="0">
                <a:sym typeface="Symbol"/>
              </a:rPr>
              <a:t> </a:t>
            </a:r>
            <a:r>
              <a:rPr lang="de-DE" sz="2000" i="1" dirty="0"/>
              <a:t>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463286"/>
              </p:ext>
            </p:extLst>
          </p:nvPr>
        </p:nvGraphicFramePr>
        <p:xfrm>
          <a:off x="232667" y="116632"/>
          <a:ext cx="7596000" cy="13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3" imgW="5003640" imgH="901440" progId="Equation.DSMT4">
                  <p:embed/>
                </p:oleObj>
              </mc:Choice>
              <mc:Fallback>
                <p:oleObj name="Equation" r:id="rId3" imgW="5003640" imgH="90144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7" y="116632"/>
                        <a:ext cx="7596000" cy="13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2564904"/>
            <a:ext cx="903649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200" dirty="0">
                <a:sym typeface="Symbol"/>
              </a:rPr>
              <a:t></a:t>
            </a:r>
            <a:r>
              <a:rPr lang="de-DE" sz="2200" i="1" dirty="0" err="1">
                <a:latin typeface="Georgia" panose="02040502050405020303" pitchFamily="18" charset="0"/>
              </a:rPr>
              <a:t>n</a:t>
            </a:r>
            <a:r>
              <a:rPr lang="de-DE" sz="2200" i="1" baseline="-34000" dirty="0" err="1">
                <a:latin typeface="Georgia" panose="02040502050405020303" pitchFamily="18" charset="0"/>
              </a:rPr>
              <a:t>i</a:t>
            </a:r>
            <a:r>
              <a:rPr lang="de-DE" sz="2200" b="1" dirty="0">
                <a:latin typeface="Georgia" panose="02040502050405020303" pitchFamily="18" charset="0"/>
              </a:rPr>
              <a:t> = </a:t>
            </a:r>
            <a:r>
              <a:rPr lang="de-DE" sz="22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=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</a:t>
            </a:r>
            <a:r>
              <a:rPr lang="de-DE" sz="2200" baseline="-28000" dirty="0"/>
              <a:t>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</a:t>
            </a:r>
            <a:r>
              <a:rPr lang="de-DE" sz="2200" dirty="0"/>
              <a:t> </a:t>
            </a:r>
            <a:r>
              <a:rPr lang="de-DE" sz="2200" b="1" dirty="0">
                <a:latin typeface="Georgia" panose="02040502050405020303" pitchFamily="18" charset="0"/>
              </a:rPr>
              <a:t>v</a:t>
            </a:r>
            <a:r>
              <a:rPr lang="de-DE" sz="2200" dirty="0"/>
              <a:t>)</a:t>
            </a:r>
            <a:r>
              <a:rPr lang="de-DE" sz="2200" i="1" baseline="-30000" dirty="0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= 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jlm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m</a:t>
            </a:r>
            <a:endParaRPr lang="de-DE" sz="2200" i="1" dirty="0"/>
          </a:p>
          <a:p>
            <a:pPr>
              <a:spcAft>
                <a:spcPts val="600"/>
              </a:spcAft>
            </a:pPr>
            <a:r>
              <a:rPr lang="de-DE" sz="2200" i="1" dirty="0"/>
              <a:t>        = 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 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jki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jlm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m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i="1" dirty="0"/>
              <a:t>= 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 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kl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im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 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km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l 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m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 </a:t>
            </a:r>
            <a:r>
              <a:rPr lang="de-DE" sz="2200" i="1" dirty="0"/>
              <a:t>=</a:t>
            </a:r>
          </a:p>
          <a:p>
            <a:pPr>
              <a:spcAft>
                <a:spcPts val="600"/>
              </a:spcAft>
            </a:pPr>
            <a:r>
              <a:rPr lang="de-DE" sz="2200" i="1" dirty="0"/>
              <a:t>         =  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 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kl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im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m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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km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l 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m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k </a:t>
            </a:r>
            <a:r>
              <a:rPr lang="de-DE" sz="2200" i="1" dirty="0">
                <a:latin typeface="Georgia" panose="02040502050405020303" pitchFamily="18" charset="0"/>
              </a:rPr>
              <a:t>v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i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200" spc="-300" baseline="30000" dirty="0"/>
              <a:t> 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Aft>
                <a:spcPts val="600"/>
              </a:spcAft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endParaRPr lang="de-DE" sz="2200" i="1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654274"/>
              </p:ext>
            </p:extLst>
          </p:nvPr>
        </p:nvGraphicFramePr>
        <p:xfrm>
          <a:off x="323528" y="5722652"/>
          <a:ext cx="62642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5" imgW="4127400" imgH="583920" progId="Equation.DSMT4">
                  <p:embed/>
                </p:oleObj>
              </mc:Choice>
              <mc:Fallback>
                <p:oleObj name="Equation" r:id="rId5" imgW="4127400" imgH="58392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722652"/>
                        <a:ext cx="6264275" cy="889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68077"/>
              </p:ext>
            </p:extLst>
          </p:nvPr>
        </p:nvGraphicFramePr>
        <p:xfrm>
          <a:off x="1954485" y="4293096"/>
          <a:ext cx="58578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7" imgW="3860640" imgH="799920" progId="Equation.DSMT4">
                  <p:embed/>
                </p:oleObj>
              </mc:Choice>
              <mc:Fallback>
                <p:oleObj name="Equation" r:id="rId7" imgW="3860640" imgH="79992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485" y="4293096"/>
                        <a:ext cx="5857875" cy="12176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EBB9D6E-CA86-4CF2-BCD4-3004C1A947A8}"/>
              </a:ext>
            </a:extLst>
          </p:cNvPr>
          <p:cNvGrpSpPr/>
          <p:nvPr/>
        </p:nvGrpSpPr>
        <p:grpSpPr>
          <a:xfrm>
            <a:off x="6327695" y="1351752"/>
            <a:ext cx="1105911" cy="871674"/>
            <a:chOff x="6732788" y="4004597"/>
            <a:chExt cx="1800707" cy="14740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Объект 48">
                  <a:extLst>
                    <a:ext uri="{FF2B5EF4-FFF2-40B4-BE49-F238E27FC236}">
                      <a16:creationId xmlns:a16="http://schemas.microsoft.com/office/drawing/2014/main" id="{4AFEBC75-F605-474D-B371-F068360C3BB6}"/>
                    </a:ext>
                  </a:extLst>
                </p:cNvPr>
                <p:cNvSpPr txBox="1"/>
                <p:nvPr/>
              </p:nvSpPr>
              <p:spPr>
                <a:xfrm>
                  <a:off x="6732788" y="4004597"/>
                  <a:ext cx="1800707" cy="1474011"/>
                </a:xfrm>
                <a:prstGeom prst="rect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ru-RU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en-US" sz="16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ru-RU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en-US" sz="16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mr>
                          <m:mr>
                            <m:e/>
                          </m:mr>
                          <m:mr>
                            <m:e>
                              <m:r>
                                <a:rPr lang="ru-RU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ru-RU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en-US" sz="16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mr>
                        </m:m>
                      </m:oMath>
                    </m:oMathPara>
                  </a14:m>
                  <a:endParaRPr lang="ru-RU" sz="1600" b="1" dirty="0"/>
                </a:p>
              </p:txBody>
            </p:sp>
          </mc:Choice>
          <mc:Fallback xmlns="">
            <p:sp>
              <p:nvSpPr>
                <p:cNvPr id="16" name="Объект 48">
                  <a:extLst>
                    <a:ext uri="{FF2B5EF4-FFF2-40B4-BE49-F238E27FC236}">
                      <a16:creationId xmlns:a16="http://schemas.microsoft.com/office/drawing/2014/main" id="{4AFEBC75-F605-474D-B371-F068360C3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788" y="4004597"/>
                  <a:ext cx="1800707" cy="14740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B0818896-C983-4B36-9857-D4BACE6F2D44}"/>
                </a:ext>
              </a:extLst>
            </p:cNvPr>
            <p:cNvCxnSpPr/>
            <p:nvPr/>
          </p:nvCxnSpPr>
          <p:spPr>
            <a:xfrm>
              <a:off x="7027660" y="4625628"/>
              <a:ext cx="0" cy="469033"/>
            </a:xfrm>
            <a:prstGeom prst="straightConnector1">
              <a:avLst/>
            </a:prstGeom>
            <a:ln w="38100" cmpd="dbl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C6473AD0-4C9A-44CF-8422-E0B6587983CE}"/>
                </a:ext>
              </a:extLst>
            </p:cNvPr>
            <p:cNvCxnSpPr/>
            <p:nvPr/>
          </p:nvCxnSpPr>
          <p:spPr>
            <a:xfrm>
              <a:off x="7470930" y="4614905"/>
              <a:ext cx="0" cy="469033"/>
            </a:xfrm>
            <a:prstGeom prst="straightConnector1">
              <a:avLst/>
            </a:prstGeom>
            <a:ln w="38100" cmpd="dbl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44">
                <a:extLst>
                  <a:ext uri="{FF2B5EF4-FFF2-40B4-BE49-F238E27FC236}">
                    <a16:creationId xmlns:a16="http://schemas.microsoft.com/office/drawing/2014/main" id="{1409EF54-FFBA-4D9C-8812-A6B0251963EB}"/>
                  </a:ext>
                </a:extLst>
              </p:cNvPr>
              <p:cNvSpPr txBox="1"/>
              <p:nvPr/>
            </p:nvSpPr>
            <p:spPr>
              <a:xfrm>
                <a:off x="7830071" y="1340768"/>
                <a:ext cx="995938" cy="871674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mr>
                        <m:mr>
                          <m:e/>
                        </m:mr>
                        <m:mr>
                          <m:e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en-US" sz="2400" b="1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mr>
                      </m:m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2" name="Объект 44">
                <a:extLst>
                  <a:ext uri="{FF2B5EF4-FFF2-40B4-BE49-F238E27FC236}">
                    <a16:creationId xmlns:a16="http://schemas.microsoft.com/office/drawing/2014/main" id="{1409EF54-FFBA-4D9C-8812-A6B025196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71" y="1340768"/>
                <a:ext cx="995938" cy="8716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EB473C9-FB86-4E29-83BB-202D9346A575}"/>
              </a:ext>
            </a:extLst>
          </p:cNvPr>
          <p:cNvCxnSpPr>
            <a:cxnSpLocks/>
          </p:cNvCxnSpPr>
          <p:nvPr/>
        </p:nvCxnSpPr>
        <p:spPr>
          <a:xfrm>
            <a:off x="7975548" y="1668766"/>
            <a:ext cx="306231" cy="277368"/>
          </a:xfrm>
          <a:prstGeom prst="straightConnector1">
            <a:avLst/>
          </a:prstGeom>
          <a:ln w="38100" cmpd="dbl"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6AEC7FA-DB24-4EF6-BC86-F7BA075A998E}"/>
              </a:ext>
            </a:extLst>
          </p:cNvPr>
          <p:cNvCxnSpPr>
            <a:cxnSpLocks/>
          </p:cNvCxnSpPr>
          <p:nvPr/>
        </p:nvCxnSpPr>
        <p:spPr>
          <a:xfrm flipH="1">
            <a:off x="7992275" y="1660088"/>
            <a:ext cx="238180" cy="312039"/>
          </a:xfrm>
          <a:prstGeom prst="straightConnector1">
            <a:avLst/>
          </a:prstGeom>
          <a:ln w="38100" cmpd="dbl"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61BBC3-A9B0-4752-8EE8-C0E5AF8EE5B9}"/>
              </a:ext>
            </a:extLst>
          </p:cNvPr>
          <p:cNvSpPr txBox="1"/>
          <p:nvPr/>
        </p:nvSpPr>
        <p:spPr>
          <a:xfrm>
            <a:off x="5868144" y="2247015"/>
            <a:ext cx="3275856" cy="269689"/>
          </a:xfrm>
          <a:prstGeom prst="rect">
            <a:avLst/>
          </a:prstGeom>
          <a:solidFill>
            <a:schemeClr val="bg1"/>
          </a:solidFill>
          <a:ln w="28575">
            <a:solidFill>
              <a:srgbClr val="CC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i="1" baseline="-25000" dirty="0">
                <a:latin typeface="Georgia" panose="02040502050405020303" pitchFamily="18" charset="0"/>
              </a:rPr>
              <a:t>ij</a:t>
            </a:r>
            <a:r>
              <a:rPr lang="nl-BE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en-US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i="1" baseline="-25000" dirty="0">
                <a:latin typeface="Georgia" panose="02040502050405020303" pitchFamily="18" charset="0"/>
              </a:rPr>
              <a:t>lm</a:t>
            </a:r>
            <a:r>
              <a:rPr lang="nl-BE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  <a:sym typeface="Symbol"/>
              </a:rPr>
              <a:t>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i="1" baseline="-25000" dirty="0">
                <a:latin typeface="Georgia" panose="02040502050405020303" pitchFamily="18" charset="0"/>
              </a:rPr>
              <a:t>ij</a:t>
            </a:r>
            <a:r>
              <a:rPr lang="en-US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i="1" baseline="-25000" dirty="0">
                <a:latin typeface="Georgia" panose="02040502050405020303" pitchFamily="18" charset="0"/>
              </a:rPr>
              <a:t>lm</a:t>
            </a:r>
            <a:r>
              <a:rPr lang="nl-BE" dirty="0">
                <a:latin typeface="Georgia" panose="02040502050405020303" pitchFamily="18" charset="0"/>
              </a:rPr>
              <a:t> = </a:t>
            </a:r>
            <a:r>
              <a:rPr lang="en-US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i="1" baseline="-25000" dirty="0">
                <a:latin typeface="Georgia" panose="02040502050405020303" pitchFamily="18" charset="0"/>
              </a:rPr>
              <a:t>il </a:t>
            </a:r>
            <a:r>
              <a:rPr lang="en-US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i="1" baseline="-25000" dirty="0">
                <a:latin typeface="Georgia" panose="02040502050405020303" pitchFamily="18" charset="0"/>
              </a:rPr>
              <a:t>jm</a:t>
            </a:r>
            <a:r>
              <a:rPr lang="nl-BE" dirty="0">
                <a:latin typeface="Georgia" panose="02040502050405020303" pitchFamily="18" charset="0"/>
              </a:rPr>
              <a:t> – </a:t>
            </a:r>
            <a:r>
              <a:rPr lang="en-US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i="1" baseline="-25000" dirty="0">
                <a:latin typeface="Georgia" panose="02040502050405020303" pitchFamily="18" charset="0"/>
              </a:rPr>
              <a:t>im</a:t>
            </a:r>
            <a:r>
              <a:rPr lang="en-US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i="1" baseline="-25000" dirty="0">
                <a:latin typeface="Georgia" panose="02040502050405020303" pitchFamily="18" charset="0"/>
              </a:rPr>
              <a:t>jl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21" name="Плюс 6">
            <a:extLst>
              <a:ext uri="{FF2B5EF4-FFF2-40B4-BE49-F238E27FC236}">
                <a16:creationId xmlns:a16="http://schemas.microsoft.com/office/drawing/2014/main" id="{F5246096-B4B0-4E0D-B8EC-1629E6DA8D6D}"/>
              </a:ext>
            </a:extLst>
          </p:cNvPr>
          <p:cNvSpPr/>
          <p:nvPr/>
        </p:nvSpPr>
        <p:spPr>
          <a:xfrm>
            <a:off x="7006081" y="1713037"/>
            <a:ext cx="252000" cy="21600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Минус 7">
            <a:extLst>
              <a:ext uri="{FF2B5EF4-FFF2-40B4-BE49-F238E27FC236}">
                <a16:creationId xmlns:a16="http://schemas.microsoft.com/office/drawing/2014/main" id="{3F8C3B79-BCE4-45FA-9032-41925237EFD5}"/>
              </a:ext>
            </a:extLst>
          </p:cNvPr>
          <p:cNvSpPr/>
          <p:nvPr/>
        </p:nvSpPr>
        <p:spPr>
          <a:xfrm>
            <a:off x="8476332" y="1700603"/>
            <a:ext cx="252000" cy="180000"/>
          </a:xfrm>
          <a:prstGeom prst="mathMinus">
            <a:avLst/>
          </a:prstGeom>
          <a:solidFill>
            <a:srgbClr val="2F26E6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AFF5A6-4E5B-4ED3-BC4A-6CF800DE8C9A}"/>
              </a:ext>
            </a:extLst>
          </p:cNvPr>
          <p:cNvSpPr txBox="1"/>
          <p:nvPr/>
        </p:nvSpPr>
        <p:spPr>
          <a:xfrm>
            <a:off x="120330" y="197769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>
                <a:sym typeface="Symbol"/>
              </a:rPr>
              <a:t></a:t>
            </a:r>
            <a:r>
              <a:rPr lang="de-DE" sz="2400" i="1" dirty="0">
                <a:latin typeface="Georgia" panose="02040502050405020303" pitchFamily="18" charset="0"/>
              </a:rPr>
              <a:t>x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i="1" dirty="0">
                <a:latin typeface="Georgia" panose="02040502050405020303" pitchFamily="18" charset="0"/>
              </a:rPr>
              <a:t>v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dirty="0"/>
              <a:t> </a:t>
            </a:r>
            <a:r>
              <a:rPr lang="de-DE" sz="2400" dirty="0">
                <a:sym typeface="Symbol"/>
              </a:rPr>
              <a:t></a:t>
            </a:r>
            <a:r>
              <a:rPr lang="de-DE" sz="2400" i="1" dirty="0"/>
              <a:t>t</a:t>
            </a:r>
            <a:r>
              <a:rPr lang="de-DE" sz="2400" dirty="0"/>
              <a:t>     </a:t>
            </a:r>
            <a:endParaRPr lang="de-DE" sz="20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29D3131-BB8F-4724-BA58-9139AF10457D}"/>
              </a:ext>
            </a:extLst>
          </p:cNvPr>
          <p:cNvCxnSpPr/>
          <p:nvPr/>
        </p:nvCxnSpPr>
        <p:spPr>
          <a:xfrm flipH="1">
            <a:off x="1926680" y="1939836"/>
            <a:ext cx="2110137" cy="70787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0C30A54-CAF9-4B16-B99E-E8CBC08803CE}"/>
              </a:ext>
            </a:extLst>
          </p:cNvPr>
          <p:cNvCxnSpPr>
            <a:cxnSpLocks/>
          </p:cNvCxnSpPr>
          <p:nvPr/>
        </p:nvCxnSpPr>
        <p:spPr>
          <a:xfrm flipH="1">
            <a:off x="913545" y="1878227"/>
            <a:ext cx="1437511" cy="26996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BB3811-1BA8-4D88-9177-BC755099DB7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883422" y="1132613"/>
            <a:ext cx="1915840" cy="316048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5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1" grpId="0" animBg="1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354267"/>
              </p:ext>
            </p:extLst>
          </p:nvPr>
        </p:nvGraphicFramePr>
        <p:xfrm>
          <a:off x="468313" y="260350"/>
          <a:ext cx="79994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Equation" r:id="rId3" imgW="5270500" imgH="584200" progId="Equation.DSMT4">
                  <p:embed/>
                </p:oleObj>
              </mc:Choice>
              <mc:Fallback>
                <p:oleObj name="Equation" r:id="rId3" imgW="5270500" imgH="58420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9994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50012"/>
              </p:ext>
            </p:extLst>
          </p:nvPr>
        </p:nvGraphicFramePr>
        <p:xfrm>
          <a:off x="1820863" y="1416050"/>
          <a:ext cx="505142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Equation" r:id="rId5" imgW="3327120" imgH="990360" progId="Equation.DSMT4">
                  <p:embed/>
                </p:oleObj>
              </mc:Choice>
              <mc:Fallback>
                <p:oleObj name="Equation" r:id="rId5" imgW="3327120" imgH="99036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1416050"/>
                        <a:ext cx="5051425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413242"/>
              </p:ext>
            </p:extLst>
          </p:nvPr>
        </p:nvGraphicFramePr>
        <p:xfrm>
          <a:off x="250825" y="3221038"/>
          <a:ext cx="86772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7" imgW="4851360" imgH="558720" progId="Equation.DSMT4">
                  <p:embed/>
                </p:oleObj>
              </mc:Choice>
              <mc:Fallback>
                <p:oleObj name="Equation" r:id="rId7" imgW="4851360" imgH="55872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21038"/>
                        <a:ext cx="86772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5902"/>
              </p:ext>
            </p:extLst>
          </p:nvPr>
        </p:nvGraphicFramePr>
        <p:xfrm>
          <a:off x="3678238" y="4437063"/>
          <a:ext cx="3203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9" imgW="1930320" imgH="266400" progId="Equation.DSMT4">
                  <p:embed/>
                </p:oleObj>
              </mc:Choice>
              <mc:Fallback>
                <p:oleObj name="Equation" r:id="rId9" imgW="1930320" imgH="2664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4437063"/>
                        <a:ext cx="32035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632003"/>
              </p:ext>
            </p:extLst>
          </p:nvPr>
        </p:nvGraphicFramePr>
        <p:xfrm>
          <a:off x="452438" y="5373688"/>
          <a:ext cx="8382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11" imgW="5524200" imgH="583920" progId="Equation.DSMT4">
                  <p:embed/>
                </p:oleObj>
              </mc:Choice>
              <mc:Fallback>
                <p:oleObj name="Equation" r:id="rId11" imgW="5524200" imgH="58392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373688"/>
                        <a:ext cx="83820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0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323528" y="692696"/>
          <a:ext cx="14970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3" imgW="876240" imgH="406080" progId="Equation.DSMT4">
                  <p:embed/>
                </p:oleObj>
              </mc:Choice>
              <mc:Fallback>
                <p:oleObj name="Equation" r:id="rId3" imgW="876240" imgH="40608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92696"/>
                        <a:ext cx="1497013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915816" y="692696"/>
          <a:ext cx="22352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5" imgW="1307880" imgH="406080" progId="Equation.DSMT4">
                  <p:embed/>
                </p:oleObj>
              </mc:Choice>
              <mc:Fallback>
                <p:oleObj name="Equation" r:id="rId5" imgW="1307880" imgH="40608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692696"/>
                        <a:ext cx="22352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67544" y="1916832"/>
          <a:ext cx="23225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7" imgW="1358640" imgH="431640" progId="Equation.DSMT4">
                  <p:embed/>
                </p:oleObj>
              </mc:Choice>
              <mc:Fallback>
                <p:oleObj name="Equation" r:id="rId7" imgW="1358640" imgH="43164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6832"/>
                        <a:ext cx="23225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67544" y="4221088"/>
          <a:ext cx="36115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9" imgW="1675673" imgH="444307" progId="Equation.DSMT4">
                  <p:embed/>
                </p:oleObj>
              </mc:Choice>
              <mc:Fallback>
                <p:oleObj name="Equation" r:id="rId9" imgW="1675673" imgH="444307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21088"/>
                        <a:ext cx="36115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95536" y="2996952"/>
          <a:ext cx="571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11" imgW="3098520" imgH="431640" progId="Equation.DSMT4">
                  <p:embed/>
                </p:oleObj>
              </mc:Choice>
              <mc:Fallback>
                <p:oleObj name="Equation" r:id="rId11" imgW="3098520" imgH="43164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96952"/>
                        <a:ext cx="5715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187624" y="5393422"/>
          <a:ext cx="2339976" cy="9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name="Equation" r:id="rId13" imgW="927000" imgH="393480" progId="Equation.DSMT4">
                  <p:embed/>
                </p:oleObj>
              </mc:Choice>
              <mc:Fallback>
                <p:oleObj name="Equation" r:id="rId13" imgW="927000" imgH="39348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93422"/>
                        <a:ext cx="2339976" cy="99886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6104533" y="5197776"/>
            <a:ext cx="3039467" cy="1632687"/>
            <a:chOff x="3224213" y="2667000"/>
            <a:chExt cx="3039467" cy="1784836"/>
          </a:xfrm>
        </p:grpSpPr>
        <p:graphicFrame>
          <p:nvGraphicFramePr>
            <p:cNvPr id="9" name="Объект 8"/>
            <p:cNvGraphicFramePr>
              <a:graphicFrameLocks noChangeAspect="1"/>
            </p:cNvGraphicFramePr>
            <p:nvPr/>
          </p:nvGraphicFramePr>
          <p:xfrm>
            <a:off x="3224213" y="2667000"/>
            <a:ext cx="2632075" cy="935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7" name="Equation" r:id="rId15" imgW="1218960" imgH="431640" progId="Equation.DSMT4">
                    <p:embed/>
                  </p:oleObj>
                </mc:Choice>
                <mc:Fallback>
                  <p:oleObj name="Equation" r:id="rId15" imgW="1218960" imgH="431640" progId="Equation.DSMT4">
                    <p:embed/>
                    <p:pic>
                      <p:nvPicPr>
                        <p:cNvPr id="9" name="Объект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213" y="2667000"/>
                          <a:ext cx="2632075" cy="935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347864" y="3543399"/>
              <a:ext cx="2915816" cy="90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Material </a:t>
              </a:r>
              <a:r>
                <a:rPr lang="ru-RU" sz="2400" dirty="0"/>
                <a:t> (</a:t>
              </a:r>
              <a:r>
                <a:rPr lang="en-US" sz="2400" dirty="0"/>
                <a:t>substantial</a:t>
              </a:r>
              <a:r>
                <a:rPr lang="ru-RU" sz="2400" dirty="0"/>
                <a:t>) </a:t>
              </a:r>
              <a:r>
                <a:rPr lang="en-US" sz="2400" dirty="0"/>
                <a:t>derivative</a:t>
              </a:r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67E23E8-8D6A-4F78-9B86-D3E831BF7AE4}"/>
              </a:ext>
            </a:extLst>
          </p:cNvPr>
          <p:cNvSpPr/>
          <p:nvPr/>
        </p:nvSpPr>
        <p:spPr>
          <a:xfrm>
            <a:off x="611560" y="51381"/>
            <a:ext cx="853244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conservation equation for Eulerian description</a:t>
            </a:r>
          </a:p>
        </p:txBody>
      </p:sp>
    </p:spTree>
    <p:extLst>
      <p:ext uri="{BB962C8B-B14F-4D97-AF65-F5344CB8AC3E}">
        <p14:creationId xmlns:p14="http://schemas.microsoft.com/office/powerpoint/2010/main" val="23776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34786"/>
              </p:ext>
            </p:extLst>
          </p:nvPr>
        </p:nvGraphicFramePr>
        <p:xfrm>
          <a:off x="669925" y="312738"/>
          <a:ext cx="2654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quation" r:id="rId3" imgW="1600200" imgH="291960" progId="Equation.DSMT4">
                  <p:embed/>
                </p:oleObj>
              </mc:Choice>
              <mc:Fallback>
                <p:oleObj name="Equation" r:id="rId3" imgW="1600200" imgH="29196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12738"/>
                        <a:ext cx="2654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360746"/>
              </p:ext>
            </p:extLst>
          </p:nvPr>
        </p:nvGraphicFramePr>
        <p:xfrm>
          <a:off x="539552" y="906923"/>
          <a:ext cx="77438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Equation" r:id="rId5" imgW="5105160" imgH="533160" progId="Equation.DSMT4">
                  <p:embed/>
                </p:oleObj>
              </mc:Choice>
              <mc:Fallback>
                <p:oleObj name="Equation" r:id="rId5" imgW="5105160" imgH="53316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06923"/>
                        <a:ext cx="7743825" cy="81438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1988840"/>
            <a:ext cx="51845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ym typeface="Symbol"/>
              </a:rPr>
              <a:t>d</a:t>
            </a:r>
            <a:r>
              <a:rPr lang="de-DE" sz="2400" b="1" dirty="0">
                <a:latin typeface="Georgia" panose="02040502050405020303" pitchFamily="18" charset="0"/>
              </a:rPr>
              <a:t>x = v</a:t>
            </a:r>
            <a:r>
              <a:rPr lang="de-DE" sz="2400" dirty="0"/>
              <a:t> </a:t>
            </a:r>
            <a:r>
              <a:rPr lang="en-US" sz="2400" dirty="0">
                <a:sym typeface="Symbol"/>
              </a:rPr>
              <a:t>d</a:t>
            </a:r>
            <a:r>
              <a:rPr lang="de-DE" sz="2400" i="1" dirty="0"/>
              <a:t>t</a:t>
            </a:r>
            <a:r>
              <a:rPr lang="ru-RU" sz="2400" dirty="0"/>
              <a:t> </a:t>
            </a:r>
            <a:r>
              <a:rPr lang="en-US" sz="2400" dirty="0"/>
              <a:t>                 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>
                <a:latin typeface="Georgia" panose="02040502050405020303" pitchFamily="18" charset="0"/>
              </a:rPr>
              <a:t>x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i="1" dirty="0">
                <a:latin typeface="Georgia" panose="02040502050405020303" pitchFamily="18" charset="0"/>
              </a:rPr>
              <a:t>v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/>
              <a:t>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/>
              <a:t> </a:t>
            </a:r>
            <a:endParaRPr lang="ru-RU" sz="2400" dirty="0"/>
          </a:p>
          <a:p>
            <a:pPr>
              <a:spcAft>
                <a:spcPts val="600"/>
              </a:spcAft>
            </a:pP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2400" b="1" dirty="0" err="1">
                <a:latin typeface="Georgia" panose="02040502050405020303" pitchFamily="18" charset="0"/>
              </a:rPr>
              <a:t>n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dirty="0">
                <a:latin typeface="Georgia" panose="02040502050405020303" pitchFamily="18" charset="0"/>
              </a:rPr>
              <a:t>[</a:t>
            </a:r>
            <a:r>
              <a:rPr lang="de-DE" sz="2400" b="1" dirty="0">
                <a:latin typeface="Georgia" panose="02040502050405020303" pitchFamily="18" charset="0"/>
                <a:sym typeface="Symbol"/>
              </a:rPr>
              <a:t>n</a:t>
            </a:r>
            <a:r>
              <a:rPr lang="de-DE" sz="2400" dirty="0"/>
              <a:t> ] </a:t>
            </a:r>
            <a:r>
              <a:rPr lang="de-DE" sz="2400" dirty="0">
                <a:sym typeface="Symbol"/>
              </a:rPr>
              <a:t>d</a:t>
            </a:r>
            <a:r>
              <a:rPr lang="de-DE" sz="2400" i="1" dirty="0"/>
              <a:t>t      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 err="1">
                <a:latin typeface="Georgia" panose="02040502050405020303" pitchFamily="18" charset="0"/>
              </a:rPr>
              <a:t>n</a:t>
            </a:r>
            <a:r>
              <a:rPr lang="de-DE" sz="2400" i="1" baseline="-34000" dirty="0" err="1">
                <a:latin typeface="Georgia" panose="02040502050405020303" pitchFamily="18" charset="0"/>
              </a:rPr>
              <a:t>i</a:t>
            </a:r>
            <a:r>
              <a:rPr lang="de-DE" sz="2200" b="1" dirty="0">
                <a:latin typeface="Georgia" panose="02040502050405020303" pitchFamily="18" charset="0"/>
              </a:rPr>
              <a:t> =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/>
              <a:t>t </a:t>
            </a:r>
            <a:r>
              <a:rPr lang="de-DE" sz="24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4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400" dirty="0"/>
              <a:t> </a:t>
            </a:r>
            <a:r>
              <a:rPr lang="de-DE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400" i="1" baseline="-32000" dirty="0" err="1">
                <a:latin typeface="Georgia" panose="02040502050405020303" pitchFamily="18" charset="0"/>
                <a:sym typeface="Symbol"/>
              </a:rPr>
              <a:t>ik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2400" b="1" dirty="0">
                <a:latin typeface="Georgia" panose="02040502050405020303" pitchFamily="18" charset="0"/>
                <a:sym typeface="Symbol"/>
              </a:rPr>
              <a:t>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dirty="0">
                <a:latin typeface="Georgia" panose="02040502050405020303" pitchFamily="18" charset="0"/>
              </a:rPr>
              <a:t>[</a:t>
            </a:r>
            <a:r>
              <a:rPr lang="de-DE" sz="2400" b="1" dirty="0">
                <a:latin typeface="Georgia" panose="02040502050405020303" pitchFamily="18" charset="0"/>
                <a:sym typeface="Symbol"/>
              </a:rPr>
              <a:t></a:t>
            </a:r>
            <a:r>
              <a:rPr lang="de-DE" sz="2400" b="1" dirty="0">
                <a:latin typeface="Georgia" panose="02040502050405020303" pitchFamily="18" charset="0"/>
                <a:sym typeface="Symbol" panose="05050102010706020507" pitchFamily="18" charset="2"/>
              </a:rPr>
              <a:t></a:t>
            </a:r>
            <a:r>
              <a:rPr lang="de-DE" sz="2400" dirty="0"/>
              <a:t> ] </a:t>
            </a:r>
            <a:r>
              <a:rPr lang="de-DE" sz="2400" dirty="0">
                <a:sym typeface="Symbol"/>
              </a:rPr>
              <a:t>d</a:t>
            </a:r>
            <a:r>
              <a:rPr lang="de-DE" sz="2400" i="1" dirty="0"/>
              <a:t>t      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dirty="0" err="1">
                <a:sym typeface="Symbol"/>
              </a:rPr>
              <a:t></a:t>
            </a:r>
            <a:r>
              <a:rPr lang="de-DE" sz="2400" i="1" baseline="-34000" dirty="0" err="1">
                <a:latin typeface="Georgia" panose="02040502050405020303" pitchFamily="18" charset="0"/>
              </a:rPr>
              <a:t>i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/>
              <a:t>t </a:t>
            </a:r>
            <a:r>
              <a:rPr lang="de-DE" sz="2400" dirty="0">
                <a:sym typeface="Symbol"/>
              </a:rPr>
              <a:t></a:t>
            </a:r>
            <a:r>
              <a:rPr lang="de-DE" sz="2400" i="1" baseline="-30000" dirty="0">
                <a:latin typeface="Georgia" panose="02040502050405020303" pitchFamily="18" charset="0"/>
                <a:sym typeface="Symbol"/>
              </a:rPr>
              <a:t>k</a:t>
            </a:r>
            <a:r>
              <a:rPr lang="de-DE" sz="2400" dirty="0"/>
              <a:t> </a:t>
            </a:r>
            <a:r>
              <a:rPr lang="de-DE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400" i="1" baseline="-32000" dirty="0" err="1">
                <a:latin typeface="Georgia" panose="02040502050405020303" pitchFamily="18" charset="0"/>
                <a:sym typeface="Symbol"/>
              </a:rPr>
              <a:t>ik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07926"/>
              </p:ext>
            </p:extLst>
          </p:nvPr>
        </p:nvGraphicFramePr>
        <p:xfrm>
          <a:off x="1323677" y="3501008"/>
          <a:ext cx="641667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7" imgW="4228920" imgH="799920" progId="Equation.DSMT4">
                  <p:embed/>
                </p:oleObj>
              </mc:Choice>
              <mc:Fallback>
                <p:oleObj name="Equation" r:id="rId7" imgW="4228920" imgH="79992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677" y="3501008"/>
                        <a:ext cx="6416675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941168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n</a:t>
            </a:r>
            <a:r>
              <a:rPr lang="en-US" dirty="0"/>
              <a:t> </a:t>
            </a:r>
            <a:r>
              <a:rPr lang="en-US" sz="2400" dirty="0"/>
              <a:t>and</a:t>
            </a:r>
            <a:r>
              <a:rPr lang="en-US" dirty="0"/>
              <a:t>  </a:t>
            </a:r>
            <a:r>
              <a:rPr lang="en-US" sz="2800" b="1" dirty="0">
                <a:latin typeface="Georgia" panose="02040502050405020303" pitchFamily="18" charset="0"/>
                <a:sym typeface="Symbol"/>
              </a:rPr>
              <a:t> </a:t>
            </a:r>
            <a:r>
              <a:rPr lang="en-US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move and rotate as rigid body </a:t>
            </a:r>
            <a:r>
              <a:rPr lang="en-US" sz="2800" dirty="0">
                <a:sym typeface="Symbol"/>
              </a:rPr>
              <a:t>(</a:t>
            </a:r>
            <a:r>
              <a:rPr lang="en-US" sz="2800" b="1" dirty="0">
                <a:latin typeface="Georgia" panose="02040502050405020303" pitchFamily="18" charset="0"/>
                <a:sym typeface="Symbol"/>
              </a:rPr>
              <a:t>v</a:t>
            </a:r>
            <a:r>
              <a:rPr lang="en-US" sz="2800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and</a:t>
            </a:r>
            <a:r>
              <a:rPr lang="en-US" sz="2800" dirty="0">
                <a:sym typeface="Symbol"/>
              </a:rPr>
              <a:t> </a:t>
            </a:r>
            <a:r>
              <a:rPr lang="en-US" sz="2800" b="1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800" dirty="0">
                <a:sym typeface="Symbol"/>
              </a:rPr>
              <a:t>)</a:t>
            </a:r>
            <a:r>
              <a:rPr lang="en-US" dirty="0"/>
              <a:t> 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906880"/>
              </p:ext>
            </p:extLst>
          </p:nvPr>
        </p:nvGraphicFramePr>
        <p:xfrm>
          <a:off x="1223516" y="5617146"/>
          <a:ext cx="66278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9" imgW="4368600" imgH="495000" progId="Equation.DSMT4">
                  <p:embed/>
                </p:oleObj>
              </mc:Choice>
              <mc:Fallback>
                <p:oleObj name="Equation" r:id="rId9" imgW="4368600" imgH="4950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516" y="5617146"/>
                        <a:ext cx="66278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D7EE08B-326A-4D71-87D9-098BAD630A3E}"/>
              </a:ext>
            </a:extLst>
          </p:cNvPr>
          <p:cNvSpPr txBox="1"/>
          <p:nvPr/>
        </p:nvSpPr>
        <p:spPr>
          <a:xfrm>
            <a:off x="5292080" y="2492641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200" i="1" dirty="0" err="1">
                <a:latin typeface="Georgia" panose="02040502050405020303" pitchFamily="18" charset="0"/>
              </a:rPr>
              <a:t>n</a:t>
            </a:r>
            <a:r>
              <a:rPr lang="de-DE" sz="2200" i="1" baseline="-34000" dirty="0" err="1">
                <a:latin typeface="Georgia" panose="02040502050405020303" pitchFamily="18" charset="0"/>
              </a:rPr>
              <a:t>i</a:t>
            </a:r>
            <a:r>
              <a:rPr lang="de-DE" sz="2200" b="1" dirty="0">
                <a:latin typeface="Georgia" panose="02040502050405020303" pitchFamily="18" charset="0"/>
              </a:rPr>
              <a:t> = </a:t>
            </a:r>
            <a:r>
              <a:rPr lang="de-DE" sz="22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200" i="1" dirty="0"/>
              <a:t>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200" i="1" dirty="0"/>
              <a:t>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2A0EB-F163-4B43-A7DB-2FE003F0D8A7}"/>
              </a:ext>
            </a:extLst>
          </p:cNvPr>
          <p:cNvSpPr txBox="1"/>
          <p:nvPr/>
        </p:nvSpPr>
        <p:spPr>
          <a:xfrm>
            <a:off x="5318015" y="2912170"/>
            <a:ext cx="350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dirty="0">
                <a:sym typeface="Symbol"/>
              </a:rPr>
              <a:t></a:t>
            </a:r>
            <a:r>
              <a:rPr lang="de-DE" sz="2400" i="1" baseline="-34000" dirty="0">
                <a:latin typeface="Georgia" panose="02040502050405020303" pitchFamily="18" charset="0"/>
              </a:rPr>
              <a:t>i</a:t>
            </a:r>
            <a:r>
              <a:rPr lang="de-DE" sz="2200" b="1" dirty="0">
                <a:latin typeface="Georgia" panose="02040502050405020303" pitchFamily="18" charset="0"/>
              </a:rPr>
              <a:t> = </a:t>
            </a:r>
            <a:r>
              <a:rPr lang="de-DE" sz="22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400" dirty="0" err="1">
                <a:sym typeface="Symbol"/>
              </a:rPr>
              <a:t>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200" i="1" dirty="0"/>
              <a:t>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2400" dirty="0">
                <a:sym typeface="Symbol"/>
              </a:rPr>
              <a:t></a:t>
            </a:r>
            <a:r>
              <a:rPr lang="de-DE" sz="2200" i="1" baseline="-30000" dirty="0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200" i="1" dirty="0"/>
              <a:t>t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endParaRPr lang="de-DE" sz="2200" i="1" dirty="0"/>
          </a:p>
        </p:txBody>
      </p:sp>
    </p:spTree>
    <p:extLst>
      <p:ext uri="{BB962C8B-B14F-4D97-AF65-F5344CB8AC3E}">
        <p14:creationId xmlns:p14="http://schemas.microsoft.com/office/powerpoint/2010/main" val="22605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79512" y="267942"/>
            <a:ext cx="6048672" cy="1047750"/>
            <a:chOff x="179512" y="93663"/>
            <a:chExt cx="6048672" cy="1047750"/>
          </a:xfrm>
        </p:grpSpPr>
        <p:sp>
          <p:nvSpPr>
            <p:cNvPr id="2" name="TextBox 1"/>
            <p:cNvSpPr txBox="1"/>
            <p:nvPr/>
          </p:nvSpPr>
          <p:spPr>
            <a:xfrm>
              <a:off x="179512" y="116632"/>
              <a:ext cx="604867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</a:t>
              </a: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ru-RU" dirty="0"/>
            </a:p>
          </p:txBody>
        </p:sp>
        <p:graphicFrame>
          <p:nvGraphicFramePr>
            <p:cNvPr id="3" name="Объ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4114876"/>
                </p:ext>
              </p:extLst>
            </p:nvPr>
          </p:nvGraphicFramePr>
          <p:xfrm>
            <a:off x="1120775" y="93663"/>
            <a:ext cx="5106988" cy="1047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7" name="Equation" r:id="rId3" imgW="2908080" imgH="596880" progId="Equation.DSMT4">
                    <p:embed/>
                  </p:oleObj>
                </mc:Choice>
                <mc:Fallback>
                  <p:oleObj name="Equation" r:id="rId3" imgW="2908080" imgH="596880" progId="Equation.DSMT4">
                    <p:embed/>
                    <p:pic>
                      <p:nvPicPr>
                        <p:cNvPr id="3" name="Объект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775" y="93663"/>
                          <a:ext cx="5106988" cy="1047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84540"/>
              </p:ext>
            </p:extLst>
          </p:nvPr>
        </p:nvGraphicFramePr>
        <p:xfrm>
          <a:off x="1566863" y="1341438"/>
          <a:ext cx="6010275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5" imgW="3962160" imgH="1485720" progId="Equation.DSMT4">
                  <p:embed/>
                </p:oleObj>
              </mc:Choice>
              <mc:Fallback>
                <p:oleObj name="Equation" r:id="rId5" imgW="3962160" imgH="148572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341438"/>
                        <a:ext cx="6010275" cy="226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Группа 8"/>
          <p:cNvGrpSpPr/>
          <p:nvPr/>
        </p:nvGrpSpPr>
        <p:grpSpPr>
          <a:xfrm>
            <a:off x="549275" y="4062139"/>
            <a:ext cx="8055173" cy="735013"/>
            <a:chOff x="549275" y="4077841"/>
            <a:chExt cx="8055173" cy="735013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611442"/>
                </p:ext>
              </p:extLst>
            </p:nvPr>
          </p:nvGraphicFramePr>
          <p:xfrm>
            <a:off x="549275" y="4077841"/>
            <a:ext cx="3852863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9" name="Equation" r:id="rId7" imgW="2539800" imgH="482400" progId="Equation.DSMT4">
                    <p:embed/>
                  </p:oleObj>
                </mc:Choice>
                <mc:Fallback>
                  <p:oleObj name="Equation" r:id="rId7" imgW="2539800" imgH="482400" progId="Equation.DSMT4">
                    <p:embed/>
                    <p:pic>
                      <p:nvPicPr>
                        <p:cNvPr id="7" name="Объект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275" y="4077841"/>
                          <a:ext cx="3852863" cy="735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4572000" y="4282504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 </a:t>
              </a:r>
              <a:r>
                <a:rPr lang="en-US" sz="2400" dirty="0" err="1"/>
                <a:t>Yaumann</a:t>
              </a:r>
              <a:r>
                <a:rPr lang="en-US" sz="2400" dirty="0"/>
                <a:t> Derivative</a:t>
              </a:r>
              <a:endParaRPr lang="ru-RU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B21586C6-47A9-4100-8DBD-FE84EF8D8E25}"/>
                  </a:ext>
                </a:extLst>
              </p:cNvPr>
              <p:cNvSpPr txBox="1"/>
              <p:nvPr/>
            </p:nvSpPr>
            <p:spPr bwMode="auto">
              <a:xfrm>
                <a:off x="4283968" y="5092822"/>
                <a:ext cx="5051425" cy="7350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1" dirty="0">
                            <a:latin typeface="Georgia" panose="02040502050405020303" pitchFamily="18" charset="0"/>
                          </a:rPr>
                          <m:t>v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B21586C6-47A9-4100-8DBD-FE84EF8D8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968" y="5092822"/>
                <a:ext cx="5051425" cy="7350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DFD59B8-F617-4269-B408-6EC6BB2F74AE}"/>
              </a:ext>
            </a:extLst>
          </p:cNvPr>
          <p:cNvSpPr txBox="1"/>
          <p:nvPr/>
        </p:nvSpPr>
        <p:spPr>
          <a:xfrm>
            <a:off x="7164288" y="314096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eorgia" panose="02040502050405020303" pitchFamily="18" charset="0"/>
              </a:rPr>
              <a:t>v</a:t>
            </a:r>
            <a:endParaRPr lang="ru-RU" sz="24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7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339965"/>
              </p:ext>
            </p:extLst>
          </p:nvPr>
        </p:nvGraphicFramePr>
        <p:xfrm>
          <a:off x="21878" y="2505943"/>
          <a:ext cx="21018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" name="Equation" r:id="rId3" imgW="1282680" imgH="457200" progId="Equation.DSMT4">
                  <p:embed/>
                </p:oleObj>
              </mc:Choice>
              <mc:Fallback>
                <p:oleObj name="Equation" r:id="rId3" imgW="1282680" imgH="45720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8" y="2505943"/>
                        <a:ext cx="2101850" cy="750887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3367945" y="4481587"/>
                <a:ext cx="4077296" cy="803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Georgia" panose="02040502050405020303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7945" y="4481587"/>
                <a:ext cx="4077296" cy="803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25405"/>
              </p:ext>
            </p:extLst>
          </p:nvPr>
        </p:nvGraphicFramePr>
        <p:xfrm>
          <a:off x="0" y="116632"/>
          <a:ext cx="20193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Equation" r:id="rId6" imgW="1231560" imgH="457200" progId="Equation.DSMT4">
                  <p:embed/>
                </p:oleObj>
              </mc:Choice>
              <mc:Fallback>
                <p:oleObj name="Equation" r:id="rId6" imgW="1231560" imgH="4572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6632"/>
                        <a:ext cx="2019300" cy="750887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550190"/>
              </p:ext>
            </p:extLst>
          </p:nvPr>
        </p:nvGraphicFramePr>
        <p:xfrm>
          <a:off x="1462832" y="5232831"/>
          <a:ext cx="7681168" cy="789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Equation" r:id="rId8" imgW="5321160" imgH="545760" progId="Equation.DSMT4">
                  <p:embed/>
                </p:oleObj>
              </mc:Choice>
              <mc:Fallback>
                <p:oleObj name="Equation" r:id="rId8" imgW="5321160" imgH="5457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32" y="5232831"/>
                        <a:ext cx="7681168" cy="789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593903"/>
              </p:ext>
            </p:extLst>
          </p:nvPr>
        </p:nvGraphicFramePr>
        <p:xfrm>
          <a:off x="3984848" y="6022607"/>
          <a:ext cx="2637135" cy="719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Equation" r:id="rId10" imgW="2006280" imgH="545760" progId="Equation.DSMT4">
                  <p:embed/>
                </p:oleObj>
              </mc:Choice>
              <mc:Fallback>
                <p:oleObj name="Equation" r:id="rId10" imgW="2006280" imgH="54576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848" y="6022607"/>
                        <a:ext cx="2637135" cy="719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611424"/>
              </p:ext>
            </p:extLst>
          </p:nvPr>
        </p:nvGraphicFramePr>
        <p:xfrm>
          <a:off x="2340504" y="1573138"/>
          <a:ext cx="67680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Equation" r:id="rId12" imgW="4381200" imgH="1612800" progId="Equation.DSMT4">
                  <p:embed/>
                </p:oleObj>
              </mc:Choice>
              <mc:Fallback>
                <p:oleObj name="Equation" r:id="rId12" imgW="4381200" imgH="16128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504" y="1573138"/>
                        <a:ext cx="6768000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650638"/>
              </p:ext>
            </p:extLst>
          </p:nvPr>
        </p:nvGraphicFramePr>
        <p:xfrm>
          <a:off x="2628504" y="26888"/>
          <a:ext cx="6480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Equation" r:id="rId14" imgW="4216320" imgH="545760" progId="Equation.DSMT4">
                  <p:embed/>
                </p:oleObj>
              </mc:Choice>
              <mc:Fallback>
                <p:oleObj name="Equation" r:id="rId14" imgW="4216320" imgH="54576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504" y="26888"/>
                        <a:ext cx="64800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B830AE-5DEF-4728-9CD9-98FF393660AD}"/>
              </a:ext>
            </a:extLst>
          </p:cNvPr>
          <p:cNvSpPr txBox="1"/>
          <p:nvPr/>
        </p:nvSpPr>
        <p:spPr>
          <a:xfrm>
            <a:off x="2123728" y="1185912"/>
            <a:ext cx="555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MOMENTUN CONSERVATION EQUATION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1604E0-9BBA-4EE5-BDE5-209FC40C7A31}"/>
              </a:ext>
            </a:extLst>
          </p:cNvPr>
          <p:cNvSpPr/>
          <p:nvPr/>
        </p:nvSpPr>
        <p:spPr>
          <a:xfrm>
            <a:off x="2627784" y="44624"/>
            <a:ext cx="2448272" cy="8228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9">
                <a:extLst>
                  <a:ext uri="{FF2B5EF4-FFF2-40B4-BE49-F238E27FC236}">
                    <a16:creationId xmlns:a16="http://schemas.microsoft.com/office/drawing/2014/main" id="{0E32C5FC-F9AC-4A46-B7CD-7E91945AD75F}"/>
                  </a:ext>
                </a:extLst>
              </p:cNvPr>
              <p:cNvSpPr txBox="1"/>
              <p:nvPr/>
            </p:nvSpPr>
            <p:spPr bwMode="auto">
              <a:xfrm>
                <a:off x="2123728" y="57147"/>
                <a:ext cx="3096344" cy="898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dρ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ru-RU" sz="2400" i="1" dirty="0">
                              <a:latin typeface="Georgia" panose="02040502050405020303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Объект 9">
                <a:extLst>
                  <a:ext uri="{FF2B5EF4-FFF2-40B4-BE49-F238E27FC236}">
                    <a16:creationId xmlns:a16="http://schemas.microsoft.com/office/drawing/2014/main" id="{0E32C5FC-F9AC-4A46-B7CD-7E91945AD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57147"/>
                <a:ext cx="3096344" cy="8985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80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" name="Rectangle 1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0" name="Rectangle 1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1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Поле 37"/>
          <p:cNvSpPr txBox="1">
            <a:spLocks noChangeAspect="1" noChangeArrowheads="1"/>
          </p:cNvSpPr>
          <p:nvPr/>
        </p:nvSpPr>
        <p:spPr bwMode="auto">
          <a:xfrm>
            <a:off x="2260489" y="476672"/>
            <a:ext cx="556193" cy="48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altLang="en-US" sz="16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552" y="44624"/>
            <a:ext cx="874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COMOVING COORDINATE SYSTEM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curvelinear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5" name="Поле 38"/>
          <p:cNvSpPr txBox="1">
            <a:spLocks noChangeAspect="1" noChangeArrowheads="1"/>
          </p:cNvSpPr>
          <p:nvPr/>
        </p:nvSpPr>
        <p:spPr bwMode="auto">
          <a:xfrm>
            <a:off x="3226507" y="2023564"/>
            <a:ext cx="293648" cy="41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Поле 39"/>
          <p:cNvSpPr txBox="1">
            <a:spLocks noChangeAspect="1" noChangeArrowheads="1"/>
          </p:cNvSpPr>
          <p:nvPr/>
        </p:nvSpPr>
        <p:spPr bwMode="auto">
          <a:xfrm>
            <a:off x="4423968" y="2350368"/>
            <a:ext cx="220465" cy="33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Поле 41"/>
          <p:cNvSpPr txBox="1">
            <a:spLocks noChangeAspect="1" noChangeArrowheads="1"/>
          </p:cNvSpPr>
          <p:nvPr/>
        </p:nvSpPr>
        <p:spPr bwMode="auto">
          <a:xfrm>
            <a:off x="1696063" y="4599177"/>
            <a:ext cx="557107" cy="48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оле 42"/>
          <p:cNvSpPr txBox="1">
            <a:spLocks noChangeAspect="1" noChangeArrowheads="1"/>
          </p:cNvSpPr>
          <p:nvPr/>
        </p:nvSpPr>
        <p:spPr bwMode="auto">
          <a:xfrm>
            <a:off x="3510093" y="3542890"/>
            <a:ext cx="539726" cy="58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rgbClr val="0033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Поле 43"/>
          <p:cNvSpPr txBox="1">
            <a:spLocks noChangeAspect="1" noChangeArrowheads="1"/>
          </p:cNvSpPr>
          <p:nvPr/>
        </p:nvSpPr>
        <p:spPr bwMode="auto">
          <a:xfrm>
            <a:off x="2166265" y="2473539"/>
            <a:ext cx="646757" cy="61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rgbClr val="0033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Прямая соединительная линия 2"/>
          <p:cNvSpPr>
            <a:spLocks noChangeAspect="1" noChangeShapeType="1"/>
          </p:cNvSpPr>
          <p:nvPr/>
        </p:nvSpPr>
        <p:spPr bwMode="auto">
          <a:xfrm flipV="1">
            <a:off x="2744413" y="684757"/>
            <a:ext cx="0" cy="29187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Прямая соединительная линия 3"/>
          <p:cNvSpPr>
            <a:spLocks noChangeAspect="1" noChangeShapeType="1"/>
          </p:cNvSpPr>
          <p:nvPr/>
        </p:nvSpPr>
        <p:spPr bwMode="auto">
          <a:xfrm flipH="1">
            <a:off x="1781898" y="3625937"/>
            <a:ext cx="936000" cy="10508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Прямая соединительная линия 1"/>
          <p:cNvSpPr>
            <a:spLocks noChangeAspect="1" noChangeShapeType="1"/>
          </p:cNvSpPr>
          <p:nvPr/>
        </p:nvSpPr>
        <p:spPr bwMode="auto">
          <a:xfrm>
            <a:off x="2798385" y="3597944"/>
            <a:ext cx="337923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Группа 32"/>
          <p:cNvGrpSpPr>
            <a:grpSpLocks/>
          </p:cNvGrpSpPr>
          <p:nvPr/>
        </p:nvGrpSpPr>
        <p:grpSpPr bwMode="auto">
          <a:xfrm>
            <a:off x="1978733" y="2583647"/>
            <a:ext cx="1832326" cy="1391275"/>
            <a:chOff x="0" y="0"/>
            <a:chExt cx="12725" cy="9468"/>
          </a:xfrm>
        </p:grpSpPr>
        <p:sp>
          <p:nvSpPr>
            <p:cNvPr id="66" name="Прямая соединительная линия 5"/>
            <p:cNvSpPr>
              <a:spLocks noChangeAspect="1" noChangeShapeType="1"/>
            </p:cNvSpPr>
            <p:nvPr/>
          </p:nvSpPr>
          <p:spPr bwMode="auto">
            <a:xfrm rot="-5400000">
              <a:off x="1679" y="3610"/>
              <a:ext cx="72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Прямая соединительная линия 4"/>
            <p:cNvSpPr>
              <a:spLocks noChangeAspect="1" noChangeShapeType="1"/>
            </p:cNvSpPr>
            <p:nvPr/>
          </p:nvSpPr>
          <p:spPr bwMode="auto">
            <a:xfrm>
              <a:off x="5505" y="6875"/>
              <a:ext cx="72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Прямая соединительная линия 6"/>
            <p:cNvSpPr>
              <a:spLocks noChangeAspect="1" noChangeShapeType="1"/>
            </p:cNvSpPr>
            <p:nvPr/>
          </p:nvSpPr>
          <p:spPr bwMode="auto">
            <a:xfrm rot="8112843" flipV="1">
              <a:off x="0" y="9208"/>
              <a:ext cx="6261" cy="2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Овал 29"/>
          <p:cNvSpPr>
            <a:spLocks noChangeArrowheads="1"/>
          </p:cNvSpPr>
          <p:nvPr/>
        </p:nvSpPr>
        <p:spPr bwMode="auto">
          <a:xfrm>
            <a:off x="2700503" y="3565285"/>
            <a:ext cx="77757" cy="7931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оле 36"/>
          <p:cNvSpPr txBox="1">
            <a:spLocks noChangeAspect="1" noChangeArrowheads="1"/>
          </p:cNvSpPr>
          <p:nvPr/>
        </p:nvSpPr>
        <p:spPr bwMode="auto">
          <a:xfrm>
            <a:off x="2085764" y="4095294"/>
            <a:ext cx="645842" cy="42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rgbClr val="0033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оле 40"/>
          <p:cNvSpPr txBox="1">
            <a:spLocks noChangeAspect="1" noChangeArrowheads="1"/>
          </p:cNvSpPr>
          <p:nvPr/>
        </p:nvSpPr>
        <p:spPr bwMode="auto">
          <a:xfrm>
            <a:off x="5956243" y="3504632"/>
            <a:ext cx="556193" cy="48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en-US" altLang="en-US" sz="24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0" y="44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0" y="8001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0" y="12001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0" y="20002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0" y="2749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0" y="35623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0" y="42989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Rectangle 91"/>
          <p:cNvSpPr>
            <a:spLocks noChangeArrowheads="1"/>
          </p:cNvSpPr>
          <p:nvPr/>
        </p:nvSpPr>
        <p:spPr bwMode="auto">
          <a:xfrm>
            <a:off x="0" y="49847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92"/>
          <p:cNvSpPr>
            <a:spLocks noChangeArrowheads="1"/>
          </p:cNvSpPr>
          <p:nvPr/>
        </p:nvSpPr>
        <p:spPr bwMode="auto">
          <a:xfrm>
            <a:off x="0" y="53276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0" y="6051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" name="Rectangle 102"/>
          <p:cNvSpPr>
            <a:spLocks noChangeArrowheads="1"/>
          </p:cNvSpPr>
          <p:nvPr/>
        </p:nvSpPr>
        <p:spPr bwMode="auto">
          <a:xfrm>
            <a:off x="0" y="684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317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0416" y="1640093"/>
            <a:ext cx="236553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Inertial observer’s (resting and Cartesian)</a:t>
            </a:r>
          </a:p>
        </p:txBody>
      </p:sp>
      <p:sp>
        <p:nvSpPr>
          <p:cNvPr id="112" name="Rectangle 179"/>
          <p:cNvSpPr>
            <a:spLocks noChangeArrowheads="1"/>
          </p:cNvSpPr>
          <p:nvPr/>
        </p:nvSpPr>
        <p:spPr bwMode="auto">
          <a:xfrm>
            <a:off x="0" y="59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56567F6-3421-445C-AE90-A8F4B8B17CD7}"/>
              </a:ext>
            </a:extLst>
          </p:cNvPr>
          <p:cNvGrpSpPr/>
          <p:nvPr/>
        </p:nvGrpSpPr>
        <p:grpSpPr>
          <a:xfrm>
            <a:off x="2278744" y="4911201"/>
            <a:ext cx="1440160" cy="648000"/>
            <a:chOff x="912037" y="4893992"/>
            <a:chExt cx="1440160" cy="745798"/>
          </a:xfrm>
        </p:grpSpPr>
        <p:sp>
          <p:nvSpPr>
            <p:cNvPr id="102" name="TextBox 101"/>
            <p:cNvSpPr txBox="1"/>
            <p:nvPr/>
          </p:nvSpPr>
          <p:spPr>
            <a:xfrm>
              <a:off x="1180903" y="5270458"/>
              <a:ext cx="68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 </a:t>
              </a:r>
              <a:r>
                <a:rPr lang="en-US" dirty="0"/>
                <a:t>=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0: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12037" y="4893992"/>
              <a:ext cx="1440160" cy="7457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/>
                <a:t>Comoving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/>
                <a:t>(curvilinear)</a:t>
              </a: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EFDC2C20-C678-4184-84A2-C865E39A4C61}"/>
              </a:ext>
            </a:extLst>
          </p:cNvPr>
          <p:cNvGrpSpPr/>
          <p:nvPr/>
        </p:nvGrpSpPr>
        <p:grpSpPr>
          <a:xfrm>
            <a:off x="70936" y="692696"/>
            <a:ext cx="2340824" cy="369332"/>
            <a:chOff x="70936" y="692696"/>
            <a:chExt cx="234082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04782" y="692696"/>
              <a:ext cx="2306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33CC"/>
                  </a:solidFill>
                  <a:latin typeface="Georgia" panose="02040502050405020303" pitchFamily="18" charset="0"/>
                </a:rPr>
                <a:t>r</a:t>
              </a:r>
              <a:r>
                <a:rPr lang="en-US" dirty="0">
                  <a:latin typeface="Georgia" panose="02040502050405020303" pitchFamily="18" charset="0"/>
                </a:rPr>
                <a:t> = </a:t>
              </a:r>
              <a:r>
                <a:rPr lang="en-US" i="1" dirty="0">
                  <a:latin typeface="Georgia" panose="02040502050405020303" pitchFamily="18" charset="0"/>
                </a:rPr>
                <a:t>x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="1" dirty="0">
                  <a:latin typeface="Georgia" panose="02040502050405020303" pitchFamily="18" charset="0"/>
                </a:rPr>
                <a:t>e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/>
                <a:t> + </a:t>
              </a:r>
              <a:r>
                <a:rPr lang="en-US" i="1" dirty="0">
                  <a:latin typeface="Georgia" panose="02040502050405020303" pitchFamily="18" charset="0"/>
                </a:rPr>
                <a:t>x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latin typeface="Georgia" panose="02040502050405020303" pitchFamily="18" charset="0"/>
                </a:rPr>
                <a:t>e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/>
                <a:t> + </a:t>
              </a:r>
              <a:r>
                <a:rPr lang="en-US" i="1" dirty="0">
                  <a:latin typeface="Georgia" panose="02040502050405020303" pitchFamily="18" charset="0"/>
                </a:rPr>
                <a:t>x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b="1" dirty="0">
                  <a:latin typeface="Georgia" panose="02040502050405020303" pitchFamily="18" charset="0"/>
                </a:rPr>
                <a:t>e</a:t>
              </a:r>
              <a:r>
                <a:rPr lang="en-US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dirty="0"/>
                <a:t> 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4D42D6-A1EF-4DE5-9CCB-4A54B8D78F48}"/>
                </a:ext>
              </a:extLst>
            </p:cNvPr>
            <p:cNvSpPr txBox="1"/>
            <p:nvPr/>
          </p:nvSpPr>
          <p:spPr>
            <a:xfrm>
              <a:off x="70936" y="71102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0033CC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9748C06-1DCD-4F51-876C-6984259A1570}"/>
                </a:ext>
              </a:extLst>
            </p:cNvPr>
            <p:cNvSpPr txBox="1"/>
            <p:nvPr/>
          </p:nvSpPr>
          <p:spPr>
            <a:xfrm>
              <a:off x="670638" y="71102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0033CC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7EE5E6E-D9BE-4B7F-BBC1-96B09AA80E26}"/>
                </a:ext>
              </a:extLst>
            </p:cNvPr>
            <p:cNvSpPr txBox="1"/>
            <p:nvPr/>
          </p:nvSpPr>
          <p:spPr>
            <a:xfrm>
              <a:off x="1292102" y="72047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0033CC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733C888-3007-42DF-BED0-071969576C6D}"/>
                </a:ext>
              </a:extLst>
            </p:cNvPr>
            <p:cNvSpPr txBox="1"/>
            <p:nvPr/>
          </p:nvSpPr>
          <p:spPr>
            <a:xfrm>
              <a:off x="1891804" y="72047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solidFill>
                    <a:srgbClr val="0033CC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solidFill>
                  <a:srgbClr val="0033CC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77BB4E4-4165-40A7-AF1F-5B2A8D5E4252}"/>
              </a:ext>
            </a:extLst>
          </p:cNvPr>
          <p:cNvSpPr txBox="1"/>
          <p:nvPr/>
        </p:nvSpPr>
        <p:spPr>
          <a:xfrm>
            <a:off x="2284520" y="255071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02059C-4266-42DD-8807-41D7B7387633}"/>
              </a:ext>
            </a:extLst>
          </p:cNvPr>
          <p:cNvSpPr txBox="1"/>
          <p:nvPr/>
        </p:nvSpPr>
        <p:spPr>
          <a:xfrm>
            <a:off x="3573555" y="361424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FFE36EE-C751-43AF-927E-5F724F778ED6}"/>
              </a:ext>
            </a:extLst>
          </p:cNvPr>
          <p:cNvSpPr txBox="1"/>
          <p:nvPr/>
        </p:nvSpPr>
        <p:spPr>
          <a:xfrm>
            <a:off x="2203219" y="414941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9EE1D83C-CF4A-4E87-AB98-A429213280CF}"/>
              </a:ext>
            </a:extLst>
          </p:cNvPr>
          <p:cNvGrpSpPr/>
          <p:nvPr/>
        </p:nvGrpSpPr>
        <p:grpSpPr>
          <a:xfrm>
            <a:off x="169670" y="5102800"/>
            <a:ext cx="1962869" cy="369332"/>
            <a:chOff x="169670" y="5102800"/>
            <a:chExt cx="19628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Прямоугольник 117"/>
                <p:cNvSpPr/>
                <p:nvPr/>
              </p:nvSpPr>
              <p:spPr>
                <a:xfrm>
                  <a:off x="210346" y="5102800"/>
                  <a:ext cx="1922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𝐫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∘</m:t>
                          </m:r>
                        </m:sup>
                      </m:sSup>
                    </m:oMath>
                  </a14:m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𝐫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∘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(</a:t>
                  </a:r>
                  <a:r>
                    <a:rPr lang="en-US" dirty="0">
                      <a:sym typeface="Symbol"/>
                    </a:rPr>
                    <a:t>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, </a:t>
                  </a:r>
                  <a:r>
                    <a:rPr lang="en-US" dirty="0">
                      <a:sym typeface="Symbol"/>
                    </a:rPr>
                    <a:t>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, </a:t>
                  </a:r>
                  <a:r>
                    <a:rPr lang="en-US" dirty="0">
                      <a:sym typeface="Symbol"/>
                    </a:rPr>
                    <a:t></a:t>
                  </a:r>
                  <a:r>
                    <a:rPr lang="en-US" baseline="-25000" dirty="0"/>
                    <a:t>3</a:t>
                  </a:r>
                  <a:r>
                    <a:rPr lang="en-US" dirty="0"/>
                    <a:t>, </a:t>
                  </a:r>
                  <a:r>
                    <a:rPr lang="en-US" i="1" dirty="0"/>
                    <a:t>t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18" name="Прямоугольник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46" y="5102800"/>
                  <a:ext cx="1922193" cy="369332"/>
                </a:xfrm>
                <a:prstGeom prst="rect">
                  <a:avLst/>
                </a:prstGeom>
                <a:blipFill>
                  <a:blip r:embed="rId80"/>
                  <a:stretch>
                    <a:fillRect t="-11475" r="-2857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CBCFF52-B059-4E14-A3D0-4EBD68919A11}"/>
                </a:ext>
              </a:extLst>
            </p:cNvPr>
            <p:cNvSpPr txBox="1"/>
            <p:nvPr/>
          </p:nvSpPr>
          <p:spPr>
            <a:xfrm>
              <a:off x="169670" y="513212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A58DF33-F132-43BE-AFBC-94C0346362B3}"/>
                </a:ext>
              </a:extLst>
            </p:cNvPr>
            <p:cNvSpPr txBox="1"/>
            <p:nvPr/>
          </p:nvSpPr>
          <p:spPr>
            <a:xfrm>
              <a:off x="522317" y="513531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56" name="Группа 155">
            <a:extLst>
              <a:ext uri="{FF2B5EF4-FFF2-40B4-BE49-F238E27FC236}">
                <a16:creationId xmlns:a16="http://schemas.microsoft.com/office/drawing/2014/main" id="{2034AB09-DD39-4522-81AC-DE3A0CBD004B}"/>
              </a:ext>
            </a:extLst>
          </p:cNvPr>
          <p:cNvGrpSpPr/>
          <p:nvPr/>
        </p:nvGrpSpPr>
        <p:grpSpPr>
          <a:xfrm>
            <a:off x="4572000" y="5685154"/>
            <a:ext cx="2420435" cy="756000"/>
            <a:chOff x="4815296" y="4082177"/>
            <a:chExt cx="2420435" cy="75600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AF4D9FF-93DE-4EF5-8F30-82D409ED6351}"/>
                </a:ext>
              </a:extLst>
            </p:cNvPr>
            <p:cNvSpPr txBox="1"/>
            <p:nvPr/>
          </p:nvSpPr>
          <p:spPr>
            <a:xfrm>
              <a:off x="4815296" y="4256460"/>
              <a:ext cx="288000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AC93B9D-BEC1-4C78-A77E-87A7788093AA}"/>
                </a:ext>
              </a:extLst>
            </p:cNvPr>
            <p:cNvSpPr txBox="1"/>
            <p:nvPr/>
          </p:nvSpPr>
          <p:spPr>
            <a:xfrm>
              <a:off x="5732973" y="4124221"/>
              <a:ext cx="369243" cy="18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2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Объект 104"/>
                <p:cNvSpPr txBox="1"/>
                <p:nvPr/>
              </p:nvSpPr>
              <p:spPr bwMode="auto">
                <a:xfrm>
                  <a:off x="4823731" y="4082177"/>
                  <a:ext cx="2412000" cy="75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tt-RU" sz="20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tt-RU" sz="2000" b="1" i="1" dirty="0" smtClean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sup>
                        </m:sSub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20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tt-RU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05" name="Объект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3731" y="4082177"/>
                  <a:ext cx="2412000" cy="756000"/>
                </a:xfrm>
                <a:prstGeom prst="rect">
                  <a:avLst/>
                </a:prstGeom>
                <a:blipFill>
                  <a:blip r:embed="rId81"/>
                  <a:stretch>
                    <a:fillRect b="-72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2E76FE9B-F5BF-4EDB-8604-8FB1968F1BD2}"/>
              </a:ext>
            </a:extLst>
          </p:cNvPr>
          <p:cNvGrpSpPr/>
          <p:nvPr/>
        </p:nvGrpSpPr>
        <p:grpSpPr>
          <a:xfrm>
            <a:off x="5442587" y="2850267"/>
            <a:ext cx="1948253" cy="400110"/>
            <a:chOff x="5443752" y="2850267"/>
            <a:chExt cx="1975983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Прямоугольник 116"/>
                <p:cNvSpPr/>
                <p:nvPr/>
              </p:nvSpPr>
              <p:spPr>
                <a:xfrm>
                  <a:off x="5484583" y="2850267"/>
                  <a:ext cx="193515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>
                              <a:latin typeface="Cambria Math"/>
                            </a:rPr>
                            <m:t>𝐫</m:t>
                          </m:r>
                        </m:e>
                      </m:acc>
                    </m:oMath>
                  </a14:m>
                  <a:r>
                    <a:rPr lang="en-US" sz="2000" dirty="0"/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>
                              <a:latin typeface="Cambria Math"/>
                            </a:rPr>
                            <m:t>𝐫</m:t>
                          </m:r>
                        </m:e>
                      </m:acc>
                    </m:oMath>
                  </a14:m>
                  <a:r>
                    <a:rPr lang="en-US" sz="2000" dirty="0"/>
                    <a:t>(</a:t>
                  </a:r>
                  <a:r>
                    <a:rPr lang="en-US" sz="2000" dirty="0">
                      <a:sym typeface="Symbol"/>
                    </a:rPr>
                    <a:t></a:t>
                  </a:r>
                  <a:r>
                    <a:rPr lang="en-US" sz="2000" baseline="-25000" dirty="0"/>
                    <a:t>1</a:t>
                  </a:r>
                  <a:r>
                    <a:rPr lang="en-US" sz="2000" dirty="0"/>
                    <a:t>, </a:t>
                  </a:r>
                  <a:r>
                    <a:rPr lang="en-US" sz="2000" dirty="0">
                      <a:sym typeface="Symbol"/>
                    </a:rPr>
                    <a:t></a:t>
                  </a:r>
                  <a:r>
                    <a:rPr lang="en-US" sz="2000" baseline="-25000" dirty="0"/>
                    <a:t>2</a:t>
                  </a:r>
                  <a:r>
                    <a:rPr lang="en-US" sz="2000" dirty="0"/>
                    <a:t>, </a:t>
                  </a:r>
                  <a:r>
                    <a:rPr lang="en-US" sz="2000" dirty="0">
                      <a:sym typeface="Symbol"/>
                    </a:rPr>
                    <a:t></a:t>
                  </a:r>
                  <a:r>
                    <a:rPr lang="en-US" sz="2000" baseline="-25000" dirty="0"/>
                    <a:t>3</a:t>
                  </a:r>
                  <a:r>
                    <a:rPr lang="en-US" sz="2000" dirty="0"/>
                    <a:t>, </a:t>
                  </a:r>
                  <a:r>
                    <a:rPr lang="en-US" sz="2000" i="1" dirty="0"/>
                    <a:t>t</a:t>
                  </a:r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17" name="Прямоугольник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583" y="2850267"/>
                  <a:ext cx="1935152" cy="400110"/>
                </a:xfrm>
                <a:prstGeom prst="rect">
                  <a:avLst/>
                </a:prstGeom>
                <a:blipFill>
                  <a:blip r:embed="rId83"/>
                  <a:stretch>
                    <a:fillRect t="-12308" r="-3514" b="-2769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488C664-B059-48F3-B6E3-E5C158328B67}"/>
                </a:ext>
              </a:extLst>
            </p:cNvPr>
            <p:cNvSpPr txBox="1"/>
            <p:nvPr/>
          </p:nvSpPr>
          <p:spPr>
            <a:xfrm>
              <a:off x="5443752" y="2876855"/>
              <a:ext cx="287999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31B0744-F205-48A0-A8DE-7E293C65EF27}"/>
                </a:ext>
              </a:extLst>
            </p:cNvPr>
            <p:cNvSpPr txBox="1"/>
            <p:nvPr/>
          </p:nvSpPr>
          <p:spPr>
            <a:xfrm>
              <a:off x="5803179" y="2877433"/>
              <a:ext cx="287999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EF85FC7C-7A3D-49FE-9D7A-9C6009B8540A}"/>
              </a:ext>
            </a:extLst>
          </p:cNvPr>
          <p:cNvCxnSpPr>
            <a:cxnSpLocks/>
          </p:cNvCxnSpPr>
          <p:nvPr/>
        </p:nvCxnSpPr>
        <p:spPr>
          <a:xfrm flipV="1">
            <a:off x="2771240" y="1996236"/>
            <a:ext cx="225712" cy="1576493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02B9FD0-D8C1-4B62-A224-88902D7D6D0B}"/>
              </a:ext>
            </a:extLst>
          </p:cNvPr>
          <p:cNvSpPr txBox="1"/>
          <p:nvPr/>
        </p:nvSpPr>
        <p:spPr>
          <a:xfrm>
            <a:off x="2880068" y="1705014"/>
            <a:ext cx="33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Georgia" panose="02040502050405020303" pitchFamily="18" charset="0"/>
              </a:rPr>
              <a:t>r</a:t>
            </a:r>
            <a:r>
              <a:rPr lang="en-US" dirty="0">
                <a:solidFill>
                  <a:srgbClr val="0033CC"/>
                </a:solidFill>
                <a:latin typeface="Georgia" panose="02040502050405020303" pitchFamily="18" charset="0"/>
              </a:rPr>
              <a:t> 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D745154-9CBD-4F53-8C95-50DE006007AA}"/>
              </a:ext>
            </a:extLst>
          </p:cNvPr>
          <p:cNvSpPr txBox="1"/>
          <p:nvPr/>
        </p:nvSpPr>
        <p:spPr>
          <a:xfrm>
            <a:off x="2842287" y="1730452"/>
            <a:ext cx="37671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0033CC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0033CC"/>
              </a:solidFill>
              <a:latin typeface="Georgia" panose="02040502050405020303" pitchFamily="18" charset="0"/>
            </a:endParaRPr>
          </a:p>
        </p:txBody>
      </p:sp>
      <p:grpSp>
        <p:nvGrpSpPr>
          <p:cNvPr id="177" name="Группа 176">
            <a:extLst>
              <a:ext uri="{FF2B5EF4-FFF2-40B4-BE49-F238E27FC236}">
                <a16:creationId xmlns:a16="http://schemas.microsoft.com/office/drawing/2014/main" id="{F3AF439A-5483-4876-96D7-1C9040EBA5C4}"/>
              </a:ext>
            </a:extLst>
          </p:cNvPr>
          <p:cNvGrpSpPr/>
          <p:nvPr/>
        </p:nvGrpSpPr>
        <p:grpSpPr>
          <a:xfrm>
            <a:off x="2747474" y="542923"/>
            <a:ext cx="2708021" cy="3060620"/>
            <a:chOff x="2747474" y="542923"/>
            <a:chExt cx="2708021" cy="3060620"/>
          </a:xfrm>
        </p:grpSpPr>
        <p:grpSp>
          <p:nvGrpSpPr>
            <p:cNvPr id="174" name="Группа 173">
              <a:extLst>
                <a:ext uri="{FF2B5EF4-FFF2-40B4-BE49-F238E27FC236}">
                  <a16:creationId xmlns:a16="http://schemas.microsoft.com/office/drawing/2014/main" id="{BFF9AAEE-ED58-44F6-96D1-155515F994A9}"/>
                </a:ext>
              </a:extLst>
            </p:cNvPr>
            <p:cNvGrpSpPr/>
            <p:nvPr/>
          </p:nvGrpSpPr>
          <p:grpSpPr>
            <a:xfrm>
              <a:off x="2747474" y="542923"/>
              <a:ext cx="2708021" cy="3060620"/>
              <a:chOff x="2747474" y="542923"/>
              <a:chExt cx="2708021" cy="3060620"/>
            </a:xfrm>
          </p:grpSpPr>
          <p:sp>
            <p:nvSpPr>
              <p:cNvPr id="69" name="Овал 29"/>
              <p:cNvSpPr>
                <a:spLocks noChangeArrowheads="1"/>
              </p:cNvSpPr>
              <p:nvPr/>
            </p:nvSpPr>
            <p:spPr bwMode="auto">
              <a:xfrm>
                <a:off x="4019948" y="1491901"/>
                <a:ext cx="77757" cy="7931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0" name="Group 64"/>
              <p:cNvGrpSpPr>
                <a:grpSpLocks/>
              </p:cNvGrpSpPr>
              <p:nvPr/>
            </p:nvGrpSpPr>
            <p:grpSpPr bwMode="auto">
              <a:xfrm>
                <a:off x="3940361" y="542923"/>
                <a:ext cx="556193" cy="948978"/>
                <a:chOff x="4439" y="6645"/>
                <a:chExt cx="608" cy="1017"/>
              </a:xfrm>
            </p:grpSpPr>
            <p:sp>
              <p:nvSpPr>
                <p:cNvPr id="72" name="Поле 5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39" y="6645"/>
                  <a:ext cx="608" cy="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Times New Roman" pitchFamily="18" charset="0"/>
                      <a:cs typeface="Arial" pitchFamily="34" charset="0"/>
                      <a:sym typeface="Symbol" pitchFamily="18" charset="2"/>
                    </a:rPr>
                    <a:t></a:t>
                  </a:r>
                  <a:r>
                    <a:rPr kumimoji="0" lang="en-US" altLang="en-US" sz="2000" b="0" i="0" u="none" strike="noStrike" cap="none" normalizeH="0" baseline="-28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2</a:t>
                  </a:r>
                  <a:endParaRPr kumimoji="0" lang="en-US" altLang="en-US" sz="2000" b="0" i="0" u="none" strike="noStrike" cap="none" normalizeH="0" baseline="-28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endParaRPr>
                </a:p>
              </p:txBody>
            </p:sp>
            <p:grpSp>
              <p:nvGrpSpPr>
                <p:cNvPr id="73" name="Group 65"/>
                <p:cNvGrpSpPr>
                  <a:grpSpLocks/>
                </p:cNvGrpSpPr>
                <p:nvPr/>
              </p:nvGrpSpPr>
              <p:grpSpPr bwMode="auto">
                <a:xfrm>
                  <a:off x="4561" y="6950"/>
                  <a:ext cx="427" cy="712"/>
                  <a:chOff x="9614" y="7007"/>
                  <a:chExt cx="427" cy="712"/>
                </a:xfrm>
              </p:grpSpPr>
              <p:sp>
                <p:nvSpPr>
                  <p:cNvPr id="74" name="Line 10"/>
                  <p:cNvSpPr>
                    <a:spLocks noChangeShapeType="1"/>
                  </p:cNvSpPr>
                  <p:nvPr/>
                </p:nvSpPr>
                <p:spPr bwMode="auto">
                  <a:xfrm rot="21300000" flipV="1">
                    <a:off x="9614" y="7151"/>
                    <a:ext cx="427" cy="56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5" name="Freeform 66"/>
                  <p:cNvSpPr>
                    <a:spLocks/>
                  </p:cNvSpPr>
                  <p:nvPr/>
                </p:nvSpPr>
                <p:spPr bwMode="auto">
                  <a:xfrm>
                    <a:off x="9626" y="7007"/>
                    <a:ext cx="310" cy="712"/>
                  </a:xfrm>
                  <a:custGeom>
                    <a:avLst/>
                    <a:gdLst>
                      <a:gd name="T0" fmla="*/ 0 w 310"/>
                      <a:gd name="T1" fmla="*/ 712 h 712"/>
                      <a:gd name="T2" fmla="*/ 202 w 310"/>
                      <a:gd name="T3" fmla="*/ 324 h 712"/>
                      <a:gd name="T4" fmla="*/ 310 w 310"/>
                      <a:gd name="T5" fmla="*/ 0 h 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0" h="712">
                        <a:moveTo>
                          <a:pt x="0" y="712"/>
                        </a:moveTo>
                        <a:cubicBezTo>
                          <a:pt x="75" y="577"/>
                          <a:pt x="150" y="443"/>
                          <a:pt x="202" y="324"/>
                        </a:cubicBezTo>
                        <a:cubicBezTo>
                          <a:pt x="254" y="205"/>
                          <a:pt x="294" y="54"/>
                          <a:pt x="31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37" name="Прямая соединительная линия 11"/>
              <p:cNvSpPr>
                <a:spLocks noChangeAspect="1" noChangeShapeType="1"/>
              </p:cNvSpPr>
              <p:nvPr/>
            </p:nvSpPr>
            <p:spPr bwMode="auto">
              <a:xfrm flipV="1">
                <a:off x="2747474" y="1539491"/>
                <a:ext cx="1308151" cy="20640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Поле 44"/>
              <p:cNvSpPr txBox="1">
                <a:spLocks noChangeArrowheads="1"/>
              </p:cNvSpPr>
              <p:nvPr/>
            </p:nvSpPr>
            <p:spPr bwMode="auto">
              <a:xfrm>
                <a:off x="3887303" y="1344470"/>
                <a:ext cx="593699" cy="638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" name="Group 28"/>
              <p:cNvGrpSpPr>
                <a:grpSpLocks/>
              </p:cNvGrpSpPr>
              <p:nvPr/>
            </p:nvGrpSpPr>
            <p:grpSpPr bwMode="auto">
              <a:xfrm>
                <a:off x="3291775" y="1019746"/>
                <a:ext cx="854414" cy="589729"/>
                <a:chOff x="1840" y="7192"/>
                <a:chExt cx="934" cy="632"/>
              </a:xfrm>
            </p:grpSpPr>
            <p:sp>
              <p:nvSpPr>
                <p:cNvPr id="64" name="Line 14"/>
                <p:cNvSpPr>
                  <a:spLocks noChangeShapeType="1"/>
                </p:cNvSpPr>
                <p:nvPr/>
              </p:nvSpPr>
              <p:spPr bwMode="auto">
                <a:xfrm rot="17396543" flipV="1">
                  <a:off x="2225" y="7071"/>
                  <a:ext cx="427" cy="67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Arc 15"/>
                <p:cNvSpPr>
                  <a:spLocks noChangeAspect="1"/>
                </p:cNvSpPr>
                <p:nvPr/>
              </p:nvSpPr>
              <p:spPr bwMode="auto">
                <a:xfrm rot="300000">
                  <a:off x="1840" y="7376"/>
                  <a:ext cx="821" cy="448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Поле 56"/>
              <p:cNvSpPr txBox="1">
                <a:spLocks noChangeAspect="1" noChangeArrowheads="1"/>
              </p:cNvSpPr>
              <p:nvPr/>
            </p:nvSpPr>
            <p:spPr bwMode="auto">
              <a:xfrm>
                <a:off x="3106987" y="989886"/>
                <a:ext cx="557107" cy="41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</a:t>
                </a:r>
                <a:r>
                  <a:rPr kumimoji="0" lang="en-US" altLang="en-US" sz="2000" b="0" i="0" u="none" strike="noStrike" cap="none" normalizeH="0" baseline="-28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57" name="Поле 57"/>
              <p:cNvSpPr txBox="1">
                <a:spLocks noChangeAspect="1" noChangeArrowheads="1"/>
              </p:cNvSpPr>
              <p:nvPr/>
            </p:nvSpPr>
            <p:spPr bwMode="auto">
              <a:xfrm>
                <a:off x="4899302" y="1295948"/>
                <a:ext cx="556193" cy="41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</a:t>
                </a:r>
                <a:r>
                  <a:rPr kumimoji="0" lang="en-US" altLang="en-US" sz="2000" b="0" i="0" u="none" strike="noStrike" cap="none" normalizeH="0" baseline="-28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25" name="Line 17"/>
              <p:cNvSpPr>
                <a:spLocks noChangeAspect="1" noChangeShapeType="1"/>
              </p:cNvSpPr>
              <p:nvPr/>
            </p:nvSpPr>
            <p:spPr bwMode="auto">
              <a:xfrm rot="2119475" flipV="1">
                <a:off x="4257388" y="1118656"/>
                <a:ext cx="424671" cy="5766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Arc 18"/>
              <p:cNvSpPr>
                <a:spLocks noChangeAspect="1"/>
              </p:cNvSpPr>
              <p:nvPr/>
            </p:nvSpPr>
            <p:spPr bwMode="auto">
              <a:xfrm rot="20318257">
                <a:off x="3923221" y="1395829"/>
                <a:ext cx="1140744" cy="403068"/>
              </a:xfrm>
              <a:custGeom>
                <a:avLst/>
                <a:gdLst>
                  <a:gd name="T0" fmla="*/ 170 w 20932"/>
                  <a:gd name="T1" fmla="*/ 0 h 20990"/>
                  <a:gd name="T2" fmla="*/ 696 w 20932"/>
                  <a:gd name="T3" fmla="*/ 334 h 20990"/>
                  <a:gd name="T4" fmla="*/ 0 w 20932"/>
                  <a:gd name="T5" fmla="*/ 448 h 209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932" h="20990" fill="none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</a:path>
                  <a:path w="20932" h="20990" stroke="0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  <a:lnTo>
                      <a:pt x="0" y="20990"/>
                    </a:lnTo>
                    <a:lnTo>
                      <a:pt x="5097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aphicFrame>
            <p:nvGraphicFramePr>
              <p:cNvPr id="8" name="Объект 7"/>
              <p:cNvGraphicFramePr>
                <a:graphicFrameLocks noChangeAspect="1"/>
              </p:cNvGraphicFramePr>
              <p:nvPr/>
            </p:nvGraphicFramePr>
            <p:xfrm>
              <a:off x="3288065" y="2137296"/>
              <a:ext cx="2667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72" name="Equation" r:id="rId84" imgW="266400" imgH="355320" progId="Equation.DSMT4">
                      <p:embed/>
                    </p:oleObj>
                  </mc:Choice>
                  <mc:Fallback>
                    <p:oleObj name="Equation" r:id="rId84" imgW="266400" imgH="355320" progId="Equation.DSMT4">
                      <p:embed/>
                      <p:pic>
                        <p:nvPicPr>
                          <p:cNvPr id="8" name="Объект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065" y="2137296"/>
                            <a:ext cx="2667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Объект 9"/>
              <p:cNvGraphicFramePr>
                <a:graphicFrameLocks noChangeAspect="1"/>
              </p:cNvGraphicFramePr>
              <p:nvPr/>
            </p:nvGraphicFramePr>
            <p:xfrm>
              <a:off x="3935941" y="1484784"/>
              <a:ext cx="323528" cy="485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73" name="Equation" r:id="rId86" imgW="228501" imgH="342751" progId="Equation.DSMT4">
                      <p:embed/>
                    </p:oleObj>
                  </mc:Choice>
                  <mc:Fallback>
                    <p:oleObj name="Equation" r:id="rId86" imgW="228501" imgH="342751" progId="Equation.DSMT4">
                      <p:embed/>
                      <p:pic>
                        <p:nvPicPr>
                          <p:cNvPr id="10" name="Объект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5941" y="1484784"/>
                            <a:ext cx="323528" cy="48529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541E8B9-B794-400D-B15C-DB4643CFFA27}"/>
                </a:ext>
              </a:extLst>
            </p:cNvPr>
            <p:cNvSpPr txBox="1"/>
            <p:nvPr/>
          </p:nvSpPr>
          <p:spPr>
            <a:xfrm>
              <a:off x="3186538" y="215116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7E2F8BCC-7E3F-4337-91DE-E75BC5FB911E}"/>
              </a:ext>
            </a:extLst>
          </p:cNvPr>
          <p:cNvSpPr txBox="1"/>
          <p:nvPr/>
        </p:nvSpPr>
        <p:spPr>
          <a:xfrm>
            <a:off x="5074189" y="1751522"/>
            <a:ext cx="283957" cy="1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8" name="Прямая соединительная линия 7"/>
          <p:cNvSpPr>
            <a:spLocks noChangeAspect="1" noChangeShapeType="1"/>
          </p:cNvSpPr>
          <p:nvPr/>
        </p:nvSpPr>
        <p:spPr bwMode="auto">
          <a:xfrm flipV="1">
            <a:off x="2744413" y="1934199"/>
            <a:ext cx="3529262" cy="16656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Группа 42"/>
          <p:cNvGrpSpPr/>
          <p:nvPr/>
        </p:nvGrpSpPr>
        <p:grpSpPr>
          <a:xfrm>
            <a:off x="4061711" y="1392992"/>
            <a:ext cx="2705036" cy="885527"/>
            <a:chOff x="4061711" y="1392992"/>
            <a:chExt cx="2705036" cy="885527"/>
          </a:xfrm>
        </p:grpSpPr>
        <p:sp>
          <p:nvSpPr>
            <p:cNvPr id="35" name="Прямая со стрелкой 28"/>
            <p:cNvSpPr>
              <a:spLocks noChangeShapeType="1"/>
            </p:cNvSpPr>
            <p:nvPr/>
          </p:nvSpPr>
          <p:spPr bwMode="auto">
            <a:xfrm>
              <a:off x="4061711" y="1546956"/>
              <a:ext cx="2175372" cy="37604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" name="Group 16"/>
            <p:cNvGrpSpPr>
              <a:grpSpLocks/>
            </p:cNvGrpSpPr>
            <p:nvPr/>
          </p:nvGrpSpPr>
          <p:grpSpPr bwMode="auto">
            <a:xfrm>
              <a:off x="6276419" y="1392992"/>
              <a:ext cx="490328" cy="885527"/>
              <a:chOff x="7006" y="7547"/>
              <a:chExt cx="536" cy="949"/>
            </a:xfrm>
          </p:grpSpPr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 rot="256899" flipV="1">
                <a:off x="7006" y="7547"/>
                <a:ext cx="427" cy="5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Arc 24"/>
              <p:cNvSpPr>
                <a:spLocks/>
              </p:cNvSpPr>
              <p:nvPr/>
            </p:nvSpPr>
            <p:spPr bwMode="auto">
              <a:xfrm rot="-3372138">
                <a:off x="6864" y="7819"/>
                <a:ext cx="907" cy="448"/>
              </a:xfrm>
              <a:custGeom>
                <a:avLst/>
                <a:gdLst>
                  <a:gd name="T0" fmla="*/ 170 w 20932"/>
                  <a:gd name="T1" fmla="*/ 0 h 20990"/>
                  <a:gd name="T2" fmla="*/ 696 w 20932"/>
                  <a:gd name="T3" fmla="*/ 334 h 20990"/>
                  <a:gd name="T4" fmla="*/ 0 w 20932"/>
                  <a:gd name="T5" fmla="*/ 448 h 209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932" h="20990" fill="none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</a:path>
                  <a:path w="20932" h="20990" stroke="0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  <a:lnTo>
                      <a:pt x="0" y="20990"/>
                    </a:lnTo>
                    <a:lnTo>
                      <a:pt x="5097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Группа 24"/>
          <p:cNvGrpSpPr>
            <a:grpSpLocks/>
          </p:cNvGrpSpPr>
          <p:nvPr/>
        </p:nvGrpSpPr>
        <p:grpSpPr bwMode="auto">
          <a:xfrm>
            <a:off x="6177622" y="1706518"/>
            <a:ext cx="680604" cy="614923"/>
            <a:chOff x="6427" y="8136"/>
            <a:chExt cx="744" cy="659"/>
          </a:xfrm>
        </p:grpSpPr>
        <p:sp>
          <p:nvSpPr>
            <p:cNvPr id="78" name="Line 26"/>
            <p:cNvSpPr>
              <a:spLocks noChangeShapeType="1"/>
            </p:cNvSpPr>
            <p:nvPr/>
          </p:nvSpPr>
          <p:spPr bwMode="auto">
            <a:xfrm rot="3002875" flipV="1">
              <a:off x="6673" y="8066"/>
              <a:ext cx="427" cy="5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Arc 27"/>
            <p:cNvSpPr>
              <a:spLocks noChangeAspect="1"/>
            </p:cNvSpPr>
            <p:nvPr/>
          </p:nvSpPr>
          <p:spPr bwMode="auto">
            <a:xfrm rot="-626162">
              <a:off x="6427" y="8347"/>
              <a:ext cx="696" cy="448"/>
            </a:xfrm>
            <a:custGeom>
              <a:avLst/>
              <a:gdLst>
                <a:gd name="T0" fmla="*/ 170 w 20932"/>
                <a:gd name="T1" fmla="*/ 0 h 20990"/>
                <a:gd name="T2" fmla="*/ 696 w 20932"/>
                <a:gd name="T3" fmla="*/ 334 h 20990"/>
                <a:gd name="T4" fmla="*/ 0 w 20932"/>
                <a:gd name="T5" fmla="*/ 448 h 209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32" h="20990" fill="none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</a:path>
                <a:path w="20932" h="20990" stroke="0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  <a:lnTo>
                    <a:pt x="0" y="20990"/>
                  </a:lnTo>
                  <a:lnTo>
                    <a:pt x="509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72"/>
          <p:cNvGrpSpPr>
            <a:grpSpLocks/>
          </p:cNvGrpSpPr>
          <p:nvPr/>
        </p:nvGrpSpPr>
        <p:grpSpPr bwMode="auto">
          <a:xfrm rot="20841707">
            <a:off x="5932458" y="1288482"/>
            <a:ext cx="455566" cy="740894"/>
            <a:chOff x="7584" y="9074"/>
            <a:chExt cx="498" cy="794"/>
          </a:xfrm>
        </p:grpSpPr>
        <p:sp>
          <p:nvSpPr>
            <p:cNvPr id="76" name="Line 20"/>
            <p:cNvSpPr>
              <a:spLocks noChangeAspect="1" noChangeShapeType="1"/>
            </p:cNvSpPr>
            <p:nvPr/>
          </p:nvSpPr>
          <p:spPr bwMode="auto">
            <a:xfrm rot="18600000" flipV="1">
              <a:off x="7645" y="9266"/>
              <a:ext cx="584" cy="2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Arc 21"/>
            <p:cNvSpPr>
              <a:spLocks/>
            </p:cNvSpPr>
            <p:nvPr/>
          </p:nvSpPr>
          <p:spPr bwMode="auto">
            <a:xfrm rot="1392426">
              <a:off x="7584" y="9074"/>
              <a:ext cx="340" cy="794"/>
            </a:xfrm>
            <a:custGeom>
              <a:avLst/>
              <a:gdLst>
                <a:gd name="T0" fmla="*/ 170 w 20932"/>
                <a:gd name="T1" fmla="*/ 0 h 20990"/>
                <a:gd name="T2" fmla="*/ 696 w 20932"/>
                <a:gd name="T3" fmla="*/ 334 h 20990"/>
                <a:gd name="T4" fmla="*/ 0 w 20932"/>
                <a:gd name="T5" fmla="*/ 448 h 209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32" h="20990" fill="none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</a:path>
                <a:path w="20932" h="20990" stroke="0" extrusionOk="0">
                  <a:moveTo>
                    <a:pt x="5097" y="0"/>
                  </a:moveTo>
                  <a:cubicBezTo>
                    <a:pt x="12867" y="1887"/>
                    <a:pt x="18959" y="7911"/>
                    <a:pt x="20932" y="15659"/>
                  </a:cubicBezTo>
                  <a:lnTo>
                    <a:pt x="0" y="20990"/>
                  </a:lnTo>
                  <a:lnTo>
                    <a:pt x="509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Поле 35"/>
          <p:cNvSpPr txBox="1">
            <a:spLocks noChangeAspect="1" noChangeArrowheads="1"/>
          </p:cNvSpPr>
          <p:nvPr/>
        </p:nvSpPr>
        <p:spPr bwMode="auto">
          <a:xfrm>
            <a:off x="4946612" y="1734103"/>
            <a:ext cx="619313" cy="36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w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Поле 59"/>
          <p:cNvSpPr txBox="1">
            <a:spLocks noChangeAspect="1" noChangeArrowheads="1"/>
          </p:cNvSpPr>
          <p:nvPr/>
        </p:nvSpPr>
        <p:spPr bwMode="auto">
          <a:xfrm>
            <a:off x="5694613" y="1127054"/>
            <a:ext cx="556193" cy="41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</a:t>
            </a:r>
            <a:r>
              <a: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en-US" altLang="en-US" sz="20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59" name="Поле 60"/>
          <p:cNvSpPr txBox="1">
            <a:spLocks noChangeAspect="1" noChangeArrowheads="1"/>
          </p:cNvSpPr>
          <p:nvPr/>
        </p:nvSpPr>
        <p:spPr bwMode="auto">
          <a:xfrm>
            <a:off x="6739625" y="1285112"/>
            <a:ext cx="557107" cy="41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</a:t>
            </a:r>
            <a:r>
              <a: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en-US" altLang="en-US" sz="20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0" name="Поле 61"/>
          <p:cNvSpPr txBox="1">
            <a:spLocks noChangeAspect="1" noChangeArrowheads="1"/>
          </p:cNvSpPr>
          <p:nvPr/>
        </p:nvSpPr>
        <p:spPr bwMode="auto">
          <a:xfrm>
            <a:off x="6545368" y="2071367"/>
            <a:ext cx="557107" cy="41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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US" alt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8" name="Овал 30"/>
          <p:cNvSpPr>
            <a:spLocks noChangeArrowheads="1"/>
          </p:cNvSpPr>
          <p:nvPr/>
        </p:nvSpPr>
        <p:spPr bwMode="auto">
          <a:xfrm>
            <a:off x="6198662" y="1897807"/>
            <a:ext cx="77757" cy="7931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630562" y="1057052"/>
          <a:ext cx="385339" cy="44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4" name="Equation" r:id="rId88" imgW="253890" imgH="291973" progId="Equation.DSMT4">
                  <p:embed/>
                </p:oleObj>
              </mc:Choice>
              <mc:Fallback>
                <p:oleObj name="Equation" r:id="rId88" imgW="253890" imgH="291973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562" y="1057052"/>
                        <a:ext cx="385339" cy="443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157728" y="841028"/>
          <a:ext cx="323528" cy="5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5" name="Equation" r:id="rId90" imgW="203024" imgH="266469" progId="Equation.DSMT4">
                  <p:embed/>
                </p:oleObj>
              </mc:Choice>
              <mc:Fallback>
                <p:oleObj name="Equation" r:id="rId90" imgW="203024" imgH="266469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728" y="841028"/>
                        <a:ext cx="323528" cy="584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6173008" y="1963440"/>
          <a:ext cx="339428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6" name="Equation" r:id="rId92" imgW="228501" imgH="266584" progId="Equation.DSMT4">
                  <p:embed/>
                </p:oleObj>
              </mc:Choice>
              <mc:Fallback>
                <p:oleObj name="Equation" r:id="rId92" imgW="228501" imgH="266584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008" y="1963440"/>
                        <a:ext cx="339428" cy="39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A550D1B3-5C70-4EC2-AB02-4E2CB5BDA04E}"/>
              </a:ext>
            </a:extLst>
          </p:cNvPr>
          <p:cNvSpPr txBox="1"/>
          <p:nvPr/>
        </p:nvSpPr>
        <p:spPr>
          <a:xfrm>
            <a:off x="6114520" y="901767"/>
            <a:ext cx="430022" cy="24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FB52A0-D65D-46BE-AB88-81F4038B431F}"/>
              </a:ext>
            </a:extLst>
          </p:cNvPr>
          <p:cNvSpPr txBox="1"/>
          <p:nvPr/>
        </p:nvSpPr>
        <p:spPr>
          <a:xfrm>
            <a:off x="6605092" y="1078704"/>
            <a:ext cx="430022" cy="24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dirty="0">
              <a:latin typeface="Georgia" panose="02040502050405020303" pitchFamily="18" charset="0"/>
            </a:endParaRPr>
          </a:p>
        </p:txBody>
      </p: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C975D52E-4B23-4379-A531-CACEA7B41328}"/>
              </a:ext>
            </a:extLst>
          </p:cNvPr>
          <p:cNvGrpSpPr/>
          <p:nvPr/>
        </p:nvGrpSpPr>
        <p:grpSpPr>
          <a:xfrm>
            <a:off x="4496042" y="2391544"/>
            <a:ext cx="430022" cy="266700"/>
            <a:chOff x="4496042" y="2391544"/>
            <a:chExt cx="430022" cy="266700"/>
          </a:xfrm>
        </p:grpSpPr>
        <p:graphicFrame>
          <p:nvGraphicFramePr>
            <p:cNvPr id="9" name="Объект 8"/>
            <p:cNvGraphicFramePr>
              <a:graphicFrameLocks noChangeAspect="1"/>
            </p:cNvGraphicFramePr>
            <p:nvPr/>
          </p:nvGraphicFramePr>
          <p:xfrm>
            <a:off x="4568825" y="2391544"/>
            <a:ext cx="1778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7" name="Equation" r:id="rId94" imgW="177480" imgH="266400" progId="Equation.DSMT4">
                    <p:embed/>
                  </p:oleObj>
                </mc:Choice>
                <mc:Fallback>
                  <p:oleObj name="Equation" r:id="rId94" imgW="177480" imgH="266400" progId="Equation.DSMT4">
                    <p:embed/>
                    <p:pic>
                      <p:nvPicPr>
                        <p:cNvPr id="9" name="Объект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825" y="2391544"/>
                          <a:ext cx="1778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C420A2-9CD9-4E1B-8A94-176F7D1556DA}"/>
                </a:ext>
              </a:extLst>
            </p:cNvPr>
            <p:cNvSpPr txBox="1"/>
            <p:nvPr/>
          </p:nvSpPr>
          <p:spPr>
            <a:xfrm>
              <a:off x="4496042" y="239319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36BC7B3-BEBD-4A77-BC70-F3655883C4D7}"/>
              </a:ext>
            </a:extLst>
          </p:cNvPr>
          <p:cNvGrpSpPr/>
          <p:nvPr/>
        </p:nvGrpSpPr>
        <p:grpSpPr>
          <a:xfrm>
            <a:off x="7250650" y="2571517"/>
            <a:ext cx="1683004" cy="3002620"/>
            <a:chOff x="7250650" y="2571517"/>
            <a:chExt cx="1683004" cy="300262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1" name="Объект 110"/>
                <p:cNvGraphicFramePr>
                  <a:graphicFrameLocks noChangeAspect="1"/>
                </p:cNvGraphicFramePr>
                <p:nvPr/>
              </p:nvGraphicFramePr>
              <p:xfrm>
                <a:off x="7331075" y="3328620"/>
                <a:ext cx="1585913" cy="7715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178" name="Equation" r:id="rId96" imgW="1384200" imgH="672840" progId="Equation.DSMT4">
                        <p:embed/>
                      </p:oleObj>
                    </mc:Choice>
                    <mc:Fallback>
                      <p:oleObj name="Equation" r:id="rId96" imgW="1384200" imgH="672840" progId="Equation.DSMT4">
                        <p:embed/>
                        <p:pic>
                          <p:nvPicPr>
                            <p:cNvPr id="111" name="Объект 1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31075" y="3328620"/>
                              <a:ext cx="1585913" cy="7715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1" name="Объект 1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8312152"/>
                    </p:ext>
                  </p:extLst>
                </p:nvPr>
              </p:nvGraphicFramePr>
              <p:xfrm>
                <a:off x="7331075" y="3328620"/>
                <a:ext cx="1585913" cy="7715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7954" name="Equation" r:id="rId107" imgW="1384200" imgH="672840" progId="Equation.DSMT4">
                        <p:embed/>
                      </p:oleObj>
                    </mc:Choice>
                    <mc:Fallback>
                      <p:oleObj name="Equation" r:id="rId107" imgW="1384200" imgH="6728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31075" y="3328620"/>
                              <a:ext cx="1585913" cy="7715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EDE82ADB-893F-4EF8-9FF9-3D041F8C7CA9}"/>
                </a:ext>
              </a:extLst>
            </p:cNvPr>
            <p:cNvGrpSpPr/>
            <p:nvPr/>
          </p:nvGrpSpPr>
          <p:grpSpPr>
            <a:xfrm>
              <a:off x="7326591" y="2571517"/>
              <a:ext cx="1226466" cy="768970"/>
              <a:chOff x="7774269" y="2014963"/>
              <a:chExt cx="1226466" cy="7689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8013030" y="2414601"/>
                    <a:ext cx="719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/>
                      <a:t>t </a:t>
                    </a:r>
                    <a:r>
                      <a:rPr lang="en-US" dirty="0"/>
                      <a:t>=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3030" y="2414601"/>
                    <a:ext cx="719640" cy="369332"/>
                  </a:xfrm>
                  <a:prstGeom prst="rect">
                    <a:avLst/>
                  </a:prstGeom>
                  <a:blipFill>
                    <a:blip r:embed="rId79"/>
                    <a:stretch>
                      <a:fillRect l="-6780" t="-13115" r="-152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TextBox 114"/>
              <p:cNvSpPr txBox="1"/>
              <p:nvPr/>
            </p:nvSpPr>
            <p:spPr>
              <a:xfrm>
                <a:off x="7774269" y="2014963"/>
                <a:ext cx="1226466" cy="72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/>
                  <a:t>Comoving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/>
                  <a:t>(curvilinear)</a:t>
                </a: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3FBA3BD-5B6B-46EC-9BD3-EF7EE48B5BD2}"/>
                </a:ext>
              </a:extLst>
            </p:cNvPr>
            <p:cNvSpPr txBox="1"/>
            <p:nvPr/>
          </p:nvSpPr>
          <p:spPr>
            <a:xfrm>
              <a:off x="7290099" y="348163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6CE2FE2-7BBB-451B-9EF8-CC221B4B5343}"/>
                </a:ext>
              </a:extLst>
            </p:cNvPr>
            <p:cNvSpPr txBox="1"/>
            <p:nvPr/>
          </p:nvSpPr>
          <p:spPr>
            <a:xfrm>
              <a:off x="8011796" y="3385340"/>
              <a:ext cx="430022" cy="196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2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Georgia" panose="02040502050405020303" pitchFamily="18" charset="0"/>
              </a:endParaRPr>
            </a:p>
          </p:txBody>
        </p: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A9DCF108-D59E-4231-A033-A504D225A838}"/>
                </a:ext>
              </a:extLst>
            </p:cNvPr>
            <p:cNvGrpSpPr/>
            <p:nvPr/>
          </p:nvGrpSpPr>
          <p:grpSpPr>
            <a:xfrm>
              <a:off x="7269989" y="4083458"/>
              <a:ext cx="1646999" cy="773113"/>
              <a:chOff x="7296976" y="4827220"/>
              <a:chExt cx="1646999" cy="77311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14" name="Объект 113"/>
                  <p:cNvGraphicFramePr>
                    <a:graphicFrameLocks noChangeAspect="1"/>
                  </p:cNvGraphicFramePr>
                  <p:nvPr/>
                </p:nvGraphicFramePr>
                <p:xfrm>
                  <a:off x="7343775" y="4827220"/>
                  <a:ext cx="1600200" cy="7731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6179" name="Equation" r:id="rId109" imgW="1396800" imgH="672840" progId="Equation.DSMT4">
                          <p:embed/>
                        </p:oleObj>
                      </mc:Choice>
                      <mc:Fallback>
                        <p:oleObj name="Equation" r:id="rId109" imgW="1396800" imgH="672840" progId="Equation.DSMT4">
                          <p:embed/>
                          <p:pic>
                            <p:nvPicPr>
                              <p:cNvPr id="114" name="Объект 1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343775" y="4827220"/>
                                <a:ext cx="1600200" cy="7731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14" name="Объект 11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19290441"/>
                      </p:ext>
                    </p:extLst>
                  </p:nvPr>
                </p:nvGraphicFramePr>
                <p:xfrm>
                  <a:off x="7343775" y="4827220"/>
                  <a:ext cx="1600200" cy="7731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7955" name="Equation" r:id="rId111" imgW="1396800" imgH="672840" progId="Equation.DSMT4">
                          <p:embed/>
                        </p:oleObj>
                      </mc:Choice>
                      <mc:Fallback>
                        <p:oleObj name="Equation" r:id="rId111" imgW="1396800" imgH="6728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343775" y="4827220"/>
                                <a:ext cx="1600200" cy="7731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10FC219-86AB-4318-A3F9-F7B68A7CA66E}"/>
                  </a:ext>
                </a:extLst>
              </p:cNvPr>
              <p:cNvSpPr txBox="1"/>
              <p:nvPr/>
            </p:nvSpPr>
            <p:spPr>
              <a:xfrm>
                <a:off x="7296976" y="4980840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C3071D0-CA58-4879-89B4-285D062E0AF0}"/>
                  </a:ext>
                </a:extLst>
              </p:cNvPr>
              <p:cNvSpPr txBox="1"/>
              <p:nvPr/>
            </p:nvSpPr>
            <p:spPr>
              <a:xfrm>
                <a:off x="8077389" y="4884542"/>
                <a:ext cx="430022" cy="19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2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200" dirty="0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DA3B45C1-3067-4CE3-ADFF-E227B0410530}"/>
                </a:ext>
              </a:extLst>
            </p:cNvPr>
            <p:cNvGrpSpPr/>
            <p:nvPr/>
          </p:nvGrpSpPr>
          <p:grpSpPr>
            <a:xfrm>
              <a:off x="7250650" y="4800738"/>
              <a:ext cx="1683004" cy="773399"/>
              <a:chOff x="5147059" y="4381816"/>
              <a:chExt cx="1683004" cy="77339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13" name="Объект 112"/>
                  <p:cNvGraphicFramePr>
                    <a:graphicFrameLocks noChangeAspect="1"/>
                  </p:cNvGraphicFramePr>
                  <p:nvPr/>
                </p:nvGraphicFramePr>
                <p:xfrm>
                  <a:off x="5215576" y="4381816"/>
                  <a:ext cx="1614487" cy="7715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6180" name="Equation" r:id="rId113" imgW="1409400" imgH="672840" progId="Equation.DSMT4">
                          <p:embed/>
                        </p:oleObj>
                      </mc:Choice>
                      <mc:Fallback>
                        <p:oleObj name="Equation" r:id="rId113" imgW="1409400" imgH="672840" progId="Equation.DSMT4">
                          <p:embed/>
                          <p:pic>
                            <p:nvPicPr>
                              <p:cNvPr id="113" name="Объект 1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15576" y="4381816"/>
                                <a:ext cx="1614487" cy="7715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13" name="Объект 1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773782174"/>
                      </p:ext>
                    </p:extLst>
                  </p:nvPr>
                </p:nvGraphicFramePr>
                <p:xfrm>
                  <a:off x="5215576" y="4381816"/>
                  <a:ext cx="1614487" cy="7715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7956" name="Equation" r:id="rId114" imgW="1409400" imgH="672840" progId="Equation.DSMT4">
                          <p:embed/>
                        </p:oleObj>
                      </mc:Choice>
                      <mc:Fallback>
                        <p:oleObj name="Equation" r:id="rId114" imgW="1409400" imgH="6728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15576" y="4381816"/>
                                <a:ext cx="1614487" cy="7715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CEA5121-0DCC-48BD-AA39-00F3FE092D6C}"/>
                  </a:ext>
                </a:extLst>
              </p:cNvPr>
              <p:cNvSpPr txBox="1"/>
              <p:nvPr/>
            </p:nvSpPr>
            <p:spPr>
              <a:xfrm>
                <a:off x="5147059" y="4537732"/>
                <a:ext cx="430022" cy="21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4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CA6907A-1E2A-4D54-B3CD-DE6EE74B70FE}"/>
                  </a:ext>
                </a:extLst>
              </p:cNvPr>
              <p:cNvSpPr txBox="1"/>
              <p:nvPr/>
            </p:nvSpPr>
            <p:spPr>
              <a:xfrm>
                <a:off x="5910323" y="4438115"/>
                <a:ext cx="430022" cy="19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12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</a:t>
                </a:r>
                <a:endParaRPr lang="ru-RU" sz="12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A39BAE-C078-4138-BC6C-5906A7038CEF}"/>
                  </a:ext>
                </a:extLst>
              </p:cNvPr>
              <p:cNvSpPr txBox="1"/>
              <p:nvPr/>
            </p:nvSpPr>
            <p:spPr>
              <a:xfrm>
                <a:off x="5802881" y="4801937"/>
                <a:ext cx="468000" cy="2459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ru-RU" b="1" spc="-80" dirty="0">
                    <a:sym typeface="Symbol" panose="05050102010706020507" pitchFamily="18" charset="2"/>
                  </a:rPr>
                  <a:t></a:t>
                </a:r>
                <a:r>
                  <a:rPr lang="en-US" spc="-80" baseline="-25000" dirty="0">
                    <a:sym typeface="Symbol" panose="05050102010706020507" pitchFamily="18" charset="2"/>
                  </a:rPr>
                  <a:t>3</a:t>
                </a:r>
                <a:endParaRPr lang="ru-RU" spc="-80" baseline="-250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3CD3CA0-C283-40B2-A4B7-961FCA73FF58}"/>
                  </a:ext>
                </a:extLst>
              </p:cNvPr>
              <p:cNvSpPr txBox="1"/>
              <p:nvPr/>
            </p:nvSpPr>
            <p:spPr>
              <a:xfrm>
                <a:off x="5383495" y="4762712"/>
                <a:ext cx="72000" cy="1468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"/>
                  </a:lnSpc>
                </a:pPr>
                <a:r>
                  <a:rPr lang="en-US" b="1" spc="-80" baseline="-25000" dirty="0">
                    <a:sym typeface="Symbol" panose="05050102010706020507" pitchFamily="18" charset="2"/>
                  </a:rPr>
                  <a:t>3</a:t>
                </a:r>
                <a:endParaRPr lang="ru-RU" b="1" spc="-80" baseline="-250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3968B59-FC0A-415E-9AEF-07BEFC550877}"/>
                  </a:ext>
                </a:extLst>
              </p:cNvPr>
              <p:cNvSpPr txBox="1"/>
              <p:nvPr/>
            </p:nvSpPr>
            <p:spPr>
              <a:xfrm>
                <a:off x="6582232" y="5020563"/>
                <a:ext cx="45719" cy="1346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"/>
                  </a:lnSpc>
                </a:pPr>
                <a:r>
                  <a:rPr lang="en-US" sz="1400" spc="-80" baseline="-25000" dirty="0">
                    <a:sym typeface="Symbol" panose="05050102010706020507" pitchFamily="18" charset="2"/>
                  </a:rPr>
                  <a:t>1</a:t>
                </a:r>
                <a:endParaRPr lang="ru-RU" sz="1400" spc="-80" baseline="-25000" dirty="0"/>
              </a:p>
            </p:txBody>
          </p:sp>
        </p:grpSp>
      </p:grpSp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1DD657B1-E3DD-4E38-8857-9F09CDC0A69F}"/>
              </a:ext>
            </a:extLst>
          </p:cNvPr>
          <p:cNvGrpSpPr/>
          <p:nvPr/>
        </p:nvGrpSpPr>
        <p:grpSpPr>
          <a:xfrm>
            <a:off x="2411760" y="5688946"/>
            <a:ext cx="2420435" cy="756000"/>
            <a:chOff x="4815296" y="4082177"/>
            <a:chExt cx="2420435" cy="756000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F06FF5C-6C9D-4AFD-AFF4-B23BD323BA57}"/>
                </a:ext>
              </a:extLst>
            </p:cNvPr>
            <p:cNvSpPr txBox="1"/>
            <p:nvPr/>
          </p:nvSpPr>
          <p:spPr>
            <a:xfrm>
              <a:off x="4815296" y="4256460"/>
              <a:ext cx="288000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30434BC-94AE-40C1-8AB6-95F429409543}"/>
                </a:ext>
              </a:extLst>
            </p:cNvPr>
            <p:cNvSpPr txBox="1"/>
            <p:nvPr/>
          </p:nvSpPr>
          <p:spPr>
            <a:xfrm>
              <a:off x="5732973" y="4124221"/>
              <a:ext cx="369243" cy="18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2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Объект 104">
                  <a:extLst>
                    <a:ext uri="{FF2B5EF4-FFF2-40B4-BE49-F238E27FC236}">
                      <a16:creationId xmlns:a16="http://schemas.microsoft.com/office/drawing/2014/main" id="{AA36A5A9-AB22-4D31-A8CC-A4D458A0D18A}"/>
                    </a:ext>
                  </a:extLst>
                </p:cNvPr>
                <p:cNvSpPr txBox="1"/>
                <p:nvPr/>
              </p:nvSpPr>
              <p:spPr bwMode="auto">
                <a:xfrm>
                  <a:off x="4823731" y="4082177"/>
                  <a:ext cx="2412000" cy="75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tt-RU" sz="20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tt-RU" sz="2000" b="1" i="1" dirty="0" smtClean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sup>
                        </m:sSub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20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tt-RU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tt-RU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94" name="Объект 104">
                  <a:extLst>
                    <a:ext uri="{FF2B5EF4-FFF2-40B4-BE49-F238E27FC236}">
                      <a16:creationId xmlns:a16="http://schemas.microsoft.com/office/drawing/2014/main" id="{AA36A5A9-AB22-4D31-A8CC-A4D458A0D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3731" y="4082177"/>
                  <a:ext cx="2412000" cy="756000"/>
                </a:xfrm>
                <a:prstGeom prst="rect">
                  <a:avLst/>
                </a:prstGeom>
                <a:blipFill>
                  <a:blip r:embed="rId115"/>
                  <a:stretch>
                    <a:fillRect b="-806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3886372B-C47F-4AE0-A437-8BCAC200C28B}"/>
              </a:ext>
            </a:extLst>
          </p:cNvPr>
          <p:cNvGrpSpPr/>
          <p:nvPr/>
        </p:nvGrpSpPr>
        <p:grpSpPr>
          <a:xfrm>
            <a:off x="63333" y="5687534"/>
            <a:ext cx="2420435" cy="756000"/>
            <a:chOff x="4815296" y="4082177"/>
            <a:chExt cx="2420435" cy="756000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E89651E-2DDD-42D0-A8F0-9F2B4E2F1D59}"/>
                </a:ext>
              </a:extLst>
            </p:cNvPr>
            <p:cNvSpPr txBox="1"/>
            <p:nvPr/>
          </p:nvSpPr>
          <p:spPr>
            <a:xfrm>
              <a:off x="4815296" y="4256460"/>
              <a:ext cx="288000" cy="1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10E86A4-CA8E-48A0-A4C1-D0371F3B6AF5}"/>
                </a:ext>
              </a:extLst>
            </p:cNvPr>
            <p:cNvSpPr txBox="1"/>
            <p:nvPr/>
          </p:nvSpPr>
          <p:spPr>
            <a:xfrm>
              <a:off x="5732973" y="4124221"/>
              <a:ext cx="369243" cy="18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2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2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Объект 104">
                  <a:extLst>
                    <a:ext uri="{FF2B5EF4-FFF2-40B4-BE49-F238E27FC236}">
                      <a16:creationId xmlns:a16="http://schemas.microsoft.com/office/drawing/2014/main" id="{C86065C4-2B1A-4BA3-A7DA-18DB0E95B05F}"/>
                    </a:ext>
                  </a:extLst>
                </p:cNvPr>
                <p:cNvSpPr txBox="1"/>
                <p:nvPr/>
              </p:nvSpPr>
              <p:spPr bwMode="auto">
                <a:xfrm>
                  <a:off x="4823731" y="4082177"/>
                  <a:ext cx="2412000" cy="75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tt-RU" sz="20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t-RU" sz="2000" b="1" i="1" dirty="0" smtClean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sup>
                        </m:sSub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20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tt-RU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tt-RU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200" name="Объект 104">
                  <a:extLst>
                    <a:ext uri="{FF2B5EF4-FFF2-40B4-BE49-F238E27FC236}">
                      <a16:creationId xmlns:a16="http://schemas.microsoft.com/office/drawing/2014/main" id="{C86065C4-2B1A-4BA3-A7DA-18DB0E95B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3731" y="4082177"/>
                  <a:ext cx="2412000" cy="756000"/>
                </a:xfrm>
                <a:prstGeom prst="rect">
                  <a:avLst/>
                </a:prstGeom>
                <a:blipFill>
                  <a:blip r:embed="rId116"/>
                  <a:stretch>
                    <a:fillRect b="-806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1E6C8C16-5B89-46CA-9E8B-CDF273BC39F6}"/>
              </a:ext>
            </a:extLst>
          </p:cNvPr>
          <p:cNvGrpSpPr/>
          <p:nvPr/>
        </p:nvGrpSpPr>
        <p:grpSpPr>
          <a:xfrm>
            <a:off x="3203617" y="728234"/>
            <a:ext cx="324000" cy="324000"/>
            <a:chOff x="5358146" y="3981963"/>
            <a:chExt cx="892660" cy="414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26B9BA9-05BA-43AB-8E45-2E8364899BFA}"/>
                    </a:ext>
                  </a:extLst>
                </p:cNvPr>
                <p:cNvSpPr txBox="1"/>
                <p:nvPr/>
              </p:nvSpPr>
              <p:spPr>
                <a:xfrm>
                  <a:off x="5358146" y="3996006"/>
                  <a:ext cx="8926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tt-RU" sz="20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tt-RU" sz="2000" b="1" i="1" dirty="0" smtClean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sup>
                        </m:sSubSup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26B9BA9-05BA-43AB-8E45-2E8364899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146" y="3996006"/>
                  <a:ext cx="892660" cy="400110"/>
                </a:xfrm>
                <a:prstGeom prst="rect">
                  <a:avLst/>
                </a:prstGeom>
                <a:blipFill>
                  <a:blip r:embed="rId117"/>
                  <a:stretch>
                    <a:fillRect l="-1887" r="-39623" b="-288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37FF4CB-7023-439C-80C6-D4EFD8DFE3EE}"/>
                </a:ext>
              </a:extLst>
            </p:cNvPr>
            <p:cNvSpPr txBox="1"/>
            <p:nvPr/>
          </p:nvSpPr>
          <p:spPr>
            <a:xfrm>
              <a:off x="5542687" y="398196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02" name="Группа 201">
            <a:extLst>
              <a:ext uri="{FF2B5EF4-FFF2-40B4-BE49-F238E27FC236}">
                <a16:creationId xmlns:a16="http://schemas.microsoft.com/office/drawing/2014/main" id="{3AFF9E64-2747-4F21-9DBB-D64B99336DA5}"/>
              </a:ext>
            </a:extLst>
          </p:cNvPr>
          <p:cNvGrpSpPr/>
          <p:nvPr/>
        </p:nvGrpSpPr>
        <p:grpSpPr>
          <a:xfrm>
            <a:off x="4336984" y="689331"/>
            <a:ext cx="324000" cy="411096"/>
            <a:chOff x="5358146" y="3981963"/>
            <a:chExt cx="892660" cy="525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EDDABFE8-4872-4477-BB3F-29DCAA0EA870}"/>
                    </a:ext>
                  </a:extLst>
                </p:cNvPr>
                <p:cNvSpPr txBox="1"/>
                <p:nvPr/>
              </p:nvSpPr>
              <p:spPr>
                <a:xfrm>
                  <a:off x="5358146" y="3996006"/>
                  <a:ext cx="892660" cy="511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tt-RU" sz="20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tt-RU" sz="2000" b="1" i="1" dirty="0" smtClean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sup>
                        </m:sSubSup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EDDABFE8-4872-4477-BB3F-29DCAA0EA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146" y="3996006"/>
                  <a:ext cx="892660" cy="511441"/>
                </a:xfrm>
                <a:prstGeom prst="rect">
                  <a:avLst/>
                </a:prstGeom>
                <a:blipFill>
                  <a:blip r:embed="rId118"/>
                  <a:stretch>
                    <a:fillRect l="-1852" r="-38889" b="-15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D0C8B46-714F-4A87-BC4E-E0C9C542CE54}"/>
                </a:ext>
              </a:extLst>
            </p:cNvPr>
            <p:cNvSpPr txBox="1"/>
            <p:nvPr/>
          </p:nvSpPr>
          <p:spPr>
            <a:xfrm>
              <a:off x="5542687" y="398196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66F60FF4-EDA8-46B0-9E1D-3860FF9AFAEE}"/>
              </a:ext>
            </a:extLst>
          </p:cNvPr>
          <p:cNvGrpSpPr/>
          <p:nvPr/>
        </p:nvGrpSpPr>
        <p:grpSpPr>
          <a:xfrm>
            <a:off x="4753472" y="1025599"/>
            <a:ext cx="324000" cy="411096"/>
            <a:chOff x="5358146" y="3981963"/>
            <a:chExt cx="892660" cy="525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25CEE90-C9F9-4844-AD7A-FED382E6228D}"/>
                    </a:ext>
                  </a:extLst>
                </p:cNvPr>
                <p:cNvSpPr txBox="1"/>
                <p:nvPr/>
              </p:nvSpPr>
              <p:spPr>
                <a:xfrm>
                  <a:off x="5358146" y="3996006"/>
                  <a:ext cx="892660" cy="511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  <m:sub>
                            <m:r>
                              <a:rPr lang="tt-RU" sz="20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t-RU" sz="2000" b="1" i="1" dirty="0" smtClean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sup>
                        </m:sSubSup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25CEE90-C9F9-4844-AD7A-FED382E62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146" y="3996006"/>
                  <a:ext cx="892660" cy="511441"/>
                </a:xfrm>
                <a:prstGeom prst="rect">
                  <a:avLst/>
                </a:prstGeom>
                <a:blipFill>
                  <a:blip r:embed="rId119"/>
                  <a:stretch>
                    <a:fillRect l="-1887" r="-37736" b="-15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16F171B-C9E7-4830-B08E-C4D72F598725}"/>
                </a:ext>
              </a:extLst>
            </p:cNvPr>
            <p:cNvSpPr txBox="1"/>
            <p:nvPr/>
          </p:nvSpPr>
          <p:spPr>
            <a:xfrm>
              <a:off x="5542687" y="398196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63" name="Группа 162">
            <a:extLst>
              <a:ext uri="{FF2B5EF4-FFF2-40B4-BE49-F238E27FC236}">
                <a16:creationId xmlns:a16="http://schemas.microsoft.com/office/drawing/2014/main" id="{2E3FD5A2-D12F-46EA-89D0-FF1CBD16D13A}"/>
              </a:ext>
            </a:extLst>
          </p:cNvPr>
          <p:cNvGrpSpPr/>
          <p:nvPr/>
        </p:nvGrpSpPr>
        <p:grpSpPr>
          <a:xfrm>
            <a:off x="6839967" y="1637016"/>
            <a:ext cx="550873" cy="524424"/>
            <a:chOff x="8203230" y="1362676"/>
            <a:chExt cx="430022" cy="524424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C547FA1-3DD9-4B39-A5CD-8762746AA2A6}"/>
                </a:ext>
              </a:extLst>
            </p:cNvPr>
            <p:cNvSpPr txBox="1"/>
            <p:nvPr/>
          </p:nvSpPr>
          <p:spPr>
            <a:xfrm>
              <a:off x="8203230" y="1418650"/>
              <a:ext cx="430022" cy="248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dirty="0">
                <a:latin typeface="Georgia" panose="02040502050405020303" pitchFamily="18" charset="0"/>
              </a:endParaRPr>
            </a:p>
          </p:txBody>
        </p:sp>
        <p:graphicFrame>
          <p:nvGraphicFramePr>
            <p:cNvPr id="208" name="Объект 207">
              <a:extLst>
                <a:ext uri="{FF2B5EF4-FFF2-40B4-BE49-F238E27FC236}">
                  <a16:creationId xmlns:a16="http://schemas.microsoft.com/office/drawing/2014/main" id="{7337FCBB-06E0-49FA-807E-BB1166ECC7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47988" y="1362676"/>
            <a:ext cx="252967" cy="524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1" name="Equation" r:id="rId120" imgW="190335" imgH="266469" progId="Equation.DSMT4">
                    <p:embed/>
                  </p:oleObj>
                </mc:Choice>
                <mc:Fallback>
                  <p:oleObj name="Equation" r:id="rId120" imgW="190335" imgH="266469" progId="Equation.DSMT4">
                    <p:embed/>
                    <p:pic>
                      <p:nvPicPr>
                        <p:cNvPr id="208" name="Объект 207">
                          <a:extLst>
                            <a:ext uri="{FF2B5EF4-FFF2-40B4-BE49-F238E27FC236}">
                              <a16:creationId xmlns:a16="http://schemas.microsoft.com/office/drawing/2014/main" id="{7337FCBB-06E0-49FA-807E-BB1166ECC7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7988" y="1362676"/>
                          <a:ext cx="252967" cy="5244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3395EE6-D98C-4F36-9FF6-0A63DF9BDD1A}"/>
              </a:ext>
            </a:extLst>
          </p:cNvPr>
          <p:cNvCxnSpPr>
            <a:cxnSpLocks/>
          </p:cNvCxnSpPr>
          <p:nvPr/>
        </p:nvCxnSpPr>
        <p:spPr>
          <a:xfrm>
            <a:off x="4141231" y="1247667"/>
            <a:ext cx="180000" cy="21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87410466-CEF1-49C5-958B-72D73A8B6F2A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139049" y="1009515"/>
            <a:ext cx="155455" cy="252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1C55FE6A-63C9-4436-997D-7CA0DA84EAD5}"/>
              </a:ext>
            </a:extLst>
          </p:cNvPr>
          <p:cNvCxnSpPr/>
          <p:nvPr/>
        </p:nvCxnSpPr>
        <p:spPr>
          <a:xfrm flipV="1">
            <a:off x="3911066" y="1065339"/>
            <a:ext cx="129709" cy="210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>
            <a:extLst>
              <a:ext uri="{FF2B5EF4-FFF2-40B4-BE49-F238E27FC236}">
                <a16:creationId xmlns:a16="http://schemas.microsoft.com/office/drawing/2014/main" id="{7CB02BB8-4B66-4F0D-B17E-AF3CF40F398D}"/>
              </a:ext>
            </a:extLst>
          </p:cNvPr>
          <p:cNvCxnSpPr>
            <a:cxnSpLocks/>
          </p:cNvCxnSpPr>
          <p:nvPr/>
        </p:nvCxnSpPr>
        <p:spPr>
          <a:xfrm flipV="1">
            <a:off x="3903838" y="1247832"/>
            <a:ext cx="252000" cy="3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0DAAD9EF-A9EE-4851-B1B5-ABC07564BE45}"/>
              </a:ext>
            </a:extLst>
          </p:cNvPr>
          <p:cNvCxnSpPr/>
          <p:nvPr/>
        </p:nvCxnSpPr>
        <p:spPr>
          <a:xfrm>
            <a:off x="4279524" y="1005353"/>
            <a:ext cx="207224" cy="2253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BC362841-8393-4EF1-8202-2D1BAE74523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315853" y="1213670"/>
            <a:ext cx="155455" cy="252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F9669A1D-0E3C-44AD-9F41-1C0BEFB6BCF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200653" y="1208314"/>
            <a:ext cx="288000" cy="8853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70BBAE2-EF4B-48A8-8FAD-0587AA0F2A2C}"/>
              </a:ext>
            </a:extLst>
          </p:cNvPr>
          <p:cNvCxnSpPr>
            <a:cxnSpLocks/>
          </p:cNvCxnSpPr>
          <p:nvPr/>
        </p:nvCxnSpPr>
        <p:spPr>
          <a:xfrm flipV="1">
            <a:off x="6211887" y="1698629"/>
            <a:ext cx="269369" cy="120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>
            <a:extLst>
              <a:ext uri="{FF2B5EF4-FFF2-40B4-BE49-F238E27FC236}">
                <a16:creationId xmlns:a16="http://schemas.microsoft.com/office/drawing/2014/main" id="{767B5B03-E7F8-4BAB-9ABA-E5F785027896}"/>
              </a:ext>
            </a:extLst>
          </p:cNvPr>
          <p:cNvCxnSpPr>
            <a:cxnSpLocks/>
          </p:cNvCxnSpPr>
          <p:nvPr/>
        </p:nvCxnSpPr>
        <p:spPr>
          <a:xfrm flipH="1">
            <a:off x="6468210" y="1710236"/>
            <a:ext cx="6705" cy="2061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572E8A69-A3FA-4ABB-9EDE-AF317226D7E6}"/>
              </a:ext>
            </a:extLst>
          </p:cNvPr>
          <p:cNvCxnSpPr>
            <a:cxnSpLocks/>
          </p:cNvCxnSpPr>
          <p:nvPr/>
        </p:nvCxnSpPr>
        <p:spPr>
          <a:xfrm flipV="1">
            <a:off x="6464238" y="1520625"/>
            <a:ext cx="162000" cy="1869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19729859-32DD-4966-8B0A-282BD240355C}"/>
              </a:ext>
            </a:extLst>
          </p:cNvPr>
          <p:cNvCxnSpPr/>
          <p:nvPr/>
        </p:nvCxnSpPr>
        <p:spPr>
          <a:xfrm flipV="1">
            <a:off x="6246797" y="1498395"/>
            <a:ext cx="129709" cy="210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37885EB2-E5A8-48CF-A1D4-22227671920C}"/>
              </a:ext>
            </a:extLst>
          </p:cNvPr>
          <p:cNvCxnSpPr>
            <a:cxnSpLocks/>
          </p:cNvCxnSpPr>
          <p:nvPr/>
        </p:nvCxnSpPr>
        <p:spPr>
          <a:xfrm>
            <a:off x="6372990" y="1510040"/>
            <a:ext cx="23835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38FDC285-C1E9-4FD2-B751-726E8ECA8ACB}"/>
              </a:ext>
            </a:extLst>
          </p:cNvPr>
          <p:cNvCxnSpPr/>
          <p:nvPr/>
        </p:nvCxnSpPr>
        <p:spPr>
          <a:xfrm flipV="1">
            <a:off x="6478118" y="1681536"/>
            <a:ext cx="129709" cy="210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F267199A-432D-4F56-846A-3640D03D801F}"/>
              </a:ext>
            </a:extLst>
          </p:cNvPr>
          <p:cNvCxnSpPr>
            <a:cxnSpLocks/>
          </p:cNvCxnSpPr>
          <p:nvPr/>
        </p:nvCxnSpPr>
        <p:spPr>
          <a:xfrm flipV="1">
            <a:off x="6364821" y="1684692"/>
            <a:ext cx="236074" cy="933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A6B4F486-A7F4-4C8F-928F-160B51589F25}"/>
              </a:ext>
            </a:extLst>
          </p:cNvPr>
          <p:cNvCxnSpPr>
            <a:cxnSpLocks/>
          </p:cNvCxnSpPr>
          <p:nvPr/>
        </p:nvCxnSpPr>
        <p:spPr>
          <a:xfrm flipH="1">
            <a:off x="6612106" y="1498399"/>
            <a:ext cx="6705" cy="2061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14622B75-CE90-4C7B-B209-50A3A8F5E71D}"/>
              </a:ext>
            </a:extLst>
          </p:cNvPr>
          <p:cNvCxnSpPr>
            <a:cxnSpLocks/>
          </p:cNvCxnSpPr>
          <p:nvPr/>
        </p:nvCxnSpPr>
        <p:spPr>
          <a:xfrm flipH="1">
            <a:off x="6377125" y="1505184"/>
            <a:ext cx="6705" cy="2061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F7990779-8EDA-4DBE-8F57-1FD41BCE33F3}"/>
              </a:ext>
            </a:extLst>
          </p:cNvPr>
          <p:cNvCxnSpPr/>
          <p:nvPr/>
        </p:nvCxnSpPr>
        <p:spPr>
          <a:xfrm flipV="1">
            <a:off x="6240590" y="1703932"/>
            <a:ext cx="129709" cy="21026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2931C7FF-F824-44A3-B887-05B1A173384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58359" y="1275603"/>
            <a:ext cx="133247" cy="21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A704C21A-5372-4772-A9FA-FC002A5ED2CF}"/>
              </a:ext>
            </a:extLst>
          </p:cNvPr>
          <p:cNvCxnSpPr>
            <a:cxnSpLocks/>
          </p:cNvCxnSpPr>
          <p:nvPr/>
        </p:nvCxnSpPr>
        <p:spPr>
          <a:xfrm flipV="1">
            <a:off x="4030505" y="1028294"/>
            <a:ext cx="252000" cy="3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EC7FAA72-035D-4144-97AC-D6C7951A987B}"/>
              </a:ext>
            </a:extLst>
          </p:cNvPr>
          <p:cNvCxnSpPr>
            <a:cxnSpLocks/>
          </p:cNvCxnSpPr>
          <p:nvPr/>
        </p:nvCxnSpPr>
        <p:spPr>
          <a:xfrm>
            <a:off x="3908697" y="1294924"/>
            <a:ext cx="180000" cy="21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FDE1BB38-3326-43CF-9574-C3ECB8D97709}"/>
              </a:ext>
            </a:extLst>
          </p:cNvPr>
          <p:cNvCxnSpPr>
            <a:cxnSpLocks/>
          </p:cNvCxnSpPr>
          <p:nvPr/>
        </p:nvCxnSpPr>
        <p:spPr>
          <a:xfrm flipH="1">
            <a:off x="6246971" y="1694410"/>
            <a:ext cx="6705" cy="2061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24">
                <a:extLst>
                  <a:ext uri="{FF2B5EF4-FFF2-40B4-BE49-F238E27FC236}">
                    <a16:creationId xmlns:a16="http://schemas.microsoft.com/office/drawing/2014/main" id="{82ADA859-51D2-457C-93F5-1CD414551453}"/>
                  </a:ext>
                </a:extLst>
              </p:cNvPr>
              <p:cNvSpPr txBox="1"/>
              <p:nvPr/>
            </p:nvSpPr>
            <p:spPr bwMode="auto">
              <a:xfrm>
                <a:off x="1484040" y="910005"/>
                <a:ext cx="2877868" cy="58614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acc>
                            <m:accPr>
                              <m:chr m:val="⃗"/>
                              <m:ctrlPr>
                                <a:rPr lang="ru-RU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</m:t>
                          </m:r>
                        </m:sup>
                      </m:sSubSup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ru-RU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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ru-RU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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Объект 124">
                <a:extLst>
                  <a:ext uri="{FF2B5EF4-FFF2-40B4-BE49-F238E27FC236}">
                    <a16:creationId xmlns:a16="http://schemas.microsoft.com/office/drawing/2014/main" id="{82ADA859-51D2-457C-93F5-1CD414551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040" y="910005"/>
                <a:ext cx="2877868" cy="586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218A58C-C4E3-4C4E-A2D1-D9DF4850A0E5}"/>
              </a:ext>
            </a:extLst>
          </p:cNvPr>
          <p:cNvSpPr txBox="1"/>
          <p:nvPr/>
        </p:nvSpPr>
        <p:spPr>
          <a:xfrm>
            <a:off x="3929859" y="3326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ym typeface="Symbol" panose="05050102010706020507" pitchFamily="18" charset="2"/>
              </a:rPr>
              <a:t>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898D53-F51B-4AEF-B0FE-B9F2763F199F}"/>
                  </a:ext>
                </a:extLst>
              </p:cNvPr>
              <p:cNvSpPr txBox="1"/>
              <p:nvPr/>
            </p:nvSpPr>
            <p:spPr>
              <a:xfrm>
                <a:off x="697093" y="5003424"/>
                <a:ext cx="3879826" cy="64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V</a:t>
                </a:r>
                <a:r>
                  <a:rPr lang="en-US" sz="2400" baseline="56000" dirty="0" err="1">
                    <a:latin typeface="Georgia" panose="02040502050405020303" pitchFamily="18" charset="0"/>
                  </a:rPr>
                  <a:t>o</a:t>
                </a:r>
                <a:r>
                  <a:rPr lang="en-US" sz="2400" baseline="56000" dirty="0">
                    <a:latin typeface="Georgia" panose="02040502050405020303" pitchFamily="18" charset="0"/>
                  </a:rPr>
                  <a:t> </a:t>
                </a:r>
                <a:r>
                  <a:rPr lang="en-US" dirty="0">
                    <a:latin typeface="Georgia" panose="02040502050405020303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acc>
                          <m:accPr>
                            <m:chr m:val="⃗"/>
                            <m:ctrlPr>
                              <a:rPr lang="ru-RU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ru-RU" sz="24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</m:acc>
                      </m:e>
                      <m:sub>
                        <m:r>
                          <a:rPr lang="ru-R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</m:t>
                        </m:r>
                      </m:sup>
                    </m:sSubSup>
                    <m:r>
                      <a:rPr lang="ru-RU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ru-RU" sz="24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</m:sup>
                        </m:sSubSup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ru-RU" sz="24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</m:sup>
                        </m:sSubSup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898D53-F51B-4AEF-B0FE-B9F2763F1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93" y="5003424"/>
                <a:ext cx="3879826" cy="642355"/>
              </a:xfrm>
              <a:prstGeom prst="rect">
                <a:avLst/>
              </a:prstGeom>
              <a:blipFill>
                <a:blip r:embed="rId3"/>
                <a:stretch>
                  <a:fillRect l="-2355"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34D8BE1-F1B6-481F-B70C-D77BE62F4072}"/>
              </a:ext>
            </a:extLst>
          </p:cNvPr>
          <p:cNvGrpSpPr/>
          <p:nvPr/>
        </p:nvGrpSpPr>
        <p:grpSpPr>
          <a:xfrm>
            <a:off x="665325" y="2191290"/>
            <a:ext cx="7587834" cy="810010"/>
            <a:chOff x="301981" y="1406138"/>
            <a:chExt cx="7219588" cy="810010"/>
          </a:xfrm>
          <a:solidFill>
            <a:schemeClr val="accent6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E41211-54F3-49E4-A8A3-9F69E2532EF1}"/>
                    </a:ext>
                  </a:extLst>
                </p:cNvPr>
                <p:cNvSpPr txBox="1"/>
                <p:nvPr/>
              </p:nvSpPr>
              <p:spPr>
                <a:xfrm>
                  <a:off x="301981" y="1406138"/>
                  <a:ext cx="792088" cy="79200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ru-RU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</m:t>
                          </m:r>
                        </m:sup>
                      </m:sSubSup>
                    </m:oMath>
                  </a14:m>
                  <a:r>
                    <a:rPr lang="en-US" sz="2400" dirty="0"/>
                    <a:t>=</a:t>
                  </a:r>
                  <a:endParaRPr lang="ru-RU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E41211-54F3-49E4-A8A3-9F69E2532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1" y="1406138"/>
                  <a:ext cx="792088" cy="792000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602A8A-3EE4-40DD-8C91-5D0E5380743E}"/>
                    </a:ext>
                  </a:extLst>
                </p:cNvPr>
                <p:cNvSpPr txBox="1"/>
                <p:nvPr/>
              </p:nvSpPr>
              <p:spPr>
                <a:xfrm>
                  <a:off x="971600" y="1419712"/>
                  <a:ext cx="6549969" cy="79643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𝐫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o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</m:num>
                        <m:den>
                          <m:r>
                            <a:rPr lang="en-US" sz="2200" i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2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200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o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o</m:t>
                              </m:r>
                            </m:sup>
                          </m:sSub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  <m:r>
                        <a:rPr lang="en-US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o</m:t>
                              </m:r>
                            </m:sup>
                          </m:sSub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o</m:t>
                              </m:r>
                            </m:sup>
                          </m:sSub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+</a:t>
                  </a:r>
                  <a:r>
                    <a:rPr lang="en-US" sz="2400" b="1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o</m:t>
                              </m:r>
                            </m:sup>
                          </m:sSub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</a:t>
                  </a:r>
                  <a:endParaRPr lang="ru-RU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602A8A-3EE4-40DD-8C91-5D0E53807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1419712"/>
                  <a:ext cx="6549969" cy="7964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BAF0C9-C44C-431D-8F79-746D1D2AA521}"/>
                  </a:ext>
                </a:extLst>
              </p:cNvPr>
              <p:cNvSpPr txBox="1"/>
              <p:nvPr/>
            </p:nvSpPr>
            <p:spPr>
              <a:xfrm>
                <a:off x="3773129" y="1704185"/>
                <a:ext cx="1647800" cy="47968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V</a:t>
                </a:r>
                <a:r>
                  <a:rPr lang="en-US" sz="2400" baseline="56000" dirty="0" err="1">
                    <a:latin typeface="Georgia" panose="02040502050405020303" pitchFamily="18" charset="0"/>
                  </a:rPr>
                  <a:t>o</a:t>
                </a:r>
                <a:r>
                  <a:rPr lang="en-US" dirty="0">
                    <a:latin typeface="Georgia" panose="02040502050405020303" pitchFamily="18" charset="0"/>
                  </a:rPr>
                  <a:t> </a:t>
                </a:r>
                <a:r>
                  <a:rPr lang="ru-RU" sz="2400" b="1" dirty="0">
                    <a:sym typeface="Symbol" panose="05050102010706020507" pitchFamily="18" charset="2"/>
                  </a:rPr>
                  <a:t></a:t>
                </a:r>
                <a:r>
                  <a:rPr lang="en-US" sz="2400" b="1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sym typeface="Symbol" panose="05050102010706020507" pitchFamily="18" charset="2"/>
                  </a:rPr>
                  <a:t>d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 dirty="0">
                            <a:latin typeface="Georgia" panose="02040502050405020303" pitchFamily="18" charset="0"/>
                          </a:rPr>
                          <m:t>V</m:t>
                        </m:r>
                      </m:e>
                    </m:acc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BAF0C9-C44C-431D-8F79-746D1D2AA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129" y="1704185"/>
                <a:ext cx="1647800" cy="479683"/>
              </a:xfrm>
              <a:prstGeom prst="rect">
                <a:avLst/>
              </a:prstGeom>
              <a:blipFill>
                <a:blip r:embed="rId6"/>
                <a:stretch>
                  <a:fillRect l="-5926" t="-16667" r="-20370" b="-294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3FA6044-E8BD-4448-B2CE-163EDCFBD711}"/>
              </a:ext>
            </a:extLst>
          </p:cNvPr>
          <p:cNvGrpSpPr/>
          <p:nvPr/>
        </p:nvGrpSpPr>
        <p:grpSpPr>
          <a:xfrm>
            <a:off x="755576" y="3157796"/>
            <a:ext cx="7555055" cy="828652"/>
            <a:chOff x="331071" y="1394393"/>
            <a:chExt cx="7188399" cy="828652"/>
          </a:xfrm>
          <a:solidFill>
            <a:schemeClr val="accent5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66592F4-8E9F-4424-A8AF-9FC05817D51E}"/>
                    </a:ext>
                  </a:extLst>
                </p:cNvPr>
                <p:cNvSpPr txBox="1"/>
                <p:nvPr/>
              </p:nvSpPr>
              <p:spPr>
                <a:xfrm>
                  <a:off x="331071" y="1394393"/>
                  <a:ext cx="792088" cy="81000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400" b="1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400" dirty="0"/>
                    <a:t>=</a:t>
                  </a:r>
                  <a:endParaRPr lang="ru-RU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66592F4-8E9F-4424-A8AF-9FC05817D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" y="1394393"/>
                  <a:ext cx="792088" cy="81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90B83E-3FA1-4530-863E-1D5D8642AF75}"/>
                    </a:ext>
                  </a:extLst>
                </p:cNvPr>
                <p:cNvSpPr txBox="1"/>
                <p:nvPr/>
              </p:nvSpPr>
              <p:spPr>
                <a:xfrm>
                  <a:off x="969501" y="1395045"/>
                  <a:ext cx="6549969" cy="82800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𝐫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</m:num>
                        <m:den>
                          <m:r>
                            <a:rPr lang="en-US" sz="2200" i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2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  <m:r>
                        <a:rPr lang="en-US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+</a:t>
                  </a:r>
                  <a:r>
                    <a:rPr lang="en-US" sz="2400" b="1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</a:t>
                  </a:r>
                  <a:endParaRPr lang="ru-RU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90B83E-3FA1-4530-863E-1D5D8642A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01" y="1395045"/>
                  <a:ext cx="6549969" cy="828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607160A-F497-4272-8E5A-CFE4579E63E1}"/>
              </a:ext>
            </a:extLst>
          </p:cNvPr>
          <p:cNvSpPr/>
          <p:nvPr/>
        </p:nvSpPr>
        <p:spPr>
          <a:xfrm>
            <a:off x="615860" y="39288"/>
            <a:ext cx="853244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conservation equation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23526-E8B2-4D87-A33A-B9FE3134D47E}"/>
              </a:ext>
            </a:extLst>
          </p:cNvPr>
          <p:cNvSpPr txBox="1"/>
          <p:nvPr/>
        </p:nvSpPr>
        <p:spPr>
          <a:xfrm>
            <a:off x="1426570" y="4471756"/>
            <a:ext cx="2992808" cy="68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calar triple product </a:t>
            </a:r>
          </a:p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these vectors</a:t>
            </a:r>
            <a:endParaRPr lang="ru-RU" sz="2400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3FC12-B969-4E09-BB93-EB1E714F0F9D}"/>
              </a:ext>
            </a:extLst>
          </p:cNvPr>
          <p:cNvSpPr txBox="1"/>
          <p:nvPr/>
        </p:nvSpPr>
        <p:spPr>
          <a:xfrm>
            <a:off x="1950887" y="1379842"/>
            <a:ext cx="203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Paralepidid</a:t>
            </a:r>
            <a:endParaRPr lang="ru-RU" sz="2400" b="1" dirty="0">
              <a:solidFill>
                <a:srgbClr val="0000FF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81BA92A0-CE01-4859-B8FA-FF34AF36EC63}"/>
              </a:ext>
            </a:extLst>
          </p:cNvPr>
          <p:cNvGrpSpPr/>
          <p:nvPr/>
        </p:nvGrpSpPr>
        <p:grpSpPr>
          <a:xfrm>
            <a:off x="4281301" y="836712"/>
            <a:ext cx="3459051" cy="936104"/>
            <a:chOff x="4281301" y="836712"/>
            <a:chExt cx="3459051" cy="936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Объект 124">
                  <a:extLst>
                    <a:ext uri="{FF2B5EF4-FFF2-40B4-BE49-F238E27FC236}">
                      <a16:creationId xmlns:a16="http://schemas.microsoft.com/office/drawing/2014/main" id="{B0FBB201-8373-4843-8030-2B588D5AFF2C}"/>
                    </a:ext>
                  </a:extLst>
                </p:cNvPr>
                <p:cNvSpPr txBox="1"/>
                <p:nvPr/>
              </p:nvSpPr>
              <p:spPr bwMode="auto">
                <a:xfrm>
                  <a:off x="4782093" y="836712"/>
                  <a:ext cx="2958259" cy="936104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sSub>
                          <m:sSubPr>
                            <m:ctrlPr>
                              <a:rPr lang="ru-RU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sz="2400" b="1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b="1" dirty="0">
                                        <a:latin typeface="Georgia" panose="02040502050405020303" pitchFamily="18" charset="0"/>
                                      </a:rPr>
                                      <m:t>Э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ru-RU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sz="2400" b="1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b="1" dirty="0">
                                        <a:latin typeface="Georgia" panose="02040502050405020303" pitchFamily="18" charset="0"/>
                                      </a:rPr>
                                      <m:t>Э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ru-RU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sz="2400" b="1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b="1" dirty="0">
                                        <a:latin typeface="Georgia" panose="02040502050405020303" pitchFamily="18" charset="0"/>
                                      </a:rPr>
                                      <m:t>Э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ru-RU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" name="Объект 124">
                  <a:extLst>
                    <a:ext uri="{FF2B5EF4-FFF2-40B4-BE49-F238E27FC236}">
                      <a16:creationId xmlns:a16="http://schemas.microsoft.com/office/drawing/2014/main" id="{B0FBB201-8373-4843-8030-2B588D5AF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093" y="836712"/>
                  <a:ext cx="2958259" cy="9361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AAE82A-27CA-45D7-B0B8-F61567D45D74}"/>
                </a:ext>
              </a:extLst>
            </p:cNvPr>
            <p:cNvSpPr txBox="1"/>
            <p:nvPr/>
          </p:nvSpPr>
          <p:spPr>
            <a:xfrm>
              <a:off x="4281301" y="912588"/>
              <a:ext cx="578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ym typeface="Symbol" panose="05050102010706020507" pitchFamily="18" charset="2"/>
                </a:rPr>
                <a:t></a:t>
              </a:r>
              <a:endParaRPr lang="ru-RU" sz="28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433BF1-DBBA-4DAC-AFCA-9C9CE71BA646}"/>
                </a:ext>
              </a:extLst>
            </p:cNvPr>
            <p:cNvSpPr txBox="1"/>
            <p:nvPr/>
          </p:nvSpPr>
          <p:spPr>
            <a:xfrm>
              <a:off x="5429619" y="1304764"/>
              <a:ext cx="2037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0000FF"/>
                  </a:solidFill>
                </a:rPr>
                <a:t>Paralepiped</a:t>
              </a:r>
              <a:endParaRPr lang="ru-RU" sz="2400" b="1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954059-1E5F-4C54-AFAE-3AC044F0553D}"/>
                  </a:ext>
                </a:extLst>
              </p:cNvPr>
              <p:cNvSpPr txBox="1"/>
              <p:nvPr/>
            </p:nvSpPr>
            <p:spPr>
              <a:xfrm>
                <a:off x="4443472" y="4190604"/>
                <a:ext cx="4248472" cy="2267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</a:t>
                </a:r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</m:t>
                    </m:r>
                    <m:r>
                      <a:rPr lang="en-US" sz="2400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</m:t>
                    </m:r>
                    <m:r>
                      <a:rPr lang="en-US" sz="2400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</m:t>
                    </m:r>
                    <m:r>
                      <a:rPr lang="en-US" sz="2400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3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i="1" baseline="-25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i="1" baseline="-25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954059-1E5F-4C54-AFAE-3AC044F05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472" y="4190604"/>
                <a:ext cx="4248472" cy="2267993"/>
              </a:xfrm>
              <a:prstGeom prst="rect">
                <a:avLst/>
              </a:prstGeom>
              <a:blipFill>
                <a:blip r:embed="rId10"/>
                <a:stretch>
                  <a:fillRect l="-2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6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147D650-A7D0-484C-887D-08B60A008979}"/>
              </a:ext>
            </a:extLst>
          </p:cNvPr>
          <p:cNvGrpSpPr/>
          <p:nvPr/>
        </p:nvGrpSpPr>
        <p:grpSpPr>
          <a:xfrm>
            <a:off x="107504" y="1946703"/>
            <a:ext cx="2980218" cy="760077"/>
            <a:chOff x="395536" y="2642029"/>
            <a:chExt cx="3075368" cy="76007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Объект 124">
              <a:extLst>
                <a:ext uri="{FF2B5EF4-FFF2-40B4-BE49-F238E27FC236}">
                  <a16:creationId xmlns:a16="http://schemas.microsoft.com/office/drawing/2014/main" id="{71E0AB3B-D6BE-4D9B-8536-1B45A045DED8}"/>
                </a:ext>
              </a:extLst>
            </p:cNvPr>
            <p:cNvSpPr txBox="1"/>
            <p:nvPr/>
          </p:nvSpPr>
          <p:spPr bwMode="auto">
            <a:xfrm>
              <a:off x="395536" y="2643281"/>
              <a:ext cx="2449463" cy="758825"/>
            </a:xfrm>
            <a:prstGeom prst="rect">
              <a:avLst/>
            </a:prstGeom>
            <a:grpFill/>
          </p:spPr>
          <p:txBody>
            <a:bodyPr>
              <a:normAutofit/>
            </a:bodyPr>
            <a:lstStyle/>
            <a:p>
              <a:r>
                <a:rPr lang="en-US" sz="2400" dirty="0" err="1"/>
                <a:t>d</a:t>
              </a:r>
              <a:r>
                <a:rPr lang="en-US" sz="2400" i="1" dirty="0" err="1">
                  <a:latin typeface="Georgia" panose="02040502050405020303" pitchFamily="18" charset="0"/>
                </a:rPr>
                <a:t>V</a:t>
              </a:r>
              <a:r>
                <a:rPr lang="en-US" sz="2400" baseline="56000" dirty="0" err="1">
                  <a:latin typeface="Georgia" panose="02040502050405020303" pitchFamily="18" charset="0"/>
                </a:rPr>
                <a:t>o</a:t>
              </a:r>
              <a:r>
                <a:rPr lang="en-US" sz="2400" baseline="56000" dirty="0">
                  <a:latin typeface="Georgia" panose="02040502050405020303" pitchFamily="18" charset="0"/>
                </a:rPr>
                <a:t> </a:t>
              </a:r>
              <a:r>
                <a:rPr lang="en-US" sz="2400" dirty="0"/>
                <a:t>=</a:t>
              </a:r>
              <a:endParaRPr lang="ru-RU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бъект 124">
                  <a:extLst>
                    <a:ext uri="{FF2B5EF4-FFF2-40B4-BE49-F238E27FC236}">
                      <a16:creationId xmlns:a16="http://schemas.microsoft.com/office/drawing/2014/main" id="{3E6983B8-4BC4-4CFB-881B-871358192514}"/>
                    </a:ext>
                  </a:extLst>
                </p:cNvPr>
                <p:cNvSpPr txBox="1"/>
                <p:nvPr/>
              </p:nvSpPr>
              <p:spPr bwMode="auto">
                <a:xfrm>
                  <a:off x="1021441" y="2642029"/>
                  <a:ext cx="2449463" cy="758825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/>
                <a:p>
                  <a:r>
                    <a:rPr lang="en-US" sz="2400" dirty="0"/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</m:oMath>
                  </a14:m>
                  <a:r>
                    <a:rPr lang="en-US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3 </m:t>
                      </m:r>
                    </m:oMath>
                  </a14:m>
                  <a:r>
                    <a:rPr lang="en-US" sz="2400" spc="-16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</a:t>
                  </a:r>
                  <a:r>
                    <a:rPr lang="en-US" sz="2400" spc="-160" baseline="56000" dirty="0">
                      <a:latin typeface="Georgia" panose="02040502050405020303" pitchFamily="18" charset="0"/>
                    </a:rPr>
                    <a:t>o</a:t>
                  </a:r>
                  <a:r>
                    <a:rPr lang="en-US" sz="2400" baseline="56000" dirty="0">
                      <a:latin typeface="Georgia" panose="02040502050405020303" pitchFamily="18" charset="0"/>
                    </a:rPr>
                    <a:t> </a:t>
                  </a:r>
                  <a:endParaRPr lang="ru-RU" sz="2400" dirty="0"/>
                </a:p>
              </p:txBody>
            </p:sp>
          </mc:Choice>
          <mc:Fallback xmlns="">
            <p:sp>
              <p:nvSpPr>
                <p:cNvPr id="10" name="Объект 124">
                  <a:extLst>
                    <a:ext uri="{FF2B5EF4-FFF2-40B4-BE49-F238E27FC236}">
                      <a16:creationId xmlns:a16="http://schemas.microsoft.com/office/drawing/2014/main" id="{3E6983B8-4BC4-4CFB-881B-871358192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1441" y="2642029"/>
                  <a:ext cx="2449463" cy="758825"/>
                </a:xfrm>
                <a:prstGeom prst="rect">
                  <a:avLst/>
                </a:prstGeom>
                <a:blipFill>
                  <a:blip r:embed="rId2"/>
                  <a:stretch>
                    <a:fillRect l="-3846" t="-128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E3BC5DA-6860-47DE-9114-3E65DD08CD96}"/>
              </a:ext>
            </a:extLst>
          </p:cNvPr>
          <p:cNvGrpSpPr/>
          <p:nvPr/>
        </p:nvGrpSpPr>
        <p:grpSpPr>
          <a:xfrm>
            <a:off x="107504" y="18875"/>
            <a:ext cx="8747272" cy="2086661"/>
            <a:chOff x="107504" y="18875"/>
            <a:chExt cx="8747272" cy="2086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EA6046B-EBEE-49C8-A8E3-FB6B44D5CF54}"/>
                    </a:ext>
                  </a:extLst>
                </p:cNvPr>
                <p:cNvSpPr txBox="1"/>
                <p:nvPr/>
              </p:nvSpPr>
              <p:spPr>
                <a:xfrm>
                  <a:off x="107504" y="18875"/>
                  <a:ext cx="7331663" cy="20866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  <a:r>
                    <a:rPr lang="en-US" sz="2400" i="1" dirty="0" err="1">
                      <a:latin typeface="Georgia" panose="02040502050405020303" pitchFamily="18" charset="0"/>
                    </a:rPr>
                    <a:t>V</a:t>
                  </a:r>
                  <a:r>
                    <a:rPr lang="en-US" sz="2400" baseline="56000" dirty="0" err="1">
                      <a:latin typeface="Georgia" panose="02040502050405020303" pitchFamily="18" charset="0"/>
                    </a:rPr>
                    <a:t>o</a:t>
                  </a:r>
                  <a:r>
                    <a:rPr lang="en-US" sz="2400" baseline="56000" dirty="0">
                      <a:latin typeface="Georgia" panose="02040502050405020303" pitchFamily="18" charset="0"/>
                    </a:rPr>
                    <a:t> </a:t>
                  </a:r>
                  <a:r>
                    <a:rPr lang="en-US" dirty="0">
                      <a:latin typeface="Georgia" panose="02040502050405020303" pitchFamily="18" charset="0"/>
                    </a:rPr>
                    <a:t>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RU" sz="240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0" spc="-10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acc>
                            <m:accPr>
                              <m:chr m:val="⃗"/>
                              <m:ctrlPr>
                                <a:rPr lang="ru-RU" sz="2400" b="1" i="1" spc="-1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spc="-100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</m:t>
                          </m:r>
                        </m:sup>
                      </m:sSubSup>
                      <m:r>
                        <a:rPr lang="ru-RU" sz="2400" b="1" i="1" spc="-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</m:t>
                      </m:r>
                      <m:r>
                        <a:rPr lang="en-US" sz="2400" b="0" i="0" spc="-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spc="-1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ru-RU" sz="24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b="1" i="1" spc="-1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400" b="1" spc="-100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4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</m:t>
                              </m:r>
                            </m:sup>
                          </m:sSubSup>
                          <m:r>
                            <a:rPr lang="ru-RU" sz="240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</m:t>
                          </m:r>
                          <m:r>
                            <m:rPr>
                              <m:sty m:val="p"/>
                            </m:rPr>
                            <a:rPr lang="en-US" sz="2400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spc="-1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ru-RU" sz="24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b="1" i="1" spc="-1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400" b="1" spc="-100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ru-RU" sz="24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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sz="2400" spc="-100" dirty="0"/>
                    <a:t>=</a:t>
                  </a:r>
                  <a:r>
                    <a:rPr lang="en-US" sz="2400" spc="-1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2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200" spc="-1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sz="2200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2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200" spc="-1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200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2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200" spc="-1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i="1" baseline="-25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i="1" baseline="-25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a14:m>
                  <a:endParaRPr lang="ru-RU" sz="2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EA6046B-EBEE-49C8-A8E3-FB6B44D5C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18875"/>
                  <a:ext cx="7331663" cy="2086661"/>
                </a:xfrm>
                <a:prstGeom prst="rect">
                  <a:avLst/>
                </a:prstGeom>
                <a:blipFill>
                  <a:blip r:embed="rId3"/>
                  <a:stretch>
                    <a:fillRect l="-133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Объект 124">
                  <a:extLst>
                    <a:ext uri="{FF2B5EF4-FFF2-40B4-BE49-F238E27FC236}">
                      <a16:creationId xmlns:a16="http://schemas.microsoft.com/office/drawing/2014/main" id="{5E8924B3-1617-4850-86B7-7F54F2B5E611}"/>
                    </a:ext>
                  </a:extLst>
                </p:cNvPr>
                <p:cNvSpPr txBox="1"/>
                <p:nvPr/>
              </p:nvSpPr>
              <p:spPr bwMode="auto">
                <a:xfrm>
                  <a:off x="6838552" y="836712"/>
                  <a:ext cx="2016224" cy="50400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r>
                    <a:rPr lang="en-US" sz="2200" dirty="0"/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2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sz="22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2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</m:oMath>
                  </a14:m>
                  <a:r>
                    <a:rPr lang="en-US" sz="22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2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3 </m:t>
                      </m:r>
                    </m:oMath>
                  </a14:m>
                  <a:r>
                    <a:rPr lang="en-US" sz="2400" spc="-16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</a:t>
                  </a:r>
                  <a:r>
                    <a:rPr lang="en-US" sz="2400" spc="-160" baseline="56000" dirty="0">
                      <a:latin typeface="Georgia" panose="02040502050405020303" pitchFamily="18" charset="0"/>
                    </a:rPr>
                    <a:t>o</a:t>
                  </a:r>
                  <a:r>
                    <a:rPr lang="en-US" sz="2400" baseline="56000" dirty="0">
                      <a:latin typeface="Georgia" panose="02040502050405020303" pitchFamily="18" charset="0"/>
                    </a:rPr>
                    <a:t> </a:t>
                  </a:r>
                  <a:endParaRPr lang="ru-RU" sz="2400" dirty="0"/>
                </a:p>
              </p:txBody>
            </p:sp>
          </mc:Choice>
          <mc:Fallback xmlns="">
            <p:sp>
              <p:nvSpPr>
                <p:cNvPr id="13" name="Объект 124">
                  <a:extLst>
                    <a:ext uri="{FF2B5EF4-FFF2-40B4-BE49-F238E27FC236}">
                      <a16:creationId xmlns:a16="http://schemas.microsoft.com/office/drawing/2014/main" id="{5E8924B3-1617-4850-86B7-7F54F2B5E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38552" y="836712"/>
                  <a:ext cx="2016224" cy="504000"/>
                </a:xfrm>
                <a:prstGeom prst="rect">
                  <a:avLst/>
                </a:prstGeom>
                <a:blipFill>
                  <a:blip r:embed="rId4"/>
                  <a:stretch>
                    <a:fillRect l="-3927" t="-19277" r="-302" b="-156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66D52DB-2B6A-468D-9B7F-A7776D6C31AA}"/>
              </a:ext>
            </a:extLst>
          </p:cNvPr>
          <p:cNvGrpSpPr/>
          <p:nvPr/>
        </p:nvGrpSpPr>
        <p:grpSpPr>
          <a:xfrm>
            <a:off x="179512" y="5459444"/>
            <a:ext cx="2609390" cy="648000"/>
            <a:chOff x="179512" y="5459444"/>
            <a:chExt cx="2609390" cy="648000"/>
          </a:xfrm>
          <a:solidFill>
            <a:schemeClr val="accent6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Объект 124">
                  <a:extLst>
                    <a:ext uri="{FF2B5EF4-FFF2-40B4-BE49-F238E27FC236}">
                      <a16:creationId xmlns:a16="http://schemas.microsoft.com/office/drawing/2014/main" id="{E0DEA1A1-6F84-450C-A0E0-15C1D747BDB7}"/>
                    </a:ext>
                  </a:extLst>
                </p:cNvPr>
                <p:cNvSpPr txBox="1"/>
                <p:nvPr/>
              </p:nvSpPr>
              <p:spPr bwMode="auto">
                <a:xfrm>
                  <a:off x="179512" y="5459444"/>
                  <a:ext cx="2449463" cy="648000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/>
                <a:p>
                  <a:r>
                    <a:rPr lang="en-US" sz="2400" dirty="0">
                      <a:sym typeface="Symbol" panose="05050102010706020507" pitchFamily="18" charset="2"/>
                    </a:rPr>
                    <a:t>d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</m:e>
                      </m:acc>
                    </m:oMath>
                  </a14:m>
                  <a:r>
                    <a:rPr lang="en-US" sz="2400" baseline="56000" dirty="0">
                      <a:latin typeface="Georgia" panose="02040502050405020303" pitchFamily="18" charset="0"/>
                    </a:rPr>
                    <a:t> </a:t>
                  </a:r>
                  <a:r>
                    <a:rPr lang="en-US" sz="2400" dirty="0"/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</m:oMath>
                  </a14:m>
                  <a:r>
                    <a:rPr lang="en-US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3  </m:t>
                      </m:r>
                    </m:oMath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5" name="Объект 124">
                  <a:extLst>
                    <a:ext uri="{FF2B5EF4-FFF2-40B4-BE49-F238E27FC236}">
                      <a16:creationId xmlns:a16="http://schemas.microsoft.com/office/drawing/2014/main" id="{E0DEA1A1-6F84-450C-A0E0-15C1D747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512" y="5459444"/>
                  <a:ext cx="2449463" cy="648000"/>
                </a:xfrm>
                <a:prstGeom prst="rect">
                  <a:avLst/>
                </a:prstGeom>
                <a:blipFill>
                  <a:blip r:embed="rId5"/>
                  <a:stretch>
                    <a:fillRect l="-3731" t="-47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Объект 124">
              <a:extLst>
                <a:ext uri="{FF2B5EF4-FFF2-40B4-BE49-F238E27FC236}">
                  <a16:creationId xmlns:a16="http://schemas.microsoft.com/office/drawing/2014/main" id="{F47D4B6A-7E65-48AC-A759-D96EEF2279FB}"/>
                </a:ext>
              </a:extLst>
            </p:cNvPr>
            <p:cNvSpPr txBox="1"/>
            <p:nvPr/>
          </p:nvSpPr>
          <p:spPr bwMode="auto">
            <a:xfrm>
              <a:off x="2307014" y="5464934"/>
              <a:ext cx="481888" cy="577301"/>
            </a:xfrm>
            <a:prstGeom prst="rect">
              <a:avLst/>
            </a:prstGeom>
            <a:grpFill/>
          </p:spPr>
          <p:txBody>
            <a:bodyPr>
              <a:normAutofit lnSpcReduction="10000"/>
            </a:bodyPr>
            <a:lstStyle/>
            <a:p>
              <a:r>
                <a:rPr lang="en-US" sz="3200" dirty="0">
                  <a:sym typeface="Symbol" panose="05050102010706020507" pitchFamily="18" charset="2"/>
                </a:rPr>
                <a:t></a:t>
              </a:r>
              <a:endParaRPr lang="ru-RU" sz="3200"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8FFA565-EA99-42CF-A95F-709AD822E822}"/>
              </a:ext>
            </a:extLst>
          </p:cNvPr>
          <p:cNvGrpSpPr/>
          <p:nvPr/>
        </p:nvGrpSpPr>
        <p:grpSpPr>
          <a:xfrm>
            <a:off x="611560" y="3070260"/>
            <a:ext cx="8352928" cy="2116157"/>
            <a:chOff x="611560" y="3070260"/>
            <a:chExt cx="8352928" cy="2116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Объект 124">
                  <a:extLst>
                    <a:ext uri="{FF2B5EF4-FFF2-40B4-BE49-F238E27FC236}">
                      <a16:creationId xmlns:a16="http://schemas.microsoft.com/office/drawing/2014/main" id="{9486BDD1-87EB-4019-9853-C71CE0CA6EA4}"/>
                    </a:ext>
                  </a:extLst>
                </p:cNvPr>
                <p:cNvSpPr txBox="1"/>
                <p:nvPr/>
              </p:nvSpPr>
              <p:spPr bwMode="auto">
                <a:xfrm>
                  <a:off x="611560" y="3893406"/>
                  <a:ext cx="2449463" cy="75882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r>
                    <a:rPr lang="en-US" sz="2400" dirty="0">
                      <a:sym typeface="Symbol" panose="05050102010706020507" pitchFamily="18" charset="2"/>
                    </a:rPr>
                    <a:t>d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</m:e>
                      </m:acc>
                    </m:oMath>
                  </a14:m>
                  <a:r>
                    <a:rPr lang="en-US" sz="2400" baseline="56000" dirty="0">
                      <a:latin typeface="Georgia" panose="02040502050405020303" pitchFamily="18" charset="0"/>
                    </a:rPr>
                    <a:t> </a:t>
                  </a:r>
                  <a:r>
                    <a:rPr lang="en-US" sz="2400" dirty="0"/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</m:oMath>
                  </a14:m>
                  <a:r>
                    <a:rPr lang="en-US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3  </m:t>
                      </m:r>
                    </m:oMath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8" name="Объект 124">
                  <a:extLst>
                    <a:ext uri="{FF2B5EF4-FFF2-40B4-BE49-F238E27FC236}">
                      <a16:creationId xmlns:a16="http://schemas.microsoft.com/office/drawing/2014/main" id="{9486BDD1-87EB-4019-9853-C71CE0CA6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560" y="3893406"/>
                  <a:ext cx="2449463" cy="758825"/>
                </a:xfrm>
                <a:prstGeom prst="rect">
                  <a:avLst/>
                </a:prstGeom>
                <a:blipFill>
                  <a:blip r:embed="rId6"/>
                  <a:stretch>
                    <a:fillRect l="-3731" t="-40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C93220E-0EB0-469C-AE2B-7F38991119D6}"/>
                    </a:ext>
                  </a:extLst>
                </p:cNvPr>
                <p:cNvSpPr txBox="1"/>
                <p:nvPr/>
              </p:nvSpPr>
              <p:spPr>
                <a:xfrm>
                  <a:off x="2749632" y="3070260"/>
                  <a:ext cx="2159049" cy="2116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i="1" baseline="-25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i="1" baseline="-25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C93220E-0EB0-469C-AE2B-7F3899111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632" y="3070260"/>
                  <a:ext cx="2159049" cy="21161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Объект 124">
                  <a:extLst>
                    <a:ext uri="{FF2B5EF4-FFF2-40B4-BE49-F238E27FC236}">
                      <a16:creationId xmlns:a16="http://schemas.microsoft.com/office/drawing/2014/main" id="{26691111-270D-4A03-831F-7FDC7B4C12F0}"/>
                    </a:ext>
                  </a:extLst>
                </p:cNvPr>
                <p:cNvSpPr txBox="1"/>
                <p:nvPr/>
              </p:nvSpPr>
              <p:spPr bwMode="auto">
                <a:xfrm>
                  <a:off x="4644008" y="3893406"/>
                  <a:ext cx="4320480" cy="75882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r>
                    <a:rPr lang="en-US" sz="2400" dirty="0"/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</m:oMath>
                  </a14:m>
                  <a:r>
                    <a:rPr lang="en-US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latin typeface="Georgia" panose="02040502050405020303" pitchFamily="18" charset="0"/>
                              <a:sym typeface="Symbol" panose="05050102010706020507" pitchFamily="18" charset="2"/>
                            </a:rPr>
                            <m:t>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</m:t>
                      </m:r>
                    </m:oMath>
                  </a14:m>
                  <a:r>
                    <a:rPr lang="en-US" sz="2400" dirty="0">
                      <a:sym typeface="Symbol" panose="05050102010706020507" pitchFamily="18" charset="2"/>
                    </a:rPr>
                    <a:t> </a:t>
                  </a:r>
                  <a:r>
                    <a:rPr lang="ru-RU" sz="2400" dirty="0">
                      <a:sym typeface="Symbol" panose="05050102010706020507" pitchFamily="18" charset="2"/>
                    </a:rPr>
                    <a:t></a:t>
                  </a:r>
                  <a:endParaRPr lang="ru-RU" sz="3500" dirty="0"/>
                </a:p>
              </p:txBody>
            </p:sp>
          </mc:Choice>
          <mc:Fallback xmlns="">
            <p:sp>
              <p:nvSpPr>
                <p:cNvPr id="11" name="Объект 124">
                  <a:extLst>
                    <a:ext uri="{FF2B5EF4-FFF2-40B4-BE49-F238E27FC236}">
                      <a16:creationId xmlns:a16="http://schemas.microsoft.com/office/drawing/2014/main" id="{26691111-270D-4A03-831F-7FDC7B4C1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44008" y="3893406"/>
                  <a:ext cx="4320480" cy="758825"/>
                </a:xfrm>
                <a:prstGeom prst="rect">
                  <a:avLst/>
                </a:prstGeom>
                <a:blipFill>
                  <a:blip r:embed="rId8"/>
                  <a:stretch>
                    <a:fillRect l="-2257" t="-645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ACF7E5-7470-4B03-9F71-3DA554EE7C09}"/>
                </a:ext>
              </a:extLst>
            </p:cNvPr>
            <p:cNvSpPr txBox="1"/>
            <p:nvPr/>
          </p:nvSpPr>
          <p:spPr>
            <a:xfrm>
              <a:off x="8460432" y="4038182"/>
              <a:ext cx="360000" cy="288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3200" dirty="0">
                  <a:sym typeface="Symbol" panose="05050102010706020507" pitchFamily="18" charset="2"/>
                </a:rPr>
                <a:t>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81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4F6D1A-F32D-491C-812D-D4B958512DF7}"/>
                  </a:ext>
                </a:extLst>
              </p:cNvPr>
              <p:cNvSpPr txBox="1"/>
              <p:nvPr/>
            </p:nvSpPr>
            <p:spPr>
              <a:xfrm>
                <a:off x="5508104" y="120355"/>
                <a:ext cx="2016224" cy="733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d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Georgia" panose="02040502050405020303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400" baseline="56000" dirty="0">
                            <a:latin typeface="Georgia" panose="02040502050405020303" pitchFamily="18" charset="0"/>
                          </a:rPr>
                          <m:t>o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ym typeface="Symbol" panose="05050102010706020507" pitchFamily="18" charset="2"/>
                          </a:rPr>
                          <m:t>d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400" i="1" dirty="0">
                                <a:latin typeface="Georgia" panose="02040502050405020303" pitchFamily="18" charset="0"/>
                              </a:rPr>
                              <m:t>V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ym typeface="Symbol" panose="05050102010706020507" pitchFamily="18" charset="2"/>
                              </a:rPr>
                              <m:t></m:t>
                            </m:r>
                          </m:e>
                        </m:acc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ym typeface="Symbol" panose="05050102010706020507" pitchFamily="18" charset="2"/>
                          </a:rPr>
                          <m:t></m:t>
                        </m:r>
                        <m:r>
                          <m:rPr>
                            <m:sty m:val="p"/>
                          </m:rPr>
                          <a:rPr lang="en-US" sz="2400" b="0" i="0" baseline="42000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o</m:t>
                        </m:r>
                      </m:den>
                    </m:f>
                  </m:oMath>
                </a14:m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400" dirty="0" smtClean="0">
                                <a:latin typeface="Georgia" panose="02040502050405020303" pitchFamily="18" charset="0"/>
                                <a:sym typeface="Symbol" panose="05050102010706020507" pitchFamily="18" charset="2"/>
                              </a:rPr>
                              <m:t></m:t>
                            </m:r>
                          </m:e>
                        </m:acc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sz="2400" baseline="32000" dirty="0">
                            <a:latin typeface="Georgia" panose="02040502050405020303" pitchFamily="18" charset="0"/>
                          </a:rPr>
                          <m:t>o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4F6D1A-F32D-491C-812D-D4B958512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20355"/>
                <a:ext cx="2016224" cy="733727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A3FE18-EA52-4982-86FC-977A5FED5FA5}"/>
                  </a:ext>
                </a:extLst>
              </p:cNvPr>
              <p:cNvSpPr txBox="1"/>
              <p:nvPr/>
            </p:nvSpPr>
            <p:spPr>
              <a:xfrm>
                <a:off x="3059832" y="317325"/>
                <a:ext cx="2088232" cy="47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ym typeface="Symbol" panose="05050102010706020507" pitchFamily="18" charset="2"/>
                  </a:rPr>
                  <a:t>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r>
                      <m:rPr>
                        <m:nor/>
                      </m:rPr>
                      <a:rPr lang="en-US" sz="2400" dirty="0" smtClean="0">
                        <a:sym typeface="Symbol" panose="05050102010706020507" pitchFamily="18" charset="2"/>
                      </a:rPr>
                      <m:t></m:t>
                    </m:r>
                    <m:r>
                      <m:rPr>
                        <m:sty m:val="p"/>
                      </m:rPr>
                      <a:rPr lang="en-US" sz="2400" b="0" i="0" baseline="42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o</m:t>
                    </m:r>
                    <m:r>
                      <a:rPr lang="en-US" sz="2400" b="0" i="1" baseline="42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sz="2400" baseline="56000" dirty="0">
                    <a:latin typeface="Georgia" panose="02040502050405020303" pitchFamily="18" charset="0"/>
                  </a:rPr>
                  <a:t>o  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A3FE18-EA52-4982-86FC-977A5FED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17325"/>
                <a:ext cx="2088232" cy="474874"/>
              </a:xfrm>
              <a:prstGeom prst="rect">
                <a:avLst/>
              </a:prstGeom>
              <a:blipFill>
                <a:blip r:embed="rId4"/>
                <a:stretch>
                  <a:fillRect l="-4678" t="-20513" b="-2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6910C-8876-4E01-905A-2D8D7F66C995}"/>
                  </a:ext>
                </a:extLst>
              </p:cNvPr>
              <p:cNvSpPr txBox="1"/>
              <p:nvPr/>
            </p:nvSpPr>
            <p:spPr>
              <a:xfrm>
                <a:off x="301225" y="930547"/>
                <a:ext cx="4644516" cy="86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ym typeface="Symbol" panose="05050102010706020507" pitchFamily="18" charset="2"/>
                          </a:rPr>
                          <m:t>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</m:t>
                                </m:r>
                              </m:num>
                              <m:den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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sz="2400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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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ym typeface="Symbol" panose="05050102010706020507" pitchFamily="18" charset="2"/>
                                  </a:rPr>
                                  <m:t></m:t>
                                </m:r>
                              </m:num>
                              <m:den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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sz="2400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6910C-8876-4E01-905A-2D8D7F66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5" y="930547"/>
                <a:ext cx="4644516" cy="866071"/>
              </a:xfrm>
              <a:prstGeom prst="rect">
                <a:avLst/>
              </a:prstGeom>
              <a:blipFill>
                <a:blip r:embed="rId5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3CA26B-417F-4EF4-902F-D53C48486364}"/>
                  </a:ext>
                </a:extLst>
              </p:cNvPr>
              <p:cNvSpPr txBox="1"/>
              <p:nvPr/>
            </p:nvSpPr>
            <p:spPr>
              <a:xfrm>
                <a:off x="5688124" y="883393"/>
                <a:ext cx="2556284" cy="857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</m:t>
                          </m:r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>
                              <a:sym typeface="Symbol" panose="05050102010706020507" pitchFamily="18" charset="2"/>
                            </a:rPr>
                            <m:t></m:t>
                          </m:r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ym typeface="Symbol" panose="05050102010706020507" pitchFamily="18" charset="2"/>
                            </a:rPr>
                            <m:t>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3CA26B-417F-4EF4-902F-D53C48486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4" y="883393"/>
                <a:ext cx="2556284" cy="857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A1071-7A52-4127-A3D6-EF266653FB5E}"/>
                  </a:ext>
                </a:extLst>
              </p:cNvPr>
              <p:cNvSpPr txBox="1"/>
              <p:nvPr/>
            </p:nvSpPr>
            <p:spPr>
              <a:xfrm>
                <a:off x="597306" y="5704674"/>
                <a:ext cx="2304256" cy="103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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a:rPr lang="en-US" sz="24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A1071-7A52-4127-A3D6-EF266653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6" y="5704674"/>
                <a:ext cx="2304256" cy="1036694"/>
              </a:xfrm>
              <a:prstGeom prst="rect">
                <a:avLst/>
              </a:prstGeom>
              <a:blipFill>
                <a:blip r:embed="rId7"/>
                <a:stretch>
                  <a:fillRect b="-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E9D966F-7C05-403A-9E59-20C6CE645411}"/>
              </a:ext>
            </a:extLst>
          </p:cNvPr>
          <p:cNvGrpSpPr/>
          <p:nvPr/>
        </p:nvGrpSpPr>
        <p:grpSpPr>
          <a:xfrm>
            <a:off x="137661" y="3636550"/>
            <a:ext cx="2706147" cy="2116157"/>
            <a:chOff x="2584742" y="4379913"/>
            <a:chExt cx="2706147" cy="2116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0C9D9C-CBA4-4317-A707-ED347962F5EA}"/>
                    </a:ext>
                  </a:extLst>
                </p:cNvPr>
                <p:cNvSpPr txBox="1"/>
                <p:nvPr/>
              </p:nvSpPr>
              <p:spPr>
                <a:xfrm>
                  <a:off x="3131840" y="4379913"/>
                  <a:ext cx="2159049" cy="2116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i="1" baseline="-25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i="1" baseline="-25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0C9D9C-CBA4-4317-A707-ED347962F5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4379913"/>
                  <a:ext cx="2159049" cy="211615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Объект 124">
              <a:extLst>
                <a:ext uri="{FF2B5EF4-FFF2-40B4-BE49-F238E27FC236}">
                  <a16:creationId xmlns:a16="http://schemas.microsoft.com/office/drawing/2014/main" id="{49CBF989-7F51-4F20-86D6-7DCF6F3A85AF}"/>
                </a:ext>
              </a:extLst>
            </p:cNvPr>
            <p:cNvSpPr txBox="1"/>
            <p:nvPr/>
          </p:nvSpPr>
          <p:spPr bwMode="auto">
            <a:xfrm>
              <a:off x="2584742" y="5205922"/>
              <a:ext cx="730517" cy="508177"/>
            </a:xfrm>
            <a:prstGeom prst="rect">
              <a:avLst/>
            </a:prstGeom>
            <a:noFill/>
          </p:spPr>
          <p:txBody>
            <a:bodyPr>
              <a:normAutofit lnSpcReduction="10000"/>
            </a:bodyPr>
            <a:lstStyle/>
            <a:p>
              <a:r>
                <a:rPr lang="en-US" sz="2400" dirty="0"/>
                <a:t> </a:t>
              </a:r>
              <a:r>
                <a:rPr lang="ru-RU" sz="2800" dirty="0">
                  <a:sym typeface="Symbol" panose="05050102010706020507" pitchFamily="18" charset="2"/>
                </a:rPr>
                <a:t></a:t>
              </a:r>
              <a:r>
                <a:rPr lang="en-US" sz="2800" dirty="0">
                  <a:sym typeface="Symbol" panose="05050102010706020507" pitchFamily="18" charset="2"/>
                </a:rPr>
                <a:t> =</a:t>
              </a:r>
              <a:endParaRPr lang="ru-RU" sz="2800" dirty="0"/>
            </a:p>
          </p:txBody>
        </p:sp>
      </p:grp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16C9786C-6D52-40E1-8683-4175940A13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241472"/>
              </p:ext>
            </p:extLst>
          </p:nvPr>
        </p:nvGraphicFramePr>
        <p:xfrm>
          <a:off x="6511925" y="5704674"/>
          <a:ext cx="2632075" cy="85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Equation" r:id="rId9" imgW="1218960" imgH="431640" progId="Equation.DSMT4">
                  <p:embed/>
                </p:oleObj>
              </mc:Choice>
              <mc:Fallback>
                <p:oleObj name="Equation" r:id="rId9" imgW="1218960" imgH="4316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16C9786C-6D52-40E1-8683-4175940A1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5704674"/>
                        <a:ext cx="2632075" cy="855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05EAF06-7635-42F7-A84E-B94C90BF00D7}"/>
              </a:ext>
            </a:extLst>
          </p:cNvPr>
          <p:cNvSpPr txBox="1"/>
          <p:nvPr/>
        </p:nvSpPr>
        <p:spPr>
          <a:xfrm>
            <a:off x="2831854" y="5834382"/>
            <a:ext cx="3108300" cy="62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Material </a:t>
            </a:r>
            <a:r>
              <a:rPr lang="ru-RU" sz="2400" b="1" dirty="0">
                <a:solidFill>
                  <a:srgbClr val="0000FF"/>
                </a:solidFill>
              </a:rPr>
              <a:t> (</a:t>
            </a:r>
            <a:r>
              <a:rPr lang="en-US" sz="2400" b="1" dirty="0">
                <a:solidFill>
                  <a:srgbClr val="0000FF"/>
                </a:solidFill>
              </a:rPr>
              <a:t>substantial</a:t>
            </a:r>
            <a:r>
              <a:rPr lang="ru-RU" sz="2400" b="1" dirty="0">
                <a:solidFill>
                  <a:srgbClr val="0000FF"/>
                </a:solidFill>
              </a:rPr>
              <a:t>) </a:t>
            </a:r>
            <a:r>
              <a:rPr lang="en-US" sz="2400" b="1" dirty="0">
                <a:solidFill>
                  <a:srgbClr val="0000FF"/>
                </a:solidFill>
              </a:rPr>
              <a:t>derivative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CB74D9C0-9AA8-4F88-A2F8-2824D9D8DFF1}"/>
              </a:ext>
            </a:extLst>
          </p:cNvPr>
          <p:cNvGrpSpPr/>
          <p:nvPr/>
        </p:nvGrpSpPr>
        <p:grpSpPr>
          <a:xfrm>
            <a:off x="107504" y="1838561"/>
            <a:ext cx="9036496" cy="882965"/>
            <a:chOff x="107504" y="1738147"/>
            <a:chExt cx="9036496" cy="882965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7D268D-3699-43EA-BF29-6FF3CFFAEC42}"/>
                </a:ext>
              </a:extLst>
            </p:cNvPr>
            <p:cNvSpPr/>
            <p:nvPr/>
          </p:nvSpPr>
          <p:spPr>
            <a:xfrm>
              <a:off x="2245705" y="1738147"/>
              <a:ext cx="5582257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Mass conservation equation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301F066F-02C8-43E8-9246-5DF49A608003}"/>
                </a:ext>
              </a:extLst>
            </p:cNvPr>
            <p:cNvSpPr/>
            <p:nvPr/>
          </p:nvSpPr>
          <p:spPr>
            <a:xfrm>
              <a:off x="107504" y="2103017"/>
              <a:ext cx="3240360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Lagrangian</a:t>
              </a:r>
              <a:r>
                <a: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description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E8CD2E36-B470-41A0-A0A0-EA0042E09DDC}"/>
                </a:ext>
              </a:extLst>
            </p:cNvPr>
            <p:cNvSpPr/>
            <p:nvPr/>
          </p:nvSpPr>
          <p:spPr>
            <a:xfrm>
              <a:off x="6035699" y="2159447"/>
              <a:ext cx="3108301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Eulerian description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1572A-6809-493A-9B3C-40D20361EC2E}"/>
                  </a:ext>
                </a:extLst>
              </p:cNvPr>
              <p:cNvSpPr txBox="1"/>
              <p:nvPr/>
            </p:nvSpPr>
            <p:spPr>
              <a:xfrm>
                <a:off x="233518" y="2778879"/>
                <a:ext cx="2556284" cy="8576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</m:t>
                          </m:r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>
                              <a:sym typeface="Symbol" panose="05050102010706020507" pitchFamily="18" charset="2"/>
                            </a:rPr>
                            <m:t></m:t>
                          </m:r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ym typeface="Symbol" panose="05050102010706020507" pitchFamily="18" charset="2"/>
                            </a:rPr>
                            <m:t>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1572A-6809-493A-9B3C-40D20361E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8" y="2778879"/>
                <a:ext cx="2556284" cy="857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7C0DC4AB-294E-4A7F-8E82-A04834A1B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571983"/>
              </p:ext>
            </p:extLst>
          </p:nvPr>
        </p:nvGraphicFramePr>
        <p:xfrm>
          <a:off x="6588224" y="2783447"/>
          <a:ext cx="2016224" cy="86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Equation" r:id="rId12" imgW="927000" imgH="393480" progId="Equation.DSMT4">
                  <p:embed/>
                </p:oleObj>
              </mc:Choice>
              <mc:Fallback>
                <p:oleObj name="Equation" r:id="rId12" imgW="927000" imgH="39348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7C0DC4AB-294E-4A7F-8E82-A04834A1B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783447"/>
                        <a:ext cx="2016224" cy="86066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Объект 20">
            <a:extLst>
              <a:ext uri="{FF2B5EF4-FFF2-40B4-BE49-F238E27FC236}">
                <a16:creationId xmlns:a16="http://schemas.microsoft.com/office/drawing/2014/main" id="{12C4F825-9037-4794-9310-17A0B4B55659}"/>
              </a:ext>
            </a:extLst>
          </p:cNvPr>
          <p:cNvSpPr txBox="1"/>
          <p:nvPr/>
        </p:nvSpPr>
        <p:spPr bwMode="auto">
          <a:xfrm>
            <a:off x="485391" y="352391"/>
            <a:ext cx="2358417" cy="453283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</a:t>
            </a:r>
            <a:r>
              <a:rPr lang="en-US" sz="2400" i="1" dirty="0">
                <a:latin typeface="Georgia" panose="02040502050405020303" pitchFamily="18" charset="0"/>
                <a:sym typeface="Symbol" panose="05050102010706020507" pitchFamily="18" charset="2"/>
              </a:rPr>
              <a:t>V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= </a:t>
            </a:r>
            <a:r>
              <a:rPr lang="en-US" sz="2400" dirty="0">
                <a:sym typeface="Symbol" panose="05050102010706020507" pitchFamily="18" charset="2"/>
              </a:rPr>
              <a:t></a:t>
            </a:r>
            <a:r>
              <a:rPr lang="en-US" sz="2400" baseline="38000" dirty="0">
                <a:latin typeface="Georgia" panose="02040502050405020303" pitchFamily="18" charset="0"/>
              </a:rPr>
              <a:t>o </a:t>
            </a:r>
            <a:r>
              <a:rPr lang="en-US" sz="2400" dirty="0" err="1"/>
              <a:t>d</a:t>
            </a:r>
            <a:r>
              <a:rPr lang="en-US" sz="2400" i="1" dirty="0" err="1">
                <a:latin typeface="Georgia" panose="02040502050405020303" pitchFamily="18" charset="0"/>
              </a:rPr>
              <a:t>V</a:t>
            </a:r>
            <a:r>
              <a:rPr lang="en-US" sz="2400" baseline="56000" dirty="0" err="1">
                <a:latin typeface="Georgia" panose="02040502050405020303" pitchFamily="18" charset="0"/>
              </a:rPr>
              <a:t>o</a:t>
            </a:r>
            <a:endParaRPr lang="ru-RU" sz="2400" baseline="380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86324D4-58E8-45A1-9494-4905F091A1B6}"/>
              </a:ext>
            </a:extLst>
          </p:cNvPr>
          <p:cNvCxnSpPr>
            <a:cxnSpLocks/>
          </p:cNvCxnSpPr>
          <p:nvPr/>
        </p:nvCxnSpPr>
        <p:spPr>
          <a:xfrm flipH="1">
            <a:off x="2339752" y="6085698"/>
            <a:ext cx="864096" cy="10801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1E0DC3A-9050-473F-A3C4-9468F800796B}"/>
              </a:ext>
            </a:extLst>
          </p:cNvPr>
          <p:cNvCxnSpPr>
            <a:cxnSpLocks/>
          </p:cNvCxnSpPr>
          <p:nvPr/>
        </p:nvCxnSpPr>
        <p:spPr>
          <a:xfrm>
            <a:off x="5580112" y="6085698"/>
            <a:ext cx="1008112" cy="18002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36CE028-EF91-4D48-970A-8D4006ACC471}"/>
              </a:ext>
            </a:extLst>
          </p:cNvPr>
          <p:cNvSpPr/>
          <p:nvPr/>
        </p:nvSpPr>
        <p:spPr>
          <a:xfrm>
            <a:off x="26576" y="6294"/>
            <a:ext cx="324036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conservation equation</a:t>
            </a:r>
          </a:p>
        </p:txBody>
      </p:sp>
    </p:spTree>
    <p:extLst>
      <p:ext uri="{BB962C8B-B14F-4D97-AF65-F5344CB8AC3E}">
        <p14:creationId xmlns:p14="http://schemas.microsoft.com/office/powerpoint/2010/main" val="332361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3026</Words>
  <Application>Microsoft Office PowerPoint</Application>
  <PresentationFormat>Экран (4:3)</PresentationFormat>
  <Paragraphs>905</Paragraphs>
  <Slides>52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Georgia</vt:lpstr>
      <vt:lpstr>Pristina</vt:lpstr>
      <vt:lpstr>Rockwell Extra Bold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CONTINUA MECHANICS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 MECHANICS</dc:title>
  <dc:creator>nigmar</dc:creator>
  <cp:lastModifiedBy>Роберт Нигматулин</cp:lastModifiedBy>
  <cp:revision>237</cp:revision>
  <dcterms:created xsi:type="dcterms:W3CDTF">2017-11-15T18:03:16Z</dcterms:created>
  <dcterms:modified xsi:type="dcterms:W3CDTF">2021-11-12T19:43:40Z</dcterms:modified>
</cp:coreProperties>
</file>