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8" r:id="rId18"/>
    <p:sldId id="279" r:id="rId19"/>
    <p:sldId id="281" r:id="rId20"/>
    <p:sldId id="282" r:id="rId21"/>
    <p:sldId id="283" r:id="rId22"/>
    <p:sldId id="285" r:id="rId23"/>
    <p:sldId id="286" r:id="rId24"/>
    <p:sldId id="287" r:id="rId25"/>
    <p:sldId id="284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298" r:id="rId35"/>
    <p:sldId id="297" r:id="rId36"/>
    <p:sldId id="299" r:id="rId37"/>
    <p:sldId id="301" r:id="rId38"/>
    <p:sldId id="302" r:id="rId39"/>
    <p:sldId id="303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8EE"/>
    <a:srgbClr val="9900FF"/>
    <a:srgbClr val="CC00FF"/>
    <a:srgbClr val="9933FF"/>
    <a:srgbClr val="5665F4"/>
    <a:srgbClr val="5E3BF1"/>
    <a:srgbClr val="B3AEF8"/>
    <a:srgbClr val="FA98CE"/>
    <a:srgbClr val="FADAE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807" y="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21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5" Type="http://schemas.openxmlformats.org/officeDocument/2006/relationships/image" Target="../media/image12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Relationship Id="rId14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30.wmf"/><Relationship Id="rId7" Type="http://schemas.openxmlformats.org/officeDocument/2006/relationships/image" Target="../media/image117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16.wmf"/><Relationship Id="rId5" Type="http://schemas.openxmlformats.org/officeDocument/2006/relationships/image" Target="../media/image132.wmf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4" Type="http://schemas.openxmlformats.org/officeDocument/2006/relationships/image" Target="../media/image15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D4BD-A8B6-4614-AAEA-4841A576FBF9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0004C-753F-483F-AAF7-2F2FF0AFC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8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4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422D-0A75-4DCD-A603-57776CF56366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3F3F-6AAA-43B9-A77F-1DDCAEF1C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3.wmf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oleObject" Target="../embeddings/oleObject59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0.png"/><Relationship Id="rId5" Type="http://schemas.openxmlformats.org/officeDocument/2006/relationships/image" Target="../media/image58.png"/><Relationship Id="rId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9.wmf"/><Relationship Id="rId32" Type="http://schemas.openxmlformats.org/officeDocument/2006/relationships/image" Target="../media/image123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21.wmf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8" Type="http://schemas.openxmlformats.org/officeDocument/2006/relationships/image" Target="../media/image115.png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24.bin"/><Relationship Id="rId17" Type="http://schemas.openxmlformats.org/officeDocument/2006/relationships/image" Target="../media/image114.png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9.wmf"/><Relationship Id="rId24" Type="http://schemas.openxmlformats.org/officeDocument/2006/relationships/image" Target="../media/image116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20.wmf"/><Relationship Id="rId19" Type="http://schemas.openxmlformats.org/officeDocument/2006/relationships/oleObject" Target="../embeddings/oleObject125.bin"/><Relationship Id="rId31" Type="http://schemas.openxmlformats.org/officeDocument/2006/relationships/oleObject" Target="../embeddings/oleObject131.bin"/><Relationship Id="rId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5.wmf"/><Relationship Id="rId9" Type="http://schemas.openxmlformats.org/officeDocument/2006/relationships/image" Target="../media/image143.wmf"/><Relationship Id="rId14" Type="http://schemas.openxmlformats.org/officeDocument/2006/relationships/image" Target="../media/image1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44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6.wmf"/><Relationship Id="rId11" Type="http://schemas.openxmlformats.org/officeDocument/2006/relationships/image" Target="../media/image148.wmf"/><Relationship Id="rId5" Type="http://schemas.openxmlformats.org/officeDocument/2006/relationships/oleObject" Target="../embeddings/oleObject141.bin"/><Relationship Id="rId10" Type="http://schemas.openxmlformats.org/officeDocument/2006/relationships/oleObject" Target="../embeddings/oleObject144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0.bin"/><Relationship Id="rId13" Type="http://schemas.openxmlformats.org/officeDocument/2006/relationships/image" Target="../media/image151.wmf"/><Relationship Id="rId18" Type="http://schemas.openxmlformats.org/officeDocument/2006/relationships/image" Target="../media/image140.png"/><Relationship Id="rId3" Type="http://schemas.openxmlformats.org/officeDocument/2006/relationships/oleObject" Target="../embeddings/oleObject145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380.bin"/><Relationship Id="rId17" Type="http://schemas.openxmlformats.org/officeDocument/2006/relationships/image" Target="../media/image14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90.bin"/><Relationship Id="rId20" Type="http://schemas.openxmlformats.org/officeDocument/2006/relationships/image" Target="../media/image142.png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1.wmf"/><Relationship Id="rId5" Type="http://schemas.openxmlformats.org/officeDocument/2006/relationships/image" Target="../media/image139.png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1.png"/><Relationship Id="rId4" Type="http://schemas.openxmlformats.org/officeDocument/2006/relationships/image" Target="../media/image149.wmf"/><Relationship Id="rId9" Type="http://schemas.openxmlformats.org/officeDocument/2006/relationships/image" Target="../media/image150.wmf"/><Relationship Id="rId14" Type="http://schemas.openxmlformats.org/officeDocument/2006/relationships/oleObject" Target="../embeddings/oleObject14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5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49.png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7.wmf"/><Relationship Id="rId5" Type="http://schemas.openxmlformats.org/officeDocument/2006/relationships/image" Target="../media/image154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png"/><Relationship Id="rId4" Type="http://schemas.openxmlformats.org/officeDocument/2006/relationships/image" Target="../media/image12.w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29.png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n-US" dirty="0"/>
              <a:t>CONTINUA MECHANICS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64495"/>
            <a:ext cx="6400800" cy="1752600"/>
          </a:xfrm>
        </p:spPr>
        <p:txBody>
          <a:bodyPr/>
          <a:lstStyle/>
          <a:p>
            <a:r>
              <a:rPr lang="en-US" b="1" cap="all" dirty="0">
                <a:solidFill>
                  <a:schemeClr val="tx1"/>
                </a:solidFill>
              </a:rPr>
              <a:t>foundations of continuum dynamics: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cap="all" dirty="0">
                <a:solidFill>
                  <a:schemeClr val="tx1"/>
                </a:solidFill>
              </a:rPr>
              <a:t>forces and stresses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2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32427"/>
              </p:ext>
            </p:extLst>
          </p:nvPr>
        </p:nvGraphicFramePr>
        <p:xfrm>
          <a:off x="107504" y="260648"/>
          <a:ext cx="415711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7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8"/>
                        <a:ext cx="415711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71462"/>
              </p:ext>
            </p:extLst>
          </p:nvPr>
        </p:nvGraphicFramePr>
        <p:xfrm>
          <a:off x="2809006" y="1106964"/>
          <a:ext cx="5110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8" name="Equation" r:id="rId5" imgW="2857320" imgH="266400" progId="Equation.DSMT4">
                  <p:embed/>
                </p:oleObj>
              </mc:Choice>
              <mc:Fallback>
                <p:oleObj name="Equation" r:id="rId5" imgW="2857320" imgH="2664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06" y="1106964"/>
                        <a:ext cx="5110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50083"/>
              </p:ext>
            </p:extLst>
          </p:nvPr>
        </p:nvGraphicFramePr>
        <p:xfrm>
          <a:off x="3933751" y="1918216"/>
          <a:ext cx="14303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" name="Equation" r:id="rId7" imgW="799920" imgH="266400" progId="Equation.DSMT4">
                  <p:embed/>
                </p:oleObj>
              </mc:Choice>
              <mc:Fallback>
                <p:oleObj name="Equation" r:id="rId7" imgW="799920" imgH="266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751" y="1918216"/>
                        <a:ext cx="14303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65506"/>
              </p:ext>
            </p:extLst>
          </p:nvPr>
        </p:nvGraphicFramePr>
        <p:xfrm>
          <a:off x="5299497" y="2564904"/>
          <a:ext cx="2800895" cy="209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0" name="Equation" r:id="rId9" imgW="1854000" imgH="1384200" progId="Equation.DSMT4">
                  <p:embed/>
                </p:oleObj>
              </mc:Choice>
              <mc:Fallback>
                <p:oleObj name="Equation" r:id="rId9" imgW="1854000" imgH="13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497" y="2564904"/>
                        <a:ext cx="2800895" cy="2092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43608" y="508577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Cartesian coordinates                       with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50994"/>
              </p:ext>
            </p:extLst>
          </p:nvPr>
        </p:nvGraphicFramePr>
        <p:xfrm>
          <a:off x="6660232" y="5085779"/>
          <a:ext cx="1295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1" name="Equation" r:id="rId11" imgW="723600" imgH="241200" progId="Equation.DSMT4">
                  <p:embed/>
                </p:oleObj>
              </mc:Choice>
              <mc:Fallback>
                <p:oleObj name="Equation" r:id="rId11" imgW="723600" imgH="241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85779"/>
                        <a:ext cx="1295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6118"/>
              </p:ext>
            </p:extLst>
          </p:nvPr>
        </p:nvGraphicFramePr>
        <p:xfrm>
          <a:off x="4572000" y="5116785"/>
          <a:ext cx="12715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2"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16785"/>
                        <a:ext cx="12715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72496"/>
              </p:ext>
            </p:extLst>
          </p:nvPr>
        </p:nvGraphicFramePr>
        <p:xfrm>
          <a:off x="258763" y="5661298"/>
          <a:ext cx="8747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" name="Equation" r:id="rId15" imgW="5384520" imgH="266400" progId="Equation.DSMT4">
                  <p:embed/>
                </p:oleObj>
              </mc:Choice>
              <mc:Fallback>
                <p:oleObj name="Equation" r:id="rId15" imgW="5384520" imgH="2664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5661298"/>
                        <a:ext cx="8747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10693"/>
              </p:ext>
            </p:extLst>
          </p:nvPr>
        </p:nvGraphicFramePr>
        <p:xfrm>
          <a:off x="3089275" y="6237560"/>
          <a:ext cx="2536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4" name="Equation" r:id="rId17" imgW="1562040" imgH="266400" progId="Equation.DSMT4">
                  <p:embed/>
                </p:oleObj>
              </mc:Choice>
              <mc:Fallback>
                <p:oleObj name="Equation" r:id="rId17" imgW="1562040" imgH="26640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6237560"/>
                        <a:ext cx="2536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572000" y="282715"/>
            <a:ext cx="4572000" cy="62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/>
              <a:t>Equilibrium Equation of Surface Forces at the point</a:t>
            </a:r>
            <a:endParaRPr lang="ru-RU" sz="2400" b="1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BD2F9D1-D23D-4F79-96E8-EDCA5C351885}"/>
              </a:ext>
            </a:extLst>
          </p:cNvPr>
          <p:cNvGrpSpPr/>
          <p:nvPr/>
        </p:nvGrpSpPr>
        <p:grpSpPr>
          <a:xfrm>
            <a:off x="69919" y="1321604"/>
            <a:ext cx="4302153" cy="3634372"/>
            <a:chOff x="69919" y="1321604"/>
            <a:chExt cx="4302153" cy="3634372"/>
          </a:xfrm>
        </p:grpSpPr>
        <p:sp>
          <p:nvSpPr>
            <p:cNvPr id="13" name="Поле 42"/>
            <p:cNvSpPr txBox="1">
              <a:spLocks noChangeAspect="1" noChangeArrowheads="1"/>
            </p:cNvSpPr>
            <p:nvPr/>
          </p:nvSpPr>
          <p:spPr bwMode="auto">
            <a:xfrm>
              <a:off x="1475081" y="3505972"/>
              <a:ext cx="539726" cy="5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Поле 43"/>
            <p:cNvSpPr txBox="1">
              <a:spLocks noChangeAspect="1" noChangeArrowheads="1"/>
            </p:cNvSpPr>
            <p:nvPr/>
          </p:nvSpPr>
          <p:spPr bwMode="auto">
            <a:xfrm>
              <a:off x="548045" y="2596187"/>
              <a:ext cx="646757" cy="616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6200000">
              <a:off x="683316" y="3230516"/>
              <a:ext cx="828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Прямая соединительная линия 4"/>
            <p:cNvSpPr>
              <a:spLocks noChangeAspect="1" noChangeShapeType="1"/>
            </p:cNvSpPr>
            <p:nvPr/>
          </p:nvSpPr>
          <p:spPr bwMode="auto">
            <a:xfrm>
              <a:off x="1128491" y="3593894"/>
              <a:ext cx="828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Прямая соединительная линия 6"/>
            <p:cNvSpPr>
              <a:spLocks noChangeAspect="1" noChangeShapeType="1"/>
            </p:cNvSpPr>
            <p:nvPr/>
          </p:nvSpPr>
          <p:spPr bwMode="auto">
            <a:xfrm rot="8112843" flipV="1">
              <a:off x="581050" y="3856595"/>
              <a:ext cx="648000" cy="274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Поле 36"/>
            <p:cNvSpPr txBox="1">
              <a:spLocks noChangeAspect="1" noChangeArrowheads="1"/>
            </p:cNvSpPr>
            <p:nvPr/>
          </p:nvSpPr>
          <p:spPr bwMode="auto">
            <a:xfrm>
              <a:off x="757806" y="3789040"/>
              <a:ext cx="645842" cy="42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effectLst/>
                  <a:latin typeface="Georgia" pitchFamily="18" charset="0"/>
                  <a:ea typeface="Times New Roman" pitchFamily="18" charset="0"/>
                  <a:cs typeface="Arial" pitchFamily="34" charset="0"/>
                </a:rPr>
                <a:t>e</a:t>
              </a:r>
              <a:r>
                <a:rPr kumimoji="0" lang="en-US" altLang="en-US" sz="2400" b="0" i="0" u="none" strike="noStrike" cap="none" normalizeH="0" baseline="-28000" dirty="0">
                  <a:ln>
                    <a:noFill/>
                  </a:ln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2400" b="0" i="0" u="none" strike="noStrike" cap="none" normalizeH="0" baseline="-2800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8"/>
            <p:cNvCxnSpPr>
              <a:stCxn id="16" idx="0"/>
            </p:cNvCxnSpPr>
            <p:nvPr/>
          </p:nvCxnSpPr>
          <p:spPr>
            <a:xfrm flipV="1">
              <a:off x="1128491" y="2924944"/>
              <a:ext cx="1402575" cy="66895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2508478" y="2988007"/>
              <a:ext cx="0" cy="14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1097381" y="1556792"/>
              <a:ext cx="0" cy="13680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6" idx="1"/>
            </p:cNvCxnSpPr>
            <p:nvPr/>
          </p:nvCxnSpPr>
          <p:spPr>
            <a:xfrm flipV="1">
              <a:off x="1956490" y="3542891"/>
              <a:ext cx="2196000" cy="51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69919" y="3593894"/>
              <a:ext cx="1045697" cy="113125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 flipV="1">
              <a:off x="1080727" y="3632334"/>
              <a:ext cx="1427751" cy="831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 flipV="1">
              <a:off x="323528" y="4464007"/>
              <a:ext cx="21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 flipV="1">
              <a:off x="1080727" y="2105146"/>
              <a:ext cx="1427751" cy="831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cxnSpLocks noChangeAspect="1"/>
            </p:cNvCxnSpPr>
            <p:nvPr/>
          </p:nvCxnSpPr>
          <p:spPr>
            <a:xfrm flipH="1">
              <a:off x="2508478" y="3593894"/>
              <a:ext cx="828000" cy="895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19528" y="2689756"/>
              <a:ext cx="816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b="1" baseline="-280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endParaRPr lang="ru-RU" sz="2800" b="1" baseline="-28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01494" y="2997809"/>
              <a:ext cx="816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baseline="-28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r>
                <a:rPr lang="en-US" sz="2800" b="1" baseline="-280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endParaRPr lang="ru-RU" sz="2800" b="1" baseline="-28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0674" y="1871246"/>
              <a:ext cx="816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baseline="-28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en-US" sz="2800" b="1" baseline="-280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endParaRPr lang="ru-RU" sz="2800" b="1" baseline="-28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6" name="Прямая со стрелкой 45"/>
            <p:cNvCxnSpPr>
              <a:cxnSpLocks/>
            </p:cNvCxnSpPr>
            <p:nvPr/>
          </p:nvCxnSpPr>
          <p:spPr>
            <a:xfrm flipH="1" flipV="1">
              <a:off x="1080727" y="2099642"/>
              <a:ext cx="16589" cy="151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6" idx="0"/>
            </p:cNvCxnSpPr>
            <p:nvPr/>
          </p:nvCxnSpPr>
          <p:spPr>
            <a:xfrm flipV="1">
              <a:off x="1128491" y="3542891"/>
              <a:ext cx="2207987" cy="510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6" idx="0"/>
            </p:cNvCxnSpPr>
            <p:nvPr/>
          </p:nvCxnSpPr>
          <p:spPr>
            <a:xfrm flipH="1">
              <a:off x="323528" y="3593894"/>
              <a:ext cx="804963" cy="87011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552" y="3985900"/>
              <a:ext cx="816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</a:t>
              </a:r>
              <a:r>
                <a:rPr lang="en-US" sz="2800" baseline="-28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1</a:t>
              </a:r>
              <a:r>
                <a:rPr lang="en-US" sz="2800" b="1" baseline="-28000" dirty="0">
                  <a:solidFill>
                    <a:srgbClr val="C00000"/>
                  </a:solidFill>
                  <a:latin typeface="Georgia" panose="02040502050405020303" pitchFamily="18" charset="0"/>
                  <a:sym typeface="Symbol"/>
                </a:rPr>
                <a:t>n</a:t>
              </a:r>
              <a:endParaRPr lang="ru-RU" sz="2800" b="1" baseline="-280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8456" y="4432756"/>
              <a:ext cx="664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eorgia" panose="02040502050405020303" pitchFamily="18" charset="0"/>
                </a:rPr>
                <a:t>x</a:t>
              </a:r>
              <a:r>
                <a:rPr lang="en-US" sz="2800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07904" y="3429000"/>
              <a:ext cx="664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eorgia" panose="02040502050405020303" pitchFamily="18" charset="0"/>
                </a:rPr>
                <a:t>x</a:t>
              </a:r>
              <a:r>
                <a:rPr lang="en-US" sz="2800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5464" y="1321604"/>
              <a:ext cx="664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eorgia" panose="02040502050405020303" pitchFamily="18" charset="0"/>
                </a:rPr>
                <a:t>x</a:t>
              </a:r>
              <a:r>
                <a:rPr lang="en-US" sz="2800" baseline="-28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ru-RU" sz="2800" baseline="-28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V="1">
              <a:off x="1100687" y="3068960"/>
              <a:ext cx="278313" cy="563375"/>
            </a:xfrm>
            <a:prstGeom prst="straightConnector1">
              <a:avLst/>
            </a:prstGeom>
            <a:ln w="38100">
              <a:solidFill>
                <a:srgbClr val="5E3BF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324012" y="2780928"/>
              <a:ext cx="354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5665F4"/>
                  </a:solidFill>
                  <a:latin typeface="Georgia" panose="02040502050405020303" pitchFamily="18" charset="0"/>
                </a:rPr>
                <a:t>n</a:t>
              </a:r>
            </a:p>
          </p:txBody>
        </p:sp>
        <p:sp>
          <p:nvSpPr>
            <p:cNvPr id="24" name="Полилиния 23"/>
            <p:cNvSpPr/>
            <p:nvPr/>
          </p:nvSpPr>
          <p:spPr>
            <a:xfrm rot="2757308">
              <a:off x="1237865" y="3244590"/>
              <a:ext cx="325778" cy="148806"/>
            </a:xfrm>
            <a:custGeom>
              <a:avLst/>
              <a:gdLst>
                <a:gd name="connsiteX0" fmla="*/ 0 w 373711"/>
                <a:gd name="connsiteY0" fmla="*/ 127366 h 127366"/>
                <a:gd name="connsiteX1" fmla="*/ 95416 w 373711"/>
                <a:gd name="connsiteY1" fmla="*/ 47853 h 127366"/>
                <a:gd name="connsiteX2" fmla="*/ 222637 w 373711"/>
                <a:gd name="connsiteY2" fmla="*/ 145 h 127366"/>
                <a:gd name="connsiteX3" fmla="*/ 373711 w 373711"/>
                <a:gd name="connsiteY3" fmla="*/ 31951 h 127366"/>
                <a:gd name="connsiteX4" fmla="*/ 373711 w 373711"/>
                <a:gd name="connsiteY4" fmla="*/ 31951 h 12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711" h="127366">
                  <a:moveTo>
                    <a:pt x="0" y="127366"/>
                  </a:moveTo>
                  <a:cubicBezTo>
                    <a:pt x="29155" y="98211"/>
                    <a:pt x="58310" y="69056"/>
                    <a:pt x="95416" y="47853"/>
                  </a:cubicBezTo>
                  <a:cubicBezTo>
                    <a:pt x="132522" y="26650"/>
                    <a:pt x="176255" y="2795"/>
                    <a:pt x="222637" y="145"/>
                  </a:cubicBezTo>
                  <a:cubicBezTo>
                    <a:pt x="269019" y="-2505"/>
                    <a:pt x="373711" y="31951"/>
                    <a:pt x="373711" y="31951"/>
                  </a:cubicBezTo>
                  <a:lnTo>
                    <a:pt x="373711" y="3195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1075412" y="3562975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56669"/>
              </p:ext>
            </p:extLst>
          </p:nvPr>
        </p:nvGraphicFramePr>
        <p:xfrm>
          <a:off x="323528" y="620688"/>
          <a:ext cx="14303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" name="Equation" r:id="rId3" imgW="799920" imgH="266400" progId="Equation.DSMT4">
                  <p:embed/>
                </p:oleObj>
              </mc:Choice>
              <mc:Fallback>
                <p:oleObj name="Equation" r:id="rId3" imgW="799920" imgH="26640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20688"/>
                        <a:ext cx="14303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54928"/>
              </p:ext>
            </p:extLst>
          </p:nvPr>
        </p:nvGraphicFramePr>
        <p:xfrm>
          <a:off x="5860802" y="13679"/>
          <a:ext cx="2887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1" name="Equation" r:id="rId5" imgW="1777680" imgH="266400" progId="Equation.DSMT4">
                  <p:embed/>
                </p:oleObj>
              </mc:Choice>
              <mc:Fallback>
                <p:oleObj name="Equation" r:id="rId5" imgW="1777680" imgH="2664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802" y="13679"/>
                        <a:ext cx="2887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365782"/>
              </p:ext>
            </p:extLst>
          </p:nvPr>
        </p:nvGraphicFramePr>
        <p:xfrm>
          <a:off x="323528" y="116632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" name="Equation" r:id="rId7" imgW="774360" imgH="241200" progId="Equation.DSMT4">
                  <p:embed/>
                </p:oleObj>
              </mc:Choice>
              <mc:Fallback>
                <p:oleObj name="Equation" r:id="rId7" imgW="77436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6632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002393"/>
              </p:ext>
            </p:extLst>
          </p:nvPr>
        </p:nvGraphicFramePr>
        <p:xfrm>
          <a:off x="1651000" y="1903413"/>
          <a:ext cx="68087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" name="Equation" r:id="rId9" imgW="3809880" imgH="571320" progId="Equation.DSMT4">
                  <p:embed/>
                </p:oleObj>
              </mc:Choice>
              <mc:Fallback>
                <p:oleObj name="Equation" r:id="rId9" imgW="3809880" imgH="57132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903413"/>
                        <a:ext cx="6808788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22634"/>
              </p:ext>
            </p:extLst>
          </p:nvPr>
        </p:nvGraphicFramePr>
        <p:xfrm>
          <a:off x="3428206" y="2780928"/>
          <a:ext cx="22875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" name="Equation" r:id="rId11" imgW="1091880" imgH="266400" progId="Equation.DSMT4">
                  <p:embed/>
                </p:oleObj>
              </mc:Choice>
              <mc:Fallback>
                <p:oleObj name="Equation" r:id="rId11" imgW="1091880" imgH="2664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206" y="2780928"/>
                        <a:ext cx="2287587" cy="558800"/>
                      </a:xfrm>
                      <a:prstGeom prst="rect">
                        <a:avLst/>
                      </a:prstGeom>
                      <a:solidFill>
                        <a:srgbClr val="FADAE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56992"/>
            <a:ext cx="9144000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Theorem</a:t>
            </a:r>
            <a:r>
              <a:rPr lang="en-US" sz="2400" b="1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components </a:t>
            </a:r>
            <a:r>
              <a:rPr lang="ru-RU" sz="2800" dirty="0">
                <a:sym typeface="Symbol"/>
              </a:rPr>
              <a:t>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dirty="0"/>
              <a:t> of the tractions </a:t>
            </a:r>
            <a:r>
              <a:rPr lang="ru-RU" sz="2800" i="1" dirty="0"/>
              <a:t> </a:t>
            </a:r>
            <a:r>
              <a:rPr lang="en-US" sz="2800" dirty="0"/>
              <a:t>constitute a second-rank tensor </a:t>
            </a:r>
            <a:endParaRPr lang="ru-RU" sz="2800" dirty="0"/>
          </a:p>
          <a:p>
            <a:pPr>
              <a:lnSpc>
                <a:spcPct val="80000"/>
              </a:lnSpc>
            </a:pPr>
            <a:r>
              <a:rPr lang="ru-RU" sz="2400" b="1" dirty="0">
                <a:latin typeface="Georgia" panose="02040502050405020303" pitchFamily="18" charset="0"/>
              </a:rPr>
              <a:t>                                          </a:t>
            </a:r>
            <a:r>
              <a:rPr lang="en-US" sz="2800" b="1" dirty="0">
                <a:latin typeface="Georgia" panose="02040502050405020303" pitchFamily="18" charset="0"/>
              </a:rPr>
              <a:t>S</a:t>
            </a:r>
            <a:r>
              <a:rPr lang="en-US" sz="2800" i="1" dirty="0">
                <a:latin typeface="Georgia" panose="02040502050405020303" pitchFamily="18" charset="0"/>
              </a:rPr>
              <a:t> = </a:t>
            </a:r>
            <a:r>
              <a:rPr lang="ru-RU" sz="28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800" i="1" baseline="-25000" dirty="0" err="1">
                <a:latin typeface="Georgia" panose="02040502050405020303" pitchFamily="18" charset="0"/>
              </a:rPr>
              <a:t>ij</a:t>
            </a:r>
            <a:r>
              <a:rPr lang="en-US" sz="2800" i="1" baseline="-25000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i</a:t>
            </a:r>
            <a:r>
              <a:rPr lang="en-US" sz="2800" b="1" dirty="0" err="1">
                <a:latin typeface="Georgia" panose="02040502050405020303" pitchFamily="18" charset="0"/>
              </a:rPr>
              <a:t>e</a:t>
            </a:r>
            <a:r>
              <a:rPr lang="en-US" sz="2800" i="1" baseline="-25000" dirty="0" err="1">
                <a:latin typeface="Georgia" panose="02040502050405020303" pitchFamily="18" charset="0"/>
              </a:rPr>
              <a:t>j</a:t>
            </a:r>
            <a:r>
              <a:rPr lang="en-US" sz="2400" i="1" dirty="0"/>
              <a:t>.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869160"/>
            <a:ext cx="9144000" cy="228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Definition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dirty="0"/>
              <a:t>The second-rank tensor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Georgia" panose="02040502050405020303" pitchFamily="18" charset="0"/>
              </a:rPr>
              <a:t>              S</a:t>
            </a:r>
            <a:r>
              <a:rPr lang="en-US" sz="2400" i="1" dirty="0">
                <a:latin typeface="Georgia" panose="02040502050405020303" pitchFamily="18" charset="0"/>
              </a:rPr>
              <a:t> = </a:t>
            </a:r>
            <a:r>
              <a:rPr lang="ru-RU" sz="2400" dirty="0">
                <a:latin typeface="Georgia" panose="02040502050405020303" pitchFamily="18" charset="0"/>
                <a:sym typeface="Symbol"/>
              </a:rPr>
              <a:t>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</a:t>
            </a:r>
            <a:r>
              <a:rPr lang="en-US" sz="2400" i="1" baseline="-25000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i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5000" dirty="0" err="1">
                <a:latin typeface="Georgia" panose="02040502050405020303" pitchFamily="18" charset="0"/>
              </a:rPr>
              <a:t>j</a:t>
            </a:r>
            <a:r>
              <a:rPr lang="en-US" sz="2000" i="1" dirty="0"/>
              <a:t>.</a:t>
            </a:r>
            <a:endParaRPr lang="ru-RU" sz="2400" b="1" dirty="0"/>
          </a:p>
          <a:p>
            <a:pPr>
              <a:lnSpc>
                <a:spcPct val="80000"/>
              </a:lnSpc>
            </a:pPr>
            <a:r>
              <a:rPr lang="en-US" sz="2400" dirty="0"/>
              <a:t>whose components </a:t>
            </a:r>
            <a:r>
              <a:rPr lang="ru-RU" sz="2400" dirty="0">
                <a:sym typeface="Symbol"/>
              </a:rPr>
              <a:t></a:t>
            </a:r>
            <a:r>
              <a:rPr lang="en-US" sz="2400" i="1" baseline="-25000" dirty="0" err="1">
                <a:latin typeface="Georgia" panose="02040502050405020303" pitchFamily="18" charset="0"/>
              </a:rPr>
              <a:t>ij</a:t>
            </a:r>
            <a:r>
              <a:rPr lang="en-US" sz="2400" dirty="0"/>
              <a:t> are those of the tractions (stresses)  is referred to as the </a:t>
            </a:r>
            <a:r>
              <a:rPr lang="en-US" sz="2800" b="1" dirty="0">
                <a:solidFill>
                  <a:srgbClr val="0033CC"/>
                </a:solidFill>
              </a:rPr>
              <a:t>stress tensor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-19104" y="1160463"/>
            <a:ext cx="4356000" cy="670588"/>
            <a:chOff x="12700" y="1160463"/>
            <a:chExt cx="4559300" cy="670588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107630"/>
                </p:ext>
              </p:extLst>
            </p:nvPr>
          </p:nvGraphicFramePr>
          <p:xfrm>
            <a:off x="12700" y="1160463"/>
            <a:ext cx="45593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" name="Equation" r:id="rId13" imgW="2552400" imgH="279360" progId="Equation.DSMT4">
                    <p:embed/>
                  </p:oleObj>
                </mc:Choice>
                <mc:Fallback>
                  <p:oleObj name="Equation" r:id="rId13" imgW="2552400" imgH="279360" progId="Equation.DSMT4">
                    <p:embed/>
                    <p:pic>
                      <p:nvPicPr>
                        <p:cNvPr id="0" name="Объект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0" y="1160463"/>
                          <a:ext cx="455930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158851"/>
                </p:ext>
              </p:extLst>
            </p:nvPr>
          </p:nvGraphicFramePr>
          <p:xfrm>
            <a:off x="2555776" y="1516265"/>
            <a:ext cx="1008000" cy="314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" name="Equation" r:id="rId15" imgW="774360" imgH="241200" progId="Equation.DSMT4">
                    <p:embed/>
                  </p:oleObj>
                </mc:Choice>
                <mc:Fallback>
                  <p:oleObj name="Equation" r:id="rId15" imgW="774360" imgH="241200" progId="Equation.DSMT4">
                    <p:embed/>
                    <p:pic>
                      <p:nvPicPr>
                        <p:cNvPr id="0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776" y="1516265"/>
                          <a:ext cx="1008000" cy="314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Группа 22"/>
          <p:cNvGrpSpPr/>
          <p:nvPr/>
        </p:nvGrpSpPr>
        <p:grpSpPr>
          <a:xfrm>
            <a:off x="4896488" y="1167388"/>
            <a:ext cx="4068000" cy="745631"/>
            <a:chOff x="4716016" y="1167388"/>
            <a:chExt cx="4333875" cy="745631"/>
          </a:xfrm>
          <a:solidFill>
            <a:schemeClr val="accent2">
              <a:lumMod val="75000"/>
            </a:schemeClr>
          </a:solidFill>
        </p:grpSpPr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200375"/>
                </p:ext>
              </p:extLst>
            </p:nvPr>
          </p:nvGraphicFramePr>
          <p:xfrm>
            <a:off x="4716016" y="1167388"/>
            <a:ext cx="4333875" cy="522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7" name="Equation" r:id="rId17" imgW="2425680" imgH="291960" progId="Equation.DSMT4">
                    <p:embed/>
                  </p:oleObj>
                </mc:Choice>
                <mc:Fallback>
                  <p:oleObj name="Equation" r:id="rId17" imgW="2425680" imgH="291960" progId="Equation.DSMT4">
                    <p:embed/>
                    <p:pic>
                      <p:nvPicPr>
                        <p:cNvPr id="0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1167388"/>
                          <a:ext cx="4333875" cy="522287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8197333"/>
                </p:ext>
              </p:extLst>
            </p:nvPr>
          </p:nvGraphicFramePr>
          <p:xfrm>
            <a:off x="7283450" y="1565356"/>
            <a:ext cx="1058863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8" name="Equation" r:id="rId19" imgW="812520" imgH="266400" progId="Equation.DSMT4">
                    <p:embed/>
                  </p:oleObj>
                </mc:Choice>
                <mc:Fallback>
                  <p:oleObj name="Equation" r:id="rId19" imgW="812520" imgH="266400" progId="Equation.DSMT4">
                    <p:embed/>
                    <p:pic>
                      <p:nvPicPr>
                        <p:cNvPr id="0" name="Объект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450" y="1565356"/>
                          <a:ext cx="1058863" cy="347663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60437"/>
              </p:ext>
            </p:extLst>
          </p:nvPr>
        </p:nvGraphicFramePr>
        <p:xfrm>
          <a:off x="5841959" y="548680"/>
          <a:ext cx="2908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" name="Equation" r:id="rId21" imgW="1790640" imgH="241200" progId="Equation.DSMT4">
                  <p:embed/>
                </p:oleObj>
              </mc:Choice>
              <mc:Fallback>
                <p:oleObj name="Equation" r:id="rId21" imgW="1790640" imgH="2412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59" y="548680"/>
                        <a:ext cx="2908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4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7941" y="457200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698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161" y="4971"/>
              <a:ext cx="473" cy="351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Rectangle 149"/>
          <p:cNvSpPr>
            <a:spLocks noChangeArrowheads="1"/>
          </p:cNvSpPr>
          <p:nvPr/>
        </p:nvSpPr>
        <p:spPr bwMode="auto">
          <a:xfrm>
            <a:off x="0" y="5303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19872" y="5071283"/>
            <a:ext cx="5652120" cy="877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11</a:t>
            </a:r>
            <a:r>
              <a:rPr lang="en-US" dirty="0">
                <a:solidFill>
                  <a:srgbClr val="7A00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22</a:t>
            </a:r>
            <a:r>
              <a:rPr lang="en-US" dirty="0">
                <a:solidFill>
                  <a:srgbClr val="7A00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33</a:t>
            </a:r>
            <a:r>
              <a:rPr lang="en-US" dirty="0">
                <a:solidFill>
                  <a:srgbClr val="7A0017"/>
                </a:solidFill>
              </a:rPr>
              <a:t> </a:t>
            </a:r>
            <a:r>
              <a:rPr lang="en-US" dirty="0"/>
              <a:t>- normal (compressive or tensile) stresses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12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13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21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23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31</a:t>
            </a:r>
            <a:r>
              <a:rPr lang="en-US" dirty="0">
                <a:solidFill>
                  <a:srgbClr val="7A0017"/>
                </a:solidFill>
              </a:rPr>
              <a:t>, </a:t>
            </a:r>
            <a:r>
              <a:rPr lang="ru-RU" b="1" dirty="0">
                <a:solidFill>
                  <a:srgbClr val="7A0017"/>
                </a:solidFill>
                <a:sym typeface="Symbol"/>
              </a:rPr>
              <a:t></a:t>
            </a:r>
            <a:r>
              <a:rPr lang="en-US" baseline="-25000" dirty="0">
                <a:solidFill>
                  <a:srgbClr val="7A0017"/>
                </a:solidFill>
              </a:rPr>
              <a:t>32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-  are tangential (shear) stresses </a:t>
            </a:r>
          </a:p>
        </p:txBody>
      </p:sp>
    </p:spTree>
    <p:extLst>
      <p:ext uri="{BB962C8B-B14F-4D97-AF65-F5344CB8AC3E}">
        <p14:creationId xmlns:p14="http://schemas.microsoft.com/office/powerpoint/2010/main" val="10292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73111"/>
              </p:ext>
            </p:extLst>
          </p:nvPr>
        </p:nvGraphicFramePr>
        <p:xfrm>
          <a:off x="3563242" y="1013618"/>
          <a:ext cx="5329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" name="Equation" r:id="rId3" imgW="4140000" imgH="279360" progId="Equation.DSMT4">
                  <p:embed/>
                </p:oleObj>
              </mc:Choice>
              <mc:Fallback>
                <p:oleObj name="Equation" r:id="rId3" imgW="41400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242" y="1013618"/>
                        <a:ext cx="5329238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079156"/>
              </p:ext>
            </p:extLst>
          </p:nvPr>
        </p:nvGraphicFramePr>
        <p:xfrm>
          <a:off x="36513" y="2546350"/>
          <a:ext cx="56991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" name="Equation" r:id="rId5" imgW="4559040" imgH="1269720" progId="Equation.DSMT4">
                  <p:embed/>
                </p:oleObj>
              </mc:Choice>
              <mc:Fallback>
                <p:oleObj name="Equation" r:id="rId5" imgW="4559040" imgH="1269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2546350"/>
                        <a:ext cx="5699125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3" name="Объект 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75" t="-6493" r="-5151" b="-339"/>
          <a:stretch>
            <a:fillRect/>
          </a:stretch>
        </p:blipFill>
        <p:spPr bwMode="auto">
          <a:xfrm>
            <a:off x="147340" y="236612"/>
            <a:ext cx="29845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7366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147320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506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12423"/>
              </p:ext>
            </p:extLst>
          </p:nvPr>
        </p:nvGraphicFramePr>
        <p:xfrm>
          <a:off x="5991225" y="2997200"/>
          <a:ext cx="3762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" name="Equation" r:id="rId8" imgW="291960" imgH="279360" progId="Equation.DSMT4">
                  <p:embed/>
                </p:oleObj>
              </mc:Choice>
              <mc:Fallback>
                <p:oleObj name="Equation" r:id="rId8" imgW="291960" imgH="279360" progId="Equation.DSMT4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2997200"/>
                        <a:ext cx="3762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403648" y="45720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2705786" y="26928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56880"/>
              </p:ext>
            </p:extLst>
          </p:nvPr>
        </p:nvGraphicFramePr>
        <p:xfrm>
          <a:off x="2771800" y="384802"/>
          <a:ext cx="3381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" name="Equation" r:id="rId10" imgW="291973" imgH="279279" progId="Equation.DSMT4">
                  <p:embed/>
                </p:oleObj>
              </mc:Choice>
              <mc:Fallback>
                <p:oleObj name="Equation" r:id="rId10" imgW="291973" imgH="279279" progId="Equation.DSMT4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4802"/>
                        <a:ext cx="3381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05656"/>
              </p:ext>
            </p:extLst>
          </p:nvPr>
        </p:nvGraphicFramePr>
        <p:xfrm>
          <a:off x="1403350" y="385763"/>
          <a:ext cx="4413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" name="Equation" r:id="rId12" imgW="342720" imgH="279360" progId="Equation.DSMT4">
                  <p:embed/>
                </p:oleObj>
              </mc:Choice>
              <mc:Fallback>
                <p:oleObj name="Equation" r:id="rId12" imgW="342720" imgH="279360" progId="Equation.DSMT4">
                  <p:embed/>
                  <p:pic>
                    <p:nvPicPr>
                      <p:cNvPr id="0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5763"/>
                        <a:ext cx="4413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051720" y="1757595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46593"/>
              </p:ext>
            </p:extLst>
          </p:nvPr>
        </p:nvGraphicFramePr>
        <p:xfrm>
          <a:off x="2152986" y="1660604"/>
          <a:ext cx="4286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" name="Equation" r:id="rId14" imgW="342720" imgH="279360" progId="Equation.DSMT4">
                  <p:embed/>
                </p:oleObj>
              </mc:Choice>
              <mc:Fallback>
                <p:oleObj name="Equation" r:id="rId14" imgW="342720" imgH="2793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986" y="1660604"/>
                        <a:ext cx="4286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1467521" y="1193800"/>
            <a:ext cx="36004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763622"/>
              </p:ext>
            </p:extLst>
          </p:nvPr>
        </p:nvGraphicFramePr>
        <p:xfrm>
          <a:off x="-828600" y="638969"/>
          <a:ext cx="246062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" name="Equation" r:id="rId16" imgW="190440" imgH="152280" progId="Equation.DSMT4">
                  <p:embed/>
                </p:oleObj>
              </mc:Choice>
              <mc:Fallback>
                <p:oleObj name="Equation" r:id="rId16" imgW="190440" imgH="152280" progId="Equation.DSMT4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8600" y="638969"/>
                        <a:ext cx="246062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75161"/>
              </p:ext>
            </p:extLst>
          </p:nvPr>
        </p:nvGraphicFramePr>
        <p:xfrm>
          <a:off x="2722946" y="4293096"/>
          <a:ext cx="3222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1" name="Equation" r:id="rId18" imgW="2577960" imgH="330120" progId="Equation.DSMT4">
                  <p:embed/>
                </p:oleObj>
              </mc:Choice>
              <mc:Fallback>
                <p:oleObj name="Equation" r:id="rId18" imgW="2577960" imgH="33012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946" y="4293096"/>
                        <a:ext cx="32226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flipV="1">
            <a:off x="1859365" y="532179"/>
            <a:ext cx="828000" cy="1153120"/>
          </a:xfrm>
          <a:prstGeom prst="straightConnector1">
            <a:avLst/>
          </a:prstGeom>
          <a:ln w="571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867316" y="1189250"/>
            <a:ext cx="0" cy="504000"/>
          </a:xfrm>
          <a:prstGeom prst="straightConnector1">
            <a:avLst/>
          </a:prstGeom>
          <a:ln w="38100">
            <a:solidFill>
              <a:srgbClr val="4118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1313" y="1020932"/>
            <a:ext cx="396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118EE"/>
                </a:solidFill>
                <a:latin typeface="Georgia" panose="02040502050405020303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9214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251520" y="2397221"/>
            <a:ext cx="2453751" cy="1846022"/>
          </a:xfrm>
          <a:custGeom>
            <a:avLst/>
            <a:gdLst>
              <a:gd name="connsiteX0" fmla="*/ 1192795 w 2453751"/>
              <a:gd name="connsiteY0" fmla="*/ 44517 h 1846022"/>
              <a:gd name="connsiteX1" fmla="*/ 310200 w 2453751"/>
              <a:gd name="connsiteY1" fmla="*/ 298959 h 1846022"/>
              <a:gd name="connsiteX2" fmla="*/ 99 w 2453751"/>
              <a:gd name="connsiteY2" fmla="*/ 966868 h 1846022"/>
              <a:gd name="connsiteX3" fmla="*/ 334054 w 2453751"/>
              <a:gd name="connsiteY3" fmla="*/ 1499606 h 1846022"/>
              <a:gd name="connsiteX4" fmla="*/ 1653971 w 2453751"/>
              <a:gd name="connsiteY4" fmla="*/ 1841512 h 1846022"/>
              <a:gd name="connsiteX5" fmla="*/ 2266221 w 2453751"/>
              <a:gd name="connsiteY5" fmla="*/ 1658632 h 1846022"/>
              <a:gd name="connsiteX6" fmla="*/ 2449101 w 2453751"/>
              <a:gd name="connsiteY6" fmla="*/ 1149748 h 1846022"/>
              <a:gd name="connsiteX7" fmla="*/ 2361637 w 2453751"/>
              <a:gd name="connsiteY7" fmla="*/ 481839 h 1846022"/>
              <a:gd name="connsiteX8" fmla="*/ 1972023 w 2453751"/>
              <a:gd name="connsiteY8" fmla="*/ 44517 h 1846022"/>
              <a:gd name="connsiteX9" fmla="*/ 1192795 w 2453751"/>
              <a:gd name="connsiteY9" fmla="*/ 44517 h 18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3751" h="1846022">
                <a:moveTo>
                  <a:pt x="1192795" y="44517"/>
                </a:moveTo>
                <a:cubicBezTo>
                  <a:pt x="915825" y="86924"/>
                  <a:pt x="508983" y="145234"/>
                  <a:pt x="310200" y="298959"/>
                </a:cubicBezTo>
                <a:cubicBezTo>
                  <a:pt x="111417" y="452684"/>
                  <a:pt x="-3877" y="766760"/>
                  <a:pt x="99" y="966868"/>
                </a:cubicBezTo>
                <a:cubicBezTo>
                  <a:pt x="4075" y="1166976"/>
                  <a:pt x="58409" y="1353832"/>
                  <a:pt x="334054" y="1499606"/>
                </a:cubicBezTo>
                <a:cubicBezTo>
                  <a:pt x="609699" y="1645380"/>
                  <a:pt x="1331943" y="1815008"/>
                  <a:pt x="1653971" y="1841512"/>
                </a:cubicBezTo>
                <a:cubicBezTo>
                  <a:pt x="1975999" y="1868016"/>
                  <a:pt x="2133700" y="1773926"/>
                  <a:pt x="2266221" y="1658632"/>
                </a:cubicBezTo>
                <a:cubicBezTo>
                  <a:pt x="2398742" y="1543338"/>
                  <a:pt x="2433198" y="1345880"/>
                  <a:pt x="2449101" y="1149748"/>
                </a:cubicBezTo>
                <a:cubicBezTo>
                  <a:pt x="2465004" y="953616"/>
                  <a:pt x="2441150" y="666044"/>
                  <a:pt x="2361637" y="481839"/>
                </a:cubicBezTo>
                <a:cubicBezTo>
                  <a:pt x="2282124" y="297634"/>
                  <a:pt x="2161529" y="118729"/>
                  <a:pt x="1972023" y="44517"/>
                </a:cubicBezTo>
                <a:cubicBezTo>
                  <a:pt x="1782517" y="-29695"/>
                  <a:pt x="1469765" y="2110"/>
                  <a:pt x="1192795" y="4451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39754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eorgia" panose="02040502050405020303" pitchFamily="18" charset="0"/>
              </a:rPr>
              <a:t>S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7409"/>
              </p:ext>
            </p:extLst>
          </p:nvPr>
        </p:nvGraphicFramePr>
        <p:xfrm>
          <a:off x="4260850" y="1484313"/>
          <a:ext cx="43735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3" imgW="2768400" imgH="533160" progId="Equation.DSMT4">
                  <p:embed/>
                </p:oleObj>
              </mc:Choice>
              <mc:Fallback>
                <p:oleObj name="Equation" r:id="rId3" imgW="2768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0850" y="1484313"/>
                        <a:ext cx="4373563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V="1">
            <a:off x="2411760" y="1387072"/>
            <a:ext cx="629212" cy="1186317"/>
          </a:xfrm>
          <a:prstGeom prst="straightConnector1">
            <a:avLst/>
          </a:prstGeom>
          <a:ln w="38100">
            <a:solidFill>
              <a:srgbClr val="7A001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9752" y="951111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𝛔</m:t>
                          </m:r>
                        </m:e>
                        <m:sub>
                          <m:r>
                            <a:rPr lang="en-US" sz="2800" b="1"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951111"/>
                <a:ext cx="93610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1832" y="2290513"/>
                <a:ext cx="468000" cy="3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33CC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32" y="2290513"/>
                <a:ext cx="468000" cy="360000"/>
              </a:xfrm>
              <a:prstGeom prst="rect">
                <a:avLst/>
              </a:prstGeom>
              <a:blipFill rotWithShape="1">
                <a:blip r:embed="rId6"/>
                <a:stretch>
                  <a:fillRect b="-15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 flipH="1">
            <a:off x="1979712" y="1391483"/>
            <a:ext cx="1024378" cy="42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 noChangeAspect="1"/>
          </p:cNvCxnSpPr>
          <p:nvPr/>
        </p:nvCxnSpPr>
        <p:spPr>
          <a:xfrm flipH="1" flipV="1">
            <a:off x="2055825" y="1740776"/>
            <a:ext cx="359075" cy="79200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3040972" y="1402596"/>
            <a:ext cx="311738" cy="834499"/>
          </a:xfrm>
          <a:prstGeom prst="straightConnector1">
            <a:avLst/>
          </a:prstGeom>
          <a:ln w="12700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2447482" y="2136776"/>
            <a:ext cx="905228" cy="398035"/>
          </a:xfrm>
          <a:prstGeom prst="straightConnector1">
            <a:avLst/>
          </a:prstGeom>
          <a:ln w="28575">
            <a:solidFill>
              <a:srgbClr val="7A0017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6841" y="2037630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400" b="1" i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  <m:r>
                            <a:rPr lang="en-US" sz="2400" b="1" i="0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841" y="2037630"/>
                <a:ext cx="72008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2371651" y="249929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>
            <a:cxnSpLocks noChangeAspect="1"/>
          </p:cNvCxnSpPr>
          <p:nvPr/>
        </p:nvCxnSpPr>
        <p:spPr>
          <a:xfrm flipV="1">
            <a:off x="2428978" y="2307802"/>
            <a:ext cx="540000" cy="248751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74471" y="1603345"/>
                <a:ext cx="72008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1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000" b="1" i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</a:rPr>
                            <m:t>𝐧</m:t>
                          </m:r>
                          <m:r>
                            <a:rPr lang="en-US" sz="2000" b="0" i="1" smtClean="0">
                              <a:ln>
                                <a:noFill/>
                              </a:ln>
                              <a:solidFill>
                                <a:srgbClr val="7A0017"/>
                              </a:solidFill>
                              <a:latin typeface="Cambria Math"/>
                              <a:sym typeface="Symbol"/>
                            </a:rPr>
                            <m:t>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71" y="1603345"/>
                <a:ext cx="72008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1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-27384"/>
            <a:ext cx="3018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Balance of Linear Momentum</a:t>
            </a:r>
            <a:endParaRPr lang="en-US" dirty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44624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09" name="Объект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45404"/>
              </p:ext>
            </p:extLst>
          </p:nvPr>
        </p:nvGraphicFramePr>
        <p:xfrm>
          <a:off x="5202238" y="1988319"/>
          <a:ext cx="3435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Equation" r:id="rId3" imgW="2095200" imgH="571320" progId="Equation.DSMT4">
                  <p:embed/>
                </p:oleObj>
              </mc:Choice>
              <mc:Fallback>
                <p:oleObj name="Equation" r:id="rId3" imgW="2095200" imgH="57132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988319"/>
                        <a:ext cx="3435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Объект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39207"/>
              </p:ext>
            </p:extLst>
          </p:nvPr>
        </p:nvGraphicFramePr>
        <p:xfrm>
          <a:off x="380073" y="5013176"/>
          <a:ext cx="8388351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4" name="Equation" r:id="rId5" imgW="5117760" imgH="609480" progId="Equation.DSMT4">
                  <p:embed/>
                </p:oleObj>
              </mc:Choice>
              <mc:Fallback>
                <p:oleObj name="Equation" r:id="rId5" imgW="5117760" imgH="609480" progId="Equation.DSMT4">
                  <p:embed/>
                  <p:pic>
                    <p:nvPicPr>
                      <p:cNvPr id="0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73" y="5013176"/>
                        <a:ext cx="8388351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Объект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587400"/>
              </p:ext>
            </p:extLst>
          </p:nvPr>
        </p:nvGraphicFramePr>
        <p:xfrm>
          <a:off x="5006975" y="679450"/>
          <a:ext cx="36226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5" name="Equation" r:id="rId7" imgW="2209680" imgH="571320" progId="Equation.DSMT4">
                  <p:embed/>
                </p:oleObj>
              </mc:Choice>
              <mc:Fallback>
                <p:oleObj name="Equation" r:id="rId7" imgW="2209680" imgH="571320" progId="Equation.DSMT4">
                  <p:embed/>
                  <p:pic>
                    <p:nvPicPr>
                      <p:cNvPr id="0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679450"/>
                        <a:ext cx="36226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75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53134"/>
              </p:ext>
            </p:extLst>
          </p:nvPr>
        </p:nvGraphicFramePr>
        <p:xfrm>
          <a:off x="323528" y="116632"/>
          <a:ext cx="83883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3" imgW="5117760" imgH="609480" progId="Equation.DSMT4">
                  <p:embed/>
                </p:oleObj>
              </mc:Choice>
              <mc:Fallback>
                <p:oleObj name="Equation" r:id="rId3" imgW="5117760" imgH="609480" progId="Equation.DSMT4">
                  <p:embed/>
                  <p:pic>
                    <p:nvPicPr>
                      <p:cNvPr id="0" name="Объект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6632"/>
                        <a:ext cx="838835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86805"/>
              </p:ext>
            </p:extLst>
          </p:nvPr>
        </p:nvGraphicFramePr>
        <p:xfrm>
          <a:off x="611560" y="1341450"/>
          <a:ext cx="47037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6" name="Equation" r:id="rId5" imgW="2869920" imgH="609480" progId="Equation.DSMT4">
                  <p:embed/>
                </p:oleObj>
              </mc:Choice>
              <mc:Fallback>
                <p:oleObj name="Equation" r:id="rId5" imgW="2869920" imgH="6094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1450"/>
                        <a:ext cx="47037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Овал 3"/>
          <p:cNvSpPr/>
          <p:nvPr/>
        </p:nvSpPr>
        <p:spPr>
          <a:xfrm>
            <a:off x="2235861" y="1711441"/>
            <a:ext cx="144000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3945194" y="1624695"/>
            <a:ext cx="180000" cy="21602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олилиния 5"/>
          <p:cNvSpPr/>
          <p:nvPr/>
        </p:nvSpPr>
        <p:spPr>
          <a:xfrm>
            <a:off x="2296633" y="1779148"/>
            <a:ext cx="1746005" cy="618200"/>
          </a:xfrm>
          <a:custGeom>
            <a:avLst/>
            <a:gdLst>
              <a:gd name="connsiteX0" fmla="*/ 0 w 1746005"/>
              <a:gd name="connsiteY0" fmla="*/ 166610 h 618200"/>
              <a:gd name="connsiteX1" fmla="*/ 170120 w 1746005"/>
              <a:gd name="connsiteY1" fmla="*/ 581280 h 618200"/>
              <a:gd name="connsiteX2" fmla="*/ 935665 w 1746005"/>
              <a:gd name="connsiteY2" fmla="*/ 591912 h 618200"/>
              <a:gd name="connsiteX3" fmla="*/ 1477925 w 1746005"/>
              <a:gd name="connsiteY3" fmla="*/ 528117 h 618200"/>
              <a:gd name="connsiteX4" fmla="*/ 1722474 w 1746005"/>
              <a:gd name="connsiteY4" fmla="*/ 49652 h 618200"/>
              <a:gd name="connsiteX5" fmla="*/ 1722474 w 1746005"/>
              <a:gd name="connsiteY5" fmla="*/ 39019 h 6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6005" h="618200">
                <a:moveTo>
                  <a:pt x="0" y="166610"/>
                </a:moveTo>
                <a:cubicBezTo>
                  <a:pt x="7088" y="338503"/>
                  <a:pt x="14176" y="510396"/>
                  <a:pt x="170120" y="581280"/>
                </a:cubicBezTo>
                <a:cubicBezTo>
                  <a:pt x="326064" y="652164"/>
                  <a:pt x="717698" y="600772"/>
                  <a:pt x="935665" y="591912"/>
                </a:cubicBezTo>
                <a:cubicBezTo>
                  <a:pt x="1153632" y="583052"/>
                  <a:pt x="1346790" y="618494"/>
                  <a:pt x="1477925" y="528117"/>
                </a:cubicBezTo>
                <a:cubicBezTo>
                  <a:pt x="1609060" y="437740"/>
                  <a:pt x="1681716" y="131168"/>
                  <a:pt x="1722474" y="49652"/>
                </a:cubicBezTo>
                <a:cubicBezTo>
                  <a:pt x="1763232" y="-31864"/>
                  <a:pt x="1742853" y="3577"/>
                  <a:pt x="1722474" y="3901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47962"/>
              </p:ext>
            </p:extLst>
          </p:nvPr>
        </p:nvGraphicFramePr>
        <p:xfrm>
          <a:off x="453422" y="2636912"/>
          <a:ext cx="5432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Equation" r:id="rId7" imgW="3314520" imgH="609480" progId="Equation.DSMT4">
                  <p:embed/>
                </p:oleObj>
              </mc:Choice>
              <mc:Fallback>
                <p:oleObj name="Equation" r:id="rId7" imgW="3314520" imgH="609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22" y="2636912"/>
                        <a:ext cx="54324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олилиния 7"/>
          <p:cNvSpPr/>
          <p:nvPr/>
        </p:nvSpPr>
        <p:spPr>
          <a:xfrm>
            <a:off x="1443036" y="467833"/>
            <a:ext cx="2384685" cy="699593"/>
          </a:xfrm>
          <a:custGeom>
            <a:avLst/>
            <a:gdLst>
              <a:gd name="connsiteX0" fmla="*/ 77420 w 2384685"/>
              <a:gd name="connsiteY0" fmla="*/ 255181 h 699593"/>
              <a:gd name="connsiteX1" fmla="*/ 151848 w 2384685"/>
              <a:gd name="connsiteY1" fmla="*/ 659218 h 699593"/>
              <a:gd name="connsiteX2" fmla="*/ 1449020 w 2384685"/>
              <a:gd name="connsiteY2" fmla="*/ 680483 h 699593"/>
              <a:gd name="connsiteX3" fmla="*/ 2193299 w 2384685"/>
              <a:gd name="connsiteY3" fmla="*/ 616688 h 699593"/>
              <a:gd name="connsiteX4" fmla="*/ 2384685 w 2384685"/>
              <a:gd name="connsiteY4" fmla="*/ 0 h 699593"/>
              <a:gd name="connsiteX5" fmla="*/ 2384685 w 2384685"/>
              <a:gd name="connsiteY5" fmla="*/ 0 h 69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4685" h="699593">
                <a:moveTo>
                  <a:pt x="77420" y="255181"/>
                </a:moveTo>
                <a:cubicBezTo>
                  <a:pt x="334" y="421757"/>
                  <a:pt x="-76752" y="588334"/>
                  <a:pt x="151848" y="659218"/>
                </a:cubicBezTo>
                <a:cubicBezTo>
                  <a:pt x="380448" y="730102"/>
                  <a:pt x="1108778" y="687571"/>
                  <a:pt x="1449020" y="680483"/>
                </a:cubicBezTo>
                <a:cubicBezTo>
                  <a:pt x="1789262" y="673395"/>
                  <a:pt x="2037355" y="730102"/>
                  <a:pt x="2193299" y="616688"/>
                </a:cubicBezTo>
                <a:cubicBezTo>
                  <a:pt x="2349243" y="503274"/>
                  <a:pt x="2384685" y="0"/>
                  <a:pt x="2384685" y="0"/>
                </a:cubicBezTo>
                <a:lnTo>
                  <a:pt x="2384685" y="0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408856"/>
              </p:ext>
            </p:extLst>
          </p:nvPr>
        </p:nvGraphicFramePr>
        <p:xfrm>
          <a:off x="467544" y="4365104"/>
          <a:ext cx="69310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8" name="Equation" r:id="rId9" imgW="4228920" imgH="787320" progId="Equation.DSMT4">
                  <p:embed/>
                </p:oleObj>
              </mc:Choice>
              <mc:Fallback>
                <p:oleObj name="Equation" r:id="rId9" imgW="4228920" imgH="78732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69310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39473"/>
              </p:ext>
            </p:extLst>
          </p:nvPr>
        </p:nvGraphicFramePr>
        <p:xfrm>
          <a:off x="3312496" y="3495221"/>
          <a:ext cx="5724000" cy="99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name="Equation" r:id="rId11" imgW="3797280" imgH="660240" progId="Equation.DSMT4">
                  <p:embed/>
                </p:oleObj>
              </mc:Choice>
              <mc:Fallback>
                <p:oleObj name="Equation" r:id="rId11" imgW="3797280" imgH="66024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496" y="3495221"/>
                        <a:ext cx="5724000" cy="99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665169"/>
              </p:ext>
            </p:extLst>
          </p:nvPr>
        </p:nvGraphicFramePr>
        <p:xfrm>
          <a:off x="3854896" y="5763468"/>
          <a:ext cx="518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name="Equation" r:id="rId13" imgW="3162240" imgH="596880" progId="Equation.DSMT4">
                  <p:embed/>
                </p:oleObj>
              </mc:Choice>
              <mc:Fallback>
                <p:oleObj name="Equation" r:id="rId13" imgW="3162240" imgH="59688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896" y="5763468"/>
                        <a:ext cx="518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69927"/>
              </p:ext>
            </p:extLst>
          </p:nvPr>
        </p:nvGraphicFramePr>
        <p:xfrm>
          <a:off x="35496" y="3573017"/>
          <a:ext cx="2592000" cy="88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name="Equation" r:id="rId15" imgW="1790640" imgH="609480" progId="Equation.DSMT4">
                  <p:embed/>
                </p:oleObj>
              </mc:Choice>
              <mc:Fallback>
                <p:oleObj name="Equation" r:id="rId15" imgW="1790640" imgH="60948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573017"/>
                        <a:ext cx="2592000" cy="880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40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06913"/>
              </p:ext>
            </p:extLst>
          </p:nvPr>
        </p:nvGraphicFramePr>
        <p:xfrm>
          <a:off x="1115616" y="188640"/>
          <a:ext cx="7591425" cy="400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3" imgW="5079960" imgH="2679480" progId="Equation.DSMT4">
                  <p:embed/>
                </p:oleObj>
              </mc:Choice>
              <mc:Fallback>
                <p:oleObj name="Equation" r:id="rId3" imgW="5079960" imgH="2679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88640"/>
                        <a:ext cx="7591425" cy="4003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03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525564"/>
              </p:ext>
            </p:extLst>
          </p:nvPr>
        </p:nvGraphicFramePr>
        <p:xfrm>
          <a:off x="1115616" y="260648"/>
          <a:ext cx="7534276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Equation" r:id="rId3" imgW="5041800" imgH="2679480" progId="Equation.DSMT4">
                  <p:embed/>
                </p:oleObj>
              </mc:Choice>
              <mc:Fallback>
                <p:oleObj name="Equation" r:id="rId3" imgW="5041800" imgH="26794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0648"/>
                        <a:ext cx="7534276" cy="400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431"/>
              </p:ext>
            </p:extLst>
          </p:nvPr>
        </p:nvGraphicFramePr>
        <p:xfrm>
          <a:off x="1573237" y="4845273"/>
          <a:ext cx="58070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Equation" r:id="rId5" imgW="3886200" imgH="545760" progId="Equation.DSMT4">
                  <p:embed/>
                </p:oleObj>
              </mc:Choice>
              <mc:Fallback>
                <p:oleObj name="Equation" r:id="rId5" imgW="3886200" imgH="5457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37" y="4845273"/>
                        <a:ext cx="58070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1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60173"/>
              </p:ext>
            </p:extLst>
          </p:nvPr>
        </p:nvGraphicFramePr>
        <p:xfrm>
          <a:off x="840506" y="260350"/>
          <a:ext cx="6827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Equation" r:id="rId3" imgW="4165560" imgH="660240" progId="Equation.DSMT4">
                  <p:embed/>
                </p:oleObj>
              </mc:Choice>
              <mc:Fallback>
                <p:oleObj name="Equation" r:id="rId3" imgW="4165560" imgH="66024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06" y="260350"/>
                        <a:ext cx="68278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23200"/>
              </p:ext>
            </p:extLst>
          </p:nvPr>
        </p:nvGraphicFramePr>
        <p:xfrm>
          <a:off x="318392" y="1525588"/>
          <a:ext cx="85740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Equation" r:id="rId5" imgW="5232240" imgH="609480" progId="Equation.DSMT4">
                  <p:embed/>
                </p:oleObj>
              </mc:Choice>
              <mc:Fallback>
                <p:oleObj name="Equation" r:id="rId5" imgW="5232240" imgH="609480" progId="Equation.DSMT4">
                  <p:embed/>
                  <p:pic>
                    <p:nvPicPr>
                      <p:cNvPr id="0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92" y="1525588"/>
                        <a:ext cx="85740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71958"/>
              </p:ext>
            </p:extLst>
          </p:nvPr>
        </p:nvGraphicFramePr>
        <p:xfrm>
          <a:off x="3059832" y="2492896"/>
          <a:ext cx="3435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8" name="Equation" r:id="rId7" imgW="2095200" imgH="571320" progId="Equation.DSMT4">
                  <p:embed/>
                </p:oleObj>
              </mc:Choice>
              <mc:Fallback>
                <p:oleObj name="Equation" r:id="rId7" imgW="2095200" imgH="571320" progId="Equation.DSMT4">
                  <p:embed/>
                  <p:pic>
                    <p:nvPicPr>
                      <p:cNvPr id="0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92896"/>
                        <a:ext cx="3435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004797"/>
              </p:ext>
            </p:extLst>
          </p:nvPr>
        </p:nvGraphicFramePr>
        <p:xfrm>
          <a:off x="530869" y="3909789"/>
          <a:ext cx="792956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9" name="Equation" r:id="rId9" imgW="4838400" imgH="1155600" progId="Equation.DSMT4">
                  <p:embed/>
                </p:oleObj>
              </mc:Choice>
              <mc:Fallback>
                <p:oleObj name="Equation" r:id="rId9" imgW="4838400" imgH="1155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9" y="3909789"/>
                        <a:ext cx="7929563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 flipH="1">
            <a:off x="4788024" y="4005064"/>
            <a:ext cx="216024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915816" y="5085184"/>
            <a:ext cx="216024" cy="5040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4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31031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Forces and Force Fields in Continuum Mechanics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807095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sym typeface="Symbol"/>
              </a:rPr>
              <a:t>m</a:t>
            </a:r>
            <a:r>
              <a:rPr lang="en-US" sz="2400" dirty="0">
                <a:sym typeface="Symbol"/>
              </a:rPr>
              <a:t>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)</a:t>
            </a:r>
            <a:r>
              <a:rPr lang="en-US" sz="2400" i="1" dirty="0"/>
              <a:t> </a:t>
            </a:r>
            <a:r>
              <a:rPr lang="en-US" sz="2400" dirty="0"/>
              <a:t>	</a:t>
            </a:r>
            <a:r>
              <a:rPr lang="ru-RU" sz="24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 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= </a:t>
            </a:r>
            <a:r>
              <a:rPr lang="ru-RU" sz="2400" dirty="0">
                <a:sym typeface="Symbol"/>
              </a:rPr>
              <a:t>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>
                <a:latin typeface="Georgia" panose="02040502050405020303" pitchFamily="18" charset="0"/>
              </a:rPr>
              <a:t>, </a:t>
            </a:r>
            <a:r>
              <a:rPr lang="en-US" sz="2400" i="1" dirty="0">
                <a:latin typeface="Georgia" panose="02040502050405020303" pitchFamily="18" charset="0"/>
              </a:rPr>
              <a:t>t</a:t>
            </a:r>
            <a:r>
              <a:rPr lang="en-US" sz="2400" dirty="0"/>
              <a:t>) d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400" dirty="0"/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71830"/>
              </p:ext>
            </p:extLst>
          </p:nvPr>
        </p:nvGraphicFramePr>
        <p:xfrm>
          <a:off x="5286921" y="561975"/>
          <a:ext cx="11572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3" imgW="469800" imgH="393480" progId="Equation.DSMT4">
                  <p:embed/>
                </p:oleObj>
              </mc:Choice>
              <mc:Fallback>
                <p:oleObj name="Equation" r:id="rId3" imgW="469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6921" y="561975"/>
                        <a:ext cx="1157287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84784"/>
            <a:ext cx="8964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="1" dirty="0">
                <a:solidFill>
                  <a:srgbClr val="0033CC"/>
                </a:solidFill>
              </a:rPr>
              <a:t>. </a:t>
            </a:r>
            <a:r>
              <a:rPr lang="en-US" sz="2400" b="1" i="1" dirty="0">
                <a:solidFill>
                  <a:srgbClr val="0033CC"/>
                </a:solidFill>
              </a:rPr>
              <a:t>Body forces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act throughout the volume  d</a:t>
            </a:r>
            <a:r>
              <a:rPr lang="en-US" sz="2400" i="1" dirty="0">
                <a:latin typeface="Georgia" panose="02040502050405020303" pitchFamily="18" charset="0"/>
              </a:rPr>
              <a:t>V</a:t>
            </a:r>
            <a:r>
              <a:rPr lang="en-US" sz="2400" dirty="0"/>
              <a:t>  of the particle in question.</a:t>
            </a:r>
          </a:p>
          <a:p>
            <a:r>
              <a:rPr lang="en-US" sz="2400" dirty="0"/>
              <a:t>2. </a:t>
            </a:r>
            <a:r>
              <a:rPr lang="en-US" sz="2400" b="1" i="1" dirty="0">
                <a:solidFill>
                  <a:srgbClr val="0033CC"/>
                </a:solidFill>
              </a:rPr>
              <a:t>Contact forces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dirty="0"/>
              <a:t>act on the boundary surface </a:t>
            </a:r>
            <a:r>
              <a:rPr lang="en-US" sz="2400" dirty="0" err="1"/>
              <a:t>d</a:t>
            </a:r>
            <a:r>
              <a:rPr lang="en-US" sz="2400" i="1" dirty="0" err="1">
                <a:latin typeface="Georgia" panose="02040502050405020303" pitchFamily="18" charset="0"/>
              </a:rPr>
              <a:t>S</a:t>
            </a:r>
            <a:r>
              <a:rPr lang="en-US" sz="2400" dirty="0"/>
              <a:t> of the particle in question.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51632"/>
              </p:ext>
            </p:extLst>
          </p:nvPr>
        </p:nvGraphicFramePr>
        <p:xfrm>
          <a:off x="3204493" y="3933056"/>
          <a:ext cx="28384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5" imgW="1854000" imgH="558720" progId="Equation.DSMT4">
                  <p:embed/>
                </p:oleObj>
              </mc:Choice>
              <mc:Fallback>
                <p:oleObj name="Equation" r:id="rId5" imgW="1854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493" y="3933056"/>
                        <a:ext cx="2838450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2123728" y="2996952"/>
            <a:ext cx="3385021" cy="884538"/>
            <a:chOff x="3851275" y="3068960"/>
            <a:chExt cx="3385021" cy="884538"/>
          </a:xfrm>
        </p:grpSpPr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7883081"/>
                </p:ext>
              </p:extLst>
            </p:nvPr>
          </p:nvGraphicFramePr>
          <p:xfrm>
            <a:off x="3851275" y="3271838"/>
            <a:ext cx="8556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7" imgW="558720" imgH="291960" progId="Equation.DSMT4">
                    <p:embed/>
                  </p:oleObj>
                </mc:Choice>
                <mc:Fallback>
                  <p:oleObj name="Equation" r:id="rId7" imgW="558720" imgH="291960" progId="Equation.DSMT4">
                    <p:embed/>
                    <p:pic>
                      <p:nvPicPr>
                        <p:cNvPr id="0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275" y="3271838"/>
                          <a:ext cx="8556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932040" y="3068960"/>
              <a:ext cx="2304256" cy="884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dirty="0"/>
                <a:t>Stable</a:t>
              </a:r>
            </a:p>
            <a:p>
              <a:pPr>
                <a:lnSpc>
                  <a:spcPct val="70000"/>
                </a:lnSpc>
              </a:pPr>
              <a:r>
                <a:rPr lang="en-US" sz="2400" dirty="0"/>
                <a:t>Regular</a:t>
              </a:r>
            </a:p>
            <a:p>
              <a:pPr>
                <a:lnSpc>
                  <a:spcPct val="70000"/>
                </a:lnSpc>
              </a:pPr>
              <a:r>
                <a:rPr lang="en-US" sz="2400" dirty="0"/>
                <a:t>Representative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055567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F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R + a</a:t>
            </a:r>
            <a:r>
              <a:rPr lang="en-US" sz="2400" baseline="-28000" dirty="0">
                <a:latin typeface="Georgia" panose="02040502050405020303" pitchFamily="18" charset="0"/>
              </a:rPr>
              <a:t>(inertia)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R </a:t>
            </a:r>
            <a:r>
              <a:rPr lang="en-US" sz="2400" dirty="0">
                <a:latin typeface="Georgia" panose="02040502050405020303" pitchFamily="18" charset="0"/>
              </a:rPr>
              <a:t>,   (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b="1" dirty="0">
                <a:latin typeface="Georgia" panose="02040502050405020303" pitchFamily="18" charset="0"/>
                <a:sym typeface="Symbol"/>
              </a:rPr>
              <a:t></a:t>
            </a:r>
            <a:r>
              <a:rPr lang="en-US" sz="2400" dirty="0">
                <a:latin typeface="Georgia" panose="02040502050405020303" pitchFamily="18" charset="0"/>
              </a:rPr>
              <a:t> = </a:t>
            </a:r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sz="2400" dirty="0">
                <a:latin typeface="Georgia" panose="02040502050405020303" pitchFamily="18" charset="0"/>
              </a:rPr>
              <a:t> + </a:t>
            </a:r>
            <a:r>
              <a:rPr lang="en-US" sz="2400" b="1" dirty="0">
                <a:latin typeface="Georgia" panose="02040502050405020303" pitchFamily="18" charset="0"/>
              </a:rPr>
              <a:t>a</a:t>
            </a:r>
            <a:r>
              <a:rPr lang="en-US" sz="2400" baseline="-28000" dirty="0">
                <a:latin typeface="Georgia" panose="02040502050405020303" pitchFamily="18" charset="0"/>
              </a:rPr>
              <a:t>(inertia)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589240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g</a:t>
            </a:r>
            <a:r>
              <a:rPr lang="en-US" b="1" dirty="0">
                <a:latin typeface="Georgia" panose="02040502050405020303" pitchFamily="18" charset="0"/>
              </a:rPr>
              <a:t>  </a:t>
            </a:r>
            <a:r>
              <a:rPr lang="en-US" sz="2000" b="1" dirty="0">
                <a:latin typeface="Georgia" panose="02040502050405020303" pitchFamily="18" charset="0"/>
              </a:rPr>
              <a:t>- </a:t>
            </a:r>
            <a:r>
              <a:rPr lang="en-US" sz="2000" dirty="0"/>
              <a:t>gravitational force</a:t>
            </a:r>
          </a:p>
          <a:p>
            <a:r>
              <a:rPr lang="en-US" sz="2000" b="1" dirty="0">
                <a:latin typeface="Georgia" panose="02040502050405020303" pitchFamily="18" charset="0"/>
              </a:rPr>
              <a:t>R </a:t>
            </a:r>
            <a:r>
              <a:rPr lang="en-US" sz="2000" dirty="0">
                <a:latin typeface="Georgia" panose="02040502050405020303" pitchFamily="18" charset="0"/>
              </a:rPr>
              <a:t>– </a:t>
            </a:r>
            <a:r>
              <a:rPr lang="en-US" sz="2000" dirty="0"/>
              <a:t>electromagnetic (ponderomotive) 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D35EA-C269-49FF-AC35-07F1BBFE1258}"/>
              </a:ext>
            </a:extLst>
          </p:cNvPr>
          <p:cNvSpPr txBox="1"/>
          <p:nvPr/>
        </p:nvSpPr>
        <p:spPr>
          <a:xfrm>
            <a:off x="539552" y="87006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46E38-9D57-4EF7-8272-83874CB8A67B}"/>
              </a:ext>
            </a:extLst>
          </p:cNvPr>
          <p:cNvSpPr txBox="1"/>
          <p:nvPr/>
        </p:nvSpPr>
        <p:spPr>
          <a:xfrm>
            <a:off x="5265133" y="8422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2C7C83-8909-4B45-81EE-F7244CA2351D}"/>
              </a:ext>
            </a:extLst>
          </p:cNvPr>
          <p:cNvSpPr txBox="1"/>
          <p:nvPr/>
        </p:nvSpPr>
        <p:spPr>
          <a:xfrm>
            <a:off x="3131840" y="85992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36D-3B06-49D6-AF6C-77ADB4EB20BA}"/>
              </a:ext>
            </a:extLst>
          </p:cNvPr>
          <p:cNvSpPr txBox="1"/>
          <p:nvPr/>
        </p:nvSpPr>
        <p:spPr>
          <a:xfrm>
            <a:off x="2085051" y="316283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24B86-0A0F-486F-ACD2-319751FC205A}"/>
              </a:ext>
            </a:extLst>
          </p:cNvPr>
          <p:cNvSpPr txBox="1"/>
          <p:nvPr/>
        </p:nvSpPr>
        <p:spPr>
          <a:xfrm>
            <a:off x="2412613" y="322512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87A28-1DB2-4BEF-BFDA-590711883131}"/>
              </a:ext>
            </a:extLst>
          </p:cNvPr>
          <p:cNvSpPr txBox="1"/>
          <p:nvPr/>
        </p:nvSpPr>
        <p:spPr>
          <a:xfrm>
            <a:off x="3613366" y="31680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DAC19-E0BB-4B97-B5D2-C33D91D9C8D4}"/>
              </a:ext>
            </a:extLst>
          </p:cNvPr>
          <p:cNvSpPr txBox="1"/>
          <p:nvPr/>
        </p:nvSpPr>
        <p:spPr>
          <a:xfrm>
            <a:off x="3131840" y="399511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5EF38-0C1F-4750-B66C-C98DCC7E8094}"/>
              </a:ext>
            </a:extLst>
          </p:cNvPr>
          <p:cNvSpPr txBox="1"/>
          <p:nvPr/>
        </p:nvSpPr>
        <p:spPr>
          <a:xfrm>
            <a:off x="4193696" y="40850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81CC8-EA6C-4A43-B44C-FB2AB5788A03}"/>
              </a:ext>
            </a:extLst>
          </p:cNvPr>
          <p:cNvSpPr txBox="1"/>
          <p:nvPr/>
        </p:nvSpPr>
        <p:spPr>
          <a:xfrm>
            <a:off x="4665691" y="40303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540AF-A7AB-4D02-8FD2-3B60D3A3B186}"/>
              </a:ext>
            </a:extLst>
          </p:cNvPr>
          <p:cNvSpPr txBox="1"/>
          <p:nvPr/>
        </p:nvSpPr>
        <p:spPr>
          <a:xfrm>
            <a:off x="192893" y="505556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7841F7-61DA-4382-96AE-A69B946C74FB}"/>
              </a:ext>
            </a:extLst>
          </p:cNvPr>
          <p:cNvSpPr txBox="1"/>
          <p:nvPr/>
        </p:nvSpPr>
        <p:spPr>
          <a:xfrm>
            <a:off x="754563" y="5085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22D6E-AB53-4288-8EBD-886F5FEDFCEE}"/>
              </a:ext>
            </a:extLst>
          </p:cNvPr>
          <p:cNvSpPr txBox="1"/>
          <p:nvPr/>
        </p:nvSpPr>
        <p:spPr>
          <a:xfrm>
            <a:off x="1259632" y="507230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994CE-D36C-47D0-8423-4BCF65C283D9}"/>
              </a:ext>
            </a:extLst>
          </p:cNvPr>
          <p:cNvSpPr txBox="1"/>
          <p:nvPr/>
        </p:nvSpPr>
        <p:spPr>
          <a:xfrm>
            <a:off x="1896349" y="511204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0F0C4-ECD9-4A89-98DC-5F46841977D1}"/>
              </a:ext>
            </a:extLst>
          </p:cNvPr>
          <p:cNvSpPr txBox="1"/>
          <p:nvPr/>
        </p:nvSpPr>
        <p:spPr>
          <a:xfrm>
            <a:off x="3183344" y="512633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F6DA2-E074-40D6-9F65-549DD15ADCA8}"/>
              </a:ext>
            </a:extLst>
          </p:cNvPr>
          <p:cNvSpPr txBox="1"/>
          <p:nvPr/>
        </p:nvSpPr>
        <p:spPr>
          <a:xfrm>
            <a:off x="3828197" y="50682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ADEEF-3A3A-4EB4-B545-4E41A5534503}"/>
              </a:ext>
            </a:extLst>
          </p:cNvPr>
          <p:cNvSpPr txBox="1"/>
          <p:nvPr/>
        </p:nvSpPr>
        <p:spPr>
          <a:xfrm>
            <a:off x="4546182" y="511078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F2C92-B8C4-42CA-95A3-B92D78D622B1}"/>
              </a:ext>
            </a:extLst>
          </p:cNvPr>
          <p:cNvSpPr txBox="1"/>
          <p:nvPr/>
        </p:nvSpPr>
        <p:spPr>
          <a:xfrm>
            <a:off x="5142632" y="511078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6637B-A58C-4C8C-836C-BF934435E241}"/>
              </a:ext>
            </a:extLst>
          </p:cNvPr>
          <p:cNvSpPr txBox="1"/>
          <p:nvPr/>
        </p:nvSpPr>
        <p:spPr>
          <a:xfrm>
            <a:off x="5643567" y="512297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F3BCE-EC1E-484B-AE68-57C9D2585D1D}"/>
              </a:ext>
            </a:extLst>
          </p:cNvPr>
          <p:cNvSpPr txBox="1"/>
          <p:nvPr/>
        </p:nvSpPr>
        <p:spPr>
          <a:xfrm>
            <a:off x="407904" y="566124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5A65C-C4FD-415B-9F3F-22AC335CF94F}"/>
              </a:ext>
            </a:extLst>
          </p:cNvPr>
          <p:cNvSpPr txBox="1"/>
          <p:nvPr/>
        </p:nvSpPr>
        <p:spPr>
          <a:xfrm>
            <a:off x="410319" y="594735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4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94890"/>
              </p:ext>
            </p:extLst>
          </p:nvPr>
        </p:nvGraphicFramePr>
        <p:xfrm>
          <a:off x="107950" y="333375"/>
          <a:ext cx="88868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5" name="Equation" r:id="rId3" imgW="5422680" imgH="558720" progId="Equation.DSMT4">
                  <p:embed/>
                </p:oleObj>
              </mc:Choice>
              <mc:Fallback>
                <p:oleObj name="Equation" r:id="rId3" imgW="5422680" imgH="55872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33375"/>
                        <a:ext cx="88868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4552"/>
              </p:ext>
            </p:extLst>
          </p:nvPr>
        </p:nvGraphicFramePr>
        <p:xfrm>
          <a:off x="4139952" y="1583457"/>
          <a:ext cx="7921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6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83457"/>
                        <a:ext cx="7921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87824" y="191683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is an arbitrary point,  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41611"/>
              </p:ext>
            </p:extLst>
          </p:nvPr>
        </p:nvGraphicFramePr>
        <p:xfrm>
          <a:off x="2921000" y="2905125"/>
          <a:ext cx="35591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" name="Equation" r:id="rId7" imgW="2171520" imgH="495000" progId="Equation.DSMT4">
                  <p:embed/>
                </p:oleObj>
              </mc:Choice>
              <mc:Fallback>
                <p:oleObj name="Equation" r:id="rId7" imgW="2171520" imgH="4950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905125"/>
                        <a:ext cx="35591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92305"/>
              </p:ext>
            </p:extLst>
          </p:nvPr>
        </p:nvGraphicFramePr>
        <p:xfrm>
          <a:off x="6239769" y="1772220"/>
          <a:ext cx="89535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" name="Equation" r:id="rId9" imgW="545760" imgH="457200" progId="Equation.DSMT4">
                  <p:embed/>
                </p:oleObj>
              </mc:Choice>
              <mc:Fallback>
                <p:oleObj name="Equation" r:id="rId9" imgW="545760" imgH="457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769" y="1772220"/>
                        <a:ext cx="89535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1389"/>
              </p:ext>
            </p:extLst>
          </p:nvPr>
        </p:nvGraphicFramePr>
        <p:xfrm>
          <a:off x="3686175" y="4076700"/>
          <a:ext cx="21034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" name="Equation" r:id="rId11" imgW="1282680" imgH="457200" progId="Equation.DSMT4">
                  <p:embed/>
                </p:oleObj>
              </mc:Choice>
              <mc:Fallback>
                <p:oleObj name="Equation" r:id="rId11" imgW="1282680" imgH="4572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4076700"/>
                        <a:ext cx="21034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67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Balance of Angular Momentum</a:t>
            </a:r>
            <a:endParaRPr lang="en-US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50185"/>
              </p:ext>
            </p:extLst>
          </p:nvPr>
        </p:nvGraphicFramePr>
        <p:xfrm>
          <a:off x="2170905" y="620688"/>
          <a:ext cx="4705351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3" imgW="2869920" imgH="571320" progId="Equation.DSMT4">
                  <p:embed/>
                </p:oleObj>
              </mc:Choice>
              <mc:Fallback>
                <p:oleObj name="Equation" r:id="rId3" imgW="2869920" imgH="571320" progId="Equation.DSMT4">
                  <p:embed/>
                  <p:pic>
                    <p:nvPicPr>
                      <p:cNvPr id="0" name="Объект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05" y="620688"/>
                        <a:ext cx="4705351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63967"/>
              </p:ext>
            </p:extLst>
          </p:nvPr>
        </p:nvGraphicFramePr>
        <p:xfrm>
          <a:off x="251520" y="1556792"/>
          <a:ext cx="514191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5" imgW="3136680" imgH="723600" progId="Equation.DSMT4">
                  <p:embed/>
                </p:oleObj>
              </mc:Choice>
              <mc:Fallback>
                <p:oleObj name="Equation" r:id="rId5" imgW="3136680" imgH="72360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514191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70034"/>
              </p:ext>
            </p:extLst>
          </p:nvPr>
        </p:nvGraphicFramePr>
        <p:xfrm>
          <a:off x="323528" y="3068638"/>
          <a:ext cx="4017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7" imgW="2450880" imgH="571320" progId="Equation.DSMT4">
                  <p:embed/>
                </p:oleObj>
              </mc:Choice>
              <mc:Fallback>
                <p:oleObj name="Equation" r:id="rId7" imgW="2450880" imgH="57132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638"/>
                        <a:ext cx="4017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60611"/>
              </p:ext>
            </p:extLst>
          </p:nvPr>
        </p:nvGraphicFramePr>
        <p:xfrm>
          <a:off x="1041400" y="4056063"/>
          <a:ext cx="753903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8" name="Equation" r:id="rId9" imgW="4597200" imgH="977760" progId="Equation.DSMT4">
                  <p:embed/>
                </p:oleObj>
              </mc:Choice>
              <mc:Fallback>
                <p:oleObj name="Equation" r:id="rId9" imgW="4597200" imgH="9777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056063"/>
                        <a:ext cx="7539038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128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633739"/>
              </p:ext>
            </p:extLst>
          </p:nvPr>
        </p:nvGraphicFramePr>
        <p:xfrm>
          <a:off x="1354138" y="4960938"/>
          <a:ext cx="40751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Equation" r:id="rId3" imgW="2489040" imgH="495000" progId="Equation.DSMT4">
                  <p:embed/>
                </p:oleObj>
              </mc:Choice>
              <mc:Fallback>
                <p:oleObj name="Equation" r:id="rId3" imgW="2489040" imgH="4950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960938"/>
                        <a:ext cx="40751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244795"/>
              </p:ext>
            </p:extLst>
          </p:nvPr>
        </p:nvGraphicFramePr>
        <p:xfrm>
          <a:off x="4464050" y="868363"/>
          <a:ext cx="46831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Equation" r:id="rId5" imgW="3174840" imgH="723600" progId="Equation.DSMT4">
                  <p:embed/>
                </p:oleObj>
              </mc:Choice>
              <mc:Fallback>
                <p:oleObj name="Equation" r:id="rId5" imgW="3174840" imgH="72360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868363"/>
                        <a:ext cx="46831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499331"/>
              </p:ext>
            </p:extLst>
          </p:nvPr>
        </p:nvGraphicFramePr>
        <p:xfrm>
          <a:off x="5364163" y="1739090"/>
          <a:ext cx="3411537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2" name="Equation" r:id="rId7" imgW="2082600" imgH="1917360" progId="Equation.DSMT4">
                  <p:embed/>
                </p:oleObj>
              </mc:Choice>
              <mc:Fallback>
                <p:oleObj name="Equation" r:id="rId7" imgW="2082600" imgH="191736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39090"/>
                        <a:ext cx="3411537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76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15904"/>
              </p:ext>
            </p:extLst>
          </p:nvPr>
        </p:nvGraphicFramePr>
        <p:xfrm>
          <a:off x="1344613" y="4960938"/>
          <a:ext cx="40957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3" imgW="2501640" imgH="495000" progId="Equation.DSMT4">
                  <p:embed/>
                </p:oleObj>
              </mc:Choice>
              <mc:Fallback>
                <p:oleObj name="Equation" r:id="rId3" imgW="2501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960938"/>
                        <a:ext cx="40957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34414"/>
              </p:ext>
            </p:extLst>
          </p:nvPr>
        </p:nvGraphicFramePr>
        <p:xfrm>
          <a:off x="4536504" y="868366"/>
          <a:ext cx="4572000" cy="10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Equation" r:id="rId5" imgW="3263760" imgH="723600" progId="Equation.DSMT4">
                  <p:embed/>
                </p:oleObj>
              </mc:Choice>
              <mc:Fallback>
                <p:oleObj name="Equation" r:id="rId5" imgW="32637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504" y="868366"/>
                        <a:ext cx="4572000" cy="10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87754"/>
              </p:ext>
            </p:extLst>
          </p:nvPr>
        </p:nvGraphicFramePr>
        <p:xfrm>
          <a:off x="5343525" y="1725613"/>
          <a:ext cx="34544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Equation" r:id="rId7" imgW="2108160" imgH="1917360" progId="Equation.DSMT4">
                  <p:embed/>
                </p:oleObj>
              </mc:Choice>
              <mc:Fallback>
                <p:oleObj name="Equation" r:id="rId7" imgW="2108160" imgH="1917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1725613"/>
                        <a:ext cx="34544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36512" y="-99392"/>
            <a:ext cx="5239068" cy="4870131"/>
            <a:chOff x="2182" y="851"/>
            <a:chExt cx="8250" cy="7670"/>
          </a:xfrm>
        </p:grpSpPr>
        <p:sp>
          <p:nvSpPr>
            <p:cNvPr id="4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182" y="888"/>
              <a:ext cx="8242" cy="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105"/>
            <p:cNvSpPr txBox="1">
              <a:spLocks noChangeArrowheads="1"/>
            </p:cNvSpPr>
            <p:nvPr/>
          </p:nvSpPr>
          <p:spPr bwMode="auto">
            <a:xfrm>
              <a:off x="6555" y="6554"/>
              <a:ext cx="1246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04"/>
            <p:cNvSpPr txBox="1">
              <a:spLocks noChangeArrowheads="1"/>
            </p:cNvSpPr>
            <p:nvPr/>
          </p:nvSpPr>
          <p:spPr bwMode="auto">
            <a:xfrm>
              <a:off x="6105" y="3490"/>
              <a:ext cx="965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03"/>
            <p:cNvSpPr txBox="1">
              <a:spLocks noChangeArrowheads="1"/>
            </p:cNvSpPr>
            <p:nvPr/>
          </p:nvSpPr>
          <p:spPr bwMode="auto">
            <a:xfrm>
              <a:off x="2294" y="4722"/>
              <a:ext cx="1250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5573" y="5758"/>
              <a:ext cx="112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9" name="Text Box 101"/>
            <p:cNvSpPr txBox="1">
              <a:spLocks noChangeArrowheads="1"/>
            </p:cNvSpPr>
            <p:nvPr/>
          </p:nvSpPr>
          <p:spPr bwMode="auto">
            <a:xfrm>
              <a:off x="5048" y="6472"/>
              <a:ext cx="1115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0" name="Text Box 100"/>
            <p:cNvSpPr txBox="1">
              <a:spLocks noChangeArrowheads="1"/>
            </p:cNvSpPr>
            <p:nvPr/>
          </p:nvSpPr>
          <p:spPr bwMode="auto">
            <a:xfrm>
              <a:off x="5838" y="7885"/>
              <a:ext cx="1622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1" name="Text Box 99"/>
            <p:cNvSpPr txBox="1">
              <a:spLocks noChangeArrowheads="1"/>
            </p:cNvSpPr>
            <p:nvPr/>
          </p:nvSpPr>
          <p:spPr bwMode="auto">
            <a:xfrm>
              <a:off x="7647" y="4959"/>
              <a:ext cx="887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" name="Text Box 98"/>
            <p:cNvSpPr txBox="1">
              <a:spLocks noChangeArrowheads="1"/>
            </p:cNvSpPr>
            <p:nvPr/>
          </p:nvSpPr>
          <p:spPr bwMode="auto">
            <a:xfrm>
              <a:off x="2604" y="7236"/>
              <a:ext cx="104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97"/>
            <p:cNvSpPr txBox="1">
              <a:spLocks noChangeArrowheads="1"/>
            </p:cNvSpPr>
            <p:nvPr/>
          </p:nvSpPr>
          <p:spPr bwMode="auto">
            <a:xfrm>
              <a:off x="4358" y="5455"/>
              <a:ext cx="67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96"/>
            <p:cNvSpPr txBox="1">
              <a:spLocks noChangeArrowheads="1"/>
            </p:cNvSpPr>
            <p:nvPr/>
          </p:nvSpPr>
          <p:spPr bwMode="auto">
            <a:xfrm>
              <a:off x="9325" y="5645"/>
              <a:ext cx="1107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95"/>
            <p:cNvSpPr txBox="1">
              <a:spLocks noChangeArrowheads="1"/>
            </p:cNvSpPr>
            <p:nvPr/>
          </p:nvSpPr>
          <p:spPr bwMode="auto">
            <a:xfrm>
              <a:off x="4235" y="1144"/>
              <a:ext cx="9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94"/>
            <p:cNvSpPr txBox="1">
              <a:spLocks noChangeArrowheads="1"/>
            </p:cNvSpPr>
            <p:nvPr/>
          </p:nvSpPr>
          <p:spPr bwMode="auto">
            <a:xfrm>
              <a:off x="2963" y="6699"/>
              <a:ext cx="95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93"/>
            <p:cNvSpPr txBox="1">
              <a:spLocks noChangeArrowheads="1"/>
            </p:cNvSpPr>
            <p:nvPr/>
          </p:nvSpPr>
          <p:spPr bwMode="auto">
            <a:xfrm>
              <a:off x="8423" y="5951"/>
              <a:ext cx="9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92"/>
            <p:cNvSpPr txBox="1">
              <a:spLocks noChangeArrowheads="1"/>
            </p:cNvSpPr>
            <p:nvPr/>
          </p:nvSpPr>
          <p:spPr bwMode="auto">
            <a:xfrm>
              <a:off x="4129" y="1910"/>
              <a:ext cx="955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8495" y="2163"/>
              <a:ext cx="953" cy="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2978" y="3246"/>
              <a:ext cx="951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89"/>
            <p:cNvSpPr txBox="1">
              <a:spLocks noChangeArrowheads="1"/>
            </p:cNvSpPr>
            <p:nvPr/>
          </p:nvSpPr>
          <p:spPr bwMode="auto">
            <a:xfrm>
              <a:off x="7305" y="7084"/>
              <a:ext cx="953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B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663" y="2324"/>
              <a:ext cx="957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3" name="Text Box 87"/>
            <p:cNvSpPr txBox="1">
              <a:spLocks noChangeArrowheads="1"/>
            </p:cNvSpPr>
            <p:nvPr/>
          </p:nvSpPr>
          <p:spPr bwMode="auto">
            <a:xfrm>
              <a:off x="7198" y="6430"/>
              <a:ext cx="95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3796" y="3079"/>
              <a:ext cx="95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260" y="6276"/>
              <a:ext cx="13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ru-RU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altLang="en-US" sz="1400" b="0" i="0" u="none" strike="noStrike" cap="none" normalizeH="0" baseline="-3000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6" name="Text Box 84"/>
            <p:cNvSpPr txBox="1">
              <a:spLocks noChangeArrowheads="1"/>
            </p:cNvSpPr>
            <p:nvPr/>
          </p:nvSpPr>
          <p:spPr bwMode="auto">
            <a:xfrm>
              <a:off x="3725" y="6726"/>
              <a:ext cx="1244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S</a:t>
              </a:r>
              <a:r>
                <a:rPr kumimoji="0" lang="en-US" altLang="en-US" sz="1400" b="0" i="0" u="none" strike="noStrike" cap="none" normalizeH="0" baseline="-3000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auto">
            <a:xfrm>
              <a:off x="4780" y="5052"/>
              <a:ext cx="988" cy="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8508" y="4744"/>
              <a:ext cx="985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1"/>
            <p:cNvSpPr txBox="1">
              <a:spLocks noChangeArrowheads="1"/>
            </p:cNvSpPr>
            <p:nvPr/>
          </p:nvSpPr>
          <p:spPr bwMode="auto">
            <a:xfrm>
              <a:off x="6355" y="1682"/>
              <a:ext cx="1020" cy="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838" y="4261"/>
              <a:ext cx="1065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-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6136" y="7128"/>
              <a:ext cx="104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  <a:sym typeface="Symbol"/>
                </a:rPr>
                <a:t>-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0033CC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</a:rPr>
                <a:t>e</a:t>
              </a:r>
              <a:r>
                <a:rPr kumimoji="0" lang="ru-RU" altLang="en-US" b="0" i="0" u="none" strike="noStrike" cap="none" normalizeH="0" baseline="-30000" dirty="0">
                  <a:ln>
                    <a:noFill/>
                  </a:ln>
                  <a:solidFill>
                    <a:srgbClr val="0033CC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altLang="en-US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78"/>
            <p:cNvSpPr txBox="1">
              <a:spLocks noChangeArrowheads="1"/>
            </p:cNvSpPr>
            <p:nvPr/>
          </p:nvSpPr>
          <p:spPr bwMode="auto">
            <a:xfrm>
              <a:off x="6279" y="851"/>
              <a:ext cx="1221" cy="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6877" y="2300"/>
              <a:ext cx="1222" cy="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281" y="2814"/>
              <a:ext cx="122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5" name="Text Box 75"/>
            <p:cNvSpPr txBox="1">
              <a:spLocks noChangeArrowheads="1"/>
            </p:cNvSpPr>
            <p:nvPr/>
          </p:nvSpPr>
          <p:spPr bwMode="auto">
            <a:xfrm>
              <a:off x="9052" y="4644"/>
              <a:ext cx="1219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6" name="Text Box 74"/>
            <p:cNvSpPr txBox="1">
              <a:spLocks noChangeArrowheads="1"/>
            </p:cNvSpPr>
            <p:nvPr/>
          </p:nvSpPr>
          <p:spPr bwMode="auto">
            <a:xfrm>
              <a:off x="8017" y="1542"/>
              <a:ext cx="10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73"/>
            <p:cNvSpPr txBox="1">
              <a:spLocks noChangeArrowheads="1"/>
            </p:cNvSpPr>
            <p:nvPr/>
          </p:nvSpPr>
          <p:spPr bwMode="auto">
            <a:xfrm>
              <a:off x="6497" y="4397"/>
              <a:ext cx="122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8" name="Text Box 72"/>
            <p:cNvSpPr txBox="1">
              <a:spLocks noChangeArrowheads="1"/>
            </p:cNvSpPr>
            <p:nvPr/>
          </p:nvSpPr>
          <p:spPr bwMode="auto">
            <a:xfrm>
              <a:off x="5383" y="3655"/>
              <a:ext cx="122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71"/>
            <p:cNvSpPr txBox="1">
              <a:spLocks noChangeArrowheads="1"/>
            </p:cNvSpPr>
            <p:nvPr/>
          </p:nvSpPr>
          <p:spPr bwMode="auto">
            <a:xfrm>
              <a:off x="3663" y="4120"/>
              <a:ext cx="113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3441" y="5475"/>
              <a:ext cx="10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 </a:t>
              </a: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7315" y="3425"/>
              <a:ext cx="683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Georgia" pitchFamily="18" charset="0"/>
                </a:rPr>
                <a:t>C</a:t>
              </a:r>
              <a:endPara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 Box 68"/>
            <p:cNvSpPr txBox="1">
              <a:spLocks noChangeArrowheads="1"/>
            </p:cNvSpPr>
            <p:nvPr/>
          </p:nvSpPr>
          <p:spPr bwMode="auto">
            <a:xfrm>
              <a:off x="4922" y="4369"/>
              <a:ext cx="887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43" name="AutoShape 67"/>
            <p:cNvSpPr>
              <a:spLocks noChangeArrowheads="1"/>
            </p:cNvSpPr>
            <p:nvPr/>
          </p:nvSpPr>
          <p:spPr bwMode="auto">
            <a:xfrm>
              <a:off x="3705" y="2349"/>
              <a:ext cx="5003" cy="484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V="1">
              <a:off x="3748" y="5950"/>
              <a:ext cx="1152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65"/>
            <p:cNvSpPr>
              <a:spLocks noChangeShapeType="1"/>
            </p:cNvSpPr>
            <p:nvPr/>
          </p:nvSpPr>
          <p:spPr bwMode="auto">
            <a:xfrm flipH="1">
              <a:off x="4879" y="2361"/>
              <a:ext cx="0" cy="3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64"/>
            <p:cNvSpPr>
              <a:spLocks noChangeShapeType="1"/>
            </p:cNvSpPr>
            <p:nvPr/>
          </p:nvSpPr>
          <p:spPr bwMode="auto">
            <a:xfrm flipV="1">
              <a:off x="4870" y="5961"/>
              <a:ext cx="3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 flipV="1">
              <a:off x="6508" y="2834"/>
              <a:ext cx="930" cy="1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 rot="21360000" flipH="1">
              <a:off x="6117" y="2842"/>
              <a:ext cx="396" cy="344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6520" y="1076"/>
              <a:ext cx="5" cy="17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520" y="1829"/>
              <a:ext cx="0" cy="103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rot="-5357045" flipH="1" flipV="1">
              <a:off x="7722" y="4862"/>
              <a:ext cx="384" cy="32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 rot="5357045" flipV="1">
              <a:off x="9030" y="3969"/>
              <a:ext cx="5" cy="166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 rot="5357045" flipV="1">
              <a:off x="8690" y="4306"/>
              <a:ext cx="0" cy="97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rot="-16288129" flipH="1" flipV="1">
              <a:off x="4305" y="4424"/>
              <a:ext cx="480" cy="459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5324" y="6594"/>
              <a:ext cx="93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rot="360000" flipV="1">
              <a:off x="6290" y="6028"/>
              <a:ext cx="428" cy="57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H="1">
              <a:off x="6268" y="7244"/>
              <a:ext cx="0" cy="94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 rot="84554" flipH="1">
              <a:off x="5789" y="4239"/>
              <a:ext cx="934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1"/>
            <p:cNvSpPr>
              <a:spLocks noChangeShapeType="1"/>
            </p:cNvSpPr>
            <p:nvPr/>
          </p:nvSpPr>
          <p:spPr bwMode="auto">
            <a:xfrm rot="7740000" flipV="1">
              <a:off x="6467" y="4404"/>
              <a:ext cx="560" cy="46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14220000" flipH="1" flipV="1">
              <a:off x="7585" y="2131"/>
              <a:ext cx="415" cy="1955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rot="84554" flipV="1">
              <a:off x="5693" y="5355"/>
              <a:ext cx="937" cy="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48"/>
            <p:cNvSpPr>
              <a:spLocks noChangeShapeType="1"/>
            </p:cNvSpPr>
            <p:nvPr/>
          </p:nvSpPr>
          <p:spPr bwMode="auto">
            <a:xfrm rot="14103704">
              <a:off x="5387" y="5327"/>
              <a:ext cx="112" cy="54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 flipV="1">
              <a:off x="3286" y="7151"/>
              <a:ext cx="482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8705" y="5953"/>
              <a:ext cx="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45"/>
            <p:cNvSpPr>
              <a:spLocks noChangeShapeType="1"/>
            </p:cNvSpPr>
            <p:nvPr/>
          </p:nvSpPr>
          <p:spPr bwMode="auto">
            <a:xfrm flipV="1">
              <a:off x="4900" y="1319"/>
              <a:ext cx="0" cy="10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rot="21480000" flipV="1">
              <a:off x="6768" y="3874"/>
              <a:ext cx="310" cy="31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 flipV="1">
              <a:off x="5655" y="4631"/>
              <a:ext cx="0" cy="71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2"/>
            <p:cNvSpPr>
              <a:spLocks noChangeShapeType="1"/>
            </p:cNvSpPr>
            <p:nvPr/>
          </p:nvSpPr>
          <p:spPr bwMode="auto">
            <a:xfrm>
              <a:off x="4325" y="4906"/>
              <a:ext cx="0" cy="96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sysDot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41"/>
            <p:cNvSpPr>
              <a:spLocks noChangeShapeType="1"/>
            </p:cNvSpPr>
            <p:nvPr/>
          </p:nvSpPr>
          <p:spPr bwMode="auto">
            <a:xfrm>
              <a:off x="6265" y="6614"/>
              <a:ext cx="0" cy="53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6265" y="7259"/>
              <a:ext cx="0" cy="42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3765" y="4864"/>
              <a:ext cx="47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38"/>
            <p:cNvSpPr>
              <a:spLocks noChangeShapeType="1"/>
            </p:cNvSpPr>
            <p:nvPr/>
          </p:nvSpPr>
          <p:spPr bwMode="auto">
            <a:xfrm rot="5357045" flipV="1">
              <a:off x="3119" y="4360"/>
              <a:ext cx="10" cy="99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rot="5400000">
              <a:off x="3401" y="4616"/>
              <a:ext cx="0" cy="49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2978" y="7922"/>
              <a:ext cx="818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5" name="Text Box 35"/>
            <p:cNvSpPr txBox="1">
              <a:spLocks noChangeArrowheads="1"/>
            </p:cNvSpPr>
            <p:nvPr/>
          </p:nvSpPr>
          <p:spPr bwMode="auto">
            <a:xfrm>
              <a:off x="6076" y="5180"/>
              <a:ext cx="79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6" name="Oval 34"/>
            <p:cNvSpPr>
              <a:spLocks noChangeArrowheads="1"/>
            </p:cNvSpPr>
            <p:nvPr/>
          </p:nvSpPr>
          <p:spPr bwMode="auto">
            <a:xfrm>
              <a:off x="4795" y="5886"/>
              <a:ext cx="143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33"/>
            <p:cNvSpPr>
              <a:spLocks noChangeArrowheads="1"/>
            </p:cNvSpPr>
            <p:nvPr/>
          </p:nvSpPr>
          <p:spPr bwMode="auto">
            <a:xfrm>
              <a:off x="8056" y="4713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6188" y="6521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850" y="3389"/>
              <a:ext cx="1053" cy="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16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en-US" altLang="en-US" sz="16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32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0" name="Oval 30"/>
            <p:cNvSpPr>
              <a:spLocks noChangeArrowheads="1"/>
            </p:cNvSpPr>
            <p:nvPr/>
          </p:nvSpPr>
          <p:spPr bwMode="auto">
            <a:xfrm>
              <a:off x="5584" y="5306"/>
              <a:ext cx="145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9"/>
            <p:cNvSpPr>
              <a:spLocks noChangeArrowheads="1"/>
            </p:cNvSpPr>
            <p:nvPr/>
          </p:nvSpPr>
          <p:spPr bwMode="auto">
            <a:xfrm>
              <a:off x="6678" y="4176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8"/>
            <p:cNvSpPr>
              <a:spLocks noChangeArrowheads="1"/>
            </p:cNvSpPr>
            <p:nvPr/>
          </p:nvSpPr>
          <p:spPr bwMode="auto">
            <a:xfrm>
              <a:off x="4255" y="4786"/>
              <a:ext cx="142" cy="15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6423" y="2774"/>
              <a:ext cx="142" cy="152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rc 26"/>
            <p:cNvSpPr>
              <a:spLocks/>
            </p:cNvSpPr>
            <p:nvPr/>
          </p:nvSpPr>
          <p:spPr bwMode="auto">
            <a:xfrm rot="10587180" flipH="1">
              <a:off x="4855" y="2349"/>
              <a:ext cx="622" cy="6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rc 25"/>
            <p:cNvSpPr>
              <a:spLocks/>
            </p:cNvSpPr>
            <p:nvPr/>
          </p:nvSpPr>
          <p:spPr bwMode="auto">
            <a:xfrm>
              <a:off x="4200" y="6670"/>
              <a:ext cx="398" cy="45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rc 24"/>
            <p:cNvSpPr>
              <a:spLocks/>
            </p:cNvSpPr>
            <p:nvPr/>
          </p:nvSpPr>
          <p:spPr bwMode="auto">
            <a:xfrm>
              <a:off x="7488" y="6331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rc 23"/>
            <p:cNvSpPr>
              <a:spLocks/>
            </p:cNvSpPr>
            <p:nvPr/>
          </p:nvSpPr>
          <p:spPr bwMode="auto">
            <a:xfrm>
              <a:off x="3745" y="6216"/>
              <a:ext cx="397" cy="45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rc 22"/>
            <p:cNvSpPr>
              <a:spLocks/>
            </p:cNvSpPr>
            <p:nvPr/>
          </p:nvSpPr>
          <p:spPr bwMode="auto">
            <a:xfrm flipH="1">
              <a:off x="6695" y="6362"/>
              <a:ext cx="793" cy="7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rc 21"/>
            <p:cNvSpPr>
              <a:spLocks/>
            </p:cNvSpPr>
            <p:nvPr/>
          </p:nvSpPr>
          <p:spPr bwMode="auto">
            <a:xfrm>
              <a:off x="4200" y="3041"/>
              <a:ext cx="398" cy="5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8638" y="4697"/>
              <a:ext cx="142" cy="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9"/>
            <p:cNvSpPr>
              <a:spLocks noChangeArrowheads="1"/>
            </p:cNvSpPr>
            <p:nvPr/>
          </p:nvSpPr>
          <p:spPr bwMode="auto">
            <a:xfrm>
              <a:off x="8654" y="4830"/>
              <a:ext cx="133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 rot="13800000">
              <a:off x="4015" y="4859"/>
              <a:ext cx="473" cy="39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7"/>
            <p:cNvSpPr>
              <a:spLocks noChangeShapeType="1"/>
            </p:cNvSpPr>
            <p:nvPr/>
          </p:nvSpPr>
          <p:spPr bwMode="auto">
            <a:xfrm flipV="1">
              <a:off x="8123" y="3721"/>
              <a:ext cx="0" cy="102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6"/>
            <p:cNvSpPr>
              <a:spLocks noChangeShapeType="1"/>
            </p:cNvSpPr>
            <p:nvPr/>
          </p:nvSpPr>
          <p:spPr bwMode="auto">
            <a:xfrm flipV="1">
              <a:off x="8592" y="1834"/>
              <a:ext cx="453" cy="45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5"/>
            <p:cNvSpPr>
              <a:spLocks noChangeArrowheads="1"/>
            </p:cNvSpPr>
            <p:nvPr/>
          </p:nvSpPr>
          <p:spPr bwMode="auto">
            <a:xfrm>
              <a:off x="6413" y="2251"/>
              <a:ext cx="81" cy="16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6550" y="2249"/>
              <a:ext cx="80" cy="1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 rot="2340000">
              <a:off x="5100" y="5956"/>
              <a:ext cx="85" cy="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auto">
            <a:xfrm rot="2340000">
              <a:off x="4983" y="5910"/>
              <a:ext cx="8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11"/>
            <p:cNvSpPr>
              <a:spLocks noChangeArrowheads="1"/>
            </p:cNvSpPr>
            <p:nvPr/>
          </p:nvSpPr>
          <p:spPr bwMode="auto">
            <a:xfrm rot="16080000">
              <a:off x="3856" y="7124"/>
              <a:ext cx="170" cy="169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3851" y="7133"/>
              <a:ext cx="112" cy="113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9"/>
            <p:cNvSpPr>
              <a:spLocks noChangeArrowheads="1"/>
            </p:cNvSpPr>
            <p:nvPr/>
          </p:nvSpPr>
          <p:spPr bwMode="auto">
            <a:xfrm>
              <a:off x="6890" y="2588"/>
              <a:ext cx="80" cy="17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4835" y="3441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4850" y="3564"/>
              <a:ext cx="80" cy="1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7345" y="3425"/>
              <a:ext cx="79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"/>
            <p:cNvSpPr>
              <a:spLocks noChangeArrowheads="1"/>
            </p:cNvSpPr>
            <p:nvPr/>
          </p:nvSpPr>
          <p:spPr bwMode="auto">
            <a:xfrm>
              <a:off x="7240" y="3571"/>
              <a:ext cx="8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41" y="2399"/>
              <a:ext cx="79" cy="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3"/>
            <p:cNvSpPr>
              <a:spLocks noChangeArrowheads="1"/>
            </p:cNvSpPr>
            <p:nvPr/>
          </p:nvSpPr>
          <p:spPr bwMode="auto">
            <a:xfrm>
              <a:off x="7375" y="5906"/>
              <a:ext cx="113" cy="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"/>
            <p:cNvSpPr>
              <a:spLocks noChangeArrowheads="1"/>
            </p:cNvSpPr>
            <p:nvPr/>
          </p:nvSpPr>
          <p:spPr bwMode="auto">
            <a:xfrm>
              <a:off x="7520" y="5900"/>
              <a:ext cx="114" cy="1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653054"/>
              </p:ext>
            </p:extLst>
          </p:nvPr>
        </p:nvGraphicFramePr>
        <p:xfrm>
          <a:off x="1379538" y="4960938"/>
          <a:ext cx="25368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Equation" r:id="rId3" imgW="1549080" imgH="495000" progId="Equation.DSMT4">
                  <p:embed/>
                </p:oleObj>
              </mc:Choice>
              <mc:Fallback>
                <p:oleObj name="Equation" r:id="rId3" imgW="1549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960938"/>
                        <a:ext cx="25368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9362"/>
              </p:ext>
            </p:extLst>
          </p:nvPr>
        </p:nvGraphicFramePr>
        <p:xfrm>
          <a:off x="4537075" y="868363"/>
          <a:ext cx="45339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Equation" r:id="rId5" imgW="3073320" imgH="723600" progId="Equation.DSMT4">
                  <p:embed/>
                </p:oleObj>
              </mc:Choice>
              <mc:Fallback>
                <p:oleObj name="Equation" r:id="rId5" imgW="30733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868363"/>
                        <a:ext cx="45339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Объект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77506"/>
              </p:ext>
            </p:extLst>
          </p:nvPr>
        </p:nvGraphicFramePr>
        <p:xfrm>
          <a:off x="6336504" y="1941447"/>
          <a:ext cx="2772000" cy="328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7" imgW="2057400" imgH="2438280" progId="Equation.DSMT4">
                  <p:embed/>
                </p:oleObj>
              </mc:Choice>
              <mc:Fallback>
                <p:oleObj name="Equation" r:id="rId7" imgW="2057400" imgH="243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04" y="1941447"/>
                        <a:ext cx="2772000" cy="3287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38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13490"/>
              </p:ext>
            </p:extLst>
          </p:nvPr>
        </p:nvGraphicFramePr>
        <p:xfrm>
          <a:off x="16500" y="1061548"/>
          <a:ext cx="3780000" cy="75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3" name="Equation" r:id="rId3" imgW="2489040" imgH="495000" progId="Equation.DSMT4">
                  <p:embed/>
                </p:oleObj>
              </mc:Choice>
              <mc:Fallback>
                <p:oleObj name="Equation" r:id="rId3" imgW="2489040" imgH="49500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0" y="1061548"/>
                        <a:ext cx="3780000" cy="75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954"/>
              </p:ext>
            </p:extLst>
          </p:nvPr>
        </p:nvGraphicFramePr>
        <p:xfrm>
          <a:off x="4824449" y="1052736"/>
          <a:ext cx="361609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4" name="Equation" r:id="rId5" imgW="2374560" imgH="495000" progId="Equation.DSMT4">
                  <p:embed/>
                </p:oleObj>
              </mc:Choice>
              <mc:Fallback>
                <p:oleObj name="Equation" r:id="rId5" imgW="2374560" imgH="49500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49" y="1052736"/>
                        <a:ext cx="3616099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59462"/>
              </p:ext>
            </p:extLst>
          </p:nvPr>
        </p:nvGraphicFramePr>
        <p:xfrm>
          <a:off x="3347865" y="1844824"/>
          <a:ext cx="235954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5" name="Equation" r:id="rId7" imgW="1549080" imgH="495000" progId="Equation.DSMT4">
                  <p:embed/>
                </p:oleObj>
              </mc:Choice>
              <mc:Fallback>
                <p:oleObj name="Equation" r:id="rId7" imgW="1549080" imgH="495000" progId="Equation.DSMT4">
                  <p:embed/>
                  <p:pic>
                    <p:nvPicPr>
                      <p:cNvPr id="0" name="Объект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5" y="1844824"/>
                        <a:ext cx="2359547" cy="7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9928"/>
              </p:ext>
            </p:extLst>
          </p:nvPr>
        </p:nvGraphicFramePr>
        <p:xfrm>
          <a:off x="1620408" y="2754333"/>
          <a:ext cx="6624000" cy="1421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6" name="Equation" r:id="rId9" imgW="4927320" imgH="1054080" progId="Equation.DSMT4">
                  <p:embed/>
                </p:oleObj>
              </mc:Choice>
              <mc:Fallback>
                <p:oleObj name="Equation" r:id="rId9" imgW="4927320" imgH="105408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408" y="2754333"/>
                        <a:ext cx="6624000" cy="1421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62362"/>
              </p:ext>
            </p:extLst>
          </p:nvPr>
        </p:nvGraphicFramePr>
        <p:xfrm>
          <a:off x="1907704" y="-27384"/>
          <a:ext cx="4500000" cy="103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7" name="Equation" r:id="rId11" imgW="3136680" imgH="723600" progId="Equation.DSMT4">
                  <p:embed/>
                </p:oleObj>
              </mc:Choice>
              <mc:Fallback>
                <p:oleObj name="Equation" r:id="rId11" imgW="3136680" imgH="7236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-27384"/>
                        <a:ext cx="4500000" cy="1039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27563"/>
              </p:ext>
            </p:extLst>
          </p:nvPr>
        </p:nvGraphicFramePr>
        <p:xfrm>
          <a:off x="1692344" y="4437112"/>
          <a:ext cx="5976000" cy="77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8" name="Equation" r:id="rId13" imgW="4025880" imgH="520560" progId="Equation.DSMT4">
                  <p:embed/>
                </p:oleObj>
              </mc:Choice>
              <mc:Fallback>
                <p:oleObj name="Equation" r:id="rId13" imgW="4025880" imgH="52056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44" y="4437112"/>
                        <a:ext cx="5976000" cy="77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8851"/>
              </p:ext>
            </p:extLst>
          </p:nvPr>
        </p:nvGraphicFramePr>
        <p:xfrm>
          <a:off x="2339752" y="5283200"/>
          <a:ext cx="7921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29" name="Equation" r:id="rId15" imgW="482400" imgH="203040" progId="Equation.DSMT4">
                  <p:embed/>
                </p:oleObj>
              </mc:Choice>
              <mc:Fallback>
                <p:oleObj name="Equation" r:id="rId15" imgW="482400" imgH="2030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83200"/>
                        <a:ext cx="79216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75856" y="522920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 is an arbitrary point, 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619672" y="4581128"/>
            <a:ext cx="360040" cy="4320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5816"/>
              </p:ext>
            </p:extLst>
          </p:nvPr>
        </p:nvGraphicFramePr>
        <p:xfrm>
          <a:off x="2198688" y="5982469"/>
          <a:ext cx="4981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0" name="Equation" r:id="rId17" imgW="2717640" imgH="241200" progId="Equation.DSMT4">
                  <p:embed/>
                </p:oleObj>
              </mc:Choice>
              <mc:Fallback>
                <p:oleObj name="Equation" r:id="rId17" imgW="2717640" imgH="2412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5982469"/>
                        <a:ext cx="4981575" cy="444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5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</a:t>
            </a:r>
          </a:p>
          <a:p>
            <a:r>
              <a:rPr lang="en-US" sz="2800" dirty="0"/>
              <a:t>Stress tensor symmetry follows from the moment balance written, which contains contributions from body forces and contact stresses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359908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</a:t>
            </a:r>
          </a:p>
          <a:p>
            <a:r>
              <a:rPr lang="en-US" sz="2800" dirty="0"/>
              <a:t>In certain structured continua known as </a:t>
            </a:r>
            <a:r>
              <a:rPr lang="en-US" sz="3200" b="1" i="1" dirty="0" err="1">
                <a:solidFill>
                  <a:srgbClr val="C00000"/>
                </a:solidFill>
              </a:rPr>
              <a:t>micropolar</a:t>
            </a:r>
            <a:r>
              <a:rPr lang="en-US" sz="2800" b="1" i="1" dirty="0">
                <a:solidFill>
                  <a:srgbClr val="C00000"/>
                </a:solidFill>
              </a:rPr>
              <a:t> media</a:t>
            </a:r>
            <a:r>
              <a:rPr lang="en-US" sz="2800" dirty="0"/>
              <a:t>, angular momentum contains a contribution from </a:t>
            </a:r>
            <a:r>
              <a:rPr lang="en-US" sz="3200" b="1" dirty="0">
                <a:solidFill>
                  <a:srgbClr val="C00000"/>
                </a:solidFill>
              </a:rPr>
              <a:t>intrinsic spin </a:t>
            </a:r>
            <a:r>
              <a:rPr lang="en-US" sz="2800" dirty="0"/>
              <a:t>proportional to the control volume or </a:t>
            </a:r>
            <a:r>
              <a:rPr lang="en-US" sz="2800" i="1" dirty="0"/>
              <a:t>h</a:t>
            </a:r>
            <a:r>
              <a:rPr lang="en-US" sz="2800" baseline="30000" dirty="0"/>
              <a:t>3</a:t>
            </a:r>
            <a:r>
              <a:rPr lang="en-US" sz="2800" dirty="0"/>
              <a:t>. </a:t>
            </a:r>
          </a:p>
          <a:p>
            <a:r>
              <a:rPr lang="en-US" sz="2800" dirty="0"/>
              <a:t>An additional contribution can arise from distributed </a:t>
            </a:r>
            <a:r>
              <a:rPr lang="en-US" sz="3200" b="1" dirty="0">
                <a:solidFill>
                  <a:srgbClr val="C00000"/>
                </a:solidFill>
              </a:rPr>
              <a:t>surface couples</a:t>
            </a:r>
            <a:r>
              <a:rPr lang="en-US" sz="2800" dirty="0"/>
              <a:t>. </a:t>
            </a:r>
          </a:p>
          <a:p>
            <a:r>
              <a:rPr lang="en-US" sz="2800" dirty="0"/>
              <a:t>These effects can </a:t>
            </a:r>
            <a:r>
              <a:rPr lang="en-US" sz="3200" b="1" dirty="0">
                <a:solidFill>
                  <a:srgbClr val="C00000"/>
                </a:solidFill>
              </a:rPr>
              <a:t>break the symmetry </a:t>
            </a:r>
            <a:r>
              <a:rPr lang="en-US" sz="2800" dirty="0"/>
              <a:t>of the stress and should be analyzed separately.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59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48505" y="481905"/>
            <a:ext cx="6065829" cy="2767002"/>
            <a:chOff x="1420" y="851"/>
            <a:chExt cx="9553" cy="4358"/>
          </a:xfrm>
        </p:grpSpPr>
        <p:sp>
          <p:nvSpPr>
            <p:cNvPr id="4" name="AutoShape 39"/>
            <p:cNvSpPr>
              <a:spLocks noChangeAspect="1" noChangeArrowheads="1" noTextEdit="1"/>
            </p:cNvSpPr>
            <p:nvPr/>
          </p:nvSpPr>
          <p:spPr bwMode="auto">
            <a:xfrm>
              <a:off x="1420" y="851"/>
              <a:ext cx="9348" cy="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38"/>
            <p:cNvSpPr>
              <a:spLocks noChangeArrowheads="1"/>
            </p:cNvSpPr>
            <p:nvPr/>
          </p:nvSpPr>
          <p:spPr bwMode="auto">
            <a:xfrm rot="2563020">
              <a:off x="2975" y="2415"/>
              <a:ext cx="1786" cy="1671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4410" y="3706"/>
              <a:ext cx="255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Oval 36"/>
            <p:cNvSpPr>
              <a:spLocks noChangeArrowheads="1"/>
            </p:cNvSpPr>
            <p:nvPr/>
          </p:nvSpPr>
          <p:spPr bwMode="auto">
            <a:xfrm>
              <a:off x="8034" y="3076"/>
              <a:ext cx="223" cy="223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Oval 35"/>
            <p:cNvSpPr>
              <a:spLocks noChangeArrowheads="1"/>
            </p:cNvSpPr>
            <p:nvPr/>
          </p:nvSpPr>
          <p:spPr bwMode="auto">
            <a:xfrm rot="-2136932">
              <a:off x="4276" y="2667"/>
              <a:ext cx="112" cy="225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1420" y="1396"/>
              <a:ext cx="4718" cy="3042"/>
              <a:chOff x="1881" y="795"/>
              <a:chExt cx="4804" cy="3098"/>
            </a:xfrm>
          </p:grpSpPr>
          <p:sp>
            <p:nvSpPr>
              <p:cNvPr id="41" name="Text Box 34"/>
              <p:cNvSpPr txBox="1">
                <a:spLocks noChangeArrowheads="1"/>
              </p:cNvSpPr>
              <p:nvPr/>
            </p:nvSpPr>
            <p:spPr bwMode="auto">
              <a:xfrm>
                <a:off x="5867" y="3219"/>
                <a:ext cx="818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11" tIns="44806" rIns="89611" bIns="4480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Oval 32"/>
            <p:cNvSpPr>
              <a:spLocks noChangeArrowheads="1"/>
            </p:cNvSpPr>
            <p:nvPr/>
          </p:nvSpPr>
          <p:spPr bwMode="auto">
            <a:xfrm>
              <a:off x="3526" y="3144"/>
              <a:ext cx="111" cy="221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Oval 31"/>
            <p:cNvSpPr>
              <a:spLocks noChangeArrowheads="1"/>
            </p:cNvSpPr>
            <p:nvPr/>
          </p:nvSpPr>
          <p:spPr bwMode="auto">
            <a:xfrm rot="2532295">
              <a:off x="4304" y="3632"/>
              <a:ext cx="111" cy="224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rot="18480000">
              <a:off x="3926" y="1904"/>
              <a:ext cx="2175" cy="69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rot="7980000" flipH="1">
              <a:off x="4286" y="2528"/>
              <a:ext cx="7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 rot="13320000" flipH="1">
              <a:off x="4304" y="4018"/>
              <a:ext cx="708" cy="3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rot="13140000" flipH="1">
              <a:off x="4084" y="4590"/>
              <a:ext cx="2921" cy="17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rot="20940000" flipH="1" flipV="1">
              <a:off x="6644" y="2976"/>
              <a:ext cx="1446" cy="28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rot="13320000" flipH="1">
              <a:off x="8233" y="3417"/>
              <a:ext cx="707" cy="3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rot="20940000" flipH="1" flipV="1">
              <a:off x="7311" y="3185"/>
              <a:ext cx="740" cy="12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2689588"/>
                </p:ext>
              </p:extLst>
            </p:nvPr>
          </p:nvGraphicFramePr>
          <p:xfrm>
            <a:off x="6312" y="4472"/>
            <a:ext cx="60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4" name="Equation" r:id="rId3" imgW="241195" imgH="291973" progId="Equation.DSMT4">
                    <p:embed/>
                  </p:oleObj>
                </mc:Choice>
                <mc:Fallback>
                  <p:oleObj name="Equation" r:id="rId3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2" y="4472"/>
                          <a:ext cx="609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574917"/>
                </p:ext>
              </p:extLst>
            </p:nvPr>
          </p:nvGraphicFramePr>
          <p:xfrm>
            <a:off x="4271" y="4147"/>
            <a:ext cx="58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5" name="Equation" r:id="rId5" imgW="203040" imgH="279360" progId="Equation.DSMT4">
                    <p:embed/>
                  </p:oleObj>
                </mc:Choice>
                <mc:Fallback>
                  <p:oleObj name="Equation" r:id="rId5" imgW="203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4147"/>
                          <a:ext cx="588" cy="5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5003827"/>
                </p:ext>
              </p:extLst>
            </p:nvPr>
          </p:nvGraphicFramePr>
          <p:xfrm>
            <a:off x="1857" y="2422"/>
            <a:ext cx="570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6" name="Equation" r:id="rId7" imgW="241195" imgH="291973" progId="Equation.DSMT4">
                    <p:embed/>
                  </p:oleObj>
                </mc:Choice>
                <mc:Fallback>
                  <p:oleObj name="Equation" r:id="rId7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" y="2422"/>
                          <a:ext cx="570" cy="6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20"/>
            <p:cNvSpPr>
              <a:spLocks noChangeShapeType="1"/>
            </p:cNvSpPr>
            <p:nvPr/>
          </p:nvSpPr>
          <p:spPr bwMode="auto">
            <a:xfrm rot="13140000" flipH="1">
              <a:off x="7847" y="4136"/>
              <a:ext cx="2921" cy="18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693512"/>
                </p:ext>
              </p:extLst>
            </p:nvPr>
          </p:nvGraphicFramePr>
          <p:xfrm>
            <a:off x="4304" y="1540"/>
            <a:ext cx="56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7" name="Equation" r:id="rId9" imgW="241195" imgH="291973" progId="Equation.DSMT4">
                    <p:embed/>
                  </p:oleObj>
                </mc:Choice>
                <mc:Fallback>
                  <p:oleObj name="Equation" r:id="rId9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1540"/>
                          <a:ext cx="56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3766898"/>
                </p:ext>
              </p:extLst>
            </p:nvPr>
          </p:nvGraphicFramePr>
          <p:xfrm>
            <a:off x="10320" y="4032"/>
            <a:ext cx="653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8" name="Equation" r:id="rId11" imgW="241195" imgH="291973" progId="Equation.DSMT4">
                    <p:embed/>
                  </p:oleObj>
                </mc:Choice>
                <mc:Fallback>
                  <p:oleObj name="Equation" r:id="rId11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0" y="4032"/>
                          <a:ext cx="653" cy="7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560993"/>
                </p:ext>
              </p:extLst>
            </p:nvPr>
          </p:nvGraphicFramePr>
          <p:xfrm>
            <a:off x="6762" y="2401"/>
            <a:ext cx="5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9" name="Equation" r:id="rId13" imgW="241195" imgH="291973" progId="Equation.DSMT4">
                    <p:embed/>
                  </p:oleObj>
                </mc:Choice>
                <mc:Fallback>
                  <p:oleObj name="Equation" r:id="rId13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2" y="2401"/>
                          <a:ext cx="56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150734"/>
                </p:ext>
              </p:extLst>
            </p:nvPr>
          </p:nvGraphicFramePr>
          <p:xfrm>
            <a:off x="8347" y="1410"/>
            <a:ext cx="60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0" name="Equation" r:id="rId15" imgW="241195" imgH="291973" progId="Equation.DSMT4">
                    <p:embed/>
                  </p:oleObj>
                </mc:Choice>
                <mc:Fallback>
                  <p:oleObj name="Equation" r:id="rId15" imgW="241195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7" y="1410"/>
                          <a:ext cx="607" cy="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9075866"/>
                </p:ext>
              </p:extLst>
            </p:nvPr>
          </p:nvGraphicFramePr>
          <p:xfrm>
            <a:off x="8871" y="3144"/>
            <a:ext cx="50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1" name="Equation" r:id="rId17" imgW="215713" imgH="291847" progId="Equation.DSMT4">
                    <p:embed/>
                  </p:oleObj>
                </mc:Choice>
                <mc:Fallback>
                  <p:oleObj name="Equation" r:id="rId17" imgW="215713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1" y="3144"/>
                          <a:ext cx="50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180612"/>
                </p:ext>
              </p:extLst>
            </p:nvPr>
          </p:nvGraphicFramePr>
          <p:xfrm>
            <a:off x="7518" y="3202"/>
            <a:ext cx="53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2" name="Equation" r:id="rId19" imgW="228501" imgH="291973" progId="Equation.DSMT4">
                    <p:embed/>
                  </p:oleObj>
                </mc:Choice>
                <mc:Fallback>
                  <p:oleObj name="Equation" r:id="rId19" imgW="228501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" y="3202"/>
                          <a:ext cx="530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2911" y="3375"/>
              <a:ext cx="447" cy="5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4677933"/>
                </p:ext>
              </p:extLst>
            </p:nvPr>
          </p:nvGraphicFramePr>
          <p:xfrm>
            <a:off x="2955" y="3257"/>
            <a:ext cx="510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3" name="Equation" r:id="rId21" imgW="228501" imgH="291973" progId="Equation.DSMT4">
                    <p:embed/>
                  </p:oleObj>
                </mc:Choice>
                <mc:Fallback>
                  <p:oleObj name="Equation" r:id="rId21" imgW="228501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257"/>
                          <a:ext cx="510" cy="6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2643" y="3137"/>
              <a:ext cx="127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20940000" flipH="1" flipV="1">
              <a:off x="2140" y="3085"/>
              <a:ext cx="1445" cy="28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338380"/>
                </p:ext>
              </p:extLst>
            </p:nvPr>
          </p:nvGraphicFramePr>
          <p:xfrm>
            <a:off x="4905" y="2066"/>
            <a:ext cx="50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4" name="Equation" r:id="rId23" imgW="215713" imgH="291847" progId="Equation.DSMT4">
                    <p:embed/>
                  </p:oleObj>
                </mc:Choice>
                <mc:Fallback>
                  <p:oleObj name="Equation" r:id="rId23" imgW="215713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066"/>
                          <a:ext cx="50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600492"/>
                </p:ext>
              </p:extLst>
            </p:nvPr>
          </p:nvGraphicFramePr>
          <p:xfrm>
            <a:off x="8840" y="2386"/>
            <a:ext cx="50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5" name="Equation" r:id="rId25" imgW="215713" imgH="291847" progId="Equation.DSMT4">
                    <p:embed/>
                  </p:oleObj>
                </mc:Choice>
                <mc:Fallback>
                  <p:oleObj name="Equation" r:id="rId25" imgW="215713" imgH="2918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0" y="2386"/>
                          <a:ext cx="50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7"/>
            <p:cNvSpPr>
              <a:spLocks noChangeShapeType="1"/>
            </p:cNvSpPr>
            <p:nvPr/>
          </p:nvSpPr>
          <p:spPr bwMode="auto">
            <a:xfrm rot="20940000" flipH="1" flipV="1">
              <a:off x="2805" y="3271"/>
              <a:ext cx="739" cy="12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7690" y="2504"/>
              <a:ext cx="66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11" tIns="44806" rIns="89611" bIns="4480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endPara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 rot="18480000">
              <a:off x="7773" y="2221"/>
              <a:ext cx="2175" cy="69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4"/>
            <p:cNvSpPr>
              <a:spLocks noChangeShapeType="1"/>
            </p:cNvSpPr>
            <p:nvPr/>
          </p:nvSpPr>
          <p:spPr bwMode="auto">
            <a:xfrm rot="7980000" flipH="1">
              <a:off x="8156" y="2850"/>
              <a:ext cx="78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8151" y="4485"/>
              <a:ext cx="931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</a:t>
              </a: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0" y="311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5536" y="3717032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Theorem 1.</a:t>
            </a:r>
            <a:r>
              <a:rPr lang="en-US" sz="2000" dirty="0"/>
              <a:t> For the stress tensor at arbitrary point M, there exist three mutually orthogonal </a:t>
            </a:r>
            <a:r>
              <a:rPr lang="en-US" sz="2400" b="1" i="1" dirty="0"/>
              <a:t>principal planes</a:t>
            </a:r>
            <a:r>
              <a:rPr lang="en-US" sz="2400" b="1" dirty="0"/>
              <a:t> </a:t>
            </a:r>
            <a:r>
              <a:rPr lang="en-US" sz="2000" dirty="0"/>
              <a:t>(with normal vectors along the principal directions of stress) on which stresses are strictly normal</a:t>
            </a:r>
            <a:endParaRPr lang="ru-RU" sz="2000" dirty="0"/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430057"/>
              </p:ext>
            </p:extLst>
          </p:nvPr>
        </p:nvGraphicFramePr>
        <p:xfrm>
          <a:off x="2605310" y="4803775"/>
          <a:ext cx="4198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6" name="Equation" r:id="rId27" imgW="2616120" imgH="279360" progId="Equation.DSMT4">
                  <p:embed/>
                </p:oleObj>
              </mc:Choice>
              <mc:Fallback>
                <p:oleObj name="Equation" r:id="rId27" imgW="2616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310" y="4803775"/>
                        <a:ext cx="4198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89184"/>
              </p:ext>
            </p:extLst>
          </p:nvPr>
        </p:nvGraphicFramePr>
        <p:xfrm>
          <a:off x="5940152" y="893093"/>
          <a:ext cx="2854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7" name="Equation" r:id="rId29" imgW="1777680" imgH="279360" progId="Equation.DSMT4">
                  <p:embed/>
                </p:oleObj>
              </mc:Choice>
              <mc:Fallback>
                <p:oleObj name="Equation" r:id="rId29" imgW="177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893093"/>
                        <a:ext cx="2854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Группа 48"/>
          <p:cNvGrpSpPr/>
          <p:nvPr/>
        </p:nvGrpSpPr>
        <p:grpSpPr>
          <a:xfrm>
            <a:off x="395536" y="5589240"/>
            <a:ext cx="5993258" cy="467073"/>
            <a:chOff x="395536" y="5589240"/>
            <a:chExt cx="5993258" cy="467073"/>
          </a:xfrm>
        </p:grpSpPr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2202044"/>
                </p:ext>
              </p:extLst>
            </p:nvPr>
          </p:nvGraphicFramePr>
          <p:xfrm>
            <a:off x="4860032" y="5608638"/>
            <a:ext cx="1528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8" name="Equation" r:id="rId31" imgW="952200" imgH="279360" progId="Equation.DSMT4">
                    <p:embed/>
                  </p:oleObj>
                </mc:Choice>
                <mc:Fallback>
                  <p:oleObj name="Equation" r:id="rId31" imgW="9522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5608638"/>
                          <a:ext cx="1528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395536" y="5589240"/>
              <a:ext cx="4919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 on order of numbers:</a:t>
              </a:r>
              <a:endParaRPr lang="ru-RU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7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86409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Definitions</a:t>
            </a:r>
            <a:r>
              <a:rPr lang="en-US" sz="2400" b="1" i="1" dirty="0">
                <a:solidFill>
                  <a:srgbClr val="C00000"/>
                </a:solidFill>
              </a:rPr>
              <a:t>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/>
              <a:t>A state of stress in which none of the three principal stresses vanishes (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</a:t>
            </a:r>
            <a:r>
              <a:rPr lang="en-US" sz="2400" dirty="0"/>
              <a:t> 0, </a:t>
            </a:r>
            <a:r>
              <a:rPr lang="en-US" sz="2400" i="1" dirty="0"/>
              <a:t>i</a:t>
            </a:r>
            <a:r>
              <a:rPr lang="en-US" sz="2400" dirty="0"/>
              <a:t> = 1, 2, 3) is said to be </a:t>
            </a:r>
            <a:r>
              <a:rPr lang="en-US" sz="2400" i="1" dirty="0" err="1"/>
              <a:t>triaxial</a:t>
            </a:r>
            <a:r>
              <a:rPr lang="en-US" sz="2400" dirty="0"/>
              <a:t>: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r>
              <a:rPr lang="en-US" sz="2400" dirty="0"/>
              <a:t> When one—and only one—principal stress vanishes, the state of stress is referred to as </a:t>
            </a:r>
            <a:r>
              <a:rPr lang="en-US" sz="2400" i="1" dirty="0"/>
              <a:t>plane</a:t>
            </a:r>
            <a:r>
              <a:rPr lang="en-US" sz="2400" dirty="0"/>
              <a:t> or </a:t>
            </a:r>
            <a:r>
              <a:rPr lang="en-US" sz="2400" i="1" dirty="0"/>
              <a:t>biaxial</a:t>
            </a:r>
            <a:r>
              <a:rPr lang="en-US" sz="2400" dirty="0"/>
              <a:t>: 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r>
              <a:rPr lang="en-US" sz="2400" dirty="0"/>
              <a:t>When two principal stresses vanish, the state of stress is called </a:t>
            </a:r>
            <a:r>
              <a:rPr lang="en-US" sz="2400" i="1" dirty="0"/>
              <a:t>uniaxial</a:t>
            </a:r>
            <a:r>
              <a:rPr lang="en-US" sz="2400" dirty="0"/>
              <a:t>:</a:t>
            </a:r>
          </a:p>
          <a:p>
            <a:endParaRPr lang="ru-RU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41074"/>
              </p:ext>
            </p:extLst>
          </p:nvPr>
        </p:nvGraphicFramePr>
        <p:xfrm>
          <a:off x="3073400" y="1469157"/>
          <a:ext cx="1936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0" name="Equation" r:id="rId3" imgW="1206360" imgH="279360" progId="Equation.DSMT4">
                  <p:embed/>
                </p:oleObj>
              </mc:Choice>
              <mc:Fallback>
                <p:oleObj name="Equation" r:id="rId3" imgW="120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469157"/>
                        <a:ext cx="1936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192039"/>
              </p:ext>
            </p:extLst>
          </p:nvPr>
        </p:nvGraphicFramePr>
        <p:xfrm>
          <a:off x="2825750" y="2693293"/>
          <a:ext cx="2405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1" name="Equation" r:id="rId5" imgW="1498320" imgH="279360" progId="Equation.DSMT4">
                  <p:embed/>
                </p:oleObj>
              </mc:Choice>
              <mc:Fallback>
                <p:oleObj name="Equation" r:id="rId5" imgW="1498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693293"/>
                        <a:ext cx="2405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97636"/>
              </p:ext>
            </p:extLst>
          </p:nvPr>
        </p:nvGraphicFramePr>
        <p:xfrm>
          <a:off x="2987824" y="3557389"/>
          <a:ext cx="2405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2" name="Equation" r:id="rId7" imgW="1498320" imgH="279360" progId="Equation.DSMT4">
                  <p:embed/>
                </p:oleObj>
              </mc:Choice>
              <mc:Fallback>
                <p:oleObj name="Equation" r:id="rId7" imgW="1498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57389"/>
                        <a:ext cx="2405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93791"/>
              </p:ext>
            </p:extLst>
          </p:nvPr>
        </p:nvGraphicFramePr>
        <p:xfrm>
          <a:off x="1101725" y="4336876"/>
          <a:ext cx="6961188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3" name="Equation" r:id="rId9" imgW="4609800" imgH="1638000" progId="Equation.DSMT4">
                  <p:embed/>
                </p:oleObj>
              </mc:Choice>
              <mc:Fallback>
                <p:oleObj name="Equation" r:id="rId9" imgW="460980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336876"/>
                        <a:ext cx="6961188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3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93570"/>
              </p:ext>
            </p:extLst>
          </p:nvPr>
        </p:nvGraphicFramePr>
        <p:xfrm>
          <a:off x="4308475" y="1268413"/>
          <a:ext cx="42592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1" name="Equation" r:id="rId3" imgW="2781000" imgH="279360" progId="Equation.DSMT4">
                  <p:embed/>
                </p:oleObj>
              </mc:Choice>
              <mc:Fallback>
                <p:oleObj name="Equation" r:id="rId3" imgW="2781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8475" y="1268413"/>
                        <a:ext cx="425926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18864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plane with unit normal</a:t>
            </a:r>
            <a:endParaRPr lang="ru-RU" sz="2800" b="1" dirty="0">
              <a:latin typeface="Georgia" panose="02040502050405020303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5204"/>
              </p:ext>
            </p:extLst>
          </p:nvPr>
        </p:nvGraphicFramePr>
        <p:xfrm>
          <a:off x="4640932" y="628650"/>
          <a:ext cx="3327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2" name="Equation" r:id="rId5" imgW="2171520" imgH="279360" progId="Equation.DSMT4">
                  <p:embed/>
                </p:oleObj>
              </mc:Choice>
              <mc:Fallback>
                <p:oleObj name="Equation" r:id="rId5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32" y="628650"/>
                        <a:ext cx="3327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927068"/>
              </p:ext>
            </p:extLst>
          </p:nvPr>
        </p:nvGraphicFramePr>
        <p:xfrm>
          <a:off x="4619625" y="1757363"/>
          <a:ext cx="36369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3" name="Equation" r:id="rId7" imgW="2374560" imgH="380880" progId="Equation.DSMT4">
                  <p:embed/>
                </p:oleObj>
              </mc:Choice>
              <mc:Fallback>
                <p:oleObj name="Equation" r:id="rId7" imgW="2374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757363"/>
                        <a:ext cx="36369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Группа 67"/>
          <p:cNvGrpSpPr/>
          <p:nvPr/>
        </p:nvGrpSpPr>
        <p:grpSpPr>
          <a:xfrm>
            <a:off x="0" y="5766355"/>
            <a:ext cx="9144000" cy="830997"/>
            <a:chOff x="0" y="2996952"/>
            <a:chExt cx="9144000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0" y="2996952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ym typeface="Symbol"/>
                </a:rPr>
                <a:t>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= – </a:t>
              </a:r>
              <a:r>
                <a:rPr lang="en-US" sz="2400" i="1" dirty="0" err="1">
                  <a:latin typeface="Georgia" panose="02040502050405020303" pitchFamily="18" charset="0"/>
                </a:rPr>
                <a:t>p</a:t>
              </a:r>
              <a:r>
                <a:rPr lang="en-US" sz="2400" dirty="0" err="1">
                  <a:sym typeface="Symbol"/>
                </a:rPr>
                <a:t>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</a:t>
              </a:r>
              <a:r>
                <a:rPr lang="en-US" sz="2400" dirty="0"/>
                <a:t>+ </a:t>
              </a:r>
              <a:r>
                <a:rPr lang="en-US" sz="2400" dirty="0">
                  <a:sym typeface="Symbol"/>
                </a:rPr>
                <a:t></a:t>
              </a:r>
              <a:r>
                <a:rPr lang="en-US" sz="2400" i="1" baseline="-25000" dirty="0" err="1">
                  <a:latin typeface="Georgia" panose="02040502050405020303" pitchFamily="18" charset="0"/>
                </a:rPr>
                <a:t>ij</a:t>
              </a:r>
              <a:r>
                <a:rPr lang="en-US" sz="2400" dirty="0">
                  <a:latin typeface="Georgia" panose="02040502050405020303" pitchFamily="18" charset="0"/>
                </a:rPr>
                <a:t> ,   </a:t>
              </a:r>
              <a:r>
                <a:rPr lang="en-US" sz="2400" i="1" dirty="0">
                  <a:latin typeface="Georgia" panose="02040502050405020303" pitchFamily="18" charset="0"/>
                </a:rPr>
                <a:t>p</a:t>
              </a:r>
              <a:r>
                <a:rPr lang="en-US" sz="2400" dirty="0"/>
                <a:t> = –      (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11</a:t>
              </a:r>
              <a:r>
                <a:rPr lang="en-US" sz="2400" dirty="0"/>
                <a:t> +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22</a:t>
              </a:r>
              <a:r>
                <a:rPr lang="en-US" sz="2400" dirty="0"/>
                <a:t> +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baseline="-25000" dirty="0"/>
                <a:t>33</a:t>
              </a:r>
              <a:r>
                <a:rPr lang="en-US" sz="2400" dirty="0"/>
                <a:t>) = –</a:t>
              </a:r>
              <a:r>
                <a:rPr lang="en-US" sz="2400" spc="-150" dirty="0"/>
                <a:t>      </a:t>
              </a:r>
              <a:r>
                <a:rPr lang="en-US" sz="2400" dirty="0"/>
                <a:t>  </a:t>
              </a:r>
              <a:r>
                <a:rPr lang="en-US" sz="2400" dirty="0">
                  <a:sym typeface="Symbol"/>
                </a:rPr>
                <a:t></a:t>
              </a:r>
              <a:r>
                <a:rPr lang="en-US" sz="2400" i="1" baseline="-25000" dirty="0">
                  <a:latin typeface="Georgia" panose="02040502050405020303" pitchFamily="18" charset="0"/>
                </a:rPr>
                <a:t>kk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- invariant pressure</a:t>
              </a:r>
              <a:r>
                <a:rPr lang="en-US" sz="2400" dirty="0"/>
                <a:t>	</a:t>
              </a:r>
              <a:endParaRPr lang="ru-RU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Прямоугольник 65"/>
                <p:cNvSpPr/>
                <p:nvPr/>
              </p:nvSpPr>
              <p:spPr>
                <a:xfrm>
                  <a:off x="2818656" y="3050908"/>
                  <a:ext cx="545727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ru-RU" i="1" spc="-1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pc="-1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pc="-10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ru-RU" spc="-100" dirty="0"/>
                </a:p>
              </p:txBody>
            </p:sp>
          </mc:Choice>
          <mc:Fallback xmlns="">
            <p:sp>
              <p:nvSpPr>
                <p:cNvPr id="66" name="Прямоугольник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656" y="3050908"/>
                  <a:ext cx="545727" cy="45429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6667" t="-120270" r="-101111" b="-1878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Прямоугольник 66"/>
                <p:cNvSpPr/>
                <p:nvPr/>
              </p:nvSpPr>
              <p:spPr>
                <a:xfrm>
                  <a:off x="5652120" y="3035052"/>
                  <a:ext cx="526491" cy="4542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ru-RU" i="1" spc="-2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pc="-20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spc="-20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ru-RU" spc="-200" dirty="0"/>
                </a:p>
              </p:txBody>
            </p:sp>
          </mc:Choice>
          <mc:Fallback xmlns="">
            <p:sp>
              <p:nvSpPr>
                <p:cNvPr id="67" name="Прямоугольник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3035052"/>
                  <a:ext cx="526491" cy="45429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60920" t="-118667" r="-102299" b="-184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54128"/>
              </p:ext>
            </p:extLst>
          </p:nvPr>
        </p:nvGraphicFramePr>
        <p:xfrm>
          <a:off x="1547813" y="2780928"/>
          <a:ext cx="70421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4" name="Equation" r:id="rId19" imgW="4597200" imgH="342720" progId="Equation.DSMT4">
                  <p:embed/>
                </p:oleObj>
              </mc:Choice>
              <mc:Fallback>
                <p:oleObj name="Equation" r:id="rId19" imgW="4597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80928"/>
                        <a:ext cx="70421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010999"/>
              </p:ext>
            </p:extLst>
          </p:nvPr>
        </p:nvGraphicFramePr>
        <p:xfrm>
          <a:off x="632831" y="3861048"/>
          <a:ext cx="16335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5" name="Equation" r:id="rId21" imgW="1066680" imgH="279360" progId="Equation.DSMT4">
                  <p:embed/>
                </p:oleObj>
              </mc:Choice>
              <mc:Fallback>
                <p:oleObj name="Equation" r:id="rId21" imgW="1066680" imgH="279360" progId="Equation.DSMT4">
                  <p:embed/>
                  <p:pic>
                    <p:nvPicPr>
                      <p:cNvPr id="0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31" y="3861048"/>
                        <a:ext cx="16335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Овал 85"/>
          <p:cNvSpPr/>
          <p:nvPr/>
        </p:nvSpPr>
        <p:spPr>
          <a:xfrm>
            <a:off x="2555776" y="1412776"/>
            <a:ext cx="76164" cy="7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1992412" y="2086194"/>
            <a:ext cx="76164" cy="7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119412" y="2026940"/>
            <a:ext cx="76164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3" name="Группа 92"/>
          <p:cNvGrpSpPr/>
          <p:nvPr/>
        </p:nvGrpSpPr>
        <p:grpSpPr>
          <a:xfrm>
            <a:off x="443855" y="-99392"/>
            <a:ext cx="2682164" cy="2709711"/>
            <a:chOff x="443855" y="-99392"/>
            <a:chExt cx="2682164" cy="2709711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560422" y="-99392"/>
              <a:ext cx="2565597" cy="2709711"/>
              <a:chOff x="560422" y="-99392"/>
              <a:chExt cx="2565597" cy="2709711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560422" y="-99392"/>
                <a:ext cx="2565597" cy="2709711"/>
                <a:chOff x="560422" y="-99392"/>
                <a:chExt cx="2565597" cy="2709711"/>
              </a:xfrm>
            </p:grpSpPr>
            <p:grpSp>
              <p:nvGrpSpPr>
                <p:cNvPr id="63" name="Группа 62"/>
                <p:cNvGrpSpPr/>
                <p:nvPr/>
              </p:nvGrpSpPr>
              <p:grpSpPr>
                <a:xfrm>
                  <a:off x="560422" y="582999"/>
                  <a:ext cx="2565597" cy="2027320"/>
                  <a:chOff x="783240" y="561831"/>
                  <a:chExt cx="2565597" cy="2027320"/>
                </a:xfrm>
              </p:grpSpPr>
              <p:grpSp>
                <p:nvGrpSpPr>
                  <p:cNvPr id="6" name="Group 1"/>
                  <p:cNvGrpSpPr>
                    <a:grpSpLocks/>
                  </p:cNvGrpSpPr>
                  <p:nvPr/>
                </p:nvGrpSpPr>
                <p:grpSpPr bwMode="auto">
                  <a:xfrm rot="720000">
                    <a:off x="783240" y="561831"/>
                    <a:ext cx="2565597" cy="2027320"/>
                    <a:chOff x="2552" y="3756"/>
                    <a:chExt cx="3074" cy="2036"/>
                  </a:xfrm>
                </p:grpSpPr>
                <p:grpSp>
                  <p:nvGrpSpPr>
                    <p:cNvPr id="7" name="Group 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52" y="3756"/>
                      <a:ext cx="3074" cy="2036"/>
                      <a:chOff x="2447" y="9837"/>
                      <a:chExt cx="3074" cy="2036"/>
                    </a:xfrm>
                  </p:grpSpPr>
                  <p:sp>
                    <p:nvSpPr>
                      <p:cNvPr id="12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20880000">
                        <a:off x="4808" y="9837"/>
                        <a:ext cx="713" cy="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</a:t>
                        </a:r>
                        <a:r>
                          <a:rPr kumimoji="0" lang="en-US" altLang="en-US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endPara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endParaRPr>
                      </a:p>
                    </p:txBody>
                  </p:sp>
                  <p:sp>
                    <p:nvSpPr>
                      <p:cNvPr id="15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 rot="20880000">
                        <a:off x="3526" y="10823"/>
                        <a:ext cx="713" cy="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M</a:t>
                        </a:r>
                        <a:endPara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18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23" y="10217"/>
                        <a:ext cx="789" cy="4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47" y="10127"/>
                        <a:ext cx="2631" cy="1746"/>
                        <a:chOff x="3497" y="3696"/>
                        <a:chExt cx="2631" cy="1746"/>
                      </a:xfrm>
                    </p:grpSpPr>
                    <p:sp>
                      <p:nvSpPr>
                        <p:cNvPr id="22" name="AutoShape 3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800000">
                          <a:off x="3582" y="3696"/>
                          <a:ext cx="2415" cy="1410"/>
                        </a:xfrm>
                        <a:prstGeom prst="parallelogram">
                          <a:avLst>
                            <a:gd name="adj" fmla="val 36615"/>
                          </a:avLst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3" name="Group 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97" y="4415"/>
                          <a:ext cx="2631" cy="1027"/>
                          <a:chOff x="3497" y="4415"/>
                          <a:chExt cx="2631" cy="1027"/>
                        </a:xfrm>
                      </p:grpSpPr>
                      <p:sp>
                        <p:nvSpPr>
                          <p:cNvPr id="30" name="Line 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987" y="4486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1" name="Line 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127" y="4415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2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870" y="4555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3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753" y="4642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4" name="Line 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642" y="4746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5" name="Line 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522" y="4810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6" name="Line 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408" y="4910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7" name="Line 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294" y="5007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8" name="Line 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180" y="5098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9" name="Line 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5055" y="5171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0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937" y="5246"/>
                            <a:ext cx="1" cy="170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1" name="Line 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497" y="4588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2" name="Line 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619" y="4656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3" name="Line 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730" y="4709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4" name="Line 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859" y="4766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5" name="Line 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982" y="4819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6" name="Line 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096" y="4875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7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10" y="4942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8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324" y="5014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49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438" y="5070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0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546" y="5122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1" name="Line 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675" y="5184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52" name="Line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810" y="5261"/>
                            <a:ext cx="1" cy="181"/>
                          </a:xfrm>
                          <a:prstGeom prst="line">
                            <a:avLst/>
                          </a:prstGeom>
                          <a:noFill/>
                          <a:ln w="635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  <p:sp>
                  <p:nvSpPr>
                    <p:cNvPr id="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54" y="3917"/>
                      <a:ext cx="57" cy="15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" name="Rectangle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3866"/>
                      <a:ext cx="28" cy="15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" name="Rectangle 3"/>
                    <p:cNvSpPr>
                      <a:spLocks noChangeArrowheads="1"/>
                    </p:cNvSpPr>
                    <p:nvPr/>
                  </p:nvSpPr>
                  <p:spPr bwMode="auto">
                    <a:xfrm rot="19982551">
                      <a:off x="3652" y="3849"/>
                      <a:ext cx="57" cy="22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" name="Rectangle 2"/>
                    <p:cNvSpPr>
                      <a:spLocks noChangeArrowheads="1"/>
                    </p:cNvSpPr>
                    <p:nvPr/>
                  </p:nvSpPr>
                  <p:spPr bwMode="auto">
                    <a:xfrm rot="19982551">
                      <a:off x="3558" y="3933"/>
                      <a:ext cx="57" cy="227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med"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Line 24"/>
                  <p:cNvSpPr>
                    <a:spLocks noChangeShapeType="1"/>
                  </p:cNvSpPr>
                  <p:nvPr/>
                </p:nvSpPr>
                <p:spPr bwMode="auto">
                  <a:xfrm rot="20940000" flipH="1" flipV="1">
                    <a:off x="1399022" y="1540461"/>
                    <a:ext cx="692269" cy="122442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prstDash val="solid"/>
                    <a:round/>
                    <a:headEnd/>
                    <a:tailEnd type="arrow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aphicFrame>
                <p:nvGraphicFramePr>
                  <p:cNvPr id="57" name="Объект 5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05700671"/>
                      </p:ext>
                    </p:extLst>
                  </p:nvPr>
                </p:nvGraphicFramePr>
                <p:xfrm>
                  <a:off x="1162661" y="1372672"/>
                  <a:ext cx="344140" cy="468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326" name="Equation" r:id="rId23" imgW="215713" imgH="291847" progId="Equation.DSMT4">
                          <p:embed/>
                        </p:oleObj>
                      </mc:Choice>
                      <mc:Fallback>
                        <p:oleObj name="Equation" r:id="rId23" imgW="215713" imgH="29184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62661" y="1372672"/>
                                <a:ext cx="344140" cy="4680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8" name="Объект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0946215"/>
                      </p:ext>
                    </p:extLst>
                  </p:nvPr>
                </p:nvGraphicFramePr>
                <p:xfrm>
                  <a:off x="2253330" y="1563172"/>
                  <a:ext cx="364789" cy="468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327" name="Equation" r:id="rId25" imgW="228501" imgH="291973" progId="Equation.DSMT4">
                          <p:embed/>
                        </p:oleObj>
                      </mc:Choice>
                      <mc:Fallback>
                        <p:oleObj name="Equation" r:id="rId25" imgW="228501" imgH="291973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53330" y="1563172"/>
                                <a:ext cx="364789" cy="46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9" name="Объект 5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4359715"/>
                      </p:ext>
                    </p:extLst>
                  </p:nvPr>
                </p:nvGraphicFramePr>
                <p:xfrm>
                  <a:off x="2575220" y="595287"/>
                  <a:ext cx="346205" cy="468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2328" name="Equation" r:id="rId27" imgW="215713" imgH="291847" progId="Equation.DSMT4">
                          <p:embed/>
                        </p:oleObj>
                      </mc:Choice>
                      <mc:Fallback>
                        <p:oleObj name="Equation" r:id="rId27" imgW="215713" imgH="29184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75220" y="595287"/>
                                <a:ext cx="346205" cy="4680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0" name="Line 4"/>
                  <p:cNvSpPr>
                    <a:spLocks noChangeAspect="1" noChangeShapeType="1"/>
                  </p:cNvSpPr>
                  <p:nvPr/>
                </p:nvSpPr>
                <p:spPr bwMode="auto">
                  <a:xfrm rot="7980000" flipH="1" flipV="1">
                    <a:off x="2034076" y="1354668"/>
                    <a:ext cx="68645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prstDash val="solid"/>
                    <a:round/>
                    <a:headEnd/>
                    <a:tailEnd type="arrow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4498" y="743536"/>
                    <a:ext cx="440675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7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Georgia" pitchFamily="18" charset="0"/>
                        <a:ea typeface="Times New Roman" pitchFamily="18" charset="0"/>
                        <a:cs typeface="Arial" pitchFamily="34" charset="0"/>
                      </a:rPr>
                      <a:t>n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" name="Овал 12"/>
                <p:cNvSpPr/>
                <p:nvPr/>
              </p:nvSpPr>
              <p:spPr>
                <a:xfrm>
                  <a:off x="2146649" y="1030720"/>
                  <a:ext cx="76164" cy="720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Овал 69"/>
                <p:cNvSpPr/>
                <p:nvPr/>
              </p:nvSpPr>
              <p:spPr>
                <a:xfrm>
                  <a:off x="2026356" y="972220"/>
                  <a:ext cx="76164" cy="720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94927" y="-99392"/>
                  <a:ext cx="6527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b="1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</a:t>
                  </a:r>
                  <a:r>
                    <a:rPr lang="en-US" sz="2400" b="1" baseline="-30000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n</a:t>
                  </a:r>
                  <a:endParaRPr lang="ru-RU" sz="2400" b="1" baseline="-30000" dirty="0">
                    <a:solidFill>
                      <a:srgbClr val="7030A0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72" name="Line 37"/>
                <p:cNvSpPr>
                  <a:spLocks noChangeShapeType="1"/>
                </p:cNvSpPr>
                <p:nvPr/>
              </p:nvSpPr>
              <p:spPr bwMode="auto">
                <a:xfrm rot="720000" flipH="1">
                  <a:off x="2820233" y="1720134"/>
                  <a:ext cx="835" cy="180228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Овал 72"/>
                <p:cNvSpPr/>
                <p:nvPr/>
              </p:nvSpPr>
              <p:spPr>
                <a:xfrm>
                  <a:off x="2500820" y="1340768"/>
                  <a:ext cx="76164" cy="720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Овал 73"/>
                <p:cNvSpPr/>
                <p:nvPr/>
              </p:nvSpPr>
              <p:spPr>
                <a:xfrm>
                  <a:off x="2355127" y="1217960"/>
                  <a:ext cx="76164" cy="720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 flipV="1">
                  <a:off x="1907704" y="636029"/>
                  <a:ext cx="302650" cy="97200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460610" y="220276"/>
                  <a:ext cx="724121" cy="430029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Line 41"/>
                <p:cNvSpPr>
                  <a:spLocks noChangeShapeType="1"/>
                </p:cNvSpPr>
                <p:nvPr/>
              </p:nvSpPr>
              <p:spPr bwMode="auto">
                <a:xfrm rot="720000" flipH="1" flipV="1">
                  <a:off x="1304620" y="244474"/>
                  <a:ext cx="720270" cy="1272552"/>
                </a:xfrm>
                <a:prstGeom prst="line">
                  <a:avLst/>
                </a:prstGeom>
                <a:noFill/>
                <a:ln w="57150">
                  <a:solidFill>
                    <a:srgbClr val="7030A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975047" y="169476"/>
                  <a:ext cx="65273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200" b="1" spc="-300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</a:t>
                  </a:r>
                  <a:r>
                    <a:rPr lang="en-US" sz="2200" i="1" spc="-200" baseline="-30000" dirty="0" err="1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nn</a:t>
                  </a:r>
                  <a:endParaRPr lang="ru-RU" sz="2200" i="1" spc="-200" baseline="-30000" dirty="0">
                    <a:solidFill>
                      <a:srgbClr val="7030A0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44540" y="1095284"/>
                  <a:ext cx="468000" cy="3054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60000"/>
                    </a:lnSpc>
                  </a:pPr>
                  <a:r>
                    <a:rPr lang="ru-RU" sz="2200" b="1" spc="-370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</a:t>
                  </a:r>
                  <a:r>
                    <a:rPr lang="en-US" sz="2200" i="1" spc="-370" baseline="-30000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n</a:t>
                  </a:r>
                  <a:r>
                    <a:rPr lang="en-US" sz="2200" b="1" i="1" spc="-370" baseline="-30000" dirty="0">
                      <a:solidFill>
                        <a:srgbClr val="7030A0"/>
                      </a:solidFill>
                      <a:latin typeface="Georgia" panose="02040502050405020303" pitchFamily="18" charset="0"/>
                      <a:sym typeface="Symbol"/>
                    </a:rPr>
                    <a:t></a:t>
                  </a:r>
                  <a:endParaRPr lang="ru-RU" sz="2200" b="1" i="1" spc="-370" baseline="-30000" dirty="0">
                    <a:solidFill>
                      <a:srgbClr val="7030A0"/>
                    </a:solidFill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81" name="Прямая соединительная линия 80"/>
                <p:cNvCxnSpPr>
                  <a:cxnSpLocks noChangeAspect="1"/>
                </p:cNvCxnSpPr>
                <p:nvPr/>
              </p:nvCxnSpPr>
              <p:spPr>
                <a:xfrm>
                  <a:off x="1170883" y="1158653"/>
                  <a:ext cx="684000" cy="406203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 flipV="1">
                  <a:off x="1165842" y="188640"/>
                  <a:ext cx="259014" cy="994405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Line 25"/>
                <p:cNvSpPr>
                  <a:spLocks noChangeShapeType="1"/>
                </p:cNvSpPr>
                <p:nvPr/>
              </p:nvSpPr>
              <p:spPr bwMode="auto">
                <a:xfrm rot="13320000" flipH="1" flipV="1">
                  <a:off x="1760048" y="1790201"/>
                  <a:ext cx="540000" cy="28800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prstDash val="solid"/>
                  <a:round/>
                  <a:headEnd/>
                  <a:tailEnd type="arrow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Oval 7"/>
                <p:cNvSpPr>
                  <a:spLocks noChangeArrowheads="1"/>
                </p:cNvSpPr>
                <p:nvPr/>
              </p:nvSpPr>
              <p:spPr bwMode="auto">
                <a:xfrm rot="720000">
                  <a:off x="1858136" y="1559101"/>
                  <a:ext cx="107665" cy="107540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4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933128" y="858402"/>
                  <a:ext cx="216000" cy="72888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90" name="Прямая соединительная линия 89"/>
              <p:cNvCxnSpPr>
                <a:endCxn id="22" idx="5"/>
              </p:cNvCxnSpPr>
              <p:nvPr/>
            </p:nvCxnSpPr>
            <p:spPr>
              <a:xfrm flipV="1">
                <a:off x="640838" y="1029475"/>
                <a:ext cx="449618" cy="2245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Line 27"/>
            <p:cNvSpPr>
              <a:spLocks noChangeShapeType="1"/>
            </p:cNvSpPr>
            <p:nvPr/>
          </p:nvSpPr>
          <p:spPr bwMode="auto">
            <a:xfrm rot="720000" flipH="1">
              <a:off x="443855" y="1437000"/>
              <a:ext cx="835" cy="1802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Овал 93"/>
          <p:cNvSpPr/>
          <p:nvPr/>
        </p:nvSpPr>
        <p:spPr>
          <a:xfrm>
            <a:off x="2233836" y="1103536"/>
            <a:ext cx="76164" cy="72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5" name="Объект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94466"/>
              </p:ext>
            </p:extLst>
          </p:nvPr>
        </p:nvGraphicFramePr>
        <p:xfrm>
          <a:off x="1545920" y="3212976"/>
          <a:ext cx="38719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" name="Equation" r:id="rId29" imgW="2527200" imgH="380880" progId="Equation.DSMT4">
                  <p:embed/>
                </p:oleObj>
              </mc:Choice>
              <mc:Fallback>
                <p:oleObj name="Equation" r:id="rId29" imgW="2527200" imgH="380880" progId="Equation.DSMT4">
                  <p:embed/>
                  <p:pic>
                    <p:nvPicPr>
                      <p:cNvPr id="0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20" y="3212976"/>
                        <a:ext cx="38719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Объект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611659"/>
              </p:ext>
            </p:extLst>
          </p:nvPr>
        </p:nvGraphicFramePr>
        <p:xfrm>
          <a:off x="632792" y="4399955"/>
          <a:ext cx="74676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0" name="Equation" r:id="rId31" imgW="4876560" imgH="495000" progId="Equation.DSMT4">
                  <p:embed/>
                </p:oleObj>
              </mc:Choice>
              <mc:Fallback>
                <p:oleObj name="Equation" r:id="rId31" imgW="4876560" imgH="4950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92" y="4399955"/>
                        <a:ext cx="74676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8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Surface contact forces and traction vector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2068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Contact forces (INTERNAL FORCES) arise from atomic-scale or intermolecular interactions and weaken over distances on the order of intermolecular separation   </a:t>
            </a:r>
          </a:p>
          <a:p>
            <a:r>
              <a:rPr lang="en-US" sz="2400" dirty="0"/>
              <a:t>                                       </a:t>
            </a:r>
            <a:r>
              <a:rPr lang="en-US" sz="2400" i="1" dirty="0" err="1">
                <a:latin typeface="Georgia" panose="02040502050405020303" pitchFamily="18" charset="0"/>
              </a:rPr>
              <a:t>l</a:t>
            </a:r>
            <a:r>
              <a:rPr lang="en-US" sz="2400" baseline="-25000" dirty="0" err="1"/>
              <a:t>mol</a:t>
            </a:r>
            <a:r>
              <a:rPr lang="en-US" sz="2400" dirty="0"/>
              <a:t> &lt;&lt; d</a:t>
            </a:r>
            <a:r>
              <a:rPr lang="en-US" sz="2400" i="1" dirty="0">
                <a:latin typeface="Georgia" panose="02040502050405020303" pitchFamily="18" charset="0"/>
              </a:rPr>
              <a:t>x</a:t>
            </a:r>
            <a:r>
              <a:rPr lang="en-US" sz="2400" dirty="0"/>
              <a:t> &lt;&lt; </a:t>
            </a:r>
            <a:r>
              <a:rPr lang="en-US" sz="2400" i="1" dirty="0">
                <a:latin typeface="Georgia" panose="02040502050405020303" pitchFamily="18" charset="0"/>
              </a:rPr>
              <a:t>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rgbClr val="C00000"/>
                </a:solidFill>
              </a:rPr>
              <a:t>Compressibility,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Elasticity,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Viscosity,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Plasticity, 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Material strength.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1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611560" y="332656"/>
            <a:ext cx="6192688" cy="584775"/>
            <a:chOff x="323528" y="332656"/>
            <a:chExt cx="6192688" cy="584775"/>
          </a:xfrm>
        </p:grpSpPr>
        <p:sp>
          <p:nvSpPr>
            <p:cNvPr id="2" name="TextBox 1"/>
            <p:cNvSpPr txBox="1"/>
            <p:nvPr/>
          </p:nvSpPr>
          <p:spPr>
            <a:xfrm>
              <a:off x="323528" y="332656"/>
              <a:ext cx="6192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dirty="0"/>
                <a:t>σ</a:t>
              </a:r>
              <a:r>
                <a:rPr lang="en-US" sz="3200" i="1" baseline="-25000" dirty="0" err="1">
                  <a:latin typeface="Georgia" panose="02040502050405020303" pitchFamily="18" charset="0"/>
                </a:rPr>
                <a:t>nn</a:t>
              </a:r>
              <a:r>
                <a:rPr lang="en-US" sz="3200" dirty="0"/>
                <a:t> </a:t>
              </a:r>
              <a:r>
                <a:rPr lang="en-US" sz="2400" dirty="0"/>
                <a:t>and</a:t>
              </a:r>
              <a:r>
                <a:rPr lang="ru-RU" sz="2400" dirty="0"/>
                <a:t>  </a:t>
              </a:r>
              <a:r>
                <a:rPr lang="ru-RU" sz="3200" dirty="0"/>
                <a:t>σ</a:t>
              </a:r>
              <a:r>
                <a:rPr lang="en-US" sz="3200" i="1" baseline="-25000" dirty="0">
                  <a:latin typeface="Georgia" panose="02040502050405020303" pitchFamily="18" charset="0"/>
                </a:rPr>
                <a:t>n</a:t>
              </a:r>
              <a:r>
                <a:rPr lang="en-US" sz="3200" baseline="-25000" dirty="0">
                  <a:latin typeface="Georgia" panose="02040502050405020303" pitchFamily="18" charset="0"/>
                  <a:sym typeface="Symbol"/>
                </a:rPr>
                <a:t></a:t>
              </a:r>
              <a:r>
                <a:rPr lang="en-US" sz="2400" dirty="0"/>
                <a:t> </a:t>
              </a:r>
              <a:r>
                <a:rPr lang="ru-RU" sz="2400" dirty="0"/>
                <a:t> </a:t>
              </a:r>
              <a:r>
                <a:rPr lang="en-US" sz="2400" dirty="0"/>
                <a:t>are </a:t>
              </a:r>
              <a:r>
                <a:rPr lang="en-US" sz="2800" b="1" i="1" dirty="0"/>
                <a:t>even</a:t>
              </a:r>
              <a:r>
                <a:rPr lang="en-US" sz="2400" dirty="0"/>
                <a:t> functions of</a:t>
              </a:r>
              <a:r>
                <a:rPr lang="ru-RU" sz="2400" dirty="0"/>
                <a:t>  </a:t>
              </a:r>
              <a:r>
                <a:rPr lang="en-US" sz="2400" dirty="0"/>
                <a:t> </a:t>
              </a:r>
              <a:endParaRPr lang="ru-RU" sz="2400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443201"/>
                </p:ext>
              </p:extLst>
            </p:nvPr>
          </p:nvGraphicFramePr>
          <p:xfrm>
            <a:off x="5148216" y="373584"/>
            <a:ext cx="1368000" cy="476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2" name="Equation" r:id="rId3" imgW="799920" imgH="279360" progId="Equation.DSMT4">
                    <p:embed/>
                  </p:oleObj>
                </mc:Choice>
                <mc:Fallback>
                  <p:oleObj name="Equation" r:id="rId3" imgW="799920" imgH="279360" progId="Equation.DSMT4">
                    <p:embed/>
                    <p:pic>
                      <p:nvPicPr>
                        <p:cNvPr id="0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216" y="373584"/>
                          <a:ext cx="1368000" cy="4766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53562"/>
              </p:ext>
            </p:extLst>
          </p:nvPr>
        </p:nvGraphicFramePr>
        <p:xfrm>
          <a:off x="3870349" y="980728"/>
          <a:ext cx="32893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3" name="Equation" r:id="rId5" imgW="2145960" imgH="596880" progId="Equation.DSMT4">
                  <p:embed/>
                </p:oleObj>
              </mc:Choice>
              <mc:Fallback>
                <p:oleObj name="Equation" r:id="rId5" imgW="2145960" imgH="59688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49" y="980728"/>
                        <a:ext cx="32893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39948"/>
              </p:ext>
            </p:extLst>
          </p:nvPr>
        </p:nvGraphicFramePr>
        <p:xfrm>
          <a:off x="3680544" y="2060848"/>
          <a:ext cx="3987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4" name="Equation" r:id="rId7" imgW="2603160" imgH="342720" progId="Equation.DSMT4">
                  <p:embed/>
                </p:oleObj>
              </mc:Choice>
              <mc:Fallback>
                <p:oleObj name="Equation" r:id="rId7" imgW="2603160" imgH="34272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544" y="2060848"/>
                        <a:ext cx="3987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61"/>
          <p:cNvGrpSpPr>
            <a:grpSpLocks noChangeAspect="1"/>
          </p:cNvGrpSpPr>
          <p:nvPr/>
        </p:nvGrpSpPr>
        <p:grpSpPr bwMode="auto">
          <a:xfrm>
            <a:off x="179512" y="1268760"/>
            <a:ext cx="2942892" cy="3002638"/>
            <a:chOff x="2146" y="618"/>
            <a:chExt cx="4635" cy="4728"/>
          </a:xfrm>
        </p:grpSpPr>
        <p:sp>
          <p:nvSpPr>
            <p:cNvPr id="55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146" y="618"/>
              <a:ext cx="4408" cy="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6" name="Text Box 97"/>
            <p:cNvSpPr txBox="1">
              <a:spLocks noChangeArrowheads="1"/>
            </p:cNvSpPr>
            <p:nvPr/>
          </p:nvSpPr>
          <p:spPr bwMode="auto">
            <a:xfrm>
              <a:off x="3479" y="3980"/>
              <a:ext cx="71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89"/>
            <p:cNvGrpSpPr>
              <a:grpSpLocks/>
            </p:cNvGrpSpPr>
            <p:nvPr/>
          </p:nvGrpSpPr>
          <p:grpSpPr bwMode="auto">
            <a:xfrm>
              <a:off x="3991" y="2685"/>
              <a:ext cx="1423" cy="1390"/>
              <a:chOff x="3365" y="7079"/>
              <a:chExt cx="1422" cy="1390"/>
            </a:xfrm>
          </p:grpSpPr>
          <p:sp>
            <p:nvSpPr>
              <p:cNvPr id="32789" name="Line 96"/>
              <p:cNvSpPr>
                <a:spLocks noChangeShapeType="1"/>
              </p:cNvSpPr>
              <p:nvPr/>
            </p:nvSpPr>
            <p:spPr bwMode="auto">
              <a:xfrm flipH="1">
                <a:off x="3366" y="7100"/>
                <a:ext cx="1421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0" name="Line 95"/>
              <p:cNvSpPr>
                <a:spLocks noChangeShapeType="1"/>
              </p:cNvSpPr>
              <p:nvPr/>
            </p:nvSpPr>
            <p:spPr bwMode="auto">
              <a:xfrm flipH="1">
                <a:off x="3366" y="7079"/>
                <a:ext cx="1144" cy="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1" name="Line 94"/>
              <p:cNvSpPr>
                <a:spLocks noChangeShapeType="1"/>
              </p:cNvSpPr>
              <p:nvPr/>
            </p:nvSpPr>
            <p:spPr bwMode="auto">
              <a:xfrm flipH="1">
                <a:off x="3366" y="7088"/>
                <a:ext cx="802" cy="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2" name="Line 93"/>
              <p:cNvSpPr>
                <a:spLocks noChangeShapeType="1"/>
              </p:cNvSpPr>
              <p:nvPr/>
            </p:nvSpPr>
            <p:spPr bwMode="auto">
              <a:xfrm flipH="1">
                <a:off x="3366" y="7080"/>
                <a:ext cx="538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3" name="Line 92"/>
              <p:cNvSpPr>
                <a:spLocks noChangeShapeType="1"/>
              </p:cNvSpPr>
              <p:nvPr/>
            </p:nvSpPr>
            <p:spPr bwMode="auto">
              <a:xfrm flipH="1">
                <a:off x="3365" y="7089"/>
                <a:ext cx="223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4" name="Line 91"/>
              <p:cNvSpPr>
                <a:spLocks noChangeShapeType="1"/>
              </p:cNvSpPr>
              <p:nvPr/>
            </p:nvSpPr>
            <p:spPr bwMode="auto">
              <a:xfrm flipH="1">
                <a:off x="3379" y="7360"/>
                <a:ext cx="1366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95" name="Line 90"/>
              <p:cNvSpPr>
                <a:spLocks noChangeShapeType="1"/>
              </p:cNvSpPr>
              <p:nvPr/>
            </p:nvSpPr>
            <p:spPr bwMode="auto">
              <a:xfrm flipH="1">
                <a:off x="3581" y="7610"/>
                <a:ext cx="1106" cy="8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58" name="Line 88"/>
            <p:cNvSpPr>
              <a:spLocks noChangeShapeType="1"/>
            </p:cNvSpPr>
            <p:nvPr/>
          </p:nvSpPr>
          <p:spPr bwMode="auto">
            <a:xfrm flipH="1" flipV="1">
              <a:off x="4964" y="2675"/>
              <a:ext cx="0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9" name="Line 87"/>
            <p:cNvSpPr>
              <a:spLocks noChangeShapeType="1"/>
            </p:cNvSpPr>
            <p:nvPr/>
          </p:nvSpPr>
          <p:spPr bwMode="auto">
            <a:xfrm flipH="1">
              <a:off x="3991" y="3725"/>
              <a:ext cx="9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Text Box 86"/>
            <p:cNvSpPr txBox="1">
              <a:spLocks noChangeArrowheads="1"/>
            </p:cNvSpPr>
            <p:nvPr/>
          </p:nvSpPr>
          <p:spPr bwMode="auto">
            <a:xfrm>
              <a:off x="5294" y="2092"/>
              <a:ext cx="7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85"/>
            <p:cNvSpPr txBox="1">
              <a:spLocks noChangeArrowheads="1"/>
            </p:cNvSpPr>
            <p:nvPr/>
          </p:nvSpPr>
          <p:spPr bwMode="auto">
            <a:xfrm>
              <a:off x="3424" y="2092"/>
              <a:ext cx="71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84"/>
            <p:cNvSpPr txBox="1">
              <a:spLocks noChangeArrowheads="1"/>
            </p:cNvSpPr>
            <p:nvPr/>
          </p:nvSpPr>
          <p:spPr bwMode="auto">
            <a:xfrm>
              <a:off x="3152" y="3334"/>
              <a:ext cx="93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4473" y="2052"/>
              <a:ext cx="84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68" name="Text Box 82"/>
            <p:cNvSpPr txBox="1">
              <a:spLocks noChangeArrowheads="1"/>
            </p:cNvSpPr>
            <p:nvPr/>
          </p:nvSpPr>
          <p:spPr bwMode="auto">
            <a:xfrm>
              <a:off x="4942" y="3592"/>
              <a:ext cx="106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69" name="Text Box 81"/>
            <p:cNvSpPr txBox="1">
              <a:spLocks noChangeArrowheads="1"/>
            </p:cNvSpPr>
            <p:nvPr/>
          </p:nvSpPr>
          <p:spPr bwMode="auto">
            <a:xfrm>
              <a:off x="3980" y="4270"/>
              <a:ext cx="116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70" name="Oval 80"/>
            <p:cNvSpPr>
              <a:spLocks noChangeArrowheads="1"/>
            </p:cNvSpPr>
            <p:nvPr/>
          </p:nvSpPr>
          <p:spPr bwMode="auto">
            <a:xfrm>
              <a:off x="3931" y="405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1" name="Oval 79"/>
            <p:cNvSpPr>
              <a:spLocks noChangeArrowheads="1"/>
            </p:cNvSpPr>
            <p:nvPr/>
          </p:nvSpPr>
          <p:spPr bwMode="auto">
            <a:xfrm>
              <a:off x="3946" y="368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2" name="Oval 78"/>
            <p:cNvSpPr>
              <a:spLocks noChangeArrowheads="1"/>
            </p:cNvSpPr>
            <p:nvPr/>
          </p:nvSpPr>
          <p:spPr bwMode="auto">
            <a:xfrm>
              <a:off x="4911" y="2607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3" name="Oval 77"/>
            <p:cNvSpPr>
              <a:spLocks noChangeArrowheads="1"/>
            </p:cNvSpPr>
            <p:nvPr/>
          </p:nvSpPr>
          <p:spPr bwMode="auto">
            <a:xfrm>
              <a:off x="5359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4" name="Oval 76"/>
            <p:cNvSpPr>
              <a:spLocks noChangeArrowheads="1"/>
            </p:cNvSpPr>
            <p:nvPr/>
          </p:nvSpPr>
          <p:spPr bwMode="auto">
            <a:xfrm>
              <a:off x="4922" y="3665"/>
              <a:ext cx="114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775" name="Oval 75"/>
            <p:cNvSpPr>
              <a:spLocks noChangeArrowheads="1"/>
            </p:cNvSpPr>
            <p:nvPr/>
          </p:nvSpPr>
          <p:spPr bwMode="auto">
            <a:xfrm>
              <a:off x="3931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32776" name="Group 62"/>
            <p:cNvGrpSpPr>
              <a:grpSpLocks/>
            </p:cNvGrpSpPr>
            <p:nvPr/>
          </p:nvGrpSpPr>
          <p:grpSpPr bwMode="auto">
            <a:xfrm>
              <a:off x="2146" y="958"/>
              <a:ext cx="4635" cy="4388"/>
              <a:chOff x="2146" y="958"/>
              <a:chExt cx="4635" cy="4388"/>
            </a:xfrm>
          </p:grpSpPr>
          <p:sp>
            <p:nvSpPr>
              <p:cNvPr id="32777" name="Oval 74"/>
              <p:cNvSpPr>
                <a:spLocks noChangeArrowheads="1"/>
              </p:cNvSpPr>
              <p:nvPr/>
            </p:nvSpPr>
            <p:spPr bwMode="auto">
              <a:xfrm>
                <a:off x="2571" y="1260"/>
                <a:ext cx="2843" cy="28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78" name="Line 73"/>
              <p:cNvSpPr>
                <a:spLocks noChangeShapeType="1"/>
              </p:cNvSpPr>
              <p:nvPr/>
            </p:nvSpPr>
            <p:spPr bwMode="auto">
              <a:xfrm flipH="1">
                <a:off x="3994" y="958"/>
                <a:ext cx="0" cy="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779" name="Line 72"/>
              <p:cNvSpPr>
                <a:spLocks noChangeShapeType="1"/>
              </p:cNvSpPr>
              <p:nvPr/>
            </p:nvSpPr>
            <p:spPr bwMode="auto">
              <a:xfrm>
                <a:off x="2146" y="2680"/>
                <a:ext cx="4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32780" name="Group 63"/>
              <p:cNvGrpSpPr>
                <a:grpSpLocks/>
              </p:cNvGrpSpPr>
              <p:nvPr/>
            </p:nvGrpSpPr>
            <p:grpSpPr bwMode="auto">
              <a:xfrm>
                <a:off x="3927" y="2432"/>
                <a:ext cx="2854" cy="2914"/>
                <a:chOff x="3927" y="2432"/>
                <a:chExt cx="2854" cy="2914"/>
              </a:xfrm>
            </p:grpSpPr>
            <p:pic>
              <p:nvPicPr>
                <p:cNvPr id="32839" name="Picture 71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9" y="4534"/>
                  <a:ext cx="599" cy="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38" name="Picture 70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54" y="2432"/>
                  <a:ext cx="527" cy="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781" name="Oval 69"/>
                <p:cNvSpPr>
                  <a:spLocks noChangeArrowheads="1"/>
                </p:cNvSpPr>
                <p:nvPr/>
              </p:nvSpPr>
              <p:spPr bwMode="auto">
                <a:xfrm>
                  <a:off x="4928" y="3673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2" name="Oval 68"/>
                <p:cNvSpPr>
                  <a:spLocks noChangeArrowheads="1"/>
                </p:cNvSpPr>
                <p:nvPr/>
              </p:nvSpPr>
              <p:spPr bwMode="auto">
                <a:xfrm>
                  <a:off x="3927" y="4055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3" name="Oval 67"/>
                <p:cNvSpPr>
                  <a:spLocks noChangeArrowheads="1"/>
                </p:cNvSpPr>
                <p:nvPr/>
              </p:nvSpPr>
              <p:spPr bwMode="auto">
                <a:xfrm>
                  <a:off x="5354" y="263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4" name="Oval 66"/>
                <p:cNvSpPr>
                  <a:spLocks noChangeArrowheads="1"/>
                </p:cNvSpPr>
                <p:nvPr/>
              </p:nvSpPr>
              <p:spPr bwMode="auto">
                <a:xfrm>
                  <a:off x="3945" y="2645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7" name="Oval 65"/>
                <p:cNvSpPr>
                  <a:spLocks noChangeArrowheads="1"/>
                </p:cNvSpPr>
                <p:nvPr/>
              </p:nvSpPr>
              <p:spPr bwMode="auto">
                <a:xfrm>
                  <a:off x="4915" y="2611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2788" name="Oval 64"/>
                <p:cNvSpPr>
                  <a:spLocks noChangeArrowheads="1"/>
                </p:cNvSpPr>
                <p:nvPr/>
              </p:nvSpPr>
              <p:spPr bwMode="auto">
                <a:xfrm>
                  <a:off x="3938" y="368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32799" name="Rectangle 104"/>
          <p:cNvSpPr>
            <a:spLocks noChangeArrowheads="1"/>
          </p:cNvSpPr>
          <p:nvPr/>
        </p:nvSpPr>
        <p:spPr bwMode="auto">
          <a:xfrm>
            <a:off x="152400" y="111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832" name="Rectangle 105"/>
          <p:cNvSpPr>
            <a:spLocks noChangeArrowheads="1"/>
          </p:cNvSpPr>
          <p:nvPr/>
        </p:nvSpPr>
        <p:spPr bwMode="auto">
          <a:xfrm>
            <a:off x="152400" y="1111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835" name="Объект 328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526514"/>
              </p:ext>
            </p:extLst>
          </p:nvPr>
        </p:nvGraphicFramePr>
        <p:xfrm>
          <a:off x="3635896" y="2780928"/>
          <a:ext cx="3314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5" name="Equation" r:id="rId11" imgW="1981080" imgH="279360" progId="Equation.DSMT4">
                  <p:embed/>
                </p:oleObj>
              </mc:Choice>
              <mc:Fallback>
                <p:oleObj name="Equation" r:id="rId11" imgW="1981080" imgH="279360" progId="Equation.DSMT4">
                  <p:embed/>
                  <p:pic>
                    <p:nvPicPr>
                      <p:cNvPr id="0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80928"/>
                        <a:ext cx="3314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6" name="Объект 328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39288"/>
              </p:ext>
            </p:extLst>
          </p:nvPr>
        </p:nvGraphicFramePr>
        <p:xfrm>
          <a:off x="108504" y="5749948"/>
          <a:ext cx="8964000" cy="63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6" name="Equation" r:id="rId13" imgW="5740200" imgH="406080" progId="Equation.DSMT4">
                  <p:embed/>
                </p:oleObj>
              </mc:Choice>
              <mc:Fallback>
                <p:oleObj name="Equation" r:id="rId13" imgW="5740200" imgH="4060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04" y="5749948"/>
                        <a:ext cx="8964000" cy="63138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37" name="Объект 328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885"/>
              </p:ext>
            </p:extLst>
          </p:nvPr>
        </p:nvGraphicFramePr>
        <p:xfrm>
          <a:off x="251520" y="4686399"/>
          <a:ext cx="7467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" name="Equation" r:id="rId15" imgW="4876560" imgH="495000" progId="Equation.DSMT4">
                  <p:embed/>
                </p:oleObj>
              </mc:Choice>
              <mc:Fallback>
                <p:oleObj name="Equation" r:id="rId15" imgW="4876560" imgH="4950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686399"/>
                        <a:ext cx="7467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41" name="Объект 328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128976"/>
              </p:ext>
            </p:extLst>
          </p:nvPr>
        </p:nvGraphicFramePr>
        <p:xfrm>
          <a:off x="3707904" y="3864025"/>
          <a:ext cx="4610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8" name="Equation" r:id="rId17" imgW="2755800" imgH="342720" progId="Equation.DSMT4">
                  <p:embed/>
                </p:oleObj>
              </mc:Choice>
              <mc:Fallback>
                <p:oleObj name="Equation" r:id="rId17" imgW="2755800" imgH="342720" progId="Equation.DSMT4">
                  <p:embed/>
                  <p:pic>
                    <p:nvPicPr>
                      <p:cNvPr id="0" name="Объект 32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864025"/>
                        <a:ext cx="4610100" cy="5730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610062"/>
              </p:ext>
            </p:extLst>
          </p:nvPr>
        </p:nvGraphicFramePr>
        <p:xfrm>
          <a:off x="6084168" y="3234320"/>
          <a:ext cx="19859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9" name="Equation" r:id="rId19" imgW="1295280" imgH="279360" progId="Equation.DSMT4">
                  <p:embed/>
                </p:oleObj>
              </mc:Choice>
              <mc:Fallback>
                <p:oleObj name="Equation" r:id="rId19" imgW="1295280" imgH="2793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234320"/>
                        <a:ext cx="19859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2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Группа 80"/>
          <p:cNvGrpSpPr/>
          <p:nvPr/>
        </p:nvGrpSpPr>
        <p:grpSpPr>
          <a:xfrm>
            <a:off x="3127524" y="116632"/>
            <a:ext cx="2838028" cy="2922886"/>
            <a:chOff x="323528" y="188640"/>
            <a:chExt cx="2838028" cy="2922886"/>
          </a:xfrm>
        </p:grpSpPr>
        <p:grpSp>
          <p:nvGrpSpPr>
            <p:cNvPr id="2" name="Group 61"/>
            <p:cNvGrpSpPr>
              <a:grpSpLocks noChangeAspect="1"/>
            </p:cNvGrpSpPr>
            <p:nvPr/>
          </p:nvGrpSpPr>
          <p:grpSpPr bwMode="auto">
            <a:xfrm>
              <a:off x="323528" y="188640"/>
              <a:ext cx="2798763" cy="2789253"/>
              <a:chOff x="2146" y="618"/>
              <a:chExt cx="4408" cy="4392"/>
            </a:xfrm>
          </p:grpSpPr>
          <p:sp>
            <p:nvSpPr>
              <p:cNvPr id="3" name="AutoShape 98"/>
              <p:cNvSpPr>
                <a:spLocks noChangeAspect="1" noChangeArrowheads="1" noTextEdit="1"/>
              </p:cNvSpPr>
              <p:nvPr/>
            </p:nvSpPr>
            <p:spPr bwMode="auto">
              <a:xfrm>
                <a:off x="2146" y="618"/>
                <a:ext cx="4408" cy="4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" name="Text Box 97"/>
              <p:cNvSpPr txBox="1">
                <a:spLocks noChangeArrowheads="1"/>
              </p:cNvSpPr>
              <p:nvPr/>
            </p:nvSpPr>
            <p:spPr bwMode="auto">
              <a:xfrm>
                <a:off x="3479" y="3980"/>
                <a:ext cx="71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89"/>
              <p:cNvGrpSpPr>
                <a:grpSpLocks/>
              </p:cNvGrpSpPr>
              <p:nvPr/>
            </p:nvGrpSpPr>
            <p:grpSpPr bwMode="auto">
              <a:xfrm>
                <a:off x="3991" y="2685"/>
                <a:ext cx="1423" cy="1390"/>
                <a:chOff x="3365" y="7079"/>
                <a:chExt cx="1422" cy="1390"/>
              </a:xfrm>
            </p:grpSpPr>
            <p:sp>
              <p:nvSpPr>
                <p:cNvPr id="3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66" y="7100"/>
                  <a:ext cx="1421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4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366" y="7079"/>
                  <a:ext cx="1144" cy="8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366" y="7088"/>
                  <a:ext cx="802" cy="6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366" y="7080"/>
                  <a:ext cx="538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365" y="7089"/>
                  <a:ext cx="223" cy="1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379" y="7360"/>
                  <a:ext cx="1366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581" y="7610"/>
                  <a:ext cx="1106" cy="8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6" name="Line 88"/>
              <p:cNvSpPr>
                <a:spLocks noChangeShapeType="1"/>
              </p:cNvSpPr>
              <p:nvPr/>
            </p:nvSpPr>
            <p:spPr bwMode="auto">
              <a:xfrm flipH="1" flipV="1">
                <a:off x="4964" y="2675"/>
                <a:ext cx="0" cy="1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" name="Line 87"/>
              <p:cNvSpPr>
                <a:spLocks noChangeShapeType="1"/>
              </p:cNvSpPr>
              <p:nvPr/>
            </p:nvSpPr>
            <p:spPr bwMode="auto">
              <a:xfrm flipH="1">
                <a:off x="3991" y="3725"/>
                <a:ext cx="9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" name="Text Box 86"/>
              <p:cNvSpPr txBox="1">
                <a:spLocks noChangeArrowheads="1"/>
              </p:cNvSpPr>
              <p:nvPr/>
            </p:nvSpPr>
            <p:spPr bwMode="auto">
              <a:xfrm>
                <a:off x="5294" y="2092"/>
                <a:ext cx="71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85"/>
              <p:cNvSpPr txBox="1">
                <a:spLocks noChangeArrowheads="1"/>
              </p:cNvSpPr>
              <p:nvPr/>
            </p:nvSpPr>
            <p:spPr bwMode="auto">
              <a:xfrm>
                <a:off x="3424" y="2092"/>
                <a:ext cx="71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84"/>
              <p:cNvSpPr txBox="1">
                <a:spLocks noChangeArrowheads="1"/>
              </p:cNvSpPr>
              <p:nvPr/>
            </p:nvSpPr>
            <p:spPr bwMode="auto">
              <a:xfrm>
                <a:off x="3152" y="3334"/>
                <a:ext cx="937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4473" y="2052"/>
                <a:ext cx="84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Text Box 82"/>
              <p:cNvSpPr txBox="1">
                <a:spLocks noChangeArrowheads="1"/>
              </p:cNvSpPr>
              <p:nvPr/>
            </p:nvSpPr>
            <p:spPr bwMode="auto">
              <a:xfrm>
                <a:off x="4942" y="3592"/>
                <a:ext cx="93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81"/>
              <p:cNvSpPr txBox="1">
                <a:spLocks noChangeArrowheads="1"/>
              </p:cNvSpPr>
              <p:nvPr/>
            </p:nvSpPr>
            <p:spPr bwMode="auto">
              <a:xfrm>
                <a:off x="3980" y="4270"/>
                <a:ext cx="116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80"/>
              <p:cNvSpPr>
                <a:spLocks noChangeArrowheads="1"/>
              </p:cNvSpPr>
              <p:nvPr/>
            </p:nvSpPr>
            <p:spPr bwMode="auto">
              <a:xfrm>
                <a:off x="3931" y="405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Oval 79"/>
              <p:cNvSpPr>
                <a:spLocks noChangeArrowheads="1"/>
              </p:cNvSpPr>
              <p:nvPr/>
            </p:nvSpPr>
            <p:spPr bwMode="auto">
              <a:xfrm>
                <a:off x="3946" y="368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" name="Oval 78"/>
              <p:cNvSpPr>
                <a:spLocks noChangeArrowheads="1"/>
              </p:cNvSpPr>
              <p:nvPr/>
            </p:nvSpPr>
            <p:spPr bwMode="auto">
              <a:xfrm>
                <a:off x="4911" y="2607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7" name="Oval 77"/>
              <p:cNvSpPr>
                <a:spLocks noChangeArrowheads="1"/>
              </p:cNvSpPr>
              <p:nvPr/>
            </p:nvSpPr>
            <p:spPr bwMode="auto">
              <a:xfrm>
                <a:off x="5359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8" name="Oval 76"/>
              <p:cNvSpPr>
                <a:spLocks noChangeArrowheads="1"/>
              </p:cNvSpPr>
              <p:nvPr/>
            </p:nvSpPr>
            <p:spPr bwMode="auto">
              <a:xfrm>
                <a:off x="4922" y="3665"/>
                <a:ext cx="114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9" name="Oval 75"/>
              <p:cNvSpPr>
                <a:spLocks noChangeArrowheads="1"/>
              </p:cNvSpPr>
              <p:nvPr/>
            </p:nvSpPr>
            <p:spPr bwMode="auto">
              <a:xfrm>
                <a:off x="3931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2146" y="958"/>
                <a:ext cx="4120" cy="4052"/>
                <a:chOff x="2146" y="958"/>
                <a:chExt cx="4120" cy="4052"/>
              </a:xfrm>
            </p:grpSpPr>
            <p:sp>
              <p:nvSpPr>
                <p:cNvPr id="21" name="Oval 74"/>
                <p:cNvSpPr>
                  <a:spLocks noChangeArrowheads="1"/>
                </p:cNvSpPr>
                <p:nvPr/>
              </p:nvSpPr>
              <p:spPr bwMode="auto">
                <a:xfrm>
                  <a:off x="2571" y="1260"/>
                  <a:ext cx="2843" cy="28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994" y="958"/>
                  <a:ext cx="0" cy="40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72"/>
                <p:cNvSpPr>
                  <a:spLocks noChangeShapeType="1"/>
                </p:cNvSpPr>
                <p:nvPr/>
              </p:nvSpPr>
              <p:spPr bwMode="auto">
                <a:xfrm>
                  <a:off x="2146" y="2680"/>
                  <a:ext cx="4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24" name="Group 63"/>
                <p:cNvGrpSpPr>
                  <a:grpSpLocks/>
                </p:cNvGrpSpPr>
                <p:nvPr/>
              </p:nvGrpSpPr>
              <p:grpSpPr bwMode="auto">
                <a:xfrm>
                  <a:off x="3927" y="2611"/>
                  <a:ext cx="1540" cy="1557"/>
                  <a:chOff x="3927" y="2611"/>
                  <a:chExt cx="1540" cy="1557"/>
                </a:xfrm>
              </p:grpSpPr>
              <p:sp>
                <p:nvSpPr>
                  <p:cNvPr id="27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928" y="3673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055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5354" y="263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3945" y="2645"/>
                    <a:ext cx="85" cy="8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2611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368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794754"/>
                </p:ext>
              </p:extLst>
            </p:nvPr>
          </p:nvGraphicFramePr>
          <p:xfrm>
            <a:off x="1547664" y="2684488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4" name="Equation" r:id="rId3" imgW="203040" imgH="279360" progId="Equation.DSMT4">
                    <p:embed/>
                  </p:oleObj>
                </mc:Choice>
                <mc:Fallback>
                  <p:oleObj name="Equation" r:id="rId3" imgW="203040" imgH="279360" progId="Equation.DSMT4">
                    <p:embed/>
                    <p:pic>
                      <p:nvPicPr>
                        <p:cNvPr id="0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684488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Объект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367623"/>
                </p:ext>
              </p:extLst>
            </p:nvPr>
          </p:nvGraphicFramePr>
          <p:xfrm>
            <a:off x="2850406" y="1383060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5" name="Equation" r:id="rId5" imgW="203040" imgH="279360" progId="Equation.DSMT4">
                    <p:embed/>
                  </p:oleObj>
                </mc:Choice>
                <mc:Fallback>
                  <p:oleObj name="Equation" r:id="rId5" imgW="203040" imgH="279360" progId="Equation.DSMT4">
                    <p:embed/>
                    <p:pic>
                      <p:nvPicPr>
                        <p:cNvPr id="0" name="Объект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06" y="1383060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" name="Группа 81"/>
          <p:cNvGrpSpPr/>
          <p:nvPr/>
        </p:nvGrpSpPr>
        <p:grpSpPr>
          <a:xfrm>
            <a:off x="6173039" y="98961"/>
            <a:ext cx="2863457" cy="2922886"/>
            <a:chOff x="298132" y="188640"/>
            <a:chExt cx="2863457" cy="2922886"/>
          </a:xfrm>
        </p:grpSpPr>
        <p:grpSp>
          <p:nvGrpSpPr>
            <p:cNvPr id="83" name="Group 61"/>
            <p:cNvGrpSpPr>
              <a:grpSpLocks noChangeAspect="1"/>
            </p:cNvGrpSpPr>
            <p:nvPr/>
          </p:nvGrpSpPr>
          <p:grpSpPr bwMode="auto">
            <a:xfrm>
              <a:off x="298132" y="188640"/>
              <a:ext cx="2824161" cy="2789253"/>
              <a:chOff x="2106" y="618"/>
              <a:chExt cx="4448" cy="4392"/>
            </a:xfrm>
          </p:grpSpPr>
          <p:sp>
            <p:nvSpPr>
              <p:cNvPr id="86" name="AutoShape 98"/>
              <p:cNvSpPr>
                <a:spLocks noChangeAspect="1" noChangeArrowheads="1" noTextEdit="1"/>
              </p:cNvSpPr>
              <p:nvPr/>
            </p:nvSpPr>
            <p:spPr bwMode="auto">
              <a:xfrm>
                <a:off x="2146" y="618"/>
                <a:ext cx="4408" cy="4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7" name="Text Box 97"/>
              <p:cNvSpPr txBox="1">
                <a:spLocks noChangeArrowheads="1"/>
              </p:cNvSpPr>
              <p:nvPr/>
            </p:nvSpPr>
            <p:spPr bwMode="auto">
              <a:xfrm>
                <a:off x="3479" y="3980"/>
                <a:ext cx="71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8" name="Group 89"/>
              <p:cNvGrpSpPr>
                <a:grpSpLocks/>
              </p:cNvGrpSpPr>
              <p:nvPr/>
            </p:nvGrpSpPr>
            <p:grpSpPr bwMode="auto">
              <a:xfrm>
                <a:off x="3991" y="2685"/>
                <a:ext cx="1423" cy="1390"/>
                <a:chOff x="3365" y="7079"/>
                <a:chExt cx="1422" cy="1390"/>
              </a:xfrm>
            </p:grpSpPr>
            <p:sp>
              <p:nvSpPr>
                <p:cNvPr id="114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66" y="7100"/>
                  <a:ext cx="1421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366" y="7079"/>
                  <a:ext cx="1144" cy="8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6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366" y="7088"/>
                  <a:ext cx="802" cy="60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366" y="7080"/>
                  <a:ext cx="538" cy="4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365" y="7089"/>
                  <a:ext cx="223" cy="16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19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379" y="7360"/>
                  <a:ext cx="1366" cy="10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2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3581" y="7610"/>
                  <a:ext cx="1106" cy="8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 flipH="1" flipV="1">
                <a:off x="4964" y="2675"/>
                <a:ext cx="0" cy="10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 flipH="1">
                <a:off x="3991" y="3725"/>
                <a:ext cx="96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1" name="Text Box 86"/>
              <p:cNvSpPr txBox="1">
                <a:spLocks noChangeArrowheads="1"/>
              </p:cNvSpPr>
              <p:nvPr/>
            </p:nvSpPr>
            <p:spPr bwMode="auto">
              <a:xfrm>
                <a:off x="5294" y="2092"/>
                <a:ext cx="71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Text Box 85"/>
              <p:cNvSpPr txBox="1">
                <a:spLocks noChangeArrowheads="1"/>
              </p:cNvSpPr>
              <p:nvPr/>
            </p:nvSpPr>
            <p:spPr bwMode="auto">
              <a:xfrm>
                <a:off x="3424" y="2092"/>
                <a:ext cx="71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Text Box 84"/>
              <p:cNvSpPr txBox="1">
                <a:spLocks noChangeArrowheads="1"/>
              </p:cNvSpPr>
              <p:nvPr/>
            </p:nvSpPr>
            <p:spPr bwMode="auto">
              <a:xfrm>
                <a:off x="3152" y="3334"/>
                <a:ext cx="937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 Box 83"/>
              <p:cNvSpPr txBox="1">
                <a:spLocks noChangeArrowheads="1"/>
              </p:cNvSpPr>
              <p:nvPr/>
            </p:nvSpPr>
            <p:spPr bwMode="auto">
              <a:xfrm>
                <a:off x="4473" y="2052"/>
                <a:ext cx="84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21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Text Box 82"/>
              <p:cNvSpPr txBox="1">
                <a:spLocks noChangeArrowheads="1"/>
              </p:cNvSpPr>
              <p:nvPr/>
            </p:nvSpPr>
            <p:spPr bwMode="auto">
              <a:xfrm>
                <a:off x="4942" y="3592"/>
                <a:ext cx="93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000" b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ru-RU" sz="2000" baseline="-30000" dirty="0">
                    <a:solidFill>
                      <a:srgbClr val="000000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</a:t>
                </a:r>
                <a:r>
                  <a:rPr kumimoji="0" lang="en-US" altLang="ru-RU" sz="2000" b="0" i="0" u="none" strike="noStrike" cap="none" normalizeH="0" baseline="-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</a:t>
                </a:r>
                <a:endParaRPr kumimoji="0" lang="en-US" alt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 Box 81"/>
              <p:cNvSpPr txBox="1">
                <a:spLocks noChangeArrowheads="1"/>
              </p:cNvSpPr>
              <p:nvPr/>
            </p:nvSpPr>
            <p:spPr bwMode="auto">
              <a:xfrm>
                <a:off x="3980" y="4270"/>
                <a:ext cx="1161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Oval 80"/>
              <p:cNvSpPr>
                <a:spLocks noChangeArrowheads="1"/>
              </p:cNvSpPr>
              <p:nvPr/>
            </p:nvSpPr>
            <p:spPr bwMode="auto">
              <a:xfrm>
                <a:off x="3931" y="405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8" name="Oval 79"/>
              <p:cNvSpPr>
                <a:spLocks noChangeArrowheads="1"/>
              </p:cNvSpPr>
              <p:nvPr/>
            </p:nvSpPr>
            <p:spPr bwMode="auto">
              <a:xfrm>
                <a:off x="3946" y="368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9" name="Oval 78"/>
              <p:cNvSpPr>
                <a:spLocks noChangeArrowheads="1"/>
              </p:cNvSpPr>
              <p:nvPr/>
            </p:nvSpPr>
            <p:spPr bwMode="auto">
              <a:xfrm>
                <a:off x="4911" y="2607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0" name="Oval 77"/>
              <p:cNvSpPr>
                <a:spLocks noChangeArrowheads="1"/>
              </p:cNvSpPr>
              <p:nvPr/>
            </p:nvSpPr>
            <p:spPr bwMode="auto">
              <a:xfrm>
                <a:off x="5359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1" name="Oval 76"/>
              <p:cNvSpPr>
                <a:spLocks noChangeArrowheads="1"/>
              </p:cNvSpPr>
              <p:nvPr/>
            </p:nvSpPr>
            <p:spPr bwMode="auto">
              <a:xfrm>
                <a:off x="4922" y="3665"/>
                <a:ext cx="114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" name="Oval 75"/>
              <p:cNvSpPr>
                <a:spLocks noChangeArrowheads="1"/>
              </p:cNvSpPr>
              <p:nvPr/>
            </p:nvSpPr>
            <p:spPr bwMode="auto">
              <a:xfrm>
                <a:off x="3931" y="2630"/>
                <a:ext cx="115" cy="11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03" name="Group 62"/>
              <p:cNvGrpSpPr>
                <a:grpSpLocks/>
              </p:cNvGrpSpPr>
              <p:nvPr/>
            </p:nvGrpSpPr>
            <p:grpSpPr bwMode="auto">
              <a:xfrm>
                <a:off x="2106" y="958"/>
                <a:ext cx="4120" cy="4052"/>
                <a:chOff x="2106" y="958"/>
                <a:chExt cx="4120" cy="4052"/>
              </a:xfrm>
            </p:grpSpPr>
            <p:sp>
              <p:nvSpPr>
                <p:cNvPr id="104" name="Oval 74"/>
                <p:cNvSpPr>
                  <a:spLocks noChangeArrowheads="1"/>
                </p:cNvSpPr>
                <p:nvPr/>
              </p:nvSpPr>
              <p:spPr bwMode="auto">
                <a:xfrm>
                  <a:off x="2571" y="1260"/>
                  <a:ext cx="2843" cy="284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994" y="958"/>
                  <a:ext cx="0" cy="40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6" name="Line 72"/>
                <p:cNvSpPr>
                  <a:spLocks noChangeShapeType="1"/>
                </p:cNvSpPr>
                <p:nvPr/>
              </p:nvSpPr>
              <p:spPr bwMode="auto">
                <a:xfrm>
                  <a:off x="2106" y="2680"/>
                  <a:ext cx="41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07" name="Group 63"/>
                <p:cNvGrpSpPr>
                  <a:grpSpLocks/>
                </p:cNvGrpSpPr>
                <p:nvPr/>
              </p:nvGrpSpPr>
              <p:grpSpPr bwMode="auto">
                <a:xfrm>
                  <a:off x="3927" y="2611"/>
                  <a:ext cx="1540" cy="1557"/>
                  <a:chOff x="3927" y="2611"/>
                  <a:chExt cx="1540" cy="1557"/>
                </a:xfrm>
              </p:grpSpPr>
              <p:sp>
                <p:nvSpPr>
                  <p:cNvPr id="108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928" y="3673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0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3927" y="4055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5354" y="263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3945" y="2645"/>
                    <a:ext cx="85" cy="8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915" y="2611"/>
                    <a:ext cx="96" cy="9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3938" y="3680"/>
                    <a:ext cx="113" cy="113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612047"/>
                </p:ext>
              </p:extLst>
            </p:nvPr>
          </p:nvGraphicFramePr>
          <p:xfrm>
            <a:off x="1547664" y="2684488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6" name="Equation" r:id="rId7" imgW="203040" imgH="279360" progId="Equation.DSMT4">
                    <p:embed/>
                  </p:oleObj>
                </mc:Choice>
                <mc:Fallback>
                  <p:oleObj name="Equation" r:id="rId7" imgW="203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2684488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911310"/>
                </p:ext>
              </p:extLst>
            </p:nvPr>
          </p:nvGraphicFramePr>
          <p:xfrm>
            <a:off x="2850439" y="1384657"/>
            <a:ext cx="31115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7" name="Equation" r:id="rId9" imgW="203040" imgH="279360" progId="Equation.DSMT4">
                    <p:embed/>
                  </p:oleObj>
                </mc:Choice>
                <mc:Fallback>
                  <p:oleObj name="Equation" r:id="rId9" imgW="203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439" y="1384657"/>
                          <a:ext cx="31115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" name="Объект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28786"/>
              </p:ext>
            </p:extLst>
          </p:nvPr>
        </p:nvGraphicFramePr>
        <p:xfrm>
          <a:off x="144496" y="4177565"/>
          <a:ext cx="8892000" cy="241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8" name="Equation" r:id="rId10" imgW="6006960" imgH="1638000" progId="Equation.DSMT4">
                  <p:embed/>
                </p:oleObj>
              </mc:Choice>
              <mc:Fallback>
                <p:oleObj name="Equation" r:id="rId10" imgW="6006960" imgH="163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6" y="4177565"/>
                        <a:ext cx="8892000" cy="241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323528" y="324036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Extremum values of normal and shear stresses</a:t>
            </a:r>
            <a:endParaRPr lang="ru-RU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059832" y="3656752"/>
            <a:ext cx="2916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Principal Directions</a:t>
            </a:r>
            <a:endParaRPr lang="ru-RU" sz="2600" b="1" dirty="0">
              <a:solidFill>
                <a:srgbClr val="C00000"/>
              </a:solidFill>
            </a:endParaRPr>
          </a:p>
        </p:txBody>
      </p:sp>
      <p:grpSp>
        <p:nvGrpSpPr>
          <p:cNvPr id="124" name="Group 61"/>
          <p:cNvGrpSpPr>
            <a:grpSpLocks noChangeAspect="1"/>
          </p:cNvGrpSpPr>
          <p:nvPr/>
        </p:nvGrpSpPr>
        <p:grpSpPr bwMode="auto">
          <a:xfrm>
            <a:off x="103312" y="91722"/>
            <a:ext cx="2853999" cy="3002638"/>
            <a:chOff x="2146" y="618"/>
            <a:chExt cx="4495" cy="4728"/>
          </a:xfrm>
        </p:grpSpPr>
        <p:sp>
          <p:nvSpPr>
            <p:cNvPr id="125" name="AutoShape 98"/>
            <p:cNvSpPr>
              <a:spLocks noChangeAspect="1" noChangeArrowheads="1" noTextEdit="1"/>
            </p:cNvSpPr>
            <p:nvPr/>
          </p:nvSpPr>
          <p:spPr bwMode="auto">
            <a:xfrm>
              <a:off x="2146" y="618"/>
              <a:ext cx="4408" cy="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6" name="Text Box 97"/>
            <p:cNvSpPr txBox="1">
              <a:spLocks noChangeArrowheads="1"/>
            </p:cNvSpPr>
            <p:nvPr/>
          </p:nvSpPr>
          <p:spPr bwMode="auto">
            <a:xfrm>
              <a:off x="3479" y="3980"/>
              <a:ext cx="71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" name="Group 89"/>
            <p:cNvGrpSpPr>
              <a:grpSpLocks/>
            </p:cNvGrpSpPr>
            <p:nvPr/>
          </p:nvGrpSpPr>
          <p:grpSpPr bwMode="auto">
            <a:xfrm>
              <a:off x="3991" y="2685"/>
              <a:ext cx="1423" cy="1390"/>
              <a:chOff x="3365" y="7079"/>
              <a:chExt cx="1422" cy="1390"/>
            </a:xfrm>
          </p:grpSpPr>
          <p:sp>
            <p:nvSpPr>
              <p:cNvPr id="155" name="Line 96"/>
              <p:cNvSpPr>
                <a:spLocks noChangeShapeType="1"/>
              </p:cNvSpPr>
              <p:nvPr/>
            </p:nvSpPr>
            <p:spPr bwMode="auto">
              <a:xfrm flipH="1">
                <a:off x="3366" y="7100"/>
                <a:ext cx="1421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6" name="Line 95"/>
              <p:cNvSpPr>
                <a:spLocks noChangeShapeType="1"/>
              </p:cNvSpPr>
              <p:nvPr/>
            </p:nvSpPr>
            <p:spPr bwMode="auto">
              <a:xfrm flipH="1">
                <a:off x="3366" y="7079"/>
                <a:ext cx="1144" cy="8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7" name="Line 94"/>
              <p:cNvSpPr>
                <a:spLocks noChangeShapeType="1"/>
              </p:cNvSpPr>
              <p:nvPr/>
            </p:nvSpPr>
            <p:spPr bwMode="auto">
              <a:xfrm flipH="1">
                <a:off x="3366" y="7088"/>
                <a:ext cx="802" cy="6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8" name="Line 93"/>
              <p:cNvSpPr>
                <a:spLocks noChangeShapeType="1"/>
              </p:cNvSpPr>
              <p:nvPr/>
            </p:nvSpPr>
            <p:spPr bwMode="auto">
              <a:xfrm flipH="1">
                <a:off x="3366" y="7080"/>
                <a:ext cx="538" cy="4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9" name="Line 92"/>
              <p:cNvSpPr>
                <a:spLocks noChangeShapeType="1"/>
              </p:cNvSpPr>
              <p:nvPr/>
            </p:nvSpPr>
            <p:spPr bwMode="auto">
              <a:xfrm flipH="1">
                <a:off x="3365" y="7089"/>
                <a:ext cx="223" cy="1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0" name="Line 91"/>
              <p:cNvSpPr>
                <a:spLocks noChangeShapeType="1"/>
              </p:cNvSpPr>
              <p:nvPr/>
            </p:nvSpPr>
            <p:spPr bwMode="auto">
              <a:xfrm flipH="1">
                <a:off x="3379" y="7360"/>
                <a:ext cx="1366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1" name="Line 90"/>
              <p:cNvSpPr>
                <a:spLocks noChangeShapeType="1"/>
              </p:cNvSpPr>
              <p:nvPr/>
            </p:nvSpPr>
            <p:spPr bwMode="auto">
              <a:xfrm flipH="1">
                <a:off x="3581" y="7610"/>
                <a:ext cx="1106" cy="8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H="1" flipV="1">
              <a:off x="4964" y="2675"/>
              <a:ext cx="0" cy="10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9" name="Line 87"/>
            <p:cNvSpPr>
              <a:spLocks noChangeShapeType="1"/>
            </p:cNvSpPr>
            <p:nvPr/>
          </p:nvSpPr>
          <p:spPr bwMode="auto">
            <a:xfrm flipH="1">
              <a:off x="3991" y="3725"/>
              <a:ext cx="9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0" name="Text Box 86"/>
            <p:cNvSpPr txBox="1">
              <a:spLocks noChangeArrowheads="1"/>
            </p:cNvSpPr>
            <p:nvPr/>
          </p:nvSpPr>
          <p:spPr bwMode="auto">
            <a:xfrm>
              <a:off x="5294" y="2092"/>
              <a:ext cx="71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 Box 85"/>
            <p:cNvSpPr txBox="1">
              <a:spLocks noChangeArrowheads="1"/>
            </p:cNvSpPr>
            <p:nvPr/>
          </p:nvSpPr>
          <p:spPr bwMode="auto">
            <a:xfrm>
              <a:off x="3424" y="2092"/>
              <a:ext cx="71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 Box 84"/>
            <p:cNvSpPr txBox="1">
              <a:spLocks noChangeArrowheads="1"/>
            </p:cNvSpPr>
            <p:nvPr/>
          </p:nvSpPr>
          <p:spPr bwMode="auto">
            <a:xfrm>
              <a:off x="3152" y="3334"/>
              <a:ext cx="937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4473" y="2052"/>
              <a:ext cx="84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23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 Box 82"/>
            <p:cNvSpPr txBox="1">
              <a:spLocks noChangeArrowheads="1"/>
            </p:cNvSpPr>
            <p:nvPr/>
          </p:nvSpPr>
          <p:spPr bwMode="auto">
            <a:xfrm>
              <a:off x="4942" y="3592"/>
              <a:ext cx="106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0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2000" b="0" i="0" u="none" strike="noStrike" cap="none" normalizeH="0" baseline="-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3980" y="4270"/>
              <a:ext cx="1161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Oval 80"/>
            <p:cNvSpPr>
              <a:spLocks noChangeArrowheads="1"/>
            </p:cNvSpPr>
            <p:nvPr/>
          </p:nvSpPr>
          <p:spPr bwMode="auto">
            <a:xfrm>
              <a:off x="3931" y="405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7" name="Oval 79"/>
            <p:cNvSpPr>
              <a:spLocks noChangeArrowheads="1"/>
            </p:cNvSpPr>
            <p:nvPr/>
          </p:nvSpPr>
          <p:spPr bwMode="auto">
            <a:xfrm>
              <a:off x="3946" y="368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8" name="Oval 78"/>
            <p:cNvSpPr>
              <a:spLocks noChangeArrowheads="1"/>
            </p:cNvSpPr>
            <p:nvPr/>
          </p:nvSpPr>
          <p:spPr bwMode="auto">
            <a:xfrm>
              <a:off x="4911" y="2607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9" name="Oval 77"/>
            <p:cNvSpPr>
              <a:spLocks noChangeArrowheads="1"/>
            </p:cNvSpPr>
            <p:nvPr/>
          </p:nvSpPr>
          <p:spPr bwMode="auto">
            <a:xfrm>
              <a:off x="5359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0" name="Oval 76"/>
            <p:cNvSpPr>
              <a:spLocks noChangeArrowheads="1"/>
            </p:cNvSpPr>
            <p:nvPr/>
          </p:nvSpPr>
          <p:spPr bwMode="auto">
            <a:xfrm>
              <a:off x="4922" y="3665"/>
              <a:ext cx="114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1" name="Oval 75"/>
            <p:cNvSpPr>
              <a:spLocks noChangeArrowheads="1"/>
            </p:cNvSpPr>
            <p:nvPr/>
          </p:nvSpPr>
          <p:spPr bwMode="auto">
            <a:xfrm>
              <a:off x="3931" y="2630"/>
              <a:ext cx="115" cy="11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6699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2" name="Group 62"/>
            <p:cNvGrpSpPr>
              <a:grpSpLocks/>
            </p:cNvGrpSpPr>
            <p:nvPr/>
          </p:nvGrpSpPr>
          <p:grpSpPr bwMode="auto">
            <a:xfrm>
              <a:off x="2146" y="958"/>
              <a:ext cx="4495" cy="4388"/>
              <a:chOff x="2146" y="958"/>
              <a:chExt cx="4495" cy="4388"/>
            </a:xfrm>
          </p:grpSpPr>
          <p:sp>
            <p:nvSpPr>
              <p:cNvPr id="143" name="Oval 74"/>
              <p:cNvSpPr>
                <a:spLocks noChangeArrowheads="1"/>
              </p:cNvSpPr>
              <p:nvPr/>
            </p:nvSpPr>
            <p:spPr bwMode="auto">
              <a:xfrm>
                <a:off x="2571" y="1260"/>
                <a:ext cx="2843" cy="28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4" name="Line 73"/>
              <p:cNvSpPr>
                <a:spLocks noChangeShapeType="1"/>
              </p:cNvSpPr>
              <p:nvPr/>
            </p:nvSpPr>
            <p:spPr bwMode="auto">
              <a:xfrm flipH="1">
                <a:off x="3994" y="958"/>
                <a:ext cx="0" cy="40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>
                <a:off x="2146" y="2680"/>
                <a:ext cx="41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927" y="2476"/>
                <a:ext cx="2714" cy="2870"/>
                <a:chOff x="3927" y="2476"/>
                <a:chExt cx="2714" cy="2870"/>
              </a:xfrm>
            </p:grpSpPr>
            <p:pic>
              <p:nvPicPr>
                <p:cNvPr id="147" name="Picture 71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89" y="4534"/>
                  <a:ext cx="599" cy="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70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4" y="2476"/>
                  <a:ext cx="527" cy="7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9" name="Oval 69"/>
                <p:cNvSpPr>
                  <a:spLocks noChangeArrowheads="1"/>
                </p:cNvSpPr>
                <p:nvPr/>
              </p:nvSpPr>
              <p:spPr bwMode="auto">
                <a:xfrm>
                  <a:off x="4928" y="3673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0" name="Oval 68"/>
                <p:cNvSpPr>
                  <a:spLocks noChangeArrowheads="1"/>
                </p:cNvSpPr>
                <p:nvPr/>
              </p:nvSpPr>
              <p:spPr bwMode="auto">
                <a:xfrm>
                  <a:off x="3927" y="4055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1" name="Oval 67"/>
                <p:cNvSpPr>
                  <a:spLocks noChangeArrowheads="1"/>
                </p:cNvSpPr>
                <p:nvPr/>
              </p:nvSpPr>
              <p:spPr bwMode="auto">
                <a:xfrm>
                  <a:off x="5354" y="263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2" name="Oval 66"/>
                <p:cNvSpPr>
                  <a:spLocks noChangeArrowheads="1"/>
                </p:cNvSpPr>
                <p:nvPr/>
              </p:nvSpPr>
              <p:spPr bwMode="auto">
                <a:xfrm>
                  <a:off x="3945" y="2645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3" name="Oval 65"/>
                <p:cNvSpPr>
                  <a:spLocks noChangeArrowheads="1"/>
                </p:cNvSpPr>
                <p:nvPr/>
              </p:nvSpPr>
              <p:spPr bwMode="auto">
                <a:xfrm>
                  <a:off x="4915" y="2611"/>
                  <a:ext cx="96" cy="9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54" name="Oval 64"/>
                <p:cNvSpPr>
                  <a:spLocks noChangeArrowheads="1"/>
                </p:cNvSpPr>
                <p:nvPr/>
              </p:nvSpPr>
              <p:spPr bwMode="auto">
                <a:xfrm>
                  <a:off x="3938" y="3680"/>
                  <a:ext cx="113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0783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55406"/>
              </p:ext>
            </p:extLst>
          </p:nvPr>
        </p:nvGraphicFramePr>
        <p:xfrm>
          <a:off x="80963" y="476672"/>
          <a:ext cx="727392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9" name="Equation" r:id="rId3" imgW="4914720" imgH="1638000" progId="Equation.DSMT4">
                  <p:embed/>
                </p:oleObj>
              </mc:Choice>
              <mc:Fallback>
                <p:oleObj name="Equation" r:id="rId3" imgW="4914720" imgH="1638000" progId="Equation.DSMT4">
                  <p:embed/>
                  <p:pic>
                    <p:nvPicPr>
                      <p:cNvPr id="0" name="Объект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476672"/>
                        <a:ext cx="7273925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</a:rPr>
              <a:t>Principal shear directions</a:t>
            </a:r>
            <a:r>
              <a:rPr lang="en-US" sz="2400" b="1" dirty="0">
                <a:solidFill>
                  <a:srgbClr val="C00000"/>
                </a:solidFill>
              </a:rPr>
              <a:t>, and </a:t>
            </a:r>
            <a:r>
              <a:rPr lang="en-US" sz="2400" b="1" i="1" dirty="0">
                <a:solidFill>
                  <a:srgbClr val="C00000"/>
                </a:solidFill>
              </a:rPr>
              <a:t>principal shear stresses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0312" y="1124744"/>
                <a:ext cx="1872208" cy="88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Maximum shear stresses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0">
                            <a:solidFill>
                              <a:srgbClr val="C00000"/>
                            </a:solidFill>
                            <a:latin typeface="Cambria Math"/>
                          </a:rPr>
                          <m:t>𝛔</m:t>
                        </m:r>
                      </m:e>
                      <m:sub>
                        <m:r>
                          <a:rPr lang="ru-RU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ru-RU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sub>
                    </m:sSub>
                  </m:oMath>
                </a14:m>
                <a:endParaRPr lang="ru-RU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124744"/>
                <a:ext cx="1872208" cy="883575"/>
              </a:xfrm>
              <a:prstGeom prst="rect">
                <a:avLst/>
              </a:prstGeom>
              <a:blipFill rotWithShape="1">
                <a:blip r:embed="rId5"/>
                <a:stretch>
                  <a:fillRect l="-5212" t="-15972" b="-15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2627784" y="3068960"/>
            <a:ext cx="3833782" cy="3776587"/>
            <a:chOff x="2627784" y="3068960"/>
            <a:chExt cx="3833782" cy="3776587"/>
          </a:xfrm>
        </p:grpSpPr>
        <p:grpSp>
          <p:nvGrpSpPr>
            <p:cNvPr id="36" name="Группа 35"/>
            <p:cNvGrpSpPr>
              <a:grpSpLocks noChangeAspect="1"/>
            </p:cNvGrpSpPr>
            <p:nvPr/>
          </p:nvGrpSpPr>
          <p:grpSpPr>
            <a:xfrm>
              <a:off x="2699792" y="3068960"/>
              <a:ext cx="3761774" cy="3492000"/>
              <a:chOff x="3507633" y="3429000"/>
              <a:chExt cx="2792559" cy="2592288"/>
            </a:xfrm>
          </p:grpSpPr>
          <p:grpSp>
            <p:nvGrpSpPr>
              <p:cNvPr id="31" name="Группа 30"/>
              <p:cNvGrpSpPr/>
              <p:nvPr/>
            </p:nvGrpSpPr>
            <p:grpSpPr>
              <a:xfrm>
                <a:off x="3507633" y="3429000"/>
                <a:ext cx="2792559" cy="2592288"/>
                <a:chOff x="328666" y="3373190"/>
                <a:chExt cx="2792559" cy="2592288"/>
              </a:xfrm>
            </p:grpSpPr>
            <p:grpSp>
              <p:nvGrpSpPr>
                <p:cNvPr id="8" name="Группа 7"/>
                <p:cNvGrpSpPr/>
                <p:nvPr/>
              </p:nvGrpSpPr>
              <p:grpSpPr>
                <a:xfrm>
                  <a:off x="638740" y="4976738"/>
                  <a:ext cx="2086684" cy="428666"/>
                  <a:chOff x="628636" y="4489549"/>
                  <a:chExt cx="1251259" cy="258456"/>
                </a:xfrm>
              </p:grpSpPr>
              <p:sp>
                <p:nvSpPr>
                  <p:cNvPr id="6" name="Прямая соединительная линия 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42737" y="4489549"/>
                    <a:ext cx="737158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C0000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7" name="Прямая соединительная линия 6"/>
                  <p:cNvSpPr>
                    <a:spLocks noChangeShapeType="1"/>
                  </p:cNvSpPr>
                  <p:nvPr/>
                </p:nvSpPr>
                <p:spPr bwMode="auto">
                  <a:xfrm rot="8112843" flipV="1">
                    <a:off x="628636" y="4695239"/>
                    <a:ext cx="613134" cy="52766"/>
                  </a:xfrm>
                  <a:prstGeom prst="line">
                    <a:avLst/>
                  </a:prstGeom>
                  <a:noFill/>
                  <a:ln w="57150">
                    <a:solidFill>
                      <a:srgbClr val="C00000"/>
                    </a:solidFill>
                    <a:round/>
                    <a:headEnd/>
                    <a:tailEnd type="triangl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9" name="Овал 8"/>
                <p:cNvSpPr/>
                <p:nvPr/>
              </p:nvSpPr>
              <p:spPr>
                <a:xfrm>
                  <a:off x="1437556" y="4910956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33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0" name="Объект 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2625583"/>
                        </p:ext>
                      </p:extLst>
                    </p:nvPr>
                  </p:nvGraphicFramePr>
                  <p:xfrm>
                    <a:off x="2789437" y="4761363"/>
                    <a:ext cx="331788" cy="427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8090" name="Equation" r:id="rId6" imgW="215640" imgH="279360" progId="Equation.DSMT4">
                            <p:embed/>
                          </p:oleObj>
                        </mc:Choice>
                        <mc:Fallback>
                          <p:oleObj name="Equation" r:id="rId6" imgW="215640" imgH="279360" progId="Equation.DSMT4">
                            <p:embed/>
                            <p:pic>
                              <p:nvPicPr>
                                <p:cNvPr id="0" name="Объект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89437" y="4761363"/>
                                  <a:ext cx="331788" cy="42703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0" name="Объект 9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022625583"/>
                        </p:ext>
                      </p:extLst>
                    </p:nvPr>
                  </p:nvGraphicFramePr>
                  <p:xfrm>
                    <a:off x="2789437" y="4761363"/>
                    <a:ext cx="331788" cy="427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7914" name="Equation" r:id="rId8" imgW="215640" imgH="279360" progId="Equation.DSMT4">
                            <p:embed/>
                          </p:oleObj>
                        </mc:Choice>
                        <mc:Fallback>
                          <p:oleObj name="Equation" r:id="rId8" imgW="215640" imgH="279360" progId="Equation.DSMT4">
                            <p:embed/>
                            <p:pic>
                              <p:nvPicPr>
                                <p:cNvPr id="0" name="Объект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89437" y="4761363"/>
                                  <a:ext cx="331788" cy="427037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Объект 1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30960720"/>
                        </p:ext>
                      </p:extLst>
                    </p:nvPr>
                  </p:nvGraphicFramePr>
                  <p:xfrm>
                    <a:off x="1537049" y="3373190"/>
                    <a:ext cx="314765" cy="432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8091" name="Equation" r:id="rId10" imgW="203040" imgH="279360" progId="Equation.DSMT4">
                            <p:embed/>
                          </p:oleObj>
                        </mc:Choice>
                        <mc:Fallback>
                          <p:oleObj name="Equation" r:id="rId10" imgW="203040" imgH="279360" progId="Equation.DSMT4">
                            <p:embed/>
                            <p:pic>
                              <p:nvPicPr>
                                <p:cNvPr id="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37049" y="3373190"/>
                                  <a:ext cx="314765" cy="432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Объект 1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830960720"/>
                        </p:ext>
                      </p:extLst>
                    </p:nvPr>
                  </p:nvGraphicFramePr>
                  <p:xfrm>
                    <a:off x="1537049" y="3373190"/>
                    <a:ext cx="314765" cy="432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7915" name="Equation" r:id="rId12" imgW="203040" imgH="279360" progId="Equation.DSMT4">
                            <p:embed/>
                          </p:oleObj>
                        </mc:Choice>
                        <mc:Fallback>
                          <p:oleObj name="Equation" r:id="rId12" imgW="203040" imgH="279360" progId="Equation.DSMT4">
                            <p:embed/>
                            <p:pic>
                              <p:nvPicPr>
                                <p:cNvPr id="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37049" y="3373190"/>
                                  <a:ext cx="314765" cy="432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2" name="Объект 1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11694549"/>
                        </p:ext>
                      </p:extLst>
                    </p:nvPr>
                  </p:nvGraphicFramePr>
                  <p:xfrm>
                    <a:off x="454844" y="5538440"/>
                    <a:ext cx="311150" cy="42703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8092" name="Equation" r:id="rId14" imgW="203040" imgH="279360" progId="Equation.DSMT4">
                            <p:embed/>
                          </p:oleObj>
                        </mc:Choice>
                        <mc:Fallback>
                          <p:oleObj name="Equation" r:id="rId14" imgW="203040" imgH="279360" progId="Equation.DSMT4">
                            <p:embed/>
                            <p:pic>
                              <p:nvPicPr>
                                <p:cNvPr id="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4844" y="5538440"/>
                                  <a:ext cx="311150" cy="427038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solidFill>
                                    <a:srgbClr val="FFEBEB"/>
                                  </a:solidFill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2" name="Объект 11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011694549"/>
                        </p:ext>
                      </p:extLst>
                    </p:nvPr>
                  </p:nvGraphicFramePr>
                  <p:xfrm>
                    <a:off x="454844" y="5538440"/>
                    <a:ext cx="311150" cy="42703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37916" name="Equation" r:id="rId16" imgW="203040" imgH="279360" progId="Equation.DSMT4">
                            <p:embed/>
                          </p:oleObj>
                        </mc:Choice>
                        <mc:Fallback>
                          <p:oleObj name="Equation" r:id="rId16" imgW="203040" imgH="279360" progId="Equation.DSMT4">
                            <p:embed/>
                            <p:pic>
                              <p:nvPicPr>
                                <p:cNvPr id="0" name="Объект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54844" y="5538440"/>
                                  <a:ext cx="311150" cy="427038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FEBEB"/>
                                </a:solidFill>
                                <a:ln>
                                  <a:solidFill>
                                    <a:srgbClr val="FFEBEB"/>
                                  </a:solidFill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cxnSp>
              <p:nvCxnSpPr>
                <p:cNvPr id="17" name="Прямая со стрелкой 16"/>
                <p:cNvCxnSpPr>
                  <a:cxnSpLocks noChangeAspect="1"/>
                </p:cNvCxnSpPr>
                <p:nvPr/>
              </p:nvCxnSpPr>
              <p:spPr>
                <a:xfrm flipH="1" flipV="1">
                  <a:off x="1003008" y="4606676"/>
                  <a:ext cx="452332" cy="336873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/>
                <p:cNvCxnSpPr>
                  <a:cxnSpLocks/>
                </p:cNvCxnSpPr>
                <p:nvPr/>
              </p:nvCxnSpPr>
              <p:spPr>
                <a:xfrm>
                  <a:off x="1516872" y="4990442"/>
                  <a:ext cx="380217" cy="520955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Прямоугольник 27"/>
                    <p:cNvSpPr/>
                    <p:nvPr/>
                  </p:nvSpPr>
                  <p:spPr>
                    <a:xfrm>
                      <a:off x="2146145" y="3749650"/>
                      <a:ext cx="72160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Прямоугольник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6145" y="3749650"/>
                      <a:ext cx="721608" cy="461665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Прямоугольник 28"/>
                    <p:cNvSpPr/>
                    <p:nvPr/>
                  </p:nvSpPr>
                  <p:spPr>
                    <a:xfrm>
                      <a:off x="328666" y="4437112"/>
                      <a:ext cx="71449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Прямоугольник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666" y="4437112"/>
                      <a:ext cx="714491" cy="46166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Прямоугольник 29"/>
                    <p:cNvSpPr/>
                    <p:nvPr/>
                  </p:nvSpPr>
                  <p:spPr>
                    <a:xfrm>
                      <a:off x="1897089" y="5389414"/>
                      <a:ext cx="714491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Прямоугольник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7089" y="5389414"/>
                      <a:ext cx="714491" cy="461665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Прямая соединительная линия 5"/>
              <p:cNvSpPr>
                <a:spLocks noChangeAspect="1" noChangeShapeType="1"/>
              </p:cNvSpPr>
              <p:nvPr/>
            </p:nvSpPr>
            <p:spPr bwMode="auto">
              <a:xfrm rot="16200000">
                <a:off x="4047721" y="4360827"/>
                <a:ext cx="1229332" cy="0"/>
              </a:xfrm>
              <a:prstGeom prst="line">
                <a:avLst/>
              </a:prstGeom>
              <a:noFill/>
              <a:ln w="57150">
                <a:solidFill>
                  <a:srgbClr val="C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Полилиния 33"/>
              <p:cNvSpPr/>
              <p:nvPr/>
            </p:nvSpPr>
            <p:spPr>
              <a:xfrm>
                <a:off x="4013200" y="5041900"/>
                <a:ext cx="1892300" cy="721565"/>
              </a:xfrm>
              <a:custGeom>
                <a:avLst/>
                <a:gdLst>
                  <a:gd name="connsiteX0" fmla="*/ 0 w 1892300"/>
                  <a:gd name="connsiteY0" fmla="*/ 711200 h 711200"/>
                  <a:gd name="connsiteX1" fmla="*/ 825500 w 1892300"/>
                  <a:gd name="connsiteY1" fmla="*/ 571500 h 711200"/>
                  <a:gd name="connsiteX2" fmla="*/ 1257300 w 1892300"/>
                  <a:gd name="connsiteY2" fmla="*/ 393700 h 711200"/>
                  <a:gd name="connsiteX3" fmla="*/ 1892300 w 1892300"/>
                  <a:gd name="connsiteY3" fmla="*/ 0 h 711200"/>
                  <a:gd name="connsiteX4" fmla="*/ 1892300 w 1892300"/>
                  <a:gd name="connsiteY4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2300" h="711200">
                    <a:moveTo>
                      <a:pt x="0" y="711200"/>
                    </a:moveTo>
                    <a:cubicBezTo>
                      <a:pt x="307975" y="667808"/>
                      <a:pt x="615950" y="624417"/>
                      <a:pt x="825500" y="571500"/>
                    </a:cubicBezTo>
                    <a:cubicBezTo>
                      <a:pt x="1035050" y="518583"/>
                      <a:pt x="1079500" y="488950"/>
                      <a:pt x="1257300" y="393700"/>
                    </a:cubicBezTo>
                    <a:cubicBezTo>
                      <a:pt x="1435100" y="298450"/>
                      <a:pt x="1892300" y="0"/>
                      <a:pt x="1892300" y="0"/>
                    </a:cubicBezTo>
                    <a:lnTo>
                      <a:pt x="1892300" y="0"/>
                    </a:ln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Прямая соединительная линия 5"/>
            <p:cNvSpPr>
              <a:spLocks noChangeAspect="1" noChangeShapeType="1"/>
            </p:cNvSpPr>
            <p:nvPr/>
          </p:nvSpPr>
          <p:spPr bwMode="auto">
            <a:xfrm rot="18900000">
              <a:off x="4052086" y="4590549"/>
              <a:ext cx="1655999" cy="0"/>
            </a:xfrm>
            <a:prstGeom prst="line">
              <a:avLst/>
            </a:prstGeom>
            <a:noFill/>
            <a:ln w="4445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Дуга 4"/>
            <p:cNvSpPr/>
            <p:nvPr/>
          </p:nvSpPr>
          <p:spPr>
            <a:xfrm>
              <a:off x="2627784" y="3533547"/>
              <a:ext cx="3312000" cy="3312000"/>
            </a:xfrm>
            <a:prstGeom prst="arc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Прямая соединительная линия 19"/>
            <p:cNvCxnSpPr/>
            <p:nvPr/>
          </p:nvCxnSpPr>
          <p:spPr>
            <a:xfrm>
              <a:off x="5465570" y="4005064"/>
              <a:ext cx="0" cy="1198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3624322" y="4730555"/>
              <a:ext cx="0" cy="1198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ая соединительная линия 36"/>
            <p:cNvSpPr>
              <a:spLocks noChangeAspect="1" noChangeShapeType="1"/>
            </p:cNvSpPr>
            <p:nvPr/>
          </p:nvSpPr>
          <p:spPr bwMode="auto">
            <a:xfrm rot="8112843" flipV="1">
              <a:off x="4683369" y="5538557"/>
              <a:ext cx="936000" cy="39911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3662262" y="5949280"/>
              <a:ext cx="11503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4275157" y="4026330"/>
              <a:ext cx="115030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ая соединительная линия 38"/>
            <p:cNvSpPr>
              <a:spLocks noChangeAspect="1" noChangeShapeType="1"/>
            </p:cNvSpPr>
            <p:nvPr/>
          </p:nvSpPr>
          <p:spPr bwMode="auto">
            <a:xfrm rot="8112843" flipV="1">
              <a:off x="3452739" y="4379702"/>
              <a:ext cx="936000" cy="39911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624322" y="589984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4761682" y="589984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3588318" y="4707505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5425463" y="398379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4232981" y="400506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5425463" y="5193081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3359888" y="3509434"/>
              <a:ext cx="861238" cy="2753143"/>
            </a:xfrm>
            <a:custGeom>
              <a:avLst/>
              <a:gdLst>
                <a:gd name="connsiteX0" fmla="*/ 0 w 861238"/>
                <a:gd name="connsiteY0" fmla="*/ 2690037 h 2690037"/>
                <a:gd name="connsiteX1" fmla="*/ 106326 w 861238"/>
                <a:gd name="connsiteY1" fmla="*/ 2052083 h 2690037"/>
                <a:gd name="connsiteX2" fmla="*/ 244549 w 861238"/>
                <a:gd name="connsiteY2" fmla="*/ 1190846 h 2690037"/>
                <a:gd name="connsiteX3" fmla="*/ 489098 w 861238"/>
                <a:gd name="connsiteY3" fmla="*/ 520995 h 2690037"/>
                <a:gd name="connsiteX4" fmla="*/ 861238 w 861238"/>
                <a:gd name="connsiteY4" fmla="*/ 0 h 2690037"/>
                <a:gd name="connsiteX5" fmla="*/ 861238 w 861238"/>
                <a:gd name="connsiteY5" fmla="*/ 0 h 269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238" h="2690037">
                  <a:moveTo>
                    <a:pt x="0" y="2690037"/>
                  </a:moveTo>
                  <a:cubicBezTo>
                    <a:pt x="32784" y="2495992"/>
                    <a:pt x="65568" y="2301948"/>
                    <a:pt x="106326" y="2052083"/>
                  </a:cubicBezTo>
                  <a:cubicBezTo>
                    <a:pt x="147084" y="1802218"/>
                    <a:pt x="180754" y="1446027"/>
                    <a:pt x="244549" y="1190846"/>
                  </a:cubicBezTo>
                  <a:cubicBezTo>
                    <a:pt x="308344" y="935665"/>
                    <a:pt x="386317" y="719469"/>
                    <a:pt x="489098" y="520995"/>
                  </a:cubicBezTo>
                  <a:cubicBezTo>
                    <a:pt x="591879" y="322521"/>
                    <a:pt x="861238" y="0"/>
                    <a:pt x="861238" y="0"/>
                  </a:cubicBezTo>
                  <a:lnTo>
                    <a:pt x="861238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4197281" y="350943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3357015" y="6192267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5871418" y="520299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1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051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>
            <a:grpSpLocks noChangeAspect="1"/>
          </p:cNvGrpSpPr>
          <p:nvPr/>
        </p:nvGrpSpPr>
        <p:grpSpPr bwMode="auto">
          <a:xfrm>
            <a:off x="2281282" y="404838"/>
            <a:ext cx="5026828" cy="3312194"/>
            <a:chOff x="5725" y="3765"/>
            <a:chExt cx="5392" cy="3553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5725" y="3765"/>
              <a:ext cx="5392" cy="3553"/>
              <a:chOff x="5725" y="1323"/>
              <a:chExt cx="5392" cy="3553"/>
            </a:xfrm>
          </p:grpSpPr>
          <p:grpSp>
            <p:nvGrpSpPr>
              <p:cNvPr id="38" name="Group 11"/>
              <p:cNvGrpSpPr>
                <a:grpSpLocks/>
              </p:cNvGrpSpPr>
              <p:nvPr/>
            </p:nvGrpSpPr>
            <p:grpSpPr bwMode="auto">
              <a:xfrm>
                <a:off x="5725" y="1323"/>
                <a:ext cx="5392" cy="3553"/>
                <a:chOff x="5725" y="1323"/>
                <a:chExt cx="5392" cy="3553"/>
              </a:xfrm>
            </p:grpSpPr>
            <p:sp>
              <p:nvSpPr>
                <p:cNvPr id="45" name="Arc 45" descr="Широкий диагональный 2"/>
                <p:cNvSpPr>
                  <a:spLocks/>
                </p:cNvSpPr>
                <p:nvPr/>
              </p:nvSpPr>
              <p:spPr bwMode="auto">
                <a:xfrm rot="5384303" flipH="1">
                  <a:off x="8383" y="3095"/>
                  <a:ext cx="917" cy="177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82"/>
                    <a:gd name="T2" fmla="*/ 893 w 21600"/>
                    <a:gd name="T3" fmla="*/ 43182 h 43182"/>
                    <a:gd name="T4" fmla="*/ 0 w 21600"/>
                    <a:gd name="T5" fmla="*/ 21600 h 43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2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81"/>
                        <a:pt x="12465" y="42702"/>
                        <a:pt x="892" y="43181"/>
                      </a:cubicBezTo>
                    </a:path>
                    <a:path w="21600" h="43182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81"/>
                        <a:pt x="12465" y="42702"/>
                        <a:pt x="892" y="4318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Arc 44" descr="Широкий диагональный 2"/>
                <p:cNvSpPr>
                  <a:spLocks/>
                </p:cNvSpPr>
                <p:nvPr/>
              </p:nvSpPr>
              <p:spPr bwMode="auto">
                <a:xfrm rot="-5400000">
                  <a:off x="7145" y="3637"/>
                  <a:ext cx="568" cy="1019"/>
                </a:xfrm>
                <a:custGeom>
                  <a:avLst/>
                  <a:gdLst>
                    <a:gd name="G0" fmla="+- 2282 0 0"/>
                    <a:gd name="G1" fmla="+- 21600 0 0"/>
                    <a:gd name="G2" fmla="+- 21600 0 0"/>
                    <a:gd name="T0" fmla="*/ 0 w 23882"/>
                    <a:gd name="T1" fmla="*/ 121 h 43200"/>
                    <a:gd name="T2" fmla="*/ 168 w 23882"/>
                    <a:gd name="T3" fmla="*/ 43096 h 43200"/>
                    <a:gd name="T4" fmla="*/ 2282 w 23882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882" h="43200" fill="none" extrusionOk="0">
                      <a:moveTo>
                        <a:pt x="-1" y="120"/>
                      </a:moveTo>
                      <a:cubicBezTo>
                        <a:pt x="757" y="40"/>
                        <a:pt x="1519" y="-1"/>
                        <a:pt x="2282" y="0"/>
                      </a:cubicBezTo>
                      <a:cubicBezTo>
                        <a:pt x="14211" y="0"/>
                        <a:pt x="23882" y="9670"/>
                        <a:pt x="23882" y="21600"/>
                      </a:cubicBezTo>
                      <a:cubicBezTo>
                        <a:pt x="23882" y="33529"/>
                        <a:pt x="14211" y="43200"/>
                        <a:pt x="2282" y="43200"/>
                      </a:cubicBezTo>
                      <a:cubicBezTo>
                        <a:pt x="1576" y="43200"/>
                        <a:pt x="870" y="43165"/>
                        <a:pt x="167" y="43096"/>
                      </a:cubicBezTo>
                    </a:path>
                    <a:path w="23882" h="43200" stroke="0" extrusionOk="0">
                      <a:moveTo>
                        <a:pt x="-1" y="120"/>
                      </a:moveTo>
                      <a:cubicBezTo>
                        <a:pt x="757" y="40"/>
                        <a:pt x="1519" y="-1"/>
                        <a:pt x="2282" y="0"/>
                      </a:cubicBezTo>
                      <a:cubicBezTo>
                        <a:pt x="14211" y="0"/>
                        <a:pt x="23882" y="9670"/>
                        <a:pt x="23882" y="21600"/>
                      </a:cubicBezTo>
                      <a:cubicBezTo>
                        <a:pt x="23882" y="33529"/>
                        <a:pt x="14211" y="43200"/>
                        <a:pt x="2282" y="43200"/>
                      </a:cubicBezTo>
                      <a:cubicBezTo>
                        <a:pt x="1576" y="43200"/>
                        <a:pt x="870" y="43165"/>
                        <a:pt x="167" y="43096"/>
                      </a:cubicBezTo>
                      <a:lnTo>
                        <a:pt x="2282" y="21600"/>
                      </a:lnTo>
                      <a:close/>
                    </a:path>
                  </a:pathLst>
                </a:custGeom>
                <a:pattFill prst="wdUpDiag">
                  <a:fgClr>
                    <a:srgbClr val="000000"/>
                  </a:fgClr>
                  <a:bgClr>
                    <a:srgbClr val="FFFFFF"/>
                  </a:bgClr>
                </a:patt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47" name="Group 12"/>
                <p:cNvGrpSpPr>
                  <a:grpSpLocks/>
                </p:cNvGrpSpPr>
                <p:nvPr/>
              </p:nvGrpSpPr>
              <p:grpSpPr bwMode="auto">
                <a:xfrm>
                  <a:off x="5725" y="1323"/>
                  <a:ext cx="5392" cy="3553"/>
                  <a:chOff x="5725" y="1323"/>
                  <a:chExt cx="5392" cy="3553"/>
                </a:xfrm>
              </p:grpSpPr>
              <p:sp>
                <p:nvSpPr>
                  <p:cNvPr id="48" name="Arc 43"/>
                  <p:cNvSpPr>
                    <a:spLocks/>
                  </p:cNvSpPr>
                  <p:nvPr/>
                </p:nvSpPr>
                <p:spPr bwMode="auto">
                  <a:xfrm rot="-5400000">
                    <a:off x="7526" y="2213"/>
                    <a:ext cx="1584" cy="283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43194"/>
                      <a:gd name="T2" fmla="*/ 515 w 21600"/>
                      <a:gd name="T3" fmla="*/ 43194 h 43194"/>
                      <a:gd name="T4" fmla="*/ 0 w 21600"/>
                      <a:gd name="T5" fmla="*/ 21600 h 431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43194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328"/>
                          <a:pt x="12240" y="42914"/>
                          <a:pt x="514" y="43193"/>
                        </a:cubicBezTo>
                      </a:path>
                      <a:path w="21600" h="43194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33328"/>
                          <a:pt x="12240" y="42914"/>
                          <a:pt x="514" y="43193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4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5725" y="1323"/>
                    <a:ext cx="5392" cy="3553"/>
                    <a:chOff x="5725" y="1323"/>
                    <a:chExt cx="5392" cy="3553"/>
                  </a:xfrm>
                </p:grpSpPr>
                <p:sp>
                  <p:nvSpPr>
                    <p:cNvPr id="5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68" y="4423"/>
                      <a:ext cx="388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grpSp>
                  <p:nvGrpSpPr>
                    <p:cNvPr id="51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25" y="1323"/>
                      <a:ext cx="5392" cy="3553"/>
                      <a:chOff x="5725" y="1323"/>
                      <a:chExt cx="5392" cy="3553"/>
                    </a:xfrm>
                  </p:grpSpPr>
                  <p:sp>
                    <p:nvSpPr>
                      <p:cNvPr id="52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468" y="1687"/>
                        <a:ext cx="0" cy="27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triangle" w="sm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53" name="Text Box 4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599" y="3954"/>
                        <a:ext cx="757" cy="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4" name="Text Box 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575" y="3478"/>
                        <a:ext cx="736" cy="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5" name="Text Box 3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39" y="3914"/>
                        <a:ext cx="854" cy="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S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3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6" name="Text Box 3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53" y="3133"/>
                        <a:ext cx="1020" cy="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12</a:t>
                        </a:r>
                        <a:endParaRPr kumimoji="0" lang="en-US" altLang="ru-RU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7" name="Text Box 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38" y="2358"/>
                        <a:ext cx="1070" cy="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sz="24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13</a:t>
                        </a:r>
                        <a:endParaRPr kumimoji="0" lang="en-US" alt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8" name="Text Box 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895" y="3441"/>
                        <a:ext cx="1156" cy="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T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59" name="Text 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504" y="4423"/>
                        <a:ext cx="969" cy="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12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0" name="Text Box 3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928" y="4423"/>
                        <a:ext cx="949" cy="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13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1" name="Text 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982" y="4423"/>
                        <a:ext cx="916" cy="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C</a:t>
                        </a:r>
                        <a:r>
                          <a:rPr kumimoji="0" lang="en-US" altLang="ru-RU" sz="2000" b="0" i="0" u="none" strike="noStrike" cap="none" normalizeH="0" baseline="-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ea typeface="Times New Roman" pitchFamily="18" charset="0"/>
                            <a:cs typeface="Arial" pitchFamily="34" charset="0"/>
                          </a:rPr>
                          <a:t>23</a:t>
                        </a:r>
                        <a:endParaRPr kumimoji="0" lang="en-US" alt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62" name="Text Box 3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205" y="4181"/>
                        <a:ext cx="912" cy="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</a:t>
                        </a:r>
                        <a:r>
                          <a:rPr kumimoji="0" lang="en-US" altLang="ru-RU" sz="2400" b="1" i="1" u="none" strike="noStrike" cap="none" normalizeH="0" baseline="-30000" dirty="0" err="1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nn</a:t>
                        </a:r>
                        <a:endPara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Georgia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endParaRPr>
                      </a:p>
                    </p:txBody>
                  </p:sp>
                  <p:sp>
                    <p:nvSpPr>
                      <p:cNvPr id="63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25" y="1323"/>
                        <a:ext cx="912" cy="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ru-RU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</a:t>
                        </a:r>
                        <a:r>
                          <a:rPr kumimoji="0" lang="en-US" altLang="ru-RU" sz="2400" b="1" i="0" u="none" strike="noStrike" cap="none" normalizeH="0" baseline="-30000" dirty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Times New Roman" pitchFamily="18" charset="0"/>
                            <a:ea typeface="Times New Roman" pitchFamily="18" charset="0"/>
                            <a:cs typeface="Arial" pitchFamily="34" charset="0"/>
                            <a:sym typeface="Symbol" pitchFamily="18" charset="2"/>
                          </a:rPr>
                          <a:t></a:t>
                        </a:r>
                        <a:r>
                          <a:rPr kumimoji="0" lang="en-US" altLang="ru-RU" sz="2400" b="1" i="1" u="none" strike="noStrike" cap="none" normalizeH="0" baseline="-30000" dirty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latin typeface="Georgia" pitchFamily="18" charset="0"/>
                            <a:ea typeface="Times New Roman" pitchFamily="18" charset="0"/>
                            <a:cs typeface="Arial" pitchFamily="34" charset="0"/>
                          </a:rPr>
                          <a:t>n</a:t>
                        </a:r>
                        <a:endParaRPr kumimoji="0" lang="en-US" altLang="ru-RU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endParaRPr>
                      </a:p>
                    </p:txBody>
                  </p:sp>
                  <p:sp>
                    <p:nvSpPr>
                      <p:cNvPr id="65" name="Text Box 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626" y="4307"/>
                        <a:ext cx="589" cy="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6" name="Text Box 2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748" y="4332"/>
                        <a:ext cx="589" cy="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none" lIns="91440" tIns="45720" rIns="91440" bIns="4572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7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07" y="2818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8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97" y="4356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69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07" y="3498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0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00" y="3835"/>
                        <a:ext cx="57" cy="5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1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79" y="4354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2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779" y="4369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3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63" y="4357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4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363" y="4362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75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14" y="4368"/>
                        <a:ext cx="116" cy="116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med"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</p:grpSp>
            </p:grpSp>
          </p:grpSp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>
                <a:off x="8340" y="2839"/>
                <a:ext cx="0" cy="15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8294" y="2771"/>
                <a:ext cx="116" cy="11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 flipH="1">
                <a:off x="8826" y="3515"/>
                <a:ext cx="0" cy="8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8799" y="3499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3" name="Line 6"/>
              <p:cNvSpPr>
                <a:spLocks noChangeShapeType="1"/>
              </p:cNvSpPr>
              <p:nvPr/>
            </p:nvSpPr>
            <p:spPr bwMode="auto">
              <a:xfrm>
                <a:off x="7425" y="3874"/>
                <a:ext cx="0" cy="5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7400" y="3835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37" name="AutoShape 3"/>
            <p:cNvSpPr>
              <a:spLocks noChangeShapeType="1"/>
            </p:cNvSpPr>
            <p:nvPr/>
          </p:nvSpPr>
          <p:spPr bwMode="auto">
            <a:xfrm>
              <a:off x="7914" y="6372"/>
              <a:ext cx="41" cy="4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77" name="Rectangle 96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8" name="Rectangle 97"/>
          <p:cNvSpPr>
            <a:spLocks noChangeArrowheads="1"/>
          </p:cNvSpPr>
          <p:nvPr/>
        </p:nvSpPr>
        <p:spPr bwMode="auto">
          <a:xfrm>
            <a:off x="0" y="708025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" name="Rectangle 98"/>
          <p:cNvSpPr>
            <a:spLocks noChangeArrowheads="1"/>
          </p:cNvSpPr>
          <p:nvPr/>
        </p:nvSpPr>
        <p:spPr bwMode="auto">
          <a:xfrm>
            <a:off x="0" y="1416050"/>
            <a:ext cx="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0" name="Rectangle 99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96542" y="116632"/>
            <a:ext cx="401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Mohr diagram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27710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Material Time Derivatives of the Stress Tensor</a:t>
            </a:r>
            <a:endParaRPr lang="en-US" sz="24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44016" y="826079"/>
            <a:ext cx="9036496" cy="845811"/>
            <a:chOff x="0" y="250015"/>
            <a:chExt cx="9036496" cy="845811"/>
          </a:xfrm>
        </p:grpSpPr>
        <p:sp>
          <p:nvSpPr>
            <p:cNvPr id="3" name="TextBox 2"/>
            <p:cNvSpPr txBox="1"/>
            <p:nvPr/>
          </p:nvSpPr>
          <p:spPr>
            <a:xfrm>
              <a:off x="0" y="404664"/>
              <a:ext cx="9036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d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 = </a:t>
              </a:r>
              <a:r>
                <a:rPr lang="de-DE" sz="2800" dirty="0"/>
                <a:t>(</a:t>
              </a:r>
              <a:r>
                <a:rPr lang="en-US" sz="2400" dirty="0">
                  <a:sym typeface="Symbol"/>
                </a:rPr>
                <a:t></a:t>
              </a:r>
              <a:r>
                <a:rPr lang="de-DE" sz="2400" i="1" baseline="-25000" dirty="0"/>
                <a:t>i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800" dirty="0"/>
                <a:t>)</a:t>
              </a:r>
              <a:r>
                <a:rPr lang="de-DE" sz="2400" dirty="0"/>
                <a:t> d</a:t>
              </a:r>
              <a:r>
                <a:rPr lang="de-DE" sz="2400" i="1" dirty="0">
                  <a:latin typeface="Georgia" panose="02040502050405020303" pitchFamily="18" charset="0"/>
                </a:rPr>
                <a:t>x</a:t>
              </a:r>
              <a:r>
                <a:rPr lang="de-DE" sz="2400" i="1" baseline="-25000" dirty="0"/>
                <a:t>i</a:t>
              </a:r>
              <a:r>
                <a:rPr lang="de-DE" sz="2400" dirty="0"/>
                <a:t> + </a:t>
              </a:r>
              <a:r>
                <a:rPr lang="en-US" sz="2400" dirty="0"/>
                <a:t>        </a:t>
              </a:r>
              <a:r>
                <a:rPr lang="de-DE" sz="2400" dirty="0"/>
                <a:t>d</a:t>
              </a:r>
              <a:r>
                <a:rPr lang="de-DE" sz="2400" i="1" dirty="0">
                  <a:latin typeface="Georgia" panose="02040502050405020303" pitchFamily="18" charset="0"/>
                </a:rPr>
                <a:t>t</a:t>
              </a:r>
              <a:r>
                <a:rPr lang="de-DE" sz="2400" i="1" dirty="0"/>
                <a:t> =</a:t>
              </a:r>
              <a:r>
                <a:rPr lang="de-DE" sz="2400" dirty="0"/>
                <a:t> 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(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 + d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</a:t>
              </a:r>
              <a:r>
                <a:rPr lang="de-DE" sz="2400" i="1" dirty="0"/>
                <a:t>t</a:t>
              </a:r>
              <a:r>
                <a:rPr lang="de-DE" sz="2400" dirty="0"/>
                <a:t> + d</a:t>
              </a:r>
              <a:r>
                <a:rPr lang="de-DE" sz="2400" i="1" dirty="0"/>
                <a:t>t</a:t>
              </a:r>
              <a:r>
                <a:rPr lang="de-DE" sz="2400" dirty="0"/>
                <a:t>) – </a:t>
              </a:r>
              <a:r>
                <a:rPr lang="en-US" sz="2400" dirty="0">
                  <a:sym typeface="Symbol"/>
                </a:rPr>
                <a:t></a:t>
              </a:r>
              <a:r>
                <a:rPr lang="de-DE" sz="2400" dirty="0"/>
                <a:t>(</a:t>
              </a:r>
              <a:r>
                <a:rPr lang="de-DE" sz="2400" b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</a:t>
              </a:r>
              <a:r>
                <a:rPr lang="de-DE" sz="2400" i="1" dirty="0"/>
                <a:t>t</a:t>
              </a:r>
              <a:r>
                <a:rPr lang="de-DE" sz="2400" dirty="0"/>
                <a:t>) + </a:t>
              </a:r>
              <a:r>
                <a:rPr lang="de-DE" sz="2400" dirty="0">
                  <a:latin typeface="Pristina" panose="03060402040406080204" pitchFamily="66" charset="0"/>
                </a:rPr>
                <a:t>o</a:t>
              </a:r>
              <a:r>
                <a:rPr lang="de-DE" sz="2400" dirty="0"/>
                <a:t>(d</a:t>
              </a:r>
              <a:r>
                <a:rPr lang="de-DE" sz="2400" i="1" dirty="0">
                  <a:latin typeface="Georgia" panose="02040502050405020303" pitchFamily="18" charset="0"/>
                </a:rPr>
                <a:t>x</a:t>
              </a:r>
              <a:r>
                <a:rPr lang="de-DE" sz="2400" dirty="0"/>
                <a:t>, d</a:t>
              </a:r>
              <a:r>
                <a:rPr lang="de-DE" sz="2400" i="1" dirty="0"/>
                <a:t>t</a:t>
              </a:r>
              <a:r>
                <a:rPr lang="de-DE" sz="2400" dirty="0"/>
                <a:t>)</a:t>
              </a:r>
              <a:r>
                <a:rPr lang="en-US" sz="2400" dirty="0"/>
                <a:t>. </a:t>
              </a:r>
            </a:p>
          </p:txBody>
        </p:sp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665205"/>
                </p:ext>
              </p:extLst>
            </p:nvPr>
          </p:nvGraphicFramePr>
          <p:xfrm>
            <a:off x="2102462" y="250015"/>
            <a:ext cx="493390" cy="845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9" name="Equation" r:id="rId3" imgW="266400" imgH="457200" progId="Equation.DSMT4">
                    <p:embed/>
                  </p:oleObj>
                </mc:Choice>
                <mc:Fallback>
                  <p:oleObj name="Equation" r:id="rId3" imgW="2664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02462" y="250015"/>
                          <a:ext cx="493390" cy="8458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2267744" y="44705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/>
              </a:rPr>
              <a:t>For function   </a:t>
            </a:r>
            <a:r>
              <a:rPr lang="en-US" sz="2400" dirty="0"/>
              <a:t>(</a:t>
            </a:r>
            <a:r>
              <a:rPr lang="en-US" sz="2400" b="1" dirty="0">
                <a:latin typeface="Georgia" panose="02040502050405020303" pitchFamily="18" charset="0"/>
              </a:rPr>
              <a:t>x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):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79426"/>
              </p:ext>
            </p:extLst>
          </p:nvPr>
        </p:nvGraphicFramePr>
        <p:xfrm>
          <a:off x="1127125" y="2297484"/>
          <a:ext cx="62865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5" imgW="3632040" imgH="1028520" progId="Equation.DSMT4">
                  <p:embed/>
                </p:oleObj>
              </mc:Choice>
              <mc:Fallback>
                <p:oleObj name="Equation" r:id="rId5" imgW="36320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7125" y="2297484"/>
                        <a:ext cx="62865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9792" y="170080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</a:t>
            </a:r>
            <a:r>
              <a:rPr lang="de-DE" sz="2400" b="1" dirty="0">
                <a:latin typeface="Georgia" panose="02040502050405020303" pitchFamily="18" charset="0"/>
              </a:rPr>
              <a:t>x = v</a:t>
            </a:r>
            <a:r>
              <a:rPr lang="de-DE" sz="2400" dirty="0"/>
              <a:t> d</a:t>
            </a:r>
            <a:r>
              <a:rPr lang="de-DE" sz="2400" i="1" dirty="0"/>
              <a:t>t</a:t>
            </a:r>
            <a:r>
              <a:rPr lang="de-DE" sz="2400" dirty="0"/>
              <a:t>,    d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= </a:t>
            </a:r>
            <a:r>
              <a:rPr lang="de-DE" sz="2400" i="1" dirty="0" err="1">
                <a:latin typeface="Georgia" panose="02040502050405020303" pitchFamily="18" charset="0"/>
              </a:rPr>
              <a:t>v</a:t>
            </a:r>
            <a:r>
              <a:rPr lang="de-DE" sz="2400" i="1" baseline="-28000" dirty="0" err="1">
                <a:latin typeface="Georgia" panose="02040502050405020303" pitchFamily="18" charset="0"/>
              </a:rPr>
              <a:t>i</a:t>
            </a:r>
            <a:r>
              <a:rPr lang="de-DE" sz="2400" dirty="0" err="1"/>
              <a:t>d</a:t>
            </a:r>
            <a:r>
              <a:rPr lang="de-DE" sz="2400" i="1" dirty="0" err="1"/>
              <a:t>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386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/>
                        </a:rPr>
                        <m:t>𝛔</m:t>
                      </m:r>
                      <m:r>
                        <a:rPr lang="en-US" sz="2400" b="1" baseline="-30000">
                          <a:latin typeface="Cambria Math"/>
                        </a:rPr>
                        <m:t>𝐧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a:rPr lang="en-US" sz="2400" b="1" i="0" smtClean="0">
                          <a:latin typeface="Cambria Math"/>
                        </a:rPr>
                        <m:t> </m:t>
                      </m:r>
                      <m:r>
                        <a:rPr lang="en-US" sz="2400" b="1" smtClean="0">
                          <a:latin typeface="Cambria Math"/>
                        </a:rPr>
                        <m:t>𝛔</m:t>
                      </m:r>
                      <m:r>
                        <a:rPr lang="en-US" sz="2400" b="1" i="0" baseline="-30000" smtClean="0">
                          <a:latin typeface="Cambria Math"/>
                        </a:rPr>
                        <m:t>𝐧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/>
                            </a:rPr>
                            <m:t>𝐧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b="1">
                              <a:latin typeface="Cambria Math"/>
                            </a:rPr>
                            <m:t>𝐱</m:t>
                          </m:r>
                          <m:r>
                            <a:rPr lang="en-US" sz="240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400" i="1"/>
                            <m:t> 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" y="116632"/>
                <a:ext cx="705678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25052"/>
              </p:ext>
            </p:extLst>
          </p:nvPr>
        </p:nvGraphicFramePr>
        <p:xfrm>
          <a:off x="107156" y="603283"/>
          <a:ext cx="6408000" cy="9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2" name="Equation" r:id="rId4" imgW="3911400" imgH="596880" progId="Equation.DSMT4">
                  <p:embed/>
                </p:oleObj>
              </mc:Choice>
              <mc:Fallback>
                <p:oleObj name="Equation" r:id="rId4" imgW="39114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" y="603283"/>
                        <a:ext cx="6408000" cy="978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80777"/>
              </p:ext>
            </p:extLst>
          </p:nvPr>
        </p:nvGraphicFramePr>
        <p:xfrm>
          <a:off x="186011" y="1620344"/>
          <a:ext cx="639457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3" name="Equation" r:id="rId6" imgW="4406760" imgH="545760" progId="Equation.DSMT4">
                  <p:embed/>
                </p:oleObj>
              </mc:Choice>
              <mc:Fallback>
                <p:oleObj name="Equation" r:id="rId6" imgW="44067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11" y="1620344"/>
                        <a:ext cx="6394575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32244"/>
              </p:ext>
            </p:extLst>
          </p:nvPr>
        </p:nvGraphicFramePr>
        <p:xfrm>
          <a:off x="237454" y="2708920"/>
          <a:ext cx="727031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4" name="Equation" r:id="rId8" imgW="4546440" imgH="495000" progId="Equation.DSMT4">
                  <p:embed/>
                </p:oleObj>
              </mc:Choice>
              <mc:Fallback>
                <p:oleObj name="Equation" r:id="rId8" imgW="4546440" imgH="4950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54" y="2708920"/>
                        <a:ext cx="7270317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5335468"/>
            <a:ext cx="85689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x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/>
              <a:t>,     </a:t>
            </a: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n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 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  <a:p>
            <a:pPr>
              <a:spcAft>
                <a:spcPts val="600"/>
              </a:spcAft>
            </a:pPr>
            <a:r>
              <a:rPr lang="de-DE" sz="2400" dirty="0">
                <a:sym typeface="Symbol"/>
              </a:rPr>
              <a:t>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de-DE" sz="2400" dirty="0">
                <a:sym typeface="Symbol"/>
              </a:rPr>
              <a:t></a:t>
            </a:r>
            <a:r>
              <a:rPr lang="de-DE" sz="2400" i="1" dirty="0"/>
              <a:t>t</a:t>
            </a:r>
            <a:r>
              <a:rPr lang="de-DE" sz="2400" dirty="0"/>
              <a:t>,     </a:t>
            </a:r>
            <a:endParaRPr lang="de-DE" sz="2000" dirty="0"/>
          </a:p>
          <a:p>
            <a:pPr>
              <a:spcAft>
                <a:spcPts val="600"/>
              </a:spcAft>
            </a:pPr>
            <a:r>
              <a:rPr lang="de-DE" sz="2200" dirty="0">
                <a:sym typeface="Symbol"/>
              </a:rPr>
              <a:t>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9805"/>
              </p:ext>
            </p:extLst>
          </p:nvPr>
        </p:nvGraphicFramePr>
        <p:xfrm>
          <a:off x="232667" y="3573016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5" name="Equation" r:id="rId10" imgW="5003640" imgH="901440" progId="Equation.DSMT4">
                  <p:embed/>
                </p:oleObj>
              </mc:Choice>
              <mc:Fallback>
                <p:oleObj name="Equation" r:id="rId10" imgW="5003640" imgH="90144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3573016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17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6792"/>
            <a:ext cx="85689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x = v</a:t>
            </a:r>
            <a:r>
              <a:rPr lang="de-DE" sz="2000" dirty="0"/>
              <a:t> </a:t>
            </a:r>
            <a:r>
              <a:rPr lang="de-DE" sz="2000" dirty="0">
                <a:sym typeface="Symbol"/>
              </a:rPr>
              <a:t></a:t>
            </a:r>
            <a:r>
              <a:rPr lang="de-DE" sz="2000" i="1" dirty="0"/>
              <a:t>t</a:t>
            </a:r>
            <a:r>
              <a:rPr lang="de-DE" sz="2000" dirty="0"/>
              <a:t>,     </a:t>
            </a:r>
            <a:r>
              <a:rPr lang="de-DE" sz="2000" dirty="0">
                <a:sym typeface="Symbol"/>
              </a:rPr>
              <a:t></a:t>
            </a:r>
            <a:r>
              <a:rPr lang="de-DE" sz="2000" b="1" dirty="0">
                <a:latin typeface="Georgia" panose="02040502050405020303" pitchFamily="18" charset="0"/>
              </a:rPr>
              <a:t>n = </a:t>
            </a:r>
            <a:r>
              <a:rPr lang="de-DE" sz="2000" dirty="0">
                <a:latin typeface="Georgia" panose="02040502050405020303" pitchFamily="18" charset="0"/>
              </a:rPr>
              <a:t>[</a:t>
            </a:r>
            <a:r>
              <a:rPr lang="de-DE" sz="20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000" dirty="0"/>
              <a:t> ] </a:t>
            </a:r>
            <a:r>
              <a:rPr lang="de-DE" sz="2000" dirty="0">
                <a:sym typeface="Symbol"/>
              </a:rPr>
              <a:t> </a:t>
            </a:r>
            <a:r>
              <a:rPr lang="de-DE" sz="2000" i="1" dirty="0"/>
              <a:t>t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</a:t>
            </a:r>
          </a:p>
          <a:p>
            <a:pPr>
              <a:spcAft>
                <a:spcPts val="600"/>
              </a:spcAft>
            </a:pPr>
            <a:r>
              <a:rPr lang="de-DE" sz="2400" dirty="0">
                <a:sym typeface="Symbol"/>
              </a:rPr>
              <a:t>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de-DE" sz="2400" dirty="0">
                <a:sym typeface="Symbol"/>
              </a:rPr>
              <a:t></a:t>
            </a:r>
            <a:r>
              <a:rPr lang="de-DE" sz="2400" i="1" dirty="0"/>
              <a:t>t</a:t>
            </a:r>
            <a:r>
              <a:rPr lang="de-DE" sz="2400" dirty="0"/>
              <a:t>,     </a:t>
            </a:r>
            <a:endParaRPr lang="de-DE" sz="20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31722"/>
              </p:ext>
            </p:extLst>
          </p:nvPr>
        </p:nvGraphicFramePr>
        <p:xfrm>
          <a:off x="232667" y="116632"/>
          <a:ext cx="7596000" cy="1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4" name="Equation" r:id="rId3" imgW="5003640" imgH="901440" progId="Equation.DSMT4">
                  <p:embed/>
                </p:oleObj>
              </mc:Choice>
              <mc:Fallback>
                <p:oleObj name="Equation" r:id="rId3" imgW="500364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7" y="116632"/>
                        <a:ext cx="7596000" cy="13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2564904"/>
            <a:ext cx="903649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200" dirty="0">
                <a:sym typeface="Symbol"/>
              </a:rPr>
              <a:t></a:t>
            </a:r>
            <a:r>
              <a:rPr lang="de-DE" sz="2200" i="1" dirty="0" err="1">
                <a:latin typeface="Georgia" panose="02040502050405020303" pitchFamily="18" charset="0"/>
              </a:rPr>
              <a:t>n</a:t>
            </a:r>
            <a:r>
              <a:rPr lang="de-DE" sz="22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b="1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=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baseline="-28000" dirty="0"/>
              <a:t> 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</a:t>
            </a:r>
            <a:r>
              <a:rPr lang="de-DE" sz="2200" dirty="0"/>
              <a:t> </a:t>
            </a:r>
            <a:r>
              <a:rPr lang="de-DE" sz="2200" b="1" dirty="0">
                <a:latin typeface="Georgia" panose="02040502050405020303" pitchFamily="18" charset="0"/>
              </a:rPr>
              <a:t>v</a:t>
            </a:r>
            <a:r>
              <a:rPr lang="de-DE" sz="2200" dirty="0"/>
              <a:t>)</a:t>
            </a:r>
            <a:r>
              <a:rPr lang="de-DE" sz="2200" i="1" baseline="-30000" dirty="0">
                <a:latin typeface="Georgia" panose="02040502050405020303" pitchFamily="18" charset="0"/>
                <a:sym typeface="Symbol"/>
              </a:rPr>
              <a:t>j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ijk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endParaRPr lang="de-DE" sz="2200" i="1" dirty="0"/>
          </a:p>
          <a:p>
            <a:pPr>
              <a:spcAft>
                <a:spcPts val="600"/>
              </a:spcAft>
            </a:pPr>
            <a:r>
              <a:rPr lang="de-DE" sz="2200" i="1" dirty="0"/>
              <a:t>        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jki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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jlm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/>
              <a:t>=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 </a:t>
            </a:r>
            <a:r>
              <a:rPr lang="de-DE" sz="2200" i="1" dirty="0"/>
              <a:t>=</a:t>
            </a:r>
          </a:p>
          <a:p>
            <a:pPr>
              <a:spcAft>
                <a:spcPts val="600"/>
              </a:spcAft>
            </a:pPr>
            <a:r>
              <a:rPr lang="de-DE" sz="2200" i="1" dirty="0"/>
              <a:t>         =  </a:t>
            </a:r>
            <a:r>
              <a:rPr lang="de-DE" sz="2200" spc="-300" baseline="30000" dirty="0"/>
              <a:t>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 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im</a:t>
            </a:r>
            <a:r>
              <a:rPr lang="de-DE" sz="2200" dirty="0" err="1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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km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il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l 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m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k </a:t>
            </a:r>
            <a:r>
              <a:rPr lang="de-DE" sz="2200" i="1" dirty="0">
                <a:latin typeface="Georgia" panose="02040502050405020303" pitchFamily="18" charset="0"/>
              </a:rPr>
              <a:t>v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i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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</a:t>
            </a:r>
            <a:r>
              <a:rPr lang="de-DE" sz="2200" i="1" dirty="0" err="1">
                <a:latin typeface="Georgia" panose="02040502050405020303" pitchFamily="18" charset="0"/>
              </a:rPr>
              <a:t>v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spc="-300" baseline="30000" dirty="0"/>
              <a:t> 1</a:t>
            </a:r>
            <a:r>
              <a:rPr lang="de-DE" sz="2200" i="1" spc="-300" dirty="0"/>
              <a:t>/</a:t>
            </a:r>
            <a:r>
              <a:rPr lang="de-DE" sz="2200" spc="-300" baseline="-28000" dirty="0"/>
              <a:t>2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Aft>
                <a:spcPts val="600"/>
              </a:spcAft>
            </a:pP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</a:t>
            </a:r>
            <a:r>
              <a:rPr lang="de-DE" sz="2200" dirty="0">
                <a:sym typeface="Symbol"/>
              </a:rPr>
              <a:t></a:t>
            </a:r>
            <a:r>
              <a:rPr lang="de-DE" sz="2200" i="1" dirty="0"/>
              <a:t>t </a:t>
            </a:r>
            <a:r>
              <a:rPr lang="de-DE" sz="22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2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200" dirty="0"/>
              <a:t> </a:t>
            </a:r>
            <a:r>
              <a:rPr lang="de-DE" sz="22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2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200" i="1" baseline="-32000" dirty="0">
                <a:latin typeface="Georgia" panose="02040502050405020303" pitchFamily="18" charset="0"/>
                <a:sym typeface="Symbol"/>
              </a:rPr>
              <a:t> </a:t>
            </a:r>
            <a:endParaRPr lang="de-DE" sz="2200" i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92466"/>
              </p:ext>
            </p:extLst>
          </p:nvPr>
        </p:nvGraphicFramePr>
        <p:xfrm>
          <a:off x="2196157" y="5924376"/>
          <a:ext cx="62642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5" imgW="4127400" imgH="583920" progId="Equation.DSMT4">
                  <p:embed/>
                </p:oleObj>
              </mc:Choice>
              <mc:Fallback>
                <p:oleObj name="Equation" r:id="rId5" imgW="4127400" imgH="58392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157" y="5924376"/>
                        <a:ext cx="62642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94711"/>
              </p:ext>
            </p:extLst>
          </p:nvPr>
        </p:nvGraphicFramePr>
        <p:xfrm>
          <a:off x="1954485" y="4293096"/>
          <a:ext cx="58578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7" imgW="3860640" imgH="799920" progId="Equation.DSMT4">
                  <p:embed/>
                </p:oleObj>
              </mc:Choice>
              <mc:Fallback>
                <p:oleObj name="Equation" r:id="rId7" imgW="3860640" imgH="79992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485" y="4293096"/>
                        <a:ext cx="58578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950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354267"/>
              </p:ext>
            </p:extLst>
          </p:nvPr>
        </p:nvGraphicFramePr>
        <p:xfrm>
          <a:off x="468313" y="260350"/>
          <a:ext cx="7999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5" name="Equation" r:id="rId3" imgW="5270500" imgH="584200" progId="Equation.DSMT4">
                  <p:embed/>
                </p:oleObj>
              </mc:Choice>
              <mc:Fallback>
                <p:oleObj name="Equation" r:id="rId3" imgW="52705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999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50012"/>
              </p:ext>
            </p:extLst>
          </p:nvPr>
        </p:nvGraphicFramePr>
        <p:xfrm>
          <a:off x="1820863" y="1416050"/>
          <a:ext cx="5051425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6" name="Equation" r:id="rId5" imgW="3327120" imgH="990360" progId="Equation.DSMT4">
                  <p:embed/>
                </p:oleObj>
              </mc:Choice>
              <mc:Fallback>
                <p:oleObj name="Equation" r:id="rId5" imgW="332712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416050"/>
                        <a:ext cx="5051425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13242"/>
              </p:ext>
            </p:extLst>
          </p:nvPr>
        </p:nvGraphicFramePr>
        <p:xfrm>
          <a:off x="250825" y="3221038"/>
          <a:ext cx="8677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7" name="Equation" r:id="rId7" imgW="4851360" imgH="558720" progId="Equation.DSMT4">
                  <p:embed/>
                </p:oleObj>
              </mc:Choice>
              <mc:Fallback>
                <p:oleObj name="Equation" r:id="rId7" imgW="4851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21038"/>
                        <a:ext cx="86772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5902"/>
              </p:ext>
            </p:extLst>
          </p:nvPr>
        </p:nvGraphicFramePr>
        <p:xfrm>
          <a:off x="3678238" y="4437063"/>
          <a:ext cx="3203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8" name="Equation" r:id="rId9" imgW="1930320" imgH="266400" progId="Equation.DSMT4">
                  <p:embed/>
                </p:oleObj>
              </mc:Choice>
              <mc:Fallback>
                <p:oleObj name="Equation" r:id="rId9" imgW="1930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4437063"/>
                        <a:ext cx="3203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32003"/>
              </p:ext>
            </p:extLst>
          </p:nvPr>
        </p:nvGraphicFramePr>
        <p:xfrm>
          <a:off x="452438" y="5373688"/>
          <a:ext cx="83820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9" name="Equation" r:id="rId11" imgW="5524200" imgH="583920" progId="Equation.DSMT4">
                  <p:embed/>
                </p:oleObj>
              </mc:Choice>
              <mc:Fallback>
                <p:oleObj name="Equation" r:id="rId11" imgW="5524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373688"/>
                        <a:ext cx="83820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06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34786"/>
              </p:ext>
            </p:extLst>
          </p:nvPr>
        </p:nvGraphicFramePr>
        <p:xfrm>
          <a:off x="669925" y="312738"/>
          <a:ext cx="2654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4" name="Equation" r:id="rId3" imgW="1600200" imgH="291960" progId="Equation.DSMT4">
                  <p:embed/>
                </p:oleObj>
              </mc:Choice>
              <mc:Fallback>
                <p:oleObj name="Equation" r:id="rId3" imgW="1600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12738"/>
                        <a:ext cx="2654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43561"/>
              </p:ext>
            </p:extLst>
          </p:nvPr>
        </p:nvGraphicFramePr>
        <p:xfrm>
          <a:off x="485775" y="1090613"/>
          <a:ext cx="77438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5" name="Equation" r:id="rId5" imgW="5105160" imgH="533160" progId="Equation.DSMT4">
                  <p:embed/>
                </p:oleObj>
              </mc:Choice>
              <mc:Fallback>
                <p:oleObj name="Equation" r:id="rId5" imgW="51051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090613"/>
                        <a:ext cx="77438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1988840"/>
            <a:ext cx="8568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ym typeface="Symbol"/>
              </a:rPr>
              <a:t>d</a:t>
            </a:r>
            <a:r>
              <a:rPr lang="de-DE" sz="2400" b="1" dirty="0">
                <a:latin typeface="Georgia" panose="02040502050405020303" pitchFamily="18" charset="0"/>
              </a:rPr>
              <a:t>x = v</a:t>
            </a:r>
            <a:r>
              <a:rPr lang="de-DE" sz="2400" dirty="0"/>
              <a:t> </a:t>
            </a:r>
            <a:r>
              <a:rPr lang="en-US" sz="2400" dirty="0"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ru-RU" sz="2400" dirty="0"/>
              <a:t> </a:t>
            </a:r>
            <a:r>
              <a:rPr lang="en-US" sz="2400" dirty="0"/>
              <a:t>              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>
                <a:latin typeface="Georgia" panose="02040502050405020303" pitchFamily="18" charset="0"/>
              </a:rPr>
              <a:t>x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i="1" dirty="0">
                <a:latin typeface="Georgia" panose="02040502050405020303" pitchFamily="18" charset="0"/>
              </a:rPr>
              <a:t>v</a:t>
            </a:r>
            <a:r>
              <a:rPr lang="de-DE" sz="2400" i="1" baseline="-28000" dirty="0">
                <a:latin typeface="Georgia" panose="02040502050405020303" pitchFamily="18" charset="0"/>
              </a:rPr>
              <a:t>i</a:t>
            </a:r>
            <a:r>
              <a:rPr lang="de-DE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400" dirty="0"/>
              <a:t> </a:t>
            </a:r>
            <a:endParaRPr lang="ru-RU" sz="2400" dirty="0"/>
          </a:p>
          <a:p>
            <a:pPr>
              <a:spcAft>
                <a:spcPts val="600"/>
              </a:spcAft>
            </a:pP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 err="1">
                <a:latin typeface="Georgia" panose="02040502050405020303" pitchFamily="18" charset="0"/>
              </a:rPr>
              <a:t>n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 err="1">
                <a:latin typeface="Georgia" panose="02040502050405020303" pitchFamily="18" charset="0"/>
              </a:rPr>
              <a:t>n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200" b="1" dirty="0">
                <a:latin typeface="Georgia" panose="02040502050405020303" pitchFamily="18" charset="0"/>
              </a:rPr>
              <a:t> =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i="1" dirty="0" err="1">
                <a:latin typeface="Georgia" panose="02040502050405020303" pitchFamily="18" charset="0"/>
                <a:sym typeface="Symbol"/>
              </a:rPr>
              <a:t>n</a:t>
            </a:r>
            <a:r>
              <a:rPr lang="de-DE" sz="2400" i="1" baseline="-30000" dirty="0" err="1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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Georgia" panose="02040502050405020303" pitchFamily="18" charset="0"/>
              </a:rPr>
              <a:t>[</a:t>
            </a:r>
            <a:r>
              <a:rPr lang="de-DE" sz="2400" b="1" dirty="0">
                <a:latin typeface="Georgia" panose="02040502050405020303" pitchFamily="18" charset="0"/>
                <a:sym typeface="Symbol"/>
              </a:rPr>
              <a:t>n</a:t>
            </a:r>
            <a:r>
              <a:rPr lang="de-DE" sz="2400" dirty="0"/>
              <a:t> ] </a:t>
            </a:r>
            <a:r>
              <a:rPr lang="de-DE" sz="2400" dirty="0">
                <a:sym typeface="Symbol"/>
              </a:rPr>
              <a:t>d</a:t>
            </a:r>
            <a:r>
              <a:rPr lang="de-DE" sz="2400" i="1" dirty="0"/>
              <a:t>t      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dirty="0" err="1">
                <a:sym typeface="Symbol"/>
              </a:rPr>
              <a:t></a:t>
            </a:r>
            <a:r>
              <a:rPr lang="de-DE" sz="2400" i="1" baseline="-34000" dirty="0" err="1">
                <a:latin typeface="Georgia" panose="02040502050405020303" pitchFamily="18" charset="0"/>
              </a:rPr>
              <a:t>i</a:t>
            </a:r>
            <a:r>
              <a:rPr lang="de-DE" sz="2400" b="1" dirty="0">
                <a:latin typeface="Georgia" panose="02040502050405020303" pitchFamily="18" charset="0"/>
              </a:rPr>
              <a:t> = 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d</a:t>
            </a:r>
            <a:r>
              <a:rPr lang="de-DE" sz="2400" i="1" dirty="0"/>
              <a:t>t </a:t>
            </a:r>
            <a:r>
              <a:rPr lang="de-DE" sz="2400" dirty="0">
                <a:sym typeface="Symbol"/>
              </a:rPr>
              <a:t></a:t>
            </a:r>
            <a:r>
              <a:rPr lang="de-DE" sz="2400" i="1" baseline="-30000" dirty="0">
                <a:latin typeface="Georgia" panose="02040502050405020303" pitchFamily="18" charset="0"/>
                <a:sym typeface="Symbol"/>
              </a:rPr>
              <a:t>k</a:t>
            </a:r>
            <a:r>
              <a:rPr lang="de-DE" sz="2400" dirty="0"/>
              <a:t> </a:t>
            </a:r>
            <a:r>
              <a:rPr lang="de-DE" sz="2400" dirty="0">
                <a:latin typeface="Georgia" panose="02040502050405020303" pitchFamily="18" charset="0"/>
                <a:sym typeface="Symbol"/>
              </a:rPr>
              <a:t></a:t>
            </a:r>
            <a:r>
              <a:rPr lang="de-DE" sz="2400" i="1" baseline="-32000" dirty="0" err="1">
                <a:latin typeface="Georgia" panose="02040502050405020303" pitchFamily="18" charset="0"/>
                <a:sym typeface="Symbol"/>
              </a:rPr>
              <a:t>ik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07926"/>
              </p:ext>
            </p:extLst>
          </p:nvPr>
        </p:nvGraphicFramePr>
        <p:xfrm>
          <a:off x="1323677" y="3501008"/>
          <a:ext cx="641667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6" name="Equation" r:id="rId7" imgW="4228920" imgH="799920" progId="Equation.DSMT4">
                  <p:embed/>
                </p:oleObj>
              </mc:Choice>
              <mc:Fallback>
                <p:oleObj name="Equation" r:id="rId7" imgW="42289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677" y="3501008"/>
                        <a:ext cx="6416675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504" y="486916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n</a:t>
            </a:r>
            <a:r>
              <a:rPr lang="en-US" dirty="0"/>
              <a:t> </a:t>
            </a:r>
            <a:r>
              <a:rPr lang="en-US" sz="2400" dirty="0"/>
              <a:t>and</a:t>
            </a:r>
            <a:r>
              <a:rPr lang="en-US" dirty="0"/>
              <a:t> 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 </a:t>
            </a:r>
            <a:r>
              <a:rPr lang="en-US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move and rotate as rigid body </a:t>
            </a:r>
            <a:r>
              <a:rPr lang="en-US" sz="2800" dirty="0">
                <a:sym typeface="Symbol"/>
              </a:rPr>
              <a:t>(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v</a:t>
            </a:r>
            <a:r>
              <a:rPr lang="en-US" sz="2800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and</a:t>
            </a:r>
            <a:r>
              <a:rPr lang="en-US" sz="2800" dirty="0">
                <a:sym typeface="Symbol"/>
              </a:rPr>
              <a:t> </a:t>
            </a:r>
            <a:r>
              <a:rPr lang="en-US" sz="2800" b="1" dirty="0">
                <a:latin typeface="Georgia" panose="02040502050405020303" pitchFamily="18" charset="0"/>
                <a:sym typeface="Symbol"/>
              </a:rPr>
              <a:t></a:t>
            </a:r>
            <a:r>
              <a:rPr lang="en-US" sz="2800" dirty="0">
                <a:sym typeface="Symbol"/>
              </a:rPr>
              <a:t>)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07210"/>
              </p:ext>
            </p:extLst>
          </p:nvPr>
        </p:nvGraphicFramePr>
        <p:xfrm>
          <a:off x="1079500" y="5545138"/>
          <a:ext cx="66278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7" name="Equation" r:id="rId9" imgW="4368600" imgH="495000" progId="Equation.DSMT4">
                  <p:embed/>
                </p:oleObj>
              </mc:Choice>
              <mc:Fallback>
                <p:oleObj name="Equation" r:id="rId9" imgW="4368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545138"/>
                        <a:ext cx="66278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577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79512" y="221010"/>
            <a:ext cx="6048672" cy="1047750"/>
            <a:chOff x="179512" y="93663"/>
            <a:chExt cx="6048672" cy="1047750"/>
          </a:xfrm>
        </p:grpSpPr>
        <p:sp>
          <p:nvSpPr>
            <p:cNvPr id="2" name="TextBox 1"/>
            <p:cNvSpPr txBox="1"/>
            <p:nvPr/>
          </p:nvSpPr>
          <p:spPr>
            <a:xfrm>
              <a:off x="179512" y="116632"/>
              <a:ext cx="604867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Let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endParaRPr lang="ru-RU" dirty="0"/>
            </a:p>
          </p:txBody>
        </p:sp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114876"/>
                </p:ext>
              </p:extLst>
            </p:nvPr>
          </p:nvGraphicFramePr>
          <p:xfrm>
            <a:off x="1120775" y="93663"/>
            <a:ext cx="5106988" cy="1047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7" name="Equation" r:id="rId3" imgW="2908080" imgH="596880" progId="Equation.DSMT4">
                    <p:embed/>
                  </p:oleObj>
                </mc:Choice>
                <mc:Fallback>
                  <p:oleObj name="Equation" r:id="rId3" imgW="2908080" imgH="596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775" y="93663"/>
                          <a:ext cx="5106988" cy="1047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4540"/>
              </p:ext>
            </p:extLst>
          </p:nvPr>
        </p:nvGraphicFramePr>
        <p:xfrm>
          <a:off x="1566863" y="1341438"/>
          <a:ext cx="6010275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5" imgW="3962160" imgH="1485720" progId="Equation.DSMT4">
                  <p:embed/>
                </p:oleObj>
              </mc:Choice>
              <mc:Fallback>
                <p:oleObj name="Equation" r:id="rId5" imgW="39621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41438"/>
                        <a:ext cx="6010275" cy="226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549275" y="4062139"/>
            <a:ext cx="8055173" cy="735013"/>
            <a:chOff x="549275" y="4077841"/>
            <a:chExt cx="8055173" cy="735013"/>
          </a:xfrm>
        </p:grpSpPr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611442"/>
                </p:ext>
              </p:extLst>
            </p:nvPr>
          </p:nvGraphicFramePr>
          <p:xfrm>
            <a:off x="549275" y="4077841"/>
            <a:ext cx="3852863" cy="735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9" name="Equation" r:id="rId7" imgW="2539800" imgH="482400" progId="Equation.DSMT4">
                    <p:embed/>
                  </p:oleObj>
                </mc:Choice>
                <mc:Fallback>
                  <p:oleObj name="Equation" r:id="rId7" imgW="253980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275" y="4077841"/>
                          <a:ext cx="3852863" cy="735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4572000" y="4282504"/>
              <a:ext cx="4032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</a:t>
              </a:r>
              <a:r>
                <a:rPr lang="en-US" sz="2400" dirty="0" err="1"/>
                <a:t>Yaumann</a:t>
              </a:r>
              <a:r>
                <a:rPr lang="en-US" sz="2400" dirty="0"/>
                <a:t> Derivative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17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407988" y="779342"/>
            <a:ext cx="3083892" cy="2649658"/>
            <a:chOff x="2061" y="3416"/>
            <a:chExt cx="3695" cy="2661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061" y="3416"/>
              <a:ext cx="3695" cy="2661"/>
              <a:chOff x="1956" y="9497"/>
              <a:chExt cx="3695" cy="2661"/>
            </a:xfrm>
          </p:grpSpPr>
          <p:sp>
            <p:nvSpPr>
              <p:cNvPr id="9" name="Text Box 48"/>
              <p:cNvSpPr txBox="1">
                <a:spLocks noChangeArrowheads="1"/>
              </p:cNvSpPr>
              <p:nvPr/>
            </p:nvSpPr>
            <p:spPr bwMode="auto">
              <a:xfrm>
                <a:off x="4653" y="9588"/>
                <a:ext cx="71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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S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10" name="Text Box 47"/>
              <p:cNvSpPr txBox="1">
                <a:spLocks noChangeArrowheads="1"/>
              </p:cNvSpPr>
              <p:nvPr/>
            </p:nvSpPr>
            <p:spPr bwMode="auto">
              <a:xfrm>
                <a:off x="2355" y="11514"/>
                <a:ext cx="71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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1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11" name="Text Box 46"/>
              <p:cNvSpPr txBox="1">
                <a:spLocks noChangeArrowheads="1"/>
              </p:cNvSpPr>
              <p:nvPr/>
            </p:nvSpPr>
            <p:spPr bwMode="auto">
              <a:xfrm>
                <a:off x="4671" y="11336"/>
                <a:ext cx="71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</a:t>
                </a:r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r</a:t>
                </a:r>
                <a:r>
                  <a:rPr kumimoji="0" lang="en-US" altLang="en-US" sz="24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2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12" name="Text Box 45"/>
              <p:cNvSpPr txBox="1">
                <a:spLocks noChangeArrowheads="1"/>
              </p:cNvSpPr>
              <p:nvPr/>
            </p:nvSpPr>
            <p:spPr bwMode="auto">
              <a:xfrm>
                <a:off x="3404" y="10846"/>
                <a:ext cx="71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M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44"/>
              <p:cNvSpPr txBox="1">
                <a:spLocks noChangeArrowheads="1"/>
              </p:cNvSpPr>
              <p:nvPr/>
            </p:nvSpPr>
            <p:spPr bwMode="auto">
              <a:xfrm>
                <a:off x="3743" y="9671"/>
                <a:ext cx="528" cy="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n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43"/>
              <p:cNvSpPr txBox="1">
                <a:spLocks noChangeArrowheads="1"/>
              </p:cNvSpPr>
              <p:nvPr/>
            </p:nvSpPr>
            <p:spPr bwMode="auto">
              <a:xfrm>
                <a:off x="2409" y="9497"/>
                <a:ext cx="713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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Georgia" pitchFamily="18" charset="0"/>
                    <a:ea typeface="Times New Roman" pitchFamily="18" charset="0"/>
                    <a:cs typeface="Arial" pitchFamily="34" charset="0"/>
                  </a:rPr>
                  <a:t>P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endParaRPr>
              </a:p>
            </p:txBody>
          </p:sp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 flipV="1">
                <a:off x="4293" y="9998"/>
                <a:ext cx="456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" name="Group 8"/>
              <p:cNvGrpSpPr>
                <a:grpSpLocks/>
              </p:cNvGrpSpPr>
              <p:nvPr/>
            </p:nvGrpSpPr>
            <p:grpSpPr bwMode="auto">
              <a:xfrm>
                <a:off x="1956" y="9590"/>
                <a:ext cx="3695" cy="2568"/>
                <a:chOff x="3006" y="3159"/>
                <a:chExt cx="3695" cy="2568"/>
              </a:xfrm>
            </p:grpSpPr>
            <p:sp>
              <p:nvSpPr>
                <p:cNvPr id="18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4064" y="3159"/>
                  <a:ext cx="710" cy="1278"/>
                </a:xfrm>
                <a:prstGeom prst="line">
                  <a:avLst/>
                </a:prstGeom>
                <a:noFill/>
                <a:ln w="57150">
                  <a:solidFill>
                    <a:srgbClr val="C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AutoShape 39"/>
                <p:cNvSpPr>
                  <a:spLocks noChangeArrowheads="1"/>
                </p:cNvSpPr>
                <p:nvPr/>
              </p:nvSpPr>
              <p:spPr bwMode="auto">
                <a:xfrm rot="1800000">
                  <a:off x="3741" y="3744"/>
                  <a:ext cx="2243" cy="1410"/>
                </a:xfrm>
                <a:prstGeom prst="parallelogram">
                  <a:avLst>
                    <a:gd name="adj" fmla="val 36615"/>
                  </a:avLst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1" name="Group 15"/>
                <p:cNvGrpSpPr>
                  <a:grpSpLocks/>
                </p:cNvGrpSpPr>
                <p:nvPr/>
              </p:nvGrpSpPr>
              <p:grpSpPr bwMode="auto">
                <a:xfrm>
                  <a:off x="3536" y="4343"/>
                  <a:ext cx="2548" cy="1178"/>
                  <a:chOff x="3536" y="4343"/>
                  <a:chExt cx="2548" cy="1178"/>
                </a:xfrm>
              </p:grpSpPr>
              <p:sp>
                <p:nvSpPr>
                  <p:cNvPr id="28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978" y="445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83" y="4343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64" y="4531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50" y="463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36" y="4722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22" y="481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08" y="491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94" y="5007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80" y="5098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49" y="521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16" y="5351"/>
                    <a:ext cx="1" cy="170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36" y="4555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0" y="4614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4" y="4679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68" y="4739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82" y="4819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96" y="4875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0" y="4942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4" y="5014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8" y="5070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52" y="5146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" y="5211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0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0" y="5267"/>
                    <a:ext cx="1" cy="181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3006" y="4550"/>
                  <a:ext cx="529" cy="4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431" y="5319"/>
                  <a:ext cx="501" cy="40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auto">
                <a:xfrm>
                  <a:off x="3219" y="4808"/>
                  <a:ext cx="1385" cy="78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11"/>
                <p:cNvSpPr>
                  <a:spLocks noChangeShapeType="1"/>
                </p:cNvSpPr>
                <p:nvPr/>
              </p:nvSpPr>
              <p:spPr bwMode="auto">
                <a:xfrm>
                  <a:off x="4886" y="5325"/>
                  <a:ext cx="636" cy="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10"/>
                <p:cNvSpPr>
                  <a:spLocks noChangeShapeType="1"/>
                </p:cNvSpPr>
                <p:nvPr/>
              </p:nvSpPr>
              <p:spPr bwMode="auto">
                <a:xfrm>
                  <a:off x="6065" y="4208"/>
                  <a:ext cx="636" cy="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262" y="4547"/>
                  <a:ext cx="1337" cy="9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3664" y="10811"/>
                <a:ext cx="129" cy="10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3854" y="3917"/>
              <a:ext cx="57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792" y="3866"/>
              <a:ext cx="28" cy="1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 rot="-1617449">
              <a:off x="3488" y="3963"/>
              <a:ext cx="57" cy="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 rot="-1617449">
              <a:off x="3389" y="4081"/>
              <a:ext cx="5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V="1">
            <a:off x="1889425" y="1160709"/>
            <a:ext cx="0" cy="97184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3528" y="3501008"/>
            <a:ext cx="203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ru-RU" sz="2400" dirty="0">
                <a:sym typeface="Symbol"/>
              </a:rPr>
              <a:t>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r>
              <a:rPr lang="en-US" sz="2400" baseline="-25000" dirty="0"/>
              <a:t>2</a:t>
            </a:r>
            <a:r>
              <a:rPr lang="ru-RU" sz="2400" dirty="0">
                <a:sym typeface="Symbol"/>
              </a:rPr>
              <a:t>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</a:t>
            </a:r>
            <a:r>
              <a:rPr lang="en-US" sz="2400" i="1" dirty="0">
                <a:latin typeface="Georgia" panose="02040502050405020303" pitchFamily="18" charset="0"/>
              </a:rPr>
              <a:t>r</a:t>
            </a:r>
            <a:endParaRPr lang="en-US" sz="2400" dirty="0"/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901528"/>
              </p:ext>
            </p:extLst>
          </p:nvPr>
        </p:nvGraphicFramePr>
        <p:xfrm>
          <a:off x="4783780" y="980728"/>
          <a:ext cx="18478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3" imgW="1130040" imgH="457200" progId="Equation.DSMT4">
                  <p:embed/>
                </p:oleObj>
              </mc:Choice>
              <mc:Fallback>
                <p:oleObj name="Equation" r:id="rId3" imgW="1130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780" y="980728"/>
                        <a:ext cx="18478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470544" y="169579"/>
            <a:ext cx="51845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n</a:t>
            </a:r>
            <a:r>
              <a:rPr lang="en-US" sz="2400" dirty="0"/>
              <a:t> is the </a:t>
            </a:r>
            <a:r>
              <a:rPr lang="en-US" sz="2800" b="1" dirty="0">
                <a:solidFill>
                  <a:srgbClr val="C00000"/>
                </a:solidFill>
              </a:rPr>
              <a:t>outward</a:t>
            </a:r>
            <a:r>
              <a:rPr lang="en-US" sz="2400" dirty="0"/>
              <a:t> unit normal to an infinitesimal surface of area </a:t>
            </a:r>
            <a:r>
              <a:rPr lang="en-US" sz="2400" dirty="0" err="1"/>
              <a:t>d</a:t>
            </a:r>
            <a:r>
              <a:rPr lang="en-US" sz="2400" i="1" dirty="0" err="1">
                <a:latin typeface="Georgia" panose="02040502050405020303" pitchFamily="18" charset="0"/>
              </a:rPr>
              <a:t>S</a:t>
            </a:r>
            <a:endParaRPr lang="en-US" sz="2400" dirty="0">
              <a:latin typeface="Georgia" panose="02040502050405020303" pitchFamily="18" charset="0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3779976" y="1335250"/>
            <a:ext cx="5332616" cy="2900646"/>
            <a:chOff x="796463" y="1466648"/>
            <a:chExt cx="7591887" cy="4122738"/>
          </a:xfrm>
        </p:grpSpPr>
        <p:graphicFrame>
          <p:nvGraphicFramePr>
            <p:cNvPr id="63" name="Object 5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40002255"/>
                </p:ext>
              </p:extLst>
            </p:nvPr>
          </p:nvGraphicFramePr>
          <p:xfrm>
            <a:off x="796463" y="3169045"/>
            <a:ext cx="820034" cy="485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" name="Equation" r:id="rId5" imgW="838080" imgH="431640" progId="Equation.DSMT4">
                    <p:embed/>
                  </p:oleObj>
                </mc:Choice>
                <mc:Fallback>
                  <p:oleObj name="Equation" r:id="rId5" imgW="83808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463" y="3169045"/>
                          <a:ext cx="820034" cy="485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" name="Group 62"/>
            <p:cNvGrpSpPr>
              <a:grpSpLocks/>
            </p:cNvGrpSpPr>
            <p:nvPr/>
          </p:nvGrpSpPr>
          <p:grpSpPr bwMode="auto">
            <a:xfrm>
              <a:off x="1116013" y="1466648"/>
              <a:ext cx="7272337" cy="4122738"/>
              <a:chOff x="703" y="742"/>
              <a:chExt cx="4581" cy="2597"/>
            </a:xfrm>
          </p:grpSpPr>
          <p:sp>
            <p:nvSpPr>
              <p:cNvPr id="69" name="Line 38"/>
              <p:cNvSpPr>
                <a:spLocks noChangeShapeType="1"/>
              </p:cNvSpPr>
              <p:nvPr/>
            </p:nvSpPr>
            <p:spPr bwMode="auto">
              <a:xfrm flipV="1">
                <a:off x="1059" y="742"/>
                <a:ext cx="0" cy="212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0" name="Group 58"/>
              <p:cNvGrpSpPr>
                <a:grpSpLocks/>
              </p:cNvGrpSpPr>
              <p:nvPr/>
            </p:nvGrpSpPr>
            <p:grpSpPr bwMode="auto">
              <a:xfrm>
                <a:off x="1830" y="1949"/>
                <a:ext cx="1113" cy="45"/>
                <a:chOff x="1669" y="2790"/>
                <a:chExt cx="1239" cy="52"/>
              </a:xfrm>
            </p:grpSpPr>
            <p:sp>
              <p:nvSpPr>
                <p:cNvPr id="86" name="Freeform 36"/>
                <p:cNvSpPr>
                  <a:spLocks/>
                </p:cNvSpPr>
                <p:nvPr/>
              </p:nvSpPr>
              <p:spPr bwMode="auto">
                <a:xfrm>
                  <a:off x="1669" y="2790"/>
                  <a:ext cx="119" cy="52"/>
                </a:xfrm>
                <a:custGeom>
                  <a:avLst/>
                  <a:gdLst>
                    <a:gd name="T0" fmla="*/ 0 w 136"/>
                    <a:gd name="T1" fmla="*/ 52 h 52"/>
                    <a:gd name="T2" fmla="*/ 4 w 136"/>
                    <a:gd name="T3" fmla="*/ 7 h 52"/>
                    <a:gd name="T4" fmla="*/ 4 w 136"/>
                    <a:gd name="T5" fmla="*/ 7 h 52"/>
                    <a:gd name="T6" fmla="*/ 0 60000 65536"/>
                    <a:gd name="T7" fmla="*/ 0 60000 65536"/>
                    <a:gd name="T8" fmla="*/ 0 60000 65536"/>
                    <a:gd name="T9" fmla="*/ 0 w 136"/>
                    <a:gd name="T10" fmla="*/ 0 h 52"/>
                    <a:gd name="T11" fmla="*/ 136 w 136"/>
                    <a:gd name="T12" fmla="*/ 52 h 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6" h="52">
                      <a:moveTo>
                        <a:pt x="0" y="52"/>
                      </a:moveTo>
                      <a:cubicBezTo>
                        <a:pt x="34" y="33"/>
                        <a:pt x="68" y="14"/>
                        <a:pt x="91" y="7"/>
                      </a:cubicBezTo>
                      <a:cubicBezTo>
                        <a:pt x="114" y="0"/>
                        <a:pt x="129" y="7"/>
                        <a:pt x="136" y="7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39"/>
                <p:cNvSpPr>
                  <a:spLocks noChangeShapeType="1"/>
                </p:cNvSpPr>
                <p:nvPr/>
              </p:nvSpPr>
              <p:spPr bwMode="auto">
                <a:xfrm>
                  <a:off x="1873" y="2795"/>
                  <a:ext cx="103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" name="Freeform 41"/>
              <p:cNvSpPr>
                <a:spLocks/>
              </p:cNvSpPr>
              <p:nvPr/>
            </p:nvSpPr>
            <p:spPr bwMode="auto">
              <a:xfrm>
                <a:off x="1077" y="774"/>
                <a:ext cx="768" cy="2156"/>
              </a:xfrm>
              <a:custGeom>
                <a:avLst/>
                <a:gdLst>
                  <a:gd name="T0" fmla="*/ 0 w 1497"/>
                  <a:gd name="T1" fmla="*/ 3 h 2555"/>
                  <a:gd name="T2" fmla="*/ 1 w 1497"/>
                  <a:gd name="T3" fmla="*/ 3 h 2555"/>
                  <a:gd name="T4" fmla="*/ 1 w 1497"/>
                  <a:gd name="T5" fmla="*/ 3 h 2555"/>
                  <a:gd name="T6" fmla="*/ 1 w 1497"/>
                  <a:gd name="T7" fmla="*/ 3 h 2555"/>
                  <a:gd name="T8" fmla="*/ 1 w 1497"/>
                  <a:gd name="T9" fmla="*/ 3 h 2555"/>
                  <a:gd name="T10" fmla="*/ 1 w 1497"/>
                  <a:gd name="T11" fmla="*/ 3 h 2555"/>
                  <a:gd name="T12" fmla="*/ 1 w 1497"/>
                  <a:gd name="T13" fmla="*/ 3 h 2555"/>
                  <a:gd name="T14" fmla="*/ 1 w 1497"/>
                  <a:gd name="T15" fmla="*/ 3 h 2555"/>
                  <a:gd name="T16" fmla="*/ 1 w 1497"/>
                  <a:gd name="T17" fmla="*/ 3 h 2555"/>
                  <a:gd name="T18" fmla="*/ 1 w 1497"/>
                  <a:gd name="T19" fmla="*/ 3 h 2555"/>
                  <a:gd name="T20" fmla="*/ 1 w 1497"/>
                  <a:gd name="T21" fmla="*/ 3 h 2555"/>
                  <a:gd name="T22" fmla="*/ 1 w 1497"/>
                  <a:gd name="T23" fmla="*/ 3 h 2555"/>
                  <a:gd name="T24" fmla="*/ 1 w 1497"/>
                  <a:gd name="T25" fmla="*/ 3 h 2555"/>
                  <a:gd name="T26" fmla="*/ 1 w 1497"/>
                  <a:gd name="T27" fmla="*/ 3 h 2555"/>
                  <a:gd name="T28" fmla="*/ 1 w 1497"/>
                  <a:gd name="T29" fmla="*/ 3 h 2555"/>
                  <a:gd name="T30" fmla="*/ 1 w 1497"/>
                  <a:gd name="T31" fmla="*/ 3 h 25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97"/>
                  <a:gd name="T49" fmla="*/ 0 h 2555"/>
                  <a:gd name="T50" fmla="*/ 1497 w 1497"/>
                  <a:gd name="T51" fmla="*/ 2555 h 2555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97" h="2555">
                    <a:moveTo>
                      <a:pt x="0" y="2479"/>
                    </a:moveTo>
                    <a:cubicBezTo>
                      <a:pt x="15" y="1640"/>
                      <a:pt x="31" y="801"/>
                      <a:pt x="46" y="438"/>
                    </a:cubicBezTo>
                    <a:cubicBezTo>
                      <a:pt x="61" y="75"/>
                      <a:pt x="76" y="0"/>
                      <a:pt x="91" y="302"/>
                    </a:cubicBezTo>
                    <a:cubicBezTo>
                      <a:pt x="106" y="604"/>
                      <a:pt x="122" y="1951"/>
                      <a:pt x="137" y="2253"/>
                    </a:cubicBezTo>
                    <a:cubicBezTo>
                      <a:pt x="152" y="2555"/>
                      <a:pt x="167" y="2275"/>
                      <a:pt x="182" y="2116"/>
                    </a:cubicBezTo>
                    <a:cubicBezTo>
                      <a:pt x="197" y="1957"/>
                      <a:pt x="212" y="1496"/>
                      <a:pt x="227" y="1300"/>
                    </a:cubicBezTo>
                    <a:cubicBezTo>
                      <a:pt x="242" y="1104"/>
                      <a:pt x="243" y="839"/>
                      <a:pt x="273" y="937"/>
                    </a:cubicBezTo>
                    <a:cubicBezTo>
                      <a:pt x="303" y="1035"/>
                      <a:pt x="356" y="1814"/>
                      <a:pt x="409" y="1890"/>
                    </a:cubicBezTo>
                    <a:cubicBezTo>
                      <a:pt x="462" y="1966"/>
                      <a:pt x="545" y="1512"/>
                      <a:pt x="590" y="1391"/>
                    </a:cubicBezTo>
                    <a:cubicBezTo>
                      <a:pt x="635" y="1270"/>
                      <a:pt x="643" y="1149"/>
                      <a:pt x="681" y="1164"/>
                    </a:cubicBezTo>
                    <a:cubicBezTo>
                      <a:pt x="719" y="1179"/>
                      <a:pt x="772" y="1390"/>
                      <a:pt x="817" y="1481"/>
                    </a:cubicBezTo>
                    <a:cubicBezTo>
                      <a:pt x="862" y="1572"/>
                      <a:pt x="908" y="1715"/>
                      <a:pt x="953" y="1708"/>
                    </a:cubicBezTo>
                    <a:cubicBezTo>
                      <a:pt x="998" y="1701"/>
                      <a:pt x="1044" y="1481"/>
                      <a:pt x="1089" y="1436"/>
                    </a:cubicBezTo>
                    <a:cubicBezTo>
                      <a:pt x="1134" y="1391"/>
                      <a:pt x="1180" y="1421"/>
                      <a:pt x="1225" y="1436"/>
                    </a:cubicBezTo>
                    <a:cubicBezTo>
                      <a:pt x="1270" y="1451"/>
                      <a:pt x="1316" y="1527"/>
                      <a:pt x="1361" y="1527"/>
                    </a:cubicBezTo>
                    <a:cubicBezTo>
                      <a:pt x="1406" y="1527"/>
                      <a:pt x="1474" y="1451"/>
                      <a:pt x="1497" y="143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42"/>
              <p:cNvSpPr>
                <a:spLocks noChangeShapeType="1"/>
              </p:cNvSpPr>
              <p:nvPr/>
            </p:nvSpPr>
            <p:spPr bwMode="auto">
              <a:xfrm>
                <a:off x="1868" y="1914"/>
                <a:ext cx="0" cy="9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43"/>
              <p:cNvSpPr>
                <a:spLocks noChangeShapeType="1"/>
              </p:cNvSpPr>
              <p:nvPr/>
            </p:nvSpPr>
            <p:spPr bwMode="auto">
              <a:xfrm>
                <a:off x="1044" y="2852"/>
                <a:ext cx="974" cy="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4788" y="2852"/>
                <a:ext cx="496" cy="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>
                    <a:latin typeface="Georgia" pitchFamily="18" charset="0"/>
                    <a:sym typeface="Symbol" pitchFamily="18" charset="2"/>
                  </a:rPr>
                  <a:t></a:t>
                </a:r>
                <a:r>
                  <a:rPr lang="en-US" altLang="ru-RU" sz="2400" i="1">
                    <a:latin typeface="Georgia" pitchFamily="18" charset="0"/>
                  </a:rPr>
                  <a:t>r</a:t>
                </a:r>
                <a:endParaRPr lang="ru-RU" altLang="ru-RU" sz="2400"/>
              </a:p>
            </p:txBody>
          </p:sp>
          <p:sp>
            <p:nvSpPr>
              <p:cNvPr id="75" name="Line 45"/>
              <p:cNvSpPr>
                <a:spLocks noChangeShapeType="1"/>
              </p:cNvSpPr>
              <p:nvPr/>
            </p:nvSpPr>
            <p:spPr bwMode="auto">
              <a:xfrm>
                <a:off x="1950" y="2852"/>
                <a:ext cx="90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>
                <a:off x="2880" y="2852"/>
                <a:ext cx="23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>
                <a:off x="2979" y="1948"/>
                <a:ext cx="0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3243" y="1434"/>
                <a:ext cx="1609" cy="519"/>
              </a:xfrm>
              <a:custGeom>
                <a:avLst/>
                <a:gdLst>
                  <a:gd name="T0" fmla="*/ 0 w 1361"/>
                  <a:gd name="T1" fmla="*/ 3 h 461"/>
                  <a:gd name="T2" fmla="*/ 99554950 w 1361"/>
                  <a:gd name="T3" fmla="*/ 3 h 461"/>
                  <a:gd name="T4" fmla="*/ 244991729 w 1361"/>
                  <a:gd name="T5" fmla="*/ 3 h 461"/>
                  <a:gd name="T6" fmla="*/ 588348531 w 1361"/>
                  <a:gd name="T7" fmla="*/ 3 h 461"/>
                  <a:gd name="T8" fmla="*/ 1078783204 w 1361"/>
                  <a:gd name="T9" fmla="*/ 3 h 461"/>
                  <a:gd name="T10" fmla="*/ 1324358672 w 1361"/>
                  <a:gd name="T11" fmla="*/ 3 h 461"/>
                  <a:gd name="T12" fmla="*/ 1421712080 w 1361"/>
                  <a:gd name="T13" fmla="*/ 3 h 461"/>
                  <a:gd name="T14" fmla="*/ 1471983082 w 1361"/>
                  <a:gd name="T15" fmla="*/ 0 h 4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361"/>
                  <a:gd name="T25" fmla="*/ 0 h 461"/>
                  <a:gd name="T26" fmla="*/ 1361 w 1361"/>
                  <a:gd name="T27" fmla="*/ 461 h 4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361" h="461">
                    <a:moveTo>
                      <a:pt x="0" y="454"/>
                    </a:moveTo>
                    <a:cubicBezTo>
                      <a:pt x="26" y="457"/>
                      <a:pt x="53" y="461"/>
                      <a:pt x="91" y="454"/>
                    </a:cubicBezTo>
                    <a:cubicBezTo>
                      <a:pt x="129" y="447"/>
                      <a:pt x="152" y="432"/>
                      <a:pt x="227" y="409"/>
                    </a:cubicBezTo>
                    <a:cubicBezTo>
                      <a:pt x="302" y="386"/>
                      <a:pt x="415" y="348"/>
                      <a:pt x="544" y="318"/>
                    </a:cubicBezTo>
                    <a:cubicBezTo>
                      <a:pt x="673" y="288"/>
                      <a:pt x="885" y="257"/>
                      <a:pt x="998" y="227"/>
                    </a:cubicBezTo>
                    <a:cubicBezTo>
                      <a:pt x="1111" y="197"/>
                      <a:pt x="1172" y="167"/>
                      <a:pt x="1225" y="137"/>
                    </a:cubicBezTo>
                    <a:cubicBezTo>
                      <a:pt x="1278" y="107"/>
                      <a:pt x="1292" y="69"/>
                      <a:pt x="1315" y="46"/>
                    </a:cubicBezTo>
                    <a:cubicBezTo>
                      <a:pt x="1338" y="23"/>
                      <a:pt x="1349" y="11"/>
                      <a:pt x="136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703" y="2891"/>
                <a:ext cx="1088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2400" i="1" dirty="0">
                    <a:latin typeface="Georgia" pitchFamily="18" charset="0"/>
                    <a:sym typeface="Symbol" pitchFamily="18" charset="2"/>
                  </a:rPr>
                  <a:t> </a:t>
                </a:r>
                <a:r>
                  <a:rPr lang="en-US" altLang="ru-RU" sz="2400" i="1" dirty="0" err="1">
                    <a:latin typeface="Georgia" pitchFamily="18" charset="0"/>
                  </a:rPr>
                  <a:t>l</a:t>
                </a:r>
                <a:r>
                  <a:rPr lang="en-US" altLang="ru-RU" sz="2400" baseline="-25000" dirty="0" err="1"/>
                  <a:t>microt</a:t>
                </a:r>
                <a:endParaRPr lang="en-US" altLang="ru-RU" sz="2400" baseline="-25000" dirty="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80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1587" y="2891"/>
                <a:ext cx="703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 dirty="0">
                    <a:sym typeface="Symbol" pitchFamily="18" charset="2"/>
                  </a:rPr>
                  <a:t></a:t>
                </a:r>
                <a:r>
                  <a:rPr lang="en-US" altLang="ru-RU" sz="2400" baseline="-25000" dirty="0"/>
                  <a:t>min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81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381" y="2891"/>
                <a:ext cx="1114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2400" dirty="0">
                    <a:sym typeface="Symbol" pitchFamily="18" charset="2"/>
                  </a:rPr>
                  <a:t></a:t>
                </a:r>
                <a:r>
                  <a:rPr lang="en-US" altLang="ru-RU" sz="2400" baseline="-25000" dirty="0"/>
                  <a:t>max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2400" baseline="-25000" dirty="0"/>
              </a:p>
            </p:txBody>
          </p:sp>
          <p:sp>
            <p:nvSpPr>
              <p:cNvPr id="82" name="Text Box 52"/>
              <p:cNvSpPr txBox="1">
                <a:spLocks noChangeArrowheads="1"/>
              </p:cNvSpPr>
              <p:nvPr/>
            </p:nvSpPr>
            <p:spPr bwMode="auto">
              <a:xfrm>
                <a:off x="3638" y="2891"/>
                <a:ext cx="5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2400" i="1" dirty="0">
                    <a:latin typeface="Georgia" pitchFamily="18" charset="0"/>
                    <a:sym typeface="Symbol" pitchFamily="18" charset="2"/>
                  </a:rPr>
                  <a:t> </a:t>
                </a:r>
                <a:r>
                  <a:rPr lang="en-US" altLang="ru-RU" sz="2400" i="1" dirty="0">
                    <a:latin typeface="Georgia" pitchFamily="18" charset="0"/>
                  </a:rPr>
                  <a:t>L</a:t>
                </a:r>
              </a:p>
            </p:txBody>
          </p:sp>
          <p:sp>
            <p:nvSpPr>
              <p:cNvPr id="84" name="Line 55"/>
              <p:cNvSpPr>
                <a:spLocks noChangeShapeType="1"/>
              </p:cNvSpPr>
              <p:nvPr/>
            </p:nvSpPr>
            <p:spPr bwMode="auto">
              <a:xfrm>
                <a:off x="1168" y="2818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>
                <a:off x="3803" y="2818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4716016" y="3377630"/>
              <a:ext cx="1116000" cy="79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3"/>
            <p:cNvSpPr>
              <a:spLocks noChangeShapeType="1"/>
            </p:cNvSpPr>
            <p:nvPr/>
          </p:nvSpPr>
          <p:spPr bwMode="auto">
            <a:xfrm>
              <a:off x="1681163" y="3356992"/>
              <a:ext cx="1439862" cy="79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Группа 94"/>
          <p:cNvGrpSpPr/>
          <p:nvPr/>
        </p:nvGrpSpPr>
        <p:grpSpPr>
          <a:xfrm>
            <a:off x="-36513" y="4293096"/>
            <a:ext cx="9108817" cy="648072"/>
            <a:chOff x="-36513" y="4293096"/>
            <a:chExt cx="9108817" cy="648072"/>
          </a:xfrm>
        </p:grpSpPr>
        <p:sp>
          <p:nvSpPr>
            <p:cNvPr id="88" name="Text Box 50"/>
            <p:cNvSpPr txBox="1">
              <a:spLocks noChangeAspect="1" noChangeArrowheads="1"/>
            </p:cNvSpPr>
            <p:nvPr/>
          </p:nvSpPr>
          <p:spPr bwMode="auto">
            <a:xfrm>
              <a:off x="-36513" y="4293096"/>
              <a:ext cx="7497677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b="1" dirty="0">
                  <a:solidFill>
                    <a:srgbClr val="C00000"/>
                  </a:solidFill>
                  <a:latin typeface="+mn-lt"/>
                </a:rPr>
                <a:t>1.  </a:t>
              </a:r>
              <a:r>
                <a:rPr lang="en-US" sz="2800" i="1" dirty="0" err="1">
                  <a:latin typeface="Georgia" panose="02040502050405020303" pitchFamily="18" charset="0"/>
                </a:rPr>
                <a:t>l</a:t>
              </a:r>
              <a:r>
                <a:rPr lang="en-US" sz="2800" baseline="-25000" dirty="0" err="1"/>
                <a:t>micro</a:t>
              </a:r>
              <a:r>
                <a:rPr lang="en-US" sz="2800" spc="-410" dirty="0"/>
                <a:t>&lt;&lt;</a:t>
              </a:r>
              <a:r>
                <a:rPr lang="en-US" sz="2800" dirty="0"/>
                <a:t> </a:t>
              </a:r>
              <a:r>
                <a:rPr lang="ru-RU" altLang="ru-RU" sz="2800" dirty="0">
                  <a:sym typeface="Symbol" pitchFamily="18" charset="2"/>
                </a:rPr>
                <a:t></a:t>
              </a:r>
              <a:r>
                <a:rPr lang="en-US" altLang="ru-RU" sz="2800" baseline="-25000" dirty="0"/>
                <a:t>min</a:t>
              </a:r>
              <a:r>
                <a:rPr lang="en-US" altLang="ru-RU" sz="2800" dirty="0"/>
                <a:t>&lt; </a:t>
              </a:r>
              <a:r>
                <a:rPr lang="ru-RU" sz="2800" dirty="0">
                  <a:sym typeface="Symbol"/>
                </a:rPr>
                <a:t></a:t>
              </a:r>
              <a:r>
                <a:rPr lang="en-US" sz="2800" i="1" dirty="0">
                  <a:latin typeface="Georgia" panose="02040502050405020303" pitchFamily="18" charset="0"/>
                </a:rPr>
                <a:t>r </a:t>
              </a:r>
              <a:r>
                <a:rPr lang="en-US" sz="2800" spc="-410" dirty="0"/>
                <a:t>&lt;</a:t>
              </a:r>
              <a:r>
                <a:rPr lang="en-US" sz="2800" dirty="0"/>
                <a:t> </a:t>
              </a:r>
              <a:r>
                <a:rPr lang="ru-RU" altLang="ru-RU" sz="2800" dirty="0">
                  <a:sym typeface="Symbol" pitchFamily="18" charset="2"/>
                </a:rPr>
                <a:t></a:t>
              </a:r>
              <a:r>
                <a:rPr lang="en-US" altLang="ru-RU" sz="2800" baseline="-25000" dirty="0"/>
                <a:t>max</a:t>
              </a:r>
              <a:r>
                <a:rPr lang="en-US" sz="2800" spc="-410" dirty="0"/>
                <a:t>&lt;&lt;</a:t>
              </a:r>
              <a:r>
                <a:rPr lang="en-US" altLang="ru-RU" sz="2800" i="1" dirty="0">
                  <a:latin typeface="Georgia" pitchFamily="18" charset="0"/>
                </a:rPr>
                <a:t> L </a:t>
              </a:r>
              <a:r>
                <a:rPr lang="en-US" altLang="ru-RU" sz="2400" i="1" spc="-40" dirty="0">
                  <a:latin typeface="Georgia" pitchFamily="18" charset="0"/>
                  <a:sym typeface="Symbol"/>
                </a:rPr>
                <a:t> </a:t>
              </a:r>
              <a:r>
                <a:rPr lang="en-US" sz="2400" b="1" spc="-40" dirty="0">
                  <a:latin typeface="+mn-lt"/>
                </a:rPr>
                <a:t>Plateau </a:t>
              </a:r>
              <a:r>
                <a:rPr lang="en-US" sz="2400" spc="-40" dirty="0">
                  <a:latin typeface="+mn-lt"/>
                </a:rPr>
                <a:t>or </a:t>
              </a:r>
              <a:r>
                <a:rPr lang="en-US" sz="2400" b="1" spc="-40" dirty="0">
                  <a:latin typeface="+mn-lt"/>
                </a:rPr>
                <a:t>Stability</a:t>
              </a:r>
              <a:endParaRPr lang="en-US" altLang="ru-RU" sz="2400" b="1" i="1" spc="-4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en-US" altLang="ru-RU" sz="2400" baseline="-25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ru-RU" sz="2400" baseline="-25000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400" baseline="-25000" dirty="0"/>
            </a:p>
          </p:txBody>
        </p:sp>
        <p:graphicFrame>
          <p:nvGraphicFramePr>
            <p:cNvPr id="54" name="Объект 5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9522677"/>
                </p:ext>
              </p:extLst>
            </p:nvPr>
          </p:nvGraphicFramePr>
          <p:xfrm>
            <a:off x="7308304" y="4387962"/>
            <a:ext cx="1764000" cy="458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9" name="Equation" r:id="rId7" imgW="1041120" imgH="241200" progId="Equation.DSMT4">
                    <p:embed/>
                  </p:oleObj>
                </mc:Choice>
                <mc:Fallback>
                  <p:oleObj name="Equation" r:id="rId7" imgW="1041120" imgH="241200" progId="Equation.DSMT4">
                    <p:embed/>
                    <p:pic>
                      <p:nvPicPr>
                        <p:cNvPr id="0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4387962"/>
                          <a:ext cx="1764000" cy="458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93459"/>
              </p:ext>
            </p:extLst>
          </p:nvPr>
        </p:nvGraphicFramePr>
        <p:xfrm>
          <a:off x="3680271" y="1165682"/>
          <a:ext cx="7477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9" imgW="457200" imgH="291960" progId="Equation.DSMT4">
                  <p:embed/>
                </p:oleObj>
              </mc:Choice>
              <mc:Fallback>
                <p:oleObj name="Equation" r:id="rId9" imgW="457200" imgH="291960" progId="Equation.DSMT4">
                  <p:embed/>
                  <p:pic>
                    <p:nvPicPr>
                      <p:cNvPr id="0" name="Объект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271" y="1165682"/>
                        <a:ext cx="7477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Группа 92"/>
          <p:cNvGrpSpPr/>
          <p:nvPr/>
        </p:nvGrpSpPr>
        <p:grpSpPr>
          <a:xfrm>
            <a:off x="755576" y="5074918"/>
            <a:ext cx="5400600" cy="865187"/>
            <a:chOff x="251520" y="5277270"/>
            <a:chExt cx="5400600" cy="865187"/>
          </a:xfrm>
        </p:grpSpPr>
        <p:sp>
          <p:nvSpPr>
            <p:cNvPr id="89" name="TextBox 88"/>
            <p:cNvSpPr txBox="1"/>
            <p:nvPr/>
          </p:nvSpPr>
          <p:spPr>
            <a:xfrm>
              <a:off x="251520" y="5589240"/>
              <a:ext cx="540060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  <a:spcAft>
                  <a:spcPts val="1800"/>
                </a:spcAft>
              </a:pPr>
              <a:r>
                <a:rPr lang="en-US" sz="2400" b="1" dirty="0">
                  <a:solidFill>
                    <a:srgbClr val="C00000"/>
                  </a:solidFill>
                </a:rPr>
                <a:t>2. </a:t>
              </a:r>
              <a:r>
                <a:rPr lang="en-US" sz="2400" b="1" dirty="0"/>
                <a:t>Regular</a:t>
              </a:r>
            </a:p>
          </p:txBody>
        </p:sp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148745"/>
                </p:ext>
              </p:extLst>
            </p:nvPr>
          </p:nvGraphicFramePr>
          <p:xfrm>
            <a:off x="1719639" y="5277270"/>
            <a:ext cx="1317625" cy="865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1" name="Equation" r:id="rId11" imgW="736560" imgH="482400" progId="Equation.DSMT4">
                    <p:embed/>
                  </p:oleObj>
                </mc:Choice>
                <mc:Fallback>
                  <p:oleObj name="Equation" r:id="rId11" imgW="736560" imgH="482400" progId="Equation.DSMT4">
                    <p:embed/>
                    <p:pic>
                      <p:nvPicPr>
                        <p:cNvPr id="0" name="Объект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639" y="5277270"/>
                          <a:ext cx="1317625" cy="865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Группа 93"/>
          <p:cNvGrpSpPr/>
          <p:nvPr/>
        </p:nvGrpSpPr>
        <p:grpSpPr>
          <a:xfrm>
            <a:off x="2843808" y="5931743"/>
            <a:ext cx="5145945" cy="809625"/>
            <a:chOff x="3202718" y="5986463"/>
            <a:chExt cx="5145945" cy="809625"/>
          </a:xfrm>
        </p:grpSpPr>
        <p:sp>
          <p:nvSpPr>
            <p:cNvPr id="90" name="TextBox 89"/>
            <p:cNvSpPr txBox="1"/>
            <p:nvPr/>
          </p:nvSpPr>
          <p:spPr>
            <a:xfrm>
              <a:off x="3202718" y="6142457"/>
              <a:ext cx="273747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2400" b="1" dirty="0">
                  <a:solidFill>
                    <a:srgbClr val="C00000"/>
                  </a:solidFill>
                </a:rPr>
                <a:t>3. </a:t>
              </a:r>
              <a:r>
                <a:rPr lang="en-US" sz="2400" b="1" dirty="0"/>
                <a:t>Representative</a:t>
              </a:r>
            </a:p>
          </p:txBody>
        </p:sp>
        <p:graphicFrame>
          <p:nvGraphicFramePr>
            <p:cNvPr id="92" name="Объект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907492"/>
                </p:ext>
              </p:extLst>
            </p:nvPr>
          </p:nvGraphicFramePr>
          <p:xfrm>
            <a:off x="5921375" y="5986463"/>
            <a:ext cx="2427288" cy="809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2" name="Equation" r:id="rId13" imgW="1485720" imgH="495000" progId="Equation.DSMT4">
                    <p:embed/>
                  </p:oleObj>
                </mc:Choice>
                <mc:Fallback>
                  <p:oleObj name="Equation" r:id="rId13" imgW="1485720" imgH="495000" progId="Equation.DSMT4">
                    <p:embed/>
                    <p:pic>
                      <p:nvPicPr>
                        <p:cNvPr id="0" name="Объект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375" y="5986463"/>
                          <a:ext cx="2427288" cy="809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BB946D3-9D32-4EAD-BA5B-5F1BDFAA3E07}"/>
              </a:ext>
            </a:extLst>
          </p:cNvPr>
          <p:cNvSpPr txBox="1"/>
          <p:nvPr/>
        </p:nvSpPr>
        <p:spPr>
          <a:xfrm>
            <a:off x="1007558" y="77406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BDACD8F-7CA3-4797-90FD-8B4B84777F24}"/>
              </a:ext>
            </a:extLst>
          </p:cNvPr>
          <p:cNvSpPr txBox="1"/>
          <p:nvPr/>
        </p:nvSpPr>
        <p:spPr>
          <a:xfrm>
            <a:off x="1944302" y="997234"/>
            <a:ext cx="337595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0919E2-D20F-44F1-9102-19C8D13295A4}"/>
              </a:ext>
            </a:extLst>
          </p:cNvPr>
          <p:cNvSpPr txBox="1"/>
          <p:nvPr/>
        </p:nvSpPr>
        <p:spPr>
          <a:xfrm>
            <a:off x="3986830" y="248253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06E345-A233-4D6A-AC88-5938FB0F75FA}"/>
              </a:ext>
            </a:extLst>
          </p:cNvPr>
          <p:cNvSpPr txBox="1"/>
          <p:nvPr/>
        </p:nvSpPr>
        <p:spPr>
          <a:xfrm>
            <a:off x="5088483" y="115213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3D093-6CF2-4F5C-ABCA-04CC60899FCD}"/>
              </a:ext>
            </a:extLst>
          </p:cNvPr>
          <p:cNvSpPr txBox="1"/>
          <p:nvPr/>
        </p:nvSpPr>
        <p:spPr>
          <a:xfrm>
            <a:off x="5932190" y="94157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5AC02F-DE77-468B-9007-831D9E222398}"/>
              </a:ext>
            </a:extLst>
          </p:cNvPr>
          <p:cNvSpPr txBox="1"/>
          <p:nvPr/>
        </p:nvSpPr>
        <p:spPr>
          <a:xfrm>
            <a:off x="6162849" y="99723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D073B1-88D4-4D40-B429-B3030B0ED97B}"/>
              </a:ext>
            </a:extLst>
          </p:cNvPr>
          <p:cNvSpPr txBox="1"/>
          <p:nvPr/>
        </p:nvSpPr>
        <p:spPr>
          <a:xfrm>
            <a:off x="7588382" y="439787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94337D-859E-43ED-8493-E6AD3355BF12}"/>
              </a:ext>
            </a:extLst>
          </p:cNvPr>
          <p:cNvSpPr txBox="1"/>
          <p:nvPr/>
        </p:nvSpPr>
        <p:spPr>
          <a:xfrm>
            <a:off x="8330343" y="439787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0828BD-4DE9-48BD-9966-2FB839884A4A}"/>
              </a:ext>
            </a:extLst>
          </p:cNvPr>
          <p:cNvSpPr txBox="1"/>
          <p:nvPr/>
        </p:nvSpPr>
        <p:spPr>
          <a:xfrm>
            <a:off x="8655121" y="441460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3A586-BF2C-43B5-8302-116E054E982B}"/>
              </a:ext>
            </a:extLst>
          </p:cNvPr>
          <p:cNvSpPr txBox="1"/>
          <p:nvPr/>
        </p:nvSpPr>
        <p:spPr>
          <a:xfrm>
            <a:off x="2425141" y="513430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D7C269-CB55-4FDF-A487-FA71A3BD4C1E}"/>
              </a:ext>
            </a:extLst>
          </p:cNvPr>
          <p:cNvSpPr txBox="1"/>
          <p:nvPr/>
        </p:nvSpPr>
        <p:spPr>
          <a:xfrm>
            <a:off x="5545945" y="596365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B92BAD2-9DA8-41DC-9F3F-B65E956BA1B0}"/>
              </a:ext>
            </a:extLst>
          </p:cNvPr>
          <p:cNvSpPr txBox="1"/>
          <p:nvPr/>
        </p:nvSpPr>
        <p:spPr>
          <a:xfrm>
            <a:off x="6327332" y="60266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C8F60DA-3CBB-4366-816F-93BE761298CE}"/>
              </a:ext>
            </a:extLst>
          </p:cNvPr>
          <p:cNvSpPr txBox="1"/>
          <p:nvPr/>
        </p:nvSpPr>
        <p:spPr>
          <a:xfrm>
            <a:off x="6678697" y="60266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51736E-9AA7-461B-9A3E-0C93A9DC4D51}"/>
              </a:ext>
            </a:extLst>
          </p:cNvPr>
          <p:cNvSpPr txBox="1"/>
          <p:nvPr/>
        </p:nvSpPr>
        <p:spPr>
          <a:xfrm>
            <a:off x="6982860" y="604334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820014"/>
              </p:ext>
            </p:extLst>
          </p:nvPr>
        </p:nvGraphicFramePr>
        <p:xfrm>
          <a:off x="21878" y="2073895"/>
          <a:ext cx="21018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3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8" y="2073895"/>
                        <a:ext cx="21018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11668"/>
              </p:ext>
            </p:extLst>
          </p:nvPr>
        </p:nvGraphicFramePr>
        <p:xfrm>
          <a:off x="2983295" y="4180037"/>
          <a:ext cx="3204000" cy="80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5" imgW="2184120" imgH="545760" progId="Equation.DSMT4">
                  <p:embed/>
                </p:oleObj>
              </mc:Choice>
              <mc:Fallback>
                <p:oleObj name="Equation" r:id="rId5" imgW="2184120" imgH="5457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295" y="4180037"/>
                        <a:ext cx="3204000" cy="80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966"/>
              </p:ext>
            </p:extLst>
          </p:nvPr>
        </p:nvGraphicFramePr>
        <p:xfrm>
          <a:off x="0" y="116632"/>
          <a:ext cx="2019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Equation" r:id="rId7" imgW="1231560" imgH="457200" progId="Equation.DSMT4">
                  <p:embed/>
                </p:oleObj>
              </mc:Choice>
              <mc:Fallback>
                <p:oleObj name="Equation" r:id="rId7" imgW="1231560" imgH="4572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632"/>
                        <a:ext cx="20193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15043"/>
              </p:ext>
            </p:extLst>
          </p:nvPr>
        </p:nvGraphicFramePr>
        <p:xfrm>
          <a:off x="203200" y="5052989"/>
          <a:ext cx="8100000" cy="83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9" imgW="5321160" imgH="545760" progId="Equation.DSMT4">
                  <p:embed/>
                </p:oleObj>
              </mc:Choice>
              <mc:Fallback>
                <p:oleObj name="Equation" r:id="rId9" imgW="5321160" imgH="5457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052989"/>
                        <a:ext cx="8100000" cy="832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269692"/>
              </p:ext>
            </p:extLst>
          </p:nvPr>
        </p:nvGraphicFramePr>
        <p:xfrm>
          <a:off x="3375025" y="5877277"/>
          <a:ext cx="2916000" cy="79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11" imgW="2006280" imgH="545760" progId="Equation.DSMT4">
                  <p:embed/>
                </p:oleObj>
              </mc:Choice>
              <mc:Fallback>
                <p:oleObj name="Equation" r:id="rId11" imgW="2006280" imgH="54576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5877277"/>
                        <a:ext cx="2916000" cy="79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723802"/>
              </p:ext>
            </p:extLst>
          </p:nvPr>
        </p:nvGraphicFramePr>
        <p:xfrm>
          <a:off x="2340504" y="1141090"/>
          <a:ext cx="6768000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13" imgW="4381200" imgH="1612800" progId="Equation.DSMT4">
                  <p:embed/>
                </p:oleObj>
              </mc:Choice>
              <mc:Fallback>
                <p:oleObj name="Equation" r:id="rId13" imgW="4381200" imgH="161280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504" y="1141090"/>
                        <a:ext cx="6768000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459779"/>
              </p:ext>
            </p:extLst>
          </p:nvPr>
        </p:nvGraphicFramePr>
        <p:xfrm>
          <a:off x="2268464" y="44624"/>
          <a:ext cx="6480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15" imgW="4216320" imgH="545760" progId="Equation.DSMT4">
                  <p:embed/>
                </p:oleObj>
              </mc:Choice>
              <mc:Fallback>
                <p:oleObj name="Equation" r:id="rId15" imgW="4216320" imgH="5457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464" y="44624"/>
                        <a:ext cx="6480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80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5" name="Группа 34"/>
          <p:cNvGrpSpPr/>
          <p:nvPr/>
        </p:nvGrpSpPr>
        <p:grpSpPr>
          <a:xfrm>
            <a:off x="628649" y="2709216"/>
            <a:ext cx="3437750" cy="2808016"/>
            <a:chOff x="628649" y="2709216"/>
            <a:chExt cx="3437750" cy="2808016"/>
          </a:xfrm>
        </p:grpSpPr>
        <p:sp>
          <p:nvSpPr>
            <p:cNvPr id="34" name="Полилиния 33"/>
            <p:cNvSpPr/>
            <p:nvPr/>
          </p:nvSpPr>
          <p:spPr>
            <a:xfrm>
              <a:off x="1623848" y="3277411"/>
              <a:ext cx="1694581" cy="1373417"/>
            </a:xfrm>
            <a:custGeom>
              <a:avLst/>
              <a:gdLst>
                <a:gd name="connsiteX0" fmla="*/ 0 w 1694581"/>
                <a:gd name="connsiteY0" fmla="*/ 332892 h 1373417"/>
                <a:gd name="connsiteX1" fmla="*/ 472966 w 1694581"/>
                <a:gd name="connsiteY1" fmla="*/ 64879 h 1373417"/>
                <a:gd name="connsiteX2" fmla="*/ 1245476 w 1694581"/>
                <a:gd name="connsiteY2" fmla="*/ 33348 h 1373417"/>
                <a:gd name="connsiteX3" fmla="*/ 1560786 w 1694581"/>
                <a:gd name="connsiteY3" fmla="*/ 474782 h 1373417"/>
                <a:gd name="connsiteX4" fmla="*/ 1686911 w 1694581"/>
                <a:gd name="connsiteY4" fmla="*/ 916217 h 1373417"/>
                <a:gd name="connsiteX5" fmla="*/ 1355835 w 1694581"/>
                <a:gd name="connsiteY5" fmla="*/ 1373417 h 1373417"/>
                <a:gd name="connsiteX6" fmla="*/ 1355835 w 1694581"/>
                <a:gd name="connsiteY6" fmla="*/ 1373417 h 13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4581" h="1373417">
                  <a:moveTo>
                    <a:pt x="0" y="332892"/>
                  </a:moveTo>
                  <a:cubicBezTo>
                    <a:pt x="132693" y="223847"/>
                    <a:pt x="265387" y="114803"/>
                    <a:pt x="472966" y="64879"/>
                  </a:cubicBezTo>
                  <a:cubicBezTo>
                    <a:pt x="680545" y="14955"/>
                    <a:pt x="1064173" y="-34969"/>
                    <a:pt x="1245476" y="33348"/>
                  </a:cubicBezTo>
                  <a:cubicBezTo>
                    <a:pt x="1426779" y="101665"/>
                    <a:pt x="1487214" y="327637"/>
                    <a:pt x="1560786" y="474782"/>
                  </a:cubicBezTo>
                  <a:cubicBezTo>
                    <a:pt x="1634358" y="621927"/>
                    <a:pt x="1721069" y="766445"/>
                    <a:pt x="1686911" y="916217"/>
                  </a:cubicBezTo>
                  <a:cubicBezTo>
                    <a:pt x="1652753" y="1065989"/>
                    <a:pt x="1355835" y="1373417"/>
                    <a:pt x="1355835" y="1373417"/>
                  </a:cubicBezTo>
                  <a:lnTo>
                    <a:pt x="1355835" y="1373417"/>
                  </a:lnTo>
                </a:path>
              </a:pathLst>
            </a:custGeom>
            <a:solidFill>
              <a:srgbClr val="FA98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олилиния 30"/>
            <p:cNvSpPr/>
            <p:nvPr/>
          </p:nvSpPr>
          <p:spPr>
            <a:xfrm>
              <a:off x="1187624" y="3671679"/>
              <a:ext cx="1707011" cy="1845553"/>
            </a:xfrm>
            <a:custGeom>
              <a:avLst/>
              <a:gdLst>
                <a:gd name="connsiteX0" fmla="*/ 366942 w 1707011"/>
                <a:gd name="connsiteY0" fmla="*/ 0 h 1845553"/>
                <a:gd name="connsiteX1" fmla="*/ 67397 w 1707011"/>
                <a:gd name="connsiteY1" fmla="*/ 646386 h 1845553"/>
                <a:gd name="connsiteX2" fmla="*/ 51632 w 1707011"/>
                <a:gd name="connsiteY2" fmla="*/ 1450427 h 1845553"/>
                <a:gd name="connsiteX3" fmla="*/ 650721 w 1707011"/>
                <a:gd name="connsiteY3" fmla="*/ 1797268 h 1845553"/>
                <a:gd name="connsiteX4" fmla="*/ 1139453 w 1707011"/>
                <a:gd name="connsiteY4" fmla="*/ 1765737 h 1845553"/>
                <a:gd name="connsiteX5" fmla="*/ 1707011 w 1707011"/>
                <a:gd name="connsiteY5" fmla="*/ 1087820 h 1845553"/>
                <a:gd name="connsiteX6" fmla="*/ 1707011 w 1707011"/>
                <a:gd name="connsiteY6" fmla="*/ 1087820 h 184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7011" h="1845553">
                  <a:moveTo>
                    <a:pt x="366942" y="0"/>
                  </a:moveTo>
                  <a:cubicBezTo>
                    <a:pt x="243445" y="202324"/>
                    <a:pt x="119949" y="404648"/>
                    <a:pt x="67397" y="646386"/>
                  </a:cubicBezTo>
                  <a:cubicBezTo>
                    <a:pt x="14845" y="888124"/>
                    <a:pt x="-45589" y="1258613"/>
                    <a:pt x="51632" y="1450427"/>
                  </a:cubicBezTo>
                  <a:cubicBezTo>
                    <a:pt x="148853" y="1642241"/>
                    <a:pt x="469418" y="1744716"/>
                    <a:pt x="650721" y="1797268"/>
                  </a:cubicBezTo>
                  <a:cubicBezTo>
                    <a:pt x="832024" y="1849820"/>
                    <a:pt x="963405" y="1883978"/>
                    <a:pt x="1139453" y="1765737"/>
                  </a:cubicBezTo>
                  <a:cubicBezTo>
                    <a:pt x="1315501" y="1647496"/>
                    <a:pt x="1707011" y="1087820"/>
                    <a:pt x="1707011" y="1087820"/>
                  </a:cubicBezTo>
                  <a:lnTo>
                    <a:pt x="1707011" y="1087820"/>
                  </a:lnTo>
                </a:path>
              </a:pathLst>
            </a:custGeom>
            <a:solidFill>
              <a:srgbClr val="B3A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>
              <a:off x="628649" y="2709216"/>
              <a:ext cx="3437750" cy="2598303"/>
              <a:chOff x="2409" y="2470"/>
              <a:chExt cx="4187" cy="3164"/>
            </a:xfrm>
          </p:grpSpPr>
          <p:sp>
            <p:nvSpPr>
              <p:cNvPr id="4" name="Text Box 20"/>
              <p:cNvSpPr txBox="1">
                <a:spLocks noChangeArrowheads="1"/>
              </p:cNvSpPr>
              <p:nvPr/>
            </p:nvSpPr>
            <p:spPr bwMode="auto">
              <a:xfrm>
                <a:off x="4713" y="3267"/>
                <a:ext cx="817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  <a:ea typeface="Times New Roman" pitchFamily="18" charset="0"/>
                    <a:cs typeface="Georgia" pitchFamily="18" charset="0"/>
                  </a:rPr>
                  <a:t>n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eorgia" panose="02040502050405020303" pitchFamily="18" charset="0"/>
                  <a:cs typeface="Arial" pitchFamily="34" charset="0"/>
                </a:endParaRPr>
              </a:p>
            </p:txBody>
          </p:sp>
          <p:grpSp>
            <p:nvGrpSpPr>
              <p:cNvPr id="5" name="Group 2"/>
              <p:cNvGrpSpPr>
                <a:grpSpLocks/>
              </p:cNvGrpSpPr>
              <p:nvPr/>
            </p:nvGrpSpPr>
            <p:grpSpPr bwMode="auto">
              <a:xfrm>
                <a:off x="2409" y="2470"/>
                <a:ext cx="4187" cy="3164"/>
                <a:chOff x="2409" y="2470"/>
                <a:chExt cx="4187" cy="3164"/>
              </a:xfrm>
            </p:grpSpPr>
            <p:sp>
              <p:nvSpPr>
                <p:cNvPr id="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14" y="4013"/>
                  <a:ext cx="660" cy="4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M</a:t>
                  </a: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2409" y="2470"/>
                  <a:ext cx="4187" cy="3164"/>
                  <a:chOff x="2409" y="3468"/>
                  <a:chExt cx="4187" cy="3164"/>
                </a:xfrm>
              </p:grpSpPr>
              <p:grpSp>
                <p:nvGrpSpPr>
                  <p:cNvPr id="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4236" y="3755"/>
                    <a:ext cx="710" cy="1420"/>
                    <a:chOff x="3128" y="5891"/>
                    <a:chExt cx="710" cy="1420"/>
                  </a:xfrm>
                </p:grpSpPr>
                <p:sp>
                  <p:nvSpPr>
                    <p:cNvPr id="21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8" y="5891"/>
                      <a:ext cx="284" cy="142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33CC"/>
                      </a:solidFill>
                      <a:round/>
                      <a:headEnd/>
                      <a:tailEnd type="stealth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8" y="6601"/>
                      <a:ext cx="710" cy="71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00000"/>
                      </a:solidFill>
                      <a:round/>
                      <a:headEnd/>
                      <a:tailEnd type="triangle" w="med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11" y="5212"/>
                    <a:ext cx="285" cy="142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prstDash val="sysDot"/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8" y="5227"/>
                    <a:ext cx="710" cy="710"/>
                  </a:xfrm>
                  <a:prstGeom prst="line">
                    <a:avLst/>
                  </a:prstGeom>
                  <a:noFill/>
                  <a:ln w="38100">
                    <a:solidFill>
                      <a:srgbClr val="C00000"/>
                    </a:solidFill>
                    <a:prstDash val="sysDot"/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9" y="3468"/>
                    <a:ext cx="1427" cy="5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kumimoji="0" lang="en-US" altLang="en-US" sz="2400" b="1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P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n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anose="02040502050405020303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6" y="6098"/>
                    <a:ext cx="1740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kumimoji="0" lang="en-US" altLang="en-US" sz="2400" b="1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P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(–</a:t>
                    </a: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n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anose="02040502050405020303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9" y="4328"/>
                    <a:ext cx="1227" cy="5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kumimoji="0" lang="en-US" altLang="en-US" sz="2400" b="0" i="1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S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(</a:t>
                    </a: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n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7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29" y="5330"/>
                    <a:ext cx="1567" cy="5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d</a:t>
                    </a:r>
                    <a:r>
                      <a:rPr kumimoji="0" lang="en-US" altLang="en-US" sz="2400" b="0" i="1" u="none" strike="noStrike" cap="none" normalizeH="0" baseline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S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(–</a:t>
                    </a: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n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)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anose="02040502050405020303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9" y="5465"/>
                    <a:ext cx="1110" cy="4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Arial" pitchFamily="34" charset="0"/>
                      </a:rPr>
                      <a:t>–</a:t>
                    </a:r>
                    <a:r>
                      <a: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  <a:ea typeface="Times New Roman" pitchFamily="18" charset="0"/>
                        <a:cs typeface="Georgia" pitchFamily="18" charset="0"/>
                      </a:rPr>
                      <a:t>n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anose="02040502050405020303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494" y="4540"/>
                    <a:ext cx="1705" cy="14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534" y="4463"/>
                    <a:ext cx="1705" cy="141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" name="Oval 5"/>
                <p:cNvSpPr>
                  <a:spLocks noChangeArrowheads="1"/>
                </p:cNvSpPr>
                <p:nvPr/>
              </p:nvSpPr>
              <p:spPr bwMode="auto">
                <a:xfrm>
                  <a:off x="4362" y="4122"/>
                  <a:ext cx="112" cy="11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Oval 4"/>
                <p:cNvSpPr>
                  <a:spLocks noChangeArrowheads="1"/>
                </p:cNvSpPr>
                <p:nvPr/>
              </p:nvSpPr>
              <p:spPr bwMode="auto">
                <a:xfrm>
                  <a:off x="4176" y="4116"/>
                  <a:ext cx="113" cy="11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369" y="3882"/>
                  <a:ext cx="660" cy="4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eorgia" pitchFamily="18" charset="0"/>
                      <a:ea typeface="Times New Roman" pitchFamily="18" charset="0"/>
                      <a:cs typeface="Arial" pitchFamily="34" charset="0"/>
                    </a:rPr>
                    <a:t>M</a:t>
                  </a: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819834"/>
              </p:ext>
            </p:extLst>
          </p:nvPr>
        </p:nvGraphicFramePr>
        <p:xfrm>
          <a:off x="4211960" y="4437112"/>
          <a:ext cx="3717669" cy="55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3" imgW="1688760" imgH="253800" progId="Equation.DSMT4">
                  <p:embed/>
                </p:oleObj>
              </mc:Choice>
              <mc:Fallback>
                <p:oleObj name="Equation" r:id="rId3" imgW="1688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960" y="4437112"/>
                        <a:ext cx="3717669" cy="55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982486"/>
              </p:ext>
            </p:extLst>
          </p:nvPr>
        </p:nvGraphicFramePr>
        <p:xfrm>
          <a:off x="2895599" y="260648"/>
          <a:ext cx="237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Объект 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60648"/>
                        <a:ext cx="237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355976" y="5013176"/>
            <a:ext cx="47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Odd function of unit normal </a:t>
            </a:r>
            <a:r>
              <a:rPr lang="en-US" sz="2800" b="1" dirty="0">
                <a:latin typeface="Georgia" panose="02040502050405020303" pitchFamily="18" charset="0"/>
              </a:rPr>
              <a:t>n</a:t>
            </a:r>
            <a:r>
              <a:rPr lang="en-US" sz="2800" dirty="0">
                <a:latin typeface="Georgia" panose="02040502050405020303" pitchFamily="18" charset="0"/>
              </a:rPr>
              <a:t>.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520" y="692696"/>
            <a:ext cx="889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continuous </a:t>
            </a:r>
            <a:r>
              <a:rPr lang="ru-RU" sz="2400" dirty="0"/>
              <a:t> </a:t>
            </a:r>
            <a:r>
              <a:rPr lang="en-US" sz="2400" dirty="0"/>
              <a:t>field is an approximate model of contact forces that is applicable on scales far exceeding intermolecular separations and constituent particle sizes.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211960" y="2636912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Newton's third law – </a:t>
            </a:r>
          </a:p>
          <a:p>
            <a:r>
              <a:rPr lang="en-US" sz="2800" dirty="0"/>
              <a:t>- action equals reaction</a:t>
            </a:r>
            <a:endParaRPr lang="ru-RU" sz="2800" dirty="0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211960" y="3503734"/>
            <a:ext cx="3960440" cy="44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) = –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800" b="1" dirty="0" err="1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P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(–</a:t>
            </a:r>
            <a:r>
              <a:rPr lang="en-US" altLang="en-US" sz="2800" b="1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Georgia" pitchFamily="18" charset="0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)</a:t>
            </a:r>
            <a:endParaRPr lang="en-US" altLang="en-US" sz="2800" dirty="0">
              <a:latin typeface="Georgia" panose="02040502050405020303" pitchFamily="18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5B15-30AC-4799-A338-6C50EC5D232B}"/>
              </a:ext>
            </a:extLst>
          </p:cNvPr>
          <p:cNvSpPr txBox="1"/>
          <p:nvPr/>
        </p:nvSpPr>
        <p:spPr>
          <a:xfrm>
            <a:off x="1119455" y="34724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5E60C-FBD2-4753-9737-CFE1E7EA1C51}"/>
              </a:ext>
            </a:extLst>
          </p:cNvPr>
          <p:cNvSpPr txBox="1"/>
          <p:nvPr/>
        </p:nvSpPr>
        <p:spPr>
          <a:xfrm>
            <a:off x="2564797" y="271568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1452C1-71D3-4920-B57D-B3C8F0343E8B}"/>
              </a:ext>
            </a:extLst>
          </p:cNvPr>
          <p:cNvSpPr txBox="1"/>
          <p:nvPr/>
        </p:nvSpPr>
        <p:spPr>
          <a:xfrm>
            <a:off x="2866757" y="275422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6CA41-6D0E-41E6-8DCE-1C0B83F2D73F}"/>
              </a:ext>
            </a:extLst>
          </p:cNvPr>
          <p:cNvSpPr txBox="1"/>
          <p:nvPr/>
        </p:nvSpPr>
        <p:spPr>
          <a:xfrm>
            <a:off x="4932040" y="352631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39BB3-2C07-46D7-8E1D-470405C6D35E}"/>
              </a:ext>
            </a:extLst>
          </p:cNvPr>
          <p:cNvSpPr txBox="1"/>
          <p:nvPr/>
        </p:nvSpPr>
        <p:spPr>
          <a:xfrm>
            <a:off x="5292080" y="358655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369923-4FC4-4247-8F3A-422C6353EC73}"/>
              </a:ext>
            </a:extLst>
          </p:cNvPr>
          <p:cNvSpPr txBox="1"/>
          <p:nvPr/>
        </p:nvSpPr>
        <p:spPr>
          <a:xfrm>
            <a:off x="6552220" y="352581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C9B97-E7A1-4B89-8A60-25E1DC3592B9}"/>
              </a:ext>
            </a:extLst>
          </p:cNvPr>
          <p:cNvSpPr txBox="1"/>
          <p:nvPr/>
        </p:nvSpPr>
        <p:spPr>
          <a:xfrm>
            <a:off x="7174018" y="35702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09DDFB-5DF0-43B5-B980-C6717D07DF71}"/>
              </a:ext>
            </a:extLst>
          </p:cNvPr>
          <p:cNvSpPr txBox="1"/>
          <p:nvPr/>
        </p:nvSpPr>
        <p:spPr>
          <a:xfrm>
            <a:off x="4194792" y="45133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AC73D5-18D7-45AC-9942-385353713808}"/>
              </a:ext>
            </a:extLst>
          </p:cNvPr>
          <p:cNvSpPr txBox="1"/>
          <p:nvPr/>
        </p:nvSpPr>
        <p:spPr>
          <a:xfrm>
            <a:off x="4786697" y="448600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257CB-4F38-455E-A0E0-235E8E2F6DD4}"/>
              </a:ext>
            </a:extLst>
          </p:cNvPr>
          <p:cNvSpPr txBox="1"/>
          <p:nvPr/>
        </p:nvSpPr>
        <p:spPr>
          <a:xfrm>
            <a:off x="5199551" y="450050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6EA6AD-A7B6-4541-A55B-E1C1C9E25FFC}"/>
              </a:ext>
            </a:extLst>
          </p:cNvPr>
          <p:cNvSpPr txBox="1"/>
          <p:nvPr/>
        </p:nvSpPr>
        <p:spPr>
          <a:xfrm>
            <a:off x="6345494" y="449039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F2A02-7DDE-49D7-811F-50B0E0F7DF2D}"/>
              </a:ext>
            </a:extLst>
          </p:cNvPr>
          <p:cNvSpPr txBox="1"/>
          <p:nvPr/>
        </p:nvSpPr>
        <p:spPr>
          <a:xfrm>
            <a:off x="6792684" y="449542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958936-66AD-49A0-91F8-3B2887A2062F}"/>
              </a:ext>
            </a:extLst>
          </p:cNvPr>
          <p:cNvSpPr txBox="1"/>
          <p:nvPr/>
        </p:nvSpPr>
        <p:spPr>
          <a:xfrm>
            <a:off x="7156101" y="448581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C74BE1-FFED-49F7-915F-0DC13BFA517A}"/>
              </a:ext>
            </a:extLst>
          </p:cNvPr>
          <p:cNvSpPr txBox="1"/>
          <p:nvPr/>
        </p:nvSpPr>
        <p:spPr>
          <a:xfrm>
            <a:off x="8532440" y="509342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B73528-97AA-4CBB-8EB0-DAFC211BC71E}"/>
              </a:ext>
            </a:extLst>
          </p:cNvPr>
          <p:cNvSpPr txBox="1"/>
          <p:nvPr/>
        </p:nvSpPr>
        <p:spPr>
          <a:xfrm>
            <a:off x="2666019" y="343405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2E0E5-7B6B-4DE5-8E5B-4A81F45472EA}"/>
              </a:ext>
            </a:extLst>
          </p:cNvPr>
          <p:cNvSpPr txBox="1"/>
          <p:nvPr/>
        </p:nvSpPr>
        <p:spPr>
          <a:xfrm>
            <a:off x="1405768" y="437381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AF23C8-ED5B-4DC3-A8F9-F39C5A9987D1}"/>
              </a:ext>
            </a:extLst>
          </p:cNvPr>
          <p:cNvSpPr txBox="1"/>
          <p:nvPr/>
        </p:nvSpPr>
        <p:spPr>
          <a:xfrm>
            <a:off x="3533025" y="429929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2EB004-5163-4452-B94B-87C566296FEE}"/>
              </a:ext>
            </a:extLst>
          </p:cNvPr>
          <p:cNvSpPr txBox="1"/>
          <p:nvPr/>
        </p:nvSpPr>
        <p:spPr>
          <a:xfrm>
            <a:off x="2349786" y="486459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6A299A-A1A8-4C3A-9154-8F00C4855531}"/>
              </a:ext>
            </a:extLst>
          </p:cNvPr>
          <p:cNvSpPr txBox="1"/>
          <p:nvPr/>
        </p:nvSpPr>
        <p:spPr>
          <a:xfrm>
            <a:off x="2888407" y="492454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233210-027E-4A7D-830D-4C62C4917E2C}"/>
              </a:ext>
            </a:extLst>
          </p:cNvPr>
          <p:cNvSpPr txBox="1"/>
          <p:nvPr/>
        </p:nvSpPr>
        <p:spPr>
          <a:xfrm>
            <a:off x="2914592" y="28811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1B7A76-4312-4A26-8DA7-D290CA503328}"/>
              </a:ext>
            </a:extLst>
          </p:cNvPr>
          <p:cNvSpPr txBox="1"/>
          <p:nvPr/>
        </p:nvSpPr>
        <p:spPr>
          <a:xfrm>
            <a:off x="3559726" y="26927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BCECB2-82B2-4AC3-94EF-C8A44ADFD035}"/>
              </a:ext>
            </a:extLst>
          </p:cNvPr>
          <p:cNvSpPr txBox="1"/>
          <p:nvPr/>
        </p:nvSpPr>
        <p:spPr>
          <a:xfrm>
            <a:off x="4008741" y="27630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BBC72F-4D54-4784-AB3B-07485956C774}"/>
              </a:ext>
            </a:extLst>
          </p:cNvPr>
          <p:cNvSpPr txBox="1"/>
          <p:nvPr/>
        </p:nvSpPr>
        <p:spPr>
          <a:xfrm>
            <a:off x="4482749" y="29088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4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Stress Tensor</a:t>
            </a:r>
            <a:endParaRPr lang="en-US" sz="2400" dirty="0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899306" y="341924"/>
            <a:ext cx="5256935" cy="4635443"/>
            <a:chOff x="2016" y="1280"/>
            <a:chExt cx="6979" cy="6153"/>
          </a:xfrm>
        </p:grpSpPr>
        <p:sp>
          <p:nvSpPr>
            <p:cNvPr id="4" name="AutoShape 72"/>
            <p:cNvSpPr>
              <a:spLocks noChangeAspect="1" noChangeArrowheads="1" noTextEdit="1"/>
            </p:cNvSpPr>
            <p:nvPr/>
          </p:nvSpPr>
          <p:spPr bwMode="auto">
            <a:xfrm>
              <a:off x="2208" y="1433"/>
              <a:ext cx="6691" cy="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Text Box 71"/>
            <p:cNvSpPr txBox="1">
              <a:spLocks noChangeArrowheads="1"/>
            </p:cNvSpPr>
            <p:nvPr/>
          </p:nvSpPr>
          <p:spPr bwMode="auto">
            <a:xfrm>
              <a:off x="3171" y="6493"/>
              <a:ext cx="1500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ru-RU" altLang="en-US" sz="2400" b="0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3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5508" y="4168"/>
              <a:ext cx="1088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n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ru-RU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7" name="Text Box 69"/>
            <p:cNvSpPr txBox="1">
              <a:spLocks noChangeArrowheads="1"/>
            </p:cNvSpPr>
            <p:nvPr/>
          </p:nvSpPr>
          <p:spPr bwMode="auto">
            <a:xfrm>
              <a:off x="6084" y="2609"/>
              <a:ext cx="1477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(–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en-US" altLang="en-US" sz="2400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1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2016" y="3626"/>
              <a:ext cx="154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</a:t>
              </a:r>
              <a:r>
                <a:rPr kumimoji="0" lang="ru-RU" alt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– 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Georgia" panose="02040502050405020303" pitchFamily="18" charset="0"/>
                  <a:ea typeface="Times New Roman" pitchFamily="18" charset="0"/>
                  <a:cs typeface="Georgia" pitchFamily="18" charset="0"/>
                  <a:sym typeface="Symbol" pitchFamily="18" charset="2"/>
                </a:rPr>
                <a:t>e</a:t>
              </a:r>
              <a:r>
                <a:rPr kumimoji="0" lang="en-US" altLang="en-US" sz="2400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  <a:r>
                <a:rPr kumimoji="0" lang="ru-RU" altLang="en-US" sz="24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9" name="Line 67"/>
            <p:cNvSpPr>
              <a:spLocks noChangeShapeType="1"/>
            </p:cNvSpPr>
            <p:nvPr/>
          </p:nvSpPr>
          <p:spPr bwMode="auto">
            <a:xfrm>
              <a:off x="4878" y="4578"/>
              <a:ext cx="1012" cy="127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6"/>
            <p:cNvSpPr>
              <a:spLocks noChangeAspect="1" noChangeShapeType="1"/>
            </p:cNvSpPr>
            <p:nvPr/>
          </p:nvSpPr>
          <p:spPr bwMode="auto">
            <a:xfrm flipV="1">
              <a:off x="4894" y="4108"/>
              <a:ext cx="317" cy="4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4413" y="5046"/>
              <a:ext cx="34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7906" y="5051"/>
              <a:ext cx="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63"/>
            <p:cNvSpPr>
              <a:spLocks noChangeShapeType="1"/>
            </p:cNvSpPr>
            <p:nvPr/>
          </p:nvSpPr>
          <p:spPr bwMode="auto">
            <a:xfrm flipV="1">
              <a:off x="4423" y="1530"/>
              <a:ext cx="0" cy="7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 rot="600000">
              <a:off x="5644" y="3223"/>
              <a:ext cx="0" cy="101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61"/>
            <p:cNvSpPr>
              <a:spLocks noChangeShapeType="1"/>
            </p:cNvSpPr>
            <p:nvPr/>
          </p:nvSpPr>
          <p:spPr bwMode="auto">
            <a:xfrm rot="600000" flipH="1" flipV="1">
              <a:off x="5765" y="2713"/>
              <a:ext cx="13" cy="62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3428" y="3715"/>
              <a:ext cx="278" cy="45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Aspect="1" noChangeShapeType="1"/>
            </p:cNvSpPr>
            <p:nvPr/>
          </p:nvSpPr>
          <p:spPr bwMode="auto">
            <a:xfrm>
              <a:off x="3734" y="4178"/>
              <a:ext cx="324" cy="52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 flipH="1" flipV="1">
              <a:off x="3573" y="4673"/>
              <a:ext cx="465" cy="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57"/>
            <p:cNvSpPr>
              <a:spLocks noChangeShapeType="1"/>
            </p:cNvSpPr>
            <p:nvPr/>
          </p:nvSpPr>
          <p:spPr bwMode="auto">
            <a:xfrm flipH="1" flipV="1">
              <a:off x="2746" y="4666"/>
              <a:ext cx="692" cy="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4931" y="5413"/>
              <a:ext cx="0" cy="1153"/>
              <a:chOff x="3828" y="7919"/>
              <a:chExt cx="0" cy="921"/>
            </a:xfrm>
          </p:grpSpPr>
          <p:sp>
            <p:nvSpPr>
              <p:cNvPr id="73" name="Line 56"/>
              <p:cNvSpPr>
                <a:spLocks noChangeShapeType="1"/>
              </p:cNvSpPr>
              <p:nvPr/>
            </p:nvSpPr>
            <p:spPr bwMode="auto">
              <a:xfrm>
                <a:off x="3828" y="7919"/>
                <a:ext cx="0" cy="44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55"/>
              <p:cNvSpPr>
                <a:spLocks noChangeShapeType="1"/>
              </p:cNvSpPr>
              <p:nvPr/>
            </p:nvSpPr>
            <p:spPr bwMode="auto">
              <a:xfrm>
                <a:off x="3828" y="8398"/>
                <a:ext cx="0" cy="442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flipH="1">
              <a:off x="4516" y="5413"/>
              <a:ext cx="403" cy="67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 flipH="1">
              <a:off x="4161" y="6141"/>
              <a:ext cx="327" cy="53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1"/>
            <p:cNvSpPr>
              <a:spLocks noChangeArrowheads="1"/>
            </p:cNvSpPr>
            <p:nvPr/>
          </p:nvSpPr>
          <p:spPr bwMode="auto">
            <a:xfrm rot="2124731">
              <a:off x="5403" y="3346"/>
              <a:ext cx="553" cy="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 rot="2124731">
              <a:off x="5886" y="3721"/>
              <a:ext cx="555" cy="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 rot="6757192">
              <a:off x="3457" y="4273"/>
              <a:ext cx="568" cy="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8"/>
            <p:cNvSpPr>
              <a:spLocks noChangeAspect="1" noChangeShapeType="1"/>
            </p:cNvSpPr>
            <p:nvPr/>
          </p:nvSpPr>
          <p:spPr bwMode="auto">
            <a:xfrm flipV="1">
              <a:off x="5589" y="3678"/>
              <a:ext cx="490" cy="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 rot="-955741">
              <a:off x="4268" y="6006"/>
              <a:ext cx="552" cy="5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" name="Group 44"/>
            <p:cNvGrpSpPr>
              <a:grpSpLocks/>
            </p:cNvGrpSpPr>
            <p:nvPr/>
          </p:nvGrpSpPr>
          <p:grpSpPr bwMode="auto">
            <a:xfrm>
              <a:off x="2863" y="5063"/>
              <a:ext cx="1903" cy="1514"/>
              <a:chOff x="2863" y="5063"/>
              <a:chExt cx="1903" cy="1514"/>
            </a:xfrm>
          </p:grpSpPr>
          <p:sp>
            <p:nvSpPr>
              <p:cNvPr id="71" name="Line 46"/>
              <p:cNvSpPr>
                <a:spLocks noChangeShapeType="1"/>
              </p:cNvSpPr>
              <p:nvPr/>
            </p:nvSpPr>
            <p:spPr bwMode="auto">
              <a:xfrm flipH="1">
                <a:off x="2863" y="5063"/>
                <a:ext cx="156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45"/>
              <p:cNvSpPr>
                <a:spLocks noChangeArrowheads="1"/>
              </p:cNvSpPr>
              <p:nvPr/>
            </p:nvSpPr>
            <p:spPr bwMode="auto">
              <a:xfrm rot="-955741">
                <a:off x="4214" y="6093"/>
                <a:ext cx="552" cy="54"/>
              </a:xfrm>
              <a:prstGeom prst="rect">
                <a:avLst/>
              </a:prstGeom>
              <a:solidFill>
                <a:srgbClr val="F0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2"/>
            <p:cNvGrpSpPr>
              <a:grpSpLocks/>
            </p:cNvGrpSpPr>
            <p:nvPr/>
          </p:nvGrpSpPr>
          <p:grpSpPr bwMode="auto">
            <a:xfrm>
              <a:off x="2154" y="1280"/>
              <a:ext cx="6841" cy="6153"/>
              <a:chOff x="2154" y="1280"/>
              <a:chExt cx="6841" cy="6153"/>
            </a:xfrm>
          </p:grpSpPr>
          <p:grpSp>
            <p:nvGrpSpPr>
              <p:cNvPr id="30" name="Group 7"/>
              <p:cNvGrpSpPr>
                <a:grpSpLocks/>
              </p:cNvGrpSpPr>
              <p:nvPr/>
            </p:nvGrpSpPr>
            <p:grpSpPr bwMode="auto">
              <a:xfrm>
                <a:off x="2154" y="1280"/>
                <a:ext cx="6841" cy="6153"/>
                <a:chOff x="2178" y="1280"/>
                <a:chExt cx="6841" cy="6153"/>
              </a:xfrm>
            </p:grpSpPr>
            <p:grpSp>
              <p:nvGrpSpPr>
                <p:cNvPr id="35" name="Group 11"/>
                <p:cNvGrpSpPr>
                  <a:grpSpLocks/>
                </p:cNvGrpSpPr>
                <p:nvPr/>
              </p:nvGrpSpPr>
              <p:grpSpPr bwMode="auto">
                <a:xfrm>
                  <a:off x="2178" y="1280"/>
                  <a:ext cx="6841" cy="6153"/>
                  <a:chOff x="2178" y="1280"/>
                  <a:chExt cx="6841" cy="6153"/>
                </a:xfrm>
              </p:grpSpPr>
              <p:grpSp>
                <p:nvGrpSpPr>
                  <p:cNvPr id="3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178" y="1280"/>
                    <a:ext cx="6841" cy="6153"/>
                    <a:chOff x="2178" y="1280"/>
                    <a:chExt cx="6841" cy="6153"/>
                  </a:xfrm>
                </p:grpSpPr>
                <p:sp>
                  <p:nvSpPr>
                    <p:cNvPr id="41" name="AutoShap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2" y="4528"/>
                      <a:ext cx="102" cy="105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AutoShap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2" y="4146"/>
                      <a:ext cx="102" cy="107"/>
                    </a:xfrm>
                    <a:prstGeom prst="octagon">
                      <a:avLst>
                        <a:gd name="adj" fmla="val 29287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3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8" y="1280"/>
                      <a:ext cx="6841" cy="6153"/>
                      <a:chOff x="2178" y="1280"/>
                      <a:chExt cx="6841" cy="6153"/>
                    </a:xfrm>
                  </p:grpSpPr>
                  <p:grpSp>
                    <p:nvGrpSpPr>
                      <p:cNvPr id="44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78" y="1280"/>
                        <a:ext cx="6841" cy="6153"/>
                        <a:chOff x="2178" y="1280"/>
                        <a:chExt cx="6841" cy="6153"/>
                      </a:xfrm>
                    </p:grpSpPr>
                    <p:sp>
                      <p:nvSpPr>
                        <p:cNvPr id="46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04" y="4786"/>
                          <a:ext cx="680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9900FF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kumimoji="0" lang="en-US" altLang="en-US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9900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47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78" y="1280"/>
                          <a:ext cx="6841" cy="6153"/>
                          <a:chOff x="2178" y="1280"/>
                          <a:chExt cx="6841" cy="6153"/>
                        </a:xfrm>
                      </p:grpSpPr>
                      <p:sp>
                        <p:nvSpPr>
                          <p:cNvPr id="48" name="Text Box 40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659" y="2030"/>
                            <a:ext cx="867" cy="38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ctr" defTabSz="914400" rtl="0" eaLnBrk="1" fontAlgn="base" latinLnBrk="0" hangingPunct="1">
                              <a:lnSpc>
                                <a:spcPct val="5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en-US" altLang="en-US" sz="2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Arial" pitchFamily="34" charset="0"/>
                                <a:ea typeface="Times New Roman" pitchFamily="18" charset="0"/>
                                <a:cs typeface="Arial" pitchFamily="34" charset="0"/>
                              </a:rPr>
                              <a:t>A</a:t>
                            </a:r>
                            <a:r>
                              <a:rPr kumimoji="0" lang="en-US" altLang="en-US" sz="2400" b="0" i="0" u="none" strike="noStrike" cap="none" normalizeH="0" baseline="-3000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Arial" pitchFamily="34" charset="0"/>
                                <a:ea typeface="Times New Roman" pitchFamily="18" charset="0"/>
                                <a:cs typeface="Arial" pitchFamily="34" charset="0"/>
                              </a:rPr>
                              <a:t>3</a:t>
                            </a:r>
                            <a:endParaRPr kumimoji="0" lang="en-US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  <a:cs typeface="Arial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49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78" y="1280"/>
                            <a:ext cx="6841" cy="6153"/>
                            <a:chOff x="2178" y="1280"/>
                            <a:chExt cx="6841" cy="6153"/>
                          </a:xfrm>
                        </p:grpSpPr>
                        <p:sp>
                          <p:nvSpPr>
                            <p:cNvPr id="50" name="Text Box 3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430" y="1280"/>
                              <a:ext cx="660" cy="6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lvl="0" indent="0" algn="ctr" defTabSz="914400" rtl="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r>
                                <a:rPr kumimoji="0" lang="en-US" altLang="en-US" sz="24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Georgia" panose="02040502050405020303" pitchFamily="18" charset="0"/>
                                  <a:ea typeface="Times New Roman" pitchFamily="18" charset="0"/>
                                  <a:cs typeface="Arial" pitchFamily="34" charset="0"/>
                                </a:rPr>
                                <a:t>x</a:t>
                              </a:r>
                              <a:r>
                                <a:rPr kumimoji="0" lang="en-US" altLang="en-US" sz="2400" b="0" i="0" u="none" strike="noStrike" cap="none" normalizeH="0" baseline="-3000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Arial" pitchFamily="34" charset="0"/>
                                  <a:ea typeface="Times New Roman" pitchFamily="18" charset="0"/>
                                  <a:cs typeface="Arial" pitchFamily="34" charset="0"/>
                                </a:rPr>
                                <a:t>3</a:t>
                              </a:r>
                              <a:endParaRPr kumimoji="0" lang="en-US" altLang="en-US" sz="2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Arial" pitchFamily="34" charset="0"/>
                                <a:cs typeface="Arial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51" name="Group 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78" y="2278"/>
                              <a:ext cx="6841" cy="5155"/>
                              <a:chOff x="2178" y="2278"/>
                              <a:chExt cx="6841" cy="5155"/>
                            </a:xfrm>
                          </p:grpSpPr>
                          <p:sp>
                            <p:nvSpPr>
                              <p:cNvPr id="52" name="Text Box 3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7770" y="5187"/>
                                <a:ext cx="867" cy="3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0" lvl="0" indent="0" algn="ctr" defTabSz="914400" rtl="0" eaLnBrk="1" fontAlgn="base" latinLnBrk="0" hangingPunct="1">
                                  <a:lnSpc>
                                    <a:spcPct val="5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</a:pPr>
                                <a:r>
                                  <a: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Arial" pitchFamily="34" charset="0"/>
                                    <a:ea typeface="Times New Roman" pitchFamily="18" charset="0"/>
                                    <a:cs typeface="Arial" pitchFamily="34" charset="0"/>
                                  </a:rPr>
                                  <a:t>A</a:t>
                                </a:r>
                                <a:r>
                                  <a:rPr kumimoji="0" lang="en-US" altLang="en-US" sz="2400" b="0" i="0" u="none" strike="noStrike" cap="none" normalizeH="0" baseline="-3000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Arial" pitchFamily="34" charset="0"/>
                                    <a:ea typeface="Times New Roman" pitchFamily="18" charset="0"/>
                                    <a:cs typeface="Arial" pitchFamily="34" charset="0"/>
                                  </a:rPr>
                                  <a:t>2</a:t>
                                </a:r>
                                <a:endParaRPr kumimoji="0" lang="en-US" altLang="en-US" sz="2400" b="0" i="0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Arial" pitchFamily="34" charset="0"/>
                                  <a:cs typeface="Arial" pitchFamily="34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53" name="Group 2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78" y="2278"/>
                                <a:ext cx="6841" cy="5155"/>
                                <a:chOff x="2178" y="2278"/>
                                <a:chExt cx="6841" cy="5155"/>
                              </a:xfrm>
                            </p:grpSpPr>
                            <p:sp>
                              <p:nvSpPr>
                                <p:cNvPr id="54" name="Text Box 3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60" y="6772"/>
                                  <a:ext cx="656" cy="66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ctr" defTabSz="914400" rtl="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en-US" sz="2400" b="0" i="1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Georgia" panose="02040502050405020303" pitchFamily="18" charset="0"/>
                                      <a:ea typeface="Times New Roman" pitchFamily="18" charset="0"/>
                                      <a:cs typeface="Georgia" pitchFamily="18" charset="0"/>
                                    </a:rPr>
                                    <a:t>x</a:t>
                                  </a:r>
                                  <a:r>
                                    <a:rPr kumimoji="0" lang="en-US" altLang="en-US" sz="2400" b="0" i="0" u="none" strike="noStrike" cap="none" normalizeH="0" baseline="-3000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1</a:t>
                                  </a:r>
                                  <a:endPara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itchFamily="34" charset="0"/>
                                    <a:cs typeface="Arial" pitchFamily="34" charset="0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55" name="Group 22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263" y="2278"/>
                                  <a:ext cx="6756" cy="4464"/>
                                  <a:chOff x="2263" y="2278"/>
                                  <a:chExt cx="6756" cy="4464"/>
                                </a:xfrm>
                              </p:grpSpPr>
                              <p:sp>
                                <p:nvSpPr>
                                  <p:cNvPr id="57" name="Text Box 36"/>
                                  <p:cNvSpPr txBox="1">
                                    <a:spLocks noChangeArrowheads="1"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4957" y="6142"/>
                                    <a:ext cx="1003" cy="6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  <p:txBody>
                                  <a:bodyPr vert="horz" wrap="square" lIns="91440" tIns="45720" rIns="91440" bIns="45720" numCol="1" anchor="t" anchorCtr="0" compatLnSpc="1">
                                    <a:prstTxWarp prst="textNoShape">
                                      <a:avLst/>
                                    </a:prstTxWarp>
                                  </a:bodyPr>
                                  <a:lstStyle/>
                                  <a:p>
                                    <a:pPr marL="0" marR="0" lvl="0" indent="0" algn="ctr" defTabSz="914400" rtl="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tabLst/>
                                    </a:pPr>
                                    <a:r>
                                      <a:rPr kumimoji="0" lang="ru-RU" altLang="en-US" sz="2400" b="0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Arial" pitchFamily="34" charset="0"/>
                                        <a:ea typeface="Times New Roman" pitchFamily="18" charset="0"/>
                                        <a:cs typeface="Arial" pitchFamily="34" charset="0"/>
                                      </a:rPr>
                                      <a:t>– </a:t>
                                    </a:r>
                                    <a:r>
                                      <a:rPr kumimoji="0" lang="en-US" altLang="en-US" sz="2400" b="1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ea typeface="Times New Roman" pitchFamily="18" charset="0"/>
                                        <a:cs typeface="Georgia" pitchFamily="18" charset="0"/>
                                      </a:rPr>
                                      <a:t>e</a:t>
                                    </a:r>
                                    <a:r>
                                      <a:rPr kumimoji="0" lang="ru-RU" altLang="en-US" sz="2400" b="1" i="0" u="none" strike="noStrike" cap="none" normalizeH="0" baseline="-30000" dirty="0">
                                        <a:ln>
                                          <a:noFill/>
                                        </a:ln>
                                        <a:solidFill>
                                          <a:srgbClr val="0033CC"/>
                                        </a:solidFill>
                                        <a:effectLst/>
                                        <a:latin typeface="Arial" pitchFamily="34" charset="0"/>
                                        <a:ea typeface="Times New Roman" pitchFamily="18" charset="0"/>
                                        <a:cs typeface="Arial" pitchFamily="34" charset="0"/>
                                      </a:rPr>
                                      <a:t>3</a:t>
                                    </a:r>
                                    <a:endParaRPr kumimoji="0" lang="ru-RU" altLang="en-US" sz="2400" b="1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33CC"/>
                                      </a:solidFill>
                                      <a:effectLst/>
                                      <a:latin typeface="Arial" pitchFamily="34" charset="0"/>
                                      <a:cs typeface="Arial" pitchFamily="34" charset="0"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58" name="Group 23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263" y="2278"/>
                                    <a:ext cx="6756" cy="3605"/>
                                    <a:chOff x="2263" y="2278"/>
                                    <a:chExt cx="6756" cy="3605"/>
                                  </a:xfrm>
                                </p:grpSpPr>
                                <p:sp>
                                  <p:nvSpPr>
                                    <p:cNvPr id="59" name="Text Box 35"/>
                                    <p:cNvSpPr txBox="1">
                                      <a:spLocks noChangeArrowheads="1"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633" y="3721"/>
                                      <a:ext cx="478" cy="526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  <p:txBody>
                                    <a:bodyPr vert="horz" wrap="square" lIns="91440" tIns="45720" rIns="91440" bIns="45720" numCol="1" anchor="t" anchorCtr="0" compatLnSpc="1">
                                      <a:prstTxWarp prst="textNoShape">
                                        <a:avLst/>
                                      </a:prstTxWarp>
                                    </a:bodyPr>
                                    <a:lstStyle/>
                                    <a:p>
                                      <a:pPr marL="0" marR="0" lvl="0" indent="0" algn="ctr" defTabSz="914400" rtl="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</a:pPr>
                                      <a:r>
                                        <a:rPr kumimoji="0" lang="en-US" altLang="en-US" sz="2400" b="1" i="0" u="none" strike="noStrike" cap="none" normalizeH="0" baseline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99CC"/>
                                          </a:solidFill>
                                          <a:effectLst/>
                                          <a:latin typeface="Georgia" panose="02040502050405020303" pitchFamily="18" charset="0"/>
                                          <a:ea typeface="Times New Roman" pitchFamily="18" charset="0"/>
                                          <a:cs typeface="Georgia" pitchFamily="18" charset="0"/>
                                        </a:rPr>
                                        <a:t>n</a:t>
                                      </a:r>
                                      <a:endParaRPr kumimoji="0" lang="en-US" altLang="en-US" sz="2400" b="0" i="0" u="none" strike="noStrike" cap="none" normalizeH="0" baseline="0" dirty="0">
                                        <a:ln>
                                          <a:noFill/>
                                        </a:ln>
                                        <a:solidFill>
                                          <a:srgbClr val="0099CC"/>
                                        </a:solidFill>
                                        <a:effectLst/>
                                        <a:latin typeface="Georgia" panose="02040502050405020303" pitchFamily="18" charset="0"/>
                                        <a:cs typeface="Arial" pitchFamily="34" charset="0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60" name="Group 24"/>
                                    <p:cNvGrpSpPr>
                                      <a:grpSpLocks/>
                                    </p:cNvGrpSpPr>
                                    <p:nvPr/>
                                  </p:nvGrpSpPr>
                                  <p:grpSpPr bwMode="auto">
                                    <a:xfrm>
                                      <a:off x="2263" y="2278"/>
                                      <a:ext cx="6756" cy="3605"/>
                                      <a:chOff x="2263" y="2278"/>
                                      <a:chExt cx="6756" cy="3605"/>
                                    </a:xfrm>
                                  </p:grpSpPr>
                                  <p:sp>
                                    <p:nvSpPr>
                                      <p:cNvPr id="61" name="Text Box 34"/>
                                      <p:cNvSpPr txBox="1">
                                        <a:spLocks noChangeArrowheads="1"/>
                                      </p:cNvSpPr>
                                      <p:nvPr/>
                                    </p:nvSpPr>
                                    <p:spPr bwMode="auto">
                                      <a:xfrm>
                                        <a:off x="8361" y="4422"/>
                                        <a:ext cx="658" cy="65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ln>
                                        <a:noFill/>
                                      </a:ln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  <a:ext uri="{91240B29-F687-4F45-9708-019B960494DF}">
                                          <a14:hiddenLine xmlns:a14="http://schemas.microsoft.com/office/drawing/2010/main" w="9525">
                                            <a:solidFill>
                                              <a:srgbClr val="000000"/>
                                            </a:solidFill>
                                            <a:miter lim="800000"/>
                                            <a:headEnd/>
                                            <a:tailEnd/>
                                          </a14:hiddenLine>
                                        </a:ext>
                                      </a:extLst>
                                    </p:spPr>
                                    <p:txBody>
                                      <a:bodyPr vert="horz" wrap="square" lIns="91440" tIns="45720" rIns="91440" bIns="45720" numCol="1" anchor="t" anchorCtr="0" compatLnSpc="1">
                                        <a:prstTxWarp prst="textNoShape">
                                          <a:avLst/>
                                        </a:prstTxWarp>
                                      </a:bodyPr>
                                      <a:lstStyle/>
                                      <a:p>
                                        <a:pPr marL="0" marR="0" lvl="0" indent="0" algn="ctr" defTabSz="914400" rtl="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</a:pPr>
                                        <a:r>
                                          <a:rPr kumimoji="0" lang="en-US" altLang="en-US" sz="2400" b="0" i="1" u="none" strike="noStrike" cap="none" normalizeH="0" baseline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Georgia" panose="02040502050405020303" pitchFamily="18" charset="0"/>
                                            <a:ea typeface="Times New Roman" pitchFamily="18" charset="0"/>
                                            <a:cs typeface="Georgia" pitchFamily="18" charset="0"/>
                                          </a:rPr>
                                          <a:t>x</a:t>
                                        </a:r>
                                        <a:r>
                                          <a:rPr kumimoji="0" lang="en-US" altLang="en-US" sz="2400" b="0" i="0" u="none" strike="noStrike" cap="none" normalizeH="0" baseline="-3000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Times New Roman" panose="020206030504050203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2</a:t>
                                        </a:r>
                                        <a:endParaRPr kumimoji="0" lang="en-US" altLang="en-US" sz="2400" b="0" i="0" u="none" strike="noStrike" cap="none" normalizeH="0" baseline="0" dirty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2" name="Group 25"/>
                                      <p:cNvGrpSpPr>
                                        <a:grpSpLocks/>
                                      </p:cNvGrpSpPr>
                                      <p:nvPr/>
                                    </p:nvGrpSpPr>
                                    <p:grpSpPr bwMode="auto">
                                      <a:xfrm>
                                        <a:off x="2263" y="2278"/>
                                        <a:ext cx="5296" cy="3605"/>
                                        <a:chOff x="2263" y="2278"/>
                                        <a:chExt cx="5296" cy="3605"/>
                                      </a:xfrm>
                                    </p:grpSpPr>
                                    <p:sp>
                                      <p:nvSpPr>
                                        <p:cNvPr id="63" name="Text Box 33"/>
                                        <p:cNvSpPr txBox="1">
                                          <a:spLocks noChangeArrowheads="1"/>
                                        </p:cNvSpPr>
                                        <p:nvPr/>
                                      </p:nvSpPr>
                                      <p:spPr bwMode="auto">
                                        <a:xfrm>
                                          <a:off x="2269" y="4146"/>
                                          <a:ext cx="1014" cy="658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9525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</a:extLst>
                                      </p:spPr>
                                      <p:txBody>
                                        <a:bodyPr vert="horz" wrap="square" lIns="91440" tIns="45720" rIns="91440" bIns="45720" numCol="1" anchor="t" anchorCtr="0" compatLnSpc="1">
                                          <a:prstTxWarp prst="textNoShape">
                                            <a:avLst/>
                                          </a:prstTxWarp>
                                        </a:bodyPr>
                                        <a:lstStyle/>
                                        <a:p>
                                          <a:pPr marL="0" marR="0" lvl="0" indent="0" algn="ctr" defTabSz="914400" rtl="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tabLst/>
                                          </a:pPr>
                                          <a:r>
                                            <a:rPr kumimoji="0" lang="ru-RU" altLang="en-US" sz="2000" b="0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ea typeface="Times New Roman" pitchFamily="18" charset="0"/>
                                              <a:cs typeface="Arial" pitchFamily="34" charset="0"/>
                                            </a:rPr>
                                            <a:t>– </a:t>
                                          </a:r>
                                          <a:r>
                                            <a:rPr kumimoji="0" lang="en-US" altLang="en-US" sz="2000" b="1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Georgia" panose="02040502050405020303" pitchFamily="18" charset="0"/>
                                              <a:ea typeface="Times New Roman" pitchFamily="18" charset="0"/>
                                              <a:cs typeface="Georgia" pitchFamily="18" charset="0"/>
                                            </a:rPr>
                                            <a:t>e</a:t>
                                          </a:r>
                                          <a:r>
                                            <a:rPr kumimoji="0" lang="en-US" altLang="en-US" sz="2000" b="0" i="0" u="none" strike="noStrike" cap="none" normalizeH="0" baseline="-3000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ea typeface="Times New Roman" pitchFamily="18" charset="0"/>
                                              <a:cs typeface="Arial" pitchFamily="34" charset="0"/>
                                            </a:rPr>
                                            <a:t>2</a:t>
                                          </a:r>
                                          <a:endParaRPr kumimoji="0" lang="en-US" altLang="en-US" sz="2000" b="0" i="0" u="none" strike="noStrike" cap="none" normalizeH="0" baseline="0" dirty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33CC"/>
                                            </a:solidFill>
                                            <a:effectLst/>
                                            <a:latin typeface="Arial" pitchFamily="34" charset="0"/>
                                            <a:cs typeface="Arial" pitchFamily="34" charset="0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64" name="Group 26"/>
                                        <p:cNvGrpSpPr>
                                          <a:grpSpLocks/>
                                        </p:cNvGrpSpPr>
                                        <p:nvPr/>
                                      </p:nvGrpSpPr>
                                      <p:grpSpPr bwMode="auto">
                                        <a:xfrm>
                                          <a:off x="2263" y="2278"/>
                                          <a:ext cx="5296" cy="3605"/>
                                          <a:chOff x="2263" y="2278"/>
                                          <a:chExt cx="5296" cy="3605"/>
                                        </a:xfrm>
                                      </p:grpSpPr>
                                      <p:sp>
                                        <p:nvSpPr>
                                          <p:cNvPr id="65" name="Text Box 32"/>
                                          <p:cNvSpPr txBox="1">
                                            <a:spLocks noChangeArrowheads="1"/>
                                          </p:cNvSpPr>
                                          <p:nvPr/>
                                        </p:nvSpPr>
                                        <p:spPr bwMode="auto">
                                          <a:xfrm>
                                            <a:off x="5709" y="3721"/>
                                            <a:ext cx="988" cy="45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  <a:ln>
                                            <a:noFill/>
                                          </a:ln>
                                          <a:extLst>
                                            <a:ext uri="{909E8E84-426E-40DD-AFC4-6F175D3DCCD1}">
                                              <a14:hiddenFill xmlns:a14="http://schemas.microsoft.com/office/drawing/2010/main">
                                                <a:solidFill>
                                                  <a:srgbClr val="FFFFFF"/>
                                                </a:solidFill>
                                              </a14:hiddenFill>
                                            </a:ext>
                                            <a:ext uri="{91240B29-F687-4F45-9708-019B960494DF}">
                                              <a14:hiddenLine xmlns:a14="http://schemas.microsoft.com/office/drawing/2010/main" w="9525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14:hiddenLine>
                                            </a:ext>
                                          </a:extLst>
                                        </p:spPr>
                                        <p:txBody>
                                          <a:bodyPr vert="horz" wrap="square" lIns="91440" tIns="45720" rIns="91440" bIns="45720" numCol="1" anchor="t" anchorCtr="0" compatLnSpc="1">
                                            <a:prstTxWarp prst="textNoShape">
                                              <a:avLst/>
                                            </a:prstTxWarp>
                                          </a:bodyPr>
                                          <a:lstStyle/>
                                          <a:p>
                                            <a:pPr marL="0" marR="0" lvl="0" indent="0" algn="ctr" defTabSz="914400" rtl="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</a:pPr>
                                            <a:r>
                                              <a:rPr kumimoji="0" lang="ru-RU" altLang="en-US" sz="2000" b="0" i="0" u="none" strike="noStrike" cap="none" normalizeH="0" baseline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Arial" pitchFamily="34" charset="0"/>
                                                <a:ea typeface="Times New Roman" pitchFamily="18" charset="0"/>
                                                <a:cs typeface="Arial" pitchFamily="34" charset="0"/>
                                              </a:rPr>
                                              <a:t>– </a:t>
                                            </a:r>
                                            <a:r>
                                              <a:rPr kumimoji="0" lang="en-US" altLang="en-US" sz="2000" b="1" i="0" u="none" strike="noStrike" cap="none" normalizeH="0" baseline="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Georgia" panose="02040502050405020303" pitchFamily="18" charset="0"/>
                                                <a:ea typeface="Times New Roman" pitchFamily="18" charset="0"/>
                                                <a:cs typeface="Georgia" pitchFamily="18" charset="0"/>
                                              </a:rPr>
                                              <a:t>e</a:t>
                                            </a:r>
                                            <a:r>
                                              <a:rPr kumimoji="0" lang="en-US" altLang="en-US" sz="2000" b="0" i="0" u="none" strike="noStrike" cap="none" normalizeH="0" baseline="-30000" dirty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33CC"/>
                                                </a:solidFill>
                                                <a:effectLst/>
                                                <a:latin typeface="Arial" pitchFamily="34" charset="0"/>
                                                <a:ea typeface="Times New Roman" pitchFamily="18" charset="0"/>
                                                <a:cs typeface="Arial" pitchFamily="34" charset="0"/>
                                              </a:rPr>
                                              <a:t>1</a:t>
                                            </a:r>
                                            <a:endParaRPr kumimoji="0" lang="en-US" altLang="en-US" sz="2000" b="0" i="0" u="none" strike="noStrike" cap="none" normalizeH="0" baseline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33CC"/>
                                              </a:solidFill>
                                              <a:effectLst/>
                                              <a:latin typeface="Arial" pitchFamily="34" charset="0"/>
                                              <a:cs typeface="Arial" pitchFamily="34" charset="0"/>
                                            </a:endParaRPr>
                                          </a:p>
                                        </p:txBody>
                                      </p:sp>
                                      <p:grpSp>
                                        <p:nvGrpSpPr>
                                          <p:cNvPr id="66" name="Group 27"/>
                                          <p:cNvGrpSpPr>
                                            <a:grpSpLocks/>
                                          </p:cNvGrpSpPr>
                                          <p:nvPr/>
                                        </p:nvGrpSpPr>
                                        <p:grpSpPr bwMode="auto">
                                          <a:xfrm>
                                            <a:off x="2263" y="2278"/>
                                            <a:ext cx="5296" cy="3605"/>
                                            <a:chOff x="2263" y="2278"/>
                                            <a:chExt cx="5296" cy="3605"/>
                                          </a:xfrm>
                                        </p:grpSpPr>
                                        <p:grpSp>
                                          <p:nvGrpSpPr>
                                            <p:cNvPr id="67" name="Group 29"/>
                                            <p:cNvGrpSpPr>
                                              <a:grpSpLocks/>
                                            </p:cNvGrpSpPr>
                                            <p:nvPr/>
                                          </p:nvGrpSpPr>
                                          <p:grpSpPr bwMode="auto">
                                            <a:xfrm>
                                              <a:off x="2263" y="2278"/>
                                              <a:ext cx="5296" cy="3605"/>
                                              <a:chOff x="2263" y="2278"/>
                                              <a:chExt cx="5296" cy="3605"/>
                                            </a:xfrm>
                                          </p:grpSpPr>
                                          <p:sp>
                                            <p:nvSpPr>
                                              <p:cNvPr id="69" name="AutoShape 31"/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rot="-979828">
                                                <a:off x="2263" y="2278"/>
                                                <a:ext cx="5296" cy="3605"/>
                                              </a:xfrm>
                                              <a:prstGeom prst="triangle">
                                                <a:avLst>
                                                  <a:gd name="adj" fmla="val 50000"/>
                                                </a:avLst>
                                              </a:prstGeom>
                                              <a:noFill/>
                                              <a:ln w="28575">
                                                <a:solidFill>
                                                  <a:srgbClr val="000000"/>
                                                </a:solidFill>
                                                <a:miter lim="800000"/>
                                                <a:headEnd/>
                                                <a:tailEnd/>
                                              </a:ln>
                                              <a:extLst>
                                                <a:ext uri="{909E8E84-426E-40DD-AFC4-6F175D3DCCD1}">
                                                  <a14:hiddenFill xmlns:a14="http://schemas.microsoft.com/office/drawing/2010/main">
                                                    <a:solidFill>
                                                      <a:srgbClr val="FFFFFF"/>
                                                    </a:solidFill>
                                                  </a14:hiddenFill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vert="horz" wrap="square" lIns="91440" tIns="45720" rIns="91440" bIns="45720" numCol="1" anchor="t" anchorCtr="0" compatLnSpc="1">
                                                <a:prstTxWarp prst="textNoShape">
                                                  <a:avLst/>
                                                </a:prstTxWarp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0" name="Rectangle 30"/>
                                              <p:cNvSpPr>
                                                <a:spLocks noChangeArrowheads="1"/>
                                              </p:cNvSpPr>
                                              <p:nvPr/>
                                            </p:nvSpPr>
                                            <p:spPr bwMode="auto">
                                              <a:xfrm rot="2124731">
                                                <a:off x="5471" y="3304"/>
                                                <a:ext cx="553" cy="55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rgbClr val="FFFFFF"/>
                                              </a:solidFill>
                                              <a:ln>
                                                <a:noFill/>
                                              </a:ln>
                                              <a:extLst>
                                                <a:ext uri="{91240B29-F687-4F45-9708-019B960494DF}">
                                                  <a14:hiddenLine xmlns:a14="http://schemas.microsoft.com/office/drawing/2010/main" w="9525">
                                                    <a:solidFill>
                                                      <a:srgbClr val="000000"/>
                                                    </a:solidFill>
                                                    <a:miter lim="800000"/>
                                                    <a:headEnd/>
                                                    <a:tailEnd/>
                                                  </a14:hiddenLine>
                                                </a:ext>
                                              </a:extLst>
                                            </p:spPr>
                                            <p:txBody>
                                              <a:bodyPr vert="horz" wrap="square" lIns="91440" tIns="45720" rIns="91440" bIns="45720" numCol="1" anchor="ctr" anchorCtr="0" compatLnSpc="1">
                                                <a:prstTxWarp prst="textNoShape">
                                                  <a:avLst/>
                                                </a:prstTxWarp>
                                              </a:bodyPr>
                                              <a:lstStyle/>
                                              <a:p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68" name="Rectangle 28"/>
                                            <p:cNvSpPr>
                                              <a:spLocks noChangeArrowheads="1"/>
                                            </p:cNvSpPr>
                                            <p:nvPr/>
                                          </p:nvSpPr>
                                          <p:spPr bwMode="auto">
                                            <a:xfrm rot="6757192">
                                              <a:off x="3397" y="4123"/>
                                              <a:ext cx="564" cy="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FFFFFF"/>
                                            </a:solidFill>
                                            <a:ln>
                                              <a:noFill/>
                                            </a:ln>
                                            <a:extLst>
                                              <a:ext uri="{91240B29-F687-4F45-9708-019B960494DF}">
                                                <a14:hiddenLine xmlns:a14="http://schemas.microsoft.com/office/drawing/2010/main" w="9525">
                                                  <a:solidFill>
                                                    <a:srgbClr val="000000"/>
                                                  </a:solidFill>
                                                  <a:miter lim="800000"/>
                                                  <a:headEnd/>
                                                  <a:tailEnd/>
                                                </a14:hiddenLine>
                                              </a:ext>
                                            </a:extLst>
                                          </p:spPr>
                                          <p:txBody>
                                            <a:bodyPr vert="horz" wrap="square" lIns="91440" tIns="45720" rIns="91440" bIns="45720" numCol="1" anchor="ctr" anchorCtr="0" compatLnSpc="1">
                                              <a:prstTxWarp prst="textNoShape">
                                                <a:avLst/>
                                              </a:prstTxWarp>
                                            </a:bodyPr>
                                            <a:lstStyle/>
                                            <a:p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</p:grpSp>
                                </p:grpSp>
                              </p:grpSp>
                            </p:grpSp>
                            <p:sp>
                              <p:nvSpPr>
                                <p:cNvPr id="56" name="Text Box 2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78" y="5998"/>
                                  <a:ext cx="868" cy="71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pPr marL="0" marR="0" lvl="0" indent="0" algn="ctr" defTabSz="914400" rtl="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</a:pPr>
                                  <a:r>
                                    <a:rPr kumimoji="0" lang="en-US" altLang="en-US" sz="2400" b="0" i="0" u="none" strike="noStrike" cap="none" normalizeH="0" baseline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A</a:t>
                                  </a:r>
                                  <a:r>
                                    <a:rPr kumimoji="0" lang="en-US" altLang="en-US" sz="2400" b="0" i="0" u="none" strike="noStrike" cap="none" normalizeH="0" baseline="-3000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 pitchFamily="34" charset="0"/>
                                      <a:ea typeface="Times New Roman" pitchFamily="18" charset="0"/>
                                      <a:cs typeface="Arial" pitchFamily="34" charset="0"/>
                                    </a:rPr>
                                    <a:t>1</a:t>
                                  </a:r>
                                  <a:endParaRPr kumimoji="0" lang="en-US" altLang="en-US" sz="2400" b="0" i="0" u="none" strike="noStrike" cap="none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Arial" pitchFamily="34" charset="0"/>
                                    <a:cs typeface="Arial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45" name="AutoShap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1" y="5368"/>
                        <a:ext cx="102" cy="105"/>
                      </a:xfrm>
                      <a:prstGeom prst="octagon">
                        <a:avLst>
                          <a:gd name="adj" fmla="val 29287"/>
                        </a:avLst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4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5016"/>
                    <a:ext cx="143" cy="143"/>
                  </a:xfrm>
                  <a:prstGeom prst="octagon">
                    <a:avLst>
                      <a:gd name="adj" fmla="val 29287"/>
                    </a:avLst>
                  </a:prstGeom>
                  <a:solidFill>
                    <a:schemeClr val="bg1"/>
                  </a:solidFill>
                  <a:ln w="38100">
                    <a:solidFill>
                      <a:srgbClr val="9900FF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" name="Group 8"/>
                <p:cNvGrpSpPr>
                  <a:grpSpLocks/>
                </p:cNvGrpSpPr>
                <p:nvPr/>
              </p:nvGrpSpPr>
              <p:grpSpPr bwMode="auto">
                <a:xfrm>
                  <a:off x="3989" y="2357"/>
                  <a:ext cx="442" cy="2706"/>
                  <a:chOff x="3981" y="2357"/>
                  <a:chExt cx="442" cy="2706"/>
                </a:xfrm>
              </p:grpSpPr>
              <p:sp>
                <p:nvSpPr>
                  <p:cNvPr id="3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423" y="2357"/>
                    <a:ext cx="0" cy="270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prstDash val="lg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981" y="4624"/>
                    <a:ext cx="102" cy="104"/>
                  </a:xfrm>
                  <a:prstGeom prst="octagon">
                    <a:avLst>
                      <a:gd name="adj" fmla="val 29287"/>
                    </a:avLst>
                  </a:prstGeom>
                  <a:solidFill>
                    <a:srgbClr val="80808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H="1">
                <a:off x="2395" y="6588"/>
                <a:ext cx="448" cy="4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4367" y="2297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843" y="6505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3"/>
              <p:cNvSpPr>
                <a:spLocks noChangeArrowheads="1"/>
              </p:cNvSpPr>
              <p:nvPr/>
            </p:nvSpPr>
            <p:spPr bwMode="auto">
              <a:xfrm>
                <a:off x="7893" y="5015"/>
                <a:ext cx="119" cy="119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91"/>
          <p:cNvSpPr>
            <a:spLocks noChangeArrowheads="1"/>
          </p:cNvSpPr>
          <p:nvPr/>
        </p:nvSpPr>
        <p:spPr bwMode="auto">
          <a:xfrm>
            <a:off x="0" y="426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0" name="Объект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276984"/>
              </p:ext>
            </p:extLst>
          </p:nvPr>
        </p:nvGraphicFramePr>
        <p:xfrm>
          <a:off x="5364088" y="3645024"/>
          <a:ext cx="3380598" cy="486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088" y="3645024"/>
                        <a:ext cx="3380598" cy="486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Группа 82"/>
          <p:cNvGrpSpPr/>
          <p:nvPr/>
        </p:nvGrpSpPr>
        <p:grpSpPr>
          <a:xfrm>
            <a:off x="4788024" y="4358295"/>
            <a:ext cx="3888432" cy="485775"/>
            <a:chOff x="4788024" y="4358295"/>
            <a:chExt cx="3888432" cy="485775"/>
          </a:xfrm>
        </p:grpSpPr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380249"/>
                </p:ext>
              </p:extLst>
            </p:nvPr>
          </p:nvGraphicFramePr>
          <p:xfrm>
            <a:off x="4788024" y="4358295"/>
            <a:ext cx="22860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" name="Equation" r:id="rId5" imgW="1193760" imgH="253800" progId="Equation.DSMT4">
                    <p:embed/>
                  </p:oleObj>
                </mc:Choice>
                <mc:Fallback>
                  <p:oleObj name="Equation" r:id="rId5" imgW="1193760" imgH="253800" progId="Equation.DSMT4">
                    <p:embed/>
                    <p:pic>
                      <p:nvPicPr>
                        <p:cNvPr id="0" name="Объект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358295"/>
                          <a:ext cx="22860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7164288" y="439704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Georgia" panose="02040502050405020303" pitchFamily="18" charset="0"/>
                </a:rPr>
                <a:t>(</a:t>
              </a:r>
              <a:r>
                <a:rPr lang="en-US" sz="2000" i="1" dirty="0">
                  <a:latin typeface="Georgia" panose="02040502050405020303" pitchFamily="18" charset="0"/>
                </a:rPr>
                <a:t>i</a:t>
              </a:r>
              <a:r>
                <a:rPr lang="ru-RU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3).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4355976" y="4955363"/>
            <a:ext cx="4854698" cy="485775"/>
            <a:chOff x="4757862" y="4358196"/>
            <a:chExt cx="4854698" cy="485775"/>
          </a:xfrm>
        </p:grpSpPr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187683"/>
                </p:ext>
              </p:extLst>
            </p:nvPr>
          </p:nvGraphicFramePr>
          <p:xfrm>
            <a:off x="4757862" y="4358196"/>
            <a:ext cx="3160712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3" name="Equation" r:id="rId7" imgW="1650960" imgH="253800" progId="Equation.DSMT4">
                    <p:embed/>
                  </p:oleObj>
                </mc:Choice>
                <mc:Fallback>
                  <p:oleObj name="Equation" r:id="rId7" imgW="1650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7862" y="4358196"/>
                          <a:ext cx="3160712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TextBox 86"/>
            <p:cNvSpPr txBox="1"/>
            <p:nvPr/>
          </p:nvSpPr>
          <p:spPr>
            <a:xfrm>
              <a:off x="8100392" y="4397042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Georgia" panose="02040502050405020303" pitchFamily="18" charset="0"/>
                </a:rPr>
                <a:t>(</a:t>
              </a:r>
              <a:r>
                <a:rPr lang="en-US" sz="2000" i="1" dirty="0">
                  <a:latin typeface="Georgia" panose="02040502050405020303" pitchFamily="18" charset="0"/>
                </a:rPr>
                <a:t>i</a:t>
              </a:r>
              <a:r>
                <a:rPr lang="ru-RU" sz="2000" dirty="0">
                  <a:latin typeface="Georgia" panose="02040502050405020303" pitchFamily="18" charset="0"/>
                </a:rPr>
                <a:t>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3).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329925" y="863253"/>
            <a:ext cx="3418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Arbitrary tetrahedron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V="1">
            <a:off x="2750621" y="2813332"/>
            <a:ext cx="288000" cy="3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7F7388-7814-40A9-BF4F-317592D54D77}"/>
              </a:ext>
            </a:extLst>
          </p:cNvPr>
          <p:cNvSpPr txBox="1"/>
          <p:nvPr/>
        </p:nvSpPr>
        <p:spPr>
          <a:xfrm>
            <a:off x="961285" y="217520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A44210-7EA1-45D6-A3BA-F0ECC35D89E8}"/>
              </a:ext>
            </a:extLst>
          </p:cNvPr>
          <p:cNvSpPr txBox="1"/>
          <p:nvPr/>
        </p:nvSpPr>
        <p:spPr>
          <a:xfrm>
            <a:off x="1500892" y="218107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38AD99-1929-4EB6-BEC3-9F1645A97656}"/>
              </a:ext>
            </a:extLst>
          </p:cNvPr>
          <p:cNvSpPr txBox="1"/>
          <p:nvPr/>
        </p:nvSpPr>
        <p:spPr>
          <a:xfrm>
            <a:off x="1792449" y="434077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B31E10-4142-496E-948F-0F5B8119A2DD}"/>
              </a:ext>
            </a:extLst>
          </p:cNvPr>
          <p:cNvSpPr txBox="1"/>
          <p:nvPr/>
        </p:nvSpPr>
        <p:spPr>
          <a:xfrm>
            <a:off x="4004099" y="139066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917765-F09F-449F-8783-A6384E4FCBF6}"/>
              </a:ext>
            </a:extLst>
          </p:cNvPr>
          <p:cNvSpPr txBox="1"/>
          <p:nvPr/>
        </p:nvSpPr>
        <p:spPr>
          <a:xfrm>
            <a:off x="4521648" y="140766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57EE32-B61D-4C99-8D68-D6602B8A39B8}"/>
              </a:ext>
            </a:extLst>
          </p:cNvPr>
          <p:cNvSpPr txBox="1"/>
          <p:nvPr/>
        </p:nvSpPr>
        <p:spPr>
          <a:xfrm>
            <a:off x="3852048" y="258177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16CDAF-3D6A-4348-92B4-EE4C96C4DA92}"/>
              </a:ext>
            </a:extLst>
          </p:cNvPr>
          <p:cNvSpPr txBox="1"/>
          <p:nvPr/>
        </p:nvSpPr>
        <p:spPr>
          <a:xfrm>
            <a:off x="3548447" y="257654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59C1D4-CF4A-4D11-BA78-E0391333A966}"/>
              </a:ext>
            </a:extLst>
          </p:cNvPr>
          <p:cNvSpPr txBox="1"/>
          <p:nvPr/>
        </p:nvSpPr>
        <p:spPr>
          <a:xfrm>
            <a:off x="2341332" y="4346057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C00000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4EF686-3316-4425-AF27-F83237DF0D32}"/>
              </a:ext>
            </a:extLst>
          </p:cNvPr>
          <p:cNvSpPr txBox="1"/>
          <p:nvPr/>
        </p:nvSpPr>
        <p:spPr>
          <a:xfrm>
            <a:off x="3382798" y="40861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solidFill>
                  <a:srgbClr val="4118EE"/>
                </a:solidFill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solidFill>
                <a:srgbClr val="4118EE"/>
              </a:solidFill>
              <a:latin typeface="Georgia" panose="02040502050405020303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0063ABD-309B-464A-B99F-818A4A6464D7}"/>
              </a:ext>
            </a:extLst>
          </p:cNvPr>
          <p:cNvSpPr txBox="1"/>
          <p:nvPr/>
        </p:nvSpPr>
        <p:spPr>
          <a:xfrm>
            <a:off x="1374806" y="2540498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7A9205-09BA-48AC-ABE5-633B1F1B1A50}"/>
              </a:ext>
            </a:extLst>
          </p:cNvPr>
          <p:cNvSpPr txBox="1"/>
          <p:nvPr/>
        </p:nvSpPr>
        <p:spPr>
          <a:xfrm>
            <a:off x="2864383" y="225795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BC423C-4F84-45FB-BA0E-1101B43EF2AF}"/>
              </a:ext>
            </a:extLst>
          </p:cNvPr>
          <p:cNvSpPr txBox="1"/>
          <p:nvPr/>
        </p:nvSpPr>
        <p:spPr>
          <a:xfrm>
            <a:off x="3945099" y="223086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04A82-BE45-4359-BE13-026F352030E4}"/>
              </a:ext>
            </a:extLst>
          </p:cNvPr>
          <p:cNvSpPr txBox="1"/>
          <p:nvPr/>
        </p:nvSpPr>
        <p:spPr>
          <a:xfrm>
            <a:off x="5339700" y="368182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2C6DF1-72DB-4CB5-A4B3-B0E7F5517A0E}"/>
              </a:ext>
            </a:extLst>
          </p:cNvPr>
          <p:cNvSpPr txBox="1"/>
          <p:nvPr/>
        </p:nvSpPr>
        <p:spPr>
          <a:xfrm>
            <a:off x="5874601" y="371742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34829-FF5C-4672-BAA6-5185D6D3ED18}"/>
              </a:ext>
            </a:extLst>
          </p:cNvPr>
          <p:cNvSpPr txBox="1"/>
          <p:nvPr/>
        </p:nvSpPr>
        <p:spPr>
          <a:xfrm>
            <a:off x="6466759" y="37042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2C1443-D6CB-4C67-BCBE-D59B79111E2E}"/>
              </a:ext>
            </a:extLst>
          </p:cNvPr>
          <p:cNvSpPr txBox="1"/>
          <p:nvPr/>
        </p:nvSpPr>
        <p:spPr>
          <a:xfrm>
            <a:off x="7024505" y="368931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F451FE4-8FD6-4D00-AAA1-4F7EBA9E22D5}"/>
              </a:ext>
            </a:extLst>
          </p:cNvPr>
          <p:cNvSpPr txBox="1"/>
          <p:nvPr/>
        </p:nvSpPr>
        <p:spPr>
          <a:xfrm>
            <a:off x="7698506" y="370503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ADAFC4-F8D3-42A0-B54D-1358B502635F}"/>
              </a:ext>
            </a:extLst>
          </p:cNvPr>
          <p:cNvSpPr txBox="1"/>
          <p:nvPr/>
        </p:nvSpPr>
        <p:spPr>
          <a:xfrm>
            <a:off x="8221596" y="3699489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A4B51B-DE98-4A01-97DA-DF63633A5052}"/>
              </a:ext>
            </a:extLst>
          </p:cNvPr>
          <p:cNvSpPr txBox="1"/>
          <p:nvPr/>
        </p:nvSpPr>
        <p:spPr>
          <a:xfrm>
            <a:off x="4752348" y="440659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22EC23E-98F2-4BF0-8720-58C1EC2ABE92}"/>
              </a:ext>
            </a:extLst>
          </p:cNvPr>
          <p:cNvSpPr txBox="1"/>
          <p:nvPr/>
        </p:nvSpPr>
        <p:spPr>
          <a:xfrm>
            <a:off x="5294583" y="4418163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06C0F9-2E92-4909-8835-73F716079CF5}"/>
              </a:ext>
            </a:extLst>
          </p:cNvPr>
          <p:cNvSpPr txBox="1"/>
          <p:nvPr/>
        </p:nvSpPr>
        <p:spPr>
          <a:xfrm>
            <a:off x="6191795" y="4392425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4B0F11-684F-4456-8A02-FB0D58E1170C}"/>
              </a:ext>
            </a:extLst>
          </p:cNvPr>
          <p:cNvSpPr txBox="1"/>
          <p:nvPr/>
        </p:nvSpPr>
        <p:spPr>
          <a:xfrm>
            <a:off x="4434121" y="4996416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50CFB0-082F-452B-B112-1EA86EFA3327}"/>
              </a:ext>
            </a:extLst>
          </p:cNvPr>
          <p:cNvSpPr txBox="1"/>
          <p:nvPr/>
        </p:nvSpPr>
        <p:spPr>
          <a:xfrm>
            <a:off x="4789232" y="5008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E05BF7-F1FA-4EE1-A674-DF0FE2844AA1}"/>
              </a:ext>
            </a:extLst>
          </p:cNvPr>
          <p:cNvSpPr txBox="1"/>
          <p:nvPr/>
        </p:nvSpPr>
        <p:spPr>
          <a:xfrm>
            <a:off x="5500860" y="5013150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6267E53-1AB9-4967-8BE2-05371B32D302}"/>
              </a:ext>
            </a:extLst>
          </p:cNvPr>
          <p:cNvSpPr txBox="1"/>
          <p:nvPr/>
        </p:nvSpPr>
        <p:spPr>
          <a:xfrm>
            <a:off x="6112700" y="500228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75E704-865D-4AE7-81E1-C83DF5FDB795}"/>
              </a:ext>
            </a:extLst>
          </p:cNvPr>
          <p:cNvSpPr txBox="1"/>
          <p:nvPr/>
        </p:nvSpPr>
        <p:spPr>
          <a:xfrm>
            <a:off x="6475370" y="5002281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DA02A-43D9-480C-AA4C-82AEAFA14F4E}"/>
              </a:ext>
            </a:extLst>
          </p:cNvPr>
          <p:cNvSpPr txBox="1"/>
          <p:nvPr/>
        </p:nvSpPr>
        <p:spPr>
          <a:xfrm>
            <a:off x="7074024" y="5008184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622FD08-80F2-45AD-A9A0-DB15CD54A01F}"/>
              </a:ext>
            </a:extLst>
          </p:cNvPr>
          <p:cNvSpPr txBox="1"/>
          <p:nvPr/>
        </p:nvSpPr>
        <p:spPr>
          <a:xfrm>
            <a:off x="6589681" y="4387602"/>
            <a:ext cx="430022" cy="2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1400" dirty="0">
                <a:latin typeface="Georgia" panose="02040502050405020303" pitchFamily="18" charset="0"/>
                <a:sym typeface="Symbol" panose="05050102010706020507" pitchFamily="18" charset="2"/>
              </a:rPr>
              <a:t></a:t>
            </a:r>
            <a:endParaRPr lang="ru-RU" sz="1400" dirty="0">
              <a:latin typeface="Georgia" panose="02040502050405020303" pitchFamily="18" charset="0"/>
            </a:endParaRP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D152621-CACA-490F-839D-31E7797D4CC6}"/>
              </a:ext>
            </a:extLst>
          </p:cNvPr>
          <p:cNvGrpSpPr/>
          <p:nvPr/>
        </p:nvGrpSpPr>
        <p:grpSpPr>
          <a:xfrm>
            <a:off x="-36512" y="5805264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Объект 117">
                  <a:extLst>
                    <a:ext uri="{FF2B5EF4-FFF2-40B4-BE49-F238E27FC236}">
                      <a16:creationId xmlns:a16="http://schemas.microsoft.com/office/drawing/2014/main" id="{9887CA6A-610E-4C36-911E-F0A1CFC5391B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18" name="Объект 117">
                  <a:extLst>
                    <a:ext uri="{FF2B5EF4-FFF2-40B4-BE49-F238E27FC236}">
                      <a16:creationId xmlns:a16="http://schemas.microsoft.com/office/drawing/2014/main" id="{9887CA6A-610E-4C36-911E-F0A1CFC53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B3712A-D2E7-4681-97F3-D66BE4A5F6A1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AF11713-0E2D-4D6C-AB32-5AD7E0DE6D19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04EEE4-8FCA-4D9A-87FE-2457F094749E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7C6EA31-C73D-481C-A363-40BF92F77B5D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682764-8A9A-4F7A-9A9B-74F8E1B27EA4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64" name="Группа 163">
            <a:extLst>
              <a:ext uri="{FF2B5EF4-FFF2-40B4-BE49-F238E27FC236}">
                <a16:creationId xmlns:a16="http://schemas.microsoft.com/office/drawing/2014/main" id="{3EAE5F1F-553E-4184-ADF6-42BBA406614D}"/>
              </a:ext>
            </a:extLst>
          </p:cNvPr>
          <p:cNvGrpSpPr/>
          <p:nvPr/>
        </p:nvGrpSpPr>
        <p:grpSpPr>
          <a:xfrm>
            <a:off x="2182356" y="5812245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Объект 117">
                  <a:extLst>
                    <a:ext uri="{FF2B5EF4-FFF2-40B4-BE49-F238E27FC236}">
                      <a16:creationId xmlns:a16="http://schemas.microsoft.com/office/drawing/2014/main" id="{6322D0F2-71B4-47E2-81A3-395849FAE2DD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65" name="Объект 117">
                  <a:extLst>
                    <a:ext uri="{FF2B5EF4-FFF2-40B4-BE49-F238E27FC236}">
                      <a16:creationId xmlns:a16="http://schemas.microsoft.com/office/drawing/2014/main" id="{6322D0F2-71B4-47E2-81A3-395849FAE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CFAAA36-9FC7-484D-A2A3-4C124784F6EF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C253F1-C9F1-463F-A70C-E37B709CCBD9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2FFD62-AD39-4362-8E9B-4801B9411738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EAAFFD9-765F-47AB-A2A7-4C583D1414ED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A01B4E3-3F3C-4E59-9C97-F62EF0C74AC9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E82DB45E-ED29-479D-9254-8C85089D15E5}"/>
              </a:ext>
            </a:extLst>
          </p:cNvPr>
          <p:cNvGrpSpPr/>
          <p:nvPr/>
        </p:nvGrpSpPr>
        <p:grpSpPr>
          <a:xfrm>
            <a:off x="4497228" y="5814184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Объект 117">
                  <a:extLst>
                    <a:ext uri="{FF2B5EF4-FFF2-40B4-BE49-F238E27FC236}">
                      <a16:creationId xmlns:a16="http://schemas.microsoft.com/office/drawing/2014/main" id="{951CDA66-951E-4DF3-8921-9A440B394DEB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72" name="Объект 117">
                  <a:extLst>
                    <a:ext uri="{FF2B5EF4-FFF2-40B4-BE49-F238E27FC236}">
                      <a16:creationId xmlns:a16="http://schemas.microsoft.com/office/drawing/2014/main" id="{951CDA66-951E-4DF3-8921-9A440B394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8A23A1-D908-423C-A21A-4FA20AA76E7F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78575EF-6252-4FF3-813E-D59FFB1BAAEB}"/>
                </a:ext>
              </a:extLst>
            </p:cNvPr>
            <p:cNvSpPr txBox="1"/>
            <p:nvPr/>
          </p:nvSpPr>
          <p:spPr>
            <a:xfrm>
              <a:off x="386158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3D3ED4-D57B-49E5-ADE9-5889729DBEC6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57551C3-98C8-4F10-9710-EDB5739A4216}"/>
                </a:ext>
              </a:extLst>
            </p:cNvPr>
            <p:cNvSpPr txBox="1"/>
            <p:nvPr/>
          </p:nvSpPr>
          <p:spPr>
            <a:xfrm>
              <a:off x="3268739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C38685B-2C03-4B08-898B-89773963914A}"/>
                </a:ext>
              </a:extLst>
            </p:cNvPr>
            <p:cNvSpPr txBox="1"/>
            <p:nvPr/>
          </p:nvSpPr>
          <p:spPr>
            <a:xfrm>
              <a:off x="4204722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81958BED-02A2-41C8-AB24-477ABC927FB9}"/>
              </a:ext>
            </a:extLst>
          </p:cNvPr>
          <p:cNvGrpSpPr/>
          <p:nvPr/>
        </p:nvGrpSpPr>
        <p:grpSpPr>
          <a:xfrm>
            <a:off x="6865640" y="5808755"/>
            <a:ext cx="2386880" cy="653932"/>
            <a:chOff x="2587873" y="5991225"/>
            <a:chExt cx="2154230" cy="485775"/>
          </a:xfrm>
          <a:solidFill>
            <a:schemeClr val="accent6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Объект 117">
                  <a:extLst>
                    <a:ext uri="{FF2B5EF4-FFF2-40B4-BE49-F238E27FC236}">
                      <a16:creationId xmlns:a16="http://schemas.microsoft.com/office/drawing/2014/main" id="{417D7661-F17C-4CA7-9A7D-D93A856822C9}"/>
                    </a:ext>
                  </a:extLst>
                </p:cNvPr>
                <p:cNvSpPr txBox="1"/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>
            <p:sp>
              <p:nvSpPr>
                <p:cNvPr id="179" name="Объект 117">
                  <a:extLst>
                    <a:ext uri="{FF2B5EF4-FFF2-40B4-BE49-F238E27FC236}">
                      <a16:creationId xmlns:a16="http://schemas.microsoft.com/office/drawing/2014/main" id="{417D7661-F17C-4CA7-9A7D-D93A85682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87873" y="5991225"/>
                  <a:ext cx="2154230" cy="485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9CC2EC3-7AF4-45D2-B08F-F92E34ACA427}"/>
                </a:ext>
              </a:extLst>
            </p:cNvPr>
            <p:cNvSpPr txBox="1"/>
            <p:nvPr/>
          </p:nvSpPr>
          <p:spPr>
            <a:xfrm>
              <a:off x="2697725" y="6028152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4BB7F50-5E13-401B-B267-2BFD45ACD2D6}"/>
                </a:ext>
              </a:extLst>
            </p:cNvPr>
            <p:cNvSpPr txBox="1"/>
            <p:nvPr/>
          </p:nvSpPr>
          <p:spPr>
            <a:xfrm>
              <a:off x="3740828" y="6032624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367FD56-D0B2-455B-9CDC-8E578ABA6AF3}"/>
                </a:ext>
              </a:extLst>
            </p:cNvPr>
            <p:cNvSpPr txBox="1"/>
            <p:nvPr/>
          </p:nvSpPr>
          <p:spPr>
            <a:xfrm>
              <a:off x="2956703" y="60278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49204A-0401-4779-963E-9E9B2D94B9B7}"/>
                </a:ext>
              </a:extLst>
            </p:cNvPr>
            <p:cNvSpPr txBox="1"/>
            <p:nvPr/>
          </p:nvSpPr>
          <p:spPr>
            <a:xfrm>
              <a:off x="3182358" y="6032358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D10EF7-2F6A-4E2D-8B09-C31EB4EDE6F7}"/>
                </a:ext>
              </a:extLst>
            </p:cNvPr>
            <p:cNvSpPr txBox="1"/>
            <p:nvPr/>
          </p:nvSpPr>
          <p:spPr>
            <a:xfrm>
              <a:off x="4112140" y="6024417"/>
              <a:ext cx="430022" cy="80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1400" dirty="0">
                  <a:latin typeface="Georgia" panose="02040502050405020303" pitchFamily="18" charset="0"/>
                  <a:sym typeface="Symbol" panose="05050102010706020507" pitchFamily="18" charset="2"/>
                </a:rPr>
                <a:t></a:t>
              </a:r>
              <a:endParaRPr lang="ru-RU" sz="14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89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44084"/>
              </p:ext>
            </p:extLst>
          </p:nvPr>
        </p:nvGraphicFramePr>
        <p:xfrm>
          <a:off x="1733797" y="116632"/>
          <a:ext cx="345548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" name="Equation" r:id="rId3" imgW="2108160" imgH="571320" progId="Equation.DSMT4">
                  <p:embed/>
                </p:oleObj>
              </mc:Choice>
              <mc:Fallback>
                <p:oleObj name="Equation" r:id="rId3" imgW="21081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3797" y="116632"/>
                        <a:ext cx="3455484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96136" y="18969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t-RU" sz="2400" b="1" dirty="0">
                <a:latin typeface="Georgia" panose="02040502050405020303" pitchFamily="18" charset="0"/>
                <a:sym typeface="Symbol"/>
              </a:rPr>
              <a:t>Ф</a:t>
            </a:r>
            <a:r>
              <a:rPr lang="tt-RU" sz="2400" dirty="0">
                <a:sym typeface="Symbol"/>
              </a:rPr>
              <a:t> </a:t>
            </a:r>
            <a:r>
              <a:rPr lang="ru-RU" sz="2400" dirty="0">
                <a:sym typeface="Symbol"/>
              </a:rPr>
              <a:t></a:t>
            </a:r>
            <a:r>
              <a:rPr lang="ru-RU" sz="2400" dirty="0"/>
              <a:t> </a:t>
            </a:r>
            <a:r>
              <a:rPr lang="ru-RU" sz="2400" dirty="0">
                <a:sym typeface="Symbol"/>
              </a:rPr>
              <a:t></a:t>
            </a:r>
            <a:r>
              <a:rPr lang="ru-RU" sz="2400" dirty="0"/>
              <a:t>(</a:t>
            </a:r>
            <a:r>
              <a:rPr lang="ru-RU" sz="2400" b="1" dirty="0">
                <a:latin typeface="Georgia" panose="02040502050405020303" pitchFamily="18" charset="0"/>
              </a:rPr>
              <a:t>F</a:t>
            </a:r>
            <a:r>
              <a:rPr lang="ru-RU" sz="2400" dirty="0">
                <a:latin typeface="Georgia" panose="02040502050405020303" pitchFamily="18" charset="0"/>
              </a:rPr>
              <a:t> – </a:t>
            </a:r>
            <a:r>
              <a:rPr lang="ru-RU" sz="2400" b="1" dirty="0">
                <a:latin typeface="Georgia" panose="02040502050405020303" pitchFamily="18" charset="0"/>
              </a:rPr>
              <a:t>a</a:t>
            </a:r>
            <a:r>
              <a:rPr lang="ru-RU" sz="2400" dirty="0"/>
              <a:t>)</a:t>
            </a:r>
            <a:endParaRPr lang="en-US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79375" y="1036834"/>
            <a:ext cx="3052464" cy="1228254"/>
            <a:chOff x="927546" y="1484784"/>
            <a:chExt cx="3052464" cy="1228254"/>
          </a:xfrm>
        </p:grpSpPr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113030"/>
                </p:ext>
              </p:extLst>
            </p:nvPr>
          </p:nvGraphicFramePr>
          <p:xfrm>
            <a:off x="927546" y="1849438"/>
            <a:ext cx="214947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3" name="Equation" r:id="rId5" imgW="1422360" imgH="571320" progId="Equation.DSMT4">
                    <p:embed/>
                  </p:oleObj>
                </mc:Choice>
                <mc:Fallback>
                  <p:oleObj name="Equation" r:id="rId5" imgW="1422360" imgH="571320" progId="Equation.DSMT4">
                    <p:embed/>
                    <p:pic>
                      <p:nvPicPr>
                        <p:cNvPr id="0" name="Объект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546" y="1849438"/>
                          <a:ext cx="2149475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403647" y="1484784"/>
              <a:ext cx="25763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Mean Value Theorem</a:t>
              </a:r>
            </a:p>
          </p:txBody>
        </p:sp>
      </p:grp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56306"/>
              </p:ext>
            </p:extLst>
          </p:nvPr>
        </p:nvGraphicFramePr>
        <p:xfrm>
          <a:off x="2604740" y="1494509"/>
          <a:ext cx="412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" name="Equation" r:id="rId7" imgW="2806560" imgH="342720" progId="Equation.DSMT4">
                  <p:embed/>
                </p:oleObj>
              </mc:Choice>
              <mc:Fallback>
                <p:oleObj name="Equation" r:id="rId7" imgW="2806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740" y="1494509"/>
                        <a:ext cx="412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184521"/>
              </p:ext>
            </p:extLst>
          </p:nvPr>
        </p:nvGraphicFramePr>
        <p:xfrm>
          <a:off x="3956533" y="1949534"/>
          <a:ext cx="493594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" name="Equation" r:id="rId9" imgW="3213000" imgH="609480" progId="Equation.DSMT4">
                  <p:embed/>
                </p:oleObj>
              </mc:Choice>
              <mc:Fallback>
                <p:oleObj name="Equation" r:id="rId9" imgW="3213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533" y="1949534"/>
                        <a:ext cx="493594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73762"/>
              </p:ext>
            </p:extLst>
          </p:nvPr>
        </p:nvGraphicFramePr>
        <p:xfrm>
          <a:off x="179512" y="2997200"/>
          <a:ext cx="77295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6" name="Equation" r:id="rId11" imgW="5232240" imgH="609480" progId="Equation.DSMT4">
                  <p:embed/>
                </p:oleObj>
              </mc:Choice>
              <mc:Fallback>
                <p:oleObj name="Equation" r:id="rId11" imgW="52322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12" y="2997200"/>
                        <a:ext cx="7729538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5109"/>
              </p:ext>
            </p:extLst>
          </p:nvPr>
        </p:nvGraphicFramePr>
        <p:xfrm>
          <a:off x="5508104" y="3501008"/>
          <a:ext cx="294431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7" name="Equation" r:id="rId13" imgW="2019240" imgH="495000" progId="Equation.DSMT4">
                  <p:embed/>
                </p:oleObj>
              </mc:Choice>
              <mc:Fallback>
                <p:oleObj name="Equation" r:id="rId13" imgW="2019240" imgH="49500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501008"/>
                        <a:ext cx="2944310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26555"/>
              </p:ext>
            </p:extLst>
          </p:nvPr>
        </p:nvGraphicFramePr>
        <p:xfrm>
          <a:off x="179512" y="4221163"/>
          <a:ext cx="8032751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" name="Equation" r:id="rId15" imgW="5435280" imgH="609480" progId="Equation.DSMT4">
                  <p:embed/>
                </p:oleObj>
              </mc:Choice>
              <mc:Fallback>
                <p:oleObj name="Equation" r:id="rId15" imgW="5435280" imgH="60948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21163"/>
                        <a:ext cx="8032751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7856"/>
              </p:ext>
            </p:extLst>
          </p:nvPr>
        </p:nvGraphicFramePr>
        <p:xfrm>
          <a:off x="5359400" y="472440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" name="Equation" r:id="rId17" imgW="2082600" imgH="495000" progId="Equation.DSMT4">
                  <p:embed/>
                </p:oleObj>
              </mc:Choice>
              <mc:Fallback>
                <p:oleObj name="Equation" r:id="rId17" imgW="2082600" imgH="4950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72440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44624"/>
            <a:ext cx="149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Newton’s second law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75325"/>
              </p:ext>
            </p:extLst>
          </p:nvPr>
        </p:nvGraphicFramePr>
        <p:xfrm>
          <a:off x="179512" y="5373688"/>
          <a:ext cx="795337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" name="Equation" r:id="rId19" imgW="5384520" imgH="609480" progId="Equation.DSMT4">
                  <p:embed/>
                </p:oleObj>
              </mc:Choice>
              <mc:Fallback>
                <p:oleObj name="Equation" r:id="rId19" imgW="5384520" imgH="609480" progId="Equation.DSMT4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3688"/>
                        <a:ext cx="795337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61056"/>
              </p:ext>
            </p:extLst>
          </p:nvPr>
        </p:nvGraphicFramePr>
        <p:xfrm>
          <a:off x="5518150" y="5949950"/>
          <a:ext cx="2979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1" name="Equation" r:id="rId21" imgW="2044440" imgH="495000" progId="Equation.DSMT4">
                  <p:embed/>
                </p:oleObj>
              </mc:Choice>
              <mc:Fallback>
                <p:oleObj name="Equation" r:id="rId21" imgW="2044440" imgH="495000" progId="Equation.DSMT4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949950"/>
                        <a:ext cx="2979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Объект 16">
                <a:extLst>
                  <a:ext uri="{FF2B5EF4-FFF2-40B4-BE49-F238E27FC236}">
                    <a16:creationId xmlns:a16="http://schemas.microsoft.com/office/drawing/2014/main" id="{6E600E9D-2F0E-43DC-BFBD-278D74C0E290}"/>
                  </a:ext>
                </a:extLst>
              </p:cNvPr>
              <p:cNvSpPr txBox="1"/>
              <p:nvPr/>
            </p:nvSpPr>
            <p:spPr bwMode="auto">
              <a:xfrm>
                <a:off x="10327" y="6508675"/>
                <a:ext cx="5240283" cy="324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000" dirty="0"/>
                  <a:t>   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>
                    <a:latin typeface="Georgia" panose="02040502050405020303" pitchFamily="18" charset="0"/>
                  </a:rPr>
                  <a:t>i</a:t>
                </a:r>
                <a:r>
                  <a:rPr lang="en-US" sz="1900" dirty="0"/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2, 3)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Объект 16">
                <a:extLst>
                  <a:ext uri="{FF2B5EF4-FFF2-40B4-BE49-F238E27FC236}">
                    <a16:creationId xmlns:a16="http://schemas.microsoft.com/office/drawing/2014/main" id="{6E600E9D-2F0E-43DC-BFBD-278D74C0E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27" y="6508675"/>
                <a:ext cx="5240283" cy="324000"/>
              </a:xfrm>
              <a:prstGeom prst="rect">
                <a:avLst/>
              </a:prstGeom>
              <a:blipFill>
                <a:blip r:embed="rId23"/>
                <a:stretch>
                  <a:fillRect t="-37736" b="-226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9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02677"/>
              </p:ext>
            </p:extLst>
          </p:nvPr>
        </p:nvGraphicFramePr>
        <p:xfrm>
          <a:off x="344115" y="260350"/>
          <a:ext cx="81883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3" imgW="5537160" imgH="1206360" progId="Equation.DSMT4">
                  <p:embed/>
                </p:oleObj>
              </mc:Choice>
              <mc:Fallback>
                <p:oleObj name="Equation" r:id="rId3" imgW="5537160" imgH="120636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15" y="260350"/>
                        <a:ext cx="818832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5886"/>
              </p:ext>
            </p:extLst>
          </p:nvPr>
        </p:nvGraphicFramePr>
        <p:xfrm>
          <a:off x="847749" y="2803078"/>
          <a:ext cx="653256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5" imgW="4419360" imgH="520560" progId="Equation.DSMT4">
                  <p:embed/>
                </p:oleObj>
              </mc:Choice>
              <mc:Fallback>
                <p:oleObj name="Equation" r:id="rId5" imgW="4419360" imgH="52056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49" y="2803078"/>
                        <a:ext cx="653256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61441"/>
              </p:ext>
            </p:extLst>
          </p:nvPr>
        </p:nvGraphicFramePr>
        <p:xfrm>
          <a:off x="5357242" y="2204864"/>
          <a:ext cx="37512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7" imgW="2539800" imgH="291960" progId="Equation.DSMT4">
                  <p:embed/>
                </p:oleObj>
              </mc:Choice>
              <mc:Fallback>
                <p:oleObj name="Equation" r:id="rId7" imgW="2539800" imgH="2919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242" y="2204864"/>
                        <a:ext cx="37512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0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50432"/>
              </p:ext>
            </p:extLst>
          </p:nvPr>
        </p:nvGraphicFramePr>
        <p:xfrm>
          <a:off x="2156371" y="74613"/>
          <a:ext cx="42878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3" imgW="2616120" imgH="622080" progId="Equation.DSMT4">
                  <p:embed/>
                </p:oleObj>
              </mc:Choice>
              <mc:Fallback>
                <p:oleObj name="Equation" r:id="rId3" imgW="2616120" imgH="622080" progId="Equation.DSMT4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371" y="74613"/>
                        <a:ext cx="428783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43680"/>
              </p:ext>
            </p:extLst>
          </p:nvPr>
        </p:nvGraphicFramePr>
        <p:xfrm>
          <a:off x="31750" y="1268413"/>
          <a:ext cx="89360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Equation" r:id="rId5" imgW="6705360" imgH="520560" progId="Equation.DSMT4">
                  <p:embed/>
                </p:oleObj>
              </mc:Choice>
              <mc:Fallback>
                <p:oleObj name="Equation" r:id="rId5" imgW="6705360" imgH="520560" progId="Equation.DSMT4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1268413"/>
                        <a:ext cx="89360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50045"/>
              </p:ext>
            </p:extLst>
          </p:nvPr>
        </p:nvGraphicFramePr>
        <p:xfrm>
          <a:off x="333375" y="2159000"/>
          <a:ext cx="83280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6" name="Equation" r:id="rId7" imgW="6248160" imgH="520560" progId="Equation.DSMT4">
                  <p:embed/>
                </p:oleObj>
              </mc:Choice>
              <mc:Fallback>
                <p:oleObj name="Equation" r:id="rId7" imgW="6248160" imgH="52056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159000"/>
                        <a:ext cx="83280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85293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 </a:t>
            </a:r>
            <a:r>
              <a:rPr lang="ru-RU" sz="2400" dirty="0">
                <a:sym typeface="Symbol"/>
              </a:rPr>
              <a:t></a:t>
            </a:r>
            <a:r>
              <a:rPr lang="en-US" sz="2400" dirty="0"/>
              <a:t> 0,   </a:t>
            </a:r>
            <a:r>
              <a:rPr lang="en-US" sz="2400" b="1" dirty="0">
                <a:latin typeface="Georgia" panose="02040502050405020303" pitchFamily="18" charset="0"/>
              </a:rPr>
              <a:t>n</a:t>
            </a:r>
            <a:r>
              <a:rPr lang="en-US" sz="2400" dirty="0"/>
              <a:t> = </a:t>
            </a:r>
            <a:r>
              <a:rPr lang="en-US" sz="2400" i="1" dirty="0" err="1">
                <a:latin typeface="Georgia" panose="02040502050405020303" pitchFamily="18" charset="0"/>
              </a:rPr>
              <a:t>n</a:t>
            </a:r>
            <a:r>
              <a:rPr lang="en-US" sz="2400" i="1" baseline="-28000" dirty="0" err="1">
                <a:latin typeface="Georgia" panose="02040502050405020303" pitchFamily="18" charset="0"/>
              </a:rPr>
              <a:t>i</a:t>
            </a:r>
            <a:r>
              <a:rPr lang="en-US" sz="2400" b="1" dirty="0" err="1">
                <a:latin typeface="Georgia" panose="02040502050405020303" pitchFamily="18" charset="0"/>
              </a:rPr>
              <a:t>e</a:t>
            </a:r>
            <a:r>
              <a:rPr lang="en-US" sz="2400" i="1" baseline="-28000" dirty="0" err="1">
                <a:latin typeface="Georgia" panose="02040502050405020303" pitchFamily="18" charset="0"/>
              </a:rPr>
              <a:t>i</a:t>
            </a:r>
            <a:r>
              <a:rPr lang="en-US" sz="2400" i="1" baseline="-28000" dirty="0">
                <a:latin typeface="Georgia" panose="02040502050405020303" pitchFamily="18" charset="0"/>
              </a:rPr>
              <a:t> </a:t>
            </a:r>
            <a:r>
              <a:rPr lang="en-US" sz="2400" dirty="0"/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Georgia" panose="02040502050405020303" pitchFamily="18" charset="0"/>
              </a:rPr>
              <a:t>  </a:t>
            </a:r>
            <a:endParaRPr lang="ru-RU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032921"/>
              </p:ext>
            </p:extLst>
          </p:nvPr>
        </p:nvGraphicFramePr>
        <p:xfrm>
          <a:off x="1763688" y="3681080"/>
          <a:ext cx="55816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7" name="Equation" r:id="rId9" imgW="3479760" imgH="291960" progId="Equation.DSMT4">
                  <p:embed/>
                </p:oleObj>
              </mc:Choice>
              <mc:Fallback>
                <p:oleObj name="Equation" r:id="rId9" imgW="3479760" imgH="2919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681080"/>
                        <a:ext cx="5581624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47588"/>
              </p:ext>
            </p:extLst>
          </p:nvPr>
        </p:nvGraphicFramePr>
        <p:xfrm>
          <a:off x="2382838" y="4535463"/>
          <a:ext cx="4062412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8" name="Equation" r:id="rId11" imgW="3047760" imgH="520560" progId="Equation.DSMT4">
                  <p:embed/>
                </p:oleObj>
              </mc:Choice>
              <mc:Fallback>
                <p:oleObj name="Equation" r:id="rId11" imgW="3047760" imgH="52056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535463"/>
                        <a:ext cx="4062412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88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1680</Words>
  <Application>Microsoft Office PowerPoint</Application>
  <PresentationFormat>Экран (4:3)</PresentationFormat>
  <Paragraphs>517</Paragraphs>
  <Slides>40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Georgia</vt:lpstr>
      <vt:lpstr>Pristina</vt:lpstr>
      <vt:lpstr>Times New Roman</vt:lpstr>
      <vt:lpstr>Тема Office</vt:lpstr>
      <vt:lpstr>Equation</vt:lpstr>
      <vt:lpstr>CONTINUA MECHANICS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 MECHANICS</dc:title>
  <dc:creator>nigmar</dc:creator>
  <cp:lastModifiedBy>79856436983</cp:lastModifiedBy>
  <cp:revision>173</cp:revision>
  <dcterms:created xsi:type="dcterms:W3CDTF">2017-11-15T18:03:16Z</dcterms:created>
  <dcterms:modified xsi:type="dcterms:W3CDTF">2020-11-25T22:49:55Z</dcterms:modified>
</cp:coreProperties>
</file>