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7" r:id="rId2"/>
    <p:sldId id="299" r:id="rId3"/>
    <p:sldId id="301" r:id="rId4"/>
    <p:sldId id="302" r:id="rId5"/>
    <p:sldId id="303" r:id="rId6"/>
    <p:sldId id="256" r:id="rId7"/>
    <p:sldId id="30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1" r:id="rId24"/>
    <p:sldId id="279" r:id="rId25"/>
    <p:sldId id="280" r:id="rId26"/>
    <p:sldId id="282" r:id="rId27"/>
    <p:sldId id="284" r:id="rId28"/>
    <p:sldId id="283" r:id="rId29"/>
    <p:sldId id="285" r:id="rId30"/>
    <p:sldId id="286" r:id="rId31"/>
    <p:sldId id="287" r:id="rId32"/>
    <p:sldId id="288" r:id="rId33"/>
    <p:sldId id="289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8E0000"/>
    <a:srgbClr val="CC00CC"/>
    <a:srgbClr val="CC0099"/>
    <a:srgbClr val="CC3399"/>
    <a:srgbClr val="EFFD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6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94946-5858-426F-8792-81DF0727782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E005-6EE0-4AA3-8404-858BBA424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6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E005-6EE0-4AA3-8404-858BBA424A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3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6B24-1A04-45F7-95F7-0E3E68304F9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7898-11EC-40B1-A194-75099B04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6B24-1A04-45F7-95F7-0E3E68304F9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7898-11EC-40B1-A194-75099B04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4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6B24-1A04-45F7-95F7-0E3E68304F9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7898-11EC-40B1-A194-75099B04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6B24-1A04-45F7-95F7-0E3E68304F9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7898-11EC-40B1-A194-75099B04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1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6B24-1A04-45F7-95F7-0E3E68304F9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7898-11EC-40B1-A194-75099B04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6B24-1A04-45F7-95F7-0E3E68304F9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7898-11EC-40B1-A194-75099B04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6B24-1A04-45F7-95F7-0E3E68304F9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7898-11EC-40B1-A194-75099B04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8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6B24-1A04-45F7-95F7-0E3E68304F9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7898-11EC-40B1-A194-75099B04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6B24-1A04-45F7-95F7-0E3E68304F9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7898-11EC-40B1-A194-75099B04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8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6B24-1A04-45F7-95F7-0E3E68304F9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7898-11EC-40B1-A194-75099B04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6B24-1A04-45F7-95F7-0E3E68304F9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7898-11EC-40B1-A194-75099B04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8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6B24-1A04-45F7-95F7-0E3E68304F9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C7898-11EC-40B1-A194-75099B04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49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80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png"/><Relationship Id="rId4" Type="http://schemas.openxmlformats.org/officeDocument/2006/relationships/image" Target="../media/image5.wmf"/><Relationship Id="rId9" Type="http://schemas.openxmlformats.org/officeDocument/2006/relationships/image" Target="../media/image16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9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oleObject" Target="../embeddings/oleObject99.bin"/><Relationship Id="rId7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4.png"/><Relationship Id="rId4" Type="http://schemas.openxmlformats.org/officeDocument/2006/relationships/image" Target="../media/image100.wmf"/><Relationship Id="rId9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0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1.wmf"/><Relationship Id="rId11" Type="http://schemas.openxmlformats.org/officeDocument/2006/relationships/image" Target="../media/image95.png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9" Type="http://schemas.openxmlformats.org/officeDocument/2006/relationships/image" Target="../media/image1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1.wmf"/><Relationship Id="rId9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18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6.wmf"/><Relationship Id="rId11" Type="http://schemas.openxmlformats.org/officeDocument/2006/relationships/image" Target="../media/image112.png"/><Relationship Id="rId5" Type="http://schemas.openxmlformats.org/officeDocument/2006/relationships/oleObject" Target="../embeddings/oleObject116.bin"/><Relationship Id="rId15" Type="http://schemas.openxmlformats.org/officeDocument/2006/relationships/image" Target="../media/image119.wmf"/><Relationship Id="rId10" Type="http://schemas.openxmlformats.org/officeDocument/2006/relationships/image" Target="../media/image111.png"/><Relationship Id="rId4" Type="http://schemas.openxmlformats.org/officeDocument/2006/relationships/image" Target="../media/image115.wmf"/><Relationship Id="rId14" Type="http://schemas.openxmlformats.org/officeDocument/2006/relationships/oleObject" Target="../embeddings/oleObject11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image" Target="../media/image24.pn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3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4.wmf"/><Relationship Id="rId5" Type="http://schemas.openxmlformats.org/officeDocument/2006/relationships/image" Target="../media/image212.png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3681" y="116632"/>
                <a:ext cx="70567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/>
                        </a:rPr>
                        <m:t>𝛔</m:t>
                      </m:r>
                      <m:r>
                        <a:rPr lang="en-US" sz="2400" b="1" baseline="-30000">
                          <a:latin typeface="Cambria Math"/>
                        </a:rPr>
                        <m:t>𝐧</m:t>
                      </m:r>
                      <m:r>
                        <a:rPr lang="en-US" sz="2400" b="1" i="0" smtClean="0">
                          <a:latin typeface="Cambria Math"/>
                        </a:rPr>
                        <m:t> </m:t>
                      </m:r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r>
                        <a:rPr lang="en-US" sz="2400" b="1" i="0" smtClean="0">
                          <a:latin typeface="Cambria Math"/>
                        </a:rPr>
                        <m:t> </m:t>
                      </m:r>
                      <m:r>
                        <a:rPr lang="en-US" sz="2400" b="1" smtClean="0">
                          <a:latin typeface="Cambria Math"/>
                        </a:rPr>
                        <m:t>𝛔</m:t>
                      </m:r>
                      <m:r>
                        <a:rPr lang="en-US" sz="2400" b="1" i="0" baseline="-30000" smtClean="0">
                          <a:latin typeface="Cambria Math"/>
                        </a:rPr>
                        <m:t>𝐧</m:t>
                      </m:r>
                      <m:d>
                        <m:d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/>
                            </a:rPr>
                            <m:t>𝐧</m:t>
                          </m:r>
                          <m:r>
                            <a:rPr lang="en-US" sz="240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400" i="1"/>
                            <m:t> </m:t>
                          </m:r>
                          <m:r>
                            <a:rPr lang="en-US" sz="2400" b="1">
                              <a:latin typeface="Cambria Math"/>
                            </a:rPr>
                            <m:t>𝐱</m:t>
                          </m:r>
                          <m:r>
                            <a:rPr lang="en-US" sz="240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400" i="1"/>
                            <m:t> 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81" y="116632"/>
                <a:ext cx="705678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107156" y="603283"/>
          <a:ext cx="6408000" cy="97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Equation" r:id="rId4" imgW="3911400" imgH="596880" progId="Equation.DSMT4">
                  <p:embed/>
                </p:oleObj>
              </mc:Choice>
              <mc:Fallback>
                <p:oleObj name="Equation" r:id="rId4" imgW="3911400" imgH="59688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" y="603283"/>
                        <a:ext cx="6408000" cy="978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86011" y="1620344"/>
          <a:ext cx="6394575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Equation" r:id="rId6" imgW="4406760" imgH="545760" progId="Equation.DSMT4">
                  <p:embed/>
                </p:oleObj>
              </mc:Choice>
              <mc:Fallback>
                <p:oleObj name="Equation" r:id="rId6" imgW="4406760" imgH="54576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11" y="1620344"/>
                        <a:ext cx="6394575" cy="7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37454" y="2708920"/>
          <a:ext cx="7270317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Equation" r:id="rId8" imgW="4546440" imgH="495000" progId="Equation.DSMT4">
                  <p:embed/>
                </p:oleObj>
              </mc:Choice>
              <mc:Fallback>
                <p:oleObj name="Equation" r:id="rId8" imgW="4546440" imgH="4950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54" y="2708920"/>
                        <a:ext cx="7270317" cy="7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04" y="5335468"/>
            <a:ext cx="3744416" cy="1261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dirty="0">
                <a:solidFill>
                  <a:srgbClr val="CC00FF"/>
                </a:solidFill>
                <a:sym typeface="Symbol"/>
              </a:rPr>
              <a:t></a:t>
            </a:r>
            <a:r>
              <a:rPr lang="de-DE" sz="2000" b="1" dirty="0">
                <a:solidFill>
                  <a:srgbClr val="CC00FF"/>
                </a:solidFill>
                <a:latin typeface="Georgia" panose="02040502050405020303" pitchFamily="18" charset="0"/>
              </a:rPr>
              <a:t>x</a:t>
            </a:r>
            <a:r>
              <a:rPr lang="de-DE" sz="2000" b="1" dirty="0">
                <a:latin typeface="Georgia" panose="02040502050405020303" pitchFamily="18" charset="0"/>
              </a:rPr>
              <a:t> = v</a:t>
            </a:r>
            <a:r>
              <a:rPr lang="de-DE" sz="2000" dirty="0"/>
              <a:t> </a:t>
            </a:r>
            <a:r>
              <a:rPr lang="de-DE" sz="2000" dirty="0">
                <a:sym typeface="Symbol"/>
              </a:rPr>
              <a:t></a:t>
            </a:r>
            <a:r>
              <a:rPr lang="de-DE" sz="2000" i="1" dirty="0"/>
              <a:t>t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2000" dirty="0"/>
              <a:t>     </a:t>
            </a:r>
            <a:r>
              <a:rPr lang="de-DE" sz="2000" dirty="0">
                <a:solidFill>
                  <a:srgbClr val="CC00FF"/>
                </a:solidFill>
                <a:sym typeface="Symbol"/>
              </a:rPr>
              <a:t></a:t>
            </a:r>
            <a:r>
              <a:rPr lang="de-DE" sz="2000" b="1" dirty="0">
                <a:solidFill>
                  <a:srgbClr val="CC00FF"/>
                </a:solidFill>
                <a:latin typeface="Georgia" panose="02040502050405020303" pitchFamily="18" charset="0"/>
              </a:rPr>
              <a:t>n</a:t>
            </a:r>
            <a:r>
              <a:rPr lang="de-DE" sz="2000" b="1" dirty="0">
                <a:latin typeface="Georgia" panose="02040502050405020303" pitchFamily="18" charset="0"/>
              </a:rPr>
              <a:t> = </a:t>
            </a:r>
            <a:r>
              <a:rPr lang="de-DE" sz="2000" dirty="0">
                <a:latin typeface="Georgia" panose="02040502050405020303" pitchFamily="18" charset="0"/>
              </a:rPr>
              <a:t>[</a:t>
            </a:r>
            <a:r>
              <a:rPr lang="de-DE" sz="2000" b="1" dirty="0">
                <a:latin typeface="Georgia" panose="02040502050405020303" pitchFamily="18" charset="0"/>
                <a:sym typeface="Symbol"/>
              </a:rPr>
              <a:t>n</a:t>
            </a:r>
            <a:r>
              <a:rPr lang="de-DE" sz="2000" dirty="0"/>
              <a:t> ] </a:t>
            </a:r>
            <a:r>
              <a:rPr lang="de-DE" sz="2000" dirty="0">
                <a:sym typeface="Symbol"/>
              </a:rPr>
              <a:t></a:t>
            </a:r>
            <a:r>
              <a:rPr lang="de-DE" sz="2000" i="1" dirty="0"/>
              <a:t>t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</a:t>
            </a:r>
          </a:p>
          <a:p>
            <a:pPr>
              <a:spcAft>
                <a:spcPts val="600"/>
              </a:spcAft>
            </a:pPr>
            <a:r>
              <a:rPr lang="de-DE" sz="2200" dirty="0">
                <a:solidFill>
                  <a:srgbClr val="CC00FF"/>
                </a:solidFill>
                <a:sym typeface="Symbol"/>
              </a:rPr>
              <a:t></a:t>
            </a:r>
            <a:r>
              <a:rPr lang="de-DE" sz="2200" i="1" dirty="0">
                <a:solidFill>
                  <a:srgbClr val="CC00FF"/>
                </a:solidFill>
                <a:latin typeface="Georgia" panose="02040502050405020303" pitchFamily="18" charset="0"/>
              </a:rPr>
              <a:t>x</a:t>
            </a:r>
            <a:r>
              <a:rPr lang="de-DE" sz="2200" i="1" baseline="-28000" dirty="0">
                <a:solidFill>
                  <a:srgbClr val="CC00FF"/>
                </a:solidFill>
                <a:latin typeface="Georgia" panose="02040502050405020303" pitchFamily="18" charset="0"/>
              </a:rPr>
              <a:t>i</a:t>
            </a:r>
            <a:r>
              <a:rPr lang="de-DE" sz="2200" b="1" dirty="0">
                <a:solidFill>
                  <a:srgbClr val="CC00FF"/>
                </a:solidFill>
                <a:latin typeface="Georgia" panose="02040502050405020303" pitchFamily="18" charset="0"/>
              </a:rPr>
              <a:t> </a:t>
            </a:r>
            <a:r>
              <a:rPr lang="de-DE" sz="2200" b="1" dirty="0">
                <a:latin typeface="Georgia" panose="02040502050405020303" pitchFamily="18" charset="0"/>
              </a:rPr>
              <a:t>= </a:t>
            </a:r>
            <a:r>
              <a:rPr lang="de-DE" sz="2200" i="1" dirty="0">
                <a:latin typeface="Georgia" panose="02040502050405020303" pitchFamily="18" charset="0"/>
              </a:rPr>
              <a:t>v</a:t>
            </a:r>
            <a:r>
              <a:rPr lang="de-DE" sz="2200" i="1" baseline="-28000" dirty="0">
                <a:latin typeface="Georgia" panose="02040502050405020303" pitchFamily="18" charset="0"/>
              </a:rPr>
              <a:t>i</a:t>
            </a:r>
            <a:r>
              <a:rPr lang="de-DE" sz="2200" dirty="0"/>
              <a:t>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2400" dirty="0"/>
              <a:t>     </a:t>
            </a:r>
            <a:endParaRPr lang="de-DE" sz="2000" dirty="0"/>
          </a:p>
          <a:p>
            <a:pPr>
              <a:spcAft>
                <a:spcPts val="600"/>
              </a:spcAft>
            </a:pPr>
            <a:r>
              <a:rPr lang="de-DE" sz="2200" dirty="0">
                <a:solidFill>
                  <a:srgbClr val="CC00FF"/>
                </a:solidFill>
                <a:sym typeface="Symbol"/>
              </a:rPr>
              <a:t></a:t>
            </a:r>
            <a:r>
              <a:rPr lang="de-DE" sz="2200" i="1" dirty="0" err="1">
                <a:solidFill>
                  <a:srgbClr val="CC00FF"/>
                </a:solidFill>
                <a:latin typeface="Georgia" panose="02040502050405020303" pitchFamily="18" charset="0"/>
              </a:rPr>
              <a:t>n</a:t>
            </a:r>
            <a:r>
              <a:rPr lang="de-DE" sz="2200" i="1" baseline="-34000" dirty="0" err="1">
                <a:solidFill>
                  <a:srgbClr val="CC00FF"/>
                </a:solidFill>
                <a:latin typeface="Georgia" panose="02040502050405020303" pitchFamily="18" charset="0"/>
              </a:rPr>
              <a:t>i</a:t>
            </a:r>
            <a:r>
              <a:rPr lang="de-DE" sz="2200" b="1" dirty="0">
                <a:solidFill>
                  <a:srgbClr val="CC00FF"/>
                </a:solidFill>
                <a:latin typeface="Georgia" panose="02040502050405020303" pitchFamily="18" charset="0"/>
              </a:rPr>
              <a:t> </a:t>
            </a:r>
            <a:r>
              <a:rPr lang="de-DE" sz="2200" b="1" dirty="0">
                <a:latin typeface="Georgia" panose="02040502050405020303" pitchFamily="18" charset="0"/>
              </a:rPr>
              <a:t>= </a:t>
            </a:r>
            <a:r>
              <a:rPr lang="de-DE" sz="22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j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 smtClean="0"/>
              <a:t>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32667" y="3573016"/>
          <a:ext cx="7596000" cy="13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Equation" r:id="rId10" imgW="5003640" imgH="901440" progId="Equation.DSMT4">
                  <p:embed/>
                </p:oleObj>
              </mc:Choice>
              <mc:Fallback>
                <p:oleObj name="Equation" r:id="rId10" imgW="5003640" imgH="90144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67" y="3573016"/>
                        <a:ext cx="7596000" cy="13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46F04DC-66A8-411D-9D94-624AA0D2CCB2}"/>
              </a:ext>
            </a:extLst>
          </p:cNvPr>
          <p:cNvSpPr txBox="1"/>
          <p:nvPr/>
        </p:nvSpPr>
        <p:spPr>
          <a:xfrm>
            <a:off x="2267744" y="5407063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5412E6-0EC5-4D76-B349-BEA7A363DEA9}"/>
              </a:ext>
            </a:extLst>
          </p:cNvPr>
          <p:cNvSpPr txBox="1"/>
          <p:nvPr/>
        </p:nvSpPr>
        <p:spPr>
          <a:xfrm>
            <a:off x="2555776" y="5407063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sp>
        <p:nvSpPr>
          <p:cNvPr id="11" name="AutoShape 39">
            <a:extLst>
              <a:ext uri="{FF2B5EF4-FFF2-40B4-BE49-F238E27FC236}">
                <a16:creationId xmlns:a16="http://schemas.microsoft.com/office/drawing/2014/main" xmlns="" id="{C5E26101-9BFB-4318-B6CB-7A0BB3CEDBC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779912" y="4437112"/>
            <a:ext cx="5935661" cy="265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xmlns="" id="{67D0C3E1-9689-4ED3-AC3A-671478157B36}"/>
              </a:ext>
            </a:extLst>
          </p:cNvPr>
          <p:cNvGrpSpPr/>
          <p:nvPr/>
        </p:nvGrpSpPr>
        <p:grpSpPr>
          <a:xfrm>
            <a:off x="3779912" y="5335009"/>
            <a:ext cx="1719200" cy="1327061"/>
            <a:chOff x="4662974" y="5204668"/>
            <a:chExt cx="1719200" cy="1327061"/>
          </a:xfrm>
        </p:grpSpPr>
        <p:sp>
          <p:nvSpPr>
            <p:cNvPr id="12" name="AutoShape 38">
              <a:extLst>
                <a:ext uri="{FF2B5EF4-FFF2-40B4-BE49-F238E27FC236}">
                  <a16:creationId xmlns:a16="http://schemas.microsoft.com/office/drawing/2014/main" xmlns="" id="{31C075F4-BB39-4182-80FB-DC79074DA2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63020">
              <a:off x="4767284" y="5430134"/>
              <a:ext cx="1134049" cy="1060959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Rectangle 37">
              <a:extLst>
                <a:ext uri="{FF2B5EF4-FFF2-40B4-BE49-F238E27FC236}">
                  <a16:creationId xmlns:a16="http://schemas.microsoft.com/office/drawing/2014/main" xmlns="" id="{1348761E-6595-4CF2-B681-0068BB659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8460" y="6249822"/>
              <a:ext cx="161916" cy="2819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Oval 35">
              <a:extLst>
                <a:ext uri="{FF2B5EF4-FFF2-40B4-BE49-F238E27FC236}">
                  <a16:creationId xmlns:a16="http://schemas.microsoft.com/office/drawing/2014/main" xmlns="" id="{0CCF7C05-55FC-472F-B9A9-81E29ACFFC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63068">
              <a:off x="5593375" y="5590135"/>
              <a:ext cx="71116" cy="14285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Oval 32">
              <a:extLst>
                <a:ext uri="{FF2B5EF4-FFF2-40B4-BE49-F238E27FC236}">
                  <a16:creationId xmlns:a16="http://schemas.microsoft.com/office/drawing/2014/main" xmlns="" id="{93AA3FE3-B014-4A44-A34F-57BA46948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150" y="5892995"/>
              <a:ext cx="70481" cy="14031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Oval 31">
              <a:extLst>
                <a:ext uri="{FF2B5EF4-FFF2-40B4-BE49-F238E27FC236}">
                  <a16:creationId xmlns:a16="http://schemas.microsoft.com/office/drawing/2014/main" xmlns="" id="{8BE1EF19-53E4-4BB1-9457-74DF793462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32295">
              <a:off x="5611154" y="6202838"/>
              <a:ext cx="70481" cy="14222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xmlns="" id="{1F302262-AA53-4F9B-85B5-404BE006B9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980000" flipH="1">
              <a:off x="5561415" y="5452606"/>
              <a:ext cx="495876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Line 28">
              <a:extLst>
                <a:ext uri="{FF2B5EF4-FFF2-40B4-BE49-F238E27FC236}">
                  <a16:creationId xmlns:a16="http://schemas.microsoft.com/office/drawing/2014/main" xmlns="" id="{ACD17F72-EF24-4CEA-9E89-9D1A567A3A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3320000" flipH="1">
              <a:off x="5622778" y="6432447"/>
              <a:ext cx="449556" cy="2476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xmlns="" id="{FA060322-7713-486A-9DDA-8ED4736E69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36296">
              <a:off x="5725563" y="5498473"/>
              <a:ext cx="80641" cy="1758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Line 7">
              <a:extLst>
                <a:ext uri="{FF2B5EF4-FFF2-40B4-BE49-F238E27FC236}">
                  <a16:creationId xmlns:a16="http://schemas.microsoft.com/office/drawing/2014/main" xmlns="" id="{187079A7-5824-443C-8902-872BC8B792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940000" flipH="1" flipV="1">
              <a:off x="4662974" y="5936168"/>
              <a:ext cx="469240" cy="80635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AB1573C-2BC7-4752-BFA5-58DEC4A97772}"/>
                </a:ext>
              </a:extLst>
            </p:cNvPr>
            <p:cNvSpPr txBox="1"/>
            <p:nvPr/>
          </p:nvSpPr>
          <p:spPr>
            <a:xfrm>
              <a:off x="6011260" y="5249467"/>
              <a:ext cx="350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800" b="1" dirty="0">
                  <a:latin typeface="Georgia" panose="02040502050405020303" pitchFamily="18" charset="0"/>
                  <a:sym typeface="Symbol"/>
                </a:rPr>
                <a:t>n</a:t>
              </a:r>
              <a:r>
                <a:rPr lang="de-DE" sz="1800" dirty="0"/>
                <a:t> </a:t>
              </a:r>
              <a:endParaRPr lang="ru-R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FBFAE47-0AA5-400D-821F-CAB85214AAA6}"/>
                </a:ext>
              </a:extLst>
            </p:cNvPr>
            <p:cNvSpPr txBox="1"/>
            <p:nvPr/>
          </p:nvSpPr>
          <p:spPr>
            <a:xfrm>
              <a:off x="5994178" y="5292229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53" name="Rectangle 11">
              <a:extLst>
                <a:ext uri="{FF2B5EF4-FFF2-40B4-BE49-F238E27FC236}">
                  <a16:creationId xmlns:a16="http://schemas.microsoft.com/office/drawing/2014/main" xmlns="" id="{F9CD7056-D74A-4AAF-A225-D0542EE2E7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97082">
              <a:off x="5651615" y="5400221"/>
              <a:ext cx="80641" cy="1758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56" name="AutoShape 38">
            <a:extLst>
              <a:ext uri="{FF2B5EF4-FFF2-40B4-BE49-F238E27FC236}">
                <a16:creationId xmlns:a16="http://schemas.microsoft.com/office/drawing/2014/main" xmlns="" id="{D5F39BE6-3500-4941-96AD-FB7ED6DFE888}"/>
              </a:ext>
            </a:extLst>
          </p:cNvPr>
          <p:cNvSpPr>
            <a:spLocks noChangeArrowheads="1"/>
          </p:cNvSpPr>
          <p:nvPr/>
        </p:nvSpPr>
        <p:spPr bwMode="auto">
          <a:xfrm rot="1210522">
            <a:off x="6490728" y="5426046"/>
            <a:ext cx="1134049" cy="1060959"/>
          </a:xfrm>
          <a:prstGeom prst="cube">
            <a:avLst>
              <a:gd name="adj" fmla="val 25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7" name="Rectangle 37">
            <a:extLst>
              <a:ext uri="{FF2B5EF4-FFF2-40B4-BE49-F238E27FC236}">
                <a16:creationId xmlns:a16="http://schemas.microsoft.com/office/drawing/2014/main" xmlns="" id="{7D02A41A-6692-43FC-B0FA-B6B3FF4D0948}"/>
              </a:ext>
            </a:extLst>
          </p:cNvPr>
          <p:cNvSpPr>
            <a:spLocks noChangeArrowheads="1"/>
          </p:cNvSpPr>
          <p:nvPr/>
        </p:nvSpPr>
        <p:spPr bwMode="auto">
          <a:xfrm rot="20247502">
            <a:off x="7534330" y="6049902"/>
            <a:ext cx="161916" cy="2819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8" name="Oval 35">
            <a:extLst>
              <a:ext uri="{FF2B5EF4-FFF2-40B4-BE49-F238E27FC236}">
                <a16:creationId xmlns:a16="http://schemas.microsoft.com/office/drawing/2014/main" xmlns="" id="{2B49D49F-3F41-4118-A70B-6F038B6E1783}"/>
              </a:ext>
            </a:extLst>
          </p:cNvPr>
          <p:cNvSpPr>
            <a:spLocks noChangeArrowheads="1"/>
          </p:cNvSpPr>
          <p:nvPr/>
        </p:nvSpPr>
        <p:spPr bwMode="auto">
          <a:xfrm rot="18110570">
            <a:off x="7179668" y="5495948"/>
            <a:ext cx="71116" cy="142858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xmlns="" id="{BAA3881A-E6B9-4D6E-BE39-86902C39EFBC}"/>
              </a:ext>
            </a:extLst>
          </p:cNvPr>
          <p:cNvSpPr>
            <a:spLocks noChangeArrowheads="1"/>
          </p:cNvSpPr>
          <p:nvPr/>
        </p:nvSpPr>
        <p:spPr bwMode="auto">
          <a:xfrm rot="20247502">
            <a:off x="6855466" y="5958452"/>
            <a:ext cx="70481" cy="140318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0" name="Oval 31">
            <a:extLst>
              <a:ext uri="{FF2B5EF4-FFF2-40B4-BE49-F238E27FC236}">
                <a16:creationId xmlns:a16="http://schemas.microsoft.com/office/drawing/2014/main" xmlns="" id="{761A6D4C-D5EB-4D7E-B3DC-79E64A7A7411}"/>
              </a:ext>
            </a:extLst>
          </p:cNvPr>
          <p:cNvSpPr>
            <a:spLocks noChangeArrowheads="1"/>
          </p:cNvSpPr>
          <p:nvPr/>
        </p:nvSpPr>
        <p:spPr bwMode="auto">
          <a:xfrm rot="1179797">
            <a:off x="7430873" y="6055172"/>
            <a:ext cx="70481" cy="142223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" name="Line 29">
            <a:extLst>
              <a:ext uri="{FF2B5EF4-FFF2-40B4-BE49-F238E27FC236}">
                <a16:creationId xmlns:a16="http://schemas.microsoft.com/office/drawing/2014/main" xmlns="" id="{02C7E76E-9BF2-4C2F-8789-A86BEE026D43}"/>
              </a:ext>
            </a:extLst>
          </p:cNvPr>
          <p:cNvSpPr>
            <a:spLocks noChangeShapeType="1"/>
          </p:cNvSpPr>
          <p:nvPr/>
        </p:nvSpPr>
        <p:spPr bwMode="auto">
          <a:xfrm rot="6627502" flipH="1">
            <a:off x="7053819" y="5305219"/>
            <a:ext cx="495876" cy="0"/>
          </a:xfrm>
          <a:prstGeom prst="line">
            <a:avLst/>
          </a:prstGeom>
          <a:noFill/>
          <a:ln w="28575">
            <a:solidFill>
              <a:srgbClr val="CC00FF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2" name="Line 28">
            <a:extLst>
              <a:ext uri="{FF2B5EF4-FFF2-40B4-BE49-F238E27FC236}">
                <a16:creationId xmlns:a16="http://schemas.microsoft.com/office/drawing/2014/main" xmlns="" id="{AC329277-FBEF-4BE8-A2B3-0E0C8078CBF8}"/>
              </a:ext>
            </a:extLst>
          </p:cNvPr>
          <p:cNvSpPr>
            <a:spLocks noChangeShapeType="1"/>
          </p:cNvSpPr>
          <p:nvPr/>
        </p:nvSpPr>
        <p:spPr bwMode="auto">
          <a:xfrm rot="11967502" flipH="1">
            <a:off x="7492636" y="6194610"/>
            <a:ext cx="449556" cy="24762"/>
          </a:xfrm>
          <a:prstGeom prst="line">
            <a:avLst/>
          </a:prstGeom>
          <a:noFill/>
          <a:ln w="38100">
            <a:solidFill>
              <a:srgbClr val="CC00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xmlns="" id="{38E32425-BCC7-4D2B-B351-DB1BD13C9F64}"/>
              </a:ext>
            </a:extLst>
          </p:cNvPr>
          <p:cNvSpPr>
            <a:spLocks noChangeArrowheads="1"/>
          </p:cNvSpPr>
          <p:nvPr/>
        </p:nvSpPr>
        <p:spPr bwMode="auto">
          <a:xfrm rot="983798">
            <a:off x="7272582" y="5357527"/>
            <a:ext cx="80641" cy="175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4" name="Line 7">
            <a:extLst>
              <a:ext uri="{FF2B5EF4-FFF2-40B4-BE49-F238E27FC236}">
                <a16:creationId xmlns:a16="http://schemas.microsoft.com/office/drawing/2014/main" xmlns="" id="{9A342197-E1E5-4156-B9C5-729C6C17FB7E}"/>
              </a:ext>
            </a:extLst>
          </p:cNvPr>
          <p:cNvSpPr>
            <a:spLocks noChangeShapeType="1"/>
          </p:cNvSpPr>
          <p:nvPr/>
        </p:nvSpPr>
        <p:spPr bwMode="auto">
          <a:xfrm rot="19587502" flipH="1" flipV="1">
            <a:off x="6425867" y="6098284"/>
            <a:ext cx="469240" cy="80635"/>
          </a:xfrm>
          <a:prstGeom prst="line">
            <a:avLst/>
          </a:prstGeom>
          <a:noFill/>
          <a:ln w="28575">
            <a:solidFill>
              <a:srgbClr val="0033CC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21E3E0F1-5EC6-499F-A9F2-9D5CDD1639DE}"/>
              </a:ext>
            </a:extLst>
          </p:cNvPr>
          <p:cNvGrpSpPr/>
          <p:nvPr/>
        </p:nvGrpSpPr>
        <p:grpSpPr>
          <a:xfrm rot="819148">
            <a:off x="7484105" y="5054873"/>
            <a:ext cx="387996" cy="369332"/>
            <a:chOff x="10522651" y="5006379"/>
            <a:chExt cx="387996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6D0AA85D-1753-4CE2-B9B3-8BA8A2CCC6CC}"/>
                </a:ext>
              </a:extLst>
            </p:cNvPr>
            <p:cNvSpPr txBox="1"/>
            <p:nvPr/>
          </p:nvSpPr>
          <p:spPr>
            <a:xfrm rot="20902743">
              <a:off x="10553059" y="5006379"/>
              <a:ext cx="350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800" b="1" dirty="0">
                  <a:latin typeface="Georgia" panose="02040502050405020303" pitchFamily="18" charset="0"/>
                  <a:sym typeface="Symbol"/>
                </a:rPr>
                <a:t>n</a:t>
              </a:r>
              <a:r>
                <a:rPr lang="de-DE" sz="1800" dirty="0"/>
                <a:t> </a:t>
              </a:r>
              <a:endParaRPr lang="ru-RU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2FCB9D45-FA92-488C-A3C2-F7C03DF717DA}"/>
                </a:ext>
              </a:extLst>
            </p:cNvPr>
            <p:cNvSpPr txBox="1"/>
            <p:nvPr/>
          </p:nvSpPr>
          <p:spPr>
            <a:xfrm rot="20618652">
              <a:off x="10522651" y="5067958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</p:grpSp>
      <p:sp>
        <p:nvSpPr>
          <p:cNvPr id="67" name="Полилиния: фигура 66">
            <a:extLst>
              <a:ext uri="{FF2B5EF4-FFF2-40B4-BE49-F238E27FC236}">
                <a16:creationId xmlns:a16="http://schemas.microsoft.com/office/drawing/2014/main" xmlns="" id="{CC361240-8593-4672-9638-DAC991A25DB5}"/>
              </a:ext>
            </a:extLst>
          </p:cNvPr>
          <p:cNvSpPr/>
          <p:nvPr/>
        </p:nvSpPr>
        <p:spPr>
          <a:xfrm rot="20247502">
            <a:off x="7467322" y="4668847"/>
            <a:ext cx="674407" cy="1286020"/>
          </a:xfrm>
          <a:custGeom>
            <a:avLst/>
            <a:gdLst>
              <a:gd name="connsiteX0" fmla="*/ 0 w 735129"/>
              <a:gd name="connsiteY0" fmla="*/ 0 h 1286020"/>
              <a:gd name="connsiteX1" fmla="*/ 377806 w 735129"/>
              <a:gd name="connsiteY1" fmla="*/ 87607 h 1286020"/>
              <a:gd name="connsiteX2" fmla="*/ 711808 w 735129"/>
              <a:gd name="connsiteY2" fmla="*/ 443511 h 1286020"/>
              <a:gd name="connsiteX3" fmla="*/ 673480 w 735129"/>
              <a:gd name="connsiteY3" fmla="*/ 947253 h 1286020"/>
              <a:gd name="connsiteX4" fmla="*/ 405183 w 735129"/>
              <a:gd name="connsiteY4" fmla="*/ 1259353 h 1286020"/>
              <a:gd name="connsiteX5" fmla="*/ 405183 w 735129"/>
              <a:gd name="connsiteY5" fmla="*/ 1248402 h 128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5129" h="1286020">
                <a:moveTo>
                  <a:pt x="0" y="0"/>
                </a:moveTo>
                <a:cubicBezTo>
                  <a:pt x="129585" y="6844"/>
                  <a:pt x="259171" y="13689"/>
                  <a:pt x="377806" y="87607"/>
                </a:cubicBezTo>
                <a:cubicBezTo>
                  <a:pt x="496441" y="161526"/>
                  <a:pt x="662529" y="300237"/>
                  <a:pt x="711808" y="443511"/>
                </a:cubicBezTo>
                <a:cubicBezTo>
                  <a:pt x="761087" y="586785"/>
                  <a:pt x="724584" y="811279"/>
                  <a:pt x="673480" y="947253"/>
                </a:cubicBezTo>
                <a:cubicBezTo>
                  <a:pt x="622376" y="1083227"/>
                  <a:pt x="449899" y="1209162"/>
                  <a:pt x="405183" y="1259353"/>
                </a:cubicBezTo>
                <a:cubicBezTo>
                  <a:pt x="360467" y="1309545"/>
                  <a:pt x="382825" y="1278973"/>
                  <a:pt x="405183" y="1248402"/>
                </a:cubicBezTo>
              </a:path>
            </a:pathLst>
          </a:custGeom>
          <a:noFill/>
          <a:ln>
            <a:solidFill>
              <a:srgbClr val="CC00FF"/>
            </a:solidFill>
            <a:headEnd type="stealth" w="lg" len="lg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11">
            <a:extLst>
              <a:ext uri="{FF2B5EF4-FFF2-40B4-BE49-F238E27FC236}">
                <a16:creationId xmlns:a16="http://schemas.microsoft.com/office/drawing/2014/main" xmlns="" id="{AA7EFA1F-DAAB-4A03-8554-FCDE50D487CA}"/>
              </a:ext>
            </a:extLst>
          </p:cNvPr>
          <p:cNvSpPr>
            <a:spLocks noChangeArrowheads="1"/>
          </p:cNvSpPr>
          <p:nvPr/>
        </p:nvSpPr>
        <p:spPr bwMode="auto">
          <a:xfrm rot="844584">
            <a:off x="7166618" y="5295130"/>
            <a:ext cx="80641" cy="175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xmlns="" id="{96443E8B-5F08-43B1-8DCA-3E118276415C}"/>
              </a:ext>
            </a:extLst>
          </p:cNvPr>
          <p:cNvCxnSpPr>
            <a:cxnSpLocks/>
          </p:cNvCxnSpPr>
          <p:nvPr/>
        </p:nvCxnSpPr>
        <p:spPr>
          <a:xfrm flipV="1">
            <a:off x="4424857" y="5932007"/>
            <a:ext cx="2576001" cy="122762"/>
          </a:xfrm>
          <a:prstGeom prst="straightConnector1">
            <a:avLst/>
          </a:prstGeom>
          <a:ln w="38100">
            <a:solidFill>
              <a:srgbClr val="CC00FF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ine 29">
            <a:extLst>
              <a:ext uri="{FF2B5EF4-FFF2-40B4-BE49-F238E27FC236}">
                <a16:creationId xmlns:a16="http://schemas.microsoft.com/office/drawing/2014/main" xmlns="" id="{0A6FE0B9-6C6E-4D30-A1F8-000ED92A9B1B}"/>
              </a:ext>
            </a:extLst>
          </p:cNvPr>
          <p:cNvSpPr>
            <a:spLocks noChangeShapeType="1"/>
          </p:cNvSpPr>
          <p:nvPr/>
        </p:nvSpPr>
        <p:spPr bwMode="auto">
          <a:xfrm rot="7980000" flipH="1">
            <a:off x="7127059" y="5404668"/>
            <a:ext cx="495876" cy="0"/>
          </a:xfrm>
          <a:prstGeom prst="line">
            <a:avLst/>
          </a:prstGeom>
          <a:noFill/>
          <a:ln w="28575">
            <a:solidFill>
              <a:srgbClr val="0033CC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4" name="Полилиния: фигура 73">
            <a:extLst>
              <a:ext uri="{FF2B5EF4-FFF2-40B4-BE49-F238E27FC236}">
                <a16:creationId xmlns:a16="http://schemas.microsoft.com/office/drawing/2014/main" xmlns="" id="{55E1EF94-DA97-49C2-9728-B44B0C6E3F4E}"/>
              </a:ext>
            </a:extLst>
          </p:cNvPr>
          <p:cNvSpPr/>
          <p:nvPr/>
        </p:nvSpPr>
        <p:spPr>
          <a:xfrm>
            <a:off x="7285383" y="5252830"/>
            <a:ext cx="139147" cy="69574"/>
          </a:xfrm>
          <a:custGeom>
            <a:avLst/>
            <a:gdLst>
              <a:gd name="connsiteX0" fmla="*/ 139147 w 139147"/>
              <a:gd name="connsiteY0" fmla="*/ 69574 h 69574"/>
              <a:gd name="connsiteX1" fmla="*/ 0 w 139147"/>
              <a:gd name="connsiteY1" fmla="*/ 0 h 69574"/>
              <a:gd name="connsiteX2" fmla="*/ 0 w 139147"/>
              <a:gd name="connsiteY2" fmla="*/ 0 h 6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47" h="69574">
                <a:moveTo>
                  <a:pt x="139147" y="6957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C00FF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549C0320-BAC5-4254-B563-FCBB49ECA0BB}"/>
              </a:ext>
            </a:extLst>
          </p:cNvPr>
          <p:cNvGrpSpPr/>
          <p:nvPr/>
        </p:nvGrpSpPr>
        <p:grpSpPr>
          <a:xfrm>
            <a:off x="7053393" y="4830389"/>
            <a:ext cx="473980" cy="369332"/>
            <a:chOff x="9855210" y="4924648"/>
            <a:chExt cx="473980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D6096F48-440E-4D1E-86A1-BA71429E51FD}"/>
                </a:ext>
              </a:extLst>
            </p:cNvPr>
            <p:cNvSpPr txBox="1"/>
            <p:nvPr/>
          </p:nvSpPr>
          <p:spPr>
            <a:xfrm rot="121891">
              <a:off x="9875002" y="4924648"/>
              <a:ext cx="4541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800" b="1" dirty="0">
                  <a:solidFill>
                    <a:srgbClr val="8E0000"/>
                  </a:solidFill>
                  <a:latin typeface="Georgia" panose="02040502050405020303" pitchFamily="18" charset="0"/>
                  <a:sym typeface="Symbol"/>
                </a:rPr>
                <a:t>n</a:t>
              </a:r>
              <a:r>
                <a:rPr lang="de-DE" sz="1800" b="1" dirty="0">
                  <a:solidFill>
                    <a:srgbClr val="8E0000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</a:t>
              </a:r>
              <a:r>
                <a:rPr lang="de-DE" sz="1800" dirty="0">
                  <a:solidFill>
                    <a:srgbClr val="8E0000"/>
                  </a:solidFill>
                </a:rPr>
                <a:t> </a:t>
              </a:r>
              <a:endParaRPr lang="ru-RU" dirty="0">
                <a:solidFill>
                  <a:srgbClr val="8E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B8E51F1C-C9C0-42CD-886A-66F7AFBB817D}"/>
                </a:ext>
              </a:extLst>
            </p:cNvPr>
            <p:cNvSpPr txBox="1"/>
            <p:nvPr/>
          </p:nvSpPr>
          <p:spPr>
            <a:xfrm rot="21437800">
              <a:off x="9855210" y="4977301"/>
              <a:ext cx="387996" cy="199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olidFill>
                    <a:srgbClr val="8E0000"/>
                  </a:solidFill>
                  <a:sym typeface="Symbol" panose="05050102010706020507" pitchFamily="18" charset="2"/>
                </a:rPr>
                <a:t></a:t>
              </a:r>
              <a:endParaRPr lang="ru-RU" sz="1600" dirty="0">
                <a:solidFill>
                  <a:srgbClr val="8E0000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xmlns="" id="{8648DB3D-6D40-43C0-BE73-E665EA4E5E47}"/>
              </a:ext>
            </a:extLst>
          </p:cNvPr>
          <p:cNvGrpSpPr/>
          <p:nvPr/>
        </p:nvGrpSpPr>
        <p:grpSpPr>
          <a:xfrm>
            <a:off x="8106493" y="5131611"/>
            <a:ext cx="637728" cy="523220"/>
            <a:chOff x="8106493" y="5131611"/>
            <a:chExt cx="637728" cy="52322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0719D704-996C-42D6-96DE-90CAF0EA8D7E}"/>
                </a:ext>
              </a:extLst>
            </p:cNvPr>
            <p:cNvSpPr txBox="1"/>
            <p:nvPr/>
          </p:nvSpPr>
          <p:spPr>
            <a:xfrm>
              <a:off x="8106493" y="5131611"/>
              <a:ext cx="637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CC00FF"/>
                  </a:solidFill>
                  <a:sym typeface="Symbol" panose="05050102010706020507" pitchFamily="18" charset="2"/>
                </a:rPr>
                <a:t></a:t>
              </a:r>
              <a:endParaRPr lang="ru-RU" sz="2800" b="1" dirty="0">
                <a:solidFill>
                  <a:srgbClr val="CC00FF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E43A2956-3ECF-465E-90EB-DCFC4BB51E36}"/>
                </a:ext>
              </a:extLst>
            </p:cNvPr>
            <p:cNvSpPr txBox="1"/>
            <p:nvPr/>
          </p:nvSpPr>
          <p:spPr>
            <a:xfrm rot="21437800">
              <a:off x="8149144" y="5240882"/>
              <a:ext cx="387996" cy="226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2000" dirty="0">
                  <a:solidFill>
                    <a:srgbClr val="8E0000"/>
                  </a:solidFill>
                  <a:sym typeface="Symbol" panose="05050102010706020507" pitchFamily="18" charset="2"/>
                </a:rPr>
                <a:t></a:t>
              </a:r>
              <a:endParaRPr lang="ru-RU" sz="2000" dirty="0">
                <a:solidFill>
                  <a:srgbClr val="8E0000"/>
                </a:solidFill>
              </a:endParaRPr>
            </a:p>
          </p:txBody>
        </p:sp>
      </p:grpSp>
      <p:sp>
        <p:nvSpPr>
          <p:cNvPr id="48" name="Line 28">
            <a:extLst>
              <a:ext uri="{FF2B5EF4-FFF2-40B4-BE49-F238E27FC236}">
                <a16:creationId xmlns:a16="http://schemas.microsoft.com/office/drawing/2014/main" xmlns="" id="{AC329277-FBEF-4BE8-A2B3-0E0C8078CBF8}"/>
              </a:ext>
            </a:extLst>
          </p:cNvPr>
          <p:cNvSpPr>
            <a:spLocks noChangeShapeType="1"/>
          </p:cNvSpPr>
          <p:nvPr/>
        </p:nvSpPr>
        <p:spPr bwMode="auto">
          <a:xfrm rot="11967502" flipH="1" flipV="1">
            <a:off x="7399848" y="6225801"/>
            <a:ext cx="464315" cy="115729"/>
          </a:xfrm>
          <a:prstGeom prst="line">
            <a:avLst/>
          </a:prstGeom>
          <a:noFill/>
          <a:ln w="38100">
            <a:solidFill>
              <a:srgbClr val="0033CC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" name="Line 28">
            <a:extLst>
              <a:ext uri="{FF2B5EF4-FFF2-40B4-BE49-F238E27FC236}">
                <a16:creationId xmlns:a16="http://schemas.microsoft.com/office/drawing/2014/main" xmlns="" id="{AC329277-FBEF-4BE8-A2B3-0E0C8078CBF8}"/>
              </a:ext>
            </a:extLst>
          </p:cNvPr>
          <p:cNvSpPr>
            <a:spLocks noChangeShapeType="1"/>
          </p:cNvSpPr>
          <p:nvPr/>
        </p:nvSpPr>
        <p:spPr bwMode="auto">
          <a:xfrm rot="11967502" flipV="1">
            <a:off x="6656261" y="6037416"/>
            <a:ext cx="162706" cy="384222"/>
          </a:xfrm>
          <a:prstGeom prst="line">
            <a:avLst/>
          </a:prstGeom>
          <a:noFill/>
          <a:ln w="38100">
            <a:solidFill>
              <a:srgbClr val="CC00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5611801" y="5663477"/>
            <a:ext cx="675535" cy="369332"/>
            <a:chOff x="5611801" y="5663477"/>
            <a:chExt cx="675535" cy="36933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E90BDE09-D25E-4FF2-9F3D-53C12744D61F}"/>
                </a:ext>
              </a:extLst>
            </p:cNvPr>
            <p:cNvSpPr txBox="1"/>
            <p:nvPr/>
          </p:nvSpPr>
          <p:spPr>
            <a:xfrm>
              <a:off x="5611801" y="5663477"/>
              <a:ext cx="67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solidFill>
                    <a:srgbClr val="CC00FF"/>
                  </a:solidFill>
                  <a:sym typeface="Symbol"/>
                </a:rPr>
                <a:t></a:t>
              </a:r>
              <a:r>
                <a:rPr lang="de-DE" sz="1800" b="1" dirty="0">
                  <a:solidFill>
                    <a:srgbClr val="CC00FF"/>
                  </a:solidFill>
                  <a:latin typeface="Georgia" panose="02040502050405020303" pitchFamily="18" charset="0"/>
                </a:rPr>
                <a:t>x</a:t>
              </a:r>
              <a:endParaRPr lang="ru-RU" dirty="0">
                <a:solidFill>
                  <a:srgbClr val="CC00FF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B8E51F1C-C9C0-42CD-886A-66F7AFBB817D}"/>
                </a:ext>
              </a:extLst>
            </p:cNvPr>
            <p:cNvSpPr txBox="1"/>
            <p:nvPr/>
          </p:nvSpPr>
          <p:spPr>
            <a:xfrm rot="21437800">
              <a:off x="5702836" y="5718215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olidFill>
                    <a:srgbClr val="8E0000"/>
                  </a:solidFill>
                  <a:sym typeface="Symbol" panose="05050102010706020507" pitchFamily="18" charset="2"/>
                </a:rPr>
                <a:t></a:t>
              </a:r>
              <a:endParaRPr lang="ru-RU" sz="1600" dirty="0">
                <a:solidFill>
                  <a:srgbClr val="8E0000"/>
                </a:solidFill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60899" y="5410110"/>
            <a:ext cx="1782692" cy="122336"/>
            <a:chOff x="260899" y="5410110"/>
            <a:chExt cx="1782692" cy="12233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B8E51F1C-C9C0-42CD-886A-66F7AFBB817D}"/>
                </a:ext>
              </a:extLst>
            </p:cNvPr>
            <p:cNvSpPr txBox="1"/>
            <p:nvPr/>
          </p:nvSpPr>
          <p:spPr>
            <a:xfrm rot="21437800">
              <a:off x="1655595" y="5410110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olidFill>
                    <a:srgbClr val="8E0000"/>
                  </a:solidFill>
                  <a:sym typeface="Symbol" panose="05050102010706020507" pitchFamily="18" charset="2"/>
                </a:rPr>
                <a:t></a:t>
              </a:r>
              <a:endParaRPr lang="ru-RU" sz="1600" dirty="0">
                <a:solidFill>
                  <a:srgbClr val="8E000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B8E51F1C-C9C0-42CD-886A-66F7AFBB817D}"/>
                </a:ext>
              </a:extLst>
            </p:cNvPr>
            <p:cNvSpPr txBox="1"/>
            <p:nvPr/>
          </p:nvSpPr>
          <p:spPr>
            <a:xfrm rot="21437800">
              <a:off x="260899" y="5424446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olidFill>
                    <a:srgbClr val="8E0000"/>
                  </a:solidFill>
                  <a:sym typeface="Symbol" panose="05050102010706020507" pitchFamily="18" charset="2"/>
                </a:rPr>
                <a:t></a:t>
              </a:r>
              <a:endParaRPr lang="ru-RU" sz="1600" dirty="0">
                <a:solidFill>
                  <a:srgbClr val="8E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1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72" grpId="0" animBg="1"/>
      <p:bldP spid="7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663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 </a:t>
            </a:r>
            <a:r>
              <a:rPr 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defined by the equation   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r>
              <a:rPr lang="en-US" sz="2000" dirty="0"/>
              <a:t>.</a:t>
            </a:r>
          </a:p>
          <a:p>
            <a:pPr indent="396000"/>
            <a:r>
              <a:rPr lang="en-US" sz="2000" dirty="0"/>
              <a:t>It is possible to choose the sign for </a:t>
            </a:r>
            <a:r>
              <a:rPr lang="en-US" sz="2400" dirty="0">
                <a:sym typeface="Symbol"/>
              </a:rPr>
              <a:t>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dirty="0"/>
              <a:t>that values of </a:t>
            </a:r>
            <a:r>
              <a:rPr lang="en-US" sz="2000" dirty="0">
                <a:sym typeface="Symbol"/>
              </a:rPr>
              <a:t></a:t>
            </a:r>
            <a:r>
              <a:rPr lang="en-US" sz="2000" dirty="0"/>
              <a:t> at points outside </a:t>
            </a:r>
            <a:r>
              <a:rPr lang="en-US" sz="2400" i="1" dirty="0">
                <a:latin typeface="Georgia" panose="02040502050405020303" pitchFamily="18" charset="0"/>
              </a:rPr>
              <a:t>V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</a:t>
            </a:r>
            <a:r>
              <a:rPr lang="en-US" sz="2000" dirty="0"/>
              <a:t> are greater than those at points lying on </a:t>
            </a:r>
            <a:r>
              <a:rPr 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 .</a:t>
            </a:r>
          </a:p>
          <a:p>
            <a:pPr indent="452438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</a:t>
            </a:r>
            <a:r>
              <a:rPr lang="en-US" sz="2000" dirty="0"/>
              <a:t>e outward unit normal vector to </a:t>
            </a:r>
            <a:r>
              <a:rPr 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2000" dirty="0"/>
              <a:t>	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746745"/>
              </p:ext>
            </p:extLst>
          </p:nvPr>
        </p:nvGraphicFramePr>
        <p:xfrm>
          <a:off x="3578225" y="2130426"/>
          <a:ext cx="1080000" cy="85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" name="Equation" r:id="rId3" imgW="647640" imgH="507960" progId="Equation.DSMT4">
                  <p:embed/>
                </p:oleObj>
              </mc:Choice>
              <mc:Fallback>
                <p:oleObj name="Equation" r:id="rId3" imgW="6476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2130426"/>
                        <a:ext cx="1080000" cy="850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683568" y="3068638"/>
            <a:ext cx="8208912" cy="720725"/>
            <a:chOff x="683568" y="3640073"/>
            <a:chExt cx="8208912" cy="720725"/>
          </a:xfrm>
        </p:grpSpPr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0578700"/>
                </p:ext>
              </p:extLst>
            </p:nvPr>
          </p:nvGraphicFramePr>
          <p:xfrm>
            <a:off x="3871913" y="3640073"/>
            <a:ext cx="2903537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" name="Equation" r:id="rId5" imgW="1752480" imgH="431640" progId="Equation.DSMT4">
                    <p:embed/>
                  </p:oleObj>
                </mc:Choice>
                <mc:Fallback>
                  <p:oleObj name="Equation" r:id="rId5" imgW="1752480" imgH="431640" progId="Equation.DSMT4">
                    <p:embed/>
                    <p:pic>
                      <p:nvPicPr>
                        <p:cNvPr id="0" name="Объект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913" y="3640073"/>
                          <a:ext cx="2903537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83568" y="3748970"/>
              <a:ext cx="8208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  <a:sym typeface="Symbol"/>
                </a:rPr>
                <a:t></a:t>
              </a:r>
              <a:r>
                <a:rPr lang="de-DE" sz="2000" dirty="0">
                  <a:latin typeface="Georgia" panose="02040502050405020303" pitchFamily="18" charset="0"/>
                </a:rPr>
                <a:t>(</a:t>
              </a:r>
              <a:r>
                <a:rPr lang="de-DE" sz="2000" b="1" dirty="0">
                  <a:latin typeface="Georgia" panose="02040502050405020303" pitchFamily="18" charset="0"/>
                </a:rPr>
                <a:t>x</a:t>
              </a:r>
              <a:r>
                <a:rPr lang="de-DE" sz="2000" i="1" dirty="0">
                  <a:latin typeface="Georgia" panose="02040502050405020303" pitchFamily="18" charset="0"/>
                </a:rPr>
                <a:t> </a:t>
              </a:r>
              <a:r>
                <a:rPr lang="de-DE" sz="2000" dirty="0">
                  <a:latin typeface="Georgia" panose="02040502050405020303" pitchFamily="18" charset="0"/>
                </a:rPr>
                <a:t>+</a:t>
              </a:r>
              <a:r>
                <a:rPr lang="de-DE" sz="2000" i="1" dirty="0">
                  <a:latin typeface="Georgia" panose="02040502050405020303" pitchFamily="18" charset="0"/>
                </a:rPr>
                <a:t> </a:t>
              </a:r>
              <a:r>
                <a:rPr lang="en-US" sz="2000" dirty="0">
                  <a:latin typeface="Georgia" panose="02040502050405020303" pitchFamily="18" charset="0"/>
                  <a:sym typeface="Symbol"/>
                </a:rPr>
                <a:t></a:t>
              </a:r>
              <a:r>
                <a:rPr lang="de-DE" sz="2000" b="1" dirty="0">
                  <a:latin typeface="Georgia" panose="02040502050405020303" pitchFamily="18" charset="0"/>
                </a:rPr>
                <a:t>x</a:t>
              </a:r>
              <a:r>
                <a:rPr lang="de-DE" sz="2000" dirty="0">
                  <a:latin typeface="Georgia" panose="02040502050405020303" pitchFamily="18" charset="0"/>
                </a:rPr>
                <a:t>, </a:t>
              </a:r>
              <a:r>
                <a:rPr lang="de-DE" sz="2000" i="1" dirty="0">
                  <a:latin typeface="Georgia" panose="02040502050405020303" pitchFamily="18" charset="0"/>
                </a:rPr>
                <a:t>t </a:t>
              </a:r>
              <a:r>
                <a:rPr lang="de-DE" sz="2000" dirty="0">
                  <a:latin typeface="Georgia" panose="02040502050405020303" pitchFamily="18" charset="0"/>
                </a:rPr>
                <a:t>+</a:t>
              </a:r>
              <a:r>
                <a:rPr lang="de-DE" sz="2000" i="1" dirty="0">
                  <a:latin typeface="Georgia" panose="02040502050405020303" pitchFamily="18" charset="0"/>
                </a:rPr>
                <a:t> </a:t>
              </a:r>
              <a:r>
                <a:rPr lang="en-US" sz="2000" dirty="0">
                  <a:latin typeface="Georgia" panose="02040502050405020303" pitchFamily="18" charset="0"/>
                  <a:sym typeface="Symbol"/>
                </a:rPr>
                <a:t></a:t>
              </a:r>
              <a:r>
                <a:rPr lang="de-DE" sz="2000" i="1" dirty="0">
                  <a:latin typeface="Georgia" panose="02040502050405020303" pitchFamily="18" charset="0"/>
                </a:rPr>
                <a:t>t</a:t>
              </a:r>
              <a:r>
                <a:rPr lang="de-DE" sz="2000" dirty="0">
                  <a:latin typeface="Georgia" panose="02040502050405020303" pitchFamily="18" charset="0"/>
                </a:rPr>
                <a:t>) – </a:t>
              </a:r>
              <a:r>
                <a:rPr lang="en-US" sz="2000" dirty="0">
                  <a:latin typeface="Georgia" panose="02040502050405020303" pitchFamily="18" charset="0"/>
                  <a:sym typeface="Symbol"/>
                </a:rPr>
                <a:t></a:t>
              </a:r>
              <a:r>
                <a:rPr lang="de-DE" sz="2000" dirty="0">
                  <a:latin typeface="Georgia" panose="02040502050405020303" pitchFamily="18" charset="0"/>
                </a:rPr>
                <a:t>(</a:t>
              </a:r>
              <a:r>
                <a:rPr lang="de-DE" sz="2000" b="1" dirty="0">
                  <a:latin typeface="Georgia" panose="02040502050405020303" pitchFamily="18" charset="0"/>
                </a:rPr>
                <a:t>x</a:t>
              </a:r>
              <a:r>
                <a:rPr lang="de-DE" sz="2000" dirty="0">
                  <a:latin typeface="Georgia" panose="02040502050405020303" pitchFamily="18" charset="0"/>
                </a:rPr>
                <a:t>, </a:t>
              </a:r>
              <a:r>
                <a:rPr lang="de-DE" sz="2000" i="1" dirty="0">
                  <a:latin typeface="Georgia" panose="02040502050405020303" pitchFamily="18" charset="0"/>
                </a:rPr>
                <a:t>t</a:t>
              </a:r>
              <a:r>
                <a:rPr lang="de-DE" sz="2000" dirty="0">
                  <a:latin typeface="Georgia" panose="02040502050405020303" pitchFamily="18" charset="0"/>
                </a:rPr>
                <a:t>) =  </a:t>
              </a:r>
              <a:endParaRPr lang="en-US" sz="2000" dirty="0">
                <a:latin typeface="Georgia" panose="02040502050405020303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2" y="3861048"/>
            <a:ext cx="8964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ym typeface="Symbol"/>
              </a:rPr>
              <a:t></a:t>
            </a:r>
            <a:r>
              <a:rPr lang="en-US" sz="2000" dirty="0"/>
              <a:t>(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1</a:t>
            </a:r>
            <a:r>
              <a:rPr lang="en-US" sz="2000" dirty="0">
                <a:latin typeface="Georgia" panose="02040502050405020303" pitchFamily="18" charset="0"/>
              </a:rPr>
              <a:t> +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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1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2</a:t>
            </a:r>
            <a:r>
              <a:rPr lang="en-US" sz="2000" dirty="0">
                <a:latin typeface="Georgia" panose="02040502050405020303" pitchFamily="18" charset="0"/>
              </a:rPr>
              <a:t> +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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2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3</a:t>
            </a:r>
            <a:r>
              <a:rPr lang="en-US" sz="2000" dirty="0">
                <a:latin typeface="Georgia" panose="02040502050405020303" pitchFamily="18" charset="0"/>
              </a:rPr>
              <a:t> +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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3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t </a:t>
            </a:r>
            <a:r>
              <a:rPr lang="en-US" sz="2000" dirty="0">
                <a:latin typeface="Georgia" panose="02040502050405020303" pitchFamily="18" charset="0"/>
              </a:rPr>
              <a:t>+</a:t>
            </a:r>
            <a:r>
              <a:rPr lang="en-US" sz="2000" i="1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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dirty="0">
                <a:latin typeface="Georgia" panose="02040502050405020303" pitchFamily="18" charset="0"/>
              </a:rPr>
              <a:t>) –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</a:t>
            </a:r>
            <a:r>
              <a:rPr lang="en-US" sz="2000" dirty="0">
                <a:latin typeface="Georgia" panose="02040502050405020303" pitchFamily="18" charset="0"/>
              </a:rPr>
              <a:t>(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1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2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3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dirty="0"/>
              <a:t>) =</a:t>
            </a:r>
          </a:p>
          <a:p>
            <a:pPr indent="719138"/>
            <a:r>
              <a:rPr lang="en-US" sz="2400" dirty="0"/>
              <a:t>	</a:t>
            </a:r>
            <a:endParaRPr lang="en-US" sz="22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244775"/>
              </p:ext>
            </p:extLst>
          </p:nvPr>
        </p:nvGraphicFramePr>
        <p:xfrm>
          <a:off x="693738" y="4291013"/>
          <a:ext cx="51768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" name="Equation" r:id="rId7" imgW="3124080" imgH="431640" progId="Equation.DSMT4">
                  <p:embed/>
                </p:oleObj>
              </mc:Choice>
              <mc:Fallback>
                <p:oleObj name="Equation" r:id="rId7" imgW="312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4291013"/>
                        <a:ext cx="517683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504" y="5157192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(</a:t>
            </a:r>
            <a:r>
              <a:rPr lang="en-US" sz="2000" b="1" dirty="0">
                <a:latin typeface="Georgia" panose="02040502050405020303" pitchFamily="18" charset="0"/>
              </a:rPr>
              <a:t>x</a:t>
            </a:r>
            <a:r>
              <a:rPr lang="en-US" sz="2000" dirty="0">
                <a:latin typeface="Georgia" panose="02040502050405020303" pitchFamily="18" charset="0"/>
              </a:rPr>
              <a:t> + </a:t>
            </a:r>
            <a:r>
              <a:rPr lang="en-US" sz="2000" b="1" dirty="0">
                <a:latin typeface="Georgia" panose="02040502050405020303" pitchFamily="18" charset="0"/>
              </a:rPr>
              <a:t>n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ru-RU" sz="20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000" i="1" baseline="-25000" dirty="0">
                <a:latin typeface="Georgia" panose="02040502050405020303" pitchFamily="18" charset="0"/>
              </a:rPr>
              <a:t>n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t </a:t>
            </a:r>
            <a:r>
              <a:rPr lang="en-US" sz="2000" dirty="0">
                <a:latin typeface="Georgia" panose="02040502050405020303" pitchFamily="18" charset="0"/>
              </a:rPr>
              <a:t>+</a:t>
            </a:r>
            <a:r>
              <a:rPr lang="en-US" sz="2000" i="1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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dirty="0">
                <a:latin typeface="Georgia" panose="02040502050405020303" pitchFamily="18" charset="0"/>
              </a:rPr>
              <a:t>) </a:t>
            </a:r>
            <a:r>
              <a:rPr lang="ru-RU" sz="2000" dirty="0">
                <a:latin typeface="Georgia" panose="02040502050405020303" pitchFamily="18" charset="0"/>
                <a:sym typeface="Symbol"/>
              </a:rPr>
              <a:t></a:t>
            </a:r>
            <a:r>
              <a:rPr lang="en-US" sz="2000" dirty="0">
                <a:latin typeface="Georgia" panose="02040502050405020303" pitchFamily="18" charset="0"/>
              </a:rPr>
              <a:t> (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1</a:t>
            </a:r>
            <a:r>
              <a:rPr lang="en-US" sz="2000" dirty="0">
                <a:latin typeface="Georgia" panose="02040502050405020303" pitchFamily="18" charset="0"/>
              </a:rPr>
              <a:t> + </a:t>
            </a:r>
            <a:r>
              <a:rPr lang="en-US" sz="2000" i="1" dirty="0">
                <a:latin typeface="Georgia" panose="02040502050405020303" pitchFamily="18" charset="0"/>
              </a:rPr>
              <a:t>n</a:t>
            </a:r>
            <a:r>
              <a:rPr lang="en-US" sz="2000" baseline="-25000" dirty="0">
                <a:latin typeface="Georgia" panose="02040502050405020303" pitchFamily="18" charset="0"/>
              </a:rPr>
              <a:t>1</a:t>
            </a:r>
            <a:r>
              <a:rPr lang="ru-RU" sz="20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000" i="1" baseline="-25000" dirty="0">
                <a:latin typeface="Georgia" panose="02040502050405020303" pitchFamily="18" charset="0"/>
              </a:rPr>
              <a:t>n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1</a:t>
            </a:r>
            <a:r>
              <a:rPr lang="en-US" sz="2000" dirty="0">
                <a:latin typeface="Georgia" panose="02040502050405020303" pitchFamily="18" charset="0"/>
              </a:rPr>
              <a:t> + </a:t>
            </a:r>
            <a:r>
              <a:rPr lang="en-US" sz="2000" i="1" dirty="0">
                <a:latin typeface="Georgia" panose="02040502050405020303" pitchFamily="18" charset="0"/>
              </a:rPr>
              <a:t>n</a:t>
            </a:r>
            <a:r>
              <a:rPr lang="en-US" sz="2000" baseline="-25000" dirty="0">
                <a:latin typeface="Georgia" panose="02040502050405020303" pitchFamily="18" charset="0"/>
              </a:rPr>
              <a:t>2</a:t>
            </a:r>
            <a:r>
              <a:rPr lang="ru-RU" sz="20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000" i="1" baseline="-25000" dirty="0">
                <a:latin typeface="Georgia" panose="02040502050405020303" pitchFamily="18" charset="0"/>
              </a:rPr>
              <a:t>n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3</a:t>
            </a:r>
            <a:r>
              <a:rPr lang="en-US" sz="2000" dirty="0">
                <a:latin typeface="Georgia" panose="02040502050405020303" pitchFamily="18" charset="0"/>
              </a:rPr>
              <a:t> + </a:t>
            </a:r>
            <a:r>
              <a:rPr lang="en-US" sz="2000" i="1" dirty="0">
                <a:latin typeface="Georgia" panose="02040502050405020303" pitchFamily="18" charset="0"/>
              </a:rPr>
              <a:t>n</a:t>
            </a:r>
            <a:r>
              <a:rPr lang="en-US" sz="2000" baseline="-25000" dirty="0">
                <a:latin typeface="Georgia" panose="02040502050405020303" pitchFamily="18" charset="0"/>
              </a:rPr>
              <a:t>3</a:t>
            </a:r>
            <a:r>
              <a:rPr lang="ru-RU" sz="20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000" i="1" baseline="-25000" dirty="0">
                <a:latin typeface="Georgia" panose="02040502050405020303" pitchFamily="18" charset="0"/>
              </a:rPr>
              <a:t>n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t </a:t>
            </a:r>
            <a:r>
              <a:rPr lang="en-US" sz="2000" dirty="0">
                <a:latin typeface="Georgia" panose="02040502050405020303" pitchFamily="18" charset="0"/>
              </a:rPr>
              <a:t>+</a:t>
            </a:r>
            <a:r>
              <a:rPr lang="en-US" sz="2000" i="1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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dirty="0">
                <a:latin typeface="Georgia" panose="02040502050405020303" pitchFamily="18" charset="0"/>
              </a:rPr>
              <a:t>) </a:t>
            </a:r>
            <a:r>
              <a:rPr lang="en-US" sz="2000" b="1" dirty="0">
                <a:latin typeface="Georgia" panose="02040502050405020303" pitchFamily="18" charset="0"/>
                <a:sym typeface="Symbol"/>
              </a:rPr>
              <a:t>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 </a:t>
            </a:r>
            <a:r>
              <a:rPr lang="en-US" sz="2400" i="1" dirty="0">
                <a:latin typeface="Georgia" panose="02040502050405020303" pitchFamily="18" charset="0"/>
              </a:rPr>
              <a:t>S</a:t>
            </a:r>
            <a:r>
              <a:rPr lang="en-US" sz="2000" dirty="0">
                <a:latin typeface="Georgia" panose="02040502050405020303" pitchFamily="18" charset="0"/>
              </a:rPr>
              <a:t>(</a:t>
            </a:r>
            <a:r>
              <a:rPr lang="en-US" sz="2000" i="1" dirty="0">
                <a:latin typeface="Georgia" panose="02040502050405020303" pitchFamily="18" charset="0"/>
              </a:rPr>
              <a:t>t </a:t>
            </a:r>
            <a:r>
              <a:rPr lang="en-US" sz="2000" dirty="0">
                <a:latin typeface="Georgia" panose="02040502050405020303" pitchFamily="18" charset="0"/>
              </a:rPr>
              <a:t>+</a:t>
            </a:r>
            <a:r>
              <a:rPr lang="en-US" sz="2000" i="1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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dirty="0">
                <a:latin typeface="Georgia" panose="02040502050405020303" pitchFamily="18" charset="0"/>
              </a:rPr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5661248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  <a:sym typeface="Symbol"/>
              </a:rPr>
              <a:t></a:t>
            </a:r>
            <a:r>
              <a:rPr lang="en-US" sz="2000" dirty="0">
                <a:latin typeface="Georgia" panose="02040502050405020303" pitchFamily="18" charset="0"/>
              </a:rPr>
              <a:t>(</a:t>
            </a:r>
            <a:r>
              <a:rPr lang="en-US" sz="2000" b="1" dirty="0">
                <a:latin typeface="Georgia" panose="02040502050405020303" pitchFamily="18" charset="0"/>
              </a:rPr>
              <a:t>x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dirty="0">
                <a:latin typeface="Georgia" panose="02040502050405020303" pitchFamily="18" charset="0"/>
              </a:rPr>
              <a:t>)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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</a:t>
            </a:r>
            <a:r>
              <a:rPr lang="en-US" sz="2000" dirty="0">
                <a:latin typeface="Georgia" panose="02040502050405020303" pitchFamily="18" charset="0"/>
              </a:rPr>
              <a:t>(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1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2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3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dirty="0">
                <a:latin typeface="Georgia" panose="02040502050405020303" pitchFamily="18" charset="0"/>
              </a:rPr>
              <a:t>)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sz="2000" dirty="0">
                <a:latin typeface="Georgia" panose="02040502050405020303" pitchFamily="18" charset="0"/>
              </a:rPr>
              <a:t>			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  <a:sym typeface="Symbol"/>
              </a:rPr>
              <a:t></a:t>
            </a:r>
            <a:r>
              <a:rPr lang="en-US" sz="2000" dirty="0">
                <a:latin typeface="Georgia" panose="02040502050405020303" pitchFamily="18" charset="0"/>
              </a:rPr>
              <a:t>(</a:t>
            </a:r>
            <a:r>
              <a:rPr lang="en-US" sz="2000" b="1" dirty="0">
                <a:latin typeface="Georgia" panose="02040502050405020303" pitchFamily="18" charset="0"/>
              </a:rPr>
              <a:t>x</a:t>
            </a:r>
            <a:r>
              <a:rPr lang="en-US" sz="2000" dirty="0">
                <a:latin typeface="Georgia" panose="02040502050405020303" pitchFamily="18" charset="0"/>
              </a:rPr>
              <a:t> + </a:t>
            </a:r>
            <a:r>
              <a:rPr lang="en-US" sz="2000" b="1" dirty="0">
                <a:latin typeface="Georgia" panose="02040502050405020303" pitchFamily="18" charset="0"/>
              </a:rPr>
              <a:t>n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ru-RU" sz="20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000" i="1" baseline="-25000" dirty="0">
                <a:latin typeface="Georgia" panose="02040502050405020303" pitchFamily="18" charset="0"/>
              </a:rPr>
              <a:t>n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t </a:t>
            </a:r>
            <a:r>
              <a:rPr lang="en-US" sz="2000" dirty="0">
                <a:latin typeface="Georgia" panose="02040502050405020303" pitchFamily="18" charset="0"/>
              </a:rPr>
              <a:t>+</a:t>
            </a:r>
            <a:r>
              <a:rPr lang="en-US" sz="2000" i="1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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dirty="0">
                <a:latin typeface="Georgia" panose="02040502050405020303" pitchFamily="18" charset="0"/>
              </a:rPr>
              <a:t>)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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</a:t>
            </a:r>
            <a:r>
              <a:rPr lang="en-US" sz="2000" dirty="0">
                <a:latin typeface="Georgia" panose="02040502050405020303" pitchFamily="18" charset="0"/>
              </a:rPr>
              <a:t>(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1</a:t>
            </a:r>
            <a:r>
              <a:rPr lang="en-US" sz="2000" dirty="0">
                <a:latin typeface="Georgia" panose="02040502050405020303" pitchFamily="18" charset="0"/>
              </a:rPr>
              <a:t> + </a:t>
            </a:r>
            <a:r>
              <a:rPr lang="en-US" sz="2000" i="1" dirty="0">
                <a:latin typeface="Georgia" panose="02040502050405020303" pitchFamily="18" charset="0"/>
              </a:rPr>
              <a:t>n</a:t>
            </a:r>
            <a:r>
              <a:rPr lang="en-US" sz="2000" baseline="-25000" dirty="0">
                <a:latin typeface="Georgia" panose="02040502050405020303" pitchFamily="18" charset="0"/>
              </a:rPr>
              <a:t>1</a:t>
            </a:r>
            <a:r>
              <a:rPr lang="ru-RU" sz="20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000" i="1" baseline="-25000" dirty="0">
                <a:latin typeface="Georgia" panose="02040502050405020303" pitchFamily="18" charset="0"/>
              </a:rPr>
              <a:t>n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1</a:t>
            </a:r>
            <a:r>
              <a:rPr lang="en-US" sz="2000" dirty="0">
                <a:latin typeface="Georgia" panose="02040502050405020303" pitchFamily="18" charset="0"/>
              </a:rPr>
              <a:t> + </a:t>
            </a:r>
            <a:r>
              <a:rPr lang="en-US" sz="2000" i="1" dirty="0">
                <a:latin typeface="Georgia" panose="02040502050405020303" pitchFamily="18" charset="0"/>
              </a:rPr>
              <a:t>n</a:t>
            </a:r>
            <a:r>
              <a:rPr lang="en-US" sz="2000" baseline="-25000" dirty="0">
                <a:latin typeface="Georgia" panose="02040502050405020303" pitchFamily="18" charset="0"/>
              </a:rPr>
              <a:t>2</a:t>
            </a:r>
            <a:r>
              <a:rPr lang="ru-RU" sz="20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000" i="1" baseline="-25000" dirty="0">
                <a:latin typeface="Georgia" panose="02040502050405020303" pitchFamily="18" charset="0"/>
              </a:rPr>
              <a:t>n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x</a:t>
            </a:r>
            <a:r>
              <a:rPr lang="en-US" sz="2000" baseline="-25000" dirty="0">
                <a:latin typeface="Georgia" panose="02040502050405020303" pitchFamily="18" charset="0"/>
              </a:rPr>
              <a:t>3</a:t>
            </a:r>
            <a:r>
              <a:rPr lang="en-US" sz="2000" dirty="0">
                <a:latin typeface="Georgia" panose="02040502050405020303" pitchFamily="18" charset="0"/>
              </a:rPr>
              <a:t> + </a:t>
            </a:r>
            <a:r>
              <a:rPr lang="en-US" sz="2000" i="1" dirty="0">
                <a:latin typeface="Georgia" panose="02040502050405020303" pitchFamily="18" charset="0"/>
              </a:rPr>
              <a:t>n</a:t>
            </a:r>
            <a:r>
              <a:rPr lang="en-US" sz="2000" baseline="-25000" dirty="0">
                <a:latin typeface="Georgia" panose="02040502050405020303" pitchFamily="18" charset="0"/>
              </a:rPr>
              <a:t>3</a:t>
            </a:r>
            <a:r>
              <a:rPr lang="ru-RU" sz="20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000" i="1" baseline="-25000" dirty="0">
                <a:latin typeface="Georgia" panose="02040502050405020303" pitchFamily="18" charset="0"/>
              </a:rPr>
              <a:t>n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i="1" dirty="0">
                <a:latin typeface="Georgia" panose="02040502050405020303" pitchFamily="18" charset="0"/>
              </a:rPr>
              <a:t>t </a:t>
            </a:r>
            <a:r>
              <a:rPr lang="en-US" sz="2000" dirty="0">
                <a:latin typeface="Georgia" panose="02040502050405020303" pitchFamily="18" charset="0"/>
              </a:rPr>
              <a:t>+</a:t>
            </a:r>
            <a:r>
              <a:rPr lang="en-US" sz="2000" i="1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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dirty="0">
                <a:latin typeface="Georgia" panose="02040502050405020303" pitchFamily="18" charset="0"/>
              </a:rPr>
              <a:t>)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0152" y="11663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C00FF"/>
                </a:solidFill>
              </a:rPr>
              <a:t>For your homework</a:t>
            </a:r>
            <a:endParaRPr lang="en-US" sz="2400" i="1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827646"/>
              </p:ext>
            </p:extLst>
          </p:nvPr>
        </p:nvGraphicFramePr>
        <p:xfrm>
          <a:off x="219075" y="333375"/>
          <a:ext cx="30067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4" name="Equation" r:id="rId3" imgW="1815840" imgH="431640" progId="Equation.DSMT4">
                  <p:embed/>
                </p:oleObj>
              </mc:Choice>
              <mc:Fallback>
                <p:oleObj name="Equation" r:id="rId3" imgW="1815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333375"/>
                        <a:ext cx="30067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447288"/>
              </p:ext>
            </p:extLst>
          </p:nvPr>
        </p:nvGraphicFramePr>
        <p:xfrm>
          <a:off x="817563" y="1092200"/>
          <a:ext cx="635158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5" name="Equation" r:id="rId5" imgW="3835080" imgH="558720" progId="Equation.DSMT4">
                  <p:embed/>
                </p:oleObj>
              </mc:Choice>
              <mc:Fallback>
                <p:oleObj name="Equation" r:id="rId5" imgW="3835080" imgH="55872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1092200"/>
                        <a:ext cx="6351587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667022"/>
              </p:ext>
            </p:extLst>
          </p:nvPr>
        </p:nvGraphicFramePr>
        <p:xfrm>
          <a:off x="4283968" y="188640"/>
          <a:ext cx="1079500" cy="848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6" name="Equation" r:id="rId7" imgW="647640" imgH="507960" progId="Equation.DSMT4">
                  <p:embed/>
                </p:oleObj>
              </mc:Choice>
              <mc:Fallback>
                <p:oleObj name="Equation" r:id="rId7" imgW="647640" imgH="50796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88640"/>
                        <a:ext cx="1079500" cy="848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615823"/>
              </p:ext>
            </p:extLst>
          </p:nvPr>
        </p:nvGraphicFramePr>
        <p:xfrm>
          <a:off x="858838" y="2286000"/>
          <a:ext cx="64785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7" name="Equation" r:id="rId9" imgW="3911400" imgH="507960" progId="Equation.DSMT4">
                  <p:embed/>
                </p:oleObj>
              </mc:Choice>
              <mc:Fallback>
                <p:oleObj name="Equation" r:id="rId9" imgW="39114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2286000"/>
                        <a:ext cx="6478587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388760"/>
              </p:ext>
            </p:extLst>
          </p:nvPr>
        </p:nvGraphicFramePr>
        <p:xfrm>
          <a:off x="2927350" y="3263900"/>
          <a:ext cx="23701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8" name="Equation" r:id="rId11" imgW="1422360" imgH="482400" progId="Equation.DSMT4">
                  <p:embed/>
                </p:oleObj>
              </mc:Choice>
              <mc:Fallback>
                <p:oleObj name="Equation" r:id="rId11" imgW="1422360" imgH="4824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3263900"/>
                        <a:ext cx="2370138" cy="806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Transformation of a surface integral into the volume integral of a divergence</a:t>
            </a:r>
            <a:endParaRPr 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21988"/>
              </p:ext>
            </p:extLst>
          </p:nvPr>
        </p:nvGraphicFramePr>
        <p:xfrm>
          <a:off x="2916956" y="476672"/>
          <a:ext cx="475138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7" name="Equation" r:id="rId3" imgW="2882880" imgH="482400" progId="Equation.DSMT4">
                  <p:embed/>
                </p:oleObj>
              </mc:Choice>
              <mc:Fallback>
                <p:oleObj name="Equation" r:id="rId3" imgW="2882880" imgH="4824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956" y="476672"/>
                        <a:ext cx="4751388" cy="798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191461"/>
              </p:ext>
            </p:extLst>
          </p:nvPr>
        </p:nvGraphicFramePr>
        <p:xfrm>
          <a:off x="4503738" y="1316038"/>
          <a:ext cx="28876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8" name="Equation" r:id="rId5" imgW="1752480" imgH="393480" progId="Equation.DSMT4">
                  <p:embed/>
                </p:oleObj>
              </mc:Choice>
              <mc:Fallback>
                <p:oleObj name="Equation" r:id="rId5" imgW="1752480" imgH="39348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1316038"/>
                        <a:ext cx="2887662" cy="649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743530"/>
              </p:ext>
            </p:extLst>
          </p:nvPr>
        </p:nvGraphicFramePr>
        <p:xfrm>
          <a:off x="4248150" y="2133600"/>
          <a:ext cx="418306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9" name="Equation" r:id="rId7" imgW="2539800" imgH="482400" progId="Equation.DSMT4">
                  <p:embed/>
                </p:oleObj>
              </mc:Choice>
              <mc:Fallback>
                <p:oleObj name="Equation" r:id="rId7" imgW="2539800" imgH="4824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2133600"/>
                        <a:ext cx="4183063" cy="798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708763"/>
              </p:ext>
            </p:extLst>
          </p:nvPr>
        </p:nvGraphicFramePr>
        <p:xfrm>
          <a:off x="2771800" y="2996952"/>
          <a:ext cx="5364000" cy="927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0" name="Equation" r:id="rId9" imgW="3098520" imgH="533160" progId="Equation.DSMT4">
                  <p:embed/>
                </p:oleObj>
              </mc:Choice>
              <mc:Fallback>
                <p:oleObj name="Equation" r:id="rId9" imgW="3098520" imgH="53316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996952"/>
                        <a:ext cx="5364000" cy="92735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Группа 29"/>
          <p:cNvGrpSpPr/>
          <p:nvPr/>
        </p:nvGrpSpPr>
        <p:grpSpPr>
          <a:xfrm>
            <a:off x="256854" y="908720"/>
            <a:ext cx="2378605" cy="2909937"/>
            <a:chOff x="256854" y="3501008"/>
            <a:chExt cx="2378605" cy="2909937"/>
          </a:xfrm>
        </p:grpSpPr>
        <p:sp>
          <p:nvSpPr>
            <p:cNvPr id="7" name="Полилиния 6"/>
            <p:cNvSpPr/>
            <p:nvPr/>
          </p:nvSpPr>
          <p:spPr>
            <a:xfrm>
              <a:off x="281589" y="3946068"/>
              <a:ext cx="2286950" cy="2075436"/>
            </a:xfrm>
            <a:custGeom>
              <a:avLst/>
              <a:gdLst>
                <a:gd name="connsiteX0" fmla="*/ 2276676 w 2286950"/>
                <a:gd name="connsiteY0" fmla="*/ 543739 h 2075436"/>
                <a:gd name="connsiteX1" fmla="*/ 2132838 w 2286950"/>
                <a:gd name="connsiteY1" fmla="*/ 204692 h 2075436"/>
                <a:gd name="connsiteX2" fmla="*/ 1249260 w 2286950"/>
                <a:gd name="connsiteY2" fmla="*/ 19757 h 2075436"/>
                <a:gd name="connsiteX3" fmla="*/ 78007 w 2286950"/>
                <a:gd name="connsiteY3" fmla="*/ 677303 h 2075436"/>
                <a:gd name="connsiteX4" fmla="*/ 314312 w 2286950"/>
                <a:gd name="connsiteY4" fmla="*/ 1920476 h 2075436"/>
                <a:gd name="connsiteX5" fmla="*/ 1968451 w 2286950"/>
                <a:gd name="connsiteY5" fmla="*/ 2002669 h 2075436"/>
                <a:gd name="connsiteX6" fmla="*/ 2204757 w 2286950"/>
                <a:gd name="connsiteY6" fmla="*/ 1427316 h 2075436"/>
                <a:gd name="connsiteX7" fmla="*/ 2286950 w 2286950"/>
                <a:gd name="connsiteY7" fmla="*/ 471820 h 2075436"/>
                <a:gd name="connsiteX8" fmla="*/ 2286950 w 2286950"/>
                <a:gd name="connsiteY8" fmla="*/ 471820 h 207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950" h="2075436">
                  <a:moveTo>
                    <a:pt x="2276676" y="543739"/>
                  </a:moveTo>
                  <a:cubicBezTo>
                    <a:pt x="2290375" y="417880"/>
                    <a:pt x="2304074" y="292022"/>
                    <a:pt x="2132838" y="204692"/>
                  </a:cubicBezTo>
                  <a:cubicBezTo>
                    <a:pt x="1961602" y="117362"/>
                    <a:pt x="1591732" y="-59012"/>
                    <a:pt x="1249260" y="19757"/>
                  </a:cubicBezTo>
                  <a:cubicBezTo>
                    <a:pt x="906788" y="98526"/>
                    <a:pt x="233832" y="360516"/>
                    <a:pt x="78007" y="677303"/>
                  </a:cubicBezTo>
                  <a:cubicBezTo>
                    <a:pt x="-77818" y="994090"/>
                    <a:pt x="-762" y="1699582"/>
                    <a:pt x="314312" y="1920476"/>
                  </a:cubicBezTo>
                  <a:cubicBezTo>
                    <a:pt x="629386" y="2141370"/>
                    <a:pt x="1653377" y="2084862"/>
                    <a:pt x="1968451" y="2002669"/>
                  </a:cubicBezTo>
                  <a:cubicBezTo>
                    <a:pt x="2283525" y="1920476"/>
                    <a:pt x="2151674" y="1682458"/>
                    <a:pt x="2204757" y="1427316"/>
                  </a:cubicBezTo>
                  <a:cubicBezTo>
                    <a:pt x="2257840" y="1172175"/>
                    <a:pt x="2286950" y="471820"/>
                    <a:pt x="2286950" y="471820"/>
                  </a:cubicBezTo>
                  <a:lnTo>
                    <a:pt x="2286950" y="47182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339047" y="4417888"/>
              <a:ext cx="205483" cy="955496"/>
            </a:xfrm>
            <a:custGeom>
              <a:avLst/>
              <a:gdLst>
                <a:gd name="connsiteX0" fmla="*/ 205483 w 205483"/>
                <a:gd name="connsiteY0" fmla="*/ 0 h 955496"/>
                <a:gd name="connsiteX1" fmla="*/ 113016 w 205483"/>
                <a:gd name="connsiteY1" fmla="*/ 595901 h 955496"/>
                <a:gd name="connsiteX2" fmla="*/ 0 w 205483"/>
                <a:gd name="connsiteY2" fmla="*/ 955496 h 955496"/>
                <a:gd name="connsiteX3" fmla="*/ 0 w 205483"/>
                <a:gd name="connsiteY3" fmla="*/ 955496 h 955496"/>
                <a:gd name="connsiteX4" fmla="*/ 0 w 205483"/>
                <a:gd name="connsiteY4" fmla="*/ 945222 h 95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83" h="955496">
                  <a:moveTo>
                    <a:pt x="205483" y="0"/>
                  </a:moveTo>
                  <a:cubicBezTo>
                    <a:pt x="176373" y="218326"/>
                    <a:pt x="147263" y="436652"/>
                    <a:pt x="113016" y="595901"/>
                  </a:cubicBezTo>
                  <a:cubicBezTo>
                    <a:pt x="78769" y="755150"/>
                    <a:pt x="0" y="955496"/>
                    <a:pt x="0" y="955496"/>
                  </a:cubicBezTo>
                  <a:lnTo>
                    <a:pt x="0" y="955496"/>
                  </a:lnTo>
                  <a:lnTo>
                    <a:pt x="0" y="94522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528813" y="4232953"/>
              <a:ext cx="334216" cy="1658702"/>
            </a:xfrm>
            <a:custGeom>
              <a:avLst/>
              <a:gdLst>
                <a:gd name="connsiteX0" fmla="*/ 334216 w 334216"/>
                <a:gd name="connsiteY0" fmla="*/ 0 h 1658702"/>
                <a:gd name="connsiteX1" fmla="*/ 210926 w 334216"/>
                <a:gd name="connsiteY1" fmla="*/ 955496 h 1658702"/>
                <a:gd name="connsiteX2" fmla="*/ 15717 w 334216"/>
                <a:gd name="connsiteY2" fmla="*/ 1602768 h 1658702"/>
                <a:gd name="connsiteX3" fmla="*/ 25991 w 334216"/>
                <a:gd name="connsiteY3" fmla="*/ 1582220 h 165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216" h="1658702">
                  <a:moveTo>
                    <a:pt x="334216" y="0"/>
                  </a:moveTo>
                  <a:cubicBezTo>
                    <a:pt x="299112" y="344184"/>
                    <a:pt x="264009" y="688368"/>
                    <a:pt x="210926" y="955496"/>
                  </a:cubicBezTo>
                  <a:cubicBezTo>
                    <a:pt x="157843" y="1222624"/>
                    <a:pt x="46539" y="1498314"/>
                    <a:pt x="15717" y="1602768"/>
                  </a:cubicBezTo>
                  <a:cubicBezTo>
                    <a:pt x="-15105" y="1707222"/>
                    <a:pt x="5443" y="1644721"/>
                    <a:pt x="25991" y="15822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844634" y="4005064"/>
              <a:ext cx="419088" cy="2014259"/>
            </a:xfrm>
            <a:custGeom>
              <a:avLst/>
              <a:gdLst>
                <a:gd name="connsiteX0" fmla="*/ 419088 w 419088"/>
                <a:gd name="connsiteY0" fmla="*/ 0 h 2014259"/>
                <a:gd name="connsiteX1" fmla="*/ 326620 w 419088"/>
                <a:gd name="connsiteY1" fmla="*/ 873304 h 2014259"/>
                <a:gd name="connsiteX2" fmla="*/ 28670 w 419088"/>
                <a:gd name="connsiteY2" fmla="*/ 1910994 h 2014259"/>
                <a:gd name="connsiteX3" fmla="*/ 28670 w 419088"/>
                <a:gd name="connsiteY3" fmla="*/ 1921268 h 201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88" h="2014259">
                  <a:moveTo>
                    <a:pt x="419088" y="0"/>
                  </a:moveTo>
                  <a:cubicBezTo>
                    <a:pt x="405389" y="277402"/>
                    <a:pt x="391690" y="554805"/>
                    <a:pt x="326620" y="873304"/>
                  </a:cubicBezTo>
                  <a:cubicBezTo>
                    <a:pt x="261550" y="1191803"/>
                    <a:pt x="78328" y="1736333"/>
                    <a:pt x="28670" y="1910994"/>
                  </a:cubicBezTo>
                  <a:cubicBezTo>
                    <a:pt x="-20988" y="2085655"/>
                    <a:pt x="3841" y="2003461"/>
                    <a:pt x="28670" y="192126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1335640" y="3975081"/>
              <a:ext cx="359595" cy="2106202"/>
            </a:xfrm>
            <a:custGeom>
              <a:avLst/>
              <a:gdLst>
                <a:gd name="connsiteX0" fmla="*/ 359595 w 359595"/>
                <a:gd name="connsiteY0" fmla="*/ 0 h 2106202"/>
                <a:gd name="connsiteX1" fmla="*/ 328773 w 359595"/>
                <a:gd name="connsiteY1" fmla="*/ 852755 h 2106202"/>
                <a:gd name="connsiteX2" fmla="*/ 205483 w 359595"/>
                <a:gd name="connsiteY2" fmla="*/ 1469205 h 2106202"/>
                <a:gd name="connsiteX3" fmla="*/ 0 w 359595"/>
                <a:gd name="connsiteY3" fmla="*/ 2106202 h 2106202"/>
                <a:gd name="connsiteX4" fmla="*/ 0 w 359595"/>
                <a:gd name="connsiteY4" fmla="*/ 2106202 h 210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595" h="2106202">
                  <a:moveTo>
                    <a:pt x="359595" y="0"/>
                  </a:moveTo>
                  <a:cubicBezTo>
                    <a:pt x="357026" y="303944"/>
                    <a:pt x="354458" y="607888"/>
                    <a:pt x="328773" y="852755"/>
                  </a:cubicBezTo>
                  <a:cubicBezTo>
                    <a:pt x="303088" y="1097622"/>
                    <a:pt x="260279" y="1260297"/>
                    <a:pt x="205483" y="1469205"/>
                  </a:cubicBezTo>
                  <a:cubicBezTo>
                    <a:pt x="150687" y="1678113"/>
                    <a:pt x="0" y="2106202"/>
                    <a:pt x="0" y="2106202"/>
                  </a:cubicBezTo>
                  <a:lnTo>
                    <a:pt x="0" y="210620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1701490" y="4037744"/>
              <a:ext cx="353341" cy="2017747"/>
            </a:xfrm>
            <a:custGeom>
              <a:avLst/>
              <a:gdLst>
                <a:gd name="connsiteX0" fmla="*/ 353341 w 353341"/>
                <a:gd name="connsiteY0" fmla="*/ 0 h 2017747"/>
                <a:gd name="connsiteX1" fmla="*/ 281422 w 353341"/>
                <a:gd name="connsiteY1" fmla="*/ 780836 h 2017747"/>
                <a:gd name="connsiteX2" fmla="*/ 158132 w 353341"/>
                <a:gd name="connsiteY2" fmla="*/ 1325366 h 2017747"/>
                <a:gd name="connsiteX3" fmla="*/ 4020 w 353341"/>
                <a:gd name="connsiteY3" fmla="*/ 1982912 h 2017747"/>
                <a:gd name="connsiteX4" fmla="*/ 45117 w 353341"/>
                <a:gd name="connsiteY4" fmla="*/ 1931541 h 2017747"/>
                <a:gd name="connsiteX5" fmla="*/ 45117 w 353341"/>
                <a:gd name="connsiteY5" fmla="*/ 1972638 h 201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341" h="2017747">
                  <a:moveTo>
                    <a:pt x="353341" y="0"/>
                  </a:moveTo>
                  <a:cubicBezTo>
                    <a:pt x="333649" y="279971"/>
                    <a:pt x="313957" y="559942"/>
                    <a:pt x="281422" y="780836"/>
                  </a:cubicBezTo>
                  <a:cubicBezTo>
                    <a:pt x="248887" y="1001730"/>
                    <a:pt x="204366" y="1125020"/>
                    <a:pt x="158132" y="1325366"/>
                  </a:cubicBezTo>
                  <a:cubicBezTo>
                    <a:pt x="111898" y="1525712"/>
                    <a:pt x="22856" y="1881883"/>
                    <a:pt x="4020" y="1982912"/>
                  </a:cubicBezTo>
                  <a:cubicBezTo>
                    <a:pt x="-14816" y="2083941"/>
                    <a:pt x="38268" y="1933253"/>
                    <a:pt x="45117" y="1931541"/>
                  </a:cubicBezTo>
                  <a:cubicBezTo>
                    <a:pt x="51966" y="1929829"/>
                    <a:pt x="48541" y="1951233"/>
                    <a:pt x="45117" y="197263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2114535" y="4171308"/>
              <a:ext cx="299892" cy="1830601"/>
            </a:xfrm>
            <a:custGeom>
              <a:avLst/>
              <a:gdLst>
                <a:gd name="connsiteX0" fmla="*/ 299892 w 299892"/>
                <a:gd name="connsiteY0" fmla="*/ 0 h 1830601"/>
                <a:gd name="connsiteX1" fmla="*/ 238247 w 299892"/>
                <a:gd name="connsiteY1" fmla="*/ 595901 h 1830601"/>
                <a:gd name="connsiteX2" fmla="*/ 94409 w 299892"/>
                <a:gd name="connsiteY2" fmla="*/ 1458930 h 1830601"/>
                <a:gd name="connsiteX3" fmla="*/ 12216 w 299892"/>
                <a:gd name="connsiteY3" fmla="*/ 1797977 h 1830601"/>
                <a:gd name="connsiteX4" fmla="*/ 1941 w 299892"/>
                <a:gd name="connsiteY4" fmla="*/ 1797977 h 183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892" h="1830601">
                  <a:moveTo>
                    <a:pt x="299892" y="0"/>
                  </a:moveTo>
                  <a:cubicBezTo>
                    <a:pt x="286193" y="176373"/>
                    <a:pt x="272494" y="352746"/>
                    <a:pt x="238247" y="595901"/>
                  </a:cubicBezTo>
                  <a:cubicBezTo>
                    <a:pt x="204000" y="839056"/>
                    <a:pt x="132081" y="1258584"/>
                    <a:pt x="94409" y="1458930"/>
                  </a:cubicBezTo>
                  <a:cubicBezTo>
                    <a:pt x="56737" y="1659276"/>
                    <a:pt x="27627" y="1741469"/>
                    <a:pt x="12216" y="1797977"/>
                  </a:cubicBezTo>
                  <a:cubicBezTo>
                    <a:pt x="-3195" y="1854485"/>
                    <a:pt x="-627" y="1826231"/>
                    <a:pt x="1941" y="179797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1171254" y="4089115"/>
              <a:ext cx="1304818" cy="88281"/>
            </a:xfrm>
            <a:custGeom>
              <a:avLst/>
              <a:gdLst>
                <a:gd name="connsiteX0" fmla="*/ 0 w 1304818"/>
                <a:gd name="connsiteY0" fmla="*/ 0 h 88281"/>
                <a:gd name="connsiteX1" fmla="*/ 729465 w 1304818"/>
                <a:gd name="connsiteY1" fmla="*/ 82193 h 88281"/>
                <a:gd name="connsiteX2" fmla="*/ 1304818 w 1304818"/>
                <a:gd name="connsiteY2" fmla="*/ 82193 h 88281"/>
                <a:gd name="connsiteX3" fmla="*/ 1304818 w 1304818"/>
                <a:gd name="connsiteY3" fmla="*/ 82193 h 8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4818" h="88281">
                  <a:moveTo>
                    <a:pt x="0" y="0"/>
                  </a:moveTo>
                  <a:cubicBezTo>
                    <a:pt x="255997" y="34247"/>
                    <a:pt x="511995" y="68494"/>
                    <a:pt x="729465" y="82193"/>
                  </a:cubicBezTo>
                  <a:cubicBezTo>
                    <a:pt x="946935" y="95892"/>
                    <a:pt x="1304818" y="82193"/>
                    <a:pt x="1304818" y="82193"/>
                  </a:cubicBezTo>
                  <a:lnTo>
                    <a:pt x="1304818" y="82193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708917" y="4274049"/>
              <a:ext cx="1859622" cy="305862"/>
            </a:xfrm>
            <a:custGeom>
              <a:avLst/>
              <a:gdLst>
                <a:gd name="connsiteX0" fmla="*/ 0 w 1859622"/>
                <a:gd name="connsiteY0" fmla="*/ 0 h 305862"/>
                <a:gd name="connsiteX1" fmla="*/ 1325366 w 1859622"/>
                <a:gd name="connsiteY1" fmla="*/ 287677 h 305862"/>
                <a:gd name="connsiteX2" fmla="*/ 1859622 w 1859622"/>
                <a:gd name="connsiteY2" fmla="*/ 277403 h 305862"/>
                <a:gd name="connsiteX3" fmla="*/ 1859622 w 1859622"/>
                <a:gd name="connsiteY3" fmla="*/ 277403 h 30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9622" h="305862">
                  <a:moveTo>
                    <a:pt x="0" y="0"/>
                  </a:moveTo>
                  <a:cubicBezTo>
                    <a:pt x="507714" y="120721"/>
                    <a:pt x="1015429" y="241443"/>
                    <a:pt x="1325366" y="287677"/>
                  </a:cubicBezTo>
                  <a:cubicBezTo>
                    <a:pt x="1635303" y="333911"/>
                    <a:pt x="1859622" y="277403"/>
                    <a:pt x="1859622" y="277403"/>
                  </a:cubicBezTo>
                  <a:lnTo>
                    <a:pt x="1859622" y="277403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380144" y="4572000"/>
              <a:ext cx="2255315" cy="379444"/>
            </a:xfrm>
            <a:custGeom>
              <a:avLst/>
              <a:gdLst>
                <a:gd name="connsiteX0" fmla="*/ 0 w 2255315"/>
                <a:gd name="connsiteY0" fmla="*/ 0 h 379444"/>
                <a:gd name="connsiteX1" fmla="*/ 626723 w 2255315"/>
                <a:gd name="connsiteY1" fmla="*/ 174661 h 379444"/>
                <a:gd name="connsiteX2" fmla="*/ 1458930 w 2255315"/>
                <a:gd name="connsiteY2" fmla="*/ 369870 h 379444"/>
                <a:gd name="connsiteX3" fmla="*/ 2188395 w 2255315"/>
                <a:gd name="connsiteY3" fmla="*/ 349321 h 379444"/>
                <a:gd name="connsiteX4" fmla="*/ 2178121 w 2255315"/>
                <a:gd name="connsiteY4" fmla="*/ 349321 h 37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315" h="379444">
                  <a:moveTo>
                    <a:pt x="0" y="0"/>
                  </a:moveTo>
                  <a:cubicBezTo>
                    <a:pt x="191784" y="56508"/>
                    <a:pt x="383568" y="113016"/>
                    <a:pt x="626723" y="174661"/>
                  </a:cubicBezTo>
                  <a:cubicBezTo>
                    <a:pt x="869878" y="236306"/>
                    <a:pt x="1198651" y="340760"/>
                    <a:pt x="1458930" y="369870"/>
                  </a:cubicBezTo>
                  <a:cubicBezTo>
                    <a:pt x="1719209" y="398980"/>
                    <a:pt x="2068530" y="352746"/>
                    <a:pt x="2188395" y="349321"/>
                  </a:cubicBezTo>
                  <a:cubicBezTo>
                    <a:pt x="2308260" y="345896"/>
                    <a:pt x="2243190" y="347608"/>
                    <a:pt x="2178121" y="34932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256854" y="4931596"/>
              <a:ext cx="2250040" cy="330125"/>
            </a:xfrm>
            <a:custGeom>
              <a:avLst/>
              <a:gdLst>
                <a:gd name="connsiteX0" fmla="*/ 0 w 2250040"/>
                <a:gd name="connsiteY0" fmla="*/ 0 h 330125"/>
                <a:gd name="connsiteX1" fmla="*/ 616449 w 2250040"/>
                <a:gd name="connsiteY1" fmla="*/ 226031 h 330125"/>
                <a:gd name="connsiteX2" fmla="*/ 1643865 w 2250040"/>
                <a:gd name="connsiteY2" fmla="*/ 318498 h 330125"/>
                <a:gd name="connsiteX3" fmla="*/ 2250040 w 2250040"/>
                <a:gd name="connsiteY3" fmla="*/ 328773 h 330125"/>
                <a:gd name="connsiteX4" fmla="*/ 2250040 w 2250040"/>
                <a:gd name="connsiteY4" fmla="*/ 328773 h 33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0040" h="330125">
                  <a:moveTo>
                    <a:pt x="0" y="0"/>
                  </a:moveTo>
                  <a:cubicBezTo>
                    <a:pt x="171236" y="86474"/>
                    <a:pt x="342472" y="172948"/>
                    <a:pt x="616449" y="226031"/>
                  </a:cubicBezTo>
                  <a:cubicBezTo>
                    <a:pt x="890427" y="279114"/>
                    <a:pt x="1371600" y="301374"/>
                    <a:pt x="1643865" y="318498"/>
                  </a:cubicBezTo>
                  <a:cubicBezTo>
                    <a:pt x="1916130" y="335622"/>
                    <a:pt x="2250040" y="328773"/>
                    <a:pt x="2250040" y="328773"/>
                  </a:cubicBezTo>
                  <a:lnTo>
                    <a:pt x="2250040" y="328773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287676" y="5404207"/>
              <a:ext cx="2188396" cy="184935"/>
            </a:xfrm>
            <a:custGeom>
              <a:avLst/>
              <a:gdLst>
                <a:gd name="connsiteX0" fmla="*/ 0 w 2188396"/>
                <a:gd name="connsiteY0" fmla="*/ 0 h 184935"/>
                <a:gd name="connsiteX1" fmla="*/ 544531 w 2188396"/>
                <a:gd name="connsiteY1" fmla="*/ 143838 h 184935"/>
                <a:gd name="connsiteX2" fmla="*/ 2188396 w 2188396"/>
                <a:gd name="connsiteY2" fmla="*/ 184935 h 184935"/>
                <a:gd name="connsiteX3" fmla="*/ 2188396 w 2188396"/>
                <a:gd name="connsiteY3" fmla="*/ 184935 h 18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8396" h="184935">
                  <a:moveTo>
                    <a:pt x="0" y="0"/>
                  </a:moveTo>
                  <a:cubicBezTo>
                    <a:pt x="89899" y="56508"/>
                    <a:pt x="179798" y="113016"/>
                    <a:pt x="544531" y="143838"/>
                  </a:cubicBezTo>
                  <a:cubicBezTo>
                    <a:pt x="909264" y="174661"/>
                    <a:pt x="2188396" y="184935"/>
                    <a:pt x="2188396" y="184935"/>
                  </a:cubicBezTo>
                  <a:lnTo>
                    <a:pt x="2188396" y="18493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Полилиния 18"/>
            <p:cNvSpPr/>
            <p:nvPr/>
          </p:nvSpPr>
          <p:spPr>
            <a:xfrm>
              <a:off x="493160" y="5763802"/>
              <a:ext cx="1913499" cy="144134"/>
            </a:xfrm>
            <a:custGeom>
              <a:avLst/>
              <a:gdLst>
                <a:gd name="connsiteX0" fmla="*/ 0 w 1913499"/>
                <a:gd name="connsiteY0" fmla="*/ 0 h 144134"/>
                <a:gd name="connsiteX1" fmla="*/ 914400 w 1913499"/>
                <a:gd name="connsiteY1" fmla="*/ 123290 h 144134"/>
                <a:gd name="connsiteX2" fmla="*/ 1828800 w 1913499"/>
                <a:gd name="connsiteY2" fmla="*/ 143838 h 144134"/>
                <a:gd name="connsiteX3" fmla="*/ 1818525 w 1913499"/>
                <a:gd name="connsiteY3" fmla="*/ 133564 h 14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3499" h="144134">
                  <a:moveTo>
                    <a:pt x="0" y="0"/>
                  </a:moveTo>
                  <a:cubicBezTo>
                    <a:pt x="304800" y="49658"/>
                    <a:pt x="609600" y="99317"/>
                    <a:pt x="914400" y="123290"/>
                  </a:cubicBezTo>
                  <a:cubicBezTo>
                    <a:pt x="1219200" y="147263"/>
                    <a:pt x="1678113" y="142126"/>
                    <a:pt x="1828800" y="143838"/>
                  </a:cubicBezTo>
                  <a:cubicBezTo>
                    <a:pt x="1979487" y="145550"/>
                    <a:pt x="1899006" y="139557"/>
                    <a:pt x="1818525" y="13356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7676" y="3501008"/>
              <a:ext cx="408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eorgia" panose="02040502050405020303" pitchFamily="18" charset="0"/>
                </a:rPr>
                <a:t>S</a:t>
              </a:r>
            </a:p>
          </p:txBody>
        </p:sp>
        <p:cxnSp>
          <p:nvCxnSpPr>
            <p:cNvPr id="22" name="Прямая соединительная линия 21"/>
            <p:cNvCxnSpPr/>
            <p:nvPr/>
          </p:nvCxnSpPr>
          <p:spPr>
            <a:xfrm>
              <a:off x="528813" y="3861048"/>
              <a:ext cx="556187" cy="228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54784" y="5949280"/>
              <a:ext cx="408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eorgia" panose="02040502050405020303" pitchFamily="18" charset="0"/>
                </a:rPr>
                <a:t>V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12786" y="4854540"/>
              <a:ext cx="1147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  <a:sym typeface="Symbol"/>
                </a:rPr>
                <a:t>V</a:t>
              </a:r>
              <a:r>
                <a:rPr lang="en-US" sz="2000" baseline="34000" dirty="0">
                  <a:latin typeface="Georgia" panose="02040502050405020303" pitchFamily="18" charset="0"/>
                  <a:sym typeface="Symbol"/>
                </a:rPr>
                <a:t>(</a:t>
              </a:r>
              <a:r>
                <a:rPr lang="en-US" sz="2000" i="1" baseline="34000" dirty="0">
                  <a:latin typeface="Georgia" panose="02040502050405020303" pitchFamily="18" charset="0"/>
                  <a:sym typeface="Symbol"/>
                </a:rPr>
                <a:t>k</a:t>
              </a:r>
              <a:r>
                <a:rPr lang="en-US" sz="2000" baseline="34000" dirty="0">
                  <a:latin typeface="Georgia" panose="02040502050405020303" pitchFamily="18" charset="0"/>
                  <a:sym typeface="Symbol"/>
                </a:rPr>
                <a:t>)</a:t>
              </a:r>
              <a:endParaRPr lang="en-US" sz="2000" baseline="34000" dirty="0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862373"/>
              </p:ext>
            </p:extLst>
          </p:nvPr>
        </p:nvGraphicFramePr>
        <p:xfrm>
          <a:off x="2915816" y="4005064"/>
          <a:ext cx="483774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1" name="Equation" r:id="rId11" imgW="2628720" imgH="253800" progId="Equation.DSMT4">
                  <p:embed/>
                </p:oleObj>
              </mc:Choice>
              <mc:Fallback>
                <p:oleObj name="Equation" r:id="rId11" imgW="2628720" imgH="253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005064"/>
                        <a:ext cx="4837747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829251"/>
              </p:ext>
            </p:extLst>
          </p:nvPr>
        </p:nvGraphicFramePr>
        <p:xfrm>
          <a:off x="179512" y="4581128"/>
          <a:ext cx="27035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2" name="Equation" r:id="rId13" imgW="1562040" imgH="533160" progId="Equation.DSMT4">
                  <p:embed/>
                </p:oleObj>
              </mc:Choice>
              <mc:Fallback>
                <p:oleObj name="Equation" r:id="rId13" imgW="1562040" imgH="533160" progId="Equation.DSMT4">
                  <p:embed/>
                  <p:pic>
                    <p:nvPicPr>
                      <p:cNvPr id="0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581128"/>
                        <a:ext cx="2703512" cy="927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968"/>
              </p:ext>
            </p:extLst>
          </p:nvPr>
        </p:nvGraphicFramePr>
        <p:xfrm>
          <a:off x="4206875" y="4702175"/>
          <a:ext cx="4483100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" name="Equation" r:id="rId15" imgW="2590560" imgH="1091880" progId="Equation.DSMT4">
                  <p:embed/>
                </p:oleObj>
              </mc:Choice>
              <mc:Fallback>
                <p:oleObj name="Equation" r:id="rId15" imgW="2590560" imgH="1091880" progId="Equation.DSMT4">
                  <p:embed/>
                  <p:pic>
                    <p:nvPicPr>
                      <p:cNvPr id="0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4702175"/>
                        <a:ext cx="4483100" cy="1897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олилиния 5"/>
          <p:cNvSpPr/>
          <p:nvPr/>
        </p:nvSpPr>
        <p:spPr>
          <a:xfrm>
            <a:off x="7942032" y="789456"/>
            <a:ext cx="562594" cy="573378"/>
          </a:xfrm>
          <a:custGeom>
            <a:avLst/>
            <a:gdLst>
              <a:gd name="connsiteX0" fmla="*/ 332538 w 562594"/>
              <a:gd name="connsiteY0" fmla="*/ 5023 h 573378"/>
              <a:gd name="connsiteX1" fmla="*/ 167647 w 562594"/>
              <a:gd name="connsiteY1" fmla="*/ 35003 h 573378"/>
              <a:gd name="connsiteX2" fmla="*/ 2755 w 562594"/>
              <a:gd name="connsiteY2" fmla="*/ 229875 h 573378"/>
              <a:gd name="connsiteX3" fmla="*/ 92696 w 562594"/>
              <a:gd name="connsiteY3" fmla="*/ 559659 h 573378"/>
              <a:gd name="connsiteX4" fmla="*/ 437470 w 562594"/>
              <a:gd name="connsiteY4" fmla="*/ 484708 h 573378"/>
              <a:gd name="connsiteX5" fmla="*/ 542401 w 562594"/>
              <a:gd name="connsiteY5" fmla="*/ 244865 h 573378"/>
              <a:gd name="connsiteX6" fmla="*/ 542401 w 562594"/>
              <a:gd name="connsiteY6" fmla="*/ 94964 h 573378"/>
              <a:gd name="connsiteX7" fmla="*/ 332538 w 562594"/>
              <a:gd name="connsiteY7" fmla="*/ 5023 h 57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594" h="573378">
                <a:moveTo>
                  <a:pt x="332538" y="5023"/>
                </a:moveTo>
                <a:cubicBezTo>
                  <a:pt x="270079" y="-4971"/>
                  <a:pt x="222611" y="-2472"/>
                  <a:pt x="167647" y="35003"/>
                </a:cubicBezTo>
                <a:cubicBezTo>
                  <a:pt x="112683" y="72478"/>
                  <a:pt x="15247" y="142432"/>
                  <a:pt x="2755" y="229875"/>
                </a:cubicBezTo>
                <a:cubicBezTo>
                  <a:pt x="-9737" y="317318"/>
                  <a:pt x="20243" y="517187"/>
                  <a:pt x="92696" y="559659"/>
                </a:cubicBezTo>
                <a:cubicBezTo>
                  <a:pt x="165148" y="602131"/>
                  <a:pt x="362519" y="537174"/>
                  <a:pt x="437470" y="484708"/>
                </a:cubicBezTo>
                <a:cubicBezTo>
                  <a:pt x="512421" y="432242"/>
                  <a:pt x="524913" y="309822"/>
                  <a:pt x="542401" y="244865"/>
                </a:cubicBezTo>
                <a:cubicBezTo>
                  <a:pt x="559889" y="179908"/>
                  <a:pt x="577378" y="132439"/>
                  <a:pt x="542401" y="94964"/>
                </a:cubicBezTo>
                <a:cubicBezTo>
                  <a:pt x="507424" y="57489"/>
                  <a:pt x="394997" y="15017"/>
                  <a:pt x="332538" y="5023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8516527" y="432364"/>
            <a:ext cx="59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Georgia" panose="02040502050405020303" pitchFamily="18" charset="0"/>
              </a:rPr>
              <a:t>S</a:t>
            </a:r>
          </a:p>
        </p:txBody>
      </p:sp>
      <p:cxnSp>
        <p:nvCxnSpPr>
          <p:cNvPr id="23" name="Прямая соединительная линия 22"/>
          <p:cNvCxnSpPr>
            <a:endCxn id="6" idx="6"/>
          </p:cNvCxnSpPr>
          <p:nvPr/>
        </p:nvCxnSpPr>
        <p:spPr>
          <a:xfrm flipH="1">
            <a:off x="8484433" y="789456"/>
            <a:ext cx="328082" cy="94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126566"/>
              </p:ext>
            </p:extLst>
          </p:nvPr>
        </p:nvGraphicFramePr>
        <p:xfrm>
          <a:off x="398463" y="332656"/>
          <a:ext cx="22653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" name="Equation" r:id="rId3" imgW="1307880" imgH="457200" progId="Equation.DSMT4">
                  <p:embed/>
                </p:oleObj>
              </mc:Choice>
              <mc:Fallback>
                <p:oleObj name="Equation" r:id="rId3" imgW="1307880" imgH="457200" progId="Equation.DSMT4">
                  <p:embed/>
                  <p:pic>
                    <p:nvPicPr>
                      <p:cNvPr id="0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332656"/>
                        <a:ext cx="2265362" cy="793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55976" y="260648"/>
            <a:ext cx="45365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any   </a:t>
            </a:r>
          </a:p>
          <a:p>
            <a:pPr algn="ctr"/>
            <a:r>
              <a:rPr lang="en-US" sz="2400" b="1" dirty="0">
                <a:latin typeface="Georgia" panose="02040502050405020303" pitchFamily="18" charset="0"/>
              </a:rPr>
              <a:t>A</a:t>
            </a:r>
            <a:r>
              <a:rPr lang="en-US" sz="2400" dirty="0">
                <a:latin typeface="Georgia" panose="02040502050405020303" pitchFamily="18" charset="0"/>
              </a:rPr>
              <a:t> = </a:t>
            </a:r>
            <a:r>
              <a:rPr lang="en-US" sz="2400" i="1" dirty="0">
                <a:latin typeface="Georgia" panose="02040502050405020303" pitchFamily="18" charset="0"/>
              </a:rPr>
              <a:t>A</a:t>
            </a:r>
            <a:r>
              <a:rPr lang="en-US" sz="2400" i="1" baseline="-25000" dirty="0">
                <a:latin typeface="Georgia" panose="02040502050405020303" pitchFamily="18" charset="0"/>
              </a:rPr>
              <a:t>i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</a:t>
            </a:r>
            <a:r>
              <a:rPr lang="en-US" sz="2400" i="1" baseline="-25000" dirty="0" err="1">
                <a:latin typeface="Georgia" panose="02040502050405020303" pitchFamily="18" charset="0"/>
              </a:rPr>
              <a:t>i</a:t>
            </a:r>
            <a:endParaRPr lang="en-US" sz="2400" i="1" baseline="-25000" dirty="0">
              <a:latin typeface="Georgia" panose="02040502050405020303" pitchFamily="18" charset="0"/>
            </a:endParaRPr>
          </a:p>
          <a:p>
            <a:pPr algn="just"/>
            <a:r>
              <a:rPr lang="en-US" sz="2400" i="1" dirty="0">
                <a:latin typeface="Georgia" panose="02040502050405020303" pitchFamily="18" charset="0"/>
              </a:rPr>
              <a:t>A</a:t>
            </a:r>
            <a:r>
              <a:rPr lang="en-US" sz="2400" i="1" baseline="-25000" dirty="0">
                <a:latin typeface="Georgia" panose="02040502050405020303" pitchFamily="18" charset="0"/>
              </a:rPr>
              <a:t>i</a:t>
            </a:r>
            <a:r>
              <a:rPr lang="en-US" sz="2400" i="1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considered as  velocity field</a:t>
            </a:r>
          </a:p>
          <a:p>
            <a:pPr algn="ctr"/>
            <a:r>
              <a:rPr lang="en-US" sz="2000" b="1" dirty="0">
                <a:latin typeface="Georgia" panose="02040502050405020303" pitchFamily="18" charset="0"/>
              </a:rPr>
              <a:t>v</a:t>
            </a:r>
            <a:r>
              <a:rPr lang="en-US" sz="2000" dirty="0">
                <a:latin typeface="Georgia" panose="02040502050405020303" pitchFamily="18" charset="0"/>
              </a:rPr>
              <a:t> = </a:t>
            </a:r>
            <a:r>
              <a:rPr lang="en-US" sz="2000" i="1" dirty="0">
                <a:latin typeface="Georgia" panose="02040502050405020303" pitchFamily="18" charset="0"/>
              </a:rPr>
              <a:t>v</a:t>
            </a:r>
            <a:r>
              <a:rPr lang="en-US" sz="2000" i="1" baseline="-25000" dirty="0">
                <a:latin typeface="Georgia" panose="02040502050405020303" pitchFamily="18" charset="0"/>
              </a:rPr>
              <a:t>i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e</a:t>
            </a:r>
            <a:r>
              <a:rPr lang="en-US" sz="2000" i="1" baseline="-25000" dirty="0" err="1">
                <a:latin typeface="Georgia" panose="02040502050405020303" pitchFamily="18" charset="0"/>
              </a:rPr>
              <a:t>i</a:t>
            </a:r>
            <a:endParaRPr lang="en-US" sz="2000" i="1" baseline="-25000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707198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Theorem 2</a:t>
            </a:r>
            <a:r>
              <a:rPr lang="en-US" sz="2400" dirty="0"/>
              <a:t> (</a:t>
            </a:r>
            <a:r>
              <a:rPr lang="en-US" sz="2400" b="1" i="1" dirty="0"/>
              <a:t>Gauss–</a:t>
            </a:r>
            <a:r>
              <a:rPr lang="en-US" sz="2400" b="1" i="1" dirty="0" err="1"/>
              <a:t>Ostrogradsky</a:t>
            </a:r>
            <a:r>
              <a:rPr lang="en-US" sz="2400" b="1" i="1" dirty="0"/>
              <a:t>­</a:t>
            </a:r>
            <a:r>
              <a:rPr lang="en-US" sz="2400" dirty="0"/>
              <a:t>). 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697539"/>
              </p:ext>
            </p:extLst>
          </p:nvPr>
        </p:nvGraphicFramePr>
        <p:xfrm>
          <a:off x="3438525" y="2349500"/>
          <a:ext cx="2798968" cy="935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" name="Equation" r:id="rId5" imgW="1371600" imgH="457200" progId="Equation.DSMT4">
                  <p:embed/>
                </p:oleObj>
              </mc:Choice>
              <mc:Fallback>
                <p:oleObj name="Equation" r:id="rId5" imgW="1371600" imgH="4572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2349500"/>
                        <a:ext cx="2798968" cy="93548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8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17426"/>
              </p:ext>
            </p:extLst>
          </p:nvPr>
        </p:nvGraphicFramePr>
        <p:xfrm>
          <a:off x="1484313" y="218455"/>
          <a:ext cx="6030912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9" name="Equation" r:id="rId3" imgW="3657600" imgH="635000" progId="Equation.DSMT4">
                  <p:embed/>
                </p:oleObj>
              </mc:Choice>
              <mc:Fallback>
                <p:oleObj name="Equation" r:id="rId3" imgW="3657600" imgH="63500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218455"/>
                        <a:ext cx="6030912" cy="1049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547426"/>
              </p:ext>
            </p:extLst>
          </p:nvPr>
        </p:nvGraphicFramePr>
        <p:xfrm>
          <a:off x="5641975" y="1341438"/>
          <a:ext cx="127793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0" name="Equation" r:id="rId5" imgW="774360" imgH="482400" progId="Equation.DSMT4">
                  <p:embed/>
                </p:oleObj>
              </mc:Choice>
              <mc:Fallback>
                <p:oleObj name="Equation" r:id="rId5" imgW="774360" imgH="48240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1341438"/>
                        <a:ext cx="1277938" cy="798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177914"/>
              </p:ext>
            </p:extLst>
          </p:nvPr>
        </p:nvGraphicFramePr>
        <p:xfrm>
          <a:off x="7164288" y="1988840"/>
          <a:ext cx="16287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1" name="Equation" r:id="rId7" imgW="939600" imgH="457200" progId="Equation.DSMT4">
                  <p:embed/>
                </p:oleObj>
              </mc:Choice>
              <mc:Fallback>
                <p:oleObj name="Equation" r:id="rId7" imgW="939600" imgH="4572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1988840"/>
                        <a:ext cx="1628775" cy="793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588744"/>
              </p:ext>
            </p:extLst>
          </p:nvPr>
        </p:nvGraphicFramePr>
        <p:xfrm>
          <a:off x="2498725" y="3017837"/>
          <a:ext cx="4825927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2" name="Equation" r:id="rId9" imgW="2590560" imgH="520560" progId="Equation.DSMT4">
                  <p:embed/>
                </p:oleObj>
              </mc:Choice>
              <mc:Fallback>
                <p:oleObj name="Equation" r:id="rId9" imgW="2590560" imgH="52056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3017837"/>
                        <a:ext cx="4825927" cy="9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>
            <a:off x="5796136" y="1052736"/>
            <a:ext cx="432000" cy="216024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948312" y="1772816"/>
            <a:ext cx="432000" cy="216024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Zero integrand theorem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548680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Theorem 3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8E0000"/>
                </a:solidFill>
              </a:rPr>
              <a:t>zero integrand theorem</a:t>
            </a:r>
            <a:r>
              <a:rPr lang="en-US" sz="2000" dirty="0"/>
              <a:t>). </a:t>
            </a:r>
          </a:p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8E0000"/>
                </a:solidFill>
              </a:rPr>
              <a:t>continuous</a:t>
            </a:r>
            <a:r>
              <a:rPr lang="en-US" sz="2000" dirty="0"/>
              <a:t> function </a:t>
            </a:r>
            <a:r>
              <a:rPr lang="ru-RU" sz="2400" dirty="0">
                <a:latin typeface="Georgia" panose="02040502050405020303" pitchFamily="18" charset="0"/>
                <a:sym typeface="Symbol"/>
              </a:rPr>
              <a:t></a:t>
            </a:r>
            <a:r>
              <a:rPr lang="en-US" sz="2400" dirty="0">
                <a:latin typeface="Georgia" panose="02040502050405020303" pitchFamily="18" charset="0"/>
              </a:rPr>
              <a:t>(</a:t>
            </a:r>
            <a:r>
              <a:rPr lang="en-US" sz="2400" b="1" dirty="0">
                <a:latin typeface="Georgia" panose="02040502050405020303" pitchFamily="18" charset="0"/>
              </a:rPr>
              <a:t>x</a:t>
            </a:r>
            <a:r>
              <a:rPr lang="en-US" sz="2400" dirty="0">
                <a:latin typeface="Georgia" panose="02040502050405020303" pitchFamily="18" charset="0"/>
              </a:rPr>
              <a:t>,</a:t>
            </a:r>
            <a:r>
              <a:rPr lang="en-US" sz="2400" i="1" dirty="0">
                <a:latin typeface="Georgia" panose="02040502050405020303" pitchFamily="18" charset="0"/>
              </a:rPr>
              <a:t> t</a:t>
            </a:r>
            <a:r>
              <a:rPr lang="en-US" sz="2400" dirty="0">
                <a:latin typeface="Georgia" panose="02040502050405020303" pitchFamily="18" charset="0"/>
              </a:rPr>
              <a:t>) </a:t>
            </a:r>
            <a:r>
              <a:rPr lang="en-US" sz="2000" dirty="0"/>
              <a:t>defined on a domain </a:t>
            </a:r>
            <a:r>
              <a:rPr lang="en-US" sz="2400" i="1" dirty="0">
                <a:latin typeface="Georgia" panose="02040502050405020303" pitchFamily="18" charset="0"/>
              </a:rPr>
              <a:t>V</a:t>
            </a:r>
            <a:r>
              <a:rPr lang="en-US" sz="2000" dirty="0"/>
              <a:t> is such that, </a:t>
            </a:r>
          </a:p>
          <a:p>
            <a:pPr algn="ctr"/>
            <a:r>
              <a:rPr lang="en-US" sz="2400" b="1" dirty="0">
                <a:solidFill>
                  <a:srgbClr val="8E0000"/>
                </a:solidFill>
              </a:rPr>
              <a:t>for any </a:t>
            </a:r>
            <a:r>
              <a:rPr lang="en-US" sz="2000" dirty="0"/>
              <a:t>subdomain </a:t>
            </a:r>
            <a:r>
              <a:rPr lang="ru-RU" sz="2400" dirty="0">
                <a:latin typeface="Georgia" panose="02040502050405020303" pitchFamily="18" charset="0"/>
                <a:sym typeface="Symbol"/>
              </a:rPr>
              <a:t></a:t>
            </a:r>
            <a:r>
              <a:rPr lang="en-US" sz="2400" i="1" dirty="0">
                <a:latin typeface="Georgia" panose="02040502050405020303" pitchFamily="18" charset="0"/>
              </a:rPr>
              <a:t>V</a:t>
            </a:r>
            <a:r>
              <a:rPr lang="en-US" sz="2000" dirty="0"/>
              <a:t> in </a:t>
            </a:r>
            <a:r>
              <a:rPr lang="en-US" sz="2400" i="1" dirty="0">
                <a:latin typeface="Georgia" panose="02040502050405020303" pitchFamily="18" charset="0"/>
              </a:rPr>
              <a:t>V</a:t>
            </a:r>
            <a:r>
              <a:rPr lang="en-US" sz="2000" dirty="0"/>
              <a:t>,</a:t>
            </a: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336749"/>
              </p:ext>
            </p:extLst>
          </p:nvPr>
        </p:nvGraphicFramePr>
        <p:xfrm>
          <a:off x="3470275" y="1700808"/>
          <a:ext cx="19875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Equation" r:id="rId3" imgW="1066680" imgH="457200" progId="Equation.DSMT4">
                  <p:embed/>
                </p:oleObj>
              </mc:Choice>
              <mc:Fallback>
                <p:oleObj name="Equation" r:id="rId3" imgW="1066680" imgH="4572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1700808"/>
                        <a:ext cx="1987550" cy="854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256490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then</a:t>
            </a:r>
          </a:p>
          <a:p>
            <a:pPr algn="ctr"/>
            <a:r>
              <a:rPr lang="en-US" sz="2400" b="1" dirty="0">
                <a:solidFill>
                  <a:srgbClr val="8E0000"/>
                </a:solidFill>
                <a:sym typeface="Symbol"/>
              </a:rPr>
              <a:t> </a:t>
            </a:r>
            <a:r>
              <a:rPr lang="en-US" sz="2400" b="1" dirty="0">
                <a:solidFill>
                  <a:srgbClr val="8E0000"/>
                </a:solidFill>
              </a:rPr>
              <a:t>= 0</a:t>
            </a:r>
            <a:r>
              <a:rPr lang="en-US" sz="2400" dirty="0"/>
              <a:t>	</a:t>
            </a:r>
            <a:r>
              <a:rPr lang="en-US" sz="2400" b="1" dirty="0">
                <a:solidFill>
                  <a:srgbClr val="8E0000"/>
                </a:solidFill>
              </a:rPr>
              <a:t>throughout the domain </a:t>
            </a:r>
            <a:r>
              <a:rPr lang="en-US" sz="2400" b="1" i="1" dirty="0">
                <a:solidFill>
                  <a:srgbClr val="8E0000"/>
                </a:solidFill>
                <a:latin typeface="Georgia" panose="02040502050405020303" pitchFamily="18" charset="0"/>
              </a:rPr>
              <a:t>V</a:t>
            </a:r>
            <a:r>
              <a:rPr lang="en-US" sz="2400" b="1" dirty="0">
                <a:solidFill>
                  <a:srgbClr val="8E0000"/>
                </a:solidFill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61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624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Integral and Differential Mass Balance Equations</a:t>
            </a:r>
            <a:endParaRPr lang="en-US" sz="2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056810"/>
              </p:ext>
            </p:extLst>
          </p:nvPr>
        </p:nvGraphicFramePr>
        <p:xfrm>
          <a:off x="3099866" y="669305"/>
          <a:ext cx="2408238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1" name="Equation" r:id="rId3" imgW="1460160" imgH="1015920" progId="Equation.DSMT4">
                  <p:embed/>
                </p:oleObj>
              </mc:Choice>
              <mc:Fallback>
                <p:oleObj name="Equation" r:id="rId3" imgW="1460160" imgH="101592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866" y="669305"/>
                        <a:ext cx="2408238" cy="1679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863863"/>
              </p:ext>
            </p:extLst>
          </p:nvPr>
        </p:nvGraphicFramePr>
        <p:xfrm>
          <a:off x="899592" y="3933552"/>
          <a:ext cx="9255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2" name="Equation" r:id="rId5" imgW="545760" imgH="507960" progId="Equation.DSMT4">
                  <p:embed/>
                </p:oleObj>
              </mc:Choice>
              <mc:Fallback>
                <p:oleObj name="Equation" r:id="rId5" imgW="545760" imgH="50796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933552"/>
                        <a:ext cx="925512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57097"/>
              </p:ext>
            </p:extLst>
          </p:nvPr>
        </p:nvGraphicFramePr>
        <p:xfrm>
          <a:off x="2826767" y="3931394"/>
          <a:ext cx="16732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3" name="Equation" r:id="rId7" imgW="965160" imgH="457200" progId="Equation.DSMT4">
                  <p:embed/>
                </p:oleObj>
              </mc:Choice>
              <mc:Fallback>
                <p:oleObj name="Equation" r:id="rId7" imgW="965160" imgH="4572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767" y="3931394"/>
                        <a:ext cx="1673225" cy="793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32212"/>
              </p:ext>
            </p:extLst>
          </p:nvPr>
        </p:nvGraphicFramePr>
        <p:xfrm>
          <a:off x="1107827" y="2852936"/>
          <a:ext cx="30321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4" name="Equation" r:id="rId9" imgW="1790640" imgH="507960" progId="Equation.DSMT4">
                  <p:embed/>
                </p:oleObj>
              </mc:Choice>
              <mc:Fallback>
                <p:oleObj name="Equation" r:id="rId9" imgW="1790640" imgH="50796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827" y="2852936"/>
                        <a:ext cx="3032125" cy="863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 flipH="1">
            <a:off x="1362348" y="3570880"/>
            <a:ext cx="27280" cy="396540"/>
          </a:xfrm>
          <a:prstGeom prst="straightConnector1">
            <a:avLst/>
          </a:prstGeom>
          <a:ln w="38100">
            <a:solidFill>
              <a:srgbClr val="8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3131840" y="3645024"/>
            <a:ext cx="288032" cy="432048"/>
          </a:xfrm>
          <a:prstGeom prst="straightConnector1">
            <a:avLst/>
          </a:prstGeom>
          <a:ln w="38100">
            <a:solidFill>
              <a:srgbClr val="8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76780"/>
              </p:ext>
            </p:extLst>
          </p:nvPr>
        </p:nvGraphicFramePr>
        <p:xfrm>
          <a:off x="5906715" y="3254902"/>
          <a:ext cx="26257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5" name="Equation" r:id="rId11" imgW="1549080" imgH="520560" progId="Equation.DSMT4">
                  <p:embed/>
                </p:oleObj>
              </mc:Choice>
              <mc:Fallback>
                <p:oleObj name="Equation" r:id="rId11" imgW="1549080" imgH="52056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715" y="3254902"/>
                        <a:ext cx="2625725" cy="884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Прямая со стрелкой 18"/>
          <p:cNvCxnSpPr/>
          <p:nvPr/>
        </p:nvCxnSpPr>
        <p:spPr>
          <a:xfrm flipV="1">
            <a:off x="3491832" y="3573016"/>
            <a:ext cx="2232296" cy="162266"/>
          </a:xfrm>
          <a:prstGeom prst="straightConnector1">
            <a:avLst/>
          </a:prstGeom>
          <a:ln w="28575">
            <a:solidFill>
              <a:srgbClr val="8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40152" y="40770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E0000"/>
                </a:solidFill>
              </a:rPr>
              <a:t>for any control volume </a:t>
            </a:r>
            <a:r>
              <a:rPr lang="en-US" sz="2000" b="1" i="1" dirty="0">
                <a:solidFill>
                  <a:srgbClr val="8E0000"/>
                </a:solidFill>
                <a:latin typeface="Georgia" panose="02040502050405020303" pitchFamily="18" charset="0"/>
              </a:rPr>
              <a:t>V</a:t>
            </a:r>
            <a:r>
              <a:rPr lang="en-US" sz="2000" b="1" baseline="-25000" dirty="0">
                <a:solidFill>
                  <a:srgbClr val="8E0000"/>
                </a:solidFill>
                <a:latin typeface="Georgia" panose="02040502050405020303" pitchFamily="18" charset="0"/>
              </a:rPr>
              <a:t>E</a:t>
            </a:r>
            <a:endParaRPr lang="en-US" sz="2000" b="1" dirty="0">
              <a:solidFill>
                <a:srgbClr val="8E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5868144" y="4149080"/>
            <a:ext cx="144016" cy="1224136"/>
          </a:xfrm>
          <a:prstGeom prst="straightConnector1">
            <a:avLst/>
          </a:prstGeom>
          <a:ln w="28575">
            <a:solidFill>
              <a:srgbClr val="8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402356"/>
              </p:ext>
            </p:extLst>
          </p:nvPr>
        </p:nvGraphicFramePr>
        <p:xfrm>
          <a:off x="5119464" y="5389563"/>
          <a:ext cx="18288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6" name="Equation" r:id="rId13" imgW="1079280" imgH="393480" progId="Equation.DSMT4">
                  <p:embed/>
                </p:oleObj>
              </mc:Choice>
              <mc:Fallback>
                <p:oleObj name="Equation" r:id="rId13" imgW="1079280" imgH="393480" progId="Equation.DSMT4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464" y="5389563"/>
                        <a:ext cx="1828800" cy="668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11560" y="2562454"/>
            <a:ext cx="4469685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600" b="1" dirty="0"/>
              <a:t>Mass Conservation Equation (for Eulerian Volume)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787860"/>
            <a:ext cx="48245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continuously differentiable </a:t>
            </a:r>
            <a:r>
              <a:rPr lang="en-US" dirty="0">
                <a:sym typeface="Symbol"/>
              </a:rPr>
              <a:t>(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 and 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v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88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79931"/>
              </p:ext>
            </p:extLst>
          </p:nvPr>
        </p:nvGraphicFramePr>
        <p:xfrm>
          <a:off x="711200" y="260648"/>
          <a:ext cx="19462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7" name="Equation" r:id="rId3" imgW="1180800" imgH="482400" progId="Equation.DSMT4">
                  <p:embed/>
                </p:oleObj>
              </mc:Choice>
              <mc:Fallback>
                <p:oleObj name="Equation" r:id="rId3" imgW="1180800" imgH="4824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60648"/>
                        <a:ext cx="1946275" cy="796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09053"/>
              </p:ext>
            </p:extLst>
          </p:nvPr>
        </p:nvGraphicFramePr>
        <p:xfrm>
          <a:off x="3242419" y="5137050"/>
          <a:ext cx="26257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8" name="Equation" r:id="rId5" imgW="1549080" imgH="520560" progId="Equation.DSMT4">
                  <p:embed/>
                </p:oleObj>
              </mc:Choice>
              <mc:Fallback>
                <p:oleObj name="Equation" r:id="rId5" imgW="1549080" imgH="520560" progId="Equation.DSMT4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419" y="5137050"/>
                        <a:ext cx="2625725" cy="884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896206"/>
              </p:ext>
            </p:extLst>
          </p:nvPr>
        </p:nvGraphicFramePr>
        <p:xfrm>
          <a:off x="3679304" y="6073031"/>
          <a:ext cx="18288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9" name="Equation" r:id="rId7" imgW="1079280" imgH="393480" progId="Equation.DSMT4">
                  <p:embed/>
                </p:oleObj>
              </mc:Choice>
              <mc:Fallback>
                <p:oleObj name="Equation" r:id="rId7" imgW="1079280" imgH="393480" progId="Equation.DSMT4">
                  <p:embed/>
                  <p:pic>
                    <p:nvPicPr>
                      <p:cNvPr id="0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304" y="6073031"/>
                        <a:ext cx="1828800" cy="668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764776"/>
              </p:ext>
            </p:extLst>
          </p:nvPr>
        </p:nvGraphicFramePr>
        <p:xfrm>
          <a:off x="2815858" y="3049587"/>
          <a:ext cx="27368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0" name="Equation" r:id="rId9" imgW="1498320" imgH="685800" progId="Equation.DSMT4">
                  <p:embed/>
                </p:oleObj>
              </mc:Choice>
              <mc:Fallback>
                <p:oleObj name="Equation" r:id="rId9" imgW="1498320" imgH="6858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5858" y="3049587"/>
                        <a:ext cx="2736850" cy="1257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519302"/>
              </p:ext>
            </p:extLst>
          </p:nvPr>
        </p:nvGraphicFramePr>
        <p:xfrm>
          <a:off x="3820445" y="4258927"/>
          <a:ext cx="18510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1" name="Equation" r:id="rId11" imgW="1091880" imgH="482400" progId="Equation.DSMT4">
                  <p:embed/>
                </p:oleObj>
              </mc:Choice>
              <mc:Fallback>
                <p:oleObj name="Equation" r:id="rId11" imgW="1091880" imgH="4824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445" y="4258927"/>
                        <a:ext cx="1851025" cy="819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 flipH="1">
            <a:off x="4054527" y="2420887"/>
            <a:ext cx="100881" cy="432064"/>
          </a:xfrm>
          <a:prstGeom prst="straightConnector1">
            <a:avLst/>
          </a:prstGeom>
          <a:ln w="38100">
            <a:solidFill>
              <a:srgbClr val="8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олилиния 15"/>
          <p:cNvSpPr/>
          <p:nvPr/>
        </p:nvSpPr>
        <p:spPr>
          <a:xfrm>
            <a:off x="2699792" y="2732686"/>
            <a:ext cx="2830406" cy="513947"/>
          </a:xfrm>
          <a:custGeom>
            <a:avLst/>
            <a:gdLst>
              <a:gd name="connsiteX0" fmla="*/ 56383 w 2830406"/>
              <a:gd name="connsiteY0" fmla="*/ 513947 h 513947"/>
              <a:gd name="connsiteX1" fmla="*/ 138576 w 2830406"/>
              <a:gd name="connsiteY1" fmla="*/ 267367 h 513947"/>
              <a:gd name="connsiteX2" fmla="*/ 1258460 w 2830406"/>
              <a:gd name="connsiteY2" fmla="*/ 215996 h 513947"/>
              <a:gd name="connsiteX3" fmla="*/ 1350927 w 2830406"/>
              <a:gd name="connsiteY3" fmla="*/ 239 h 513947"/>
              <a:gd name="connsiteX4" fmla="*/ 1402298 w 2830406"/>
              <a:gd name="connsiteY4" fmla="*/ 174900 h 513947"/>
              <a:gd name="connsiteX5" fmla="*/ 1607781 w 2830406"/>
              <a:gd name="connsiteY5" fmla="*/ 236544 h 513947"/>
              <a:gd name="connsiteX6" fmla="*/ 2594100 w 2830406"/>
              <a:gd name="connsiteY6" fmla="*/ 246819 h 513947"/>
              <a:gd name="connsiteX7" fmla="*/ 2830406 w 2830406"/>
              <a:gd name="connsiteY7" fmla="*/ 442028 h 513947"/>
              <a:gd name="connsiteX8" fmla="*/ 2830406 w 2830406"/>
              <a:gd name="connsiteY8" fmla="*/ 442028 h 51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0406" h="513947">
                <a:moveTo>
                  <a:pt x="56383" y="513947"/>
                </a:moveTo>
                <a:cubicBezTo>
                  <a:pt x="-2694" y="415486"/>
                  <a:pt x="-61770" y="317025"/>
                  <a:pt x="138576" y="267367"/>
                </a:cubicBezTo>
                <a:cubicBezTo>
                  <a:pt x="338922" y="217709"/>
                  <a:pt x="1056402" y="260517"/>
                  <a:pt x="1258460" y="215996"/>
                </a:cubicBezTo>
                <a:cubicBezTo>
                  <a:pt x="1460518" y="171475"/>
                  <a:pt x="1326954" y="7088"/>
                  <a:pt x="1350927" y="239"/>
                </a:cubicBezTo>
                <a:cubicBezTo>
                  <a:pt x="1374900" y="-6610"/>
                  <a:pt x="1359489" y="135516"/>
                  <a:pt x="1402298" y="174900"/>
                </a:cubicBezTo>
                <a:cubicBezTo>
                  <a:pt x="1445107" y="214284"/>
                  <a:pt x="1409147" y="224557"/>
                  <a:pt x="1607781" y="236544"/>
                </a:cubicBezTo>
                <a:cubicBezTo>
                  <a:pt x="1806415" y="248530"/>
                  <a:pt x="2390329" y="212572"/>
                  <a:pt x="2594100" y="246819"/>
                </a:cubicBezTo>
                <a:cubicBezTo>
                  <a:pt x="2797871" y="281066"/>
                  <a:pt x="2830406" y="442028"/>
                  <a:pt x="2830406" y="442028"/>
                </a:cubicBezTo>
                <a:lnTo>
                  <a:pt x="2830406" y="442028"/>
                </a:lnTo>
              </a:path>
            </a:pathLst>
          </a:cu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296182"/>
              </p:ext>
            </p:extLst>
          </p:nvPr>
        </p:nvGraphicFramePr>
        <p:xfrm>
          <a:off x="3538238" y="1581100"/>
          <a:ext cx="20097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2" name="Equation" r:id="rId13" imgW="1218960" imgH="507960" progId="Equation.DSMT4">
                  <p:embed/>
                </p:oleObj>
              </mc:Choice>
              <mc:Fallback>
                <p:oleObj name="Equation" r:id="rId13" imgW="1218960" imgH="50796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238" y="1581100"/>
                        <a:ext cx="2009775" cy="8397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2409165" y="1264932"/>
            <a:ext cx="4673587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600" b="1" dirty="0"/>
              <a:t>Mass Conservation Equation (for Lagrangian Volume)</a:t>
            </a:r>
            <a:endParaRPr lang="en-US" sz="16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670476"/>
              </p:ext>
            </p:extLst>
          </p:nvPr>
        </p:nvGraphicFramePr>
        <p:xfrm>
          <a:off x="3443709" y="188640"/>
          <a:ext cx="27844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3" name="Equation" r:id="rId15" imgW="1688760" imgH="520560" progId="Equation.DSMT4">
                  <p:embed/>
                </p:oleObj>
              </mc:Choice>
              <mc:Fallback>
                <p:oleObj name="Equation" r:id="rId15" imgW="1688760" imgH="52056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709" y="188640"/>
                        <a:ext cx="2784475" cy="862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11960" y="2555612"/>
            <a:ext cx="48245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continuously differentiable </a:t>
            </a:r>
            <a:r>
              <a:rPr lang="en-US" dirty="0">
                <a:sym typeface="Symbol"/>
              </a:rPr>
              <a:t>(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 and 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v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 </a:t>
            </a:r>
            <a:r>
              <a:rPr 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76888" y="530120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E0000"/>
                </a:solidFill>
              </a:rPr>
              <a:t>for any control volume </a:t>
            </a:r>
            <a:r>
              <a:rPr lang="en-US" sz="2000" b="1" i="1" dirty="0">
                <a:solidFill>
                  <a:srgbClr val="8E0000"/>
                </a:solidFill>
                <a:latin typeface="Georgia" panose="02040502050405020303" pitchFamily="18" charset="0"/>
              </a:rPr>
              <a:t>V</a:t>
            </a:r>
            <a:r>
              <a:rPr lang="en-US" sz="2000" b="1" baseline="-25000" dirty="0">
                <a:solidFill>
                  <a:srgbClr val="8E0000"/>
                </a:solidFill>
                <a:latin typeface="Georgia" panose="02040502050405020303" pitchFamily="18" charset="0"/>
              </a:rPr>
              <a:t>E</a:t>
            </a:r>
            <a:endParaRPr lang="en-US" sz="2000" b="1" dirty="0">
              <a:solidFill>
                <a:srgbClr val="8E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5313994" y="4384416"/>
            <a:ext cx="360040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007997"/>
              </p:ext>
            </p:extLst>
          </p:nvPr>
        </p:nvGraphicFramePr>
        <p:xfrm>
          <a:off x="4843098" y="286809"/>
          <a:ext cx="26955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2" name="Equation" r:id="rId3" imgW="1447560" imgH="520560" progId="Equation.DSMT4">
                  <p:embed/>
                </p:oleObj>
              </mc:Choice>
              <mc:Fallback>
                <p:oleObj name="Equation" r:id="rId3" imgW="1447560" imgH="52056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098" y="286809"/>
                        <a:ext cx="2695575" cy="97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275530"/>
              </p:ext>
            </p:extLst>
          </p:nvPr>
        </p:nvGraphicFramePr>
        <p:xfrm>
          <a:off x="395536" y="2060848"/>
          <a:ext cx="57483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3" name="Equation" r:id="rId5" imgW="3085920" imgH="558720" progId="Equation.DSMT4">
                  <p:embed/>
                </p:oleObj>
              </mc:Choice>
              <mc:Fallback>
                <p:oleObj name="Equation" r:id="rId5" imgW="3085920" imgH="55872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060848"/>
                        <a:ext cx="5748338" cy="1041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017775"/>
              </p:ext>
            </p:extLst>
          </p:nvPr>
        </p:nvGraphicFramePr>
        <p:xfrm>
          <a:off x="569466" y="369332"/>
          <a:ext cx="41465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4" name="Equation" r:id="rId7" imgW="2514600" imgH="507960" progId="Equation.DSMT4">
                  <p:embed/>
                </p:oleObj>
              </mc:Choice>
              <mc:Fallback>
                <p:oleObj name="Equation" r:id="rId7" imgW="2514600" imgH="50796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66" y="369332"/>
                        <a:ext cx="4146550" cy="839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329661"/>
              </p:ext>
            </p:extLst>
          </p:nvPr>
        </p:nvGraphicFramePr>
        <p:xfrm>
          <a:off x="2998788" y="4725144"/>
          <a:ext cx="36195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" name="Equation" r:id="rId9" imgW="1942920" imgH="507960" progId="Equation.DSMT4">
                  <p:embed/>
                </p:oleObj>
              </mc:Choice>
              <mc:Fallback>
                <p:oleObj name="Equation" r:id="rId9" imgW="1942920" imgH="50796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4725144"/>
                        <a:ext cx="3619500" cy="947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1880" y="0"/>
            <a:ext cx="48245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continuously differentiable </a:t>
            </a:r>
            <a:r>
              <a:rPr lang="en-US" i="1" dirty="0">
                <a:latin typeface="Georgia" panose="02040502050405020303" pitchFamily="18" charset="0"/>
                <a:sym typeface="Symbol"/>
              </a:rPr>
              <a:t>f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 and 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v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 </a:t>
            </a:r>
            <a:r>
              <a:rPr lang="en-US" dirty="0"/>
              <a:t> 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465260"/>
              </p:ext>
            </p:extLst>
          </p:nvPr>
        </p:nvGraphicFramePr>
        <p:xfrm>
          <a:off x="2907035" y="3212976"/>
          <a:ext cx="59134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6" name="Equation" r:id="rId11" imgW="3174840" imgH="520560" progId="Equation.DSMT4">
                  <p:embed/>
                </p:oleObj>
              </mc:Choice>
              <mc:Fallback>
                <p:oleObj name="Equation" r:id="rId11" imgW="3174840" imgH="52056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035" y="3212976"/>
                        <a:ext cx="5913437" cy="97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 flipV="1">
            <a:off x="6444208" y="3068960"/>
            <a:ext cx="1728192" cy="10801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84368" y="263691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8202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0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Integral and Differential Momentum Equation</a:t>
            </a:r>
            <a:endParaRPr lang="en-US" sz="20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216119"/>
              </p:ext>
            </p:extLst>
          </p:nvPr>
        </p:nvGraphicFramePr>
        <p:xfrm>
          <a:off x="2387599" y="404664"/>
          <a:ext cx="4162877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5" name="Equation" r:id="rId3" imgW="2323800" imgH="520560" progId="Equation.DSMT4">
                  <p:embed/>
                </p:oleObj>
              </mc:Choice>
              <mc:Fallback>
                <p:oleObj name="Equation" r:id="rId3" imgW="2323800" imgH="52056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599" y="404664"/>
                        <a:ext cx="4162877" cy="93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008926"/>
              </p:ext>
            </p:extLst>
          </p:nvPr>
        </p:nvGraphicFramePr>
        <p:xfrm>
          <a:off x="350887" y="1434209"/>
          <a:ext cx="522922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6" name="Equation" r:id="rId5" imgW="2844720" imgH="685800" progId="Equation.DSMT4">
                  <p:embed/>
                </p:oleObj>
              </mc:Choice>
              <mc:Fallback>
                <p:oleObj name="Equation" r:id="rId5" imgW="2844720" imgH="6858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87" y="1434209"/>
                        <a:ext cx="5229225" cy="1263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139868"/>
              </p:ext>
            </p:extLst>
          </p:nvPr>
        </p:nvGraphicFramePr>
        <p:xfrm>
          <a:off x="2339752" y="2681288"/>
          <a:ext cx="281146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7" name="Equation" r:id="rId7" imgW="1625400" imgH="482400" progId="Equation.DSMT4">
                  <p:embed/>
                </p:oleObj>
              </mc:Choice>
              <mc:Fallback>
                <p:oleObj name="Equation" r:id="rId7" imgW="1625400" imgH="4824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681288"/>
                        <a:ext cx="2811463" cy="836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998588"/>
              </p:ext>
            </p:extLst>
          </p:nvPr>
        </p:nvGraphicFramePr>
        <p:xfrm>
          <a:off x="1943100" y="3717032"/>
          <a:ext cx="55102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8" name="Equation" r:id="rId9" imgW="2997000" imgH="520560" progId="Equation.DSMT4">
                  <p:embed/>
                </p:oleObj>
              </mc:Choice>
              <mc:Fallback>
                <p:oleObj name="Equation" r:id="rId9" imgW="2997000" imgH="52056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717032"/>
                        <a:ext cx="5510213" cy="960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750355"/>
              </p:ext>
            </p:extLst>
          </p:nvPr>
        </p:nvGraphicFramePr>
        <p:xfrm>
          <a:off x="467544" y="2681288"/>
          <a:ext cx="110966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9" name="Equation" r:id="rId11" imgW="672840" imgH="507960" progId="Equation.DSMT4">
                  <p:embed/>
                </p:oleObj>
              </mc:Choice>
              <mc:Fallback>
                <p:oleObj name="Equation" r:id="rId11" imgW="672840" imgH="50796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81288"/>
                        <a:ext cx="1109662" cy="8397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389612"/>
              </p:ext>
            </p:extLst>
          </p:nvPr>
        </p:nvGraphicFramePr>
        <p:xfrm>
          <a:off x="1028700" y="5012176"/>
          <a:ext cx="65341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0" name="Equation" r:id="rId13" imgW="3848040" imgH="583920" progId="Equation.DSMT4">
                  <p:embed/>
                </p:oleObj>
              </mc:Choice>
              <mc:Fallback>
                <p:oleObj name="Equation" r:id="rId13" imgW="3848040" imgH="58392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012176"/>
                        <a:ext cx="6534150" cy="993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14302"/>
              </p:ext>
            </p:extLst>
          </p:nvPr>
        </p:nvGraphicFramePr>
        <p:xfrm>
          <a:off x="2790675" y="5934074"/>
          <a:ext cx="3617062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1" name="Equation" r:id="rId15" imgW="1981080" imgH="393480" progId="Equation.DSMT4">
                  <p:embed/>
                </p:oleObj>
              </mc:Choice>
              <mc:Fallback>
                <p:oleObj name="Equation" r:id="rId15" imgW="1981080" imgH="39348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675" y="5934074"/>
                        <a:ext cx="3617062" cy="720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олилиния 3"/>
          <p:cNvSpPr/>
          <p:nvPr/>
        </p:nvSpPr>
        <p:spPr>
          <a:xfrm>
            <a:off x="1018041" y="4880908"/>
            <a:ext cx="4320000" cy="252000"/>
          </a:xfrm>
          <a:custGeom>
            <a:avLst/>
            <a:gdLst>
              <a:gd name="connsiteX0" fmla="*/ 1290 w 4423388"/>
              <a:gd name="connsiteY0" fmla="*/ 299804 h 299804"/>
              <a:gd name="connsiteX1" fmla="*/ 31270 w 4423388"/>
              <a:gd name="connsiteY1" fmla="*/ 194873 h 299804"/>
              <a:gd name="connsiteX2" fmla="*/ 211152 w 4423388"/>
              <a:gd name="connsiteY2" fmla="*/ 119922 h 299804"/>
              <a:gd name="connsiteX3" fmla="*/ 1155532 w 4423388"/>
              <a:gd name="connsiteY3" fmla="*/ 119922 h 299804"/>
              <a:gd name="connsiteX4" fmla="*/ 1830090 w 4423388"/>
              <a:gd name="connsiteY4" fmla="*/ 149902 h 299804"/>
              <a:gd name="connsiteX5" fmla="*/ 2174863 w 4423388"/>
              <a:gd name="connsiteY5" fmla="*/ 149902 h 299804"/>
              <a:gd name="connsiteX6" fmla="*/ 2369736 w 4423388"/>
              <a:gd name="connsiteY6" fmla="*/ 0 h 299804"/>
              <a:gd name="connsiteX7" fmla="*/ 2369736 w 4423388"/>
              <a:gd name="connsiteY7" fmla="*/ 0 h 299804"/>
              <a:gd name="connsiteX8" fmla="*/ 2504647 w 4423388"/>
              <a:gd name="connsiteY8" fmla="*/ 134912 h 299804"/>
              <a:gd name="connsiteX9" fmla="*/ 2774470 w 4423388"/>
              <a:gd name="connsiteY9" fmla="*/ 164892 h 299804"/>
              <a:gd name="connsiteX10" fmla="*/ 4138575 w 4423388"/>
              <a:gd name="connsiteY10" fmla="*/ 149902 h 299804"/>
              <a:gd name="connsiteX11" fmla="*/ 4348437 w 4423388"/>
              <a:gd name="connsiteY11" fmla="*/ 149902 h 299804"/>
              <a:gd name="connsiteX12" fmla="*/ 4423388 w 4423388"/>
              <a:gd name="connsiteY12" fmla="*/ 284814 h 299804"/>
              <a:gd name="connsiteX13" fmla="*/ 4423388 w 4423388"/>
              <a:gd name="connsiteY13" fmla="*/ 284814 h 29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3388" h="299804">
                <a:moveTo>
                  <a:pt x="1290" y="299804"/>
                </a:moveTo>
                <a:cubicBezTo>
                  <a:pt x="-1209" y="262328"/>
                  <a:pt x="-3707" y="224853"/>
                  <a:pt x="31270" y="194873"/>
                </a:cubicBezTo>
                <a:cubicBezTo>
                  <a:pt x="66247" y="164893"/>
                  <a:pt x="23775" y="132414"/>
                  <a:pt x="211152" y="119922"/>
                </a:cubicBezTo>
                <a:cubicBezTo>
                  <a:pt x="398529" y="107430"/>
                  <a:pt x="885709" y="114925"/>
                  <a:pt x="1155532" y="119922"/>
                </a:cubicBezTo>
                <a:cubicBezTo>
                  <a:pt x="1425355" y="124919"/>
                  <a:pt x="1660202" y="144905"/>
                  <a:pt x="1830090" y="149902"/>
                </a:cubicBezTo>
                <a:cubicBezTo>
                  <a:pt x="1999978" y="154899"/>
                  <a:pt x="2084922" y="174886"/>
                  <a:pt x="2174863" y="149902"/>
                </a:cubicBezTo>
                <a:cubicBezTo>
                  <a:pt x="2264804" y="124918"/>
                  <a:pt x="2369736" y="0"/>
                  <a:pt x="2369736" y="0"/>
                </a:cubicBezTo>
                <a:lnTo>
                  <a:pt x="2369736" y="0"/>
                </a:lnTo>
                <a:cubicBezTo>
                  <a:pt x="2392221" y="22485"/>
                  <a:pt x="2437191" y="107430"/>
                  <a:pt x="2504647" y="134912"/>
                </a:cubicBezTo>
                <a:cubicBezTo>
                  <a:pt x="2572103" y="162394"/>
                  <a:pt x="2774470" y="164892"/>
                  <a:pt x="2774470" y="164892"/>
                </a:cubicBezTo>
                <a:lnTo>
                  <a:pt x="4138575" y="149902"/>
                </a:lnTo>
                <a:cubicBezTo>
                  <a:pt x="4400903" y="147404"/>
                  <a:pt x="4300968" y="127417"/>
                  <a:pt x="4348437" y="149902"/>
                </a:cubicBezTo>
                <a:cubicBezTo>
                  <a:pt x="4395906" y="172387"/>
                  <a:pt x="4423388" y="284814"/>
                  <a:pt x="4423388" y="284814"/>
                </a:cubicBezTo>
                <a:lnTo>
                  <a:pt x="4423388" y="284814"/>
                </a:lnTo>
              </a:path>
            </a:pathLst>
          </a:cu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1772727" y="4341261"/>
            <a:ext cx="2983596" cy="468000"/>
          </a:xfrm>
          <a:custGeom>
            <a:avLst/>
            <a:gdLst>
              <a:gd name="connsiteX0" fmla="*/ 11103 w 2983596"/>
              <a:gd name="connsiteY0" fmla="*/ 0 h 540733"/>
              <a:gd name="connsiteX1" fmla="*/ 11103 w 2983596"/>
              <a:gd name="connsiteY1" fmla="*/ 89941 h 540733"/>
              <a:gd name="connsiteX2" fmla="*/ 11103 w 2983596"/>
              <a:gd name="connsiteY2" fmla="*/ 239843 h 540733"/>
              <a:gd name="connsiteX3" fmla="*/ 161004 w 2983596"/>
              <a:gd name="connsiteY3" fmla="*/ 299804 h 540733"/>
              <a:gd name="connsiteX4" fmla="*/ 865542 w 2983596"/>
              <a:gd name="connsiteY4" fmla="*/ 329784 h 540733"/>
              <a:gd name="connsiteX5" fmla="*/ 1435168 w 2983596"/>
              <a:gd name="connsiteY5" fmla="*/ 329784 h 540733"/>
              <a:gd name="connsiteX6" fmla="*/ 1540099 w 2983596"/>
              <a:gd name="connsiteY6" fmla="*/ 479686 h 540733"/>
              <a:gd name="connsiteX7" fmla="*/ 1540099 w 2983596"/>
              <a:gd name="connsiteY7" fmla="*/ 539646 h 540733"/>
              <a:gd name="connsiteX8" fmla="*/ 1570080 w 2983596"/>
              <a:gd name="connsiteY8" fmla="*/ 434715 h 540733"/>
              <a:gd name="connsiteX9" fmla="*/ 1615050 w 2983596"/>
              <a:gd name="connsiteY9" fmla="*/ 344774 h 540733"/>
              <a:gd name="connsiteX10" fmla="*/ 1734971 w 2983596"/>
              <a:gd name="connsiteY10" fmla="*/ 329784 h 540733"/>
              <a:gd name="connsiteX11" fmla="*/ 2274617 w 2983596"/>
              <a:gd name="connsiteY11" fmla="*/ 329784 h 540733"/>
              <a:gd name="connsiteX12" fmla="*/ 2769293 w 2983596"/>
              <a:gd name="connsiteY12" fmla="*/ 329784 h 540733"/>
              <a:gd name="connsiteX13" fmla="*/ 2919194 w 2983596"/>
              <a:gd name="connsiteY13" fmla="*/ 329784 h 540733"/>
              <a:gd name="connsiteX14" fmla="*/ 2979155 w 2983596"/>
              <a:gd name="connsiteY14" fmla="*/ 194873 h 540733"/>
              <a:gd name="connsiteX15" fmla="*/ 2979155 w 2983596"/>
              <a:gd name="connsiteY15" fmla="*/ 149902 h 540733"/>
              <a:gd name="connsiteX16" fmla="*/ 2979155 w 2983596"/>
              <a:gd name="connsiteY16" fmla="*/ 149902 h 54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83596" h="540733">
                <a:moveTo>
                  <a:pt x="11103" y="0"/>
                </a:moveTo>
                <a:lnTo>
                  <a:pt x="11103" y="89941"/>
                </a:lnTo>
                <a:cubicBezTo>
                  <a:pt x="11103" y="129915"/>
                  <a:pt x="-13880" y="204866"/>
                  <a:pt x="11103" y="239843"/>
                </a:cubicBezTo>
                <a:cubicBezTo>
                  <a:pt x="36086" y="274820"/>
                  <a:pt x="18598" y="284814"/>
                  <a:pt x="161004" y="299804"/>
                </a:cubicBezTo>
                <a:cubicBezTo>
                  <a:pt x="303410" y="314794"/>
                  <a:pt x="653181" y="324787"/>
                  <a:pt x="865542" y="329784"/>
                </a:cubicBezTo>
                <a:cubicBezTo>
                  <a:pt x="1077903" y="334781"/>
                  <a:pt x="1322742" y="304800"/>
                  <a:pt x="1435168" y="329784"/>
                </a:cubicBezTo>
                <a:cubicBezTo>
                  <a:pt x="1547594" y="354768"/>
                  <a:pt x="1522611" y="444709"/>
                  <a:pt x="1540099" y="479686"/>
                </a:cubicBezTo>
                <a:cubicBezTo>
                  <a:pt x="1557588" y="514663"/>
                  <a:pt x="1535102" y="547141"/>
                  <a:pt x="1540099" y="539646"/>
                </a:cubicBezTo>
                <a:cubicBezTo>
                  <a:pt x="1545096" y="532151"/>
                  <a:pt x="1557588" y="467194"/>
                  <a:pt x="1570080" y="434715"/>
                </a:cubicBezTo>
                <a:cubicBezTo>
                  <a:pt x="1582572" y="402236"/>
                  <a:pt x="1587568" y="362262"/>
                  <a:pt x="1615050" y="344774"/>
                </a:cubicBezTo>
                <a:cubicBezTo>
                  <a:pt x="1642532" y="327286"/>
                  <a:pt x="1625043" y="332282"/>
                  <a:pt x="1734971" y="329784"/>
                </a:cubicBezTo>
                <a:cubicBezTo>
                  <a:pt x="1844899" y="327286"/>
                  <a:pt x="2274617" y="329784"/>
                  <a:pt x="2274617" y="329784"/>
                </a:cubicBezTo>
                <a:lnTo>
                  <a:pt x="2769293" y="329784"/>
                </a:lnTo>
                <a:cubicBezTo>
                  <a:pt x="2876722" y="329784"/>
                  <a:pt x="2884217" y="352269"/>
                  <a:pt x="2919194" y="329784"/>
                </a:cubicBezTo>
                <a:cubicBezTo>
                  <a:pt x="2954171" y="307299"/>
                  <a:pt x="2969162" y="224853"/>
                  <a:pt x="2979155" y="194873"/>
                </a:cubicBezTo>
                <a:cubicBezTo>
                  <a:pt x="2989148" y="164893"/>
                  <a:pt x="2979155" y="149902"/>
                  <a:pt x="2979155" y="149902"/>
                </a:cubicBezTo>
                <a:lnTo>
                  <a:pt x="2979155" y="149902"/>
                </a:lnTo>
              </a:path>
            </a:pathLst>
          </a:cu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596897" y="1692097"/>
            <a:ext cx="3223575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600" b="1" dirty="0"/>
              <a:t>Momentum Conservation Equation </a:t>
            </a:r>
          </a:p>
          <a:p>
            <a:r>
              <a:rPr lang="en-US" sz="1600" b="1" dirty="0"/>
              <a:t>(for Eulerian Volume)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64088" y="2708920"/>
            <a:ext cx="3816424" cy="480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/>
              <a:t>For continuously differentiable </a:t>
            </a:r>
            <a:r>
              <a:rPr lang="en-US" dirty="0">
                <a:sym typeface="Symbol"/>
              </a:rPr>
              <a:t>(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 and 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v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 </a:t>
            </a:r>
            <a:r>
              <a:rPr lang="en-US" dirty="0"/>
              <a:t> 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3419872" y="3221278"/>
            <a:ext cx="216024" cy="711778"/>
          </a:xfrm>
          <a:prstGeom prst="straightConnector1">
            <a:avLst/>
          </a:prstGeom>
          <a:ln w="28575">
            <a:solidFill>
              <a:srgbClr val="8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355976" y="3189051"/>
            <a:ext cx="216024" cy="711778"/>
          </a:xfrm>
          <a:prstGeom prst="straightConnector1">
            <a:avLst/>
          </a:prstGeom>
          <a:ln w="28575">
            <a:solidFill>
              <a:srgbClr val="8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187624" y="3200112"/>
            <a:ext cx="1368152" cy="588928"/>
          </a:xfrm>
          <a:prstGeom prst="straightConnector1">
            <a:avLst/>
          </a:prstGeom>
          <a:ln w="28575">
            <a:solidFill>
              <a:srgbClr val="8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779912" y="4880908"/>
            <a:ext cx="1548172" cy="92435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5473" y="4592813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5484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 animBg="1"/>
      <p:bldP spid="15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7555" y="1570802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dirty="0">
                <a:sym typeface="Symbol"/>
              </a:rPr>
              <a:t></a:t>
            </a:r>
            <a:r>
              <a:rPr lang="de-DE" sz="2000" b="1" dirty="0">
                <a:latin typeface="Georgia" panose="02040502050405020303" pitchFamily="18" charset="0"/>
              </a:rPr>
              <a:t>x = v</a:t>
            </a:r>
            <a:r>
              <a:rPr lang="de-DE" sz="2000" dirty="0"/>
              <a:t> </a:t>
            </a:r>
            <a:r>
              <a:rPr lang="de-DE" sz="2000" dirty="0">
                <a:sym typeface="Symbol"/>
              </a:rPr>
              <a:t></a:t>
            </a:r>
            <a:r>
              <a:rPr lang="de-DE" sz="2000" i="1" dirty="0"/>
              <a:t>t</a:t>
            </a:r>
            <a:r>
              <a:rPr lang="de-DE" sz="2000" dirty="0"/>
              <a:t>,     </a:t>
            </a:r>
            <a:r>
              <a:rPr lang="de-DE" sz="2000" dirty="0">
                <a:sym typeface="Symbol"/>
              </a:rPr>
              <a:t></a:t>
            </a:r>
            <a:r>
              <a:rPr lang="de-DE" sz="2000" b="1" dirty="0">
                <a:latin typeface="Georgia" panose="02040502050405020303" pitchFamily="18" charset="0"/>
              </a:rPr>
              <a:t>n = </a:t>
            </a:r>
            <a:r>
              <a:rPr lang="de-DE" sz="2000" dirty="0">
                <a:latin typeface="Georgia" panose="02040502050405020303" pitchFamily="18" charset="0"/>
              </a:rPr>
              <a:t>[</a:t>
            </a:r>
            <a:r>
              <a:rPr lang="de-DE" sz="2000" b="1" dirty="0">
                <a:latin typeface="Georgia" panose="02040502050405020303" pitchFamily="18" charset="0"/>
                <a:sym typeface="Symbol"/>
              </a:rPr>
              <a:t>n</a:t>
            </a:r>
            <a:r>
              <a:rPr lang="de-DE" sz="2000" dirty="0"/>
              <a:t> ] </a:t>
            </a:r>
            <a:r>
              <a:rPr lang="de-DE" sz="2000" dirty="0">
                <a:sym typeface="Symbol"/>
              </a:rPr>
              <a:t> </a:t>
            </a:r>
            <a:r>
              <a:rPr lang="de-DE" sz="2000" i="1" dirty="0"/>
              <a:t>t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32667" y="116632"/>
          <a:ext cx="7596000" cy="13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3" imgW="5003640" imgH="901440" progId="Equation.DSMT4">
                  <p:embed/>
                </p:oleObj>
              </mc:Choice>
              <mc:Fallback>
                <p:oleObj name="Equation" r:id="rId3" imgW="5003640" imgH="90144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67" y="116632"/>
                        <a:ext cx="7596000" cy="13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2564904"/>
            <a:ext cx="5904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200" dirty="0">
                <a:sym typeface="Symbol"/>
              </a:rPr>
              <a:t></a:t>
            </a:r>
            <a:r>
              <a:rPr lang="de-DE" sz="2200" i="1" dirty="0" err="1">
                <a:latin typeface="Georgia" panose="02040502050405020303" pitchFamily="18" charset="0"/>
              </a:rPr>
              <a:t>n</a:t>
            </a:r>
            <a:r>
              <a:rPr lang="de-DE" sz="2200" i="1" baseline="-34000" dirty="0" err="1">
                <a:latin typeface="Georgia" panose="02040502050405020303" pitchFamily="18" charset="0"/>
              </a:rPr>
              <a:t>i</a:t>
            </a:r>
            <a:r>
              <a:rPr lang="de-DE" sz="2200" b="1" dirty="0">
                <a:latin typeface="Georgia" panose="02040502050405020303" pitchFamily="18" charset="0"/>
              </a:rPr>
              <a:t> = </a:t>
            </a:r>
            <a:r>
              <a:rPr lang="de-DE" sz="22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j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j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=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200" spc="-300" baseline="30000" dirty="0"/>
              <a:t>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</a:t>
            </a:r>
            <a:r>
              <a:rPr lang="de-DE" sz="2200" baseline="-28000" dirty="0"/>
              <a:t>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</a:t>
            </a:r>
            <a:r>
              <a:rPr lang="de-DE" sz="2200" dirty="0"/>
              <a:t> </a:t>
            </a:r>
            <a:r>
              <a:rPr lang="de-DE" sz="2200" b="1" dirty="0">
                <a:latin typeface="Georgia" panose="02040502050405020303" pitchFamily="18" charset="0"/>
              </a:rPr>
              <a:t>v</a:t>
            </a:r>
            <a:r>
              <a:rPr lang="de-DE" sz="2200" dirty="0"/>
              <a:t>)</a:t>
            </a:r>
            <a:r>
              <a:rPr lang="de-DE" sz="2200" i="1" baseline="-30000" dirty="0">
                <a:latin typeface="Georgia" panose="02040502050405020303" pitchFamily="18" charset="0"/>
                <a:sym typeface="Symbol"/>
              </a:rPr>
              <a:t>j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 smtClean="0"/>
              <a:t>t</a:t>
            </a:r>
            <a:endParaRPr lang="de-DE" sz="2200" dirty="0"/>
          </a:p>
        </p:txBody>
      </p:sp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572080"/>
              </p:ext>
            </p:extLst>
          </p:nvPr>
        </p:nvGraphicFramePr>
        <p:xfrm>
          <a:off x="420157" y="5857544"/>
          <a:ext cx="6024052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5" imgW="4127400" imgH="583920" progId="Equation.DSMT4">
                  <p:embed/>
                </p:oleObj>
              </mc:Choice>
              <mc:Fallback>
                <p:oleObj name="Equation" r:id="rId5" imgW="4127400" imgH="58392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57" y="5857544"/>
                        <a:ext cx="6024052" cy="792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790019"/>
              </p:ext>
            </p:extLst>
          </p:nvPr>
        </p:nvGraphicFramePr>
        <p:xfrm>
          <a:off x="3966740" y="4029322"/>
          <a:ext cx="5084103" cy="1056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7" imgW="3860640" imgH="799920" progId="Equation.DSMT4">
                  <p:embed/>
                </p:oleObj>
              </mc:Choice>
              <mc:Fallback>
                <p:oleObj name="Equation" r:id="rId7" imgW="3860640" imgH="79992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6740" y="4029322"/>
                        <a:ext cx="5084103" cy="105677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Группа 14"/>
          <p:cNvGrpSpPr/>
          <p:nvPr/>
        </p:nvGrpSpPr>
        <p:grpSpPr>
          <a:xfrm>
            <a:off x="5868144" y="1322206"/>
            <a:ext cx="3275856" cy="1194498"/>
            <a:chOff x="5868144" y="1322206"/>
            <a:chExt cx="3275856" cy="1194498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5868144" y="1322206"/>
              <a:ext cx="3275856" cy="1194498"/>
              <a:chOff x="5868144" y="1322206"/>
              <a:chExt cx="3275856" cy="1194498"/>
            </a:xfrm>
          </p:grpSpPr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xmlns="" id="{3EBB9D6E-CA86-4CF2-BCD4-3004C1A947A8}"/>
                  </a:ext>
                </a:extLst>
              </p:cNvPr>
              <p:cNvGrpSpPr/>
              <p:nvPr/>
            </p:nvGrpSpPr>
            <p:grpSpPr>
              <a:xfrm>
                <a:off x="6327695" y="1333190"/>
                <a:ext cx="1105911" cy="871674"/>
                <a:chOff x="6732788" y="4004597"/>
                <a:chExt cx="1800707" cy="14740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Объект 48">
                      <a:extLst>
                        <a:ext uri="{FF2B5EF4-FFF2-40B4-BE49-F238E27FC236}">
                          <a16:creationId xmlns:a16="http://schemas.microsoft.com/office/drawing/2014/main" xmlns="" id="{4AFEBC75-F605-474D-B371-F068360C3B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2788" y="4004597"/>
                      <a:ext cx="1800707" cy="1474011"/>
                    </a:xfrm>
                    <a:prstGeom prst="rect">
                      <a:avLst/>
                    </a:prstGeom>
                    <a:ln w="38100"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6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ru-RU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 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ru-RU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 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</m:mr>
                              <m:mr>
                                <m:e/>
                              </m:mr>
                              <m:mr>
                                <m:e>
                                  <m:r>
                                    <a:rPr lang="ru-RU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ru-RU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 </m:t>
                                  </m:r>
                                  <m:r>
                                    <a:rPr lang="ru-RU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ru-RU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 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</m:mr>
                            </m:m>
                          </m:oMath>
                        </m:oMathPara>
                      </a14:m>
                      <a:endParaRPr lang="ru-RU" sz="1600" b="1" dirty="0"/>
                    </a:p>
                  </p:txBody>
                </p:sp>
              </mc:Choice>
              <mc:Fallback xmlns="">
                <p:sp>
                  <p:nvSpPr>
                    <p:cNvPr id="16" name="Объект 48">
                      <a:extLst>
                        <a:ext uri="{FF2B5EF4-FFF2-40B4-BE49-F238E27FC236}">
                          <a16:creationId xmlns:a16="http://schemas.microsoft.com/office/drawing/2014/main" id="{4AFEBC75-F605-474D-B371-F068360C3B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2788" y="4004597"/>
                      <a:ext cx="1800707" cy="147401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Прямая со стрелкой 16">
                  <a:extLst>
                    <a:ext uri="{FF2B5EF4-FFF2-40B4-BE49-F238E27FC236}">
                      <a16:creationId xmlns:a16="http://schemas.microsoft.com/office/drawing/2014/main" xmlns="" id="{B0818896-C983-4B36-9857-D4BACE6F2D44}"/>
                    </a:ext>
                  </a:extLst>
                </p:cNvPr>
                <p:cNvCxnSpPr/>
                <p:nvPr/>
              </p:nvCxnSpPr>
              <p:spPr>
                <a:xfrm>
                  <a:off x="7027660" y="4507988"/>
                  <a:ext cx="0" cy="469033"/>
                </a:xfrm>
                <a:prstGeom prst="straightConnector1">
                  <a:avLst/>
                </a:prstGeom>
                <a:ln w="38100" cmpd="dbl">
                  <a:solidFill>
                    <a:srgbClr val="C0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 стрелкой 17">
                  <a:extLst>
                    <a:ext uri="{FF2B5EF4-FFF2-40B4-BE49-F238E27FC236}">
                      <a16:creationId xmlns:a16="http://schemas.microsoft.com/office/drawing/2014/main" xmlns="" id="{C6473AD0-4C9A-44CF-8422-E0B6587983CE}"/>
                    </a:ext>
                  </a:extLst>
                </p:cNvPr>
                <p:cNvCxnSpPr/>
                <p:nvPr/>
              </p:nvCxnSpPr>
              <p:spPr>
                <a:xfrm>
                  <a:off x="7521117" y="4493291"/>
                  <a:ext cx="0" cy="469033"/>
                </a:xfrm>
                <a:prstGeom prst="straightConnector1">
                  <a:avLst/>
                </a:prstGeom>
                <a:ln w="38100" cmpd="dbl">
                  <a:solidFill>
                    <a:srgbClr val="C0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Объект 44">
                    <a:extLst>
                      <a:ext uri="{FF2B5EF4-FFF2-40B4-BE49-F238E27FC236}">
                        <a16:creationId xmlns:a16="http://schemas.microsoft.com/office/drawing/2014/main" xmlns="" id="{1409EF54-FFBA-4D9C-8812-A6B0251963EB}"/>
                      </a:ext>
                    </a:extLst>
                  </p:cNvPr>
                  <p:cNvSpPr txBox="1"/>
                  <p:nvPr/>
                </p:nvSpPr>
                <p:spPr>
                  <a:xfrm>
                    <a:off x="7830071" y="1322206"/>
                    <a:ext cx="995938" cy="871674"/>
                  </a:xfrm>
                  <a:prstGeom prst="rect">
                    <a:avLst/>
                  </a:prstGeom>
                  <a:ln w="28575">
                    <a:solidFill>
                      <a:schemeClr val="accent2">
                        <a:lumMod val="75000"/>
                      </a:schemeClr>
                    </a:solidFill>
                  </a:ln>
                </p:spPr>
                <p:txBody>
                  <a:bodyPr>
                    <a:normAutofit fontScale="700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en-US" sz="2400" b="1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ru-RU" sz="2400" b="1" dirty="0"/>
                  </a:p>
                </p:txBody>
              </p:sp>
            </mc:Choice>
            <mc:Fallback>
              <p:sp>
                <p:nvSpPr>
                  <p:cNvPr id="12" name="Объект 44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1409EF54-FFBA-4D9C-8812-A6B0251963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0071" y="1322206"/>
                    <a:ext cx="995938" cy="87167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 w="28575">
                    <a:solidFill>
                      <a:schemeClr val="accent2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xmlns="" id="{6EB473C9-FB86-4E29-83BB-202D9346A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5548" y="1586574"/>
                <a:ext cx="306231" cy="277368"/>
              </a:xfrm>
              <a:prstGeom prst="straightConnector1">
                <a:avLst/>
              </a:prstGeom>
              <a:ln w="38100" cmpd="dbl">
                <a:headEnd type="stealth" w="med" len="me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xmlns="" id="{56AEC7FA-DB24-4EF6-BC86-F7BA075A99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92275" y="1577896"/>
                <a:ext cx="238180" cy="312039"/>
              </a:xfrm>
              <a:prstGeom prst="straightConnector1">
                <a:avLst/>
              </a:prstGeom>
              <a:ln w="38100" cmpd="dbl">
                <a:headEnd type="stealth" w="med" len="me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7B61BBC3-A9B0-4752-8EE8-C0E5AF8EE5B9}"/>
                  </a:ext>
                </a:extLst>
              </p:cNvPr>
              <p:cNvSpPr txBox="1"/>
              <p:nvPr/>
            </p:nvSpPr>
            <p:spPr>
              <a:xfrm>
                <a:off x="5868144" y="2247015"/>
                <a:ext cx="3275856" cy="2696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C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60000"/>
                  </a:lnSpc>
                </a:pPr>
                <a:r>
                  <a:rPr lang="en-US" dirty="0">
                    <a:latin typeface="Georgia" panose="02040502050405020303" pitchFamily="18" charset="0"/>
                    <a:sym typeface="Symbol"/>
                  </a:rPr>
                  <a:t></a:t>
                </a:r>
                <a:r>
                  <a:rPr lang="nl-BE" i="1" baseline="-25000" dirty="0">
                    <a:latin typeface="Georgia" panose="02040502050405020303" pitchFamily="18" charset="0"/>
                  </a:rPr>
                  <a:t>ij</a:t>
                </a:r>
                <a:r>
                  <a:rPr lang="nl-BE" i="1" u="sng" baseline="-25000" dirty="0">
                    <a:solidFill>
                      <a:srgbClr val="009900"/>
                    </a:solidFill>
                    <a:latin typeface="Georgia" panose="02040502050405020303" pitchFamily="18" charset="0"/>
                  </a:rPr>
                  <a:t>k</a:t>
                </a:r>
                <a:r>
                  <a:rPr lang="en-US" dirty="0">
                    <a:latin typeface="Georgia" panose="02040502050405020303" pitchFamily="18" charset="0"/>
                    <a:sym typeface="Symbol"/>
                  </a:rPr>
                  <a:t></a:t>
                </a:r>
                <a:r>
                  <a:rPr lang="nl-BE" i="1" baseline="-25000" dirty="0">
                    <a:latin typeface="Georgia" panose="02040502050405020303" pitchFamily="18" charset="0"/>
                  </a:rPr>
                  <a:t>lm</a:t>
                </a:r>
                <a:r>
                  <a:rPr lang="nl-BE" i="1" u="sng" baseline="-25000" dirty="0">
                    <a:solidFill>
                      <a:srgbClr val="009900"/>
                    </a:solidFill>
                    <a:latin typeface="Georgia" panose="02040502050405020303" pitchFamily="18" charset="0"/>
                  </a:rPr>
                  <a:t>k</a:t>
                </a:r>
                <a:r>
                  <a:rPr lang="nl-BE" dirty="0">
                    <a:latin typeface="Georgia" panose="02040502050405020303" pitchFamily="18" charset="0"/>
                  </a:rPr>
                  <a:t> </a:t>
                </a:r>
                <a:r>
                  <a:rPr lang="en-US" dirty="0">
                    <a:latin typeface="Georgia" panose="02040502050405020303" pitchFamily="18" charset="0"/>
                    <a:sym typeface="Symbol"/>
                  </a:rPr>
                  <a:t></a:t>
                </a:r>
                <a:r>
                  <a:rPr lang="en-US" dirty="0">
                    <a:latin typeface="Georgia" panose="02040502050405020303" pitchFamily="18" charset="0"/>
                  </a:rPr>
                  <a:t> </a:t>
                </a:r>
                <a:r>
                  <a:rPr lang="en-US" dirty="0">
                    <a:latin typeface="Georgia" panose="02040502050405020303" pitchFamily="18" charset="0"/>
                    <a:sym typeface="Symbol"/>
                  </a:rPr>
                  <a:t></a:t>
                </a:r>
                <a:r>
                  <a:rPr lang="nl-BE" i="1" u="sng" baseline="-25000" dirty="0">
                    <a:solidFill>
                      <a:srgbClr val="009900"/>
                    </a:solidFill>
                    <a:latin typeface="Georgia" panose="02040502050405020303" pitchFamily="18" charset="0"/>
                  </a:rPr>
                  <a:t>k</a:t>
                </a:r>
                <a:r>
                  <a:rPr lang="nl-BE" i="1" baseline="-25000" dirty="0">
                    <a:latin typeface="Georgia" panose="02040502050405020303" pitchFamily="18" charset="0"/>
                  </a:rPr>
                  <a:t>ij</a:t>
                </a:r>
                <a:r>
                  <a:rPr lang="en-US" dirty="0">
                    <a:latin typeface="Georgia" panose="02040502050405020303" pitchFamily="18" charset="0"/>
                    <a:sym typeface="Symbol"/>
                  </a:rPr>
                  <a:t></a:t>
                </a:r>
                <a:r>
                  <a:rPr lang="nl-BE" i="1" u="sng" baseline="-25000" dirty="0">
                    <a:solidFill>
                      <a:srgbClr val="009900"/>
                    </a:solidFill>
                    <a:latin typeface="Georgia" panose="02040502050405020303" pitchFamily="18" charset="0"/>
                  </a:rPr>
                  <a:t>k</a:t>
                </a:r>
                <a:r>
                  <a:rPr lang="nl-BE" i="1" baseline="-25000" dirty="0">
                    <a:latin typeface="Georgia" panose="02040502050405020303" pitchFamily="18" charset="0"/>
                  </a:rPr>
                  <a:t>lm</a:t>
                </a:r>
                <a:r>
                  <a:rPr lang="nl-BE" dirty="0">
                    <a:latin typeface="Georgia" panose="02040502050405020303" pitchFamily="18" charset="0"/>
                  </a:rPr>
                  <a:t> = </a:t>
                </a:r>
                <a:r>
                  <a:rPr lang="en-US" dirty="0">
                    <a:latin typeface="Georgia" panose="02040502050405020303" pitchFamily="18" charset="0"/>
                    <a:sym typeface="Symbol"/>
                  </a:rPr>
                  <a:t></a:t>
                </a:r>
                <a:r>
                  <a:rPr lang="nl-BE" i="1" baseline="-25000" dirty="0">
                    <a:latin typeface="Georgia" panose="02040502050405020303" pitchFamily="18" charset="0"/>
                  </a:rPr>
                  <a:t>il </a:t>
                </a:r>
                <a:r>
                  <a:rPr lang="en-US" dirty="0">
                    <a:latin typeface="Georgia" panose="02040502050405020303" pitchFamily="18" charset="0"/>
                    <a:sym typeface="Symbol"/>
                  </a:rPr>
                  <a:t></a:t>
                </a:r>
                <a:r>
                  <a:rPr lang="nl-BE" i="1" baseline="-25000" dirty="0">
                    <a:latin typeface="Georgia" panose="02040502050405020303" pitchFamily="18" charset="0"/>
                  </a:rPr>
                  <a:t>jm</a:t>
                </a:r>
                <a:r>
                  <a:rPr lang="nl-BE" dirty="0">
                    <a:latin typeface="Georgia" panose="02040502050405020303" pitchFamily="18" charset="0"/>
                  </a:rPr>
                  <a:t> – </a:t>
                </a:r>
                <a:r>
                  <a:rPr lang="en-US" dirty="0">
                    <a:latin typeface="Georgia" panose="02040502050405020303" pitchFamily="18" charset="0"/>
                    <a:sym typeface="Symbol"/>
                  </a:rPr>
                  <a:t></a:t>
                </a:r>
                <a:r>
                  <a:rPr lang="nl-BE" i="1" baseline="-25000" dirty="0">
                    <a:latin typeface="Georgia" panose="02040502050405020303" pitchFamily="18" charset="0"/>
                  </a:rPr>
                  <a:t>im</a:t>
                </a:r>
                <a:r>
                  <a:rPr lang="en-US" dirty="0">
                    <a:latin typeface="Georgia" panose="02040502050405020303" pitchFamily="18" charset="0"/>
                    <a:sym typeface="Symbol"/>
                  </a:rPr>
                  <a:t></a:t>
                </a:r>
                <a:r>
                  <a:rPr lang="nl-BE" i="1" baseline="-25000" dirty="0">
                    <a:latin typeface="Georgia" panose="02040502050405020303" pitchFamily="18" charset="0"/>
                  </a:rPr>
                  <a:t>jl</a:t>
                </a:r>
                <a:endParaRPr lang="ru-RU" dirty="0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21" name="Плюс 6">
              <a:extLst>
                <a:ext uri="{FF2B5EF4-FFF2-40B4-BE49-F238E27FC236}">
                  <a16:creationId xmlns:a16="http://schemas.microsoft.com/office/drawing/2014/main" xmlns="" id="{F5246096-B4B0-4E0D-B8EC-1629E6DA8D6D}"/>
                </a:ext>
              </a:extLst>
            </p:cNvPr>
            <p:cNvSpPr/>
            <p:nvPr/>
          </p:nvSpPr>
          <p:spPr>
            <a:xfrm>
              <a:off x="7006081" y="1713037"/>
              <a:ext cx="252000" cy="216000"/>
            </a:xfrm>
            <a:prstGeom prst="mathPlu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Минус 7">
              <a:extLst>
                <a:ext uri="{FF2B5EF4-FFF2-40B4-BE49-F238E27FC236}">
                  <a16:creationId xmlns:a16="http://schemas.microsoft.com/office/drawing/2014/main" xmlns="" id="{3F8C3B79-BCE4-45FA-9032-41925237EFD5}"/>
                </a:ext>
              </a:extLst>
            </p:cNvPr>
            <p:cNvSpPr/>
            <p:nvPr/>
          </p:nvSpPr>
          <p:spPr>
            <a:xfrm>
              <a:off x="8476332" y="1700603"/>
              <a:ext cx="252000" cy="180000"/>
            </a:xfrm>
            <a:prstGeom prst="mathMinus">
              <a:avLst/>
            </a:prstGeom>
            <a:solidFill>
              <a:srgbClr val="2F26E6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0AFF5A6-4E5B-4ED3-BC4A-6CF800DE8C9A}"/>
              </a:ext>
            </a:extLst>
          </p:cNvPr>
          <p:cNvSpPr txBox="1"/>
          <p:nvPr/>
        </p:nvSpPr>
        <p:spPr>
          <a:xfrm>
            <a:off x="120330" y="197769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>
                <a:sym typeface="Symbol"/>
              </a:rPr>
              <a:t></a:t>
            </a:r>
            <a:r>
              <a:rPr lang="de-DE" sz="2400" i="1" dirty="0">
                <a:latin typeface="Georgia" panose="02040502050405020303" pitchFamily="18" charset="0"/>
              </a:rPr>
              <a:t>x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b="1" dirty="0">
                <a:latin typeface="Georgia" panose="02040502050405020303" pitchFamily="18" charset="0"/>
              </a:rPr>
              <a:t> = </a:t>
            </a:r>
            <a:r>
              <a:rPr lang="de-DE" sz="2400" i="1" dirty="0">
                <a:latin typeface="Georgia" panose="02040502050405020303" pitchFamily="18" charset="0"/>
              </a:rPr>
              <a:t>v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dirty="0"/>
              <a:t> </a:t>
            </a:r>
            <a:r>
              <a:rPr lang="de-DE" sz="2400" dirty="0">
                <a:sym typeface="Symbol"/>
              </a:rPr>
              <a:t></a:t>
            </a:r>
            <a:r>
              <a:rPr lang="de-DE" sz="2400" i="1" dirty="0"/>
              <a:t>t</a:t>
            </a:r>
            <a:r>
              <a:rPr lang="de-DE" sz="2400" dirty="0"/>
              <a:t>     </a:t>
            </a:r>
            <a:endParaRPr lang="de-DE" sz="20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xmlns="" id="{C29D3131-BB8F-4724-BA58-9139AF10457D}"/>
              </a:ext>
            </a:extLst>
          </p:cNvPr>
          <p:cNvCxnSpPr/>
          <p:nvPr/>
        </p:nvCxnSpPr>
        <p:spPr>
          <a:xfrm flipH="1">
            <a:off x="1926680" y="1939836"/>
            <a:ext cx="2110137" cy="70787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xmlns="" id="{70C30A54-CAF9-4B16-B99E-E8CBC08803CE}"/>
              </a:ext>
            </a:extLst>
          </p:cNvPr>
          <p:cNvCxnSpPr>
            <a:cxnSpLocks/>
          </p:cNvCxnSpPr>
          <p:nvPr/>
        </p:nvCxnSpPr>
        <p:spPr>
          <a:xfrm flipH="1">
            <a:off x="913545" y="1878227"/>
            <a:ext cx="1437511" cy="26996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5BBB3811-1BA8-4D88-9177-BC755099DB77}"/>
              </a:ext>
            </a:extLst>
          </p:cNvPr>
          <p:cNvCxnSpPr>
            <a:cxnSpLocks/>
          </p:cNvCxnSpPr>
          <p:nvPr/>
        </p:nvCxnSpPr>
        <p:spPr>
          <a:xfrm flipH="1">
            <a:off x="5019649" y="1056234"/>
            <a:ext cx="1165496" cy="3154056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056E37B-F4AA-43EE-A812-85367D22765C}"/>
              </a:ext>
            </a:extLst>
          </p:cNvPr>
          <p:cNvSpPr txBox="1"/>
          <p:nvPr/>
        </p:nvSpPr>
        <p:spPr>
          <a:xfrm>
            <a:off x="3923928" y="5452835"/>
            <a:ext cx="5470668" cy="32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2000" dirty="0"/>
              <a:t>-</a:t>
            </a:r>
            <a:r>
              <a:rPr lang="ru-RU" sz="2000" spc="-50" dirty="0"/>
              <a:t> </a:t>
            </a:r>
            <a:r>
              <a:rPr lang="en-US" sz="2000" spc="-50" dirty="0"/>
              <a:t>Equilibrium Equation of Surface Forces at the point</a:t>
            </a:r>
            <a:endParaRPr lang="ru-RU" sz="2000" spc="-50" dirty="0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xmlns="" id="{26C85F0D-4193-4086-AD2A-DC40B7E465B0}"/>
              </a:ext>
            </a:extLst>
          </p:cNvPr>
          <p:cNvGrpSpPr/>
          <p:nvPr/>
        </p:nvGrpSpPr>
        <p:grpSpPr>
          <a:xfrm>
            <a:off x="23812" y="5357812"/>
            <a:ext cx="4332164" cy="501561"/>
            <a:chOff x="23812" y="5357812"/>
            <a:chExt cx="4332164" cy="5015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Объект 24">
                  <a:extLst>
                    <a:ext uri="{FF2B5EF4-FFF2-40B4-BE49-F238E27FC236}">
                      <a16:creationId xmlns:a16="http://schemas.microsoft.com/office/drawing/2014/main" xmlns="" id="{2A47556C-8090-42D5-9D84-3820A9EEC272}"/>
                    </a:ext>
                  </a:extLst>
                </p:cNvPr>
                <p:cNvSpPr txBox="1"/>
                <p:nvPr/>
              </p:nvSpPr>
              <p:spPr bwMode="auto">
                <a:xfrm>
                  <a:off x="23812" y="5357812"/>
                  <a:ext cx="4332164" cy="5015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200" i="1" spc="-7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  <m:r>
                          <a:rPr lang="ru-RU" sz="2200" i="1" spc="-7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200" i="1" spc="-7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200" i="1" spc="-7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2200" i="1" spc="-7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en-US" sz="2200" b="0" i="1" spc="-7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sSub>
                          <m:sSubPr>
                            <m:ctrlPr>
                              <a:rPr lang="ru-RU" sz="2200" i="1" spc="-7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b="0" i="1" spc="-7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ru-RU" sz="2200" spc="-70" dirty="0"/>
                </a:p>
              </p:txBody>
            </p:sp>
          </mc:Choice>
          <mc:Fallback xmlns="">
            <p:sp>
              <p:nvSpPr>
                <p:cNvPr id="25" name="Объект 24">
                  <a:extLst>
                    <a:ext uri="{FF2B5EF4-FFF2-40B4-BE49-F238E27FC236}">
                      <a16:creationId xmlns:a16="http://schemas.microsoft.com/office/drawing/2014/main" id="{2A47556C-8090-42D5-9D84-3820A9EEC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812" y="5357812"/>
                  <a:ext cx="4332164" cy="5015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016137AC-A0FF-4B19-8FAE-2C30146744E1}"/>
                </a:ext>
              </a:extLst>
            </p:cNvPr>
            <p:cNvSpPr txBox="1"/>
            <p:nvPr/>
          </p:nvSpPr>
          <p:spPr>
            <a:xfrm>
              <a:off x="38669" y="5434119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B219EC3-EC89-4A51-A3AE-42499FDD9961}"/>
                </a:ext>
              </a:extLst>
            </p:cNvPr>
            <p:cNvSpPr txBox="1"/>
            <p:nvPr/>
          </p:nvSpPr>
          <p:spPr>
            <a:xfrm>
              <a:off x="913545" y="5443090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92CC37C2-4A3D-4E28-B58B-5FCD6488E005}"/>
                </a:ext>
              </a:extLst>
            </p:cNvPr>
            <p:cNvSpPr txBox="1"/>
            <p:nvPr/>
          </p:nvSpPr>
          <p:spPr>
            <a:xfrm>
              <a:off x="1809326" y="5433041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BC41199-C6C3-46ED-B7C2-DAD230659FB0}"/>
                </a:ext>
              </a:extLst>
            </p:cNvPr>
            <p:cNvSpPr txBox="1"/>
            <p:nvPr/>
          </p:nvSpPr>
          <p:spPr>
            <a:xfrm>
              <a:off x="2705107" y="5443090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7D86BC6-3433-4BFD-9CCC-B9906AE8B650}"/>
                </a:ext>
              </a:extLst>
            </p:cNvPr>
            <p:cNvSpPr txBox="1"/>
            <p:nvPr/>
          </p:nvSpPr>
          <p:spPr>
            <a:xfrm>
              <a:off x="3360550" y="5445952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Объект 4">
                <a:extLst>
                  <a:ext uri="{FF2B5EF4-FFF2-40B4-BE49-F238E27FC236}">
                    <a16:creationId xmlns:a16="http://schemas.microsoft.com/office/drawing/2014/main" xmlns="" id="{BBECA2C1-6E2A-46ED-831B-F2C8C4AD2EC0}"/>
                  </a:ext>
                </a:extLst>
              </p:cNvPr>
              <p:cNvSpPr txBox="1"/>
              <p:nvPr/>
            </p:nvSpPr>
            <p:spPr bwMode="auto">
              <a:xfrm>
                <a:off x="871611" y="4305711"/>
                <a:ext cx="2110137" cy="504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7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Georgia" panose="02040502050405020303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den>
                          </m:f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Georgia" panose="02040502050405020303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Объект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ECA2C1-6E2A-46ED-831B-F2C8C4AD2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611" y="4305711"/>
                <a:ext cx="2110137" cy="504000"/>
              </a:xfrm>
              <a:prstGeom prst="rect">
                <a:avLst/>
              </a:prstGeom>
              <a:blipFill rotWithShape="1">
                <a:blip r:embed="rId12"/>
                <a:stretch>
                  <a:fillRect t="-10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5BBB3811-1BA8-4D88-9177-BC755099DB77}"/>
              </a:ext>
            </a:extLst>
          </p:cNvPr>
          <p:cNvCxnSpPr>
            <a:cxnSpLocks/>
          </p:cNvCxnSpPr>
          <p:nvPr/>
        </p:nvCxnSpPr>
        <p:spPr>
          <a:xfrm flipH="1">
            <a:off x="1403648" y="1392855"/>
            <a:ext cx="3254793" cy="410709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6064" y="2996952"/>
            <a:ext cx="2784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200" dirty="0" smtClean="0"/>
              <a:t>=</a:t>
            </a:r>
            <a:r>
              <a:rPr lang="de-DE" sz="2200" i="1" dirty="0" smtClean="0"/>
              <a:t> </a:t>
            </a:r>
            <a:r>
              <a:rPr lang="de-DE" sz="2200" spc="-300" baseline="30000" dirty="0"/>
              <a:t>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 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jki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jlm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i="1" dirty="0" err="1" smtClean="0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 smtClean="0">
                <a:latin typeface="Georgia" panose="02040502050405020303" pitchFamily="18" charset="0"/>
                <a:sym typeface="Symbol"/>
              </a:rPr>
              <a:t>m</a:t>
            </a:r>
            <a:endParaRPr lang="de-DE" sz="22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576064" y="3428503"/>
            <a:ext cx="755259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200" i="1" dirty="0" smtClean="0"/>
              <a:t>=  </a:t>
            </a:r>
            <a:r>
              <a:rPr lang="de-DE" sz="2200" spc="-300" baseline="30000" dirty="0"/>
              <a:t>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 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kl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im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i="1" dirty="0" err="1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m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 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km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l </a:t>
            </a:r>
            <a:r>
              <a:rPr lang="de-DE" sz="2200" i="1" dirty="0" err="1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m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k </a:t>
            </a:r>
            <a:r>
              <a:rPr lang="de-DE" sz="2200" i="1" dirty="0">
                <a:latin typeface="Georgia" panose="02040502050405020303" pitchFamily="18" charset="0"/>
              </a:rPr>
              <a:t>v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i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</a:t>
            </a:r>
            <a:r>
              <a:rPr lang="de-DE" sz="2200" i="1" dirty="0" err="1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200" spc="-300" baseline="30000" dirty="0"/>
              <a:t> 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endParaRPr lang="de-DE" sz="2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24855" y="3015516"/>
            <a:ext cx="4186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200" dirty="0" smtClean="0"/>
              <a:t>=</a:t>
            </a:r>
            <a:r>
              <a:rPr lang="de-DE" sz="2200" i="1" dirty="0" smtClean="0"/>
              <a:t> </a:t>
            </a:r>
            <a:r>
              <a:rPr lang="de-DE" sz="2200" spc="-300" baseline="30000" dirty="0"/>
              <a:t>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 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kl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im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 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km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l </a:t>
            </a:r>
            <a:r>
              <a:rPr lang="de-DE" sz="2200" i="1" dirty="0" err="1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m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 </a:t>
            </a:r>
            <a:r>
              <a:rPr lang="de-DE" sz="2200" dirty="0" smtClean="0"/>
              <a:t>=</a:t>
            </a:r>
            <a:endParaRPr lang="de-DE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5961371" y="2571246"/>
            <a:ext cx="30024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200" dirty="0" smtClean="0"/>
              <a:t>=</a:t>
            </a:r>
            <a:r>
              <a:rPr lang="de-DE" sz="2200" i="1" dirty="0" smtClean="0"/>
              <a:t> </a:t>
            </a:r>
            <a:r>
              <a:rPr lang="de-DE" sz="2200" spc="-300" baseline="30000" dirty="0"/>
              <a:t>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 smtClean="0">
                <a:latin typeface="Georgia" panose="02040502050405020303" pitchFamily="18" charset="0"/>
                <a:sym typeface="Symbol"/>
              </a:rPr>
              <a:t>(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jlm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i="1" dirty="0" err="1" smtClean="0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 smtClean="0">
                <a:latin typeface="Georgia" panose="02040502050405020303" pitchFamily="18" charset="0"/>
                <a:sym typeface="Symbol"/>
              </a:rPr>
              <a:t>m</a:t>
            </a:r>
            <a:r>
              <a:rPr lang="de-DE" sz="2200" dirty="0" smtClean="0">
                <a:latin typeface="Georgia" panose="02040502050405020303" pitchFamily="18" charset="0"/>
                <a:sym typeface="Symbol"/>
              </a:rPr>
              <a:t>)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87795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0" grpId="0"/>
      <p:bldP spid="26" grpId="0"/>
      <p:bldP spid="33" grpId="0" animBg="1"/>
      <p:bldP spid="36" grpId="0"/>
      <p:bldP spid="37" grpId="0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086409"/>
              </p:ext>
            </p:extLst>
          </p:nvPr>
        </p:nvGraphicFramePr>
        <p:xfrm>
          <a:off x="2771800" y="404664"/>
          <a:ext cx="37973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8" name="Equation" r:id="rId3" imgW="1981080" imgH="393480" progId="Equation.DSMT4">
                  <p:embed/>
                </p:oleObj>
              </mc:Choice>
              <mc:Fallback>
                <p:oleObj name="Equation" r:id="rId3" imgW="1981080" imgH="393480" progId="Equation.DSMT4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04664"/>
                        <a:ext cx="3797300" cy="755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894880"/>
              </p:ext>
            </p:extLst>
          </p:nvPr>
        </p:nvGraphicFramePr>
        <p:xfrm>
          <a:off x="2843808" y="1484784"/>
          <a:ext cx="36036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9" name="Equation" r:id="rId5" imgW="1879560" imgH="393480" progId="Equation.DSMT4">
                  <p:embed/>
                </p:oleObj>
              </mc:Choice>
              <mc:Fallback>
                <p:oleObj name="Equation" r:id="rId5" imgW="1879560" imgH="39348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484784"/>
                        <a:ext cx="3603625" cy="755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62428"/>
              </p:ext>
            </p:extLst>
          </p:nvPr>
        </p:nvGraphicFramePr>
        <p:xfrm>
          <a:off x="713109" y="2672333"/>
          <a:ext cx="81073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0" name="Equation" r:id="rId7" imgW="4228920" imgH="431640" progId="Equation.DSMT4">
                  <p:embed/>
                </p:oleObj>
              </mc:Choice>
              <mc:Fallback>
                <p:oleObj name="Equation" r:id="rId7" imgW="4228920" imgH="43164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9" y="2672333"/>
                        <a:ext cx="8107363" cy="828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901417"/>
              </p:ext>
            </p:extLst>
          </p:nvPr>
        </p:nvGraphicFramePr>
        <p:xfrm>
          <a:off x="3633788" y="3825478"/>
          <a:ext cx="21669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1" name="Equation" r:id="rId9" imgW="1130040" imgH="393480" progId="Equation.DSMT4">
                  <p:embed/>
                </p:oleObj>
              </mc:Choice>
              <mc:Fallback>
                <p:oleObj name="Equation" r:id="rId9" imgW="1130040" imgH="39348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3825478"/>
                        <a:ext cx="2166937" cy="755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624800"/>
              </p:ext>
            </p:extLst>
          </p:nvPr>
        </p:nvGraphicFramePr>
        <p:xfrm>
          <a:off x="3633788" y="188640"/>
          <a:ext cx="21669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0" name="Equation" r:id="rId3" imgW="1130040" imgH="393480" progId="Equation.DSMT4">
                  <p:embed/>
                </p:oleObj>
              </mc:Choice>
              <mc:Fallback>
                <p:oleObj name="Equation" r:id="rId3" imgW="1130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188640"/>
                        <a:ext cx="2166937" cy="755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129010"/>
              </p:ext>
            </p:extLst>
          </p:nvPr>
        </p:nvGraphicFramePr>
        <p:xfrm>
          <a:off x="3222625" y="1160463"/>
          <a:ext cx="29940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1" name="Equation" r:id="rId5" imgW="1562040" imgH="393480" progId="Equation.DSMT4">
                  <p:embed/>
                </p:oleObj>
              </mc:Choice>
              <mc:Fallback>
                <p:oleObj name="Equation" r:id="rId5" imgW="1562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1160463"/>
                        <a:ext cx="2994025" cy="755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2411760" y="2645916"/>
            <a:ext cx="6192688" cy="927100"/>
            <a:chOff x="251520" y="2263775"/>
            <a:chExt cx="6192688" cy="927100"/>
          </a:xfrm>
        </p:grpSpPr>
        <p:graphicFrame>
          <p:nvGraphicFramePr>
            <p:cNvPr id="5" name="Объект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2989729"/>
                </p:ext>
              </p:extLst>
            </p:nvPr>
          </p:nvGraphicFramePr>
          <p:xfrm>
            <a:off x="251520" y="2263775"/>
            <a:ext cx="3455987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2" name="Equation" r:id="rId7" imgW="1803240" imgH="482400" progId="Equation.DSMT4">
                    <p:embed/>
                  </p:oleObj>
                </mc:Choice>
                <mc:Fallback>
                  <p:oleObj name="Equation" r:id="rId7" imgW="180324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2263775"/>
                          <a:ext cx="3455987" cy="9271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3815408" y="2492896"/>
              <a:ext cx="26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- vis vita equation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49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331640" y="2079432"/>
            <a:ext cx="7777224" cy="286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/>
              <a:t>For continuously differentiable </a:t>
            </a:r>
            <a:r>
              <a:rPr lang="en-US" dirty="0">
                <a:sym typeface="Symbol"/>
              </a:rPr>
              <a:t>(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 and 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v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t), </a:t>
            </a:r>
            <a:r>
              <a:rPr lang="en-US" i="1" dirty="0">
                <a:latin typeface="Georgia" panose="02040502050405020303" pitchFamily="18" charset="0"/>
                <a:sym typeface="Symbol"/>
              </a:rPr>
              <a:t>u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 and 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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t), and 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q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t),   </a:t>
            </a:r>
            <a:r>
              <a:rPr lang="en-US" dirty="0"/>
              <a:t> 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377421"/>
              </p:ext>
            </p:extLst>
          </p:nvPr>
        </p:nvGraphicFramePr>
        <p:xfrm>
          <a:off x="507157" y="449704"/>
          <a:ext cx="2192635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5" name="Equation" r:id="rId3" imgW="1282680" imgH="482400" progId="Equation.DSMT4">
                  <p:embed/>
                </p:oleObj>
              </mc:Choice>
              <mc:Fallback>
                <p:oleObj name="Equation" r:id="rId3" imgW="1282680" imgH="4824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157" y="449704"/>
                        <a:ext cx="2192635" cy="82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466718"/>
              </p:ext>
            </p:extLst>
          </p:nvPr>
        </p:nvGraphicFramePr>
        <p:xfrm>
          <a:off x="35496" y="1196752"/>
          <a:ext cx="73152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6" name="Equation" r:id="rId5" imgW="4241520" imgH="507960" progId="Equation.DSMT4">
                  <p:embed/>
                </p:oleObj>
              </mc:Choice>
              <mc:Fallback>
                <p:oleObj name="Equation" r:id="rId5" imgW="4241520" imgH="50796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196752"/>
                        <a:ext cx="7315200" cy="8778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Integral and Differential Angular Momentum Equations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360683"/>
              </p:ext>
            </p:extLst>
          </p:nvPr>
        </p:nvGraphicFramePr>
        <p:xfrm>
          <a:off x="77003" y="2374737"/>
          <a:ext cx="14668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7" name="Equation" r:id="rId7" imgW="850680" imgH="393480" progId="Equation.DSMT4">
                  <p:embed/>
                </p:oleObj>
              </mc:Choice>
              <mc:Fallback>
                <p:oleObj name="Equation" r:id="rId7" imgW="850680" imgH="39348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3" y="2374737"/>
                        <a:ext cx="1466850" cy="679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360624"/>
              </p:ext>
            </p:extLst>
          </p:nvPr>
        </p:nvGraphicFramePr>
        <p:xfrm>
          <a:off x="107504" y="3366409"/>
          <a:ext cx="14874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8" name="Equation" r:id="rId9" imgW="863280" imgH="431640" progId="Equation.DSMT4">
                  <p:embed/>
                </p:oleObj>
              </mc:Choice>
              <mc:Fallback>
                <p:oleObj name="Equation" r:id="rId9" imgW="863280" imgH="43164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6409"/>
                        <a:ext cx="1487487" cy="746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19194" y="3209585"/>
            <a:ext cx="2236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[(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</a:t>
            </a:r>
            <a:r>
              <a:rPr lang="en-US" sz="2000" i="1" baseline="-25000" dirty="0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b="1" dirty="0">
                <a:latin typeface="Georgia" panose="02040502050405020303" pitchFamily="18" charset="0"/>
              </a:rPr>
              <a:t>x</a:t>
            </a:r>
            <a:r>
              <a:rPr lang="en-US" sz="2000" dirty="0">
                <a:latin typeface="Georgia" panose="02040502050405020303" pitchFamily="18" charset="0"/>
              </a:rPr>
              <a:t>)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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b="1" dirty="0">
                <a:latin typeface="Georgia" panose="02040502050405020303" pitchFamily="18" charset="0"/>
              </a:rPr>
              <a:t>v</a:t>
            </a:r>
            <a:r>
              <a:rPr lang="en-US" sz="2000" dirty="0">
                <a:latin typeface="Georgia" panose="02040502050405020303" pitchFamily="18" charset="0"/>
              </a:rPr>
              <a:t>] </a:t>
            </a:r>
            <a:r>
              <a:rPr lang="ru-RU" sz="2000" dirty="0">
                <a:latin typeface="Georgia" panose="02040502050405020303" pitchFamily="18" charset="0"/>
                <a:sym typeface="Symbol"/>
              </a:rPr>
              <a:t>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en-US" sz="2000" i="1" dirty="0" err="1">
                <a:latin typeface="Georgia" panose="02040502050405020303" pitchFamily="18" charset="0"/>
              </a:rPr>
              <a:t>v</a:t>
            </a:r>
            <a:r>
              <a:rPr lang="en-US" sz="2000" i="1" baseline="-25000" dirty="0" err="1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Georgia" panose="02040502050405020303" pitchFamily="18" charset="0"/>
              </a:rPr>
              <a:t> +</a:t>
            </a:r>
          </a:p>
          <a:p>
            <a:r>
              <a:rPr lang="en-US" sz="2000" dirty="0">
                <a:latin typeface="Georgia" panose="02040502050405020303" pitchFamily="18" charset="0"/>
              </a:rPr>
              <a:t>+ [</a:t>
            </a:r>
            <a:r>
              <a:rPr lang="en-US" sz="2000" b="1" dirty="0">
                <a:latin typeface="Georgia" panose="02040502050405020303" pitchFamily="18" charset="0"/>
              </a:rPr>
              <a:t>x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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</a:t>
            </a:r>
            <a:r>
              <a:rPr lang="en-US" sz="2000" i="1" baseline="-25000" dirty="0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Georgia" panose="02040502050405020303" pitchFamily="18" charset="0"/>
              </a:rPr>
              <a:t> (</a:t>
            </a:r>
            <a:r>
              <a:rPr lang="ru-RU" sz="2000" dirty="0">
                <a:latin typeface="Georgia" panose="02040502050405020303" pitchFamily="18" charset="0"/>
                <a:sym typeface="Symbol"/>
              </a:rPr>
              <a:t>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en-US" sz="2000" i="1" dirty="0" err="1">
                <a:latin typeface="Georgia" panose="02040502050405020303" pitchFamily="18" charset="0"/>
              </a:rPr>
              <a:t>v</a:t>
            </a:r>
            <a:r>
              <a:rPr lang="en-US" sz="2000" i="1" baseline="-25000" dirty="0" err="1">
                <a:latin typeface="Georgia" panose="02040502050405020303" pitchFamily="18" charset="0"/>
              </a:rPr>
              <a:t>k</a:t>
            </a:r>
            <a:r>
              <a:rPr lang="en-US" sz="2000" b="1" dirty="0">
                <a:latin typeface="Georgia" panose="02040502050405020303" pitchFamily="18" charset="0"/>
              </a:rPr>
              <a:t> v</a:t>
            </a:r>
            <a:r>
              <a:rPr lang="en-US" sz="2000" dirty="0">
                <a:latin typeface="Georgia" panose="02040502050405020303" pitchFamily="18" charset="0"/>
              </a:rPr>
              <a:t> )]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5105" y="404664"/>
            <a:ext cx="472375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  <a:sym typeface="Symbol"/>
              </a:rPr>
              <a:t></a:t>
            </a:r>
            <a:r>
              <a:rPr lang="de-DE" sz="2000" i="1" baseline="-25000" dirty="0">
                <a:latin typeface="Georgia" panose="02040502050405020303" pitchFamily="18" charset="0"/>
              </a:rPr>
              <a:t>k</a:t>
            </a:r>
            <a:r>
              <a:rPr lang="de-DE" sz="2000" dirty="0">
                <a:latin typeface="Georgia" panose="02040502050405020303" pitchFamily="18" charset="0"/>
              </a:rPr>
              <a:t> </a:t>
            </a:r>
            <a:r>
              <a:rPr lang="de-DE" sz="2000" b="1" dirty="0">
                <a:latin typeface="Georgia" panose="02040502050405020303" pitchFamily="18" charset="0"/>
              </a:rPr>
              <a:t>x</a:t>
            </a:r>
            <a:r>
              <a:rPr lang="de-DE" sz="2000" dirty="0">
                <a:latin typeface="Georgia" panose="02040502050405020303" pitchFamily="18" charset="0"/>
              </a:rPr>
              <a:t> =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</a:t>
            </a:r>
            <a:r>
              <a:rPr lang="de-DE" sz="2000" i="1" baseline="-25000" dirty="0">
                <a:latin typeface="Georgia" panose="02040502050405020303" pitchFamily="18" charset="0"/>
              </a:rPr>
              <a:t>k</a:t>
            </a:r>
            <a:r>
              <a:rPr lang="de-DE" sz="2000" dirty="0">
                <a:latin typeface="Georgia" panose="02040502050405020303" pitchFamily="18" charset="0"/>
              </a:rPr>
              <a:t> (</a:t>
            </a:r>
            <a:r>
              <a:rPr lang="de-DE" sz="2000" i="1" dirty="0">
                <a:latin typeface="Georgia" panose="02040502050405020303" pitchFamily="18" charset="0"/>
              </a:rPr>
              <a:t>x</a:t>
            </a:r>
            <a:r>
              <a:rPr lang="de-DE" sz="2000" i="1" baseline="-25000" dirty="0">
                <a:latin typeface="Georgia" panose="02040502050405020303" pitchFamily="18" charset="0"/>
              </a:rPr>
              <a:t>i</a:t>
            </a:r>
            <a:r>
              <a:rPr lang="de-DE" sz="2000" dirty="0">
                <a:latin typeface="Georgia" panose="02040502050405020303" pitchFamily="18" charset="0"/>
              </a:rPr>
              <a:t> </a:t>
            </a:r>
            <a:r>
              <a:rPr lang="de-DE" sz="2000" b="1" dirty="0">
                <a:latin typeface="Georgia" panose="02040502050405020303" pitchFamily="18" charset="0"/>
              </a:rPr>
              <a:t>e</a:t>
            </a:r>
            <a:r>
              <a:rPr lang="de-DE" sz="2000" i="1" baseline="-25000" dirty="0">
                <a:latin typeface="Georgia" panose="02040502050405020303" pitchFamily="18" charset="0"/>
              </a:rPr>
              <a:t>i</a:t>
            </a:r>
            <a:r>
              <a:rPr lang="de-DE" sz="2000" dirty="0">
                <a:latin typeface="Georgia" panose="02040502050405020303" pitchFamily="18" charset="0"/>
              </a:rPr>
              <a:t>) = </a:t>
            </a:r>
            <a:r>
              <a:rPr lang="de-DE" sz="2000" b="1" dirty="0">
                <a:latin typeface="Georgia" panose="02040502050405020303" pitchFamily="18" charset="0"/>
              </a:rPr>
              <a:t>e</a:t>
            </a:r>
            <a:r>
              <a:rPr lang="de-DE" sz="2000" i="1" baseline="-25000" dirty="0">
                <a:latin typeface="Georgia" panose="02040502050405020303" pitchFamily="18" charset="0"/>
              </a:rPr>
              <a:t>i</a:t>
            </a:r>
            <a:r>
              <a:rPr lang="de-DE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</a:t>
            </a:r>
            <a:r>
              <a:rPr lang="de-DE" sz="2000" i="1" baseline="-25000" dirty="0">
                <a:latin typeface="Georgia" panose="02040502050405020303" pitchFamily="18" charset="0"/>
              </a:rPr>
              <a:t>k</a:t>
            </a:r>
            <a:r>
              <a:rPr lang="de-DE" sz="2000" dirty="0">
                <a:latin typeface="Georgia" panose="02040502050405020303" pitchFamily="18" charset="0"/>
              </a:rPr>
              <a:t> </a:t>
            </a:r>
            <a:r>
              <a:rPr lang="de-DE" sz="2000" i="1" dirty="0">
                <a:latin typeface="Georgia" panose="02040502050405020303" pitchFamily="18" charset="0"/>
              </a:rPr>
              <a:t>x</a:t>
            </a:r>
            <a:r>
              <a:rPr lang="de-DE" sz="2000" i="1" baseline="-25000" dirty="0">
                <a:latin typeface="Georgia" panose="02040502050405020303" pitchFamily="18" charset="0"/>
              </a:rPr>
              <a:t>i</a:t>
            </a:r>
            <a:r>
              <a:rPr lang="de-DE" sz="2000" dirty="0">
                <a:latin typeface="Georgia" panose="02040502050405020303" pitchFamily="18" charset="0"/>
              </a:rPr>
              <a:t> </a:t>
            </a:r>
            <a:r>
              <a:rPr lang="de-DE" sz="2000" b="1" dirty="0">
                <a:latin typeface="Georgia" panose="02040502050405020303" pitchFamily="18" charset="0"/>
              </a:rPr>
              <a:t>= e</a:t>
            </a:r>
            <a:r>
              <a:rPr lang="de-DE" sz="2000" i="1" baseline="-25000" dirty="0">
                <a:latin typeface="Georgia" panose="02040502050405020303" pitchFamily="18" charset="0"/>
              </a:rPr>
              <a:t>i</a:t>
            </a:r>
            <a:r>
              <a:rPr lang="de-DE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</a:t>
            </a:r>
            <a:r>
              <a:rPr lang="de-DE" sz="2000" i="1" baseline="-25000" dirty="0" err="1">
                <a:latin typeface="Georgia" panose="02040502050405020303" pitchFamily="18" charset="0"/>
              </a:rPr>
              <a:t>ki</a:t>
            </a:r>
            <a:r>
              <a:rPr lang="de-DE" sz="2000" dirty="0">
                <a:latin typeface="Georgia" panose="02040502050405020303" pitchFamily="18" charset="0"/>
              </a:rPr>
              <a:t> = </a:t>
            </a:r>
            <a:r>
              <a:rPr lang="de-DE" sz="2000" b="1" dirty="0" err="1">
                <a:latin typeface="Georgia" panose="02040502050405020303" pitchFamily="18" charset="0"/>
              </a:rPr>
              <a:t>e</a:t>
            </a:r>
            <a:r>
              <a:rPr lang="de-DE" sz="2000" i="1" baseline="-25000" dirty="0" err="1">
                <a:latin typeface="Georgia" panose="02040502050405020303" pitchFamily="18" charset="0"/>
              </a:rPr>
              <a:t>k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4216" y="3221601"/>
            <a:ext cx="16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[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</a:t>
            </a:r>
            <a:r>
              <a:rPr lang="en-US" sz="2000" i="1" baseline="-25000" dirty="0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b="1" dirty="0">
                <a:latin typeface="Georgia" panose="02040502050405020303" pitchFamily="18" charset="0"/>
              </a:rPr>
              <a:t>x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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ru-RU" sz="2000" b="1" dirty="0">
                <a:latin typeface="Georgia" panose="02040502050405020303" pitchFamily="18" charset="0"/>
                <a:sym typeface="Symbol"/>
              </a:rPr>
              <a:t></a:t>
            </a:r>
            <a:r>
              <a:rPr lang="en-US" sz="2000" i="1" baseline="-25000" dirty="0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Georgia" panose="02040502050405020303" pitchFamily="18" charset="0"/>
              </a:rPr>
              <a:t>] +</a:t>
            </a:r>
          </a:p>
          <a:p>
            <a:r>
              <a:rPr lang="en-US" sz="2000" dirty="0">
                <a:latin typeface="Georgia" panose="02040502050405020303" pitchFamily="18" charset="0"/>
              </a:rPr>
              <a:t>+ [</a:t>
            </a:r>
            <a:r>
              <a:rPr lang="en-US" sz="2000" b="1" dirty="0">
                <a:latin typeface="Georgia" panose="02040502050405020303" pitchFamily="18" charset="0"/>
              </a:rPr>
              <a:t>x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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</a:t>
            </a:r>
            <a:r>
              <a:rPr lang="en-US" sz="2000" i="1" baseline="-25000" dirty="0">
                <a:latin typeface="Georgia" panose="02040502050405020303" pitchFamily="18" charset="0"/>
              </a:rPr>
              <a:t>k</a:t>
            </a:r>
            <a:r>
              <a:rPr lang="ru-RU" sz="2000" b="1" dirty="0">
                <a:latin typeface="Georgia" panose="02040502050405020303" pitchFamily="18" charset="0"/>
                <a:sym typeface="Symbol"/>
              </a:rPr>
              <a:t></a:t>
            </a:r>
            <a:r>
              <a:rPr lang="en-US" sz="2000" i="1" baseline="-25000" dirty="0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Georgia" panose="02040502050405020303" pitchFamily="18" charset="0"/>
              </a:rPr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4301422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[(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</a:t>
            </a:r>
            <a:r>
              <a:rPr lang="en-US" sz="2000" i="1" baseline="-25000" dirty="0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b="1" dirty="0">
                <a:latin typeface="Georgia" panose="02040502050405020303" pitchFamily="18" charset="0"/>
              </a:rPr>
              <a:t>x</a:t>
            </a:r>
            <a:r>
              <a:rPr lang="en-US" sz="2000" dirty="0">
                <a:latin typeface="Georgia" panose="02040502050405020303" pitchFamily="18" charset="0"/>
              </a:rPr>
              <a:t>)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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b="1" dirty="0">
                <a:latin typeface="Georgia" panose="02040502050405020303" pitchFamily="18" charset="0"/>
              </a:rPr>
              <a:t>v</a:t>
            </a:r>
            <a:r>
              <a:rPr lang="en-US" sz="2000" dirty="0">
                <a:latin typeface="Georgia" panose="02040502050405020303" pitchFamily="18" charset="0"/>
              </a:rPr>
              <a:t>] </a:t>
            </a:r>
            <a:r>
              <a:rPr lang="ru-RU" sz="20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000" i="1" dirty="0" err="1">
                <a:latin typeface="Georgia" panose="02040502050405020303" pitchFamily="18" charset="0"/>
              </a:rPr>
              <a:t>v</a:t>
            </a:r>
            <a:r>
              <a:rPr lang="en-US" sz="2000" i="1" baseline="-25000" dirty="0" err="1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Georgia" panose="02040502050405020303" pitchFamily="18" charset="0"/>
              </a:rPr>
              <a:t> =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- [</a:t>
            </a:r>
            <a:r>
              <a:rPr lang="en-US" sz="2000" b="1" dirty="0" err="1">
                <a:latin typeface="Georgia" panose="02040502050405020303" pitchFamily="18" charset="0"/>
              </a:rPr>
              <a:t>e</a:t>
            </a:r>
            <a:r>
              <a:rPr lang="en-US" sz="2000" i="1" baseline="-25000" dirty="0" err="1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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b="1" dirty="0">
                <a:latin typeface="Georgia" panose="02040502050405020303" pitchFamily="18" charset="0"/>
              </a:rPr>
              <a:t>v</a:t>
            </a:r>
            <a:r>
              <a:rPr lang="en-US" sz="2000" dirty="0">
                <a:latin typeface="Georgia" panose="02040502050405020303" pitchFamily="18" charset="0"/>
              </a:rPr>
              <a:t>] </a:t>
            </a:r>
            <a:r>
              <a:rPr lang="ru-RU" sz="20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000" i="1" dirty="0" err="1">
                <a:latin typeface="Georgia" panose="02040502050405020303" pitchFamily="18" charset="0"/>
              </a:rPr>
              <a:t>v</a:t>
            </a:r>
            <a:r>
              <a:rPr lang="en-US" sz="2000" i="1" baseline="-25000" dirty="0" err="1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Georgia" panose="02040502050405020303" pitchFamily="18" charset="0"/>
              </a:rPr>
              <a:t> =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= [</a:t>
            </a:r>
            <a:r>
              <a:rPr lang="en-US" sz="2000" i="1" dirty="0" err="1">
                <a:latin typeface="Georgia" panose="02040502050405020303" pitchFamily="18" charset="0"/>
              </a:rPr>
              <a:t>v</a:t>
            </a:r>
            <a:r>
              <a:rPr lang="en-US" sz="2000" i="1" baseline="-25000" dirty="0" err="1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e</a:t>
            </a:r>
            <a:r>
              <a:rPr lang="en-US" sz="2000" i="1" baseline="-25000" dirty="0" err="1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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b="1" dirty="0">
                <a:latin typeface="Georgia" panose="02040502050405020303" pitchFamily="18" charset="0"/>
              </a:rPr>
              <a:t>v</a:t>
            </a:r>
            <a:r>
              <a:rPr lang="en-US" sz="2000" dirty="0">
                <a:latin typeface="Georgia" panose="02040502050405020303" pitchFamily="18" charset="0"/>
              </a:rPr>
              <a:t>] </a:t>
            </a:r>
            <a:r>
              <a:rPr lang="ru-RU" sz="20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000" dirty="0">
                <a:latin typeface="Georgia" panose="02040502050405020303" pitchFamily="18" charset="0"/>
              </a:rPr>
              <a:t> =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= [</a:t>
            </a:r>
            <a:r>
              <a:rPr lang="en-US" sz="2000" b="1" dirty="0">
                <a:latin typeface="Georgia" panose="02040502050405020303" pitchFamily="18" charset="0"/>
              </a:rPr>
              <a:t>v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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b="1" dirty="0">
                <a:latin typeface="Georgia" panose="02040502050405020303" pitchFamily="18" charset="0"/>
              </a:rPr>
              <a:t>v</a:t>
            </a:r>
            <a:r>
              <a:rPr lang="en-US" sz="2000" dirty="0">
                <a:latin typeface="Georgia" panose="02040502050405020303" pitchFamily="18" charset="0"/>
              </a:rPr>
              <a:t>] </a:t>
            </a:r>
            <a:r>
              <a:rPr lang="ru-RU" sz="20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27618" y="4225024"/>
            <a:ext cx="29210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[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</a:t>
            </a:r>
            <a:r>
              <a:rPr lang="en-US" sz="2000" i="1" baseline="-25000" dirty="0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b="1" dirty="0">
                <a:latin typeface="Georgia" panose="02040502050405020303" pitchFamily="18" charset="0"/>
              </a:rPr>
              <a:t>x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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ru-RU" sz="2000" b="1" dirty="0">
                <a:latin typeface="Georgia" panose="02040502050405020303" pitchFamily="18" charset="0"/>
                <a:sym typeface="Symbol"/>
              </a:rPr>
              <a:t></a:t>
            </a:r>
            <a:r>
              <a:rPr lang="en-US" sz="2000" i="1" baseline="-25000" dirty="0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Georgia" panose="02040502050405020303" pitchFamily="18" charset="0"/>
              </a:rPr>
              <a:t>] = [</a:t>
            </a:r>
            <a:r>
              <a:rPr lang="de-DE" sz="2000" b="1" dirty="0" err="1">
                <a:latin typeface="Georgia" panose="02040502050405020303" pitchFamily="18" charset="0"/>
              </a:rPr>
              <a:t>e</a:t>
            </a:r>
            <a:r>
              <a:rPr lang="de-DE" sz="2000" i="1" baseline="-25000" dirty="0" err="1">
                <a:latin typeface="Georgia" panose="02040502050405020303" pitchFamily="18" charset="0"/>
              </a:rPr>
              <a:t>k</a:t>
            </a:r>
            <a:r>
              <a:rPr lang="de-DE" sz="2000" i="1" baseline="-25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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ru-RU" sz="2000" b="1" dirty="0">
                <a:latin typeface="Georgia" panose="02040502050405020303" pitchFamily="18" charset="0"/>
                <a:sym typeface="Symbol"/>
              </a:rPr>
              <a:t></a:t>
            </a:r>
            <a:r>
              <a:rPr lang="en-US" sz="2000" i="1" baseline="-25000" dirty="0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Georgia" panose="02040502050405020303" pitchFamily="18" charset="0"/>
              </a:rPr>
              <a:t>] =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= </a:t>
            </a:r>
            <a:r>
              <a:rPr lang="en-US" sz="2000" b="1" dirty="0" err="1">
                <a:latin typeface="Georgia" panose="02040502050405020303" pitchFamily="18" charset="0"/>
              </a:rPr>
              <a:t>e</a:t>
            </a:r>
            <a:r>
              <a:rPr lang="en-US" sz="2000" i="1" baseline="-25000" dirty="0" err="1">
                <a:latin typeface="Georgia" panose="02040502050405020303" pitchFamily="18" charset="0"/>
              </a:rPr>
              <a:t>i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i="1" baseline="-25000" dirty="0" err="1">
                <a:latin typeface="Georgia" panose="02040502050405020303" pitchFamily="18" charset="0"/>
              </a:rPr>
              <a:t>ilm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Georgia" panose="02040502050405020303" pitchFamily="18" charset="0"/>
              </a:rPr>
              <a:t>e</a:t>
            </a:r>
            <a:r>
              <a:rPr lang="en-US" sz="2000" i="1" baseline="-25000" dirty="0" err="1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>
                <a:latin typeface="Georgia" panose="02040502050405020303" pitchFamily="18" charset="0"/>
              </a:rPr>
              <a:t>l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</a:t>
            </a:r>
            <a:r>
              <a:rPr lang="en-US" sz="2000" i="1" baseline="-25000" dirty="0" err="1">
                <a:latin typeface="Georgia" panose="02040502050405020303" pitchFamily="18" charset="0"/>
              </a:rPr>
              <a:t>mk</a:t>
            </a:r>
            <a:r>
              <a:rPr lang="en-US" sz="2000" dirty="0">
                <a:latin typeface="Georgia" panose="02040502050405020303" pitchFamily="18" charset="0"/>
              </a:rPr>
              <a:t> =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= </a:t>
            </a:r>
            <a:r>
              <a:rPr lang="de-DE" sz="2000" b="1" dirty="0">
                <a:latin typeface="Georgia" panose="02040502050405020303" pitchFamily="18" charset="0"/>
              </a:rPr>
              <a:t>e</a:t>
            </a:r>
            <a:r>
              <a:rPr lang="de-DE" sz="2000" i="1" baseline="-25000" dirty="0">
                <a:latin typeface="Georgia" panose="02040502050405020303" pitchFamily="18" charset="0"/>
              </a:rPr>
              <a:t>i</a:t>
            </a:r>
            <a:r>
              <a:rPr lang="de-DE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000" i="1" baseline="-25000" dirty="0" err="1">
                <a:latin typeface="Georgia" panose="02040502050405020303" pitchFamily="18" charset="0"/>
              </a:rPr>
              <a:t>ilm</a:t>
            </a:r>
            <a:r>
              <a:rPr lang="de-DE" sz="2000" dirty="0">
                <a:latin typeface="Georgia" panose="02040502050405020303" pitchFamily="18" charset="0"/>
              </a:rPr>
              <a:t> </a:t>
            </a:r>
            <a:r>
              <a:rPr lang="ru-RU" sz="2000" dirty="0">
                <a:latin typeface="Georgia" panose="02040502050405020303" pitchFamily="18" charset="0"/>
                <a:sym typeface="Symbol"/>
              </a:rPr>
              <a:t></a:t>
            </a:r>
            <a:r>
              <a:rPr lang="de-DE" sz="2000" i="1" baseline="-25000" dirty="0" err="1">
                <a:latin typeface="Georgia" panose="02040502050405020303" pitchFamily="18" charset="0"/>
              </a:rPr>
              <a:t>kl</a:t>
            </a:r>
            <a:r>
              <a:rPr lang="de-DE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Symbol"/>
              </a:rPr>
              <a:t></a:t>
            </a:r>
            <a:r>
              <a:rPr lang="de-DE" sz="2000" i="1" baseline="-25000" dirty="0" err="1">
                <a:latin typeface="Georgia" panose="02040502050405020303" pitchFamily="18" charset="0"/>
              </a:rPr>
              <a:t>mk</a:t>
            </a:r>
            <a:r>
              <a:rPr lang="de-DE" sz="2000" dirty="0">
                <a:latin typeface="Georgia" panose="02040502050405020303" pitchFamily="18" charset="0"/>
              </a:rPr>
              <a:t> = </a:t>
            </a:r>
          </a:p>
          <a:p>
            <a:r>
              <a:rPr lang="de-DE" sz="2400" b="1" dirty="0">
                <a:latin typeface="Georgia" panose="02040502050405020303" pitchFamily="18" charset="0"/>
              </a:rPr>
              <a:t>= e</a:t>
            </a:r>
            <a:r>
              <a:rPr lang="de-DE" sz="2400" i="1" baseline="-25000" dirty="0">
                <a:latin typeface="Georgia" panose="02040502050405020303" pitchFamily="18" charset="0"/>
              </a:rPr>
              <a:t>i</a:t>
            </a:r>
            <a:r>
              <a:rPr lang="de-DE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400" i="1" baseline="-25000" dirty="0" err="1">
                <a:latin typeface="Georgia" panose="02040502050405020303" pitchFamily="18" charset="0"/>
              </a:rPr>
              <a:t>ikm</a:t>
            </a:r>
            <a:r>
              <a:rPr lang="de-DE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</a:t>
            </a:r>
            <a:r>
              <a:rPr lang="de-DE" sz="2400" i="1" baseline="-25000" dirty="0">
                <a:latin typeface="Georgia" panose="02040502050405020303" pitchFamily="18" charset="0"/>
              </a:rPr>
              <a:t>km</a:t>
            </a:r>
            <a:endParaRPr lang="en-US" sz="2400" dirty="0">
              <a:latin typeface="Georgia" panose="02040502050405020303" pitchFamily="18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683568" y="3140255"/>
            <a:ext cx="0" cy="252000"/>
          </a:xfrm>
          <a:prstGeom prst="straightConnector1">
            <a:avLst/>
          </a:prstGeom>
          <a:ln w="28575">
            <a:solidFill>
              <a:srgbClr val="8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лилиния 18"/>
          <p:cNvSpPr/>
          <p:nvPr/>
        </p:nvSpPr>
        <p:spPr>
          <a:xfrm>
            <a:off x="35496" y="2941721"/>
            <a:ext cx="1404000" cy="176172"/>
          </a:xfrm>
          <a:custGeom>
            <a:avLst/>
            <a:gdLst>
              <a:gd name="connsiteX0" fmla="*/ 0 w 1520575"/>
              <a:gd name="connsiteY0" fmla="*/ 1217 h 176172"/>
              <a:gd name="connsiteX1" fmla="*/ 71919 w 1520575"/>
              <a:gd name="connsiteY1" fmla="*/ 124507 h 176172"/>
              <a:gd name="connsiteX2" fmla="*/ 349321 w 1520575"/>
              <a:gd name="connsiteY2" fmla="*/ 175878 h 176172"/>
              <a:gd name="connsiteX3" fmla="*/ 934948 w 1520575"/>
              <a:gd name="connsiteY3" fmla="*/ 145056 h 176172"/>
              <a:gd name="connsiteX4" fmla="*/ 1407559 w 1520575"/>
              <a:gd name="connsiteY4" fmla="*/ 134781 h 176172"/>
              <a:gd name="connsiteX5" fmla="*/ 1510301 w 1520575"/>
              <a:gd name="connsiteY5" fmla="*/ 83411 h 176172"/>
              <a:gd name="connsiteX6" fmla="*/ 1489753 w 1520575"/>
              <a:gd name="connsiteY6" fmla="*/ 1217 h 176172"/>
              <a:gd name="connsiteX7" fmla="*/ 1520575 w 1520575"/>
              <a:gd name="connsiteY7" fmla="*/ 32040 h 176172"/>
              <a:gd name="connsiteX8" fmla="*/ 1520575 w 1520575"/>
              <a:gd name="connsiteY8" fmla="*/ 32040 h 17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575" h="176172">
                <a:moveTo>
                  <a:pt x="0" y="1217"/>
                </a:moveTo>
                <a:cubicBezTo>
                  <a:pt x="6849" y="48307"/>
                  <a:pt x="13699" y="95397"/>
                  <a:pt x="71919" y="124507"/>
                </a:cubicBezTo>
                <a:cubicBezTo>
                  <a:pt x="130139" y="153617"/>
                  <a:pt x="205483" y="172453"/>
                  <a:pt x="349321" y="175878"/>
                </a:cubicBezTo>
                <a:cubicBezTo>
                  <a:pt x="493159" y="179303"/>
                  <a:pt x="758575" y="151905"/>
                  <a:pt x="934948" y="145056"/>
                </a:cubicBezTo>
                <a:cubicBezTo>
                  <a:pt x="1111321" y="138207"/>
                  <a:pt x="1311667" y="145055"/>
                  <a:pt x="1407559" y="134781"/>
                </a:cubicBezTo>
                <a:cubicBezTo>
                  <a:pt x="1503451" y="124507"/>
                  <a:pt x="1496602" y="105672"/>
                  <a:pt x="1510301" y="83411"/>
                </a:cubicBezTo>
                <a:cubicBezTo>
                  <a:pt x="1524000" y="61150"/>
                  <a:pt x="1488041" y="9779"/>
                  <a:pt x="1489753" y="1217"/>
                </a:cubicBezTo>
                <a:cubicBezTo>
                  <a:pt x="1491465" y="-7345"/>
                  <a:pt x="1520575" y="32040"/>
                  <a:pt x="1520575" y="32040"/>
                </a:cubicBezTo>
                <a:lnTo>
                  <a:pt x="1520575" y="32040"/>
                </a:lnTo>
              </a:path>
            </a:pathLst>
          </a:cu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2777138" y="3076549"/>
            <a:ext cx="0" cy="252000"/>
          </a:xfrm>
          <a:prstGeom prst="straightConnector1">
            <a:avLst/>
          </a:prstGeom>
          <a:ln w="28575">
            <a:solidFill>
              <a:srgbClr val="8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олилиния 20"/>
          <p:cNvSpPr/>
          <p:nvPr/>
        </p:nvSpPr>
        <p:spPr>
          <a:xfrm>
            <a:off x="2129066" y="2878015"/>
            <a:ext cx="1692000" cy="176172"/>
          </a:xfrm>
          <a:custGeom>
            <a:avLst/>
            <a:gdLst>
              <a:gd name="connsiteX0" fmla="*/ 0 w 1520575"/>
              <a:gd name="connsiteY0" fmla="*/ 1217 h 176172"/>
              <a:gd name="connsiteX1" fmla="*/ 71919 w 1520575"/>
              <a:gd name="connsiteY1" fmla="*/ 124507 h 176172"/>
              <a:gd name="connsiteX2" fmla="*/ 349321 w 1520575"/>
              <a:gd name="connsiteY2" fmla="*/ 175878 h 176172"/>
              <a:gd name="connsiteX3" fmla="*/ 934948 w 1520575"/>
              <a:gd name="connsiteY3" fmla="*/ 145056 h 176172"/>
              <a:gd name="connsiteX4" fmla="*/ 1407559 w 1520575"/>
              <a:gd name="connsiteY4" fmla="*/ 134781 h 176172"/>
              <a:gd name="connsiteX5" fmla="*/ 1510301 w 1520575"/>
              <a:gd name="connsiteY5" fmla="*/ 83411 h 176172"/>
              <a:gd name="connsiteX6" fmla="*/ 1489753 w 1520575"/>
              <a:gd name="connsiteY6" fmla="*/ 1217 h 176172"/>
              <a:gd name="connsiteX7" fmla="*/ 1520575 w 1520575"/>
              <a:gd name="connsiteY7" fmla="*/ 32040 h 176172"/>
              <a:gd name="connsiteX8" fmla="*/ 1520575 w 1520575"/>
              <a:gd name="connsiteY8" fmla="*/ 32040 h 17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575" h="176172">
                <a:moveTo>
                  <a:pt x="0" y="1217"/>
                </a:moveTo>
                <a:cubicBezTo>
                  <a:pt x="6849" y="48307"/>
                  <a:pt x="13699" y="95397"/>
                  <a:pt x="71919" y="124507"/>
                </a:cubicBezTo>
                <a:cubicBezTo>
                  <a:pt x="130139" y="153617"/>
                  <a:pt x="205483" y="172453"/>
                  <a:pt x="349321" y="175878"/>
                </a:cubicBezTo>
                <a:cubicBezTo>
                  <a:pt x="493159" y="179303"/>
                  <a:pt x="758575" y="151905"/>
                  <a:pt x="934948" y="145056"/>
                </a:cubicBezTo>
                <a:cubicBezTo>
                  <a:pt x="1111321" y="138207"/>
                  <a:pt x="1311667" y="145055"/>
                  <a:pt x="1407559" y="134781"/>
                </a:cubicBezTo>
                <a:cubicBezTo>
                  <a:pt x="1503451" y="124507"/>
                  <a:pt x="1496602" y="105672"/>
                  <a:pt x="1510301" y="83411"/>
                </a:cubicBezTo>
                <a:cubicBezTo>
                  <a:pt x="1524000" y="61150"/>
                  <a:pt x="1488041" y="9779"/>
                  <a:pt x="1489753" y="1217"/>
                </a:cubicBezTo>
                <a:cubicBezTo>
                  <a:pt x="1491465" y="-7345"/>
                  <a:pt x="1520575" y="32040"/>
                  <a:pt x="1520575" y="32040"/>
                </a:cubicBezTo>
                <a:lnTo>
                  <a:pt x="1520575" y="32040"/>
                </a:lnTo>
              </a:path>
            </a:pathLst>
          </a:cu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Полилиния 21"/>
          <p:cNvSpPr/>
          <p:nvPr/>
        </p:nvSpPr>
        <p:spPr>
          <a:xfrm>
            <a:off x="1763688" y="3452478"/>
            <a:ext cx="445256" cy="1003054"/>
          </a:xfrm>
          <a:custGeom>
            <a:avLst/>
            <a:gdLst>
              <a:gd name="connsiteX0" fmla="*/ 590478 w 590478"/>
              <a:gd name="connsiteY0" fmla="*/ 34991 h 916382"/>
              <a:gd name="connsiteX1" fmla="*/ 415817 w 590478"/>
              <a:gd name="connsiteY1" fmla="*/ 96636 h 916382"/>
              <a:gd name="connsiteX2" fmla="*/ 25399 w 590478"/>
              <a:gd name="connsiteY2" fmla="*/ 856923 h 916382"/>
              <a:gd name="connsiteX3" fmla="*/ 35673 w 590478"/>
              <a:gd name="connsiteY3" fmla="*/ 867197 h 916382"/>
              <a:gd name="connsiteX4" fmla="*/ 15125 w 590478"/>
              <a:gd name="connsiteY4" fmla="*/ 867197 h 9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78" h="916382">
                <a:moveTo>
                  <a:pt x="590478" y="34991"/>
                </a:moveTo>
                <a:cubicBezTo>
                  <a:pt x="550237" y="-2681"/>
                  <a:pt x="509997" y="-40353"/>
                  <a:pt x="415817" y="96636"/>
                </a:cubicBezTo>
                <a:cubicBezTo>
                  <a:pt x="321637" y="233625"/>
                  <a:pt x="88756" y="728496"/>
                  <a:pt x="25399" y="856923"/>
                </a:cubicBezTo>
                <a:cubicBezTo>
                  <a:pt x="-37958" y="985350"/>
                  <a:pt x="37385" y="865485"/>
                  <a:pt x="35673" y="867197"/>
                </a:cubicBezTo>
                <a:cubicBezTo>
                  <a:pt x="33961" y="868909"/>
                  <a:pt x="24543" y="868053"/>
                  <a:pt x="15125" y="867197"/>
                </a:cubicBezTo>
              </a:path>
            </a:pathLst>
          </a:custGeom>
          <a:noFill/>
          <a:ln>
            <a:solidFill>
              <a:srgbClr val="8E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5472256" y="3066185"/>
            <a:ext cx="0" cy="252000"/>
          </a:xfrm>
          <a:prstGeom prst="straightConnector1">
            <a:avLst/>
          </a:prstGeom>
          <a:ln w="28575">
            <a:solidFill>
              <a:srgbClr val="8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олилиния 23"/>
          <p:cNvSpPr/>
          <p:nvPr/>
        </p:nvSpPr>
        <p:spPr>
          <a:xfrm>
            <a:off x="4824184" y="2867651"/>
            <a:ext cx="1296000" cy="176172"/>
          </a:xfrm>
          <a:custGeom>
            <a:avLst/>
            <a:gdLst>
              <a:gd name="connsiteX0" fmla="*/ 0 w 1520575"/>
              <a:gd name="connsiteY0" fmla="*/ 1217 h 176172"/>
              <a:gd name="connsiteX1" fmla="*/ 71919 w 1520575"/>
              <a:gd name="connsiteY1" fmla="*/ 124507 h 176172"/>
              <a:gd name="connsiteX2" fmla="*/ 349321 w 1520575"/>
              <a:gd name="connsiteY2" fmla="*/ 175878 h 176172"/>
              <a:gd name="connsiteX3" fmla="*/ 934948 w 1520575"/>
              <a:gd name="connsiteY3" fmla="*/ 145056 h 176172"/>
              <a:gd name="connsiteX4" fmla="*/ 1407559 w 1520575"/>
              <a:gd name="connsiteY4" fmla="*/ 134781 h 176172"/>
              <a:gd name="connsiteX5" fmla="*/ 1510301 w 1520575"/>
              <a:gd name="connsiteY5" fmla="*/ 83411 h 176172"/>
              <a:gd name="connsiteX6" fmla="*/ 1489753 w 1520575"/>
              <a:gd name="connsiteY6" fmla="*/ 1217 h 176172"/>
              <a:gd name="connsiteX7" fmla="*/ 1520575 w 1520575"/>
              <a:gd name="connsiteY7" fmla="*/ 32040 h 176172"/>
              <a:gd name="connsiteX8" fmla="*/ 1520575 w 1520575"/>
              <a:gd name="connsiteY8" fmla="*/ 32040 h 17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575" h="176172">
                <a:moveTo>
                  <a:pt x="0" y="1217"/>
                </a:moveTo>
                <a:cubicBezTo>
                  <a:pt x="6849" y="48307"/>
                  <a:pt x="13699" y="95397"/>
                  <a:pt x="71919" y="124507"/>
                </a:cubicBezTo>
                <a:cubicBezTo>
                  <a:pt x="130139" y="153617"/>
                  <a:pt x="205483" y="172453"/>
                  <a:pt x="349321" y="175878"/>
                </a:cubicBezTo>
                <a:cubicBezTo>
                  <a:pt x="493159" y="179303"/>
                  <a:pt x="758575" y="151905"/>
                  <a:pt x="934948" y="145056"/>
                </a:cubicBezTo>
                <a:cubicBezTo>
                  <a:pt x="1111321" y="138207"/>
                  <a:pt x="1311667" y="145055"/>
                  <a:pt x="1407559" y="134781"/>
                </a:cubicBezTo>
                <a:cubicBezTo>
                  <a:pt x="1503451" y="124507"/>
                  <a:pt x="1496602" y="105672"/>
                  <a:pt x="1510301" y="83411"/>
                </a:cubicBezTo>
                <a:cubicBezTo>
                  <a:pt x="1524000" y="61150"/>
                  <a:pt x="1488041" y="9779"/>
                  <a:pt x="1489753" y="1217"/>
                </a:cubicBezTo>
                <a:cubicBezTo>
                  <a:pt x="1491465" y="-7345"/>
                  <a:pt x="1520575" y="32040"/>
                  <a:pt x="1520575" y="32040"/>
                </a:cubicBezTo>
                <a:lnTo>
                  <a:pt x="1520575" y="32040"/>
                </a:lnTo>
              </a:path>
            </a:pathLst>
          </a:cu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Полилиния 24"/>
          <p:cNvSpPr/>
          <p:nvPr/>
        </p:nvSpPr>
        <p:spPr>
          <a:xfrm>
            <a:off x="4572000" y="3452478"/>
            <a:ext cx="374454" cy="936000"/>
          </a:xfrm>
          <a:custGeom>
            <a:avLst/>
            <a:gdLst>
              <a:gd name="connsiteX0" fmla="*/ 590478 w 590478"/>
              <a:gd name="connsiteY0" fmla="*/ 34991 h 916382"/>
              <a:gd name="connsiteX1" fmla="*/ 415817 w 590478"/>
              <a:gd name="connsiteY1" fmla="*/ 96636 h 916382"/>
              <a:gd name="connsiteX2" fmla="*/ 25399 w 590478"/>
              <a:gd name="connsiteY2" fmla="*/ 856923 h 916382"/>
              <a:gd name="connsiteX3" fmla="*/ 35673 w 590478"/>
              <a:gd name="connsiteY3" fmla="*/ 867197 h 916382"/>
              <a:gd name="connsiteX4" fmla="*/ 15125 w 590478"/>
              <a:gd name="connsiteY4" fmla="*/ 867197 h 9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78" h="916382">
                <a:moveTo>
                  <a:pt x="590478" y="34991"/>
                </a:moveTo>
                <a:cubicBezTo>
                  <a:pt x="550237" y="-2681"/>
                  <a:pt x="509997" y="-40353"/>
                  <a:pt x="415817" y="96636"/>
                </a:cubicBezTo>
                <a:cubicBezTo>
                  <a:pt x="321637" y="233625"/>
                  <a:pt x="88756" y="728496"/>
                  <a:pt x="25399" y="856923"/>
                </a:cubicBezTo>
                <a:cubicBezTo>
                  <a:pt x="-37958" y="985350"/>
                  <a:pt x="37385" y="865485"/>
                  <a:pt x="35673" y="867197"/>
                </a:cubicBezTo>
                <a:cubicBezTo>
                  <a:pt x="33961" y="868909"/>
                  <a:pt x="24543" y="868053"/>
                  <a:pt x="15125" y="867197"/>
                </a:cubicBezTo>
              </a:path>
            </a:pathLst>
          </a:custGeom>
          <a:noFill/>
          <a:ln>
            <a:solidFill>
              <a:srgbClr val="8E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639752"/>
              </p:ext>
            </p:extLst>
          </p:nvPr>
        </p:nvGraphicFramePr>
        <p:xfrm>
          <a:off x="1652588" y="5759113"/>
          <a:ext cx="4923799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9" name="Equation" r:id="rId11" imgW="2997000" imgH="520560" progId="Equation.DSMT4">
                  <p:embed/>
                </p:oleObj>
              </mc:Choice>
              <mc:Fallback>
                <p:oleObj name="Equation" r:id="rId11" imgW="2997000" imgH="52056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5759113"/>
                        <a:ext cx="4923799" cy="86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798521"/>
              </p:ext>
            </p:extLst>
          </p:nvPr>
        </p:nvGraphicFramePr>
        <p:xfrm>
          <a:off x="6516216" y="2665972"/>
          <a:ext cx="9636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0" name="Equation" r:id="rId13" imgW="558720" imgH="253800" progId="Equation.DSMT4">
                  <p:embed/>
                </p:oleObj>
              </mc:Choice>
              <mc:Fallback>
                <p:oleObj name="Equation" r:id="rId13" imgW="558720" imgH="25380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2665972"/>
                        <a:ext cx="963612" cy="43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09292"/>
              </p:ext>
            </p:extLst>
          </p:nvPr>
        </p:nvGraphicFramePr>
        <p:xfrm>
          <a:off x="2067746" y="2484684"/>
          <a:ext cx="175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1" name="Equation" r:id="rId15" imgW="1015920" imgH="279360" progId="Equation.DSMT4">
                  <p:embed/>
                </p:oleObj>
              </mc:Choice>
              <mc:Fallback>
                <p:oleObj name="Equation" r:id="rId15" imgW="1015920" imgH="27936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746" y="2484684"/>
                        <a:ext cx="1752600" cy="48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Прямая со стрелкой 28"/>
          <p:cNvCxnSpPr/>
          <p:nvPr/>
        </p:nvCxnSpPr>
        <p:spPr>
          <a:xfrm>
            <a:off x="3203848" y="1776347"/>
            <a:ext cx="0" cy="756094"/>
          </a:xfrm>
          <a:prstGeom prst="straightConnector1">
            <a:avLst/>
          </a:prstGeom>
          <a:ln w="28575">
            <a:solidFill>
              <a:srgbClr val="8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814580"/>
              </p:ext>
            </p:extLst>
          </p:nvPr>
        </p:nvGraphicFramePr>
        <p:xfrm>
          <a:off x="4825345" y="2503571"/>
          <a:ext cx="12715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2" name="Equation" r:id="rId17" imgW="736560" imgH="253800" progId="Equation.DSMT4">
                  <p:embed/>
                </p:oleObj>
              </mc:Choice>
              <mc:Fallback>
                <p:oleObj name="Equation" r:id="rId17" imgW="736560" imgH="2538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345" y="2503571"/>
                        <a:ext cx="1271588" cy="43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Прямая со стрелкой 29"/>
          <p:cNvCxnSpPr/>
          <p:nvPr/>
        </p:nvCxnSpPr>
        <p:spPr>
          <a:xfrm>
            <a:off x="4824184" y="1776347"/>
            <a:ext cx="529912" cy="756094"/>
          </a:xfrm>
          <a:prstGeom prst="straightConnector1">
            <a:avLst/>
          </a:prstGeom>
          <a:ln w="28575">
            <a:solidFill>
              <a:srgbClr val="8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олилиния 15"/>
          <p:cNvSpPr/>
          <p:nvPr/>
        </p:nvSpPr>
        <p:spPr>
          <a:xfrm>
            <a:off x="-16199" y="3323124"/>
            <a:ext cx="1779887" cy="911498"/>
          </a:xfrm>
          <a:custGeom>
            <a:avLst/>
            <a:gdLst>
              <a:gd name="connsiteX0" fmla="*/ 331283 w 1779887"/>
              <a:gd name="connsiteY0" fmla="*/ 52280 h 911498"/>
              <a:gd name="connsiteX1" fmla="*/ 60350 w 1779887"/>
              <a:gd name="connsiteY1" fmla="*/ 153880 h 911498"/>
              <a:gd name="connsiteX2" fmla="*/ 145016 w 1779887"/>
              <a:gd name="connsiteY2" fmla="*/ 822747 h 911498"/>
              <a:gd name="connsiteX3" fmla="*/ 1508150 w 1779887"/>
              <a:gd name="connsiteY3" fmla="*/ 865080 h 911498"/>
              <a:gd name="connsiteX4" fmla="*/ 1762150 w 1779887"/>
              <a:gd name="connsiteY4" fmla="*/ 458680 h 911498"/>
              <a:gd name="connsiteX5" fmla="*/ 1592816 w 1779887"/>
              <a:gd name="connsiteY5" fmla="*/ 26880 h 911498"/>
              <a:gd name="connsiteX6" fmla="*/ 280483 w 1779887"/>
              <a:gd name="connsiteY6" fmla="*/ 43814 h 911498"/>
              <a:gd name="connsiteX7" fmla="*/ 280483 w 1779887"/>
              <a:gd name="connsiteY7" fmla="*/ 43814 h 91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9887" h="911498">
                <a:moveTo>
                  <a:pt x="331283" y="52280"/>
                </a:moveTo>
                <a:cubicBezTo>
                  <a:pt x="211338" y="38874"/>
                  <a:pt x="91394" y="25469"/>
                  <a:pt x="60350" y="153880"/>
                </a:cubicBezTo>
                <a:cubicBezTo>
                  <a:pt x="29306" y="282291"/>
                  <a:pt x="-96284" y="704214"/>
                  <a:pt x="145016" y="822747"/>
                </a:cubicBezTo>
                <a:cubicBezTo>
                  <a:pt x="386316" y="941280"/>
                  <a:pt x="1238628" y="925758"/>
                  <a:pt x="1508150" y="865080"/>
                </a:cubicBezTo>
                <a:cubicBezTo>
                  <a:pt x="1777672" y="804402"/>
                  <a:pt x="1748039" y="598380"/>
                  <a:pt x="1762150" y="458680"/>
                </a:cubicBezTo>
                <a:cubicBezTo>
                  <a:pt x="1776261" y="318980"/>
                  <a:pt x="1839760" y="96024"/>
                  <a:pt x="1592816" y="26880"/>
                </a:cubicBezTo>
                <a:cubicBezTo>
                  <a:pt x="1345872" y="-42264"/>
                  <a:pt x="280483" y="43814"/>
                  <a:pt x="280483" y="43814"/>
                </a:cubicBezTo>
                <a:lnTo>
                  <a:pt x="280483" y="43814"/>
                </a:ln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олилиния 30"/>
          <p:cNvSpPr/>
          <p:nvPr/>
        </p:nvSpPr>
        <p:spPr>
          <a:xfrm>
            <a:off x="2115401" y="3578604"/>
            <a:ext cx="2269704" cy="381650"/>
          </a:xfrm>
          <a:custGeom>
            <a:avLst/>
            <a:gdLst>
              <a:gd name="connsiteX0" fmla="*/ 763266 w 2269704"/>
              <a:gd name="connsiteY0" fmla="*/ 25400 h 381650"/>
              <a:gd name="connsiteX1" fmla="*/ 128266 w 2269704"/>
              <a:gd name="connsiteY1" fmla="*/ 25400 h 381650"/>
              <a:gd name="connsiteX2" fmla="*/ 85932 w 2269704"/>
              <a:gd name="connsiteY2" fmla="*/ 270934 h 381650"/>
              <a:gd name="connsiteX3" fmla="*/ 1076532 w 2269704"/>
              <a:gd name="connsiteY3" fmla="*/ 381000 h 381650"/>
              <a:gd name="connsiteX4" fmla="*/ 2143332 w 2269704"/>
              <a:gd name="connsiteY4" fmla="*/ 313267 h 381650"/>
              <a:gd name="connsiteX5" fmla="*/ 2236466 w 2269704"/>
              <a:gd name="connsiteY5" fmla="*/ 245534 h 381650"/>
              <a:gd name="connsiteX6" fmla="*/ 2236466 w 2269704"/>
              <a:gd name="connsiteY6" fmla="*/ 67734 h 381650"/>
              <a:gd name="connsiteX7" fmla="*/ 1838532 w 2269704"/>
              <a:gd name="connsiteY7" fmla="*/ 0 h 381650"/>
              <a:gd name="connsiteX8" fmla="*/ 763266 w 2269704"/>
              <a:gd name="connsiteY8" fmla="*/ 25400 h 38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9704" h="381650">
                <a:moveTo>
                  <a:pt x="763266" y="25400"/>
                </a:moveTo>
                <a:cubicBezTo>
                  <a:pt x="502210" y="4939"/>
                  <a:pt x="241155" y="-15522"/>
                  <a:pt x="128266" y="25400"/>
                </a:cubicBezTo>
                <a:cubicBezTo>
                  <a:pt x="15377" y="66322"/>
                  <a:pt x="-72112" y="211667"/>
                  <a:pt x="85932" y="270934"/>
                </a:cubicBezTo>
                <a:cubicBezTo>
                  <a:pt x="243976" y="330201"/>
                  <a:pt x="733632" y="373945"/>
                  <a:pt x="1076532" y="381000"/>
                </a:cubicBezTo>
                <a:cubicBezTo>
                  <a:pt x="1419432" y="388055"/>
                  <a:pt x="1950010" y="335845"/>
                  <a:pt x="2143332" y="313267"/>
                </a:cubicBezTo>
                <a:cubicBezTo>
                  <a:pt x="2336654" y="290689"/>
                  <a:pt x="2220944" y="286456"/>
                  <a:pt x="2236466" y="245534"/>
                </a:cubicBezTo>
                <a:cubicBezTo>
                  <a:pt x="2251988" y="204612"/>
                  <a:pt x="2302788" y="108656"/>
                  <a:pt x="2236466" y="67734"/>
                </a:cubicBezTo>
                <a:cubicBezTo>
                  <a:pt x="2170144" y="26812"/>
                  <a:pt x="1838532" y="0"/>
                  <a:pt x="1838532" y="0"/>
                </a:cubicBezTo>
                <a:lnTo>
                  <a:pt x="763266" y="25400"/>
                </a:lnTo>
                <a:close/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Полилиния 31"/>
          <p:cNvSpPr/>
          <p:nvPr/>
        </p:nvSpPr>
        <p:spPr>
          <a:xfrm>
            <a:off x="4843548" y="3559300"/>
            <a:ext cx="1542459" cy="396608"/>
          </a:xfrm>
          <a:custGeom>
            <a:avLst/>
            <a:gdLst>
              <a:gd name="connsiteX0" fmla="*/ 744452 w 1542459"/>
              <a:gd name="connsiteY0" fmla="*/ 36238 h 396608"/>
              <a:gd name="connsiteX1" fmla="*/ 439652 w 1542459"/>
              <a:gd name="connsiteY1" fmla="*/ 36238 h 396608"/>
              <a:gd name="connsiteX2" fmla="*/ 67119 w 1542459"/>
              <a:gd name="connsiteY2" fmla="*/ 53171 h 396608"/>
              <a:gd name="connsiteX3" fmla="*/ 16319 w 1542459"/>
              <a:gd name="connsiteY3" fmla="*/ 273304 h 396608"/>
              <a:gd name="connsiteX4" fmla="*/ 253385 w 1542459"/>
              <a:gd name="connsiteY4" fmla="*/ 383371 h 396608"/>
              <a:gd name="connsiteX5" fmla="*/ 973052 w 1542459"/>
              <a:gd name="connsiteY5" fmla="*/ 391838 h 396608"/>
              <a:gd name="connsiteX6" fmla="*/ 1464119 w 1542459"/>
              <a:gd name="connsiteY6" fmla="*/ 357971 h 396608"/>
              <a:gd name="connsiteX7" fmla="*/ 1523385 w 1542459"/>
              <a:gd name="connsiteY7" fmla="*/ 95504 h 396608"/>
              <a:gd name="connsiteX8" fmla="*/ 1277852 w 1542459"/>
              <a:gd name="connsiteY8" fmla="*/ 2371 h 396608"/>
              <a:gd name="connsiteX9" fmla="*/ 846052 w 1542459"/>
              <a:gd name="connsiteY9" fmla="*/ 27771 h 396608"/>
              <a:gd name="connsiteX10" fmla="*/ 871452 w 1542459"/>
              <a:gd name="connsiteY10" fmla="*/ 27771 h 396608"/>
              <a:gd name="connsiteX11" fmla="*/ 939185 w 1542459"/>
              <a:gd name="connsiteY11" fmla="*/ 36238 h 39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2459" h="396608">
                <a:moveTo>
                  <a:pt x="744452" y="36238"/>
                </a:moveTo>
                <a:cubicBezTo>
                  <a:pt x="648496" y="34827"/>
                  <a:pt x="552541" y="33416"/>
                  <a:pt x="439652" y="36238"/>
                </a:cubicBezTo>
                <a:cubicBezTo>
                  <a:pt x="326763" y="39060"/>
                  <a:pt x="137674" y="13660"/>
                  <a:pt x="67119" y="53171"/>
                </a:cubicBezTo>
                <a:cubicBezTo>
                  <a:pt x="-3436" y="92682"/>
                  <a:pt x="-14725" y="218271"/>
                  <a:pt x="16319" y="273304"/>
                </a:cubicBezTo>
                <a:cubicBezTo>
                  <a:pt x="47363" y="328337"/>
                  <a:pt x="93930" y="363615"/>
                  <a:pt x="253385" y="383371"/>
                </a:cubicBezTo>
                <a:cubicBezTo>
                  <a:pt x="412840" y="403127"/>
                  <a:pt x="771263" y="396071"/>
                  <a:pt x="973052" y="391838"/>
                </a:cubicBezTo>
                <a:cubicBezTo>
                  <a:pt x="1174841" y="387605"/>
                  <a:pt x="1372397" y="407360"/>
                  <a:pt x="1464119" y="357971"/>
                </a:cubicBezTo>
                <a:cubicBezTo>
                  <a:pt x="1555841" y="308582"/>
                  <a:pt x="1554429" y="154771"/>
                  <a:pt x="1523385" y="95504"/>
                </a:cubicBezTo>
                <a:cubicBezTo>
                  <a:pt x="1492341" y="36237"/>
                  <a:pt x="1390741" y="13660"/>
                  <a:pt x="1277852" y="2371"/>
                </a:cubicBezTo>
                <a:cubicBezTo>
                  <a:pt x="1164963" y="-8918"/>
                  <a:pt x="913785" y="23538"/>
                  <a:pt x="846052" y="27771"/>
                </a:cubicBezTo>
                <a:cubicBezTo>
                  <a:pt x="778319" y="32004"/>
                  <a:pt x="855930" y="26360"/>
                  <a:pt x="871452" y="27771"/>
                </a:cubicBezTo>
                <a:cubicBezTo>
                  <a:pt x="886974" y="29182"/>
                  <a:pt x="913079" y="32710"/>
                  <a:pt x="939185" y="36238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Полилиния 32"/>
          <p:cNvSpPr/>
          <p:nvPr/>
        </p:nvSpPr>
        <p:spPr>
          <a:xfrm>
            <a:off x="6448480" y="2694842"/>
            <a:ext cx="1120660" cy="446126"/>
          </a:xfrm>
          <a:custGeom>
            <a:avLst/>
            <a:gdLst>
              <a:gd name="connsiteX0" fmla="*/ 660638 w 1120660"/>
              <a:gd name="connsiteY0" fmla="*/ 30163 h 446126"/>
              <a:gd name="connsiteX1" fmla="*/ 254238 w 1120660"/>
              <a:gd name="connsiteY1" fmla="*/ 13230 h 446126"/>
              <a:gd name="connsiteX2" fmla="*/ 238 w 1120660"/>
              <a:gd name="connsiteY2" fmla="*/ 258763 h 446126"/>
              <a:gd name="connsiteX3" fmla="*/ 296572 w 1120660"/>
              <a:gd name="connsiteY3" fmla="*/ 436563 h 446126"/>
              <a:gd name="connsiteX4" fmla="*/ 948505 w 1120660"/>
              <a:gd name="connsiteY4" fmla="*/ 411163 h 446126"/>
              <a:gd name="connsiteX5" fmla="*/ 1109372 w 1120660"/>
              <a:gd name="connsiteY5" fmla="*/ 318030 h 446126"/>
              <a:gd name="connsiteX6" fmla="*/ 1092438 w 1120660"/>
              <a:gd name="connsiteY6" fmla="*/ 55563 h 446126"/>
              <a:gd name="connsiteX7" fmla="*/ 973905 w 1120660"/>
              <a:gd name="connsiteY7" fmla="*/ 4763 h 446126"/>
              <a:gd name="connsiteX8" fmla="*/ 660638 w 1120660"/>
              <a:gd name="connsiteY8" fmla="*/ 30163 h 44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0660" h="446126">
                <a:moveTo>
                  <a:pt x="660638" y="30163"/>
                </a:moveTo>
                <a:cubicBezTo>
                  <a:pt x="540693" y="31574"/>
                  <a:pt x="364305" y="-24870"/>
                  <a:pt x="254238" y="13230"/>
                </a:cubicBezTo>
                <a:cubicBezTo>
                  <a:pt x="144171" y="51330"/>
                  <a:pt x="-6818" y="188208"/>
                  <a:pt x="238" y="258763"/>
                </a:cubicBezTo>
                <a:cubicBezTo>
                  <a:pt x="7294" y="329319"/>
                  <a:pt x="138527" y="411163"/>
                  <a:pt x="296572" y="436563"/>
                </a:cubicBezTo>
                <a:cubicBezTo>
                  <a:pt x="454617" y="461963"/>
                  <a:pt x="813038" y="430918"/>
                  <a:pt x="948505" y="411163"/>
                </a:cubicBezTo>
                <a:cubicBezTo>
                  <a:pt x="1083972" y="391408"/>
                  <a:pt x="1085383" y="377297"/>
                  <a:pt x="1109372" y="318030"/>
                </a:cubicBezTo>
                <a:cubicBezTo>
                  <a:pt x="1133361" y="258763"/>
                  <a:pt x="1115016" y="107774"/>
                  <a:pt x="1092438" y="55563"/>
                </a:cubicBezTo>
                <a:cubicBezTo>
                  <a:pt x="1069860" y="3352"/>
                  <a:pt x="1044461" y="10407"/>
                  <a:pt x="973905" y="4763"/>
                </a:cubicBezTo>
                <a:cubicBezTo>
                  <a:pt x="903350" y="-881"/>
                  <a:pt x="780583" y="28752"/>
                  <a:pt x="660638" y="30163"/>
                </a:cubicBezTo>
                <a:close/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Полилиния 33"/>
          <p:cNvSpPr/>
          <p:nvPr/>
        </p:nvSpPr>
        <p:spPr>
          <a:xfrm>
            <a:off x="4371142" y="5270993"/>
            <a:ext cx="1592682" cy="367720"/>
          </a:xfrm>
          <a:custGeom>
            <a:avLst/>
            <a:gdLst>
              <a:gd name="connsiteX0" fmla="*/ 497191 w 1592682"/>
              <a:gd name="connsiteY0" fmla="*/ 17878 h 367720"/>
              <a:gd name="connsiteX1" fmla="*/ 99258 w 1592682"/>
              <a:gd name="connsiteY1" fmla="*/ 9411 h 367720"/>
              <a:gd name="connsiteX2" fmla="*/ 23058 w 1592682"/>
              <a:gd name="connsiteY2" fmla="*/ 60211 h 367720"/>
              <a:gd name="connsiteX3" fmla="*/ 39991 w 1592682"/>
              <a:gd name="connsiteY3" fmla="*/ 331145 h 367720"/>
              <a:gd name="connsiteX4" fmla="*/ 454858 w 1592682"/>
              <a:gd name="connsiteY4" fmla="*/ 365011 h 367720"/>
              <a:gd name="connsiteX5" fmla="*/ 1504725 w 1592682"/>
              <a:gd name="connsiteY5" fmla="*/ 356545 h 367720"/>
              <a:gd name="connsiteX6" fmla="*/ 1521658 w 1592682"/>
              <a:gd name="connsiteY6" fmla="*/ 254945 h 367720"/>
              <a:gd name="connsiteX7" fmla="*/ 1403125 w 1592682"/>
              <a:gd name="connsiteY7" fmla="*/ 17878 h 367720"/>
              <a:gd name="connsiteX8" fmla="*/ 497191 w 1592682"/>
              <a:gd name="connsiteY8" fmla="*/ 17878 h 36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2682" h="367720">
                <a:moveTo>
                  <a:pt x="497191" y="17878"/>
                </a:moveTo>
                <a:cubicBezTo>
                  <a:pt x="279880" y="16467"/>
                  <a:pt x="178280" y="2356"/>
                  <a:pt x="99258" y="9411"/>
                </a:cubicBezTo>
                <a:cubicBezTo>
                  <a:pt x="20236" y="16466"/>
                  <a:pt x="32936" y="6589"/>
                  <a:pt x="23058" y="60211"/>
                </a:cubicBezTo>
                <a:cubicBezTo>
                  <a:pt x="13180" y="113833"/>
                  <a:pt x="-31976" y="280345"/>
                  <a:pt x="39991" y="331145"/>
                </a:cubicBezTo>
                <a:cubicBezTo>
                  <a:pt x="111958" y="381945"/>
                  <a:pt x="454858" y="365011"/>
                  <a:pt x="454858" y="365011"/>
                </a:cubicBezTo>
                <a:lnTo>
                  <a:pt x="1504725" y="356545"/>
                </a:lnTo>
                <a:cubicBezTo>
                  <a:pt x="1682525" y="338201"/>
                  <a:pt x="1538591" y="311390"/>
                  <a:pt x="1521658" y="254945"/>
                </a:cubicBezTo>
                <a:cubicBezTo>
                  <a:pt x="1504725" y="198500"/>
                  <a:pt x="1568225" y="58800"/>
                  <a:pt x="1403125" y="17878"/>
                </a:cubicBezTo>
                <a:cubicBezTo>
                  <a:pt x="1238025" y="-23044"/>
                  <a:pt x="714502" y="19289"/>
                  <a:pt x="497191" y="17878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1259632" y="4225024"/>
            <a:ext cx="1517506" cy="187391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3062313" y="3954005"/>
            <a:ext cx="1077639" cy="231857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220072" y="3929487"/>
            <a:ext cx="268049" cy="23430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6120186" y="3202549"/>
            <a:ext cx="888624" cy="299801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5898798" y="5492366"/>
            <a:ext cx="1601697" cy="60657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7308305" y="1340768"/>
            <a:ext cx="1835696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Angular Momentum </a:t>
            </a:r>
          </a:p>
          <a:p>
            <a:r>
              <a:rPr lang="en-US" sz="1400" b="1" dirty="0"/>
              <a:t>Conservation Eq. </a:t>
            </a:r>
          </a:p>
          <a:p>
            <a:r>
              <a:rPr lang="en-US" sz="1400" b="1" dirty="0"/>
              <a:t>(for Eulerian Volume)</a:t>
            </a:r>
            <a:endParaRPr lang="en-US" sz="1400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683568" y="1776347"/>
            <a:ext cx="190177" cy="586221"/>
          </a:xfrm>
          <a:prstGeom prst="straightConnector1">
            <a:avLst/>
          </a:prstGeom>
          <a:ln w="28575">
            <a:solidFill>
              <a:srgbClr val="8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40557" y="5910371"/>
            <a:ext cx="191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Georgia" panose="02040502050405020303" pitchFamily="18" charset="0"/>
              </a:rPr>
              <a:t>= </a:t>
            </a:r>
            <a:r>
              <a:rPr lang="de-DE" sz="2400" b="1" dirty="0">
                <a:latin typeface="Georgia" panose="02040502050405020303" pitchFamily="18" charset="0"/>
              </a:rPr>
              <a:t>e</a:t>
            </a:r>
            <a:r>
              <a:rPr lang="de-DE" sz="2400" i="1" baseline="-25000" dirty="0">
                <a:latin typeface="Georgia" panose="02040502050405020303" pitchFamily="18" charset="0"/>
              </a:rPr>
              <a:t>i</a:t>
            </a:r>
            <a:r>
              <a:rPr lang="de-DE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400" i="1" baseline="-25000" dirty="0" err="1">
                <a:latin typeface="Georgia" panose="02040502050405020303" pitchFamily="18" charset="0"/>
              </a:rPr>
              <a:t>ikm</a:t>
            </a:r>
            <a:r>
              <a:rPr lang="de-DE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</a:t>
            </a:r>
            <a:r>
              <a:rPr lang="de-DE" sz="2400" i="1" baseline="-25000" dirty="0">
                <a:latin typeface="Georgia" panose="02040502050405020303" pitchFamily="18" charset="0"/>
              </a:rPr>
              <a:t>km</a:t>
            </a:r>
            <a:endParaRPr lang="en-US" sz="2400" dirty="0">
              <a:latin typeface="Georgia" panose="02040502050405020303" pitchFamily="18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208944" y="5910371"/>
            <a:ext cx="4091248" cy="74969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51902" y="6444044"/>
            <a:ext cx="37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42" name="Прямая со стрелкой 41"/>
          <p:cNvCxnSpPr/>
          <p:nvPr/>
        </p:nvCxnSpPr>
        <p:spPr>
          <a:xfrm flipH="1">
            <a:off x="1763688" y="804774"/>
            <a:ext cx="4200136" cy="365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4385106" y="804774"/>
            <a:ext cx="1915086" cy="34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52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9" grpId="0"/>
      <p:bldP spid="10" grpId="0" animBg="1"/>
      <p:bldP spid="11" grpId="0"/>
      <p:bldP spid="12" grpId="0"/>
      <p:bldP spid="17" grpId="0"/>
      <p:bldP spid="19" grpId="0" animBg="1"/>
      <p:bldP spid="21" grpId="0" animBg="1"/>
      <p:bldP spid="22" grpId="0" animBg="1"/>
      <p:bldP spid="24" grpId="0" animBg="1"/>
      <p:bldP spid="25" grpId="0" animBg="1"/>
      <p:bldP spid="16" grpId="0" animBg="1"/>
      <p:bldP spid="31" grpId="0" animBg="1"/>
      <p:bldP spid="32" grpId="0" animBg="1"/>
      <p:bldP spid="33" grpId="0" animBg="1"/>
      <p:bldP spid="34" grpId="0" animBg="1"/>
      <p:bldP spid="46" grpId="0" animBg="1"/>
      <p:bldP spid="56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47664" y="188640"/>
            <a:ext cx="6807845" cy="864000"/>
            <a:chOff x="1652588" y="5840413"/>
            <a:chExt cx="6874235" cy="864000"/>
          </a:xfrm>
        </p:grpSpPr>
        <p:graphicFrame>
          <p:nvGraphicFramePr>
            <p:cNvPr id="3" name="Объект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6856637"/>
                </p:ext>
              </p:extLst>
            </p:nvPr>
          </p:nvGraphicFramePr>
          <p:xfrm>
            <a:off x="1652588" y="5840413"/>
            <a:ext cx="4971816" cy="86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94" name="Equation" r:id="rId3" imgW="2997000" imgH="520560" progId="Equation.DSMT4">
                    <p:embed/>
                  </p:oleObj>
                </mc:Choice>
                <mc:Fallback>
                  <p:oleObj name="Equation" r:id="rId3" imgW="299700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588" y="5840413"/>
                          <a:ext cx="4971816" cy="864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6588224" y="5991671"/>
              <a:ext cx="1938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Georgia" panose="02040502050405020303" pitchFamily="18" charset="0"/>
                </a:rPr>
                <a:t>= </a:t>
              </a:r>
              <a:r>
                <a:rPr lang="de-DE" sz="2400" b="1" dirty="0">
                  <a:latin typeface="Georgia" panose="02040502050405020303" pitchFamily="18" charset="0"/>
                </a:rPr>
                <a:t>e</a:t>
              </a:r>
              <a:r>
                <a:rPr lang="de-DE" sz="2400" i="1" baseline="-25000" dirty="0">
                  <a:latin typeface="Georgia" panose="02040502050405020303" pitchFamily="18" charset="0"/>
                </a:rPr>
                <a:t>i</a:t>
              </a:r>
              <a:r>
                <a:rPr lang="de-DE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</a:t>
              </a:r>
              <a:r>
                <a:rPr lang="de-DE" sz="2400" i="1" baseline="-25000" dirty="0" err="1">
                  <a:latin typeface="Georgia" panose="02040502050405020303" pitchFamily="18" charset="0"/>
                </a:rPr>
                <a:t>ikm</a:t>
              </a:r>
              <a:r>
                <a:rPr lang="de-DE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</a:t>
              </a:r>
              <a:r>
                <a:rPr lang="de-DE" sz="2400" i="1" baseline="-25000" dirty="0">
                  <a:latin typeface="Georgia" panose="02040502050405020303" pitchFamily="18" charset="0"/>
                </a:rPr>
                <a:t>km</a:t>
              </a:r>
              <a:endParaRPr lang="en-US" sz="2400" dirty="0">
                <a:latin typeface="Georgia" panose="02040502050405020303" pitchFamily="18" charset="0"/>
              </a:endParaRPr>
            </a:p>
          </p:txBody>
        </p:sp>
      </p:grpSp>
      <p:cxnSp>
        <p:nvCxnSpPr>
          <p:cNvPr id="5" name="Прямая со стрелкой 4"/>
          <p:cNvCxnSpPr/>
          <p:nvPr/>
        </p:nvCxnSpPr>
        <p:spPr>
          <a:xfrm>
            <a:off x="4139952" y="1084892"/>
            <a:ext cx="0" cy="252000"/>
          </a:xfrm>
          <a:prstGeom prst="straightConnector1">
            <a:avLst/>
          </a:prstGeom>
          <a:ln w="28575">
            <a:solidFill>
              <a:srgbClr val="8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олилиния 5"/>
          <p:cNvSpPr/>
          <p:nvPr/>
        </p:nvSpPr>
        <p:spPr>
          <a:xfrm>
            <a:off x="2129066" y="908720"/>
            <a:ext cx="4212000" cy="176172"/>
          </a:xfrm>
          <a:custGeom>
            <a:avLst/>
            <a:gdLst>
              <a:gd name="connsiteX0" fmla="*/ 0 w 1520575"/>
              <a:gd name="connsiteY0" fmla="*/ 1217 h 176172"/>
              <a:gd name="connsiteX1" fmla="*/ 71919 w 1520575"/>
              <a:gd name="connsiteY1" fmla="*/ 124507 h 176172"/>
              <a:gd name="connsiteX2" fmla="*/ 349321 w 1520575"/>
              <a:gd name="connsiteY2" fmla="*/ 175878 h 176172"/>
              <a:gd name="connsiteX3" fmla="*/ 934948 w 1520575"/>
              <a:gd name="connsiteY3" fmla="*/ 145056 h 176172"/>
              <a:gd name="connsiteX4" fmla="*/ 1407559 w 1520575"/>
              <a:gd name="connsiteY4" fmla="*/ 134781 h 176172"/>
              <a:gd name="connsiteX5" fmla="*/ 1510301 w 1520575"/>
              <a:gd name="connsiteY5" fmla="*/ 83411 h 176172"/>
              <a:gd name="connsiteX6" fmla="*/ 1489753 w 1520575"/>
              <a:gd name="connsiteY6" fmla="*/ 1217 h 176172"/>
              <a:gd name="connsiteX7" fmla="*/ 1520575 w 1520575"/>
              <a:gd name="connsiteY7" fmla="*/ 32040 h 176172"/>
              <a:gd name="connsiteX8" fmla="*/ 1520575 w 1520575"/>
              <a:gd name="connsiteY8" fmla="*/ 32040 h 17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575" h="176172">
                <a:moveTo>
                  <a:pt x="0" y="1217"/>
                </a:moveTo>
                <a:cubicBezTo>
                  <a:pt x="6849" y="48307"/>
                  <a:pt x="13699" y="95397"/>
                  <a:pt x="71919" y="124507"/>
                </a:cubicBezTo>
                <a:cubicBezTo>
                  <a:pt x="130139" y="153617"/>
                  <a:pt x="205483" y="172453"/>
                  <a:pt x="349321" y="175878"/>
                </a:cubicBezTo>
                <a:cubicBezTo>
                  <a:pt x="493159" y="179303"/>
                  <a:pt x="758575" y="151905"/>
                  <a:pt x="934948" y="145056"/>
                </a:cubicBezTo>
                <a:cubicBezTo>
                  <a:pt x="1111321" y="138207"/>
                  <a:pt x="1311667" y="145055"/>
                  <a:pt x="1407559" y="134781"/>
                </a:cubicBezTo>
                <a:cubicBezTo>
                  <a:pt x="1503451" y="124507"/>
                  <a:pt x="1496602" y="105672"/>
                  <a:pt x="1510301" y="83411"/>
                </a:cubicBezTo>
                <a:cubicBezTo>
                  <a:pt x="1524000" y="61150"/>
                  <a:pt x="1488041" y="9779"/>
                  <a:pt x="1489753" y="1217"/>
                </a:cubicBezTo>
                <a:cubicBezTo>
                  <a:pt x="1491465" y="-7345"/>
                  <a:pt x="1520575" y="32040"/>
                  <a:pt x="1520575" y="32040"/>
                </a:cubicBezTo>
                <a:lnTo>
                  <a:pt x="1520575" y="32040"/>
                </a:lnTo>
              </a:path>
            </a:pathLst>
          </a:cu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3928" y="1210892"/>
            <a:ext cx="68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892" y="2175247"/>
            <a:ext cx="2035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Georgia" panose="02040502050405020303" pitchFamily="18" charset="0"/>
              </a:rPr>
              <a:t>e</a:t>
            </a:r>
            <a:r>
              <a:rPr lang="de-DE" sz="2400" i="1" baseline="-25000" dirty="0">
                <a:latin typeface="Georgia" panose="02040502050405020303" pitchFamily="18" charset="0"/>
              </a:rPr>
              <a:t>i</a:t>
            </a:r>
            <a:r>
              <a:rPr lang="de-DE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400" i="1" baseline="-25000" dirty="0" err="1">
                <a:latin typeface="Georgia" panose="02040502050405020303" pitchFamily="18" charset="0"/>
              </a:rPr>
              <a:t>ikm</a:t>
            </a:r>
            <a:r>
              <a:rPr lang="de-DE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</a:t>
            </a:r>
            <a:r>
              <a:rPr lang="de-DE" sz="2400" i="1" baseline="-25000" dirty="0">
                <a:latin typeface="Georgia" panose="02040502050405020303" pitchFamily="18" charset="0"/>
              </a:rPr>
              <a:t>km</a:t>
            </a:r>
            <a:r>
              <a:rPr lang="de-DE" sz="2400" i="1" dirty="0">
                <a:latin typeface="Georgia" panose="02040502050405020303" pitchFamily="18" charset="0"/>
              </a:rPr>
              <a:t> =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888" y="1844824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</a:t>
            </a:r>
          </a:p>
          <a:p>
            <a:r>
              <a:rPr 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	</a:t>
            </a:r>
          </a:p>
          <a:p>
            <a:r>
              <a:rPr 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</a:t>
            </a:r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 51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928682" y="476672"/>
            <a:ext cx="7387734" cy="2337936"/>
            <a:chOff x="568642" y="3573016"/>
            <a:chExt cx="7387734" cy="2337936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568642" y="3573016"/>
              <a:ext cx="0" cy="55930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Группа 3"/>
            <p:cNvGrpSpPr/>
            <p:nvPr/>
          </p:nvGrpSpPr>
          <p:grpSpPr>
            <a:xfrm>
              <a:off x="568642" y="3573016"/>
              <a:ext cx="7387734" cy="2337936"/>
              <a:chOff x="568642" y="3573016"/>
              <a:chExt cx="7387734" cy="2337936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568642" y="3645024"/>
                <a:ext cx="2534285" cy="2265928"/>
                <a:chOff x="568642" y="3645024"/>
                <a:chExt cx="2534285" cy="2265928"/>
              </a:xfrm>
            </p:grpSpPr>
            <p:graphicFrame>
              <p:nvGraphicFramePr>
                <p:cNvPr id="9" name="Объект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5883836"/>
                    </p:ext>
                  </p:extLst>
                </p:nvPr>
              </p:nvGraphicFramePr>
              <p:xfrm>
                <a:off x="1531657" y="3976004"/>
                <a:ext cx="432000" cy="432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43" name="Equation" r:id="rId3" imgW="228600" imgH="228600" progId="Equation.DSMT4">
                        <p:embed/>
                      </p:oleObj>
                    </mc:Choice>
                    <mc:Fallback>
                      <p:oleObj name="Equation" r:id="rId3" imgW="22860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31657" y="3976004"/>
                              <a:ext cx="432000" cy="4320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" name="Полотно 88"/>
                <p:cNvGrpSpPr/>
                <p:nvPr/>
              </p:nvGrpSpPr>
              <p:grpSpPr>
                <a:xfrm>
                  <a:off x="568642" y="4077072"/>
                  <a:ext cx="2534285" cy="1833880"/>
                  <a:chOff x="0" y="0"/>
                  <a:chExt cx="2534285" cy="1833880"/>
                </a:xfrm>
              </p:grpSpPr>
              <p:sp>
                <p:nvSpPr>
                  <p:cNvPr id="13" name="Прямоугольник 12"/>
                  <p:cNvSpPr/>
                  <p:nvPr/>
                </p:nvSpPr>
                <p:spPr>
                  <a:xfrm>
                    <a:off x="0" y="0"/>
                    <a:ext cx="2534285" cy="18338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sp>
              <p:sp>
                <p:nvSpPr>
                  <p:cNvPr id="14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6294" y="741875"/>
                    <a:ext cx="360045" cy="3340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2200" dirty="0">
                        <a:effectLst/>
                        <a:latin typeface="Times New Roman"/>
                        <a:ea typeface="Times New Roman"/>
                      </a:rPr>
                      <a:t>М</a:t>
                    </a:r>
                    <a:endParaRPr lang="en-US" sz="2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1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534285" cy="1828800"/>
                  </a:xfrm>
                  <a:prstGeom prst="rect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6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07315" y="2540"/>
                    <a:ext cx="461645" cy="415290"/>
                    <a:chOff x="2322" y="2561"/>
                    <a:chExt cx="727" cy="654"/>
                  </a:xfrm>
                </p:grpSpPr>
                <p:sp>
                  <p:nvSpPr>
                    <p:cNvPr id="49" name="Oval 35" descr="Широкий диагональный 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2648"/>
                      <a:ext cx="567" cy="567"/>
                    </a:xfrm>
                    <a:prstGeom prst="ellipse">
                      <a:avLst/>
                    </a:prstGeom>
                    <a:pattFill prst="wd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  <a:ln w="12700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Arc 36"/>
                    <p:cNvSpPr>
                      <a:spLocks/>
                    </p:cNvSpPr>
                    <p:nvPr/>
                  </p:nvSpPr>
                  <p:spPr bwMode="auto">
                    <a:xfrm rot="3769188">
                      <a:off x="2539" y="2674"/>
                      <a:ext cx="624" cy="397"/>
                    </a:xfrm>
                    <a:custGeom>
                      <a:avLst/>
                      <a:gdLst>
                        <a:gd name="G0" fmla="+- 0 0 0"/>
                        <a:gd name="G1" fmla="+- 20534 0 0"/>
                        <a:gd name="G2" fmla="+- 21600 0 0"/>
                        <a:gd name="T0" fmla="*/ 6702 w 21498"/>
                        <a:gd name="T1" fmla="*/ 0 h 20534"/>
                        <a:gd name="T2" fmla="*/ 21498 w 21498"/>
                        <a:gd name="T3" fmla="*/ 18434 h 20534"/>
                        <a:gd name="T4" fmla="*/ 0 w 21498"/>
                        <a:gd name="T5" fmla="*/ 20534 h 205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8" h="20534" fill="none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</a:path>
                        <a:path w="21498" h="20534" stroke="0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  <a:lnTo>
                            <a:pt x="0" y="20534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 type="triangle" w="sm" len="lg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88620" y="680720"/>
                    <a:ext cx="461645" cy="415290"/>
                    <a:chOff x="2322" y="2561"/>
                    <a:chExt cx="727" cy="654"/>
                  </a:xfrm>
                </p:grpSpPr>
                <p:sp>
                  <p:nvSpPr>
                    <p:cNvPr id="47" name="Oval 38" descr="Широкий диагональный 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2648"/>
                      <a:ext cx="567" cy="567"/>
                    </a:xfrm>
                    <a:prstGeom prst="ellipse">
                      <a:avLst/>
                    </a:prstGeom>
                    <a:pattFill prst="wd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  <a:ln w="12700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Arc 39"/>
                    <p:cNvSpPr>
                      <a:spLocks/>
                    </p:cNvSpPr>
                    <p:nvPr/>
                  </p:nvSpPr>
                  <p:spPr bwMode="auto">
                    <a:xfrm rot="3769188">
                      <a:off x="2539" y="2674"/>
                      <a:ext cx="624" cy="397"/>
                    </a:xfrm>
                    <a:custGeom>
                      <a:avLst/>
                      <a:gdLst>
                        <a:gd name="G0" fmla="+- 0 0 0"/>
                        <a:gd name="G1" fmla="+- 20534 0 0"/>
                        <a:gd name="G2" fmla="+- 21600 0 0"/>
                        <a:gd name="T0" fmla="*/ 6702 w 21498"/>
                        <a:gd name="T1" fmla="*/ 0 h 20534"/>
                        <a:gd name="T2" fmla="*/ 21498 w 21498"/>
                        <a:gd name="T3" fmla="*/ 18434 h 20534"/>
                        <a:gd name="T4" fmla="*/ 0 w 21498"/>
                        <a:gd name="T5" fmla="*/ 20534 h 205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8" h="20534" fill="none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</a:path>
                        <a:path w="21498" h="20534" stroke="0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  <a:lnTo>
                            <a:pt x="0" y="20534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 type="triangle" w="sm" len="lg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07315" y="1263650"/>
                    <a:ext cx="461645" cy="415290"/>
                    <a:chOff x="2322" y="2561"/>
                    <a:chExt cx="727" cy="654"/>
                  </a:xfrm>
                </p:grpSpPr>
                <p:sp>
                  <p:nvSpPr>
                    <p:cNvPr id="45" name="Oval 41" descr="Широкий диагональный 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2648"/>
                      <a:ext cx="567" cy="567"/>
                    </a:xfrm>
                    <a:prstGeom prst="ellipse">
                      <a:avLst/>
                    </a:prstGeom>
                    <a:pattFill prst="wd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  <a:ln w="12700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Arc 42"/>
                    <p:cNvSpPr>
                      <a:spLocks/>
                    </p:cNvSpPr>
                    <p:nvPr/>
                  </p:nvSpPr>
                  <p:spPr bwMode="auto">
                    <a:xfrm rot="3769188">
                      <a:off x="2539" y="2674"/>
                      <a:ext cx="624" cy="397"/>
                    </a:xfrm>
                    <a:custGeom>
                      <a:avLst/>
                      <a:gdLst>
                        <a:gd name="G0" fmla="+- 0 0 0"/>
                        <a:gd name="G1" fmla="+- 20534 0 0"/>
                        <a:gd name="G2" fmla="+- 21600 0 0"/>
                        <a:gd name="T0" fmla="*/ 6702 w 21498"/>
                        <a:gd name="T1" fmla="*/ 0 h 20534"/>
                        <a:gd name="T2" fmla="*/ 21498 w 21498"/>
                        <a:gd name="T3" fmla="*/ 18434 h 20534"/>
                        <a:gd name="T4" fmla="*/ 0 w 21498"/>
                        <a:gd name="T5" fmla="*/ 20534 h 205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8" h="20534" fill="none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</a:path>
                        <a:path w="21498" h="20534" stroke="0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  <a:lnTo>
                            <a:pt x="0" y="20534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 type="triangle" w="sm" len="lg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1341120" y="474980"/>
                    <a:ext cx="461645" cy="415290"/>
                    <a:chOff x="2322" y="2561"/>
                    <a:chExt cx="727" cy="654"/>
                  </a:xfrm>
                </p:grpSpPr>
                <p:sp>
                  <p:nvSpPr>
                    <p:cNvPr id="43" name="Oval 44" descr="Широкий диагональный 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2648"/>
                      <a:ext cx="567" cy="567"/>
                    </a:xfrm>
                    <a:prstGeom prst="ellipse">
                      <a:avLst/>
                    </a:prstGeom>
                    <a:pattFill prst="wd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  <a:ln w="12700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Arc 45"/>
                    <p:cNvSpPr>
                      <a:spLocks/>
                    </p:cNvSpPr>
                    <p:nvPr/>
                  </p:nvSpPr>
                  <p:spPr bwMode="auto">
                    <a:xfrm rot="3769188">
                      <a:off x="2539" y="2674"/>
                      <a:ext cx="624" cy="397"/>
                    </a:xfrm>
                    <a:custGeom>
                      <a:avLst/>
                      <a:gdLst>
                        <a:gd name="G0" fmla="+- 0 0 0"/>
                        <a:gd name="G1" fmla="+- 20534 0 0"/>
                        <a:gd name="G2" fmla="+- 21600 0 0"/>
                        <a:gd name="T0" fmla="*/ 6702 w 21498"/>
                        <a:gd name="T1" fmla="*/ 0 h 20534"/>
                        <a:gd name="T2" fmla="*/ 21498 w 21498"/>
                        <a:gd name="T3" fmla="*/ 18434 h 20534"/>
                        <a:gd name="T4" fmla="*/ 0 w 21498"/>
                        <a:gd name="T5" fmla="*/ 20534 h 205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8" h="20534" fill="none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</a:path>
                        <a:path w="21498" h="20534" stroke="0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  <a:lnTo>
                            <a:pt x="0" y="20534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 type="triangle" w="sm" len="lg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1397000" y="1062355"/>
                    <a:ext cx="461645" cy="415290"/>
                    <a:chOff x="2322" y="2561"/>
                    <a:chExt cx="727" cy="654"/>
                  </a:xfrm>
                </p:grpSpPr>
                <p:sp>
                  <p:nvSpPr>
                    <p:cNvPr id="41" name="Oval 47" descr="Широкий диагональный 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2648"/>
                      <a:ext cx="567" cy="567"/>
                    </a:xfrm>
                    <a:prstGeom prst="ellipse">
                      <a:avLst/>
                    </a:prstGeom>
                    <a:pattFill prst="wd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  <a:ln w="12700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Arc 48"/>
                    <p:cNvSpPr>
                      <a:spLocks/>
                    </p:cNvSpPr>
                    <p:nvPr/>
                  </p:nvSpPr>
                  <p:spPr bwMode="auto">
                    <a:xfrm rot="3769188">
                      <a:off x="2539" y="2674"/>
                      <a:ext cx="624" cy="397"/>
                    </a:xfrm>
                    <a:custGeom>
                      <a:avLst/>
                      <a:gdLst>
                        <a:gd name="G0" fmla="+- 0 0 0"/>
                        <a:gd name="G1" fmla="+- 20534 0 0"/>
                        <a:gd name="G2" fmla="+- 21600 0 0"/>
                        <a:gd name="T0" fmla="*/ 6702 w 21498"/>
                        <a:gd name="T1" fmla="*/ 0 h 20534"/>
                        <a:gd name="T2" fmla="*/ 21498 w 21498"/>
                        <a:gd name="T3" fmla="*/ 18434 h 20534"/>
                        <a:gd name="T4" fmla="*/ 0 w 21498"/>
                        <a:gd name="T5" fmla="*/ 20534 h 205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8" h="20534" fill="none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</a:path>
                        <a:path w="21498" h="20534" stroke="0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  <a:lnTo>
                            <a:pt x="0" y="20534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 type="triangle" w="sm" len="lg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1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2051685" y="1343660"/>
                    <a:ext cx="461645" cy="415290"/>
                    <a:chOff x="2322" y="2561"/>
                    <a:chExt cx="727" cy="654"/>
                  </a:xfrm>
                </p:grpSpPr>
                <p:sp>
                  <p:nvSpPr>
                    <p:cNvPr id="39" name="Oval 50" descr="Широкий диагональный 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2648"/>
                      <a:ext cx="567" cy="567"/>
                    </a:xfrm>
                    <a:prstGeom prst="ellipse">
                      <a:avLst/>
                    </a:prstGeom>
                    <a:pattFill prst="wd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  <a:ln w="12700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Arc 51"/>
                    <p:cNvSpPr>
                      <a:spLocks/>
                    </p:cNvSpPr>
                    <p:nvPr/>
                  </p:nvSpPr>
                  <p:spPr bwMode="auto">
                    <a:xfrm rot="3769188">
                      <a:off x="2539" y="2674"/>
                      <a:ext cx="624" cy="397"/>
                    </a:xfrm>
                    <a:custGeom>
                      <a:avLst/>
                      <a:gdLst>
                        <a:gd name="G0" fmla="+- 0 0 0"/>
                        <a:gd name="G1" fmla="+- 20534 0 0"/>
                        <a:gd name="G2" fmla="+- 21600 0 0"/>
                        <a:gd name="T0" fmla="*/ 6702 w 21498"/>
                        <a:gd name="T1" fmla="*/ 0 h 20534"/>
                        <a:gd name="T2" fmla="*/ 21498 w 21498"/>
                        <a:gd name="T3" fmla="*/ 18434 h 20534"/>
                        <a:gd name="T4" fmla="*/ 0 w 21498"/>
                        <a:gd name="T5" fmla="*/ 20534 h 205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8" h="20534" fill="none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</a:path>
                        <a:path w="21498" h="20534" stroke="0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  <a:lnTo>
                            <a:pt x="0" y="20534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 type="triangle" w="sm" len="lg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2016760" y="42545"/>
                    <a:ext cx="461645" cy="415290"/>
                    <a:chOff x="2322" y="2561"/>
                    <a:chExt cx="727" cy="654"/>
                  </a:xfrm>
                </p:grpSpPr>
                <p:sp>
                  <p:nvSpPr>
                    <p:cNvPr id="37" name="Oval 53" descr="Широкий диагональный 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2648"/>
                      <a:ext cx="567" cy="567"/>
                    </a:xfrm>
                    <a:prstGeom prst="ellipse">
                      <a:avLst/>
                    </a:prstGeom>
                    <a:pattFill prst="wd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  <a:ln w="12700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Arc 54"/>
                    <p:cNvSpPr>
                      <a:spLocks/>
                    </p:cNvSpPr>
                    <p:nvPr/>
                  </p:nvSpPr>
                  <p:spPr bwMode="auto">
                    <a:xfrm rot="3769188">
                      <a:off x="2539" y="2674"/>
                      <a:ext cx="624" cy="397"/>
                    </a:xfrm>
                    <a:custGeom>
                      <a:avLst/>
                      <a:gdLst>
                        <a:gd name="G0" fmla="+- 0 0 0"/>
                        <a:gd name="G1" fmla="+- 20534 0 0"/>
                        <a:gd name="G2" fmla="+- 21600 0 0"/>
                        <a:gd name="T0" fmla="*/ 6702 w 21498"/>
                        <a:gd name="T1" fmla="*/ 0 h 20534"/>
                        <a:gd name="T2" fmla="*/ 21498 w 21498"/>
                        <a:gd name="T3" fmla="*/ 18434 h 20534"/>
                        <a:gd name="T4" fmla="*/ 0 w 21498"/>
                        <a:gd name="T5" fmla="*/ 20534 h 205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8" h="20534" fill="none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</a:path>
                        <a:path w="21498" h="20534" stroke="0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  <a:lnTo>
                            <a:pt x="0" y="20534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 type="triangle" w="sm" len="lg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1915160" y="625475"/>
                    <a:ext cx="461645" cy="415290"/>
                    <a:chOff x="2322" y="2561"/>
                    <a:chExt cx="727" cy="654"/>
                  </a:xfrm>
                </p:grpSpPr>
                <p:sp>
                  <p:nvSpPr>
                    <p:cNvPr id="35" name="Oval 56" descr="Широкий диагональный 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2648"/>
                      <a:ext cx="567" cy="567"/>
                    </a:xfrm>
                    <a:prstGeom prst="ellipse">
                      <a:avLst/>
                    </a:prstGeom>
                    <a:pattFill prst="wd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  <a:ln w="12700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Arc 57"/>
                    <p:cNvSpPr>
                      <a:spLocks/>
                    </p:cNvSpPr>
                    <p:nvPr/>
                  </p:nvSpPr>
                  <p:spPr bwMode="auto">
                    <a:xfrm rot="3769188">
                      <a:off x="2539" y="2674"/>
                      <a:ext cx="624" cy="397"/>
                    </a:xfrm>
                    <a:custGeom>
                      <a:avLst/>
                      <a:gdLst>
                        <a:gd name="G0" fmla="+- 0 0 0"/>
                        <a:gd name="G1" fmla="+- 20534 0 0"/>
                        <a:gd name="G2" fmla="+- 21600 0 0"/>
                        <a:gd name="T0" fmla="*/ 6702 w 21498"/>
                        <a:gd name="T1" fmla="*/ 0 h 20534"/>
                        <a:gd name="T2" fmla="*/ 21498 w 21498"/>
                        <a:gd name="T3" fmla="*/ 18434 h 20534"/>
                        <a:gd name="T4" fmla="*/ 0 w 21498"/>
                        <a:gd name="T5" fmla="*/ 20534 h 205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8" h="20534" fill="none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</a:path>
                        <a:path w="21498" h="20534" stroke="0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  <a:lnTo>
                            <a:pt x="0" y="20534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 type="triangle" w="sm" len="lg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42110" y="349250"/>
                    <a:ext cx="473710" cy="38227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/>
                      </a14:hiddenEffects>
                    </a:ext>
                  </a:extLst>
                </p:spPr>
                <p:txBody>
                  <a:bodyPr rot="0" vert="horz" wrap="none" lIns="91440" tIns="45720" rIns="91440" bIns="45720" anchor="t" anchorCtr="0" upright="1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endParaRPr lang="ru-RU" sz="1800">
                      <a:solidFill>
                        <a:srgbClr val="000000"/>
                      </a:solidFill>
                      <a:effectLst/>
                      <a:latin typeface="Arial"/>
                      <a:ea typeface="Times New Roman"/>
                    </a:endParaRPr>
                  </a:p>
                </p:txBody>
              </p:sp>
              <p:grpSp>
                <p:nvGrpSpPr>
                  <p:cNvPr id="25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671830" y="149225"/>
                    <a:ext cx="461645" cy="415290"/>
                    <a:chOff x="2322" y="2561"/>
                    <a:chExt cx="727" cy="654"/>
                  </a:xfrm>
                </p:grpSpPr>
                <p:sp>
                  <p:nvSpPr>
                    <p:cNvPr id="33" name="Oval 60" descr="Широкий диагональный 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2648"/>
                      <a:ext cx="567" cy="567"/>
                    </a:xfrm>
                    <a:prstGeom prst="ellipse">
                      <a:avLst/>
                    </a:prstGeom>
                    <a:pattFill prst="wd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  <a:ln w="12700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Arc 61"/>
                    <p:cNvSpPr>
                      <a:spLocks/>
                    </p:cNvSpPr>
                    <p:nvPr/>
                  </p:nvSpPr>
                  <p:spPr bwMode="auto">
                    <a:xfrm rot="3769188">
                      <a:off x="2539" y="2674"/>
                      <a:ext cx="624" cy="397"/>
                    </a:xfrm>
                    <a:custGeom>
                      <a:avLst/>
                      <a:gdLst>
                        <a:gd name="G0" fmla="+- 0 0 0"/>
                        <a:gd name="G1" fmla="+- 20534 0 0"/>
                        <a:gd name="G2" fmla="+- 21600 0 0"/>
                        <a:gd name="T0" fmla="*/ 6702 w 21498"/>
                        <a:gd name="T1" fmla="*/ 0 h 20534"/>
                        <a:gd name="T2" fmla="*/ 21498 w 21498"/>
                        <a:gd name="T3" fmla="*/ 18434 h 20534"/>
                        <a:gd name="T4" fmla="*/ 0 w 21498"/>
                        <a:gd name="T5" fmla="*/ 20534 h 205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8" h="20534" fill="none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</a:path>
                        <a:path w="21498" h="20534" stroke="0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  <a:lnTo>
                            <a:pt x="0" y="20534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 type="triangle" w="sm" len="lg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783590" y="1228725"/>
                    <a:ext cx="461645" cy="415290"/>
                    <a:chOff x="2322" y="2561"/>
                    <a:chExt cx="727" cy="654"/>
                  </a:xfrm>
                </p:grpSpPr>
                <p:sp>
                  <p:nvSpPr>
                    <p:cNvPr id="31" name="Oval 63" descr="Широкий диагональный 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2648"/>
                      <a:ext cx="567" cy="567"/>
                    </a:xfrm>
                    <a:prstGeom prst="ellipse">
                      <a:avLst/>
                    </a:prstGeom>
                    <a:pattFill prst="wd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  <a:ln w="12700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Arc 64"/>
                    <p:cNvSpPr>
                      <a:spLocks/>
                    </p:cNvSpPr>
                    <p:nvPr/>
                  </p:nvSpPr>
                  <p:spPr bwMode="auto">
                    <a:xfrm rot="3769188">
                      <a:off x="2539" y="2674"/>
                      <a:ext cx="624" cy="397"/>
                    </a:xfrm>
                    <a:custGeom>
                      <a:avLst/>
                      <a:gdLst>
                        <a:gd name="G0" fmla="+- 0 0 0"/>
                        <a:gd name="G1" fmla="+- 20534 0 0"/>
                        <a:gd name="G2" fmla="+- 21600 0 0"/>
                        <a:gd name="T0" fmla="*/ 6702 w 21498"/>
                        <a:gd name="T1" fmla="*/ 0 h 20534"/>
                        <a:gd name="T2" fmla="*/ 21498 w 21498"/>
                        <a:gd name="T3" fmla="*/ 18434 h 20534"/>
                        <a:gd name="T4" fmla="*/ 0 w 21498"/>
                        <a:gd name="T5" fmla="*/ 20534 h 205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8" h="20534" fill="none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</a:path>
                        <a:path w="21498" h="20534" stroke="0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  <a:lnTo>
                            <a:pt x="0" y="20534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 type="triangle" w="sm" len="lg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7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397000" y="0"/>
                    <a:ext cx="461645" cy="415290"/>
                    <a:chOff x="2322" y="2561"/>
                    <a:chExt cx="727" cy="654"/>
                  </a:xfrm>
                </p:grpSpPr>
                <p:sp>
                  <p:nvSpPr>
                    <p:cNvPr id="29" name="Oval 66" descr="Широкий диагональный 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2648"/>
                      <a:ext cx="567" cy="567"/>
                    </a:xfrm>
                    <a:prstGeom prst="ellipse">
                      <a:avLst/>
                    </a:prstGeom>
                    <a:pattFill prst="wd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  <a:ln w="12700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Arc 67"/>
                    <p:cNvSpPr>
                      <a:spLocks/>
                    </p:cNvSpPr>
                    <p:nvPr/>
                  </p:nvSpPr>
                  <p:spPr bwMode="auto">
                    <a:xfrm rot="3769188">
                      <a:off x="2539" y="2674"/>
                      <a:ext cx="624" cy="397"/>
                    </a:xfrm>
                    <a:custGeom>
                      <a:avLst/>
                      <a:gdLst>
                        <a:gd name="G0" fmla="+- 0 0 0"/>
                        <a:gd name="G1" fmla="+- 20534 0 0"/>
                        <a:gd name="G2" fmla="+- 21600 0 0"/>
                        <a:gd name="T0" fmla="*/ 6702 w 21498"/>
                        <a:gd name="T1" fmla="*/ 0 h 20534"/>
                        <a:gd name="T2" fmla="*/ 21498 w 21498"/>
                        <a:gd name="T3" fmla="*/ 18434 h 20534"/>
                        <a:gd name="T4" fmla="*/ 0 w 21498"/>
                        <a:gd name="T5" fmla="*/ 20534 h 205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8" h="20534" fill="none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</a:path>
                        <a:path w="21498" h="20534" stroke="0" extrusionOk="0">
                          <a:moveTo>
                            <a:pt x="6701" y="0"/>
                          </a:moveTo>
                          <a:cubicBezTo>
                            <a:pt x="14856" y="2661"/>
                            <a:pt x="20663" y="9896"/>
                            <a:pt x="21497" y="18434"/>
                          </a:cubicBezTo>
                          <a:lnTo>
                            <a:pt x="0" y="20534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 type="triangle" w="sm" len="lg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8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280159" y="920114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1" name="Прямая соединительная линия 10"/>
                <p:cNvCxnSpPr/>
                <p:nvPr/>
              </p:nvCxnSpPr>
              <p:spPr>
                <a:xfrm flipV="1">
                  <a:off x="3090654" y="3645024"/>
                  <a:ext cx="0" cy="559301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Прямая со стрелкой 11"/>
                <p:cNvCxnSpPr/>
                <p:nvPr/>
              </p:nvCxnSpPr>
              <p:spPr>
                <a:xfrm>
                  <a:off x="568642" y="3852666"/>
                  <a:ext cx="2453703" cy="0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95203" y="3573016"/>
                <a:ext cx="58450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ym typeface="Symbol"/>
                  </a:rPr>
                  <a:t></a:t>
                </a:r>
                <a:r>
                  <a:rPr lang="en-US" sz="2400" b="1" i="1" dirty="0">
                    <a:latin typeface="Georgia" panose="02040502050405020303" pitchFamily="18" charset="0"/>
                    <a:sym typeface="Symbol"/>
                  </a:rPr>
                  <a:t>x</a:t>
                </a:r>
                <a:endParaRPr lang="en-US" sz="2400" b="1" i="1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419872" y="4204325"/>
                <a:ext cx="45365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Georgia" panose="02040502050405020303" pitchFamily="18" charset="0"/>
                    <a:sym typeface="Symbol"/>
                  </a:rPr>
                  <a:t></a:t>
                </a:r>
                <a:r>
                  <a:rPr lang="en-US" sz="2400" b="1" dirty="0">
                    <a:latin typeface="Georgia" panose="02040502050405020303" pitchFamily="18" charset="0"/>
                  </a:rPr>
                  <a:t>K</a:t>
                </a:r>
                <a:r>
                  <a:rPr lang="en-US" sz="2400" dirty="0">
                    <a:latin typeface="Georgia" panose="02040502050405020303" pitchFamily="18" charset="0"/>
                  </a:rPr>
                  <a:t> = [</a:t>
                </a:r>
                <a:r>
                  <a:rPr lang="en-US" sz="2400" b="1" dirty="0">
                    <a:latin typeface="Georgia" panose="02040502050405020303" pitchFamily="18" charset="0"/>
                  </a:rPr>
                  <a:t>x</a:t>
                </a:r>
                <a:r>
                  <a:rPr lang="en-US" sz="2400" baseline="30000" dirty="0">
                    <a:latin typeface="Georgia" panose="02040502050405020303" pitchFamily="18" charset="0"/>
                  </a:rPr>
                  <a:t>(</a:t>
                </a:r>
                <a:r>
                  <a:rPr lang="ru-RU" sz="2400" baseline="30000" dirty="0">
                    <a:latin typeface="Georgia" panose="02040502050405020303" pitchFamily="18" charset="0"/>
                  </a:rPr>
                  <a:t>М</a:t>
                </a:r>
                <a:r>
                  <a:rPr lang="en-US" sz="2400" baseline="30000" dirty="0">
                    <a:latin typeface="Georgia" panose="02040502050405020303" pitchFamily="18" charset="0"/>
                  </a:rPr>
                  <a:t>)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>
                    <a:latin typeface="Georgia" panose="02040502050405020303" pitchFamily="18" charset="0"/>
                    <a:sym typeface="Symbol"/>
                  </a:rPr>
                  <a:t>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b="1" dirty="0">
                    <a:latin typeface="Georgia" panose="02040502050405020303" pitchFamily="18" charset="0"/>
                  </a:rPr>
                  <a:t>v</a:t>
                </a:r>
                <a:r>
                  <a:rPr lang="en-US" sz="2400" dirty="0">
                    <a:latin typeface="Georgia" panose="02040502050405020303" pitchFamily="18" charset="0"/>
                  </a:rPr>
                  <a:t>] </a:t>
                </a:r>
                <a:r>
                  <a:rPr lang="ru-RU" sz="2400" dirty="0">
                    <a:latin typeface="Georgia" panose="02040502050405020303" pitchFamily="18" charset="0"/>
                    <a:sym typeface="Symbol"/>
                  </a:rPr>
                  <a:t></a:t>
                </a:r>
                <a:r>
                  <a:rPr lang="ru-RU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>
                    <a:latin typeface="Georgia" panose="02040502050405020303" pitchFamily="18" charset="0"/>
                    <a:sym typeface="Symbol"/>
                  </a:rPr>
                  <a:t></a:t>
                </a:r>
                <a:r>
                  <a:rPr lang="en-US" sz="2400" i="1" dirty="0">
                    <a:latin typeface="Georgia" panose="02040502050405020303" pitchFamily="18" charset="0"/>
                  </a:rPr>
                  <a:t>V</a:t>
                </a:r>
                <a:r>
                  <a:rPr lang="en-US" sz="2400" dirty="0">
                    <a:latin typeface="Georgia" panose="02040502050405020303" pitchFamily="18" charset="0"/>
                  </a:rPr>
                  <a:t> + </a:t>
                </a:r>
                <a:r>
                  <a:rPr lang="en-US" sz="2400" dirty="0">
                    <a:latin typeface="Georgia" panose="02040502050405020303" pitchFamily="18" charset="0"/>
                    <a:sym typeface="Symbol"/>
                  </a:rPr>
                  <a:t>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b="1" dirty="0">
                    <a:latin typeface="Georgia" panose="02040502050405020303" pitchFamily="18" charset="0"/>
                  </a:rPr>
                  <a:t>m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>
                    <a:latin typeface="Georgia" panose="02040502050405020303" pitchFamily="18" charset="0"/>
                    <a:sym typeface="Symbol"/>
                  </a:rPr>
                  <a:t></a:t>
                </a:r>
                <a:r>
                  <a:rPr lang="en-US" sz="2400" i="1" dirty="0">
                    <a:latin typeface="Georgia" panose="02040502050405020303" pitchFamily="18" charset="0"/>
                  </a:rPr>
                  <a:t>V</a:t>
                </a:r>
                <a:r>
                  <a:rPr lang="en-US" sz="2400" dirty="0">
                    <a:latin typeface="Georgia" panose="02040502050405020303" pitchFamily="18" charset="0"/>
                  </a:rPr>
                  <a:t>, 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latin typeface="Georgia" panose="02040502050405020303" pitchFamily="18" charset="0"/>
                    <a:sym typeface="Symbol"/>
                  </a:rPr>
                  <a:t>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b="1" dirty="0">
                    <a:latin typeface="Georgia" panose="02040502050405020303" pitchFamily="18" charset="0"/>
                  </a:rPr>
                  <a:t>m</a:t>
                </a:r>
                <a:r>
                  <a:rPr lang="en-US" sz="2400" dirty="0">
                    <a:latin typeface="Georgia" panose="02040502050405020303" pitchFamily="18" charset="0"/>
                  </a:rPr>
                  <a:t> = </a:t>
                </a:r>
                <a:r>
                  <a:rPr lang="en-US" sz="2400" i="1" dirty="0">
                    <a:latin typeface="Georgia" panose="02040502050405020303" pitchFamily="18" charset="0"/>
                  </a:rPr>
                  <a:t>n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i="1" dirty="0">
                    <a:latin typeface="Georgia" panose="02040502050405020303" pitchFamily="18" charset="0"/>
                  </a:rPr>
                  <a:t>I</a:t>
                </a:r>
                <a:r>
                  <a:rPr lang="ru-RU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>
                    <a:latin typeface="Georgia" panose="02040502050405020303" pitchFamily="18" charset="0"/>
                  </a:rPr>
                  <a:t>.	</a:t>
                </a: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41096" y="-27384"/>
            <a:ext cx="91439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 angular momentum (spin), surface and body couples (torques)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32760" y="2276872"/>
            <a:ext cx="498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Georgia" panose="02040502050405020303" pitchFamily="18" charset="0"/>
              </a:rPr>
              <a:t> &gt;&gt;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</a:t>
            </a:r>
            <a:r>
              <a:rPr lang="en-US" sz="2400" i="1" baseline="-25000" dirty="0">
                <a:latin typeface="Georgia" panose="02040502050405020303" pitchFamily="18" charset="0"/>
              </a:rPr>
              <a:t>k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i="1" dirty="0" err="1">
                <a:latin typeface="Georgia" panose="02040502050405020303" pitchFamily="18" charset="0"/>
              </a:rPr>
              <a:t>v</a:t>
            </a:r>
            <a:r>
              <a:rPr lang="en-US" sz="2400" i="1" baseline="-25000" dirty="0" err="1">
                <a:latin typeface="Georgia" panose="02040502050405020303" pitchFamily="18" charset="0"/>
              </a:rPr>
              <a:t>j</a:t>
            </a:r>
            <a:r>
              <a:rPr lang="en-US" sz="2400" dirty="0">
                <a:latin typeface="Georgia" panose="02040502050405020303" pitchFamily="18" charset="0"/>
              </a:rPr>
              <a:t>,        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Georgia" panose="02040502050405020303" pitchFamily="18" charset="0"/>
              </a:rPr>
              <a:t> &gt;&gt;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400" dirty="0">
                <a:latin typeface="Georgia" panose="02040502050405020303" pitchFamily="18" charset="0"/>
              </a:rPr>
              <a:t> = </a:t>
            </a:r>
            <a:r>
              <a:rPr lang="en-US" sz="2400" spc="-3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spc="-300" dirty="0">
                <a:latin typeface="Georgia" panose="02040502050405020303" pitchFamily="18" charset="0"/>
              </a:rPr>
              <a:t>/</a:t>
            </a:r>
            <a:r>
              <a:rPr lang="en-US" sz="2400" spc="-3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Georgia" panose="02040502050405020303" pitchFamily="18" charset="0"/>
              </a:rPr>
              <a:t>|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400" dirty="0">
                <a:latin typeface="Georgia" panose="02040502050405020303" pitchFamily="18" charset="0"/>
              </a:rPr>
              <a:t>t </a:t>
            </a:r>
            <a:r>
              <a:rPr lang="en-US" sz="2400" b="1" dirty="0">
                <a:latin typeface="Georgia" panose="02040502050405020303" pitchFamily="18" charset="0"/>
              </a:rPr>
              <a:t>v</a:t>
            </a:r>
            <a:r>
              <a:rPr lang="en-US" sz="2400" dirty="0">
                <a:latin typeface="Georgia" panose="02040502050405020303" pitchFamily="18" charset="0"/>
              </a:rPr>
              <a:t>|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895293" y="539388"/>
            <a:ext cx="3557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</a:rPr>
              <a:t>Micropolar</a:t>
            </a:r>
            <a:r>
              <a:rPr lang="en-US" sz="2000" b="1" dirty="0">
                <a:solidFill>
                  <a:srgbClr val="0000FF"/>
                </a:solidFill>
              </a:rPr>
              <a:t> (or </a:t>
            </a:r>
            <a:r>
              <a:rPr lang="en-US" sz="2000" b="1" dirty="0" err="1">
                <a:solidFill>
                  <a:srgbClr val="0000FF"/>
                </a:solidFill>
              </a:rPr>
              <a:t>Cosserat</a:t>
            </a:r>
            <a:r>
              <a:rPr lang="en-US" sz="2000" b="1" dirty="0">
                <a:solidFill>
                  <a:srgbClr val="0000FF"/>
                </a:solidFill>
              </a:rPr>
              <a:t>) media</a:t>
            </a:r>
          </a:p>
        </p:txBody>
      </p:sp>
      <p:grpSp>
        <p:nvGrpSpPr>
          <p:cNvPr id="75" name="Группа 74"/>
          <p:cNvGrpSpPr/>
          <p:nvPr/>
        </p:nvGrpSpPr>
        <p:grpSpPr>
          <a:xfrm>
            <a:off x="179512" y="3922782"/>
            <a:ext cx="8856984" cy="539750"/>
            <a:chOff x="179512" y="3922782"/>
            <a:chExt cx="8856984" cy="539750"/>
          </a:xfrm>
        </p:grpSpPr>
        <p:sp>
          <p:nvSpPr>
            <p:cNvPr id="76" name="TextBox 75"/>
            <p:cNvSpPr txBox="1"/>
            <p:nvPr/>
          </p:nvSpPr>
          <p:spPr>
            <a:xfrm>
              <a:off x="179512" y="3933056"/>
              <a:ext cx="8856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 </a:t>
              </a:r>
              <a:r>
                <a:rPr lang="de-DE" sz="2400" b="1" dirty="0">
                  <a:latin typeface="Georgia" panose="02040502050405020303" pitchFamily="18" charset="0"/>
                </a:rPr>
                <a:t>e</a:t>
              </a:r>
              <a:r>
                <a:rPr lang="de-DE" sz="2400" i="1" baseline="-25000" dirty="0">
                  <a:latin typeface="Georgia" panose="02040502050405020303" pitchFamily="18" charset="0"/>
                </a:rPr>
                <a:t>i</a:t>
              </a:r>
              <a:r>
                <a:rPr lang="de-DE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</a:t>
              </a:r>
              <a:r>
                <a:rPr lang="de-DE" sz="2400" i="1" baseline="-25000" dirty="0" err="1">
                  <a:latin typeface="Georgia" panose="02040502050405020303" pitchFamily="18" charset="0"/>
                </a:rPr>
                <a:t>ikm</a:t>
              </a:r>
              <a:r>
                <a:rPr lang="de-DE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</a:t>
              </a:r>
              <a:r>
                <a:rPr lang="de-DE" sz="2400" i="1" baseline="-25000" dirty="0">
                  <a:latin typeface="Georgia" panose="02040502050405020303" pitchFamily="18" charset="0"/>
                </a:rPr>
                <a:t>km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sym typeface="Symbol"/>
                </a:rPr>
                <a:t>=         </a:t>
              </a:r>
              <a:r>
                <a:rPr lang="en-US" sz="2400" dirty="0"/>
                <a:t>= </a:t>
              </a:r>
              <a:r>
                <a:rPr lang="de-DE" sz="2400" dirty="0"/>
                <a:t>(</a:t>
              </a:r>
              <a:r>
                <a:rPr lang="en-US" sz="2400" dirty="0">
                  <a:sym typeface="Symbol"/>
                </a:rPr>
                <a:t></a:t>
              </a:r>
              <a:r>
                <a:rPr lang="de-DE" sz="2400" baseline="-25000" dirty="0"/>
                <a:t>32</a:t>
              </a:r>
              <a:r>
                <a:rPr lang="de-DE" sz="2400" dirty="0"/>
                <a:t> – </a:t>
              </a:r>
              <a:r>
                <a:rPr lang="en-US" sz="2400" dirty="0">
                  <a:sym typeface="Symbol"/>
                </a:rPr>
                <a:t></a:t>
              </a:r>
              <a:r>
                <a:rPr lang="de-DE" sz="2400" baseline="-25000" dirty="0"/>
                <a:t>23</a:t>
              </a:r>
              <a:r>
                <a:rPr lang="de-DE" sz="2400" dirty="0"/>
                <a:t>)</a:t>
              </a:r>
              <a:r>
                <a:rPr lang="de-DE" sz="2400" b="1" dirty="0">
                  <a:latin typeface="Georgia" panose="02040502050405020303" pitchFamily="18" charset="0"/>
                </a:rPr>
                <a:t>e</a:t>
              </a:r>
              <a:r>
                <a:rPr lang="de-DE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dirty="0"/>
                <a:t> + (</a:t>
              </a:r>
              <a:r>
                <a:rPr lang="en-US" sz="2400" dirty="0">
                  <a:sym typeface="Symbol"/>
                </a:rPr>
                <a:t></a:t>
              </a:r>
              <a:r>
                <a:rPr lang="de-DE" sz="2400" baseline="-25000" dirty="0"/>
                <a:t>13</a:t>
              </a:r>
              <a:r>
                <a:rPr lang="de-DE" sz="2400" dirty="0"/>
                <a:t> – </a:t>
              </a:r>
              <a:r>
                <a:rPr lang="en-US" sz="2400" dirty="0">
                  <a:sym typeface="Symbol"/>
                </a:rPr>
                <a:t></a:t>
              </a:r>
              <a:r>
                <a:rPr lang="de-DE" sz="2400" baseline="-25000" dirty="0"/>
                <a:t>31</a:t>
              </a:r>
              <a:r>
                <a:rPr lang="de-DE" sz="2400" dirty="0"/>
                <a:t>)</a:t>
              </a:r>
              <a:r>
                <a:rPr lang="de-DE" sz="2400" b="1" dirty="0">
                  <a:latin typeface="Georgia" panose="02040502050405020303" pitchFamily="18" charset="0"/>
                </a:rPr>
                <a:t>e</a:t>
              </a:r>
              <a:r>
                <a:rPr lang="de-DE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ru-RU" sz="2400" dirty="0"/>
                <a:t> </a:t>
              </a:r>
              <a:r>
                <a:rPr lang="de-DE" sz="2400" dirty="0"/>
                <a:t> + (</a:t>
              </a:r>
              <a:r>
                <a:rPr lang="en-US" sz="2400" dirty="0">
                  <a:sym typeface="Symbol"/>
                </a:rPr>
                <a:t></a:t>
              </a:r>
              <a:r>
                <a:rPr lang="de-DE" sz="2400" baseline="-25000" dirty="0"/>
                <a:t>21</a:t>
              </a:r>
              <a:r>
                <a:rPr lang="de-DE" sz="2400" dirty="0"/>
                <a:t> – </a:t>
              </a:r>
              <a:r>
                <a:rPr lang="en-US" sz="2400" dirty="0">
                  <a:sym typeface="Symbol"/>
                </a:rPr>
                <a:t></a:t>
              </a:r>
              <a:r>
                <a:rPr lang="de-DE" sz="2400" baseline="-25000" dirty="0"/>
                <a:t>12</a:t>
              </a:r>
              <a:r>
                <a:rPr lang="de-DE" sz="2400" dirty="0"/>
                <a:t>)</a:t>
              </a:r>
              <a:r>
                <a:rPr lang="de-DE" sz="2400" b="1" dirty="0">
                  <a:latin typeface="Georgia" panose="02040502050405020303" pitchFamily="18" charset="0"/>
                </a:rPr>
                <a:t>e</a:t>
              </a:r>
              <a:r>
                <a:rPr lang="de-DE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ru-RU" sz="2400" dirty="0"/>
                <a:t> </a:t>
              </a:r>
              <a:endParaRPr lang="en-US" sz="2400" dirty="0"/>
            </a:p>
          </p:txBody>
        </p:sp>
        <p:graphicFrame>
          <p:nvGraphicFramePr>
            <p:cNvPr id="77" name="Объект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8946525"/>
                </p:ext>
              </p:extLst>
            </p:nvPr>
          </p:nvGraphicFramePr>
          <p:xfrm>
            <a:off x="1908175" y="3922782"/>
            <a:ext cx="53975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4" name="Equation" r:id="rId5" imgW="253800" imgH="253800" progId="Equation.DSMT4">
                    <p:embed/>
                  </p:oleObj>
                </mc:Choice>
                <mc:Fallback>
                  <p:oleObj name="Equation" r:id="rId5" imgW="253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175" y="3922782"/>
                          <a:ext cx="539750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896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8910" y="44624"/>
            <a:ext cx="282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Einstein–de Haas effect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038303"/>
              </p:ext>
            </p:extLst>
          </p:nvPr>
        </p:nvGraphicFramePr>
        <p:xfrm>
          <a:off x="392113" y="1884894"/>
          <a:ext cx="27781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9" name="Equation" r:id="rId3" imgW="1625400" imgH="457200" progId="Equation.DSMT4">
                  <p:embed/>
                </p:oleObj>
              </mc:Choice>
              <mc:Fallback>
                <p:oleObj name="Equation" r:id="rId3" imgW="1625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1884894"/>
                        <a:ext cx="2778125" cy="784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4427984" y="908720"/>
            <a:ext cx="540000" cy="1728192"/>
            <a:chOff x="4427984" y="4293096"/>
            <a:chExt cx="612000" cy="1728192"/>
          </a:xfrm>
        </p:grpSpPr>
        <p:sp>
          <p:nvSpPr>
            <p:cNvPr id="6" name="Овал 5"/>
            <p:cNvSpPr/>
            <p:nvPr/>
          </p:nvSpPr>
          <p:spPr>
            <a:xfrm>
              <a:off x="4427984" y="5805288"/>
              <a:ext cx="612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427984" y="4401096"/>
              <a:ext cx="612000" cy="1512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7"/>
            <p:cNvSpPr/>
            <p:nvPr/>
          </p:nvSpPr>
          <p:spPr>
            <a:xfrm>
              <a:off x="4427984" y="4293096"/>
              <a:ext cx="612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4427984" y="5913288"/>
              <a:ext cx="61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Прямая со стрелкой 9"/>
          <p:cNvCxnSpPr/>
          <p:nvPr/>
        </p:nvCxnSpPr>
        <p:spPr>
          <a:xfrm flipV="1">
            <a:off x="5220072" y="1287900"/>
            <a:ext cx="0" cy="75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20072" y="126876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H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015410"/>
              </p:ext>
            </p:extLst>
          </p:nvPr>
        </p:nvGraphicFramePr>
        <p:xfrm>
          <a:off x="4355976" y="4176254"/>
          <a:ext cx="25812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0" name="Equation" r:id="rId5" imgW="1511280" imgH="647640" progId="Equation.DSMT4">
                  <p:embed/>
                </p:oleObj>
              </mc:Choice>
              <mc:Fallback>
                <p:oleObj name="Equation" r:id="rId5" imgW="15112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176254"/>
                        <a:ext cx="2581275" cy="1111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Прямая соединительная линия 12"/>
          <p:cNvCxnSpPr>
            <a:stCxn id="8" idx="0"/>
          </p:cNvCxnSpPr>
          <p:nvPr/>
        </p:nvCxnSpPr>
        <p:spPr>
          <a:xfrm flipV="1">
            <a:off x="4697984" y="548680"/>
            <a:ext cx="0" cy="46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3913654" y="476672"/>
            <a:ext cx="1656000" cy="139358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28395" y="836108"/>
            <a:ext cx="36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Ferromagnetic rod in Magnetic Field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4620CADE-5459-429C-B03D-443AF9B4C022}"/>
                  </a:ext>
                </a:extLst>
              </p:cNvPr>
              <p:cNvSpPr txBox="1"/>
              <p:nvPr/>
            </p:nvSpPr>
            <p:spPr>
              <a:xfrm>
                <a:off x="4211960" y="3019897"/>
                <a:ext cx="32403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Georgia" panose="02040502050405020303" pitchFamily="18" charset="0"/>
                    <a:ea typeface="Yu Gothic UI Semibold" panose="020B0700000000000000" pitchFamily="34" charset="-128"/>
                  </a:rPr>
                  <a:t>t</a:t>
                </a:r>
                <a:r>
                  <a:rPr lang="en-US" sz="2000" dirty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 = 0:  </a:t>
                </a:r>
                <a:r>
                  <a:rPr lang="en-US" sz="2000" b="1" dirty="0">
                    <a:latin typeface="Georgia" panose="02040502050405020303" pitchFamily="18" charset="0"/>
                    <a:ea typeface="Yu Gothic UI Semibold" panose="020B0700000000000000" pitchFamily="34" charset="-128"/>
                  </a:rPr>
                  <a:t>M</a:t>
                </a:r>
                <a:r>
                  <a:rPr lang="en-US" sz="2000" dirty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dirty="0">
                            <a:latin typeface="Old English Text MT" panose="03040902040508030806" pitchFamily="66" charset="0"/>
                            <a:ea typeface="Yu Gothic UI Semibold" panose="020B0700000000000000" pitchFamily="34" charset="-128"/>
                          </a:rPr>
                          <m:t>M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000" dirty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,    </a:t>
                </a:r>
                <a:r>
                  <a:rPr lang="en-US" sz="2000" b="1" dirty="0">
                    <a:latin typeface="Georgia" panose="02040502050405020303" pitchFamily="18" charset="0"/>
                    <a:ea typeface="Yu Gothic UI Semibold" panose="020B0700000000000000" pitchFamily="34" charset="-128"/>
                  </a:rPr>
                  <a:t>K</a:t>
                </a:r>
                <a:r>
                  <a:rPr lang="en-US" sz="2000" i="1" baseline="-25000" dirty="0">
                    <a:latin typeface="Georgia" panose="02040502050405020303" pitchFamily="18" charset="0"/>
                    <a:ea typeface="Yu Gothic UI Semibold" panose="020B0700000000000000" pitchFamily="34" charset="-128"/>
                  </a:rPr>
                  <a:t>V</a:t>
                </a:r>
                <a:r>
                  <a:rPr lang="en-US" sz="2000" dirty="0">
                    <a:latin typeface="Georgia" panose="02040502050405020303" pitchFamily="18" charset="0"/>
                    <a:ea typeface="Yu Gothic UI Semibold" panose="020B0700000000000000" pitchFamily="34" charset="-128"/>
                  </a:rPr>
                  <a:t> </a:t>
                </a:r>
                <a:r>
                  <a:rPr lang="en-US" sz="2000" dirty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= 0, </a:t>
                </a:r>
              </a:p>
              <a:p>
                <a:r>
                  <a:rPr lang="en-US" sz="2000" dirty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           No external forces </a:t>
                </a:r>
                <a:endParaRPr lang="ru-RU" sz="2000" dirty="0"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20CADE-5459-429C-B03D-443AF9B4C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019897"/>
                <a:ext cx="3240360" cy="707886"/>
              </a:xfrm>
              <a:prstGeom prst="rect">
                <a:avLst/>
              </a:prstGeom>
              <a:blipFill>
                <a:blip r:embed="rId8"/>
                <a:stretch>
                  <a:fillRect l="-2072" t="-5128" b="-145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15">
                <a:extLst>
                  <a:ext uri="{FF2B5EF4-FFF2-40B4-BE49-F238E27FC236}">
                    <a16:creationId xmlns:a16="http://schemas.microsoft.com/office/drawing/2014/main" xmlns="" id="{50151123-AE84-490A-9D89-C05DA6955CA1}"/>
                  </a:ext>
                </a:extLst>
              </p:cNvPr>
              <p:cNvSpPr txBox="1"/>
              <p:nvPr/>
            </p:nvSpPr>
            <p:spPr bwMode="auto">
              <a:xfrm>
                <a:off x="353360" y="2562986"/>
                <a:ext cx="2955751" cy="10075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dirty="0">
                              <a:latin typeface="Old English Text MT" panose="03040902040508030806" pitchFamily="66" charset="0"/>
                              <a:ea typeface="Yu Gothic UI Semibold" panose="020B0700000000000000" pitchFamily="34" charset="-128"/>
                            </a:rPr>
                            <m:t>M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400" b="1" dirty="0">
                          <a:latin typeface="Old English Text MT" panose="03040902040508030806" pitchFamily="66" charset="0"/>
                          <a:ea typeface="Yu Gothic UI Semibold" panose="020B0700000000000000" pitchFamily="34" charset="-128"/>
                        </a:rPr>
                        <m:t>m</m:t>
                      </m:r>
                      <m:r>
                        <m:rPr>
                          <m:sty m:val="p"/>
                        </m:rPr>
                        <a:rPr lang="ru-RU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Объект 15">
                <a:extLst>
                  <a:ext uri="{FF2B5EF4-FFF2-40B4-BE49-F238E27FC236}">
                    <a16:creationId xmlns:a16="http://schemas.microsoft.com/office/drawing/2014/main" id="{50151123-AE84-490A-9D89-C05DA69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360" y="2562986"/>
                <a:ext cx="2955751" cy="10075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3295163-1CDB-4307-B042-B4C4F4D89413}"/>
                  </a:ext>
                </a:extLst>
              </p:cNvPr>
              <p:cNvSpPr txBox="1"/>
              <p:nvPr/>
            </p:nvSpPr>
            <p:spPr>
              <a:xfrm>
                <a:off x="467544" y="3645024"/>
                <a:ext cx="21511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Georgia" panose="02040502050405020303" pitchFamily="18" charset="0"/>
                    <a:ea typeface="Yu Gothic UI Semibold" panose="020B0700000000000000" pitchFamily="34" charset="-128"/>
                  </a:rPr>
                  <a:t>M</a:t>
                </a:r>
                <a:r>
                  <a:rPr lang="en-US" sz="2000" dirty="0">
                    <a:latin typeface="Georgia" panose="02040502050405020303" pitchFamily="18" charset="0"/>
                    <a:ea typeface="Yu Gothic UI Semibold" panose="020B0700000000000000" pitchFamily="34" charset="-128"/>
                  </a:rPr>
                  <a:t> = </a:t>
                </a:r>
                <a:r>
                  <a:rPr lang="en-US" sz="2000" b="1" dirty="0">
                    <a:latin typeface="Georgia" panose="02040502050405020303" pitchFamily="18" charset="0"/>
                    <a:ea typeface="Yu Gothic UI Semibold" panose="020B0700000000000000" pitchFamily="34" charset="-128"/>
                  </a:rPr>
                  <a:t>K</a:t>
                </a:r>
                <a:r>
                  <a:rPr lang="en-US" sz="2000" i="1" baseline="-25000" dirty="0">
                    <a:latin typeface="Georgia" panose="02040502050405020303" pitchFamily="18" charset="0"/>
                    <a:ea typeface="Yu Gothic UI Semibold" panose="020B0700000000000000" pitchFamily="34" charset="-128"/>
                  </a:rPr>
                  <a:t>V</a:t>
                </a:r>
                <a:r>
                  <a:rPr lang="en-US" sz="2000" dirty="0">
                    <a:latin typeface="Georgia" panose="02040502050405020303" pitchFamily="18" charset="0"/>
                    <a:ea typeface="Yu Gothic UI Semibold" panose="020B0700000000000000" pitchFamily="34" charset="-128"/>
                  </a:rPr>
                  <a:t> </a:t>
                </a:r>
                <a:r>
                  <a:rPr lang="en-US" sz="2000" dirty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dirty="0">
                            <a:latin typeface="Old English Text MT" panose="03040902040508030806" pitchFamily="66" charset="0"/>
                            <a:ea typeface="Yu Gothic UI Semibold" panose="020B0700000000000000" pitchFamily="34" charset="-128"/>
                          </a:rPr>
                          <m:t>M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000" dirty="0"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295163-1CDB-4307-B042-B4C4F4D89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645024"/>
                <a:ext cx="2151176" cy="400110"/>
              </a:xfrm>
              <a:prstGeom prst="rect">
                <a:avLst/>
              </a:prstGeom>
              <a:blipFill>
                <a:blip r:embed="rId10"/>
                <a:stretch>
                  <a:fillRect l="-3116" t="-1060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462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Integral and Differential Total Energy Equations</a:t>
            </a:r>
            <a:endParaRPr lang="en-US" sz="2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851449"/>
              </p:ext>
            </p:extLst>
          </p:nvPr>
        </p:nvGraphicFramePr>
        <p:xfrm>
          <a:off x="5724128" y="546572"/>
          <a:ext cx="2366962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5" name="Equation" r:id="rId3" imgW="1384200" imgH="545760" progId="Equation.DSMT4">
                  <p:embed/>
                </p:oleObj>
              </mc:Choice>
              <mc:Fallback>
                <p:oleObj name="Equation" r:id="rId3" imgW="1384200" imgH="54576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46572"/>
                        <a:ext cx="2366962" cy="938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008705"/>
              </p:ext>
            </p:extLst>
          </p:nvPr>
        </p:nvGraphicFramePr>
        <p:xfrm>
          <a:off x="144472" y="1920057"/>
          <a:ext cx="86760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6" name="Equation" r:id="rId5" imgW="4241520" imgH="558720" progId="Equation.DSMT4">
                  <p:embed/>
                </p:oleObj>
              </mc:Choice>
              <mc:Fallback>
                <p:oleObj name="Equation" r:id="rId5" imgW="4241520" imgH="55872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72" y="1920057"/>
                        <a:ext cx="8676000" cy="10048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" name="Группа 112"/>
          <p:cNvGrpSpPr/>
          <p:nvPr/>
        </p:nvGrpSpPr>
        <p:grpSpPr>
          <a:xfrm>
            <a:off x="35496" y="582092"/>
            <a:ext cx="4968552" cy="542652"/>
            <a:chOff x="3131840" y="476672"/>
            <a:chExt cx="4968552" cy="542652"/>
          </a:xfrm>
        </p:grpSpPr>
        <p:sp>
          <p:nvSpPr>
            <p:cNvPr id="3" name="TextBox 2"/>
            <p:cNvSpPr txBox="1"/>
            <p:nvPr/>
          </p:nvSpPr>
          <p:spPr>
            <a:xfrm>
              <a:off x="3131840" y="476672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Georgia" panose="02040502050405020303" pitchFamily="18" charset="0"/>
                  <a:sym typeface="Symbol"/>
                </a:rPr>
                <a:t></a:t>
              </a:r>
              <a:r>
                <a:rPr lang="en-US" sz="2800" dirty="0">
                  <a:latin typeface="Georgia" panose="02040502050405020303" pitchFamily="18" charset="0"/>
                </a:rPr>
                <a:t> = </a:t>
              </a:r>
              <a:r>
                <a:rPr lang="en-US" sz="2800" i="1" dirty="0">
                  <a:latin typeface="Georgia" panose="02040502050405020303" pitchFamily="18" charset="0"/>
                </a:rPr>
                <a:t>u</a:t>
              </a:r>
              <a:r>
                <a:rPr lang="en-US" sz="2800" dirty="0">
                  <a:latin typeface="Georgia" panose="02040502050405020303" pitchFamily="18" charset="0"/>
                </a:rPr>
                <a:t> + </a:t>
              </a:r>
              <a:r>
                <a:rPr lang="en-US" sz="2800" spc="-3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800" i="1" spc="-300" dirty="0">
                  <a:latin typeface="Georgia" panose="02040502050405020303" pitchFamily="18" charset="0"/>
                </a:rPr>
                <a:t>/</a:t>
              </a:r>
              <a:r>
                <a:rPr lang="en-US" sz="2800" spc="-3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800" dirty="0">
                  <a:latin typeface="Georgia" panose="02040502050405020303" pitchFamily="18" charset="0"/>
                </a:rPr>
                <a:t> </a:t>
              </a:r>
              <a:r>
                <a:rPr lang="en-US" sz="2800" i="1" dirty="0">
                  <a:latin typeface="Georgia" panose="02040502050405020303" pitchFamily="18" charset="0"/>
                </a:rPr>
                <a:t>v</a:t>
              </a:r>
              <a:r>
                <a:rPr lang="en-US" sz="28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Georgia" panose="02040502050405020303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20072" y="557659"/>
              <a:ext cx="288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 full energy,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2000" y="5589240"/>
            <a:ext cx="3600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Georgia" panose="02040502050405020303" pitchFamily="18" charset="0"/>
              </a:rPr>
              <a:t>F</a:t>
            </a:r>
            <a:r>
              <a:rPr lang="fr-FR" sz="2400" dirty="0">
                <a:latin typeface="Georgia" panose="02040502050405020303" pitchFamily="18" charset="0"/>
              </a:rPr>
              <a:t> = </a:t>
            </a:r>
            <a:r>
              <a:rPr lang="fr-FR" sz="2400" b="1" dirty="0">
                <a:latin typeface="Georgia" panose="02040502050405020303" pitchFamily="18" charset="0"/>
              </a:rPr>
              <a:t>g</a:t>
            </a:r>
            <a:r>
              <a:rPr lang="fr-FR" sz="2400" b="1" dirty="0">
                <a:latin typeface="Georgia" panose="02040502050405020303" pitchFamily="18" charset="0"/>
                <a:sym typeface="Symbol"/>
              </a:rPr>
              <a:t></a:t>
            </a:r>
            <a:r>
              <a:rPr lang="fr-FR" sz="2400" dirty="0">
                <a:latin typeface="Georgia" panose="02040502050405020303" pitchFamily="18" charset="0"/>
              </a:rPr>
              <a:t> + </a:t>
            </a:r>
            <a:r>
              <a:rPr lang="fr-FR" sz="2400" b="1" dirty="0">
                <a:latin typeface="Georgia" panose="02040502050405020303" pitchFamily="18" charset="0"/>
              </a:rPr>
              <a:t>R</a:t>
            </a:r>
            <a:r>
              <a:rPr lang="en-US" sz="2400" dirty="0">
                <a:latin typeface="Georgia" panose="02040502050405020303" pitchFamily="18" charset="0"/>
              </a:rPr>
              <a:t>,</a:t>
            </a:r>
            <a:r>
              <a:rPr lang="en-US" sz="2400" b="1" dirty="0">
                <a:latin typeface="Georgia" panose="02040502050405020303" pitchFamily="18" charset="0"/>
              </a:rPr>
              <a:t>   </a:t>
            </a:r>
            <a:r>
              <a:rPr lang="fr-FR" sz="2400" b="1" dirty="0">
                <a:latin typeface="Georgia" panose="02040502050405020303" pitchFamily="18" charset="0"/>
              </a:rPr>
              <a:t>g</a:t>
            </a:r>
            <a:r>
              <a:rPr lang="fr-FR" sz="2400" b="1" dirty="0">
                <a:latin typeface="Georgia" panose="02040502050405020303" pitchFamily="18" charset="0"/>
                <a:sym typeface="Symbol"/>
              </a:rPr>
              <a:t></a:t>
            </a:r>
            <a:r>
              <a:rPr lang="en-US" sz="2400" dirty="0">
                <a:latin typeface="Georgia" panose="02040502050405020303" pitchFamily="18" charset="0"/>
              </a:rPr>
              <a:t> = </a:t>
            </a:r>
            <a:r>
              <a:rPr lang="fr-FR" sz="2400" b="1" dirty="0">
                <a:latin typeface="Georgia" panose="02040502050405020303" pitchFamily="18" charset="0"/>
              </a:rPr>
              <a:t>g</a:t>
            </a:r>
            <a:r>
              <a:rPr lang="fr-FR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</a:rPr>
              <a:t>+ </a:t>
            </a:r>
            <a:r>
              <a:rPr lang="en-US" sz="2400" b="1" dirty="0">
                <a:latin typeface="Georgia" panose="02040502050405020303" pitchFamily="18" charset="0"/>
              </a:rPr>
              <a:t>a</a:t>
            </a:r>
            <a:r>
              <a:rPr lang="en-US" sz="2400" baseline="32000" dirty="0">
                <a:latin typeface="Georgia" panose="02040502050405020303" pitchFamily="18" charset="0"/>
              </a:rPr>
              <a:t>(in)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2400" i="1" dirty="0">
                <a:latin typeface="Georgia" panose="02040502050405020303" pitchFamily="18" charset="0"/>
              </a:rPr>
              <a:t>W</a:t>
            </a:r>
            <a:r>
              <a:rPr lang="en-US" sz="2400" baseline="3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aseline="3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sz="2400" baseline="3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Georgia" panose="02040502050405020303" pitchFamily="18" charset="0"/>
              </a:rPr>
              <a:t> = </a:t>
            </a:r>
            <a:r>
              <a:rPr lang="en-US" sz="2400" i="1" dirty="0">
                <a:latin typeface="Georgia" panose="02040502050405020303" pitchFamily="18" charset="0"/>
              </a:rPr>
              <a:t>W</a:t>
            </a:r>
            <a:r>
              <a:rPr lang="en-US" sz="2400" baseline="3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baseline="34000" dirty="0">
                <a:latin typeface="Georgia" panose="02040502050405020303" pitchFamily="18" charset="0"/>
                <a:cs typeface="Times New Roman" panose="02020603050405020304" pitchFamily="18" charset="0"/>
              </a:rPr>
              <a:t>u</a:t>
            </a:r>
            <a:r>
              <a:rPr lang="en-US" sz="2400" baseline="3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Georgia" panose="02040502050405020303" pitchFamily="18" charset="0"/>
              </a:rPr>
              <a:t> + </a:t>
            </a:r>
            <a:r>
              <a:rPr lang="fr-FR" sz="2400" b="1" dirty="0">
                <a:latin typeface="Georgia" panose="02040502050405020303" pitchFamily="18" charset="0"/>
              </a:rPr>
              <a:t>R </a:t>
            </a:r>
            <a:r>
              <a:rPr lang="fr-FR" sz="2800" b="1" dirty="0">
                <a:latin typeface="Georgia" panose="02040502050405020303" pitchFamily="18" charset="0"/>
                <a:sym typeface="Symbol"/>
              </a:rPr>
              <a:t> v</a:t>
            </a:r>
            <a:endParaRPr lang="en-US" sz="2800" dirty="0">
              <a:latin typeface="Georgia" panose="02040502050405020303" pitchFamily="18" charset="0"/>
            </a:endParaRPr>
          </a:p>
        </p:txBody>
      </p:sp>
      <p:grpSp>
        <p:nvGrpSpPr>
          <p:cNvPr id="114" name="Группа 113"/>
          <p:cNvGrpSpPr/>
          <p:nvPr/>
        </p:nvGrpSpPr>
        <p:grpSpPr>
          <a:xfrm>
            <a:off x="-96068" y="3466807"/>
            <a:ext cx="3083892" cy="2914521"/>
            <a:chOff x="407988" y="3898855"/>
            <a:chExt cx="3083892" cy="2914521"/>
          </a:xfrm>
        </p:grpSpPr>
        <p:grpSp>
          <p:nvGrpSpPr>
            <p:cNvPr id="55" name="Группа 54"/>
            <p:cNvGrpSpPr/>
            <p:nvPr/>
          </p:nvGrpSpPr>
          <p:grpSpPr>
            <a:xfrm>
              <a:off x="407988" y="3898855"/>
              <a:ext cx="3083892" cy="2914521"/>
              <a:chOff x="407988" y="514472"/>
              <a:chExt cx="3083892" cy="2914521"/>
            </a:xfrm>
          </p:grpSpPr>
          <p:grpSp>
            <p:nvGrpSpPr>
              <p:cNvPr id="56" name="Group 1"/>
              <p:cNvGrpSpPr>
                <a:grpSpLocks/>
              </p:cNvGrpSpPr>
              <p:nvPr/>
            </p:nvGrpSpPr>
            <p:grpSpPr bwMode="auto">
              <a:xfrm>
                <a:off x="407988" y="514472"/>
                <a:ext cx="3083892" cy="2914521"/>
                <a:chOff x="2061" y="3150"/>
                <a:chExt cx="3695" cy="2927"/>
              </a:xfrm>
            </p:grpSpPr>
            <p:grpSp>
              <p:nvGrpSpPr>
                <p:cNvPr id="58" name="Group 6"/>
                <p:cNvGrpSpPr>
                  <a:grpSpLocks/>
                </p:cNvGrpSpPr>
                <p:nvPr/>
              </p:nvGrpSpPr>
              <p:grpSpPr bwMode="auto">
                <a:xfrm>
                  <a:off x="2061" y="3150"/>
                  <a:ext cx="3695" cy="2927"/>
                  <a:chOff x="1956" y="9231"/>
                  <a:chExt cx="3695" cy="2927"/>
                </a:xfrm>
              </p:grpSpPr>
              <p:sp>
                <p:nvSpPr>
                  <p:cNvPr id="63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3" y="9588"/>
                    <a:ext cx="713" cy="5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  <a:sym typeface="Symbol" pitchFamily="18" charset="2"/>
                      </a:rPr>
                      <a:t></a:t>
                    </a:r>
                    <a:r>
                      <a:rPr kumimoji="0" lang="en-US" alt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Arial" pitchFamily="34" charset="0"/>
                      </a:rPr>
                      <a:t>S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Times New Roman" pitchFamily="18" charset="0"/>
                      <a:cs typeface="Arial" pitchFamily="34" charset="0"/>
                      <a:sym typeface="Symbol" pitchFamily="18" charset="2"/>
                    </a:endParaRPr>
                  </a:p>
                </p:txBody>
              </p:sp>
              <p:sp>
                <p:nvSpPr>
                  <p:cNvPr id="64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5" y="11514"/>
                    <a:ext cx="713" cy="5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  <a:sym typeface="Symbol" pitchFamily="18" charset="2"/>
                      </a:rPr>
                      <a:t></a:t>
                    </a:r>
                    <a:r>
                      <a:rPr kumimoji="0" lang="en-US" alt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Arial" pitchFamily="34" charset="0"/>
                      </a:rPr>
                      <a:t>r</a:t>
                    </a:r>
                    <a:r>
                      <a:rPr kumimoji="0" lang="en-US" altLang="en-US" sz="24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  <a:sym typeface="Symbol" pitchFamily="18" charset="2"/>
                      </a:rPr>
                      <a:t>1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Times New Roman" pitchFamily="18" charset="0"/>
                      <a:cs typeface="Arial" pitchFamily="34" charset="0"/>
                      <a:sym typeface="Symbol" pitchFamily="18" charset="2"/>
                    </a:endParaRPr>
                  </a:p>
                </p:txBody>
              </p:sp>
              <p:sp>
                <p:nvSpPr>
                  <p:cNvPr id="65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71" y="11336"/>
                    <a:ext cx="713" cy="5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  <a:sym typeface="Symbol" pitchFamily="18" charset="2"/>
                      </a:rPr>
                      <a:t></a:t>
                    </a:r>
                    <a:r>
                      <a:rPr kumimoji="0" lang="en-US" alt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Arial" pitchFamily="34" charset="0"/>
                      </a:rPr>
                      <a:t>r</a:t>
                    </a:r>
                    <a:r>
                      <a:rPr kumimoji="0" lang="en-US" altLang="en-US" sz="24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  <a:sym typeface="Symbol" pitchFamily="18" charset="2"/>
                      </a:rPr>
                      <a:t>2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Times New Roman" pitchFamily="18" charset="0"/>
                      <a:cs typeface="Arial" pitchFamily="34" charset="0"/>
                      <a:sym typeface="Symbol" pitchFamily="18" charset="2"/>
                    </a:endParaRPr>
                  </a:p>
                </p:txBody>
              </p:sp>
              <p:sp>
                <p:nvSpPr>
                  <p:cNvPr id="66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4" y="10846"/>
                    <a:ext cx="713" cy="5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Arial" pitchFamily="34" charset="0"/>
                      </a:rPr>
                      <a:t>M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7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3" y="9890"/>
                    <a:ext cx="528" cy="4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Arial" pitchFamily="34" charset="0"/>
                      </a:rPr>
                      <a:t>n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8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80" y="9231"/>
                    <a:ext cx="713" cy="5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en-US" sz="2800" i="1" dirty="0" err="1">
                        <a:solidFill>
                          <a:srgbClr val="0000FF"/>
                        </a:solidFill>
                        <a:latin typeface="Georgia" panose="02040502050405020303" pitchFamily="18" charset="0"/>
                        <a:ea typeface="Times New Roman" pitchFamily="18" charset="0"/>
                        <a:cs typeface="Arial" pitchFamily="34" charset="0"/>
                        <a:sym typeface="Symbol" pitchFamily="18" charset="2"/>
                      </a:rPr>
                      <a:t>q</a:t>
                    </a:r>
                    <a:r>
                      <a:rPr lang="en-US" altLang="en-US" sz="2800" i="1" baseline="-25000" dirty="0" err="1">
                        <a:solidFill>
                          <a:srgbClr val="0000FF"/>
                        </a:solidFill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  <a:sym typeface="Symbol" pitchFamily="18" charset="2"/>
                      </a:rPr>
                      <a:t>n</a:t>
                    </a:r>
                    <a:endParaRPr kumimoji="0" lang="en-US" altLang="en-US" sz="2800" b="0" i="1" u="none" strike="noStrike" cap="none" normalizeH="0" baseline="-2500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Times New Roman" pitchFamily="18" charset="0"/>
                      <a:ea typeface="Times New Roman" pitchFamily="18" charset="0"/>
                      <a:cs typeface="Arial" pitchFamily="34" charset="0"/>
                      <a:sym typeface="Symbol" pitchFamily="18" charset="2"/>
                    </a:endParaRPr>
                  </a:p>
                </p:txBody>
              </p:sp>
              <p:sp>
                <p:nvSpPr>
                  <p:cNvPr id="69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93" y="9998"/>
                    <a:ext cx="456" cy="7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70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956" y="9402"/>
                    <a:ext cx="3695" cy="2756"/>
                    <a:chOff x="3006" y="2971"/>
                    <a:chExt cx="3695" cy="2756"/>
                  </a:xfrm>
                </p:grpSpPr>
                <p:sp>
                  <p:nvSpPr>
                    <p:cNvPr id="72" name="Line 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86" y="2971"/>
                      <a:ext cx="25" cy="148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33CC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" name="AutoShape 39"/>
                    <p:cNvSpPr>
                      <a:spLocks noChangeArrowheads="1"/>
                    </p:cNvSpPr>
                    <p:nvPr/>
                  </p:nvSpPr>
                  <p:spPr bwMode="auto">
                    <a:xfrm rot="1800000">
                      <a:off x="3741" y="3744"/>
                      <a:ext cx="2243" cy="1410"/>
                    </a:xfrm>
                    <a:prstGeom prst="parallelogram">
                      <a:avLst>
                        <a:gd name="adj" fmla="val 36615"/>
                      </a:avLst>
                    </a:prstGeom>
                    <a:noFill/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4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36" y="4399"/>
                      <a:ext cx="2548" cy="1038"/>
                      <a:chOff x="3536" y="4399"/>
                      <a:chExt cx="2548" cy="1038"/>
                    </a:xfrm>
                  </p:grpSpPr>
                  <p:sp>
                    <p:nvSpPr>
                      <p:cNvPr id="81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978" y="4492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2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083" y="4399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864" y="4573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750" y="4644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5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636" y="4722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6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522" y="4810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7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408" y="4910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8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294" y="5007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9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180" y="5063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0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049" y="5175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1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916" y="5267"/>
                        <a:ext cx="1" cy="170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536" y="4597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3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40" y="4642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4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754" y="4693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868" y="4760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982" y="4819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7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096" y="4875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8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210" y="4942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9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324" y="5014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0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438" y="5070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1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552" y="5125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2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" y="5190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3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80" y="5246"/>
                        <a:ext cx="1" cy="18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5" name="Line 1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06" y="4550"/>
                      <a:ext cx="529" cy="43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" name="Line 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431" y="5319"/>
                      <a:ext cx="501" cy="40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9" y="4808"/>
                      <a:ext cx="1385" cy="7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6" y="5325"/>
                      <a:ext cx="636" cy="35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65" y="4208"/>
                      <a:ext cx="636" cy="35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" name="Line 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262" y="4547"/>
                      <a:ext cx="1337" cy="99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1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664" y="10811"/>
                    <a:ext cx="85" cy="8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" name="Rectangle 5"/>
                <p:cNvSpPr>
                  <a:spLocks noChangeArrowheads="1"/>
                </p:cNvSpPr>
                <p:nvPr/>
              </p:nvSpPr>
              <p:spPr bwMode="auto">
                <a:xfrm>
                  <a:off x="3854" y="3917"/>
                  <a:ext cx="57" cy="1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Rectangle 4"/>
                <p:cNvSpPr>
                  <a:spLocks noChangeArrowheads="1"/>
                </p:cNvSpPr>
                <p:nvPr/>
              </p:nvSpPr>
              <p:spPr bwMode="auto">
                <a:xfrm>
                  <a:off x="3792" y="3866"/>
                  <a:ext cx="28" cy="1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Rectangle 3"/>
                <p:cNvSpPr>
                  <a:spLocks noChangeArrowheads="1"/>
                </p:cNvSpPr>
                <p:nvPr/>
              </p:nvSpPr>
              <p:spPr bwMode="auto">
                <a:xfrm rot="-1617449">
                  <a:off x="3488" y="3963"/>
                  <a:ext cx="57" cy="2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2"/>
                <p:cNvSpPr>
                  <a:spLocks noChangeArrowheads="1"/>
                </p:cNvSpPr>
                <p:nvPr/>
              </p:nvSpPr>
              <p:spPr bwMode="auto">
                <a:xfrm rot="-1617449">
                  <a:off x="3389" y="4081"/>
                  <a:ext cx="57" cy="2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7" name="Line 40"/>
              <p:cNvSpPr>
                <a:spLocks noChangeShapeType="1"/>
              </p:cNvSpPr>
              <p:nvPr/>
            </p:nvSpPr>
            <p:spPr bwMode="auto">
              <a:xfrm flipV="1">
                <a:off x="1876725" y="1160709"/>
                <a:ext cx="0" cy="97184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4" name="Line 41"/>
            <p:cNvSpPr>
              <a:spLocks noChangeAspect="1" noChangeShapeType="1"/>
            </p:cNvSpPr>
            <p:nvPr/>
          </p:nvSpPr>
          <p:spPr bwMode="auto">
            <a:xfrm flipH="1" flipV="1">
              <a:off x="1326510" y="4512204"/>
              <a:ext cx="468000" cy="1005028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6" name="Прямая соединительная линия 105"/>
            <p:cNvCxnSpPr>
              <a:stCxn id="104" idx="1"/>
            </p:cNvCxnSpPr>
            <p:nvPr/>
          </p:nvCxnSpPr>
          <p:spPr>
            <a:xfrm flipV="1">
              <a:off x="1326510" y="4053470"/>
              <a:ext cx="540000" cy="458734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 Box 43"/>
            <p:cNvSpPr txBox="1">
              <a:spLocks noChangeArrowheads="1"/>
            </p:cNvSpPr>
            <p:nvPr/>
          </p:nvSpPr>
          <p:spPr bwMode="auto">
            <a:xfrm>
              <a:off x="808570" y="4474393"/>
              <a:ext cx="595078" cy="565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800" b="1" dirty="0">
                  <a:solidFill>
                    <a:srgbClr val="0000FF"/>
                  </a:solidFill>
                  <a:latin typeface="Georgia" panose="02040502050405020303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</a:t>
              </a:r>
              <a:endParaRPr kumimoji="0" lang="en-US" altLang="en-US" sz="2800" b="1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2987824" y="4298886"/>
            <a:ext cx="26642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err="1">
                <a:latin typeface="Georgia" panose="02040502050405020303" pitchFamily="18" charset="0"/>
              </a:rPr>
              <a:t>q</a:t>
            </a:r>
            <a:r>
              <a:rPr lang="en-US" sz="2600" i="1" baseline="-25000" dirty="0" err="1">
                <a:latin typeface="Georgia" panose="02040502050405020303" pitchFamily="18" charset="0"/>
              </a:rPr>
              <a:t>n</a:t>
            </a:r>
            <a:r>
              <a:rPr lang="en-US" sz="2600" dirty="0">
                <a:latin typeface="Georgia" panose="02040502050405020303" pitchFamily="18" charset="0"/>
              </a:rPr>
              <a:t> d</a:t>
            </a:r>
            <a:r>
              <a:rPr lang="en-US" sz="2600" i="1" dirty="0">
                <a:latin typeface="Georgia" panose="02040502050405020303" pitchFamily="18" charset="0"/>
              </a:rPr>
              <a:t>s</a:t>
            </a:r>
            <a:r>
              <a:rPr lang="en-US" sz="2600" dirty="0">
                <a:latin typeface="Georgia" panose="02040502050405020303" pitchFamily="18" charset="0"/>
              </a:rPr>
              <a:t> = </a:t>
            </a:r>
            <a:r>
              <a:rPr lang="en-US" sz="2600" i="1" dirty="0" err="1">
                <a:latin typeface="Georgia" panose="02040502050405020303" pitchFamily="18" charset="0"/>
              </a:rPr>
              <a:t>q</a:t>
            </a:r>
            <a:r>
              <a:rPr lang="en-US" sz="2600" i="1" baseline="-25000" dirty="0" err="1">
                <a:latin typeface="Georgia" panose="02040502050405020303" pitchFamily="18" charset="0"/>
              </a:rPr>
              <a:t>k</a:t>
            </a:r>
            <a:r>
              <a:rPr lang="en-US" sz="2600" dirty="0">
                <a:latin typeface="Georgia" panose="02040502050405020303" pitchFamily="18" charset="0"/>
              </a:rPr>
              <a:t> </a:t>
            </a:r>
            <a:r>
              <a:rPr lang="en-US" sz="2600" i="1" dirty="0" err="1">
                <a:latin typeface="Georgia" panose="02040502050405020303" pitchFamily="18" charset="0"/>
              </a:rPr>
              <a:t>n</a:t>
            </a:r>
            <a:r>
              <a:rPr lang="en-US" sz="2600" i="1" baseline="-25000" dirty="0" err="1">
                <a:latin typeface="Georgia" panose="02040502050405020303" pitchFamily="18" charset="0"/>
              </a:rPr>
              <a:t>k</a:t>
            </a:r>
            <a:r>
              <a:rPr lang="en-US" sz="2600" dirty="0">
                <a:latin typeface="Georgia" panose="02040502050405020303" pitchFamily="18" charset="0"/>
              </a:rPr>
              <a:t> d</a:t>
            </a:r>
            <a:r>
              <a:rPr lang="en-US" sz="2600" i="1" dirty="0">
                <a:latin typeface="Georgia" panose="02040502050405020303" pitchFamily="18" charset="0"/>
              </a:rPr>
              <a:t>s</a:t>
            </a:r>
            <a:endParaRPr lang="en-US" sz="2600" dirty="0">
              <a:latin typeface="Georgia" panose="02040502050405020303" pitchFamily="18" charset="0"/>
            </a:endParaRPr>
          </a:p>
        </p:txBody>
      </p:sp>
      <p:grpSp>
        <p:nvGrpSpPr>
          <p:cNvPr id="111" name="Группа 110"/>
          <p:cNvGrpSpPr/>
          <p:nvPr/>
        </p:nvGrpSpPr>
        <p:grpSpPr>
          <a:xfrm>
            <a:off x="6300192" y="4365104"/>
            <a:ext cx="2664296" cy="461665"/>
            <a:chOff x="3203848" y="4509120"/>
            <a:chExt cx="2664296" cy="461665"/>
          </a:xfrm>
        </p:grpSpPr>
        <p:sp>
          <p:nvSpPr>
            <p:cNvPr id="109" name="TextBox 108"/>
            <p:cNvSpPr txBox="1"/>
            <p:nvPr/>
          </p:nvSpPr>
          <p:spPr>
            <a:xfrm>
              <a:off x="3203848" y="4509120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Usually  </a:t>
              </a: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4097062"/>
                </p:ext>
              </p:extLst>
            </p:nvPr>
          </p:nvGraphicFramePr>
          <p:xfrm>
            <a:off x="4392136" y="4509120"/>
            <a:ext cx="1404000" cy="459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7" name="Equation" r:id="rId7" imgW="736560" imgH="241200" progId="Equation.DSMT4">
                    <p:embed/>
                  </p:oleObj>
                </mc:Choice>
                <mc:Fallback>
                  <p:oleObj name="Equation" r:id="rId7" imgW="736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92136" y="4509120"/>
                          <a:ext cx="1404000" cy="4599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" name="Объект 1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674771"/>
              </p:ext>
            </p:extLst>
          </p:nvPr>
        </p:nvGraphicFramePr>
        <p:xfrm>
          <a:off x="5148464" y="3068439"/>
          <a:ext cx="3600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8" name="Equation" r:id="rId9" imgW="1828800" imgH="520560" progId="Equation.DSMT4">
                  <p:embed/>
                </p:oleObj>
              </mc:Choice>
              <mc:Fallback>
                <p:oleObj name="Equation" r:id="rId9" imgW="1828800" imgH="52056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464" y="3068439"/>
                        <a:ext cx="3600000" cy="936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35496" y="1455167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Energy Conservation Equation for a Eulerian Volume</a:t>
            </a:r>
          </a:p>
        </p:txBody>
      </p:sp>
      <p:sp>
        <p:nvSpPr>
          <p:cNvPr id="9" name="Овал 8"/>
          <p:cNvSpPr/>
          <p:nvPr/>
        </p:nvSpPr>
        <p:spPr>
          <a:xfrm>
            <a:off x="1259632" y="5015284"/>
            <a:ext cx="126000" cy="12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1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683343"/>
              </p:ext>
            </p:extLst>
          </p:nvPr>
        </p:nvGraphicFramePr>
        <p:xfrm>
          <a:off x="792464" y="586100"/>
          <a:ext cx="7956000" cy="970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9" name="Equation" r:id="rId3" imgW="4279680" imgH="558720" progId="Equation.DSMT4">
                  <p:embed/>
                </p:oleObj>
              </mc:Choice>
              <mc:Fallback>
                <p:oleObj name="Equation" r:id="rId3" imgW="4279680" imgH="55872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64" y="586100"/>
                        <a:ext cx="7956000" cy="97069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Energy Conservation Equation for a Lagrangian Volume</a:t>
            </a:r>
          </a:p>
        </p:txBody>
      </p:sp>
    </p:spTree>
    <p:extLst>
      <p:ext uri="{BB962C8B-B14F-4D97-AF65-F5344CB8AC3E}">
        <p14:creationId xmlns:p14="http://schemas.microsoft.com/office/powerpoint/2010/main" val="1714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132856"/>
            <a:ext cx="9036496" cy="403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Theorem (</a:t>
            </a:r>
            <a:r>
              <a:rPr lang="en-US" sz="2400" b="1" i="1" dirty="0">
                <a:solidFill>
                  <a:srgbClr val="0000FF"/>
                </a:solidFill>
              </a:rPr>
              <a:t>energy conservation</a:t>
            </a:r>
            <a:r>
              <a:rPr lang="en-US" sz="2400" b="1" dirty="0">
                <a:solidFill>
                  <a:srgbClr val="0000FF"/>
                </a:solidFill>
              </a:rPr>
              <a:t>)</a:t>
            </a:r>
            <a:r>
              <a:rPr lang="en-US" sz="2400" dirty="0">
                <a:solidFill>
                  <a:srgbClr val="0000FF"/>
                </a:solidFill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within a time-independent domain can be changed by</a:t>
            </a:r>
          </a:p>
          <a:p>
            <a:pPr marL="795338" indent="-342900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transfer due to mass transfer across the domain boundary;</a:t>
            </a:r>
          </a:p>
          <a:p>
            <a:pPr marL="795338" indent="-342900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done by external contact forces on the boundary;</a:t>
            </a:r>
          </a:p>
          <a:p>
            <a:pPr marL="795338" indent="-342900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done by body (gravitational, electromagnetic, inertial) forces within the domain;</a:t>
            </a:r>
          </a:p>
          <a:p>
            <a:pPr marL="795338" indent="-342900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between electromagnetic and internal energy;</a:t>
            </a:r>
          </a:p>
          <a:p>
            <a:pPr marL="795338" indent="-342900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transfer across the boundary.</a:t>
            </a:r>
          </a:p>
          <a:p>
            <a:endParaRPr lang="en-US" sz="2400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306031"/>
              </p:ext>
            </p:extLst>
          </p:nvPr>
        </p:nvGraphicFramePr>
        <p:xfrm>
          <a:off x="5141913" y="1179240"/>
          <a:ext cx="3348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3" name="Equation" r:id="rId3" imgW="1828800" imgH="520560" progId="Equation.DSMT4">
                  <p:embed/>
                </p:oleObj>
              </mc:Choice>
              <mc:Fallback>
                <p:oleObj name="Equation" r:id="rId3" imgW="1828800" imgH="520560" progId="Equation.DSMT4">
                  <p:embed/>
                  <p:pic>
                    <p:nvPicPr>
                      <p:cNvPr id="0" name="Объект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179240"/>
                        <a:ext cx="3348000" cy="936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155456"/>
              </p:ext>
            </p:extLst>
          </p:nvPr>
        </p:nvGraphicFramePr>
        <p:xfrm>
          <a:off x="468440" y="137180"/>
          <a:ext cx="80640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4" name="Equation" r:id="rId5" imgW="4241520" imgH="558720" progId="Equation.DSMT4">
                  <p:embed/>
                </p:oleObj>
              </mc:Choice>
              <mc:Fallback>
                <p:oleObj name="Equation" r:id="rId5" imgW="4241520" imgH="55872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40" y="137180"/>
                        <a:ext cx="8064000" cy="10048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851305"/>
              </p:ext>
            </p:extLst>
          </p:nvPr>
        </p:nvGraphicFramePr>
        <p:xfrm>
          <a:off x="387350" y="426847"/>
          <a:ext cx="7884000" cy="94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6" name="Equation" r:id="rId3" imgW="4241520" imgH="507960" progId="Equation.DSMT4">
                  <p:embed/>
                </p:oleObj>
              </mc:Choice>
              <mc:Fallback>
                <p:oleObj name="Equation" r:id="rId3" imgW="4241520" imgH="507960" progId="Equation.DSMT4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26847"/>
                        <a:ext cx="7884000" cy="94528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629346"/>
              </p:ext>
            </p:extLst>
          </p:nvPr>
        </p:nvGraphicFramePr>
        <p:xfrm>
          <a:off x="1150938" y="1578975"/>
          <a:ext cx="6336000" cy="883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7" name="Equation" r:id="rId5" imgW="3466800" imgH="482400" progId="Equation.DSMT4">
                  <p:embed/>
                </p:oleObj>
              </mc:Choice>
              <mc:Fallback>
                <p:oleObj name="Equation" r:id="rId5" imgW="3466800" imgH="4824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578975"/>
                        <a:ext cx="6336000" cy="88353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346973"/>
              </p:ext>
            </p:extLst>
          </p:nvPr>
        </p:nvGraphicFramePr>
        <p:xfrm>
          <a:off x="2830513" y="2443070"/>
          <a:ext cx="3888000" cy="41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8" name="Equation" r:id="rId7" imgW="2145960" imgH="228600" progId="Equation.DSMT4">
                  <p:embed/>
                </p:oleObj>
              </mc:Choice>
              <mc:Fallback>
                <p:oleObj name="Equation" r:id="rId7" imgW="2145960" imgH="2286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2443070"/>
                        <a:ext cx="3888000" cy="41368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860577"/>
              </p:ext>
            </p:extLst>
          </p:nvPr>
        </p:nvGraphicFramePr>
        <p:xfrm>
          <a:off x="1173163" y="2947127"/>
          <a:ext cx="6400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9" name="Equation" r:id="rId9" imgW="3517560" imgH="558720" progId="Equation.DSMT4">
                  <p:embed/>
                </p:oleObj>
              </mc:Choice>
              <mc:Fallback>
                <p:oleObj name="Equation" r:id="rId9" imgW="3517560" imgH="55872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2947127"/>
                        <a:ext cx="6400800" cy="101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937269"/>
                <a:ext cx="9144000" cy="294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/>
                  <a:t>The total energy of a continuum particle can be changed by</a:t>
                </a:r>
              </a:p>
              <a:p>
                <a:pPr marL="342900" lvl="0" indent="-342900">
                  <a:lnSpc>
                    <a:spcPct val="8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latin typeface="Cambria Math"/>
                              </a:rPr>
                              <m:t>ext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done at a rate  by external forces on the particle surface; </a:t>
                </a:r>
              </a:p>
              <a:p>
                <a:pPr marL="342900" lvl="0" indent="-342900">
                  <a:lnSpc>
                    <a:spcPct val="8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work </a:t>
                </a:r>
                <a:r>
                  <a:rPr lang="en-US" sz="2000" i="1" dirty="0">
                    <a:latin typeface="Georgia" panose="02040502050405020303" pitchFamily="18" charset="0"/>
                  </a:rPr>
                  <a:t>G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/>
                  <a:t> done at a rate  by external gravitational and inertial forces;</a:t>
                </a:r>
              </a:p>
              <a:p>
                <a:pPr marL="342900" lvl="0" indent="-342900">
                  <a:lnSpc>
                    <a:spcPct val="8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heat transfer </a:t>
                </a:r>
                <a:r>
                  <a:rPr lang="en-US" sz="2000" i="1" dirty="0">
                    <a:latin typeface="Georgia" panose="02040502050405020303" pitchFamily="18" charset="0"/>
                  </a:rPr>
                  <a:t>Q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/>
                  <a:t>across the particle surface, expressed in terms of the heat flux </a:t>
                </a:r>
                <a:r>
                  <a:rPr lang="en-US" sz="2000" i="1" dirty="0" err="1">
                    <a:latin typeface="Georgia" panose="02040502050405020303" pitchFamily="18" charset="0"/>
                  </a:rPr>
                  <a:t>q</a:t>
                </a:r>
                <a:r>
                  <a:rPr lang="en-US" sz="2000" i="1" baseline="-25000" dirty="0" err="1">
                    <a:latin typeface="Georgia" panose="02040502050405020303" pitchFamily="18" charset="0"/>
                  </a:rPr>
                  <a:t>k</a:t>
                </a:r>
                <a:r>
                  <a:rPr lang="en-US" sz="2000" dirty="0"/>
                  <a:t>;</a:t>
                </a:r>
              </a:p>
              <a:p>
                <a:pPr marL="342900" lvl="0" indent="-342900">
                  <a:lnSpc>
                    <a:spcPct val="8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electromagnetic energy conversion whose rate </a:t>
                </a:r>
                <a:r>
                  <a:rPr lang="ru-RU" sz="2000" dirty="0"/>
                  <a:t> </a:t>
                </a:r>
                <a:r>
                  <a:rPr lang="en-US" sz="2000" dirty="0"/>
                  <a:t>combines the ponderomotive contribution </a:t>
                </a:r>
                <a:r>
                  <a:rPr lang="en-US" sz="2000" b="1" dirty="0">
                    <a:latin typeface="Georgia" panose="02040502050405020303" pitchFamily="18" charset="0"/>
                  </a:rPr>
                  <a:t>R </a:t>
                </a:r>
                <a:r>
                  <a:rPr lang="en-US" sz="2000" b="1" dirty="0">
                    <a:latin typeface="Georgia" panose="02040502050405020303" pitchFamily="18" charset="0"/>
                    <a:sym typeface="Symbol"/>
                  </a:rPr>
                  <a:t></a:t>
                </a:r>
                <a:r>
                  <a:rPr lang="en-US" sz="2000" dirty="0">
                    <a:latin typeface="Georgia" panose="02040502050405020303" pitchFamily="18" charset="0"/>
                  </a:rPr>
                  <a:t> </a:t>
                </a:r>
                <a:r>
                  <a:rPr lang="en-US" sz="2000" b="1" dirty="0">
                    <a:latin typeface="Georgia" panose="02040502050405020303" pitchFamily="18" charset="0"/>
                  </a:rPr>
                  <a:t>v</a:t>
                </a:r>
                <a:r>
                  <a:rPr lang="en-US" sz="2000" dirty="0">
                    <a:latin typeface="Georgia" panose="02040502050405020303" pitchFamily="18" charset="0"/>
                  </a:rPr>
                  <a:t> </a:t>
                </a:r>
                <a:r>
                  <a:rPr lang="en-US" sz="2000" dirty="0"/>
                  <a:t>and an energy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sup>
                    </m:sSup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associated with polarization, magnetization, charge displacements, and other phenomena unrelated to particle displacement.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37269"/>
                <a:ext cx="9144000" cy="2948115"/>
              </a:xfrm>
              <a:prstGeom prst="rect">
                <a:avLst/>
              </a:prstGeom>
              <a:blipFill rotWithShape="1">
                <a:blip r:embed="rId11"/>
                <a:stretch>
                  <a:fillRect l="-667" t="-1035" b="-28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9512" y="49990"/>
            <a:ext cx="8856984" cy="296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/>
              <a:t>For continuously differentiable </a:t>
            </a:r>
            <a:r>
              <a:rPr lang="en-US" dirty="0">
                <a:sym typeface="Symbol"/>
              </a:rPr>
              <a:t>(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 and 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v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t), </a:t>
            </a:r>
            <a:r>
              <a:rPr lang="en-US" i="1" dirty="0">
                <a:latin typeface="Georgia" panose="02040502050405020303" pitchFamily="18" charset="0"/>
                <a:sym typeface="Symbol"/>
              </a:rPr>
              <a:t>u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 and 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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t), and 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q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dirty="0">
                <a:latin typeface="Georgia" panose="02040502050405020303" pitchFamily="18" charset="0"/>
                <a:sym typeface="Symbol"/>
              </a:rPr>
              <a:t>, </a:t>
            </a:r>
            <a:r>
              <a:rPr lang="en-US" dirty="0">
                <a:sym typeface="Symbol"/>
              </a:rPr>
              <a:t>t),  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361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468313" y="260350"/>
          <a:ext cx="79994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Equation" r:id="rId3" imgW="5270500" imgH="584200" progId="Equation.DSMT4">
                  <p:embed/>
                </p:oleObj>
              </mc:Choice>
              <mc:Fallback>
                <p:oleObj name="Equation" r:id="rId3" imgW="5270500" imgH="58420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79994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829378"/>
              </p:ext>
            </p:extLst>
          </p:nvPr>
        </p:nvGraphicFramePr>
        <p:xfrm>
          <a:off x="1820863" y="1416050"/>
          <a:ext cx="505142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5" imgW="3327120" imgH="990360" progId="Equation.DSMT4">
                  <p:embed/>
                </p:oleObj>
              </mc:Choice>
              <mc:Fallback>
                <p:oleObj name="Equation" r:id="rId5" imgW="3327120" imgH="99036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1416050"/>
                        <a:ext cx="5051425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250825" y="3221038"/>
                <a:ext cx="8677275" cy="1000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ru-RU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ru-RU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</m:t>
                    </m:r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d>
                      <m:d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   </m:t>
                    </m:r>
                    <m:d>
                      <m:d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 ,  </m:t>
                    </m:r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d>
                      <m:d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ru-RU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𝛚</m:t>
                        </m:r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​</m:t>
                    </m:r>
                    <m:r>
                      <m:rPr>
                        <m:sty m:val="p"/>
                      </m:rPr>
                      <a:rPr lang="ru-RU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3221038"/>
                <a:ext cx="8677275" cy="10001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678238" y="4437063"/>
          <a:ext cx="3203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Equation" r:id="rId8" imgW="1930320" imgH="266400" progId="Equation.DSMT4">
                  <p:embed/>
                </p:oleObj>
              </mc:Choice>
              <mc:Fallback>
                <p:oleObj name="Equation" r:id="rId8" imgW="1930320" imgH="2664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4437063"/>
                        <a:ext cx="32035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52438" y="5373688"/>
          <a:ext cx="83820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Equation" r:id="rId10" imgW="5524200" imgH="583920" progId="Equation.DSMT4">
                  <p:embed/>
                </p:oleObj>
              </mc:Choice>
              <mc:Fallback>
                <p:oleObj name="Equation" r:id="rId10" imgW="5524200" imgH="58392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5373688"/>
                        <a:ext cx="83820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Группа 19">
            <a:extLst>
              <a:ext uri="{FF2B5EF4-FFF2-40B4-BE49-F238E27FC236}">
                <a16:creationId xmlns:a16="http://schemas.microsoft.com/office/drawing/2014/main" xmlns="" id="{555B4B27-EE27-49C2-BD7B-E312AB5A10AC}"/>
              </a:ext>
            </a:extLst>
          </p:cNvPr>
          <p:cNvGrpSpPr/>
          <p:nvPr/>
        </p:nvGrpSpPr>
        <p:grpSpPr>
          <a:xfrm>
            <a:off x="7354316" y="2068513"/>
            <a:ext cx="1392355" cy="1149424"/>
            <a:chOff x="6588224" y="1914917"/>
            <a:chExt cx="1832326" cy="1501383"/>
          </a:xfrm>
        </p:grpSpPr>
        <p:grpSp>
          <p:nvGrpSpPr>
            <p:cNvPr id="7" name="Группа 32">
              <a:extLst>
                <a:ext uri="{FF2B5EF4-FFF2-40B4-BE49-F238E27FC236}">
                  <a16:creationId xmlns:a16="http://schemas.microsoft.com/office/drawing/2014/main" xmlns="" id="{558DBD81-E6A0-4E2F-9987-7BC82CC3F3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8224" y="2025025"/>
              <a:ext cx="1832326" cy="1391275"/>
              <a:chOff x="0" y="0"/>
              <a:chExt cx="12725" cy="9468"/>
            </a:xfrm>
          </p:grpSpPr>
          <p:sp>
            <p:nvSpPr>
              <p:cNvPr id="8" name="Прямая соединительная линия 5">
                <a:extLst>
                  <a:ext uri="{FF2B5EF4-FFF2-40B4-BE49-F238E27FC236}">
                    <a16:creationId xmlns:a16="http://schemas.microsoft.com/office/drawing/2014/main" xmlns="" id="{6708659B-0F14-464A-9AA5-C486B3BB1A8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5400000">
                <a:off x="1679" y="3610"/>
                <a:ext cx="721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Прямая соединительная линия 4">
                <a:extLst>
                  <a:ext uri="{FF2B5EF4-FFF2-40B4-BE49-F238E27FC236}">
                    <a16:creationId xmlns:a16="http://schemas.microsoft.com/office/drawing/2014/main" xmlns="" id="{1BAD89CA-B543-4002-97DC-F99D78C03D5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505" y="6875"/>
                <a:ext cx="72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Прямая соединительная линия 6">
                <a:extLst>
                  <a:ext uri="{FF2B5EF4-FFF2-40B4-BE49-F238E27FC236}">
                    <a16:creationId xmlns:a16="http://schemas.microsoft.com/office/drawing/2014/main" xmlns="" id="{098EB046-E6FA-450D-A5E0-DB930DDA684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8112843" flipV="1">
                <a:off x="0" y="9208"/>
                <a:ext cx="6261" cy="2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xmlns="" id="{8F7592DF-D395-4727-B46E-C4C13B9169CA}"/>
                </a:ext>
              </a:extLst>
            </p:cNvPr>
            <p:cNvGrpSpPr/>
            <p:nvPr/>
          </p:nvGrpSpPr>
          <p:grpSpPr>
            <a:xfrm>
              <a:off x="6775756" y="1914917"/>
              <a:ext cx="646757" cy="616789"/>
              <a:chOff x="2166265" y="2473539"/>
              <a:chExt cx="646757" cy="616789"/>
            </a:xfrm>
          </p:grpSpPr>
          <p:sp>
            <p:nvSpPr>
              <p:cNvPr id="12" name="Поле 43">
                <a:extLst>
                  <a:ext uri="{FF2B5EF4-FFF2-40B4-BE49-F238E27FC236}">
                    <a16:creationId xmlns:a16="http://schemas.microsoft.com/office/drawing/2014/main" xmlns="" id="{C3094851-C801-49F1-A3BD-C3994DA4B70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166265" y="2473539"/>
                <a:ext cx="646757" cy="616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 err="1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Georgia" pitchFamily="18" charset="0"/>
                    <a:ea typeface="Times New Roman" pitchFamily="18" charset="0"/>
                    <a:cs typeface="Arial" pitchFamily="34" charset="0"/>
                  </a:rPr>
                  <a:t>e</a:t>
                </a:r>
                <a:r>
                  <a:rPr kumimoji="0" lang="en-US" altLang="en-US" sz="2400" b="0" i="1" u="none" strike="noStrike" cap="none" normalizeH="0" baseline="-28000" dirty="0" err="1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Georgia" panose="02040502050405020303" pitchFamily="18" charset="0"/>
                    <a:ea typeface="Times New Roman" pitchFamily="18" charset="0"/>
                    <a:cs typeface="Arial" pitchFamily="34" charset="0"/>
                  </a:rPr>
                  <a:t>j</a:t>
                </a:r>
                <a:endParaRPr kumimoji="0" lang="en-US" altLang="en-US" sz="2400" b="0" i="1" u="none" strike="noStrike" cap="none" normalizeH="0" baseline="-28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anose="02040502050405020303" pitchFamily="18" charset="0"/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9387CC91-2848-4355-A1C6-8257448EA934}"/>
                  </a:ext>
                </a:extLst>
              </p:cNvPr>
              <p:cNvSpPr txBox="1"/>
              <p:nvPr/>
            </p:nvSpPr>
            <p:spPr>
              <a:xfrm>
                <a:off x="2189724" y="2553208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21" name="Прямая соединительная линия 5">
            <a:extLst>
              <a:ext uri="{FF2B5EF4-FFF2-40B4-BE49-F238E27FC236}">
                <a16:creationId xmlns:a16="http://schemas.microsoft.com/office/drawing/2014/main" xmlns="" id="{361D137A-FBB6-4C33-8C99-ADD2AEB676BB}"/>
              </a:ext>
            </a:extLst>
          </p:cNvPr>
          <p:cNvSpPr>
            <a:spLocks noChangeAspect="1" noChangeShapeType="1"/>
          </p:cNvSpPr>
          <p:nvPr/>
        </p:nvSpPr>
        <p:spPr bwMode="auto">
          <a:xfrm rot="17820000">
            <a:off x="7776803" y="2654992"/>
            <a:ext cx="695829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xmlns="" id="{A17B2608-2B5A-4E1B-8CBE-BF29A9360A51}"/>
              </a:ext>
            </a:extLst>
          </p:cNvPr>
          <p:cNvGrpSpPr/>
          <p:nvPr/>
        </p:nvGrpSpPr>
        <p:grpSpPr>
          <a:xfrm>
            <a:off x="8167855" y="1968967"/>
            <a:ext cx="506830" cy="445054"/>
            <a:chOff x="8172400" y="2329020"/>
            <a:chExt cx="506830" cy="445054"/>
          </a:xfrm>
        </p:grpSpPr>
        <p:sp>
          <p:nvSpPr>
            <p:cNvPr id="22" name="Поле 42">
              <a:extLst>
                <a:ext uri="{FF2B5EF4-FFF2-40B4-BE49-F238E27FC236}">
                  <a16:creationId xmlns:a16="http://schemas.microsoft.com/office/drawing/2014/main" xmlns="" id="{7058B90B-6263-464A-99D2-C2E1472FD33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172400" y="2329020"/>
              <a:ext cx="506830" cy="445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 err="1">
                  <a:ln>
                    <a:noFill/>
                  </a:ln>
                  <a:solidFill>
                    <a:srgbClr val="C00000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sz="2400" b="1" i="0" u="none" strike="noStrike" cap="none" normalizeH="0" baseline="0" dirty="0" err="1">
                  <a:ln>
                    <a:noFill/>
                  </a:ln>
                  <a:solidFill>
                    <a:srgbClr val="C00000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  <a:sym typeface="Symbol" panose="05050102010706020507" pitchFamily="18" charset="2"/>
                </a:rPr>
                <a:t></a:t>
              </a:r>
              <a:r>
                <a:rPr kumimoji="0" lang="en-US" altLang="en-US" sz="2400" b="0" i="1" u="none" strike="noStrike" cap="none" normalizeH="0" baseline="-28000" dirty="0" err="1">
                  <a:ln>
                    <a:noFill/>
                  </a:ln>
                  <a:solidFill>
                    <a:srgbClr val="C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j</a:t>
              </a:r>
              <a:endParaRPr kumimoji="0" lang="en-US" altLang="en-US" sz="2400" b="0" i="1" u="none" strike="noStrike" cap="none" normalizeH="0" baseline="-28000" dirty="0">
                <a:ln>
                  <a:noFill/>
                </a:ln>
                <a:solidFill>
                  <a:srgbClr val="C00000"/>
                </a:solidFill>
                <a:effectLst/>
                <a:latin typeface="Georgia" panose="02040502050405020303" pitchFamily="18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7AD6D70-F519-4D26-8F1D-0BB505113055}"/>
                </a:ext>
              </a:extLst>
            </p:cNvPr>
            <p:cNvSpPr txBox="1"/>
            <p:nvPr/>
          </p:nvSpPr>
          <p:spPr>
            <a:xfrm>
              <a:off x="8172400" y="2395994"/>
              <a:ext cx="326767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C00000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xmlns="" id="{575D1ECE-9972-44F7-A244-C654C0DA7F13}"/>
              </a:ext>
            </a:extLst>
          </p:cNvPr>
          <p:cNvGrpSpPr/>
          <p:nvPr/>
        </p:nvGrpSpPr>
        <p:grpSpPr>
          <a:xfrm>
            <a:off x="971600" y="3888048"/>
            <a:ext cx="1177517" cy="501561"/>
            <a:chOff x="154123" y="3963348"/>
            <a:chExt cx="1177517" cy="5015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Объект 24">
                  <a:extLst>
                    <a:ext uri="{FF2B5EF4-FFF2-40B4-BE49-F238E27FC236}">
                      <a16:creationId xmlns:a16="http://schemas.microsoft.com/office/drawing/2014/main" xmlns="" id="{A3B3511D-FA85-469B-8BE1-F1A5EFDE6AD8}"/>
                    </a:ext>
                  </a:extLst>
                </p:cNvPr>
                <p:cNvSpPr txBox="1"/>
                <p:nvPr/>
              </p:nvSpPr>
              <p:spPr bwMode="auto">
                <a:xfrm>
                  <a:off x="154123" y="3963348"/>
                  <a:ext cx="1177517" cy="5015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200" i="1" spc="-7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  <m:r>
                          <a:rPr lang="ru-RU" sz="2200" i="1" spc="-7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 spc="-7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en-US" sz="2200" b="0" i="1" spc="-7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ru-RU" sz="2200" spc="-70" dirty="0"/>
                </a:p>
              </p:txBody>
            </p:sp>
          </mc:Choice>
          <mc:Fallback xmlns="">
            <p:sp>
              <p:nvSpPr>
                <p:cNvPr id="29" name="Объект 24">
                  <a:extLst>
                    <a:ext uri="{FF2B5EF4-FFF2-40B4-BE49-F238E27FC236}">
                      <a16:creationId xmlns:a16="http://schemas.microsoft.com/office/drawing/2014/main" id="{A3B3511D-FA85-469B-8BE1-F1A5EFDE6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123" y="3963348"/>
                  <a:ext cx="1177517" cy="501561"/>
                </a:xfrm>
                <a:prstGeom prst="rect">
                  <a:avLst/>
                </a:prstGeom>
                <a:blipFill>
                  <a:blip r:embed="rId12"/>
                  <a:stretch>
                    <a:fillRect b="-122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xmlns="" id="{406ED102-C421-4181-A510-3356EB27717A}"/>
                </a:ext>
              </a:extLst>
            </p:cNvPr>
            <p:cNvGrpSpPr/>
            <p:nvPr/>
          </p:nvGrpSpPr>
          <p:grpSpPr>
            <a:xfrm>
              <a:off x="168533" y="4030233"/>
              <a:ext cx="1012052" cy="117422"/>
              <a:chOff x="168533" y="4030233"/>
              <a:chExt cx="1012052" cy="11742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19D68680-6202-41A2-93DE-3838D63DCDF3}"/>
                  </a:ext>
                </a:extLst>
              </p:cNvPr>
              <p:cNvSpPr txBox="1"/>
              <p:nvPr/>
            </p:nvSpPr>
            <p:spPr>
              <a:xfrm>
                <a:off x="168533" y="4039655"/>
                <a:ext cx="376325" cy="10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30000"/>
                  </a:lnSpc>
                </a:pPr>
                <a:r>
                  <a:rPr lang="ru-RU" sz="1600" dirty="0">
                    <a:sym typeface="Symbol" panose="05050102010706020507" pitchFamily="18" charset="2"/>
                  </a:rPr>
                  <a:t></a:t>
                </a:r>
                <a:endParaRPr lang="ru-RU" sz="16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D457EC37-606C-4012-A2EE-3605171DEEF2}"/>
                  </a:ext>
                </a:extLst>
              </p:cNvPr>
              <p:cNvSpPr txBox="1"/>
              <p:nvPr/>
            </p:nvSpPr>
            <p:spPr>
              <a:xfrm>
                <a:off x="804260" y="4030233"/>
                <a:ext cx="376325" cy="10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30000"/>
                  </a:lnSpc>
                </a:pPr>
                <a:r>
                  <a:rPr lang="ru-RU" sz="1600" dirty="0">
                    <a:sym typeface="Symbol" panose="05050102010706020507" pitchFamily="18" charset="2"/>
                  </a:rPr>
                  <a:t></a:t>
                </a:r>
                <a:endParaRPr lang="ru-RU" sz="1600" dirty="0"/>
              </a:p>
            </p:txBody>
          </p:sp>
        </p:grpSp>
      </p:grp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xmlns="" id="{DE39466F-3B10-467F-AE52-ED47084DBF94}"/>
              </a:ext>
            </a:extLst>
          </p:cNvPr>
          <p:cNvCxnSpPr/>
          <p:nvPr/>
        </p:nvCxnSpPr>
        <p:spPr>
          <a:xfrm flipH="1">
            <a:off x="1115616" y="4464909"/>
            <a:ext cx="293381" cy="977041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Объект 4">
                <a:extLst>
                  <a:ext uri="{FF2B5EF4-FFF2-40B4-BE49-F238E27FC236}">
                    <a16:creationId xmlns:a16="http://schemas.microsoft.com/office/drawing/2014/main" xmlns="" id="{0579DA1B-630D-486E-BEE1-AA7DEAAD5883}"/>
                  </a:ext>
                </a:extLst>
              </p:cNvPr>
              <p:cNvSpPr txBox="1"/>
              <p:nvPr/>
            </p:nvSpPr>
            <p:spPr bwMode="auto">
              <a:xfrm>
                <a:off x="250825" y="2487060"/>
                <a:ext cx="2110137" cy="504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7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Georgia" panose="02040502050405020303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den>
                          </m:f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Georgia" panose="02040502050405020303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Объект 4">
                <a:extLst>
                  <a:ext uri="{FF2B5EF4-FFF2-40B4-BE49-F238E27FC236}">
                    <a16:creationId xmlns:a16="http://schemas.microsoft.com/office/drawing/2014/main" id="{0579DA1B-630D-486E-BEE1-AA7DEAAD5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2487060"/>
                <a:ext cx="2110137" cy="504000"/>
              </a:xfrm>
              <a:prstGeom prst="rect">
                <a:avLst/>
              </a:prstGeom>
              <a:blipFill>
                <a:blip r:embed="rId13"/>
                <a:stretch>
                  <a:fillRect t="-12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0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249407"/>
              </p:ext>
            </p:extLst>
          </p:nvPr>
        </p:nvGraphicFramePr>
        <p:xfrm>
          <a:off x="1259632" y="116632"/>
          <a:ext cx="6336000" cy="883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0" name="Equation" r:id="rId3" imgW="3466800" imgH="482400" progId="Equation.DSMT4">
                  <p:embed/>
                </p:oleObj>
              </mc:Choice>
              <mc:Fallback>
                <p:oleObj name="Equation" r:id="rId3" imgW="3466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6632"/>
                        <a:ext cx="6336000" cy="88353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693023"/>
              </p:ext>
            </p:extLst>
          </p:nvPr>
        </p:nvGraphicFramePr>
        <p:xfrm>
          <a:off x="2939207" y="980727"/>
          <a:ext cx="3888000" cy="41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1" name="Equation" r:id="rId5" imgW="2145960" imgH="228600" progId="Equation.DSMT4">
                  <p:embed/>
                </p:oleObj>
              </mc:Choice>
              <mc:Fallback>
                <p:oleObj name="Equation" r:id="rId5" imgW="2145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207" y="980727"/>
                        <a:ext cx="3888000" cy="41368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973672"/>
              </p:ext>
            </p:extLst>
          </p:nvPr>
        </p:nvGraphicFramePr>
        <p:xfrm>
          <a:off x="1281113" y="1549400"/>
          <a:ext cx="64023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2" name="Equation" r:id="rId7" imgW="3517560" imgH="558720" progId="Equation.DSMT4">
                  <p:embed/>
                </p:oleObj>
              </mc:Choice>
              <mc:Fallback>
                <p:oleObj name="Equation" r:id="rId7" imgW="35175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1549400"/>
                        <a:ext cx="6402387" cy="101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8694" y="2844717"/>
                <a:ext cx="9144000" cy="330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dirty="0"/>
                  <a:t>The total energy of a continuum particle can be changed by</a:t>
                </a:r>
              </a:p>
              <a:p>
                <a:pPr marL="342900" lvl="0" indent="-342900">
                  <a:lnSpc>
                    <a:spcPct val="8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the 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ext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200" dirty="0"/>
                  <a:t>done at a rate  by external forces on the particle surface</a:t>
                </a:r>
                <a:r>
                  <a:rPr lang="en-US" sz="2300" dirty="0"/>
                  <a:t>; </a:t>
                </a:r>
              </a:p>
              <a:p>
                <a:pPr marL="342900" lvl="0" indent="-342900">
                  <a:lnSpc>
                    <a:spcPct val="8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the work </a:t>
                </a:r>
                <a:r>
                  <a:rPr lang="en-US" sz="2200" i="1" dirty="0">
                    <a:latin typeface="Georgia" panose="02040502050405020303" pitchFamily="18" charset="0"/>
                  </a:rPr>
                  <a:t>G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200" dirty="0"/>
                  <a:t>done at a rate  by external gravitational and inertial forces;</a:t>
                </a:r>
              </a:p>
              <a:p>
                <a:pPr marL="342900" lvl="0" indent="-342900">
                  <a:lnSpc>
                    <a:spcPct val="8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heat transfer </a:t>
                </a:r>
                <a:r>
                  <a:rPr lang="en-US" sz="2200" i="1" dirty="0">
                    <a:latin typeface="Georgia" panose="02040502050405020303" pitchFamily="18" charset="0"/>
                  </a:rPr>
                  <a:t>Q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200" dirty="0"/>
                  <a:t>across the particle surface, expressed in terms of the heat flux</a:t>
                </a:r>
                <a:r>
                  <a:rPr lang="en-US" sz="2300" dirty="0"/>
                  <a:t> 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q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k</a:t>
                </a:r>
                <a:r>
                  <a:rPr lang="en-US" sz="2300" dirty="0"/>
                  <a:t>;</a:t>
                </a:r>
              </a:p>
              <a:p>
                <a:pPr marL="342900" lvl="0" indent="-342900">
                  <a:lnSpc>
                    <a:spcPct val="8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electromagnetic energy conversion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ext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200" dirty="0"/>
                  <a:t> whose rate </a:t>
                </a:r>
                <a:r>
                  <a:rPr lang="ru-RU" sz="2200" dirty="0"/>
                  <a:t> </a:t>
                </a:r>
                <a:r>
                  <a:rPr lang="en-US" sz="2200" dirty="0"/>
                  <a:t>combines the ponderomotive contribution </a:t>
                </a:r>
                <a:r>
                  <a:rPr lang="en-US" sz="2300" b="1" dirty="0">
                    <a:latin typeface="Georgia" panose="02040502050405020303" pitchFamily="18" charset="0"/>
                  </a:rPr>
                  <a:t>R </a:t>
                </a:r>
                <a:r>
                  <a:rPr lang="en-US" sz="2300" b="1" dirty="0">
                    <a:latin typeface="Georgia" panose="02040502050405020303" pitchFamily="18" charset="0"/>
                    <a:sym typeface="Symbol"/>
                  </a:rPr>
                  <a:t></a:t>
                </a:r>
                <a:r>
                  <a:rPr lang="en-US" sz="2300" dirty="0">
                    <a:latin typeface="Georgia" panose="02040502050405020303" pitchFamily="18" charset="0"/>
                  </a:rPr>
                  <a:t> </a:t>
                </a:r>
                <a:r>
                  <a:rPr lang="en-US" sz="2300" b="1" dirty="0">
                    <a:latin typeface="Georgia" panose="02040502050405020303" pitchFamily="18" charset="0"/>
                  </a:rPr>
                  <a:t>v</a:t>
                </a:r>
                <a:r>
                  <a:rPr lang="en-US" sz="2300" dirty="0">
                    <a:latin typeface="Georgia" panose="02040502050405020303" pitchFamily="18" charset="0"/>
                  </a:rPr>
                  <a:t> </a:t>
                </a:r>
                <a:r>
                  <a:rPr lang="en-US" sz="2200" dirty="0"/>
                  <a:t>and an energy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sup>
                    </m:sSup>
                  </m:oMath>
                </a14:m>
                <a:r>
                  <a:rPr lang="ru-RU" sz="2300" dirty="0"/>
                  <a:t> </a:t>
                </a:r>
                <a:r>
                  <a:rPr lang="en-US" sz="2200" dirty="0"/>
                  <a:t>associated with polarization, magnetization, charge displacements, and other phenomena unrelated to particle displacement.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94" y="2844717"/>
                <a:ext cx="9144000" cy="3307059"/>
              </a:xfrm>
              <a:prstGeom prst="rect">
                <a:avLst/>
              </a:prstGeom>
              <a:blipFill rotWithShape="1">
                <a:blip r:embed="rId9"/>
                <a:stretch>
                  <a:fillRect l="-867" t="-1107" b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6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Internal Energy Equation and the First Law of Thermodynamics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687037"/>
              </p:ext>
            </p:extLst>
          </p:nvPr>
        </p:nvGraphicFramePr>
        <p:xfrm>
          <a:off x="1403350" y="1392635"/>
          <a:ext cx="63373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2" name="Equation" r:id="rId3" imgW="3466800" imgH="482400" progId="Equation.DSMT4">
                  <p:embed/>
                </p:oleObj>
              </mc:Choice>
              <mc:Fallback>
                <p:oleObj name="Equation" r:id="rId3" imgW="3466800" imgH="4824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392635"/>
                        <a:ext cx="6337300" cy="884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147638" y="2192338"/>
            <a:ext cx="8845550" cy="1098550"/>
            <a:chOff x="-247898" y="2179241"/>
            <a:chExt cx="8845550" cy="1098550"/>
          </a:xfrm>
        </p:grpSpPr>
        <p:graphicFrame>
          <p:nvGraphicFramePr>
            <p:cNvPr id="6" name="Объект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3574926"/>
                </p:ext>
              </p:extLst>
            </p:nvPr>
          </p:nvGraphicFramePr>
          <p:xfrm>
            <a:off x="-247898" y="2179241"/>
            <a:ext cx="6372000" cy="1098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3" name="Equation" r:id="rId5" imgW="3377880" imgH="571320" progId="Equation.DSMT4">
                    <p:embed/>
                  </p:oleObj>
                </mc:Choice>
                <mc:Fallback>
                  <p:oleObj name="Equation" r:id="rId5" imgW="3377880" imgH="571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47898" y="2179241"/>
                          <a:ext cx="6372000" cy="10985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6185652" y="2386525"/>
              <a:ext cx="241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- vis vita equation</a:t>
              </a:r>
              <a:endParaRPr lang="ru-RU" sz="2400" dirty="0"/>
            </a:p>
          </p:txBody>
        </p:sp>
      </p:grp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526947"/>
              </p:ext>
            </p:extLst>
          </p:nvPr>
        </p:nvGraphicFramePr>
        <p:xfrm>
          <a:off x="1236663" y="4292600"/>
          <a:ext cx="5407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4" name="Equation" r:id="rId7" imgW="2971800" imgH="241200" progId="Equation.DSMT4">
                  <p:embed/>
                </p:oleObj>
              </mc:Choice>
              <mc:Fallback>
                <p:oleObj name="Equation" r:id="rId7" imgW="2971800" imgH="24120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4292600"/>
                        <a:ext cx="5407025" cy="438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30295" y="5445224"/>
                <a:ext cx="5472608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no </a:t>
                </a:r>
                <a:r>
                  <a:rPr lang="en-US" sz="2400" dirty="0" err="1"/>
                  <a:t>deformtion</a:t>
                </a:r>
                <a:r>
                  <a:rPr lang="en-US" sz="2400" dirty="0"/>
                  <a:t> (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e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kl</a:t>
                </a:r>
                <a:r>
                  <a:rPr lang="en-US" sz="2400" dirty="0"/>
                  <a:t> = 0), then </a:t>
                </a:r>
                <a:r>
                  <a:rPr lang="en-US" sz="2400" dirty="0">
                    <a:sym typeface="Symbol"/>
                  </a:rPr>
                  <a:t>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int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 = 0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295" y="5445224"/>
                <a:ext cx="5472608" cy="486672"/>
              </a:xfrm>
              <a:prstGeom prst="rect">
                <a:avLst/>
              </a:prstGeom>
              <a:blipFill rotWithShape="1">
                <a:blip r:embed="rId10"/>
                <a:stretch>
                  <a:fillRect l="-1784" t="-7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6165304"/>
                <a:ext cx="9102903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ym typeface="Symbol"/>
                  </a:rPr>
                  <a:t>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int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 is invariant to Galileo transformation    </a:t>
                </a:r>
                <a:r>
                  <a:rPr lang="en-US" sz="2400" b="1" dirty="0">
                    <a:latin typeface="Georgia" panose="02040502050405020303" pitchFamily="18" charset="0"/>
                  </a:rPr>
                  <a:t>v</a:t>
                </a:r>
                <a:r>
                  <a:rPr lang="ru-RU" sz="2400" dirty="0">
                    <a:latin typeface="Georgia" panose="02040502050405020303" pitchFamily="18" charset="0"/>
                    <a:sym typeface="Symbol"/>
                  </a:rPr>
                  <a:t></a:t>
                </a:r>
                <a:r>
                  <a:rPr lang="en-US" sz="2400" dirty="0">
                    <a:latin typeface="Georgia" panose="02040502050405020303" pitchFamily="18" charset="0"/>
                  </a:rPr>
                  <a:t> = </a:t>
                </a:r>
                <a:r>
                  <a:rPr lang="en-US" sz="2400" b="1" dirty="0">
                    <a:latin typeface="Georgia" panose="02040502050405020303" pitchFamily="18" charset="0"/>
                  </a:rPr>
                  <a:t>v</a:t>
                </a:r>
                <a:r>
                  <a:rPr lang="en-US" sz="2400" dirty="0">
                    <a:latin typeface="Georgia" panose="02040502050405020303" pitchFamily="18" charset="0"/>
                  </a:rPr>
                  <a:t> + </a:t>
                </a:r>
                <a:r>
                  <a:rPr lang="en-US" sz="2400" b="1" dirty="0">
                    <a:latin typeface="Georgia" panose="02040502050405020303" pitchFamily="18" charset="0"/>
                  </a:rPr>
                  <a:t>v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65304"/>
                <a:ext cx="9102903" cy="486672"/>
              </a:xfrm>
              <a:prstGeom prst="rect">
                <a:avLst/>
              </a:prstGeom>
              <a:blipFill rotWithShape="1">
                <a:blip r:embed="rId11"/>
                <a:stretch>
                  <a:fillRect l="-1005" t="-7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Группа 13"/>
          <p:cNvGrpSpPr/>
          <p:nvPr/>
        </p:nvGrpSpPr>
        <p:grpSpPr>
          <a:xfrm>
            <a:off x="755576" y="3459163"/>
            <a:ext cx="8347327" cy="757237"/>
            <a:chOff x="755576" y="3459163"/>
            <a:chExt cx="8347327" cy="757237"/>
          </a:xfrm>
        </p:grpSpPr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6946102"/>
                </p:ext>
              </p:extLst>
            </p:nvPr>
          </p:nvGraphicFramePr>
          <p:xfrm>
            <a:off x="755576" y="3459163"/>
            <a:ext cx="3725863" cy="757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5" name="Equation" r:id="rId12" imgW="1942920" imgH="393480" progId="Equation.DSMT4">
                    <p:embed/>
                  </p:oleObj>
                </mc:Choice>
                <mc:Fallback>
                  <p:oleObj name="Equation" r:id="rId12" imgW="19429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3459163"/>
                          <a:ext cx="3725863" cy="75723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19050">
                          <a:solidFill>
                            <a:srgbClr val="C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4615833" y="3565804"/>
              <a:ext cx="4487070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first law of thermodynamics</a:t>
              </a:r>
              <a:r>
                <a:rPr lang="en-US" sz="2400" dirty="0"/>
                <a:t>.</a:t>
              </a: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166291" y="4797152"/>
            <a:ext cx="7502053" cy="461665"/>
            <a:chOff x="166291" y="4797152"/>
            <a:chExt cx="7502053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432048" y="4797152"/>
              <a:ext cx="7236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         =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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lk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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k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i="1" dirty="0" err="1">
                  <a:latin typeface="Georgia" panose="02040502050405020303" pitchFamily="18" charset="0"/>
                </a:rPr>
                <a:t>v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l</a:t>
              </a:r>
              <a:r>
                <a:rPr lang="en-US" sz="2400" dirty="0">
                  <a:latin typeface="Georgia" panose="02040502050405020303" pitchFamily="18" charset="0"/>
                </a:rPr>
                <a:t> =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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kl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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l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i="1" dirty="0" err="1">
                  <a:latin typeface="Georgia" panose="02040502050405020303" pitchFamily="18" charset="0"/>
                </a:rPr>
                <a:t>v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k</a:t>
              </a:r>
              <a:r>
                <a:rPr lang="en-US" sz="2400" dirty="0">
                  <a:latin typeface="Georgia" panose="02040502050405020303" pitchFamily="18" charset="0"/>
                </a:rPr>
                <a:t> =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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kl</a:t>
              </a:r>
              <a:r>
                <a:rPr lang="en-US" sz="2400" dirty="0">
                  <a:latin typeface="Georgia" panose="02040502050405020303" pitchFamily="18" charset="0"/>
                </a:rPr>
                <a:t>(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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k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i="1" dirty="0" err="1">
                  <a:latin typeface="Georgia" panose="02040502050405020303" pitchFamily="18" charset="0"/>
                </a:rPr>
                <a:t>v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l</a:t>
              </a:r>
              <a:r>
                <a:rPr lang="en-US" sz="2400" dirty="0">
                  <a:latin typeface="Georgia" panose="02040502050405020303" pitchFamily="18" charset="0"/>
                </a:rPr>
                <a:t> +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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l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i="1" dirty="0" err="1">
                  <a:latin typeface="Georgia" panose="02040502050405020303" pitchFamily="18" charset="0"/>
                </a:rPr>
                <a:t>v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k</a:t>
              </a:r>
              <a:r>
                <a:rPr lang="en-US" sz="2400" dirty="0">
                  <a:latin typeface="Georgia" panose="02040502050405020303" pitchFamily="18" charset="0"/>
                </a:rPr>
                <a:t>) =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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kl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i="1" dirty="0" err="1">
                  <a:latin typeface="Georgia" panose="02040502050405020303" pitchFamily="18" charset="0"/>
                </a:rPr>
                <a:t>e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kl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</a:p>
          </p:txBody>
        </p:sp>
        <p:graphicFrame>
          <p:nvGraphicFramePr>
            <p:cNvPr id="16" name="Объект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9711779"/>
                </p:ext>
              </p:extLst>
            </p:nvPr>
          </p:nvGraphicFramePr>
          <p:xfrm>
            <a:off x="166291" y="4808115"/>
            <a:ext cx="949325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6" name="Equation" r:id="rId14" imgW="495000" imgH="228600" progId="Equation.DSMT4">
                    <p:embed/>
                  </p:oleObj>
                </mc:Choice>
                <mc:Fallback>
                  <p:oleObj name="Equation" r:id="rId14" imgW="495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91" y="4808115"/>
                          <a:ext cx="949325" cy="439737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853232"/>
              </p:ext>
            </p:extLst>
          </p:nvPr>
        </p:nvGraphicFramePr>
        <p:xfrm>
          <a:off x="1265238" y="461963"/>
          <a:ext cx="66119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7" name="Equation" r:id="rId16" imgW="3632040" imgH="507960" progId="Equation.DSMT4">
                  <p:embed/>
                </p:oleObj>
              </mc:Choice>
              <mc:Fallback>
                <p:oleObj name="Equation" r:id="rId16" imgW="3632040" imgH="50796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461963"/>
                        <a:ext cx="6611937" cy="923925"/>
                      </a:xfrm>
                      <a:prstGeom prst="rect">
                        <a:avLst/>
                      </a:prstGeom>
                      <a:solidFill>
                        <a:srgbClr val="EFFD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5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197649"/>
              </p:ext>
            </p:extLst>
          </p:nvPr>
        </p:nvGraphicFramePr>
        <p:xfrm>
          <a:off x="2051720" y="260648"/>
          <a:ext cx="43815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8" name="Equation" r:id="rId3" imgW="2286000" imgH="482400" progId="Equation.DSMT4">
                  <p:embed/>
                </p:oleObj>
              </mc:Choice>
              <mc:Fallback>
                <p:oleObj name="Equation" r:id="rId3" imgW="2286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60648"/>
                        <a:ext cx="4381500" cy="928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848683"/>
              </p:ext>
            </p:extLst>
          </p:nvPr>
        </p:nvGraphicFramePr>
        <p:xfrm>
          <a:off x="401638" y="1987550"/>
          <a:ext cx="730408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9" name="Equation" r:id="rId5" imgW="3809880" imgH="558720" progId="Equation.DSMT4">
                  <p:embed/>
                </p:oleObj>
              </mc:Choice>
              <mc:Fallback>
                <p:oleObj name="Equation" r:id="rId5" imgW="3809880" imgH="55872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1987550"/>
                        <a:ext cx="7304087" cy="1073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503050"/>
              </p:ext>
            </p:extLst>
          </p:nvPr>
        </p:nvGraphicFramePr>
        <p:xfrm>
          <a:off x="3203848" y="1124744"/>
          <a:ext cx="52816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0" name="Equation" r:id="rId7" imgW="2755800" imgH="304560" progId="Equation.DSMT4">
                  <p:embed/>
                </p:oleObj>
              </mc:Choice>
              <mc:Fallback>
                <p:oleObj name="Equation" r:id="rId7" imgW="2755800" imgH="30456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124744"/>
                        <a:ext cx="5281612" cy="585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92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Differential and Integral Equations for Internal Energy</a:t>
            </a:r>
            <a:endParaRPr lang="ru-RU" sz="2400" dirty="0">
              <a:solidFill>
                <a:srgbClr val="0000FF"/>
              </a:solidFill>
            </a:endParaRPr>
          </a:p>
        </p:txBody>
      </p:sp>
      <p:graphicFrame>
        <p:nvGraphicFramePr>
          <p:cNvPr id="3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485632"/>
              </p:ext>
            </p:extLst>
          </p:nvPr>
        </p:nvGraphicFramePr>
        <p:xfrm>
          <a:off x="598488" y="1797050"/>
          <a:ext cx="79851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8" name="Equation" r:id="rId3" imgW="4051080" imgH="520560" progId="Equation.DSMT4">
                  <p:embed/>
                </p:oleObj>
              </mc:Choice>
              <mc:Fallback>
                <p:oleObj name="Equation" r:id="rId3" imgW="4051080" imgH="52056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797050"/>
                        <a:ext cx="7985125" cy="936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323898"/>
              </p:ext>
            </p:extLst>
          </p:nvPr>
        </p:nvGraphicFramePr>
        <p:xfrm>
          <a:off x="1695524" y="3241154"/>
          <a:ext cx="66929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9" name="Equation" r:id="rId5" imgW="3492360" imgH="583920" progId="Equation.DSMT4">
                  <p:embed/>
                </p:oleObj>
              </mc:Choice>
              <mc:Fallback>
                <p:oleObj name="Equation" r:id="rId5" imgW="34923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524" y="3241154"/>
                        <a:ext cx="6692900" cy="1123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064138"/>
              </p:ext>
            </p:extLst>
          </p:nvPr>
        </p:nvGraphicFramePr>
        <p:xfrm>
          <a:off x="302393" y="4464149"/>
          <a:ext cx="83740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0" name="Equation" r:id="rId7" imgW="4787640" imgH="545760" progId="Equation.DSMT4">
                  <p:embed/>
                </p:oleObj>
              </mc:Choice>
              <mc:Fallback>
                <p:oleObj name="Equation" r:id="rId7" imgW="4787640" imgH="54576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93" y="4464149"/>
                        <a:ext cx="8374063" cy="981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883415"/>
              </p:ext>
            </p:extLst>
          </p:nvPr>
        </p:nvGraphicFramePr>
        <p:xfrm>
          <a:off x="3717755" y="555079"/>
          <a:ext cx="37258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1" name="Equation" r:id="rId9" imgW="1942920" imgH="520560" progId="Equation.DSMT4">
                  <p:embed/>
                </p:oleObj>
              </mc:Choice>
              <mc:Fallback>
                <p:oleObj name="Equation" r:id="rId9" imgW="19429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755" y="555079"/>
                        <a:ext cx="3725863" cy="10017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1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326024"/>
              </p:ext>
            </p:extLst>
          </p:nvPr>
        </p:nvGraphicFramePr>
        <p:xfrm>
          <a:off x="1125539" y="1484904"/>
          <a:ext cx="6294158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3" name="Equation" r:id="rId3" imgW="3708360" imgH="634680" progId="Equation.DSMT4">
                  <p:embed/>
                </p:oleObj>
              </mc:Choice>
              <mc:Fallback>
                <p:oleObj name="Equation" r:id="rId3" imgW="37083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9" y="1484904"/>
                        <a:ext cx="6294158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A Generalized Form of Integral and Differential Balance Equations</a:t>
            </a:r>
            <a:endParaRPr lang="ru-RU" sz="2400" dirty="0">
              <a:solidFill>
                <a:srgbClr val="0000FF"/>
              </a:solidFill>
            </a:endParaRPr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720650"/>
              </p:ext>
            </p:extLst>
          </p:nvPr>
        </p:nvGraphicFramePr>
        <p:xfrm>
          <a:off x="108496" y="549275"/>
          <a:ext cx="89280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4" name="Equation" r:id="rId5" imgW="4889160" imgH="507960" progId="Equation.DSMT4">
                  <p:embed/>
                </p:oleObj>
              </mc:Choice>
              <mc:Fallback>
                <p:oleObj name="Equation" r:id="rId5" imgW="48891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96" y="549275"/>
                        <a:ext cx="8928000" cy="1008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31175"/>
              </p:ext>
            </p:extLst>
          </p:nvPr>
        </p:nvGraphicFramePr>
        <p:xfrm>
          <a:off x="971601" y="4442244"/>
          <a:ext cx="8136903" cy="219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81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ru-RU" sz="2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v</a:t>
                      </a:r>
                      <a:endParaRPr lang="ru-RU" sz="2400" b="1" i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</a:t>
                      </a: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x</a:t>
                      </a:r>
                      <a:r>
                        <a:rPr lang="ru-RU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 </a:t>
                      </a: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</a:t>
                      </a:r>
                      <a:r>
                        <a:rPr lang="ru-RU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 </a:t>
                      </a: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v</a:t>
                      </a:r>
                      <a:r>
                        <a:rPr lang="ru-RU" sz="2400" b="0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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+ </a:t>
                      </a:r>
                      <a:r>
                        <a:rPr lang="en-US" sz="2400" b="0" spc="-3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="0" i="1" spc="-3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/</a:t>
                      </a:r>
                      <a:r>
                        <a:rPr lang="en-US" sz="2400" b="0" spc="-3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sz="2400" b="0" i="1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v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spc="-3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="0" i="1" spc="-3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/</a:t>
                      </a:r>
                      <a:r>
                        <a:rPr lang="en-US" sz="2400" b="0" spc="-3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sz="2400" b="0" i="1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v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</a:t>
                      </a:r>
                      <a:endParaRPr lang="ru-RU" sz="2400" i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928"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</a:t>
                      </a:r>
                      <a:r>
                        <a:rPr lang="en-US" sz="2400" i="1" baseline="-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k</a:t>
                      </a:r>
                      <a:endParaRPr lang="ru-RU" sz="2400" i="1" baseline="-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4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</a:t>
                      </a:r>
                      <a:r>
                        <a:rPr lang="en-US" sz="2400" b="0" i="1" baseline="34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k</a:t>
                      </a:r>
                      <a:endParaRPr lang="ru-RU" sz="2400" b="0" i="1" baseline="34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</a:t>
                      </a: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x</a:t>
                      </a:r>
                      <a:r>
                        <a:rPr lang="ru-RU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 </a:t>
                      </a: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</a:t>
                      </a:r>
                      <a:r>
                        <a:rPr lang="ru-RU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 </a:t>
                      </a:r>
                      <a:r>
                        <a:rPr lang="en-US" sz="2400" b="0" i="1" baseline="-28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k</a:t>
                      </a:r>
                      <a:r>
                        <a:rPr lang="ru-RU" sz="2400" b="0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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</a:t>
                      </a:r>
                      <a:r>
                        <a:rPr lang="en-US" sz="2400" b="0" i="1" baseline="-28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k</a:t>
                      </a:r>
                      <a:r>
                        <a:rPr lang="ru-RU" sz="2400" b="1" i="0" baseline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</a:t>
                      </a:r>
                      <a:r>
                        <a:rPr lang="en-US" sz="2400" b="1" i="0" baseline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 </a:t>
                      </a:r>
                      <a:r>
                        <a:rPr lang="en-US" sz="2400" b="1" i="0" dirty="0">
                          <a:latin typeface="Georgia" panose="02040502050405020303" pitchFamily="18" charset="0"/>
                        </a:rPr>
                        <a:t>v </a:t>
                      </a:r>
                      <a:r>
                        <a:rPr lang="en-US" sz="2400" b="1" i="0" dirty="0">
                          <a:latin typeface="Georgia" panose="02040502050405020303" pitchFamily="18" charset="0"/>
                          <a:sym typeface="Symbol"/>
                        </a:rPr>
                        <a:t></a:t>
                      </a:r>
                      <a:r>
                        <a:rPr lang="en-US" sz="2400" b="1" i="0" baseline="0" dirty="0">
                          <a:latin typeface="Georgia" panose="02040502050405020303" pitchFamily="18" charset="0"/>
                          <a:sym typeface="Symbol"/>
                        </a:rPr>
                        <a:t> </a:t>
                      </a:r>
                      <a:r>
                        <a:rPr lang="en-US" sz="2400" b="0" i="1" dirty="0" err="1">
                          <a:latin typeface="Georgia" panose="02040502050405020303" pitchFamily="18" charset="0"/>
                        </a:rPr>
                        <a:t>q</a:t>
                      </a:r>
                      <a:r>
                        <a:rPr lang="en-US" sz="2400" b="0" i="1" baseline="-28000" dirty="0" err="1">
                          <a:latin typeface="Georgia" panose="02040502050405020303" pitchFamily="18" charset="0"/>
                        </a:rPr>
                        <a:t>k</a:t>
                      </a:r>
                      <a:endParaRPr lang="en-US" sz="2400" b="0" i="1" baseline="-280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</a:t>
                      </a:r>
                      <a:r>
                        <a:rPr lang="en-US" sz="2400" b="0" i="1" baseline="-28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k</a:t>
                      </a:r>
                      <a:r>
                        <a:rPr lang="ru-RU" sz="2400" b="1" i="0" baseline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</a:t>
                      </a:r>
                      <a:r>
                        <a:rPr lang="en-US" sz="2400" b="1" i="0" baseline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 </a:t>
                      </a:r>
                      <a:r>
                        <a:rPr lang="en-US" sz="2400" b="1" i="0" dirty="0">
                          <a:latin typeface="Georgia" panose="02040502050405020303" pitchFamily="18" charset="0"/>
                        </a:rPr>
                        <a:t>v </a:t>
                      </a:r>
                      <a:endParaRPr lang="ru-RU" sz="24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latin typeface="Georgia" panose="02040502050405020303" pitchFamily="18" charset="0"/>
                          <a:sym typeface="Symbol"/>
                        </a:rPr>
                        <a:t></a:t>
                      </a:r>
                      <a:r>
                        <a:rPr lang="en-US" sz="2400" b="1" i="0" baseline="0" dirty="0">
                          <a:latin typeface="Georgia" panose="02040502050405020303" pitchFamily="18" charset="0"/>
                          <a:sym typeface="Symbol"/>
                        </a:rPr>
                        <a:t> </a:t>
                      </a:r>
                      <a:r>
                        <a:rPr lang="en-US" sz="2400" b="0" i="1" dirty="0" err="1">
                          <a:latin typeface="Georgia" panose="02040502050405020303" pitchFamily="18" charset="0"/>
                        </a:rPr>
                        <a:t>q</a:t>
                      </a:r>
                      <a:r>
                        <a:rPr lang="en-US" sz="2400" b="0" i="1" baseline="-28000" dirty="0" err="1">
                          <a:latin typeface="Georgia" panose="02040502050405020303" pitchFamily="18" charset="0"/>
                        </a:rPr>
                        <a:t>k</a:t>
                      </a:r>
                      <a:endParaRPr lang="en-US" sz="2400" b="0" i="1" baseline="-280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</a:t>
                      </a:r>
                      <a:r>
                        <a:rPr lang="en-US" sz="2400" i="0" baseline="34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(</a:t>
                      </a:r>
                      <a:r>
                        <a:rPr lang="en-US" sz="2400" i="0" baseline="3400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ext</a:t>
                      </a:r>
                      <a:r>
                        <a:rPr lang="en-US" sz="2400" i="0" baseline="34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)</a:t>
                      </a:r>
                      <a:endParaRPr lang="ru-RU" sz="2400" i="0" baseline="34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4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F</a:t>
                      </a:r>
                      <a:endParaRPr lang="ru-RU" sz="2400" b="1" i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</a:t>
                      </a: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x</a:t>
                      </a:r>
                      <a:r>
                        <a:rPr lang="ru-RU" sz="2400" b="1" i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 </a:t>
                      </a:r>
                      <a:r>
                        <a:rPr lang="en-US" sz="2400" b="1" i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</a:t>
                      </a:r>
                      <a:r>
                        <a:rPr lang="ru-RU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 </a:t>
                      </a: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F</a:t>
                      </a:r>
                      <a:r>
                        <a:rPr lang="ru-RU" sz="2400" b="0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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W</a:t>
                      </a:r>
                      <a:r>
                        <a:rPr lang="en-US" sz="2400" i="0" baseline="3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(</a:t>
                      </a:r>
                      <a:r>
                        <a:rPr lang="en-US" sz="2400" i="1" baseline="3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u</a:t>
                      </a:r>
                      <a:r>
                        <a:rPr lang="en-US" sz="2400" i="0" baseline="3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)</a:t>
                      </a:r>
                      <a:r>
                        <a:rPr lang="en-US" sz="24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+ </a:t>
                      </a: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F</a:t>
                      </a:r>
                      <a:r>
                        <a:rPr lang="ru-RU" sz="2400" b="1" i="0" baseline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</a:t>
                      </a:r>
                      <a:r>
                        <a:rPr lang="en-US" sz="2400" b="1" i="0" baseline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 </a:t>
                      </a:r>
                      <a:r>
                        <a:rPr lang="en-US" sz="2400" b="1" i="0" dirty="0">
                          <a:latin typeface="Georgia" panose="02040502050405020303" pitchFamily="18" charset="0"/>
                        </a:rPr>
                        <a:t>v </a:t>
                      </a:r>
                      <a:endParaRPr lang="ru-RU" sz="24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F</a:t>
                      </a:r>
                      <a:r>
                        <a:rPr lang="ru-RU" sz="2400" b="1" i="0" baseline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</a:t>
                      </a:r>
                      <a:r>
                        <a:rPr lang="en-US" sz="2400" b="1" i="0" baseline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 </a:t>
                      </a:r>
                      <a:r>
                        <a:rPr lang="en-US" sz="2400" b="1" i="0" dirty="0">
                          <a:latin typeface="Georgia" panose="02040502050405020303" pitchFamily="18" charset="0"/>
                        </a:rPr>
                        <a:t>v </a:t>
                      </a:r>
                      <a:endParaRPr lang="ru-RU" sz="2400" i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W</a:t>
                      </a:r>
                      <a:r>
                        <a:rPr lang="en-US" sz="2400" i="0" baseline="3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(</a:t>
                      </a:r>
                      <a:r>
                        <a:rPr lang="en-US" sz="2400" i="1" baseline="3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u</a:t>
                      </a:r>
                      <a:r>
                        <a:rPr lang="en-US" sz="2400" i="0" baseline="3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)</a:t>
                      </a:r>
                      <a:endParaRPr lang="ru-RU" sz="2400" i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</a:t>
                      </a:r>
                      <a:r>
                        <a:rPr lang="en-US" sz="2400" i="0" baseline="34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(</a:t>
                      </a:r>
                      <a:r>
                        <a:rPr lang="en-US" sz="2400" i="0" baseline="3400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int</a:t>
                      </a:r>
                      <a:r>
                        <a:rPr lang="en-US" sz="2400" i="0" baseline="34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)</a:t>
                      </a:r>
                      <a:endParaRPr lang="ru-RU" sz="2400" i="0" baseline="34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4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4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4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4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1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</a:t>
                      </a:r>
                      <a:r>
                        <a:rPr lang="en-US" sz="2400" b="1" i="1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 </a:t>
                      </a:r>
                      <a:r>
                        <a:rPr lang="ru-RU" sz="2400" b="0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</a:t>
                      </a:r>
                      <a:r>
                        <a:rPr lang="en-US" sz="2400" b="0" i="1" baseline="-28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kl</a:t>
                      </a:r>
                      <a:r>
                        <a:rPr lang="en-US" sz="2400" b="1" i="0" baseline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 </a:t>
                      </a:r>
                      <a:r>
                        <a:rPr lang="en-US" sz="2400" b="0" i="1" dirty="0" err="1">
                          <a:latin typeface="Georgia" panose="02040502050405020303" pitchFamily="18" charset="0"/>
                        </a:rPr>
                        <a:t>e</a:t>
                      </a:r>
                      <a:r>
                        <a:rPr lang="en-US" sz="2400" b="0" i="1" baseline="-28000" dirty="0" err="1">
                          <a:latin typeface="Georgia" panose="02040502050405020303" pitchFamily="18" charset="0"/>
                        </a:rPr>
                        <a:t>kl</a:t>
                      </a:r>
                      <a:endParaRPr lang="ru-RU" sz="2400" i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</a:t>
                      </a:r>
                      <a:r>
                        <a:rPr lang="en-US" sz="2400" b="0" i="1" baseline="-28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kl</a:t>
                      </a:r>
                      <a:r>
                        <a:rPr lang="en-US" sz="2400" b="1" i="0" baseline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sym typeface="Symbol"/>
                        </a:rPr>
                        <a:t> </a:t>
                      </a:r>
                      <a:r>
                        <a:rPr lang="en-US" sz="2400" b="0" i="1" dirty="0" err="1">
                          <a:latin typeface="Georgia" panose="02040502050405020303" pitchFamily="18" charset="0"/>
                        </a:rPr>
                        <a:t>e</a:t>
                      </a:r>
                      <a:r>
                        <a:rPr lang="en-US" sz="2400" b="0" i="1" baseline="-28000" dirty="0" err="1">
                          <a:latin typeface="Georgia" panose="02040502050405020303" pitchFamily="18" charset="0"/>
                        </a:rPr>
                        <a:t>kl</a:t>
                      </a:r>
                      <a:endParaRPr lang="ru-RU" sz="2400" i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335537"/>
              </p:ext>
            </p:extLst>
          </p:nvPr>
        </p:nvGraphicFramePr>
        <p:xfrm>
          <a:off x="1500188" y="2636838"/>
          <a:ext cx="6156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5" name="Equation" r:id="rId7" imgW="3200400" imgH="393480" progId="Equation.DSMT4">
                  <p:embed/>
                </p:oleObj>
              </mc:Choice>
              <mc:Fallback>
                <p:oleObj name="Equation" r:id="rId7" imgW="3200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636838"/>
                        <a:ext cx="6156000" cy="7921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89152"/>
              </p:ext>
            </p:extLst>
          </p:nvPr>
        </p:nvGraphicFramePr>
        <p:xfrm>
          <a:off x="1331640" y="3501096"/>
          <a:ext cx="4657714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6" name="Equation" r:id="rId9" imgW="2692080" imgH="457200" progId="Equation.DSMT4">
                  <p:embed/>
                </p:oleObj>
              </mc:Choice>
              <mc:Fallback>
                <p:oleObj name="Equation" r:id="rId9" imgW="2692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501096"/>
                        <a:ext cx="4657714" cy="79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63897"/>
              </p:ext>
            </p:extLst>
          </p:nvPr>
        </p:nvGraphicFramePr>
        <p:xfrm>
          <a:off x="35498" y="4444092"/>
          <a:ext cx="936104" cy="21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178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600" spc="-100" baseline="0" dirty="0">
                          <a:solidFill>
                            <a:srgbClr val="C00000"/>
                          </a:solidFill>
                        </a:rPr>
                        <a:t>Boundary</a:t>
                      </a:r>
                    </a:p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600" spc="-100" baseline="0" dirty="0">
                          <a:solidFill>
                            <a:srgbClr val="C00000"/>
                          </a:solidFill>
                        </a:rPr>
                        <a:t>Surface</a:t>
                      </a:r>
                    </a:p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600" spc="-100" baseline="0" dirty="0">
                          <a:solidFill>
                            <a:srgbClr val="C00000"/>
                          </a:solidFill>
                        </a:rPr>
                        <a:t>Action</a:t>
                      </a:r>
                      <a:endParaRPr lang="ru-RU" sz="1600" spc="-100" baseline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042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600" spc="-100" baseline="0" dirty="0">
                          <a:solidFill>
                            <a:srgbClr val="C00000"/>
                          </a:solidFill>
                        </a:rPr>
                        <a:t>Volume External</a:t>
                      </a:r>
                    </a:p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600" spc="-100" baseline="0" dirty="0">
                          <a:solidFill>
                            <a:srgbClr val="C00000"/>
                          </a:solidFill>
                        </a:rPr>
                        <a:t>Action</a:t>
                      </a:r>
                      <a:endParaRPr lang="ru-RU" sz="1600" spc="-100" baseline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8744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600" spc="-100" baseline="0" dirty="0">
                          <a:solidFill>
                            <a:srgbClr val="C00000"/>
                          </a:solidFill>
                        </a:rPr>
                        <a:t>Volume Internal</a:t>
                      </a:r>
                    </a:p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600" spc="-100" baseline="0" dirty="0">
                          <a:solidFill>
                            <a:srgbClr val="C00000"/>
                          </a:solidFill>
                        </a:rPr>
                        <a:t>Action</a:t>
                      </a:r>
                      <a:endParaRPr lang="ru-RU" sz="1600" spc="-100" baseline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5040"/>
              </p:ext>
            </p:extLst>
          </p:nvPr>
        </p:nvGraphicFramePr>
        <p:xfrm>
          <a:off x="7164288" y="3789044"/>
          <a:ext cx="1620000" cy="39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7" name="Equation" r:id="rId11" imgW="990360" imgH="241200" progId="Equation.DSMT4">
                  <p:embed/>
                </p:oleObj>
              </mc:Choice>
              <mc:Fallback>
                <p:oleObj name="Equation" r:id="rId11" imgW="990360" imgH="2412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3789044"/>
                        <a:ext cx="1620000" cy="3955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 flipV="1">
            <a:off x="7524328" y="4149080"/>
            <a:ext cx="288032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69925" y="312738"/>
          <a:ext cx="2654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3" imgW="1600200" imgH="291960" progId="Equation.DSMT4">
                  <p:embed/>
                </p:oleObj>
              </mc:Choice>
              <mc:Fallback>
                <p:oleObj name="Equation" r:id="rId3" imgW="1600200" imgH="29196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12738"/>
                        <a:ext cx="2654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539552" y="906923"/>
          <a:ext cx="77438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5" imgW="5105160" imgH="533160" progId="Equation.DSMT4">
                  <p:embed/>
                </p:oleObj>
              </mc:Choice>
              <mc:Fallback>
                <p:oleObj name="Equation" r:id="rId5" imgW="5105160" imgH="53316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06923"/>
                        <a:ext cx="7743825" cy="81438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1988840"/>
            <a:ext cx="51845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ym typeface="Symbol"/>
              </a:rPr>
              <a:t>d</a:t>
            </a:r>
            <a:r>
              <a:rPr lang="de-DE" sz="2400" b="1" dirty="0">
                <a:latin typeface="Georgia" panose="02040502050405020303" pitchFamily="18" charset="0"/>
              </a:rPr>
              <a:t>x = v</a:t>
            </a:r>
            <a:r>
              <a:rPr lang="de-DE" sz="2400" dirty="0"/>
              <a:t> </a:t>
            </a:r>
            <a:r>
              <a:rPr lang="en-US" sz="2400" dirty="0">
                <a:sym typeface="Symbol"/>
              </a:rPr>
              <a:t>d</a:t>
            </a:r>
            <a:r>
              <a:rPr lang="de-DE" sz="2400" i="1" dirty="0"/>
              <a:t>t</a:t>
            </a:r>
            <a:r>
              <a:rPr lang="ru-RU" sz="2400" dirty="0"/>
              <a:t> </a:t>
            </a:r>
            <a:r>
              <a:rPr lang="en-US" sz="2400" dirty="0"/>
              <a:t>                 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i="1" dirty="0">
                <a:latin typeface="Georgia" panose="02040502050405020303" pitchFamily="18" charset="0"/>
              </a:rPr>
              <a:t>x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b="1" dirty="0">
                <a:latin typeface="Georgia" panose="02040502050405020303" pitchFamily="18" charset="0"/>
              </a:rPr>
              <a:t> = </a:t>
            </a:r>
            <a:r>
              <a:rPr lang="de-DE" sz="2400" i="1" dirty="0">
                <a:latin typeface="Georgia" panose="02040502050405020303" pitchFamily="18" charset="0"/>
              </a:rPr>
              <a:t>v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i="1" dirty="0"/>
              <a:t>t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/>
              <a:t> </a:t>
            </a:r>
            <a:endParaRPr lang="ru-RU" sz="2400" dirty="0"/>
          </a:p>
          <a:p>
            <a:pPr>
              <a:spcAft>
                <a:spcPts val="600"/>
              </a:spcAft>
            </a:pP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sz="2400" b="1" dirty="0" err="1">
                <a:latin typeface="Georgia" panose="02040502050405020303" pitchFamily="18" charset="0"/>
              </a:rPr>
              <a:t>n</a:t>
            </a:r>
            <a:r>
              <a:rPr lang="de-DE" sz="2400" b="1" dirty="0">
                <a:latin typeface="Georgia" panose="02040502050405020303" pitchFamily="18" charset="0"/>
              </a:rPr>
              <a:t> = </a:t>
            </a:r>
            <a:r>
              <a:rPr lang="de-DE" sz="2400" dirty="0">
                <a:latin typeface="Georgia" panose="02040502050405020303" pitchFamily="18" charset="0"/>
              </a:rPr>
              <a:t>[</a:t>
            </a:r>
            <a:r>
              <a:rPr lang="de-DE" sz="2400" b="1" dirty="0">
                <a:latin typeface="Georgia" panose="02040502050405020303" pitchFamily="18" charset="0"/>
                <a:sym typeface="Symbol"/>
              </a:rPr>
              <a:t>n</a:t>
            </a:r>
            <a:r>
              <a:rPr lang="de-DE" sz="2400" dirty="0"/>
              <a:t> ] </a:t>
            </a:r>
            <a:r>
              <a:rPr lang="de-DE" sz="2400" dirty="0">
                <a:sym typeface="Symbol"/>
              </a:rPr>
              <a:t>d</a:t>
            </a:r>
            <a:r>
              <a:rPr lang="de-DE" sz="2400" i="1" dirty="0"/>
              <a:t>t      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i="1" dirty="0" err="1">
                <a:latin typeface="Georgia" panose="02040502050405020303" pitchFamily="18" charset="0"/>
              </a:rPr>
              <a:t>n</a:t>
            </a:r>
            <a:r>
              <a:rPr lang="de-DE" sz="2400" i="1" baseline="-34000" dirty="0" err="1">
                <a:latin typeface="Georgia" panose="02040502050405020303" pitchFamily="18" charset="0"/>
              </a:rPr>
              <a:t>i</a:t>
            </a:r>
            <a:r>
              <a:rPr lang="de-DE" sz="2200" b="1" dirty="0">
                <a:latin typeface="Georgia" panose="02040502050405020303" pitchFamily="18" charset="0"/>
              </a:rPr>
              <a:t> =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i="1" dirty="0"/>
              <a:t>t </a:t>
            </a:r>
            <a:r>
              <a:rPr lang="de-DE" sz="24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4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400" dirty="0"/>
              <a:t> </a:t>
            </a:r>
            <a:r>
              <a:rPr lang="de-DE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400" i="1" baseline="-32000" dirty="0" err="1">
                <a:latin typeface="Georgia" panose="02040502050405020303" pitchFamily="18" charset="0"/>
                <a:sym typeface="Symbol"/>
              </a:rPr>
              <a:t>ik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sz="2400" b="1" dirty="0">
                <a:latin typeface="Georgia" panose="02040502050405020303" pitchFamily="18" charset="0"/>
                <a:sym typeface="Symbol"/>
              </a:rPr>
              <a:t></a:t>
            </a:r>
            <a:r>
              <a:rPr lang="de-DE" sz="2400" b="1" dirty="0">
                <a:latin typeface="Georgia" panose="02040502050405020303" pitchFamily="18" charset="0"/>
              </a:rPr>
              <a:t> = </a:t>
            </a:r>
            <a:r>
              <a:rPr lang="de-DE" sz="2400" dirty="0">
                <a:latin typeface="Georgia" panose="02040502050405020303" pitchFamily="18" charset="0"/>
              </a:rPr>
              <a:t>[</a:t>
            </a:r>
            <a:r>
              <a:rPr lang="de-DE" sz="2400" b="1" dirty="0">
                <a:latin typeface="Georgia" panose="02040502050405020303" pitchFamily="18" charset="0"/>
                <a:sym typeface="Symbol"/>
              </a:rPr>
              <a:t></a:t>
            </a:r>
            <a:r>
              <a:rPr lang="de-DE" sz="2400" b="1" dirty="0">
                <a:latin typeface="Georgia" panose="02040502050405020303" pitchFamily="18" charset="0"/>
                <a:sym typeface="Symbol" panose="05050102010706020507" pitchFamily="18" charset="2"/>
              </a:rPr>
              <a:t></a:t>
            </a:r>
            <a:r>
              <a:rPr lang="de-DE" sz="2400" dirty="0"/>
              <a:t> ] </a:t>
            </a:r>
            <a:r>
              <a:rPr lang="de-DE" sz="2400" dirty="0">
                <a:sym typeface="Symbol"/>
              </a:rPr>
              <a:t>d</a:t>
            </a:r>
            <a:r>
              <a:rPr lang="de-DE" sz="2400" i="1" dirty="0"/>
              <a:t>t      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dirty="0" err="1">
                <a:sym typeface="Symbol"/>
              </a:rPr>
              <a:t></a:t>
            </a:r>
            <a:r>
              <a:rPr lang="de-DE" sz="2400" i="1" baseline="-34000" dirty="0" err="1">
                <a:latin typeface="Georgia" panose="02040502050405020303" pitchFamily="18" charset="0"/>
              </a:rPr>
              <a:t>i</a:t>
            </a:r>
            <a:r>
              <a:rPr lang="de-DE" sz="2400" b="1" dirty="0">
                <a:latin typeface="Georgia" panose="02040502050405020303" pitchFamily="18" charset="0"/>
              </a:rPr>
              <a:t> =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i="1" dirty="0"/>
              <a:t>t </a:t>
            </a:r>
            <a:r>
              <a:rPr lang="de-DE" sz="2400" dirty="0">
                <a:sym typeface="Symbol"/>
              </a:rPr>
              <a:t></a:t>
            </a:r>
            <a:r>
              <a:rPr lang="de-DE" sz="2400" i="1" baseline="-30000" dirty="0">
                <a:latin typeface="Georgia" panose="02040502050405020303" pitchFamily="18" charset="0"/>
                <a:sym typeface="Symbol"/>
              </a:rPr>
              <a:t>k</a:t>
            </a:r>
            <a:r>
              <a:rPr lang="de-DE" sz="2400" dirty="0"/>
              <a:t> </a:t>
            </a:r>
            <a:r>
              <a:rPr lang="de-DE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400" i="1" baseline="-32000" dirty="0" err="1">
                <a:latin typeface="Georgia" panose="02040502050405020303" pitchFamily="18" charset="0"/>
                <a:sym typeface="Symbol"/>
              </a:rPr>
              <a:t>ik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323677" y="3501008"/>
          <a:ext cx="641667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7" imgW="4228920" imgH="799920" progId="Equation.DSMT4">
                  <p:embed/>
                </p:oleObj>
              </mc:Choice>
              <mc:Fallback>
                <p:oleObj name="Equation" r:id="rId7" imgW="4228920" imgH="79992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677" y="3501008"/>
                        <a:ext cx="6416675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941168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n</a:t>
            </a:r>
            <a:r>
              <a:rPr lang="en-US" dirty="0"/>
              <a:t> </a:t>
            </a:r>
            <a:r>
              <a:rPr lang="en-US" sz="2400" dirty="0"/>
              <a:t>and</a:t>
            </a:r>
            <a:r>
              <a:rPr lang="en-US" dirty="0"/>
              <a:t>  </a:t>
            </a:r>
            <a:r>
              <a:rPr lang="en-US" sz="2800" b="1" dirty="0">
                <a:latin typeface="Georgia" panose="02040502050405020303" pitchFamily="18" charset="0"/>
                <a:sym typeface="Symbol"/>
              </a:rPr>
              <a:t> </a:t>
            </a:r>
            <a:r>
              <a:rPr lang="en-US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move and rotate as rigid body </a:t>
            </a:r>
            <a:r>
              <a:rPr lang="en-US" sz="2800" dirty="0">
                <a:sym typeface="Symbol"/>
              </a:rPr>
              <a:t>(</a:t>
            </a:r>
            <a:r>
              <a:rPr lang="en-US" sz="2800" b="1" dirty="0">
                <a:latin typeface="Georgia" panose="02040502050405020303" pitchFamily="18" charset="0"/>
                <a:sym typeface="Symbol"/>
              </a:rPr>
              <a:t>v</a:t>
            </a:r>
            <a:r>
              <a:rPr lang="en-US" sz="2800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and</a:t>
            </a:r>
            <a:r>
              <a:rPr lang="en-US" sz="2800" dirty="0">
                <a:sym typeface="Symbol"/>
              </a:rPr>
              <a:t> </a:t>
            </a:r>
            <a:r>
              <a:rPr lang="en-US" sz="2800" b="1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800" dirty="0">
                <a:sym typeface="Symbol"/>
              </a:rPr>
              <a:t>)</a:t>
            </a:r>
            <a:r>
              <a:rPr lang="en-US" dirty="0"/>
              <a:t> 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223516" y="5617146"/>
          <a:ext cx="66278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Equation" r:id="rId9" imgW="4368600" imgH="495000" progId="Equation.DSMT4">
                  <p:embed/>
                </p:oleObj>
              </mc:Choice>
              <mc:Fallback>
                <p:oleObj name="Equation" r:id="rId9" imgW="4368600" imgH="4950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516" y="5617146"/>
                        <a:ext cx="66278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7EE08B-326A-4D71-87D9-098BAD630A3E}"/>
              </a:ext>
            </a:extLst>
          </p:cNvPr>
          <p:cNvSpPr txBox="1"/>
          <p:nvPr/>
        </p:nvSpPr>
        <p:spPr>
          <a:xfrm>
            <a:off x="5292080" y="2492641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200" i="1" dirty="0" err="1">
                <a:latin typeface="Georgia" panose="02040502050405020303" pitchFamily="18" charset="0"/>
              </a:rPr>
              <a:t>n</a:t>
            </a:r>
            <a:r>
              <a:rPr lang="de-DE" sz="2200" i="1" baseline="-34000" dirty="0" err="1">
                <a:latin typeface="Georgia" panose="02040502050405020303" pitchFamily="18" charset="0"/>
              </a:rPr>
              <a:t>i</a:t>
            </a:r>
            <a:r>
              <a:rPr lang="de-DE" sz="2200" b="1" dirty="0">
                <a:latin typeface="Georgia" panose="02040502050405020303" pitchFamily="18" charset="0"/>
              </a:rPr>
              <a:t> = </a:t>
            </a:r>
            <a:r>
              <a:rPr lang="de-DE" sz="22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j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200" i="1" dirty="0"/>
              <a:t>t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200" i="1" dirty="0"/>
              <a:t>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D2A0EB-F163-4B43-A7DB-2FE003F0D8A7}"/>
              </a:ext>
            </a:extLst>
          </p:cNvPr>
          <p:cNvSpPr txBox="1"/>
          <p:nvPr/>
        </p:nvSpPr>
        <p:spPr>
          <a:xfrm>
            <a:off x="5318015" y="2912170"/>
            <a:ext cx="350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dirty="0">
                <a:sym typeface="Symbol"/>
              </a:rPr>
              <a:t></a:t>
            </a:r>
            <a:r>
              <a:rPr lang="de-DE" sz="2400" i="1" baseline="-34000" dirty="0">
                <a:latin typeface="Georgia" panose="02040502050405020303" pitchFamily="18" charset="0"/>
              </a:rPr>
              <a:t>i</a:t>
            </a:r>
            <a:r>
              <a:rPr lang="de-DE" sz="2200" b="1" dirty="0">
                <a:latin typeface="Georgia" panose="02040502050405020303" pitchFamily="18" charset="0"/>
              </a:rPr>
              <a:t> = </a:t>
            </a:r>
            <a:r>
              <a:rPr lang="de-DE" sz="22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j</a:t>
            </a:r>
            <a:r>
              <a:rPr lang="de-DE" sz="2400" dirty="0" err="1">
                <a:sym typeface="Symbol"/>
              </a:rPr>
              <a:t>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200" i="1" dirty="0"/>
              <a:t>t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2400" dirty="0">
                <a:sym typeface="Symbol"/>
              </a:rPr>
              <a:t></a:t>
            </a:r>
            <a:r>
              <a:rPr lang="de-DE" sz="2200" i="1" baseline="-30000" dirty="0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200" i="1" dirty="0"/>
              <a:t>t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endParaRPr lang="de-DE" sz="2200" i="1" dirty="0"/>
          </a:p>
        </p:txBody>
      </p:sp>
    </p:spTree>
    <p:extLst>
      <p:ext uri="{BB962C8B-B14F-4D97-AF65-F5344CB8AC3E}">
        <p14:creationId xmlns:p14="http://schemas.microsoft.com/office/powerpoint/2010/main" val="226057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79512" y="267942"/>
            <a:ext cx="6048672" cy="1047750"/>
            <a:chOff x="179512" y="93663"/>
            <a:chExt cx="6048672" cy="1047750"/>
          </a:xfrm>
        </p:grpSpPr>
        <p:sp>
          <p:nvSpPr>
            <p:cNvPr id="2" name="TextBox 1"/>
            <p:cNvSpPr txBox="1"/>
            <p:nvPr/>
          </p:nvSpPr>
          <p:spPr>
            <a:xfrm>
              <a:off x="179512" y="116632"/>
              <a:ext cx="604867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</a:t>
              </a: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endParaRPr lang="ru-RU" dirty="0"/>
            </a:p>
          </p:txBody>
        </p:sp>
        <p:graphicFrame>
          <p:nvGraphicFramePr>
            <p:cNvPr id="3" name="Объект 2"/>
            <p:cNvGraphicFramePr>
              <a:graphicFrameLocks noChangeAspect="1"/>
            </p:cNvGraphicFramePr>
            <p:nvPr/>
          </p:nvGraphicFramePr>
          <p:xfrm>
            <a:off x="1120775" y="93663"/>
            <a:ext cx="5106988" cy="1047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3" name="Equation" r:id="rId3" imgW="2908080" imgH="596880" progId="Equation.DSMT4">
                    <p:embed/>
                  </p:oleObj>
                </mc:Choice>
                <mc:Fallback>
                  <p:oleObj name="Equation" r:id="rId3" imgW="2908080" imgH="596880" progId="Equation.DSMT4">
                    <p:embed/>
                    <p:pic>
                      <p:nvPicPr>
                        <p:cNvPr id="3" name="Объект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775" y="93663"/>
                          <a:ext cx="5106988" cy="1047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566863" y="1341438"/>
          <a:ext cx="6010275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Equation" r:id="rId5" imgW="3962160" imgH="1485720" progId="Equation.DSMT4">
                  <p:embed/>
                </p:oleObj>
              </mc:Choice>
              <mc:Fallback>
                <p:oleObj name="Equation" r:id="rId5" imgW="3962160" imgH="148572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1341438"/>
                        <a:ext cx="6010275" cy="226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Группа 8"/>
          <p:cNvGrpSpPr/>
          <p:nvPr/>
        </p:nvGrpSpPr>
        <p:grpSpPr>
          <a:xfrm>
            <a:off x="323528" y="3870438"/>
            <a:ext cx="8938715" cy="995594"/>
            <a:chOff x="549275" y="4054003"/>
            <a:chExt cx="8938715" cy="99559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Объект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27708674"/>
                    </p:ext>
                  </p:extLst>
                </p:nvPr>
              </p:nvGraphicFramePr>
              <p:xfrm>
                <a:off x="549275" y="4077841"/>
                <a:ext cx="3852863" cy="7350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2015" name="Equation" r:id="rId7" imgW="2539800" imgH="482400" progId="Equation.DSMT4">
                        <p:embed/>
                      </p:oleObj>
                    </mc:Choice>
                    <mc:Fallback>
                      <p:oleObj name="Equation" r:id="rId7" imgW="2539800" imgH="482400" progId="Equation.DSMT4">
                        <p:embed/>
                        <p:pic>
                          <p:nvPicPr>
                            <p:cNvPr id="7" name="Объект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9275" y="4077841"/>
                              <a:ext cx="3852863" cy="735013"/>
                            </a:xfrm>
                            <a:prstGeom prst="rect">
                              <a:avLst/>
                            </a:prstGeom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" name="Объект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27708674"/>
                    </p:ext>
                  </p:extLst>
                </p:nvPr>
              </p:nvGraphicFramePr>
              <p:xfrm>
                <a:off x="549275" y="4077841"/>
                <a:ext cx="3852863" cy="7350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2000" name="Equation" r:id="rId9" imgW="2539800" imgH="482400" progId="Equation.DSMT4">
                        <p:embed/>
                      </p:oleObj>
                    </mc:Choice>
                    <mc:Fallback>
                      <p:oleObj name="Equation" r:id="rId9" imgW="2539800" imgH="482400" progId="Equation.DSMT4">
                        <p:embed/>
                        <p:pic>
                          <p:nvPicPr>
                            <p:cNvPr id="7" name="Объект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9275" y="4077841"/>
                              <a:ext cx="3852863" cy="735013"/>
                            </a:xfrm>
                            <a:prstGeom prst="rect">
                              <a:avLst/>
                            </a:prstGeom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509715" y="4054003"/>
                  <a:ext cx="4978275" cy="9955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2400" dirty="0"/>
                    <a:t>Yaumann Derivative </a:t>
                  </a:r>
                </a:p>
                <a:p>
                  <a:pPr>
                    <a:lnSpc>
                      <a:spcPct val="70000"/>
                    </a:lnSpc>
                    <a:spcAft>
                      <a:spcPts val="600"/>
                    </a:spcAft>
                  </a:pPr>
                  <a:r>
                    <a:rPr lang="en-US" sz="2400" dirty="0"/>
                    <a:t>for the component </a:t>
                  </a:r>
                  <a:r>
                    <a:rPr lang="en-US" sz="2400" dirty="0">
                      <a:sym typeface="Symbol" panose="05050102010706020507" pitchFamily="18" charset="2"/>
                    </a:rPr>
                    <a:t></a:t>
                  </a:r>
                  <a:r>
                    <a:rPr lang="en-US" sz="2400" i="1" baseline="-25000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ij</a:t>
                  </a:r>
                  <a:r>
                    <a:rPr lang="en-US" sz="2400" dirty="0">
                      <a:sym typeface="Symbol" panose="05050102010706020507" pitchFamily="18" charset="2"/>
                    </a:rPr>
                    <a:t> </a:t>
                  </a:r>
                  <a:r>
                    <a:rPr lang="en-US" sz="2400" dirty="0"/>
                    <a:t>of stress tensor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rotate with </a:t>
                  </a: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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 = ½ rot </a:t>
                  </a:r>
                  <a:r>
                    <a:rPr lang="en-US" sz="2400" b="1" dirty="0">
                      <a:latin typeface="Georgia" panose="02040502050405020303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v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9715" y="4054003"/>
                  <a:ext cx="4978275" cy="995594"/>
                </a:xfrm>
                <a:prstGeom prst="rect">
                  <a:avLst/>
                </a:prstGeom>
                <a:blipFill>
                  <a:blip r:embed="rId11"/>
                  <a:stretch>
                    <a:fillRect l="-1961" t="-14110" b="-104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>
                <a:extLst>
                  <a:ext uri="{FF2B5EF4-FFF2-40B4-BE49-F238E27FC236}">
                    <a16:creationId xmlns:a16="http://schemas.microsoft.com/office/drawing/2014/main" xmlns="" id="{B21586C6-47A9-4100-8DBD-FE84EF8D8E25}"/>
                  </a:ext>
                </a:extLst>
              </p:cNvPr>
              <p:cNvSpPr txBox="1"/>
              <p:nvPr/>
            </p:nvSpPr>
            <p:spPr bwMode="auto">
              <a:xfrm>
                <a:off x="323528" y="5149055"/>
                <a:ext cx="5051425" cy="7350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ru-RU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ru-R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  <m:sSub>
                      <m:sSub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1" dirty="0">
                            <a:latin typeface="Georgia" panose="02040502050405020303" pitchFamily="18" charset="0"/>
                          </a:rPr>
                          <m:t>v</m:t>
                        </m:r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Объект 9">
                <a:extLst>
                  <a:ext uri="{FF2B5EF4-FFF2-40B4-BE49-F238E27FC236}">
                    <a16:creationId xmlns:a16="http://schemas.microsoft.com/office/drawing/2014/main" id="{B21586C6-47A9-4100-8DBD-FE84EF8D8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149055"/>
                <a:ext cx="5051425" cy="7350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17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INTEGRAL, DIFFERENTIAL, AND JUMP EQUATIONS DERIVED FROM CONSERVATION LAWS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4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21878" y="2505943"/>
          <a:ext cx="21018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name="Equation" r:id="rId3" imgW="1282680" imgH="457200" progId="Equation.DSMT4">
                  <p:embed/>
                </p:oleObj>
              </mc:Choice>
              <mc:Fallback>
                <p:oleObj name="Equation" r:id="rId3" imgW="1282680" imgH="45720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8" y="2505943"/>
                        <a:ext cx="2101850" cy="750887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3367945" y="4481587"/>
                <a:ext cx="4077296" cy="803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Georgia" panose="02040502050405020303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7945" y="4481587"/>
                <a:ext cx="4077296" cy="8032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0" y="116632"/>
          <a:ext cx="20193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Equation" r:id="rId6" imgW="1231560" imgH="457200" progId="Equation.DSMT4">
                  <p:embed/>
                </p:oleObj>
              </mc:Choice>
              <mc:Fallback>
                <p:oleObj name="Equation" r:id="rId6" imgW="1231560" imgH="4572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6632"/>
                        <a:ext cx="2019300" cy="750887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462832" y="5232831"/>
          <a:ext cx="7681168" cy="789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Equation" r:id="rId8" imgW="5321160" imgH="545760" progId="Equation.DSMT4">
                  <p:embed/>
                </p:oleObj>
              </mc:Choice>
              <mc:Fallback>
                <p:oleObj name="Equation" r:id="rId8" imgW="5321160" imgH="54576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832" y="5232831"/>
                        <a:ext cx="7681168" cy="789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984848" y="6022607"/>
          <a:ext cx="2637135" cy="719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7" name="Equation" r:id="rId10" imgW="2006280" imgH="545760" progId="Equation.DSMT4">
                  <p:embed/>
                </p:oleObj>
              </mc:Choice>
              <mc:Fallback>
                <p:oleObj name="Equation" r:id="rId10" imgW="2006280" imgH="54576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848" y="6022607"/>
                        <a:ext cx="2637135" cy="719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/>
          </p:cNvGraphicFramePr>
          <p:nvPr/>
        </p:nvGraphicFramePr>
        <p:xfrm>
          <a:off x="2340504" y="1573138"/>
          <a:ext cx="67680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8" name="Equation" r:id="rId12" imgW="4381200" imgH="1612800" progId="Equation.DSMT4">
                  <p:embed/>
                </p:oleObj>
              </mc:Choice>
              <mc:Fallback>
                <p:oleObj name="Equation" r:id="rId12" imgW="4381200" imgH="16128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504" y="1573138"/>
                        <a:ext cx="6768000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/>
          </p:cNvGraphicFramePr>
          <p:nvPr/>
        </p:nvGraphicFramePr>
        <p:xfrm>
          <a:off x="2628504" y="26888"/>
          <a:ext cx="6480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9" name="Equation" r:id="rId14" imgW="4216320" imgH="545760" progId="Equation.DSMT4">
                  <p:embed/>
                </p:oleObj>
              </mc:Choice>
              <mc:Fallback>
                <p:oleObj name="Equation" r:id="rId14" imgW="4216320" imgH="54576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504" y="26888"/>
                        <a:ext cx="64800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8B830AE-5DEF-4728-9CD9-98FF393660AD}"/>
              </a:ext>
            </a:extLst>
          </p:cNvPr>
          <p:cNvSpPr txBox="1"/>
          <p:nvPr/>
        </p:nvSpPr>
        <p:spPr>
          <a:xfrm>
            <a:off x="2123728" y="1185912"/>
            <a:ext cx="555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MOMENTUN CONSERVATION EQUATION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xmlns="" id="{2F1604E0-9BBA-4EE5-BDE5-209FC40C7A31}"/>
              </a:ext>
            </a:extLst>
          </p:cNvPr>
          <p:cNvSpPr/>
          <p:nvPr/>
        </p:nvSpPr>
        <p:spPr>
          <a:xfrm>
            <a:off x="2627784" y="44624"/>
            <a:ext cx="2448272" cy="822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9">
                <a:extLst>
                  <a:ext uri="{FF2B5EF4-FFF2-40B4-BE49-F238E27FC236}">
                    <a16:creationId xmlns:a16="http://schemas.microsoft.com/office/drawing/2014/main" xmlns="" id="{0E32C5FC-F9AC-4A46-B7CD-7E91945AD75F}"/>
                  </a:ext>
                </a:extLst>
              </p:cNvPr>
              <p:cNvSpPr txBox="1"/>
              <p:nvPr/>
            </p:nvSpPr>
            <p:spPr bwMode="auto">
              <a:xfrm>
                <a:off x="2123728" y="57147"/>
                <a:ext cx="3096344" cy="898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dρ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ru-RU" sz="2400" i="1" dirty="0">
                              <a:latin typeface="Georgia" panose="02040502050405020303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Объект 9">
                <a:extLst>
                  <a:ext uri="{FF2B5EF4-FFF2-40B4-BE49-F238E27FC236}">
                    <a16:creationId xmlns:a16="http://schemas.microsoft.com/office/drawing/2014/main" id="{0E32C5FC-F9AC-4A46-B7CD-7E91945AD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57147"/>
                <a:ext cx="3096344" cy="8985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80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The time derivative of a volume integral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604703"/>
              </p:ext>
            </p:extLst>
          </p:nvPr>
        </p:nvGraphicFramePr>
        <p:xfrm>
          <a:off x="184150" y="404664"/>
          <a:ext cx="8821738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5" name="Equation" r:id="rId4" imgW="5765760" imgH="1218960" progId="Equation.DSMT4">
                  <p:embed/>
                </p:oleObj>
              </mc:Choice>
              <mc:Fallback>
                <p:oleObj name="Equation" r:id="rId4" imgW="5765760" imgH="121896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404664"/>
                        <a:ext cx="8821738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875807"/>
              </p:ext>
            </p:extLst>
          </p:nvPr>
        </p:nvGraphicFramePr>
        <p:xfrm>
          <a:off x="587375" y="2349500"/>
          <a:ext cx="67024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6" name="Equation" r:id="rId6" imgW="4381200" imgH="609480" progId="Equation.DSMT4">
                  <p:embed/>
                </p:oleObj>
              </mc:Choice>
              <mc:Fallback>
                <p:oleObj name="Equation" r:id="rId6" imgW="4381200" imgH="60948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349500"/>
                        <a:ext cx="67024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Полотно 119"/>
          <p:cNvGrpSpPr/>
          <p:nvPr/>
        </p:nvGrpSpPr>
        <p:grpSpPr>
          <a:xfrm>
            <a:off x="205750" y="3212976"/>
            <a:ext cx="3749383" cy="2548255"/>
            <a:chOff x="0" y="0"/>
            <a:chExt cx="3749383" cy="254825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0"/>
              <a:ext cx="3646170" cy="254825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 rot="982710">
              <a:off x="880745" y="163830"/>
              <a:ext cx="1331595" cy="211772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8" name="Line 5"/>
            <p:cNvCxnSpPr/>
            <p:nvPr/>
          </p:nvCxnSpPr>
          <p:spPr bwMode="auto">
            <a:xfrm>
              <a:off x="855980" y="1254125"/>
              <a:ext cx="245745" cy="33655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Line 6"/>
            <p:cNvCxnSpPr/>
            <p:nvPr/>
          </p:nvCxnSpPr>
          <p:spPr bwMode="auto">
            <a:xfrm flipH="1" flipV="1">
              <a:off x="228258" y="1176655"/>
              <a:ext cx="609600" cy="7112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Line 7"/>
            <p:cNvCxnSpPr/>
            <p:nvPr/>
          </p:nvCxnSpPr>
          <p:spPr bwMode="auto">
            <a:xfrm rot="660000" flipH="1" flipV="1">
              <a:off x="2379980" y="1555750"/>
              <a:ext cx="564515" cy="8255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triangle" w="med" len="med"/>
              <a:tailEnd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Line 8"/>
            <p:cNvCxnSpPr/>
            <p:nvPr/>
          </p:nvCxnSpPr>
          <p:spPr bwMode="auto">
            <a:xfrm rot="21120000">
              <a:off x="2188845" y="1417955"/>
              <a:ext cx="228600" cy="10795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139722" y="1378356"/>
              <a:ext cx="82800" cy="8280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836295" y="1201826"/>
              <a:ext cx="82800" cy="8280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5770" y="786556"/>
              <a:ext cx="664845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C00000"/>
                  </a:solidFill>
                  <a:effectLst/>
                  <a:latin typeface="Georgia"/>
                  <a:ea typeface="Times New Roman"/>
                  <a:cs typeface="Georgia"/>
                </a:rPr>
                <a:t>n</a:t>
              </a:r>
              <a:r>
                <a:rPr lang="en-US" dirty="0">
                  <a:solidFill>
                    <a:srgbClr val="C00000"/>
                  </a:solidFill>
                  <a:effectLst/>
                  <a:latin typeface="Georgia"/>
                  <a:ea typeface="Times New Roman"/>
                  <a:cs typeface="Georgia"/>
                </a:rPr>
                <a:t>(</a:t>
              </a:r>
              <a:r>
                <a:rPr lang="en-US" i="1" dirty="0">
                  <a:solidFill>
                    <a:srgbClr val="C00000"/>
                  </a:solidFill>
                  <a:effectLst/>
                  <a:latin typeface="Georgia"/>
                  <a:ea typeface="Times New Roman"/>
                  <a:cs typeface="Georgia"/>
                </a:rPr>
                <a:t>t</a:t>
              </a:r>
              <a:r>
                <a:rPr lang="en-US" dirty="0">
                  <a:solidFill>
                    <a:srgbClr val="C00000"/>
                  </a:solidFill>
                  <a:effectLst/>
                  <a:latin typeface="Georgia"/>
                  <a:ea typeface="Times New Roman"/>
                  <a:cs typeface="Georgia"/>
                </a:rPr>
                <a:t>)</a:t>
              </a:r>
              <a:endParaRPr lang="en-US" dirty="0">
                <a:solidFill>
                  <a:srgbClr val="C0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044917" y="976304"/>
              <a:ext cx="533400" cy="489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solidFill>
                    <a:srgbClr val="C00000"/>
                  </a:solidFill>
                  <a:effectLst/>
                  <a:latin typeface="Georgia"/>
                  <a:ea typeface="Times New Roman"/>
                  <a:cs typeface="Georgia"/>
                </a:rPr>
                <a:t>M</a:t>
              </a:r>
              <a:r>
                <a:rPr lang="en-US" sz="2000" dirty="0">
                  <a:solidFill>
                    <a:srgbClr val="C00000"/>
                  </a:solidFill>
                  <a:effectLst/>
                  <a:latin typeface="Arial"/>
                  <a:ea typeface="Times New Roman"/>
                  <a:cs typeface="Arial"/>
                  <a:sym typeface="Symbol"/>
                </a:rPr>
                <a:t></a:t>
              </a:r>
              <a:endParaRPr lang="en-US" sz="2000" dirty="0">
                <a:solidFill>
                  <a:srgbClr val="C0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685925" y="1167869"/>
              <a:ext cx="664210" cy="488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solidFill>
                    <a:srgbClr val="C00000"/>
                  </a:solidFill>
                  <a:effectLst/>
                  <a:latin typeface="Georgia"/>
                  <a:ea typeface="Times New Roman"/>
                  <a:cs typeface="Georgia"/>
                </a:rPr>
                <a:t>M</a:t>
              </a:r>
              <a:endParaRPr lang="en-US" sz="2000" dirty="0">
                <a:solidFill>
                  <a:srgbClr val="C0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229485" y="0"/>
              <a:ext cx="1200785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i="1" dirty="0">
                  <a:solidFill>
                    <a:srgbClr val="000000"/>
                  </a:solidFill>
                  <a:effectLst/>
                  <a:latin typeface="Georgia"/>
                  <a:ea typeface="Times New Roman"/>
                  <a:cs typeface="Georgia"/>
                </a:rPr>
                <a:t>S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/>
                  <a:ea typeface="Times New Roman"/>
                </a:rPr>
                <a:t>(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Georgia"/>
                  <a:ea typeface="Times New Roman"/>
                  <a:cs typeface="Georgia"/>
                </a:rPr>
                <a:t>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/>
                  <a:ea typeface="Times New Roman"/>
                </a:rPr>
                <a:t> + 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/>
                  <a:ea typeface="Times New Roman"/>
                  <a:cs typeface="Arial"/>
                  <a:sym typeface="Symbol"/>
                </a:rPr>
                <a:t>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Georgia"/>
                  <a:ea typeface="Times New Roman"/>
                  <a:cs typeface="Georgia"/>
                </a:rPr>
                <a:t>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/>
                  <a:ea typeface="Times New Roman"/>
                </a:rPr>
                <a:t>)</a:t>
              </a:r>
              <a:endParaRPr lang="en-US" sz="2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86018" y="1598647"/>
              <a:ext cx="751840" cy="489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solidFill>
                    <a:srgbClr val="C00000"/>
                  </a:solidFill>
                  <a:effectLst/>
                  <a:latin typeface="Arial"/>
                  <a:ea typeface="Times New Roman"/>
                  <a:cs typeface="Arial"/>
                  <a:sym typeface="Symbol"/>
                </a:rPr>
                <a:t></a:t>
              </a:r>
              <a:r>
                <a:rPr lang="en-US" i="1" baseline="-25000" dirty="0">
                  <a:solidFill>
                    <a:srgbClr val="C00000"/>
                  </a:solidFill>
                  <a:effectLst/>
                  <a:latin typeface="Georgia"/>
                  <a:ea typeface="Times New Roman"/>
                  <a:cs typeface="Georgia"/>
                </a:rPr>
                <a:t>n</a:t>
              </a:r>
              <a:r>
                <a:rPr lang="en-US" dirty="0">
                  <a:solidFill>
                    <a:srgbClr val="C00000"/>
                  </a:solidFill>
                  <a:effectLst/>
                  <a:latin typeface="Arial"/>
                  <a:ea typeface="Times New Roman"/>
                </a:rPr>
                <a:t> </a:t>
              </a:r>
              <a:r>
                <a:rPr lang="en-US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rPr>
                <a:t>&lt; 0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576414" y="1275596"/>
              <a:ext cx="1172969" cy="488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C00000"/>
                  </a:solidFill>
                  <a:effectLst/>
                  <a:latin typeface="Georgia"/>
                  <a:ea typeface="Times New Roman"/>
                  <a:cs typeface="Georgia"/>
                </a:rPr>
                <a:t>n</a:t>
              </a:r>
              <a:r>
                <a:rPr lang="en-US" dirty="0">
                  <a:solidFill>
                    <a:srgbClr val="C00000"/>
                  </a:solidFill>
                  <a:effectLst/>
                  <a:latin typeface="Georgia"/>
                  <a:ea typeface="Times New Roman"/>
                  <a:cs typeface="Georgia"/>
                </a:rPr>
                <a:t>(</a:t>
              </a:r>
              <a:r>
                <a:rPr lang="en-US" i="1" dirty="0">
                  <a:solidFill>
                    <a:srgbClr val="C00000"/>
                  </a:solidFill>
                  <a:effectLst/>
                  <a:latin typeface="Georgia"/>
                  <a:ea typeface="Times New Roman"/>
                  <a:cs typeface="Georgia"/>
                </a:rPr>
                <a:t>t</a:t>
              </a:r>
              <a:r>
                <a:rPr lang="en-US" dirty="0">
                  <a:solidFill>
                    <a:srgbClr val="C00000"/>
                  </a:solidFill>
                  <a:effectLst/>
                  <a:latin typeface="Georgia"/>
                  <a:ea typeface="Times New Roman"/>
                  <a:cs typeface="Georgia"/>
                </a:rPr>
                <a:t>+</a:t>
              </a:r>
              <a:r>
                <a:rPr lang="en-US" dirty="0">
                  <a:solidFill>
                    <a:srgbClr val="C00000"/>
                  </a:solidFill>
                  <a:effectLst/>
                  <a:latin typeface="Georgia"/>
                  <a:ea typeface="Times New Roman"/>
                  <a:cs typeface="Arial"/>
                  <a:sym typeface="Symbol"/>
                </a:rPr>
                <a:t></a:t>
              </a:r>
              <a:r>
                <a:rPr lang="en-US" i="1" dirty="0">
                  <a:solidFill>
                    <a:srgbClr val="C00000"/>
                  </a:solidFill>
                  <a:effectLst/>
                  <a:latin typeface="Georgia"/>
                  <a:ea typeface="Times New Roman"/>
                  <a:cs typeface="Georgia"/>
                </a:rPr>
                <a:t>t</a:t>
              </a:r>
              <a:r>
                <a:rPr lang="en-US" dirty="0">
                  <a:solidFill>
                    <a:srgbClr val="C00000"/>
                  </a:solidFill>
                  <a:effectLst/>
                  <a:latin typeface="Georgia"/>
                  <a:ea typeface="Times New Roman"/>
                  <a:cs typeface="Georgia"/>
                </a:rPr>
                <a:t>)</a:t>
              </a:r>
              <a:endParaRPr lang="en-US" dirty="0">
                <a:solidFill>
                  <a:srgbClr val="C0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42937" y="847655"/>
              <a:ext cx="668655" cy="489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solidFill>
                    <a:srgbClr val="C00000"/>
                  </a:solidFill>
                  <a:effectLst/>
                  <a:latin typeface="Georgia"/>
                  <a:ea typeface="Times New Roman"/>
                  <a:cs typeface="Georgia"/>
                </a:rPr>
                <a:t>M</a:t>
              </a:r>
              <a:endParaRPr lang="en-US" sz="2000" dirty="0">
                <a:solidFill>
                  <a:srgbClr val="C0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350116" y="1167234"/>
              <a:ext cx="53340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solidFill>
                    <a:srgbClr val="C00000"/>
                  </a:solidFill>
                  <a:effectLst/>
                  <a:latin typeface="Georgia"/>
                  <a:ea typeface="Times New Roman"/>
                  <a:cs typeface="Georgia"/>
                </a:rPr>
                <a:t>M</a:t>
              </a:r>
              <a:r>
                <a:rPr lang="en-US" sz="2000" dirty="0">
                  <a:solidFill>
                    <a:srgbClr val="C00000"/>
                  </a:solidFill>
                  <a:effectLst/>
                  <a:latin typeface="Arial"/>
                  <a:ea typeface="Times New Roman"/>
                  <a:cs typeface="Arial"/>
                  <a:sym typeface="Symbol"/>
                </a:rPr>
                <a:t></a:t>
              </a:r>
              <a:endParaRPr lang="en-US" sz="2000" dirty="0">
                <a:solidFill>
                  <a:srgbClr val="C0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571500" y="2059305"/>
              <a:ext cx="62103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i="1" dirty="0">
                  <a:solidFill>
                    <a:srgbClr val="000000"/>
                  </a:solidFill>
                  <a:effectLst/>
                  <a:latin typeface="Georgia"/>
                  <a:ea typeface="Times New Roman"/>
                  <a:cs typeface="Georgia"/>
                </a:rPr>
                <a:t>S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/>
                  <a:ea typeface="Times New Roman"/>
                </a:rPr>
                <a:t>(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Georgia"/>
                  <a:ea typeface="Times New Roman"/>
                  <a:cs typeface="Georgia"/>
                </a:rPr>
                <a:t>t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/>
                  <a:ea typeface="Times New Roman"/>
                </a:rPr>
                <a:t>)</a:t>
              </a:r>
              <a:endParaRPr lang="en-US" sz="2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2367533" y="1645820"/>
              <a:ext cx="846589" cy="488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solidFill>
                    <a:srgbClr val="C00000"/>
                  </a:solidFill>
                  <a:effectLst/>
                  <a:latin typeface="Arial"/>
                  <a:ea typeface="Times New Roman"/>
                  <a:cs typeface="Arial"/>
                  <a:sym typeface="Symbol"/>
                </a:rPr>
                <a:t></a:t>
              </a:r>
              <a:r>
                <a:rPr lang="en-US" sz="2000" i="1" baseline="-25000" dirty="0">
                  <a:solidFill>
                    <a:srgbClr val="C00000"/>
                  </a:solidFill>
                  <a:effectLst/>
                  <a:latin typeface="Georgia"/>
                  <a:ea typeface="Times New Roman"/>
                  <a:cs typeface="Georgia"/>
                </a:rPr>
                <a:t>n</a:t>
              </a:r>
              <a:r>
                <a:rPr lang="en-US" sz="2000" dirty="0">
                  <a:solidFill>
                    <a:srgbClr val="C00000"/>
                  </a:solidFill>
                  <a:effectLst/>
                  <a:latin typeface="Arial"/>
                  <a:ea typeface="Times New Roman"/>
                </a:rPr>
                <a:t> </a:t>
              </a:r>
              <a:r>
                <a:rPr lang="en-US" sz="20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rPr>
                <a:t>&gt; 0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 rot="20550386">
              <a:off x="1728470" y="147955"/>
              <a:ext cx="211455" cy="112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 rot="1109226">
              <a:off x="1381125" y="2179955"/>
              <a:ext cx="210820" cy="1130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 rot="982710">
              <a:off x="1115695" y="163830"/>
              <a:ext cx="1336040" cy="2117725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2376169" y="1476375"/>
              <a:ext cx="82800" cy="8280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1069974" y="1252854"/>
              <a:ext cx="82800" cy="8280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269262" y="1440160"/>
              <a:ext cx="189865" cy="410210"/>
            </a:xfrm>
            <a:custGeom>
              <a:avLst/>
              <a:gdLst>
                <a:gd name="T0" fmla="*/ 7 w 97"/>
                <a:gd name="T1" fmla="*/ 0 h 181"/>
                <a:gd name="T2" fmla="*/ 7 w 97"/>
                <a:gd name="T3" fmla="*/ 45 h 181"/>
                <a:gd name="T4" fmla="*/ 52 w 97"/>
                <a:gd name="T5" fmla="*/ 90 h 181"/>
                <a:gd name="T6" fmla="*/ 97 w 97"/>
                <a:gd name="T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81">
                  <a:moveTo>
                    <a:pt x="7" y="0"/>
                  </a:moveTo>
                  <a:cubicBezTo>
                    <a:pt x="3" y="15"/>
                    <a:pt x="0" y="30"/>
                    <a:pt x="7" y="45"/>
                  </a:cubicBezTo>
                  <a:cubicBezTo>
                    <a:pt x="14" y="60"/>
                    <a:pt x="37" y="67"/>
                    <a:pt x="52" y="90"/>
                  </a:cubicBezTo>
                  <a:cubicBezTo>
                    <a:pt x="67" y="113"/>
                    <a:pt x="90" y="166"/>
                    <a:pt x="97" y="181"/>
                  </a:cubicBezTo>
                </a:path>
              </a:pathLst>
            </a:custGeom>
            <a:noFill/>
            <a:ln w="3175" cmpd="sng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490040" y="1296144"/>
              <a:ext cx="576000" cy="410210"/>
            </a:xfrm>
            <a:custGeom>
              <a:avLst/>
              <a:gdLst>
                <a:gd name="T0" fmla="*/ 181 w 211"/>
                <a:gd name="T1" fmla="*/ 0 h 181"/>
                <a:gd name="T2" fmla="*/ 181 w 211"/>
                <a:gd name="T3" fmla="*/ 91 h 181"/>
                <a:gd name="T4" fmla="*/ 0 w 211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181">
                  <a:moveTo>
                    <a:pt x="181" y="0"/>
                  </a:moveTo>
                  <a:cubicBezTo>
                    <a:pt x="196" y="30"/>
                    <a:pt x="211" y="61"/>
                    <a:pt x="181" y="91"/>
                  </a:cubicBezTo>
                  <a:cubicBezTo>
                    <a:pt x="151" y="121"/>
                    <a:pt x="30" y="166"/>
                    <a:pt x="0" y="181"/>
                  </a:cubicBezTo>
                </a:path>
              </a:pathLst>
            </a:custGeom>
            <a:noFill/>
            <a:ln w="3175" cmpd="sng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1" name="Line 28"/>
            <p:cNvCxnSpPr/>
            <p:nvPr/>
          </p:nvCxnSpPr>
          <p:spPr bwMode="auto">
            <a:xfrm flipV="1">
              <a:off x="788670" y="1967230"/>
              <a:ext cx="133350" cy="15938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29"/>
            <p:cNvCxnSpPr/>
            <p:nvPr/>
          </p:nvCxnSpPr>
          <p:spPr bwMode="auto">
            <a:xfrm flipV="1">
              <a:off x="2411730" y="307975"/>
              <a:ext cx="172720" cy="20320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50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55976" y="3789040"/>
            <a:ext cx="4392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ym typeface="Symbol"/>
              </a:rPr>
              <a:t></a:t>
            </a:r>
            <a:r>
              <a:rPr lang="en-US" sz="2200" i="1" dirty="0">
                <a:latin typeface="Georgia" panose="02040502050405020303" pitchFamily="18" charset="0"/>
              </a:rPr>
              <a:t>V</a:t>
            </a:r>
            <a:r>
              <a:rPr lang="en-US" sz="2200" dirty="0"/>
              <a:t> = (</a:t>
            </a:r>
            <a:r>
              <a:rPr lang="en-US" sz="2200" dirty="0">
                <a:sym typeface="Symbol"/>
              </a:rPr>
              <a:t></a:t>
            </a:r>
            <a:r>
              <a:rPr lang="en-US" sz="2200" b="1" dirty="0">
                <a:latin typeface="Georgia" panose="02040502050405020303" pitchFamily="18" charset="0"/>
              </a:rPr>
              <a:t>x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</a:t>
            </a:r>
            <a:r>
              <a:rPr lang="en-US" sz="2200" dirty="0"/>
              <a:t> </a:t>
            </a:r>
            <a:r>
              <a:rPr lang="en-US" sz="2200" b="1" dirty="0">
                <a:latin typeface="Georgia" panose="02040502050405020303" pitchFamily="18" charset="0"/>
              </a:rPr>
              <a:t>n</a:t>
            </a:r>
            <a:r>
              <a:rPr lang="en-US" sz="2200" dirty="0"/>
              <a:t>) </a:t>
            </a:r>
            <a:r>
              <a:rPr lang="en-US" sz="2200" dirty="0" err="1"/>
              <a:t>d</a:t>
            </a:r>
            <a:r>
              <a:rPr lang="en-US" sz="2200" i="1" dirty="0" err="1">
                <a:latin typeface="Georgia" panose="02040502050405020303" pitchFamily="18" charset="0"/>
              </a:rPr>
              <a:t>S</a:t>
            </a:r>
            <a:r>
              <a:rPr lang="en-US" sz="2200" dirty="0"/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200" dirty="0">
                <a:sym typeface="Symbol"/>
              </a:rPr>
              <a:t></a:t>
            </a:r>
            <a:r>
              <a:rPr lang="en-US" sz="2200" b="1" dirty="0">
                <a:latin typeface="Georgia" panose="02040502050405020303" pitchFamily="18" charset="0"/>
              </a:rPr>
              <a:t>x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</a:t>
            </a:r>
            <a:r>
              <a:rPr lang="en-US" sz="2200" dirty="0"/>
              <a:t> </a:t>
            </a:r>
            <a:r>
              <a:rPr lang="en-US" sz="2200" b="1" dirty="0">
                <a:latin typeface="Georgia" panose="02040502050405020303" pitchFamily="18" charset="0"/>
              </a:rPr>
              <a:t>n</a:t>
            </a:r>
            <a:r>
              <a:rPr lang="en-US" sz="2200" dirty="0">
                <a:latin typeface="Georgia" panose="02040502050405020303" pitchFamily="18" charset="0"/>
              </a:rPr>
              <a:t> </a:t>
            </a:r>
            <a:r>
              <a:rPr lang="en-US" sz="2200" dirty="0">
                <a:latin typeface="Georgia" panose="02040502050405020303" pitchFamily="18" charset="0"/>
                <a:sym typeface="Symbol"/>
              </a:rPr>
              <a:t></a:t>
            </a:r>
            <a:r>
              <a:rPr lang="en-US" sz="2200" dirty="0">
                <a:latin typeface="Georgia" panose="02040502050405020303" pitchFamily="18" charset="0"/>
              </a:rPr>
              <a:t> </a:t>
            </a:r>
            <a:r>
              <a:rPr lang="en-US" sz="22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200" i="1" baseline="-25000" dirty="0"/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54108" y="4524256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/>
            <a:r>
              <a:rPr lang="en-US" sz="2000" dirty="0"/>
              <a:t>- rate of surface displacement along the outward normal </a:t>
            </a:r>
          </a:p>
        </p:txBody>
      </p: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00314"/>
              </p:ext>
            </p:extLst>
          </p:nvPr>
        </p:nvGraphicFramePr>
        <p:xfrm>
          <a:off x="763588" y="5734050"/>
          <a:ext cx="745966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" name="Equation" r:id="rId8" imgW="4876560" imgH="609480" progId="Equation.DSMT4">
                  <p:embed/>
                </p:oleObj>
              </mc:Choice>
              <mc:Fallback>
                <p:oleObj name="Equation" r:id="rId8" imgW="4876560" imgH="60948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734050"/>
                        <a:ext cx="745966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55348"/>
              </p:ext>
            </p:extLst>
          </p:nvPr>
        </p:nvGraphicFramePr>
        <p:xfrm>
          <a:off x="3995738" y="4405313"/>
          <a:ext cx="182086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8" name="Equation" r:id="rId10" imgW="1091880" imgH="393480" progId="Equation.DSMT4">
                  <p:embed/>
                </p:oleObj>
              </mc:Choice>
              <mc:Fallback>
                <p:oleObj name="Equation" r:id="rId10" imgW="1091880" imgH="39348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405313"/>
                        <a:ext cx="1820862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03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560919"/>
              </p:ext>
            </p:extLst>
          </p:nvPr>
        </p:nvGraphicFramePr>
        <p:xfrm>
          <a:off x="1552575" y="1209675"/>
          <a:ext cx="62595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3" name="Equation" r:id="rId3" imgW="3797280" imgH="609480" progId="Equation.DSMT4">
                  <p:embed/>
                </p:oleObj>
              </mc:Choice>
              <mc:Fallback>
                <p:oleObj name="Equation" r:id="rId3" imgW="3797280" imgH="609480" progId="Equation.DSMT4">
                  <p:embed/>
                  <p:pic>
                    <p:nvPicPr>
                      <p:cNvPr id="0" name="Объект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1209675"/>
                        <a:ext cx="6259513" cy="10080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2361654"/>
            <a:ext cx="8676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Two types of control volume in a continuous medium: Eulerian and Lagrangian</a:t>
            </a:r>
          </a:p>
          <a:p>
            <a:pPr indent="452438">
              <a:spcBef>
                <a:spcPts val="1200"/>
              </a:spcBef>
            </a:pPr>
            <a:r>
              <a:rPr lang="en-US" sz="2000" dirty="0"/>
              <a:t>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Eulerian:</a:t>
            </a:r>
            <a:r>
              <a:rPr lang="en-US" sz="2000" dirty="0"/>
              <a:t>  </a:t>
            </a:r>
            <a:r>
              <a:rPr 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/>
              <a:t>,  </a:t>
            </a:r>
            <a:r>
              <a:rPr lang="en-US" sz="2400" i="1" dirty="0">
                <a:latin typeface="Georgia" panose="02040502050405020303" pitchFamily="18" charset="0"/>
              </a:rPr>
              <a:t>S</a:t>
            </a:r>
            <a:r>
              <a:rPr lang="en-US" sz="2400" baseline="-25000" dirty="0"/>
              <a:t>E</a:t>
            </a:r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/>
              <a:t>,  </a:t>
            </a:r>
            <a:r>
              <a:rPr lang="en-US" sz="2400" i="1" dirty="0">
                <a:latin typeface="Georgia" panose="02040502050405020303" pitchFamily="18" charset="0"/>
              </a:rPr>
              <a:t>N</a:t>
            </a:r>
            <a:r>
              <a:rPr lang="en-US" sz="20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710791"/>
              </p:ext>
            </p:extLst>
          </p:nvPr>
        </p:nvGraphicFramePr>
        <p:xfrm>
          <a:off x="914400" y="11113"/>
          <a:ext cx="75755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4" name="Equation" r:id="rId5" imgW="4952880" imgH="609480" progId="Equation.DSMT4">
                  <p:embed/>
                </p:oleObj>
              </mc:Choice>
              <mc:Fallback>
                <p:oleObj name="Equation" r:id="rId5" imgW="4952880" imgH="609480" progId="Equation.DSMT4">
                  <p:embed/>
                  <p:pic>
                    <p:nvPicPr>
                      <p:cNvPr id="0" name="Объект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13"/>
                        <a:ext cx="757555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91332"/>
              </p:ext>
            </p:extLst>
          </p:nvPr>
        </p:nvGraphicFramePr>
        <p:xfrm>
          <a:off x="2971800" y="3316288"/>
          <a:ext cx="337026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5" name="Equation" r:id="rId7" imgW="2044440" imgH="507960" progId="Equation.DSMT4">
                  <p:embed/>
                </p:oleObj>
              </mc:Choice>
              <mc:Fallback>
                <p:oleObj name="Equation" r:id="rId7" imgW="2044440" imgH="50796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16288"/>
                        <a:ext cx="3370263" cy="8397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Группа 10"/>
          <p:cNvGrpSpPr/>
          <p:nvPr/>
        </p:nvGrpSpPr>
        <p:grpSpPr>
          <a:xfrm>
            <a:off x="216024" y="4581128"/>
            <a:ext cx="8892480" cy="756000"/>
            <a:chOff x="216024" y="4884700"/>
            <a:chExt cx="8892480" cy="756000"/>
          </a:xfrm>
        </p:grpSpPr>
        <p:sp>
          <p:nvSpPr>
            <p:cNvPr id="6" name="TextBox 5"/>
            <p:cNvSpPr txBox="1"/>
            <p:nvPr/>
          </p:nvSpPr>
          <p:spPr>
            <a:xfrm>
              <a:off x="216024" y="5005659"/>
              <a:ext cx="8892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2438">
                <a:spcBef>
                  <a:spcPts val="1200"/>
                </a:spcBef>
              </a:pPr>
              <a:r>
                <a:rPr lang="en-US" sz="2000" dirty="0"/>
                <a:t>2. 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Lagrangian:</a:t>
              </a:r>
              <a:r>
                <a:rPr lang="en-US" sz="2000" dirty="0"/>
                <a:t>  </a:t>
              </a:r>
              <a:r>
                <a:rPr lang="de-DE" sz="2400" i="1" dirty="0">
                  <a:latin typeface="Georgia" panose="02040502050405020303" pitchFamily="18" charset="0"/>
                </a:rPr>
                <a:t>V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2400" i="1" baseline="-25000" dirty="0"/>
                <a:t> </a:t>
              </a:r>
              <a:r>
                <a:rPr lang="de-DE" sz="2400" dirty="0"/>
                <a:t>= </a:t>
              </a:r>
              <a:r>
                <a:rPr lang="de-DE" sz="2400" i="1" dirty="0">
                  <a:latin typeface="Georgia" panose="02040502050405020303" pitchFamily="18" charset="0"/>
                </a:rPr>
                <a:t>V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de-DE" sz="2400" dirty="0"/>
                <a:t>(</a:t>
              </a:r>
              <a:r>
                <a:rPr lang="de-DE" sz="2400" i="1" dirty="0">
                  <a:latin typeface="Georgia" panose="02040502050405020303" pitchFamily="18" charset="0"/>
                </a:rPr>
                <a:t>t</a:t>
              </a:r>
              <a:r>
                <a:rPr lang="de-DE" sz="2400" dirty="0"/>
                <a:t>),  </a:t>
              </a:r>
              <a:r>
                <a:rPr lang="de-DE" sz="2400" i="1" dirty="0">
                  <a:latin typeface="Georgia" panose="02040502050405020303" pitchFamily="18" charset="0"/>
                </a:rPr>
                <a:t>S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de-DE" sz="2400" dirty="0"/>
                <a:t> = </a:t>
              </a:r>
              <a:r>
                <a:rPr lang="de-DE" sz="2400" i="1" dirty="0">
                  <a:latin typeface="Georgia" panose="02040502050405020303" pitchFamily="18" charset="0"/>
                </a:rPr>
                <a:t>S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de-DE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i="1" dirty="0"/>
                <a:t>t</a:t>
              </a:r>
              <a:r>
                <a:rPr lang="de-DE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 </a:t>
              </a:r>
              <a:r>
                <a:rPr lang="de-DE" sz="2400" dirty="0"/>
                <a:t>                     </a:t>
              </a:r>
              <a:r>
                <a:rPr lang="de-DE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de-DE" sz="2400" i="1" dirty="0">
                  <a:latin typeface="Georgia" panose="02040502050405020303" pitchFamily="18" charset="0"/>
                </a:rPr>
                <a:t>N</a:t>
              </a:r>
              <a:r>
                <a:rPr lang="de-DE" sz="2400" dirty="0">
                  <a:latin typeface="Georgia" panose="02040502050405020303" pitchFamily="18" charset="0"/>
                </a:rPr>
                <a:t> = </a:t>
              </a:r>
              <a:r>
                <a:rPr lang="de-DE" sz="2400" b="1" dirty="0">
                  <a:latin typeface="Georgia" panose="02040502050405020303" pitchFamily="18" charset="0"/>
                </a:rPr>
                <a:t>v</a:t>
              </a:r>
              <a:r>
                <a:rPr lang="de-DE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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de-DE" sz="2400" b="1" dirty="0">
                  <a:latin typeface="Georgia" panose="02040502050405020303" pitchFamily="18" charset="0"/>
                </a:rPr>
                <a:t>n</a:t>
              </a:r>
              <a:r>
                <a:rPr lang="de-DE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Georgia" panose="02040502050405020303" pitchFamily="18" charset="0"/>
                  <a:sym typeface="Symbol"/>
                </a:rPr>
                <a:t>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de-DE" sz="2400" i="1" dirty="0" err="1">
                  <a:latin typeface="Georgia" panose="02040502050405020303" pitchFamily="18" charset="0"/>
                </a:rPr>
                <a:t>v</a:t>
              </a:r>
              <a:r>
                <a:rPr lang="de-DE" sz="2400" i="1" baseline="-25000" dirty="0" err="1">
                  <a:latin typeface="Georgia" panose="02040502050405020303" pitchFamily="18" charset="0"/>
                </a:rPr>
                <a:t>n</a:t>
              </a:r>
              <a:r>
                <a:rPr lang="de-DE" sz="2400" dirty="0"/>
                <a:t>.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866501"/>
                </p:ext>
              </p:extLst>
            </p:nvPr>
          </p:nvGraphicFramePr>
          <p:xfrm>
            <a:off x="5240709" y="4884700"/>
            <a:ext cx="1700078" cy="75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6" name="Equation" r:id="rId9" imgW="888840" imgH="393480" progId="Equation.DSMT4">
                    <p:embed/>
                  </p:oleObj>
                </mc:Choice>
                <mc:Fallback>
                  <p:oleObj name="Equation" r:id="rId9" imgW="888840" imgH="393480" progId="Equation.DSMT4">
                    <p:embed/>
                    <p:pic>
                      <p:nvPicPr>
                        <p:cNvPr id="0" name="Объект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0709" y="4884700"/>
                          <a:ext cx="1700078" cy="75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16883"/>
              </p:ext>
            </p:extLst>
          </p:nvPr>
        </p:nvGraphicFramePr>
        <p:xfrm>
          <a:off x="1703388" y="5349875"/>
          <a:ext cx="59055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7" name="Equation" r:id="rId11" imgW="3581280" imgH="507960" progId="Equation.DSMT4">
                  <p:embed/>
                </p:oleObj>
              </mc:Choice>
              <mc:Fallback>
                <p:oleObj name="Equation" r:id="rId11" imgW="3581280" imgH="50796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349875"/>
                        <a:ext cx="5905500" cy="8397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67744" y="4161274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Integration and time differentiation operators are commutative</a:t>
            </a:r>
          </a:p>
        </p:txBody>
      </p:sp>
    </p:spTree>
    <p:extLst>
      <p:ext uri="{BB962C8B-B14F-4D97-AF65-F5344CB8AC3E}">
        <p14:creationId xmlns:p14="http://schemas.microsoft.com/office/powerpoint/2010/main" val="36863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1991</Words>
  <Application>Microsoft Office PowerPoint</Application>
  <PresentationFormat>Экран (4:3)</PresentationFormat>
  <Paragraphs>240</Paragraphs>
  <Slides>34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6" baseType="lpstr"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INTEGRAL, DIFFERENTIAL, AND JUMP EQUATIONS DERIVED FROM CONSERVATION LAWS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nigmar</dc:creator>
  <cp:lastModifiedBy>nigmar</cp:lastModifiedBy>
  <cp:revision>148</cp:revision>
  <dcterms:created xsi:type="dcterms:W3CDTF">2017-11-22T12:37:41Z</dcterms:created>
  <dcterms:modified xsi:type="dcterms:W3CDTF">2021-11-16T11:29:45Z</dcterms:modified>
</cp:coreProperties>
</file>