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2" r:id="rId3"/>
    <p:sldId id="283" r:id="rId4"/>
    <p:sldId id="280" r:id="rId5"/>
    <p:sldId id="281" r:id="rId6"/>
    <p:sldId id="327" r:id="rId7"/>
    <p:sldId id="271" r:id="rId8"/>
    <p:sldId id="257" r:id="rId9"/>
    <p:sldId id="272" r:id="rId10"/>
    <p:sldId id="285" r:id="rId11"/>
    <p:sldId id="284" r:id="rId12"/>
    <p:sldId id="286" r:id="rId13"/>
    <p:sldId id="287" r:id="rId14"/>
    <p:sldId id="334" r:id="rId15"/>
    <p:sldId id="336" r:id="rId16"/>
    <p:sldId id="273" r:id="rId17"/>
    <p:sldId id="333" r:id="rId18"/>
    <p:sldId id="258" r:id="rId19"/>
    <p:sldId id="288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335" r:id="rId29"/>
    <p:sldId id="268" r:id="rId30"/>
    <p:sldId id="269" r:id="rId31"/>
    <p:sldId id="330" r:id="rId32"/>
    <p:sldId id="331" r:id="rId33"/>
    <p:sldId id="332" r:id="rId34"/>
    <p:sldId id="274" r:id="rId35"/>
    <p:sldId id="275" r:id="rId36"/>
    <p:sldId id="277" r:id="rId37"/>
    <p:sldId id="276" r:id="rId38"/>
    <p:sldId id="278" r:id="rId39"/>
    <p:sldId id="279" r:id="rId40"/>
    <p:sldId id="328" r:id="rId41"/>
    <p:sldId id="32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6E6"/>
    <a:srgbClr val="009900"/>
    <a:srgbClr val="FEF9F4"/>
    <a:srgbClr val="FDF2E7"/>
    <a:srgbClr val="FFFF79"/>
    <a:srgbClr val="0000FF"/>
    <a:srgbClr val="F5F8EE"/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>
      <p:cViewPr varScale="1">
        <p:scale>
          <a:sx n="85" d="100"/>
          <a:sy n="85" d="100"/>
        </p:scale>
        <p:origin x="64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9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59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100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Relationship Id="rId14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D25B2-FD67-4259-8E7C-E199601135D8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97A18-887D-425F-8151-3A4043BB2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8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E8D70A-FF36-4F71-B3AF-C3268D4DA6FF}" type="slidenum">
              <a:rPr lang="en-US" altLang="ru-RU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ru-RU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ACE-43E9-48A1-9D5D-E582DB8C542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F32-61C8-430F-9F22-D8063180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ACE-43E9-48A1-9D5D-E582DB8C542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F32-61C8-430F-9F22-D8063180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ACE-43E9-48A1-9D5D-E582DB8C542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F32-61C8-430F-9F22-D8063180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0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ACE-43E9-48A1-9D5D-E582DB8C542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F32-61C8-430F-9F22-D8063180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8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ACE-43E9-48A1-9D5D-E582DB8C542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F32-61C8-430F-9F22-D8063180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ACE-43E9-48A1-9D5D-E582DB8C542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F32-61C8-430F-9F22-D8063180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2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ACE-43E9-48A1-9D5D-E582DB8C542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F32-61C8-430F-9F22-D8063180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ACE-43E9-48A1-9D5D-E582DB8C542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F32-61C8-430F-9F22-D8063180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ACE-43E9-48A1-9D5D-E582DB8C542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F32-61C8-430F-9F22-D8063180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ACE-43E9-48A1-9D5D-E582DB8C542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F32-61C8-430F-9F22-D8063180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ACE-43E9-48A1-9D5D-E582DB8C542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F32-61C8-430F-9F22-D8063180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9ACE-43E9-48A1-9D5D-E582DB8C542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B2F32-61C8-430F-9F22-D8063180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31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4.wmf"/><Relationship Id="rId9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7.wmf"/><Relationship Id="rId3" Type="http://schemas.openxmlformats.org/officeDocument/2006/relationships/oleObject" Target="../embeddings/oleObject35.bin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3.wmf"/><Relationship Id="rId5" Type="http://schemas.openxmlformats.org/officeDocument/2006/relationships/image" Target="../media/image50.png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44.wmf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5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62.wmf"/><Relationship Id="rId9" Type="http://schemas.openxmlformats.org/officeDocument/2006/relationships/image" Target="../media/image500.png"/><Relationship Id="rId1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68.png"/><Relationship Id="rId3" Type="http://schemas.openxmlformats.org/officeDocument/2006/relationships/image" Target="../media/image70.png"/><Relationship Id="rId21" Type="http://schemas.openxmlformats.org/officeDocument/2006/relationships/image" Target="../media/image72.png"/><Relationship Id="rId7" Type="http://schemas.openxmlformats.org/officeDocument/2006/relationships/image" Target="../media/image65.png"/><Relationship Id="rId12" Type="http://schemas.openxmlformats.org/officeDocument/2006/relationships/image" Target="../media/image79.png"/><Relationship Id="rId17" Type="http://schemas.openxmlformats.org/officeDocument/2006/relationships/image" Target="../media/image67.png"/><Relationship Id="rId16" Type="http://schemas.openxmlformats.org/officeDocument/2006/relationships/image" Target="../media/image66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64.png"/><Relationship Id="rId15" Type="http://schemas.openxmlformats.org/officeDocument/2006/relationships/image" Target="../media/image82.png"/><Relationship Id="rId23" Type="http://schemas.openxmlformats.org/officeDocument/2006/relationships/image" Target="../media/image83.png"/><Relationship Id="rId10" Type="http://schemas.openxmlformats.org/officeDocument/2006/relationships/image" Target="../media/image77.png"/><Relationship Id="rId19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840.png"/><Relationship Id="rId18" Type="http://schemas.openxmlformats.org/officeDocument/2006/relationships/image" Target="../media/image89.png"/><Relationship Id="rId3" Type="http://schemas.openxmlformats.org/officeDocument/2006/relationships/image" Target="../media/image740.png"/><Relationship Id="rId7" Type="http://schemas.openxmlformats.org/officeDocument/2006/relationships/image" Target="../media/image780.png"/><Relationship Id="rId12" Type="http://schemas.openxmlformats.org/officeDocument/2006/relationships/image" Target="../media/image830.png"/><Relationship Id="rId17" Type="http://schemas.openxmlformats.org/officeDocument/2006/relationships/image" Target="../media/image88.png"/><Relationship Id="rId2" Type="http://schemas.openxmlformats.org/officeDocument/2006/relationships/image" Target="../media/image730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11" Type="http://schemas.openxmlformats.org/officeDocument/2006/relationships/image" Target="../media/image820.png"/><Relationship Id="rId5" Type="http://schemas.openxmlformats.org/officeDocument/2006/relationships/image" Target="../media/image760.png"/><Relationship Id="rId15" Type="http://schemas.openxmlformats.org/officeDocument/2006/relationships/image" Target="../media/image86.png"/><Relationship Id="rId10" Type="http://schemas.openxmlformats.org/officeDocument/2006/relationships/image" Target="../media/image810.png"/><Relationship Id="rId19" Type="http://schemas.openxmlformats.org/officeDocument/2006/relationships/image" Target="../media/image90.png"/><Relationship Id="rId4" Type="http://schemas.openxmlformats.org/officeDocument/2006/relationships/image" Target="../media/image750.png"/><Relationship Id="rId9" Type="http://schemas.openxmlformats.org/officeDocument/2006/relationships/image" Target="../media/image800.png"/><Relationship Id="rId14" Type="http://schemas.openxmlformats.org/officeDocument/2006/relationships/image" Target="../media/image850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3.bin"/><Relationship Id="rId18" Type="http://schemas.openxmlformats.org/officeDocument/2006/relationships/image" Target="../media/image95.wmf"/><Relationship Id="rId26" Type="http://schemas.openxmlformats.org/officeDocument/2006/relationships/oleObject" Target="../embeddings/oleObject90.bin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34" Type="http://schemas.openxmlformats.org/officeDocument/2006/relationships/image" Target="../media/image107.png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85.bin"/><Relationship Id="rId25" Type="http://schemas.openxmlformats.org/officeDocument/2006/relationships/image" Target="../media/image98.wmf"/><Relationship Id="rId33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image" Target="../media/image10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2.bin"/><Relationship Id="rId24" Type="http://schemas.openxmlformats.org/officeDocument/2006/relationships/oleObject" Target="../embeddings/oleObject89.bin"/><Relationship Id="rId32" Type="http://schemas.openxmlformats.org/officeDocument/2006/relationships/image" Target="../media/image104.png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image" Target="../media/image97.wmf"/><Relationship Id="rId28" Type="http://schemas.openxmlformats.org/officeDocument/2006/relationships/oleObject" Target="../embeddings/oleObject91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86.bin"/><Relationship Id="rId31" Type="http://schemas.openxmlformats.org/officeDocument/2006/relationships/image" Target="../media/image10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93.wmf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99.wmf"/><Relationship Id="rId30" Type="http://schemas.openxmlformats.org/officeDocument/2006/relationships/oleObject" Target="../embeddings/oleObject92.bin"/><Relationship Id="rId35" Type="http://schemas.openxmlformats.org/officeDocument/2006/relationships/image" Target="../media/image108.png"/><Relationship Id="rId8" Type="http://schemas.openxmlformats.org/officeDocument/2006/relationships/image" Target="../media/image9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4.png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TENSOR ALGEBRA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4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F26E6"/>
                </a:solidFill>
              </a:rPr>
              <a:t>SCALAR</a:t>
            </a:r>
            <a:endParaRPr lang="ru-RU" sz="3600" b="1" dirty="0">
              <a:solidFill>
                <a:srgbClr val="2F26E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784976" cy="248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0000"/>
                </a:solidFill>
              </a:rPr>
              <a:t>Definition</a:t>
            </a:r>
            <a:endParaRPr lang="en-US" sz="2400" dirty="0">
              <a:solidFill>
                <a:srgbClr val="700000"/>
              </a:solidFill>
            </a:endParaRPr>
          </a:p>
          <a:p>
            <a:r>
              <a:rPr lang="en-US" sz="2400" dirty="0"/>
              <a:t>A </a:t>
            </a:r>
            <a:r>
              <a:rPr lang="en-US" sz="2400" i="1" dirty="0"/>
              <a:t>scalar</a:t>
            </a:r>
            <a:r>
              <a:rPr lang="en-US" sz="2400" dirty="0"/>
              <a:t> is a mathematical object such that it is described </a:t>
            </a:r>
          </a:p>
          <a:p>
            <a:pPr marL="627063" lvl="0" indent="-265113"/>
            <a:r>
              <a:rPr lang="en-US" sz="2400" dirty="0"/>
              <a:t>1) by a single number </a:t>
            </a:r>
            <a:r>
              <a:rPr lang="en-US" sz="3200" i="1" dirty="0">
                <a:latin typeface="Georgia" panose="02040502050405020303" pitchFamily="18" charset="0"/>
              </a:rPr>
              <a:t>r</a:t>
            </a:r>
            <a:r>
              <a:rPr lang="en-US" sz="2400" dirty="0"/>
              <a:t>;</a:t>
            </a:r>
            <a:endParaRPr lang="ru-RU" sz="2400" dirty="0"/>
          </a:p>
          <a:p>
            <a:pPr marL="627063" lvl="0" indent="-265113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2) this number is the same in all coordinate systems, i.e., is invariant with respect to coordinate transformations:</a:t>
            </a:r>
            <a:endParaRPr lang="ru-RU" sz="2400" dirty="0"/>
          </a:p>
          <a:p>
            <a:pPr algn="ctr"/>
            <a:r>
              <a:rPr lang="ru-RU" sz="3200" i="1" dirty="0">
                <a:latin typeface="Georgia" panose="02040502050405020303" pitchFamily="18" charset="0"/>
              </a:rPr>
              <a:t>r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</a:t>
            </a:r>
            <a:r>
              <a:rPr lang="ru-RU" sz="3200" i="1" dirty="0">
                <a:latin typeface="Georgia" panose="02040502050405020303" pitchFamily="18" charset="0"/>
              </a:rPr>
              <a:t> = r</a:t>
            </a:r>
            <a:r>
              <a:rPr lang="ru-RU" sz="2400" i="1" dirty="0"/>
              <a:t>	</a:t>
            </a: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84984"/>
            <a:ext cx="89644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 of scalars are: </a:t>
            </a:r>
          </a:p>
          <a:p>
            <a:pPr algn="ctr"/>
            <a:r>
              <a:rPr lang="en-US" sz="2400" dirty="0"/>
              <a:t>Mass </a:t>
            </a:r>
            <a:r>
              <a:rPr lang="en-US" sz="3200" i="1" dirty="0">
                <a:latin typeface="Georgia" panose="02040502050405020303" pitchFamily="18" charset="0"/>
              </a:rPr>
              <a:t>m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Time  </a:t>
            </a:r>
            <a:r>
              <a:rPr lang="en-US" sz="3200" i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Energy  </a:t>
            </a:r>
            <a:r>
              <a:rPr lang="en-US" sz="3200" i="1" dirty="0">
                <a:latin typeface="Georgia" panose="02040502050405020303" pitchFamily="18" charset="0"/>
              </a:rPr>
              <a:t>E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Temperature </a:t>
            </a:r>
            <a:r>
              <a:rPr lang="en-US" sz="3200" i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Length </a:t>
            </a:r>
            <a:r>
              <a:rPr lang="en-US" sz="2800" i="1" dirty="0">
                <a:latin typeface="Georgia" panose="02040502050405020303" pitchFamily="18" charset="0"/>
              </a:rPr>
              <a:t>L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etc.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37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F26E6"/>
                </a:solidFill>
              </a:rPr>
              <a:t>VECTOR</a:t>
            </a:r>
            <a:endParaRPr lang="ru-RU" sz="3600" b="1" dirty="0">
              <a:solidFill>
                <a:srgbClr val="2F26E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784976" cy="346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0000"/>
                </a:solidFill>
              </a:rPr>
              <a:t>Definition</a:t>
            </a:r>
            <a:endParaRPr lang="en-US" sz="2400" dirty="0">
              <a:solidFill>
                <a:srgbClr val="700000"/>
              </a:solidFill>
            </a:endParaRPr>
          </a:p>
          <a:p>
            <a:r>
              <a:rPr lang="en-US" sz="2400" dirty="0"/>
              <a:t>A </a:t>
            </a:r>
            <a:r>
              <a:rPr lang="en-US" sz="2400" i="1" dirty="0"/>
              <a:t>vector</a:t>
            </a:r>
            <a:r>
              <a:rPr lang="en-US" sz="2400" dirty="0"/>
              <a:t> is a mathematical object  </a:t>
            </a:r>
            <a:r>
              <a:rPr lang="en-US" sz="2800" b="1" dirty="0">
                <a:latin typeface="Georgia" panose="02040502050405020303" pitchFamily="18" charset="0"/>
              </a:rPr>
              <a:t>r</a:t>
            </a:r>
            <a:r>
              <a:rPr lang="en-US" sz="2800" dirty="0">
                <a:latin typeface="Georgia" panose="02040502050405020303" pitchFamily="18" charset="0"/>
              </a:rPr>
              <a:t>  </a:t>
            </a:r>
            <a:r>
              <a:rPr lang="en-US" sz="2400" dirty="0"/>
              <a:t>such that :</a:t>
            </a:r>
            <a:endParaRPr lang="ru-RU" sz="2400" dirty="0"/>
          </a:p>
          <a:p>
            <a:pPr marL="819150" lvl="0" indent="-457200">
              <a:buAutoNum type="arabicParenR"/>
            </a:pPr>
            <a:r>
              <a:rPr lang="en-US" sz="2400" dirty="0"/>
              <a:t>It is described by three numbers</a:t>
            </a:r>
          </a:p>
          <a:p>
            <a:pPr marL="361950" lvl="0"/>
            <a:r>
              <a:rPr lang="en-US" sz="2400" dirty="0"/>
              <a:t>                                    </a:t>
            </a:r>
            <a:r>
              <a:rPr lang="en-US" sz="2800" i="1" dirty="0">
                <a:latin typeface="Georgia" panose="02040502050405020303" pitchFamily="18" charset="0"/>
              </a:rPr>
              <a:t>r</a:t>
            </a:r>
            <a:r>
              <a:rPr lang="en-US" sz="2800" baseline="-25000" dirty="0"/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/>
              <a:t> </a:t>
            </a:r>
            <a:r>
              <a:rPr lang="en-US" sz="2800" i="1" dirty="0">
                <a:latin typeface="Georgia" panose="02040502050405020303" pitchFamily="18" charset="0"/>
              </a:rPr>
              <a:t>r</a:t>
            </a:r>
            <a:r>
              <a:rPr lang="en-US" sz="2800" baseline="-25000" dirty="0"/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dirty="0"/>
              <a:t> </a:t>
            </a:r>
            <a:r>
              <a:rPr lang="en-US" sz="2800" i="1" dirty="0">
                <a:latin typeface="Georgia" panose="02040502050405020303" pitchFamily="18" charset="0"/>
              </a:rPr>
              <a:t>r</a:t>
            </a:r>
            <a:r>
              <a:rPr lang="en-US" sz="2800" baseline="-25000" dirty="0"/>
              <a:t>3</a:t>
            </a:r>
            <a:endParaRPr lang="ru-RU" sz="2800" dirty="0"/>
          </a:p>
          <a:p>
            <a:pPr marL="627063" lvl="0" indent="-265113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2) Under coordinate transformations, these numbers (called the components of the vector) change according to the law:</a:t>
            </a:r>
            <a:endParaRPr lang="ru-RU" sz="2400" dirty="0"/>
          </a:p>
          <a:p>
            <a:pPr algn="ctr"/>
            <a:r>
              <a:rPr lang="ru-RU" sz="2400" dirty="0"/>
              <a:t> 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65985"/>
              </p:ext>
            </p:extLst>
          </p:nvPr>
        </p:nvGraphicFramePr>
        <p:xfrm>
          <a:off x="3217293" y="2766242"/>
          <a:ext cx="124389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1" name="Equation" r:id="rId3" imgW="1282680" imgH="482400" progId="Equation.DSMT4">
                  <p:embed/>
                </p:oleObj>
              </mc:Choice>
              <mc:Fallback>
                <p:oleObj name="Equation" r:id="rId3" imgW="1282680" imgH="4824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293" y="2766242"/>
                        <a:ext cx="1243895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0" y="4058776"/>
            <a:ext cx="8964488" cy="2754600"/>
            <a:chOff x="0" y="3365698"/>
            <a:chExt cx="8964488" cy="2754600"/>
          </a:xfrm>
        </p:grpSpPr>
        <p:sp>
          <p:nvSpPr>
            <p:cNvPr id="5" name="TextBox 4"/>
            <p:cNvSpPr txBox="1"/>
            <p:nvPr/>
          </p:nvSpPr>
          <p:spPr>
            <a:xfrm>
              <a:off x="0" y="3365698"/>
              <a:ext cx="8964488" cy="2754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Examples of scalars are: </a:t>
              </a:r>
            </a:p>
            <a:p>
              <a:pPr algn="ctr">
                <a:spcBef>
                  <a:spcPts val="600"/>
                </a:spcBef>
              </a:pPr>
              <a:r>
                <a:rPr lang="en-US" sz="2400" dirty="0"/>
                <a:t>Velocity</a:t>
              </a:r>
            </a:p>
            <a:p>
              <a:pPr algn="ctr"/>
              <a:r>
                <a:rPr lang="en-US" sz="2400" dirty="0"/>
                <a:t>Displacement  </a:t>
              </a:r>
              <a:r>
                <a:rPr lang="en-US" sz="3200" b="1" dirty="0">
                  <a:latin typeface="Georgia" panose="02040502050405020303" pitchFamily="18" charset="0"/>
                </a:rPr>
                <a:t>w</a:t>
              </a:r>
              <a:r>
                <a:rPr lang="en-US" sz="2400" dirty="0"/>
                <a:t> </a:t>
              </a:r>
            </a:p>
            <a:p>
              <a:pPr algn="ctr"/>
              <a:r>
                <a:rPr lang="en-US" sz="2400" dirty="0"/>
                <a:t>Radius-vector  </a:t>
              </a:r>
              <a:r>
                <a:rPr lang="en-US" sz="3200" b="1" dirty="0">
                  <a:latin typeface="Georgia" panose="02040502050405020303" pitchFamily="18" charset="0"/>
                </a:rPr>
                <a:t>r</a:t>
              </a:r>
              <a:r>
                <a:rPr lang="en-US" sz="2400" dirty="0"/>
                <a:t> </a:t>
              </a:r>
            </a:p>
            <a:p>
              <a:pPr algn="ctr"/>
              <a:r>
                <a:rPr lang="en-US" sz="2400" dirty="0"/>
                <a:t>Angular velocity  </a:t>
              </a:r>
              <a:r>
                <a:rPr lang="en-US" sz="3200" b="1" dirty="0">
                  <a:latin typeface="Georgia" panose="02040502050405020303" pitchFamily="18" charset="0"/>
                  <a:sym typeface="Symbol"/>
                </a:rPr>
                <a:t></a:t>
              </a:r>
              <a:r>
                <a:rPr lang="en-US" sz="2400" dirty="0"/>
                <a:t> </a:t>
              </a:r>
            </a:p>
            <a:p>
              <a:pPr algn="ctr"/>
              <a:r>
                <a:rPr lang="en-US" sz="2400" dirty="0"/>
                <a:t>etc.</a:t>
              </a:r>
              <a:endParaRPr lang="ru-RU" sz="2400" dirty="0"/>
            </a:p>
          </p:txBody>
        </p:sp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5125633"/>
                </p:ext>
              </p:extLst>
            </p:nvPr>
          </p:nvGraphicFramePr>
          <p:xfrm>
            <a:off x="5292080" y="3811843"/>
            <a:ext cx="963612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2" name="Equation" r:id="rId5" imgW="838080" imgH="317160" progId="Equation.DSMT4">
                    <p:embed/>
                  </p:oleObj>
                </mc:Choice>
                <mc:Fallback>
                  <p:oleObj name="Equation" r:id="rId5" imgW="838080" imgH="317160" progId="Equation.DSMT4">
                    <p:embed/>
                    <p:pic>
                      <p:nvPicPr>
                        <p:cNvPr id="0" name="Объект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080" y="3811843"/>
                          <a:ext cx="963612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9090235"/>
                </p:ext>
              </p:extLst>
            </p:nvPr>
          </p:nvGraphicFramePr>
          <p:xfrm>
            <a:off x="5207016" y="4292600"/>
            <a:ext cx="1182688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3" name="Equation" r:id="rId7" imgW="1028520" imgH="317160" progId="Equation.DSMT4">
                    <p:embed/>
                  </p:oleObj>
                </mc:Choice>
                <mc:Fallback>
                  <p:oleObj name="Equation" r:id="rId7" imgW="1028520" imgH="317160" progId="Equation.DSMT4">
                    <p:embed/>
                    <p:pic>
                      <p:nvPicPr>
                        <p:cNvPr id="0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016" y="4292600"/>
                          <a:ext cx="1182688" cy="3667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1411390"/>
                </p:ext>
              </p:extLst>
            </p:nvPr>
          </p:nvGraphicFramePr>
          <p:xfrm>
            <a:off x="5287234" y="4767676"/>
            <a:ext cx="8763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4" name="Equation" r:id="rId9" imgW="761760" imgH="330120" progId="Equation.DSMT4">
                    <p:embed/>
                  </p:oleObj>
                </mc:Choice>
                <mc:Fallback>
                  <p:oleObj name="Equation" r:id="rId9" imgW="761760" imgH="330120" progId="Equation.DSMT4">
                    <p:embed/>
                    <p:pic>
                      <p:nvPicPr>
                        <p:cNvPr id="0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7234" y="4767676"/>
                          <a:ext cx="876300" cy="381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Объект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925630"/>
                </p:ext>
              </p:extLst>
            </p:nvPr>
          </p:nvGraphicFramePr>
          <p:xfrm>
            <a:off x="5333190" y="5153662"/>
            <a:ext cx="11969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5" name="Equation" r:id="rId11" imgW="1041120" imgH="406080" progId="Equation.DSMT4">
                    <p:embed/>
                  </p:oleObj>
                </mc:Choice>
                <mc:Fallback>
                  <p:oleObj name="Equation" r:id="rId11" imgW="1041120" imgH="406080" progId="Equation.DSMT4">
                    <p:embed/>
                    <p:pic>
                      <p:nvPicPr>
                        <p:cNvPr id="0" name="Объект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3190" y="5153662"/>
                          <a:ext cx="1196975" cy="4699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F6F32-AE43-4C4A-97AC-9BC108ADBA97}"/>
                  </a:ext>
                </a:extLst>
              </p:cNvPr>
              <p:cNvSpPr txBox="1"/>
              <p:nvPr/>
            </p:nvSpPr>
            <p:spPr>
              <a:xfrm>
                <a:off x="107504" y="3140968"/>
                <a:ext cx="8928992" cy="853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acc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r</a:t>
                </a:r>
                <a:r>
                  <a:rPr lang="en-US" sz="2400" i="1" baseline="-28000" dirty="0" err="1">
                    <a:latin typeface="Georgia" panose="02040502050405020303" pitchFamily="18" charset="0"/>
                  </a:rPr>
                  <a:t>i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a:rPr lang="en-US" sz="2400" b="0" i="1" baseline="-28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 =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r</a:t>
                </a:r>
                <a:r>
                  <a:rPr lang="en-US" sz="2400" i="1" baseline="-28000" dirty="0" err="1">
                    <a:latin typeface="Georgia" panose="02040502050405020303" pitchFamily="18" charset="0"/>
                  </a:rPr>
                  <a:t>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1" i="1" baseline="-24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:r>
                  <a:rPr lang="en-US" sz="2400" i="1" dirty="0">
                    <a:latin typeface="Georgia" panose="02040502050405020303" pitchFamily="18" charset="0"/>
                  </a:rPr>
                  <a:t> 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1" i="1" baseline="-20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1" i="1" baseline="-24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  <m:r>
                      <a:rPr lang="en-US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400" b="1" i="1" baseline="-20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  <m:r>
                      <a:rPr lang="en-US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r</a:t>
                </a:r>
                <a:r>
                  <a:rPr lang="en-US" sz="2400" i="1" baseline="-28000" dirty="0" err="1">
                    <a:latin typeface="Georgia" panose="02040502050405020303" pitchFamily="18" charset="0"/>
                  </a:rPr>
                  <a:t>i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 </a:t>
                </a:r>
                <a:r>
                  <a:rPr lang="en-US" sz="2400" i="1" dirty="0">
                    <a:latin typeface="Georgia" panose="02040502050405020303" pitchFamily="18" charset="0"/>
                  </a:rPr>
                  <a:t>,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a:rPr lang="en-US" sz="2400" b="0" i="1" baseline="-28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1" i="1" baseline="-24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, 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acc>
                  </m:oMath>
                </a14:m>
                <a:r>
                  <a:rPr lang="en-US" sz="2400" b="1" dirty="0"/>
                  <a:t> </a:t>
                </a:r>
                <a:r>
                  <a:rPr lang="en-US" sz="2400" i="1" dirty="0">
                    <a:latin typeface="Georgia" panose="02040502050405020303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1" i="1" baseline="-20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1" i="1" baseline="-24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  <m:r>
                      <a:rPr lang="en-US" sz="2400" b="1" i="1" baseline="-240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𝑘𝑚</m:t>
                        </m:r>
                      </m:sub>
                    </m:sSub>
                  </m:oMath>
                </a14:m>
                <a:r>
                  <a:rPr lang="en-US" sz="2400" i="1" dirty="0" err="1">
                    <a:latin typeface="Georgia" panose="02040502050405020303" pitchFamily="18" charset="0"/>
                  </a:rPr>
                  <a:t>r</a:t>
                </a:r>
                <a:r>
                  <a:rPr lang="en-US" sz="2400" i="1" baseline="-28000" dirty="0" err="1">
                    <a:latin typeface="Georgia" panose="02040502050405020303" pitchFamily="18" charset="0"/>
                  </a:rPr>
                  <a:t>l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:r>
                  <a:rPr lang="en-US" sz="24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a:rPr lang="en-US" sz="2400" i="1" baseline="-280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 r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a:rPr lang="en-US" sz="2400" i="1" baseline="-280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 = r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a:rPr lang="en-US" sz="2400" i="1" baseline="-280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 –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invariance of the vector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F6F32-AE43-4C4A-97AC-9BC108ADB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140968"/>
                <a:ext cx="8928992" cy="853952"/>
              </a:xfrm>
              <a:prstGeom prst="rect">
                <a:avLst/>
              </a:prstGeom>
              <a:blipFill>
                <a:blip r:embed="rId13"/>
                <a:stretch>
                  <a:fillRect l="-342" t="-10714"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69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7824" y="260648"/>
            <a:ext cx="60486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F26E6"/>
                </a:solidFill>
              </a:rPr>
              <a:t>Scalar product</a:t>
            </a:r>
            <a:endParaRPr lang="ru-RU" sz="2800" dirty="0">
              <a:solidFill>
                <a:srgbClr val="2F26E6"/>
              </a:solidFill>
            </a:endParaRPr>
          </a:p>
          <a:p>
            <a:r>
              <a:rPr lang="en-US" sz="2400" b="1" dirty="0">
                <a:solidFill>
                  <a:srgbClr val="700000"/>
                </a:solidFill>
              </a:rPr>
              <a:t>Definition</a:t>
            </a:r>
            <a:r>
              <a:rPr lang="ru-RU" sz="2400" dirty="0"/>
              <a:t> </a:t>
            </a:r>
          </a:p>
          <a:p>
            <a:r>
              <a:rPr lang="en-US" sz="2800" dirty="0"/>
              <a:t>A </a:t>
            </a:r>
            <a:r>
              <a:rPr lang="en-US" sz="2800" b="1" i="1" dirty="0"/>
              <a:t>scalar produ</a:t>
            </a:r>
            <a:r>
              <a:rPr lang="en-US" sz="2800" i="1" dirty="0"/>
              <a:t>ct</a:t>
            </a:r>
            <a:r>
              <a:rPr lang="en-US" sz="2800" dirty="0"/>
              <a:t> (or </a:t>
            </a:r>
            <a:r>
              <a:rPr lang="en-US" sz="2800" i="1" dirty="0"/>
              <a:t>dot product</a:t>
            </a:r>
            <a:r>
              <a:rPr lang="en-US" sz="2800" dirty="0"/>
              <a:t>) of the vectors </a:t>
            </a:r>
            <a:r>
              <a:rPr lang="en-US" sz="2800" b="1" dirty="0">
                <a:latin typeface="Georgia" panose="02040502050405020303" pitchFamily="18" charset="0"/>
              </a:rPr>
              <a:t>a</a:t>
            </a:r>
            <a:r>
              <a:rPr lang="en-US" sz="2800" dirty="0"/>
              <a:t> and </a:t>
            </a:r>
            <a:r>
              <a:rPr lang="en-US" sz="2800" b="1" dirty="0">
                <a:latin typeface="Georgia" panose="02040502050405020303" pitchFamily="18" charset="0"/>
              </a:rPr>
              <a:t>b</a:t>
            </a:r>
            <a:r>
              <a:rPr lang="en-US" sz="2800" dirty="0"/>
              <a:t> is a (</a:t>
            </a:r>
            <a:r>
              <a:rPr lang="en-US" sz="2800" b="1" dirty="0">
                <a:solidFill>
                  <a:srgbClr val="C00000"/>
                </a:solidFill>
              </a:rPr>
              <a:t>scalar</a:t>
            </a:r>
            <a:r>
              <a:rPr lang="en-US" sz="2800" dirty="0"/>
              <a:t>) number equal to the product of their lengths </a:t>
            </a:r>
            <a:r>
              <a:rPr lang="en-US" sz="2800" i="1" dirty="0">
                <a:latin typeface="Georgia" panose="02040502050405020303" pitchFamily="18" charset="0"/>
              </a:rPr>
              <a:t>a</a:t>
            </a:r>
            <a:r>
              <a:rPr lang="en-US" sz="2800" dirty="0"/>
              <a:t> = </a:t>
            </a:r>
            <a:r>
              <a:rPr lang="ru-RU" sz="2800" dirty="0">
                <a:sym typeface="Symbol"/>
              </a:rPr>
              <a:t></a:t>
            </a:r>
            <a:r>
              <a:rPr lang="en-US" sz="2800" b="1" dirty="0">
                <a:latin typeface="Georgia" panose="02040502050405020303" pitchFamily="18" charset="0"/>
              </a:rPr>
              <a:t>a</a:t>
            </a:r>
            <a:r>
              <a:rPr lang="ru-RU" sz="2800" dirty="0">
                <a:sym typeface="Symbol"/>
              </a:rPr>
              <a:t></a:t>
            </a:r>
            <a:r>
              <a:rPr lang="ru-RU" sz="2800" dirty="0"/>
              <a:t> </a:t>
            </a:r>
            <a:r>
              <a:rPr lang="en-US" sz="2800" dirty="0"/>
              <a:t>and </a:t>
            </a:r>
            <a:r>
              <a:rPr lang="en-US" sz="2800" i="1" dirty="0">
                <a:latin typeface="Georgia" panose="02040502050405020303" pitchFamily="18" charset="0"/>
              </a:rPr>
              <a:t>b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</a:t>
            </a:r>
            <a:r>
              <a:rPr lang="en-US" sz="2800" b="1" dirty="0">
                <a:latin typeface="Georgia" panose="02040502050405020303" pitchFamily="18" charset="0"/>
              </a:rPr>
              <a:t>b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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en-US" sz="2800" dirty="0"/>
              <a:t>times the </a:t>
            </a:r>
            <a:r>
              <a:rPr lang="en-US" sz="2800" dirty="0" err="1"/>
              <a:t>cosinus</a:t>
            </a:r>
            <a:r>
              <a:rPr lang="en-US" sz="2800" dirty="0"/>
              <a:t> of the angle  between them:</a:t>
            </a:r>
          </a:p>
          <a:p>
            <a:pPr algn="ctr"/>
            <a:r>
              <a:rPr lang="ru-RU" sz="3200" dirty="0">
                <a:latin typeface="Georgia" panose="02040502050405020303" pitchFamily="18" charset="0"/>
              </a:rPr>
              <a:t>(</a:t>
            </a:r>
            <a:r>
              <a:rPr lang="ru-RU" sz="3200" b="1" dirty="0" err="1">
                <a:latin typeface="Georgia" panose="02040502050405020303" pitchFamily="18" charset="0"/>
              </a:rPr>
              <a:t>a</a:t>
            </a:r>
            <a:r>
              <a:rPr lang="ru-RU" sz="3200" b="1" dirty="0" err="1">
                <a:latin typeface="Georgia" panose="02040502050405020303" pitchFamily="18" charset="0"/>
                <a:sym typeface="Symbol"/>
              </a:rPr>
              <a:t></a:t>
            </a:r>
            <a:r>
              <a:rPr lang="ru-RU" sz="3200" b="1" dirty="0" err="1">
                <a:latin typeface="Georgia" panose="02040502050405020303" pitchFamily="18" charset="0"/>
              </a:rPr>
              <a:t>b</a:t>
            </a:r>
            <a:r>
              <a:rPr lang="ru-RU" sz="3200" dirty="0">
                <a:latin typeface="Georgia" panose="02040502050405020303" pitchFamily="18" charset="0"/>
              </a:rPr>
              <a:t>)</a:t>
            </a:r>
            <a:r>
              <a:rPr lang="ru-RU" sz="3200" b="1" dirty="0">
                <a:latin typeface="Georgia" panose="02040502050405020303" pitchFamily="18" charset="0"/>
              </a:rPr>
              <a:t> </a:t>
            </a:r>
            <a:r>
              <a:rPr lang="ru-RU" sz="3200" dirty="0">
                <a:latin typeface="Georgia" panose="02040502050405020303" pitchFamily="18" charset="0"/>
              </a:rPr>
              <a:t>= </a:t>
            </a:r>
            <a:r>
              <a:rPr lang="ru-RU" sz="3200" i="1" dirty="0">
                <a:latin typeface="Georgia" panose="02040502050405020303" pitchFamily="18" charset="0"/>
              </a:rPr>
              <a:t>a</a:t>
            </a:r>
            <a:r>
              <a:rPr lang="en-US" sz="3200" i="1" dirty="0">
                <a:latin typeface="Georgia" panose="02040502050405020303" pitchFamily="18" charset="0"/>
              </a:rPr>
              <a:t> </a:t>
            </a:r>
            <a:r>
              <a:rPr lang="ru-RU" sz="3200" i="1" dirty="0">
                <a:latin typeface="Georgia" panose="02040502050405020303" pitchFamily="18" charset="0"/>
              </a:rPr>
              <a:t>b</a:t>
            </a:r>
            <a:r>
              <a:rPr lang="ru-RU" sz="3200" dirty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cos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</a:t>
            </a:r>
            <a:r>
              <a:rPr lang="ru-RU" sz="3200" dirty="0">
                <a:latin typeface="Georgia" panose="02040502050405020303" pitchFamily="18" charset="0"/>
              </a:rPr>
              <a:t> 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619744"/>
            <a:ext cx="51125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For an orthonormal basis</a:t>
            </a:r>
            <a:endParaRPr lang="ru-RU" sz="2400" dirty="0">
              <a:latin typeface="Georgia" panose="02040502050405020303" pitchFamily="18" charset="0"/>
            </a:endParaRPr>
          </a:p>
          <a:p>
            <a:pPr algn="ctr"/>
            <a:r>
              <a:rPr lang="ru-RU" sz="2800" dirty="0">
                <a:latin typeface="Georgia" panose="02040502050405020303" pitchFamily="18" charset="0"/>
              </a:rPr>
              <a:t>(</a:t>
            </a:r>
            <a:r>
              <a:rPr lang="ru-RU" sz="2800" b="1" dirty="0" err="1">
                <a:latin typeface="Georgia" panose="02040502050405020303" pitchFamily="18" charset="0"/>
              </a:rPr>
              <a:t>a</a:t>
            </a:r>
            <a:r>
              <a:rPr lang="ru-RU" sz="2800" b="1" dirty="0" err="1">
                <a:latin typeface="Georgia" panose="02040502050405020303" pitchFamily="18" charset="0"/>
                <a:sym typeface="Symbol"/>
              </a:rPr>
              <a:t></a:t>
            </a:r>
            <a:r>
              <a:rPr lang="ru-RU" sz="2800" b="1" dirty="0" err="1">
                <a:latin typeface="Georgia" panose="02040502050405020303" pitchFamily="18" charset="0"/>
              </a:rPr>
              <a:t>b</a:t>
            </a:r>
            <a:r>
              <a:rPr lang="ru-RU" sz="2800" dirty="0">
                <a:latin typeface="Georgia" panose="02040502050405020303" pitchFamily="18" charset="0"/>
              </a:rPr>
              <a:t>)</a:t>
            </a:r>
            <a:r>
              <a:rPr lang="ru-RU" sz="2800" b="1" dirty="0">
                <a:latin typeface="Georgia" panose="02040502050405020303" pitchFamily="18" charset="0"/>
              </a:rPr>
              <a:t> </a:t>
            </a:r>
            <a:r>
              <a:rPr lang="ru-RU" sz="2800" dirty="0">
                <a:latin typeface="Georgia" panose="02040502050405020303" pitchFamily="18" charset="0"/>
              </a:rPr>
              <a:t>= </a:t>
            </a:r>
            <a:r>
              <a:rPr lang="ru-RU" sz="2800" i="1" dirty="0">
                <a:latin typeface="Georgia" panose="02040502050405020303" pitchFamily="18" charset="0"/>
              </a:rPr>
              <a:t>а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i="1" dirty="0">
                <a:latin typeface="Georgia" panose="02040502050405020303" pitchFamily="18" charset="0"/>
              </a:rPr>
              <a:t>b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/>
              <a:t> + </a:t>
            </a:r>
            <a:r>
              <a:rPr lang="ru-RU" sz="2800" i="1" dirty="0">
                <a:latin typeface="Georgia" panose="02040502050405020303" pitchFamily="18" charset="0"/>
              </a:rPr>
              <a:t>а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i="1" dirty="0">
                <a:latin typeface="Georgia" panose="02040502050405020303" pitchFamily="18" charset="0"/>
              </a:rPr>
              <a:t>b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dirty="0"/>
              <a:t> </a:t>
            </a:r>
            <a:r>
              <a:rPr lang="ru-RU" sz="2800" i="1" dirty="0"/>
              <a:t>+ </a:t>
            </a:r>
            <a:r>
              <a:rPr lang="ru-RU" sz="2800" i="1" dirty="0">
                <a:latin typeface="Georgia" panose="02040502050405020303" pitchFamily="18" charset="0"/>
              </a:rPr>
              <a:t>а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800" i="1" dirty="0">
                <a:latin typeface="Georgia" panose="02040502050405020303" pitchFamily="18" charset="0"/>
              </a:rPr>
              <a:t>b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800" dirty="0"/>
              <a:t> </a:t>
            </a:r>
            <a:r>
              <a:rPr lang="ru-RU" sz="2800" dirty="0">
                <a:sym typeface="Symbol"/>
              </a:rPr>
              <a:t></a:t>
            </a:r>
            <a:r>
              <a:rPr lang="ru-RU" sz="2800" dirty="0"/>
              <a:t> </a:t>
            </a:r>
            <a:r>
              <a:rPr lang="ru-RU" sz="2800" i="1" dirty="0" err="1">
                <a:latin typeface="Georgia" panose="02040502050405020303" pitchFamily="18" charset="0"/>
              </a:rPr>
              <a:t>а</a:t>
            </a:r>
            <a:r>
              <a:rPr lang="ru-RU" sz="2800" i="1" baseline="-25000" dirty="0" err="1">
                <a:latin typeface="Georgia" panose="02040502050405020303" pitchFamily="18" charset="0"/>
              </a:rPr>
              <a:t>k</a:t>
            </a:r>
            <a:r>
              <a:rPr lang="ru-RU" sz="2800" i="1" dirty="0" err="1">
                <a:latin typeface="Georgia" panose="02040502050405020303" pitchFamily="18" charset="0"/>
              </a:rPr>
              <a:t>b</a:t>
            </a:r>
            <a:r>
              <a:rPr lang="ru-RU" sz="2800" i="1" baseline="-25000" dirty="0" err="1">
                <a:latin typeface="Georgia" panose="02040502050405020303" pitchFamily="18" charset="0"/>
              </a:rPr>
              <a:t>k</a:t>
            </a:r>
            <a:r>
              <a:rPr lang="ru-RU" sz="2800" dirty="0">
                <a:latin typeface="Georgia" panose="02040502050405020303" pitchFamily="18" charset="0"/>
              </a:rPr>
              <a:t>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97844" y="3799347"/>
            <a:ext cx="25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Georgia" panose="02040502050405020303" pitchFamily="18" charset="0"/>
              </a:rPr>
              <a:t>(</a:t>
            </a:r>
            <a:r>
              <a:rPr lang="ru-RU" sz="3200" b="1" dirty="0" err="1">
                <a:latin typeface="Georgia" panose="02040502050405020303" pitchFamily="18" charset="0"/>
              </a:rPr>
              <a:t>a</a:t>
            </a:r>
            <a:r>
              <a:rPr lang="ru-RU" sz="3200" b="1" dirty="0" err="1">
                <a:latin typeface="Georgia" panose="02040502050405020303" pitchFamily="18" charset="0"/>
                <a:sym typeface="Symbol"/>
              </a:rPr>
              <a:t></a:t>
            </a:r>
            <a:r>
              <a:rPr lang="ru-RU" sz="3200" b="1" dirty="0" err="1">
                <a:latin typeface="Georgia" panose="02040502050405020303" pitchFamily="18" charset="0"/>
              </a:rPr>
              <a:t>b</a:t>
            </a:r>
            <a:r>
              <a:rPr lang="ru-RU" sz="3200" dirty="0">
                <a:latin typeface="Georgia" panose="02040502050405020303" pitchFamily="18" charset="0"/>
              </a:rPr>
              <a:t>)</a:t>
            </a:r>
            <a:r>
              <a:rPr lang="en-US" sz="3200" dirty="0">
                <a:latin typeface="Georgia" panose="02040502050405020303" pitchFamily="18" charset="0"/>
              </a:rPr>
              <a:t> = </a:t>
            </a:r>
            <a:r>
              <a:rPr lang="ru-RU" sz="3200" dirty="0">
                <a:latin typeface="Georgia" panose="02040502050405020303" pitchFamily="18" charset="0"/>
              </a:rPr>
              <a:t>(</a:t>
            </a:r>
            <a:r>
              <a:rPr lang="en-US" sz="3200" b="1" dirty="0">
                <a:latin typeface="Georgia" panose="02040502050405020303" pitchFamily="18" charset="0"/>
              </a:rPr>
              <a:t>b</a:t>
            </a:r>
            <a:r>
              <a:rPr lang="ru-RU" sz="3200" b="1" dirty="0">
                <a:latin typeface="Georgia" panose="02040502050405020303" pitchFamily="18" charset="0"/>
                <a:sym typeface="Symbol"/>
              </a:rPr>
              <a:t></a:t>
            </a:r>
            <a:r>
              <a:rPr lang="en-US" sz="3200" b="1" dirty="0">
                <a:latin typeface="Georgia" panose="02040502050405020303" pitchFamily="18" charset="0"/>
              </a:rPr>
              <a:t>a</a:t>
            </a:r>
            <a:r>
              <a:rPr lang="ru-RU" sz="3200" dirty="0">
                <a:latin typeface="Georgia" panose="02040502050405020303" pitchFamily="18" charset="0"/>
              </a:rPr>
              <a:t>)</a:t>
            </a:r>
            <a:r>
              <a:rPr lang="en-US" sz="3200" dirty="0">
                <a:latin typeface="Georgia" panose="02040502050405020303" pitchFamily="18" charset="0"/>
              </a:rPr>
              <a:t> </a:t>
            </a:r>
          </a:p>
        </p:txBody>
      </p:sp>
      <p:grpSp>
        <p:nvGrpSpPr>
          <p:cNvPr id="24" name="Группа 23"/>
          <p:cNvGrpSpPr/>
          <p:nvPr/>
        </p:nvGrpSpPr>
        <p:grpSpPr>
          <a:xfrm rot="834930">
            <a:off x="374703" y="998804"/>
            <a:ext cx="2314889" cy="1306923"/>
            <a:chOff x="466077" y="260502"/>
            <a:chExt cx="2314889" cy="1306923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466077" y="260502"/>
              <a:ext cx="2314889" cy="1306923"/>
              <a:chOff x="1321007" y="4724998"/>
              <a:chExt cx="2314889" cy="1306923"/>
            </a:xfrm>
          </p:grpSpPr>
          <p:cxnSp>
            <p:nvCxnSpPr>
              <p:cNvPr id="10" name="Прямая со стрелкой 9"/>
              <p:cNvCxnSpPr/>
              <p:nvPr/>
            </p:nvCxnSpPr>
            <p:spPr>
              <a:xfrm flipV="1">
                <a:off x="1331640" y="4941168"/>
                <a:ext cx="2304256" cy="108012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V="1">
                <a:off x="1331640" y="4725144"/>
                <a:ext cx="576064" cy="129614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 rot="20765070">
                <a:off x="1399157" y="4724998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a</a:t>
                </a:r>
                <a:endParaRPr lang="en-US" sz="2800" dirty="0">
                  <a:solidFill>
                    <a:srgbClr val="2F26E6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20765070">
                <a:off x="2874487" y="5118523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b</a:t>
                </a:r>
                <a:endParaRPr lang="en-US" sz="2800" dirty="0">
                  <a:solidFill>
                    <a:srgbClr val="2F26E6"/>
                  </a:solidFill>
                </a:endParaRPr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1321007" y="592392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Полилиния 21"/>
            <p:cNvSpPr/>
            <p:nvPr/>
          </p:nvSpPr>
          <p:spPr>
            <a:xfrm rot="671520">
              <a:off x="679872" y="962234"/>
              <a:ext cx="432000" cy="288000"/>
            </a:xfrm>
            <a:custGeom>
              <a:avLst/>
              <a:gdLst>
                <a:gd name="connsiteX0" fmla="*/ 487893 w 487893"/>
                <a:gd name="connsiteY0" fmla="*/ 352760 h 352760"/>
                <a:gd name="connsiteX1" fmla="*/ 349670 w 487893"/>
                <a:gd name="connsiteY1" fmla="*/ 65680 h 352760"/>
                <a:gd name="connsiteX2" fmla="*/ 30693 w 487893"/>
                <a:gd name="connsiteY2" fmla="*/ 1885 h 352760"/>
                <a:gd name="connsiteX3" fmla="*/ 30693 w 487893"/>
                <a:gd name="connsiteY3" fmla="*/ 23150 h 35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93" h="352760">
                  <a:moveTo>
                    <a:pt x="487893" y="352760"/>
                  </a:moveTo>
                  <a:cubicBezTo>
                    <a:pt x="456881" y="238459"/>
                    <a:pt x="425870" y="124159"/>
                    <a:pt x="349670" y="65680"/>
                  </a:cubicBezTo>
                  <a:cubicBezTo>
                    <a:pt x="273470" y="7201"/>
                    <a:pt x="83856" y="8973"/>
                    <a:pt x="30693" y="1885"/>
                  </a:cubicBezTo>
                  <a:cubicBezTo>
                    <a:pt x="-22470" y="-5203"/>
                    <a:pt x="4111" y="8973"/>
                    <a:pt x="30693" y="2315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2981" y="698714"/>
              <a:ext cx="678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sym typeface="Symbol"/>
                </a:rPr>
                <a:t>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Прямая соединительная линия 2"/>
          <p:cNvCxnSpPr/>
          <p:nvPr/>
        </p:nvCxnSpPr>
        <p:spPr>
          <a:xfrm>
            <a:off x="1135266" y="952010"/>
            <a:ext cx="137262" cy="80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19" idx="6"/>
          </p:cNvCxnSpPr>
          <p:nvPr/>
        </p:nvCxnSpPr>
        <p:spPr>
          <a:xfrm flipV="1">
            <a:off x="369337" y="1753297"/>
            <a:ext cx="903191" cy="2284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 rot="834930">
            <a:off x="1231081" y="1731053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4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 rot="1486730">
            <a:off x="766994" y="562730"/>
            <a:ext cx="2091557" cy="1306777"/>
            <a:chOff x="466077" y="260648"/>
            <a:chExt cx="2091557" cy="1306777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466077" y="260648"/>
              <a:ext cx="2091557" cy="1306777"/>
              <a:chOff x="1321007" y="4725144"/>
              <a:chExt cx="2091557" cy="1306777"/>
            </a:xfrm>
          </p:grpSpPr>
          <p:cxnSp>
            <p:nvCxnSpPr>
              <p:cNvPr id="7" name="Прямая со стрелкой 6"/>
              <p:cNvCxnSpPr/>
              <p:nvPr/>
            </p:nvCxnSpPr>
            <p:spPr>
              <a:xfrm flipV="1">
                <a:off x="1356146" y="4918143"/>
                <a:ext cx="1980000" cy="10800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/>
              <p:cNvCxnSpPr/>
              <p:nvPr/>
            </p:nvCxnSpPr>
            <p:spPr>
              <a:xfrm flipV="1">
                <a:off x="1331640" y="4725144"/>
                <a:ext cx="576064" cy="129614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rot="20113270">
                <a:off x="1327168" y="4748140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a</a:t>
                </a:r>
                <a:endParaRPr lang="en-US" sz="2800" dirty="0">
                  <a:solidFill>
                    <a:srgbClr val="2F26E6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9961461">
                <a:off x="2836500" y="5012534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b</a:t>
                </a:r>
                <a:endParaRPr lang="en-US" sz="2800" dirty="0">
                  <a:solidFill>
                    <a:srgbClr val="2F26E6"/>
                  </a:solidFill>
                </a:endParaRPr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1321007" y="592392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 rot="112584">
              <a:off x="671717" y="877148"/>
              <a:ext cx="678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sym typeface="Symbol"/>
                </a:rPr>
                <a:t>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Группа 121"/>
          <p:cNvGrpSpPr/>
          <p:nvPr/>
        </p:nvGrpSpPr>
        <p:grpSpPr>
          <a:xfrm>
            <a:off x="3635896" y="9778"/>
            <a:ext cx="5528930" cy="2339102"/>
            <a:chOff x="3635896" y="154193"/>
            <a:chExt cx="5528930" cy="2339102"/>
          </a:xfrm>
        </p:grpSpPr>
        <p:sp>
          <p:nvSpPr>
            <p:cNvPr id="2" name="TextBox 1"/>
            <p:cNvSpPr txBox="1"/>
            <p:nvPr/>
          </p:nvSpPr>
          <p:spPr>
            <a:xfrm>
              <a:off x="3635896" y="154193"/>
              <a:ext cx="5528930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2F26E6"/>
                  </a:solidFill>
                </a:rPr>
                <a:t>Vector product</a:t>
              </a:r>
              <a:endParaRPr lang="ru-RU" sz="2400" dirty="0">
                <a:solidFill>
                  <a:srgbClr val="2F26E6"/>
                </a:solidFill>
              </a:endParaRPr>
            </a:p>
            <a:p>
              <a:r>
                <a:rPr lang="ru-RU" sz="2400" b="1" dirty="0">
                  <a:solidFill>
                    <a:srgbClr val="700000"/>
                  </a:solidFill>
                </a:rPr>
                <a:t>                            </a:t>
              </a:r>
              <a:r>
                <a:rPr lang="en-US" sz="2400" b="1" dirty="0">
                  <a:solidFill>
                    <a:srgbClr val="700000"/>
                  </a:solidFill>
                </a:rPr>
                <a:t>Definition</a:t>
              </a:r>
            </a:p>
            <a:p>
              <a:pPr algn="ctr"/>
              <a:r>
                <a:rPr lang="en-US" sz="2800" dirty="0">
                  <a:latin typeface="Georgia" panose="02040502050405020303" pitchFamily="18" charset="0"/>
                </a:rPr>
                <a:t>[</a:t>
              </a:r>
              <a:r>
                <a:rPr lang="en-US" sz="2800" b="1" dirty="0">
                  <a:latin typeface="Georgia" panose="02040502050405020303" pitchFamily="18" charset="0"/>
                </a:rPr>
                <a:t>a</a:t>
              </a:r>
              <a:r>
                <a:rPr lang="en-US" sz="2000" dirty="0"/>
                <a:t> </a:t>
              </a:r>
              <a:r>
                <a:rPr lang="en-US" sz="2000" dirty="0">
                  <a:sym typeface="Symbol"/>
                </a:rPr>
                <a:t></a:t>
              </a:r>
              <a:r>
                <a:rPr lang="en-US" sz="2000" dirty="0"/>
                <a:t> </a:t>
              </a:r>
              <a:r>
                <a:rPr lang="en-US" sz="2800" b="1" dirty="0">
                  <a:latin typeface="Georgia" panose="02040502050405020303" pitchFamily="18" charset="0"/>
                </a:rPr>
                <a:t>b</a:t>
              </a:r>
              <a:r>
                <a:rPr lang="en-US" sz="2800" dirty="0">
                  <a:latin typeface="Georgia" panose="02040502050405020303" pitchFamily="18" charset="0"/>
                </a:rPr>
                <a:t>]</a:t>
              </a:r>
              <a:r>
                <a:rPr lang="en-US" sz="2800" b="1" dirty="0">
                  <a:latin typeface="Georgia" panose="02040502050405020303" pitchFamily="18" charset="0"/>
                </a:rPr>
                <a:t> = c 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</a:t>
              </a:r>
              <a:r>
                <a:rPr lang="en-US" sz="2000" dirty="0"/>
                <a:t> </a:t>
              </a:r>
            </a:p>
            <a:p>
              <a:pPr>
                <a:spcAft>
                  <a:spcPts val="1200"/>
                </a:spcAft>
              </a:pPr>
              <a:r>
                <a:rPr lang="en-US" sz="2400" dirty="0">
                  <a:solidFill>
                    <a:srgbClr val="7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  </a:t>
              </a:r>
              <a:r>
                <a:rPr lang="en-US" sz="2800" dirty="0">
                  <a:sym typeface="Symbol"/>
                </a:rPr>
                <a:t></a:t>
              </a:r>
              <a:r>
                <a:rPr lang="en-US" sz="2800" b="1" dirty="0">
                  <a:latin typeface="Georgia" panose="02040502050405020303" pitchFamily="18" charset="0"/>
                </a:rPr>
                <a:t>c</a:t>
              </a:r>
              <a:r>
                <a:rPr lang="en-US" sz="2800" b="1" dirty="0">
                  <a:latin typeface="Georgia" panose="02040502050405020303" pitchFamily="18" charset="0"/>
                  <a:sym typeface="Symbol"/>
                </a:rPr>
                <a:t>=</a:t>
              </a:r>
              <a:r>
                <a:rPr lang="ru-RU" sz="2800" i="1" dirty="0">
                  <a:latin typeface="Georgia" panose="02040502050405020303" pitchFamily="18" charset="0"/>
                </a:rPr>
                <a:t> a</a:t>
              </a:r>
              <a:r>
                <a:rPr lang="en-US" sz="2800" i="1" dirty="0">
                  <a:latin typeface="Georgia" panose="02040502050405020303" pitchFamily="18" charset="0"/>
                </a:rPr>
                <a:t> </a:t>
              </a:r>
              <a:r>
                <a:rPr lang="ru-RU" sz="2800" i="1" dirty="0">
                  <a:latin typeface="Georgia" panose="02040502050405020303" pitchFamily="18" charset="0"/>
                </a:rPr>
                <a:t>b</a:t>
              </a:r>
              <a:r>
                <a:rPr lang="ru-RU" sz="28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Georgia" panose="02040502050405020303" pitchFamily="18" charset="0"/>
                </a:rPr>
                <a:t>sin</a:t>
              </a:r>
              <a:r>
                <a:rPr lang="ru-RU" sz="2800" dirty="0">
                  <a:latin typeface="Georgia" panose="02040502050405020303" pitchFamily="18" charset="0"/>
                  <a:sym typeface="Symbol"/>
                </a:rPr>
                <a:t></a:t>
              </a:r>
              <a:r>
                <a:rPr lang="ru-RU" sz="2800" dirty="0">
                  <a:latin typeface="Georgia" panose="02040502050405020303" pitchFamily="18" charset="0"/>
                </a:rPr>
                <a:t> </a:t>
              </a:r>
              <a:r>
                <a:rPr lang="en-US" sz="2800" dirty="0">
                  <a:latin typeface="Georgia" panose="02040502050405020303" pitchFamily="18" charset="0"/>
                </a:rPr>
                <a:t>= </a:t>
              </a:r>
              <a:r>
                <a:rPr lang="en-US" sz="3200" i="1" dirty="0">
                  <a:latin typeface="Georgia" panose="02040502050405020303" pitchFamily="18" charset="0"/>
                </a:rPr>
                <a:t>S</a:t>
              </a:r>
              <a:r>
                <a:rPr lang="en-US" sz="2000" dirty="0">
                  <a:latin typeface="Georgia" panose="02040502050405020303" pitchFamily="18" charset="0"/>
                </a:rPr>
                <a:t>(</a:t>
              </a:r>
              <a:r>
                <a:rPr lang="en-US" sz="2000" dirty="0" err="1">
                  <a:latin typeface="Georgia" panose="02040502050405020303" pitchFamily="18" charset="0"/>
                </a:rPr>
                <a:t>paralelogram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en-US" sz="2000" b="1" dirty="0">
                  <a:latin typeface="Georgia" panose="02040502050405020303" pitchFamily="18" charset="0"/>
                </a:rPr>
                <a:t>ab</a:t>
              </a:r>
              <a:r>
                <a:rPr lang="en-US" sz="2000" dirty="0">
                  <a:latin typeface="Georgia" panose="02040502050405020303" pitchFamily="18" charset="0"/>
                </a:rPr>
                <a:t>)</a:t>
              </a:r>
              <a:r>
                <a:rPr lang="en-US" sz="2000" b="1" dirty="0">
                  <a:latin typeface="Georgia" panose="02040502050405020303" pitchFamily="18" charset="0"/>
                </a:rPr>
                <a:t> </a:t>
              </a:r>
              <a:endParaRPr lang="en-US" sz="2000" dirty="0"/>
            </a:p>
            <a:p>
              <a:r>
                <a:rPr lang="en-US" sz="2400" dirty="0">
                  <a:solidFill>
                    <a:srgbClr val="7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sz="2800" b="1" dirty="0">
                  <a:latin typeface="Georgia" panose="02040502050405020303" pitchFamily="18" charset="0"/>
                </a:rPr>
                <a:t>c   </a:t>
              </a:r>
              <a:r>
                <a:rPr lang="ru-RU" sz="2800" b="1" dirty="0">
                  <a:latin typeface="Georgia" panose="02040502050405020303" pitchFamily="18" charset="0"/>
                </a:rPr>
                <a:t>  </a:t>
              </a:r>
              <a:r>
                <a:rPr lang="en-US" sz="2800" b="1" dirty="0">
                  <a:latin typeface="Georgia" panose="02040502050405020303" pitchFamily="18" charset="0"/>
                </a:rPr>
                <a:t>a, </a:t>
              </a:r>
              <a:r>
                <a:rPr lang="en-US" sz="2800" dirty="0"/>
                <a:t> </a:t>
              </a:r>
              <a:r>
                <a:rPr lang="en-US" sz="2800" b="1" dirty="0">
                  <a:latin typeface="Georgia" panose="02040502050405020303" pitchFamily="18" charset="0"/>
                </a:rPr>
                <a:t>c</a:t>
              </a:r>
              <a:r>
                <a:rPr lang="ru-RU" sz="2800" b="1" dirty="0">
                  <a:latin typeface="Georgia" panose="02040502050405020303" pitchFamily="18" charset="0"/>
                </a:rPr>
                <a:t>  </a:t>
              </a:r>
              <a:r>
                <a:rPr lang="en-US" sz="2800" b="1" dirty="0">
                  <a:latin typeface="Georgia" panose="02040502050405020303" pitchFamily="18" charset="0"/>
                </a:rPr>
                <a:t>  </a:t>
              </a:r>
              <a:r>
                <a:rPr lang="ru-RU" sz="2800" b="1" dirty="0">
                  <a:latin typeface="Georgia" panose="02040502050405020303" pitchFamily="18" charset="0"/>
                </a:rPr>
                <a:t> </a:t>
              </a:r>
              <a:r>
                <a:rPr lang="en-US" sz="2800" b="1" dirty="0">
                  <a:latin typeface="Georgia" panose="02040502050405020303" pitchFamily="18" charset="0"/>
                </a:rPr>
                <a:t>b </a:t>
              </a:r>
              <a:endParaRPr lang="en-US" sz="2800" dirty="0"/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4286390" y="2010106"/>
              <a:ext cx="343170" cy="324000"/>
              <a:chOff x="4516818" y="2359513"/>
              <a:chExt cx="324000" cy="324000"/>
            </a:xfrm>
          </p:grpSpPr>
          <p:cxnSp>
            <p:nvCxnSpPr>
              <p:cNvPr id="13" name="Прямая со стрелкой 12"/>
              <p:cNvCxnSpPr/>
              <p:nvPr/>
            </p:nvCxnSpPr>
            <p:spPr>
              <a:xfrm flipV="1">
                <a:off x="4516818" y="2660601"/>
                <a:ext cx="324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 rot="5400000" flipV="1">
                <a:off x="4520359" y="2521513"/>
                <a:ext cx="324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Группа 15"/>
            <p:cNvGrpSpPr/>
            <p:nvPr/>
          </p:nvGrpSpPr>
          <p:grpSpPr>
            <a:xfrm>
              <a:off x="5436547" y="2011998"/>
              <a:ext cx="343170" cy="324000"/>
              <a:chOff x="4609313" y="2359513"/>
              <a:chExt cx="324000" cy="324000"/>
            </a:xfrm>
          </p:grpSpPr>
          <p:cxnSp>
            <p:nvCxnSpPr>
              <p:cNvPr id="17" name="Прямая со стрелкой 16"/>
              <p:cNvCxnSpPr/>
              <p:nvPr/>
            </p:nvCxnSpPr>
            <p:spPr>
              <a:xfrm flipV="1">
                <a:off x="4609313" y="2660601"/>
                <a:ext cx="324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/>
              <p:nvPr/>
            </p:nvCxnSpPr>
            <p:spPr>
              <a:xfrm rot="5400000" flipV="1">
                <a:off x="4612851" y="2521513"/>
                <a:ext cx="324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Прямая соединительная линия 103"/>
          <p:cNvCxnSpPr>
            <a:stCxn id="102" idx="3"/>
            <a:endCxn id="102" idx="2"/>
          </p:cNvCxnSpPr>
          <p:nvPr/>
        </p:nvCxnSpPr>
        <p:spPr>
          <a:xfrm flipH="1">
            <a:off x="1706049" y="4098365"/>
            <a:ext cx="106325" cy="12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Группа 113"/>
          <p:cNvGrpSpPr/>
          <p:nvPr/>
        </p:nvGrpSpPr>
        <p:grpSpPr>
          <a:xfrm>
            <a:off x="107504" y="2996952"/>
            <a:ext cx="2610234" cy="1706796"/>
            <a:chOff x="547151" y="3414372"/>
            <a:chExt cx="2610234" cy="1706796"/>
          </a:xfrm>
        </p:grpSpPr>
        <p:grpSp>
          <p:nvGrpSpPr>
            <p:cNvPr id="19" name="Group 87"/>
            <p:cNvGrpSpPr>
              <a:grpSpLocks/>
            </p:cNvGrpSpPr>
            <p:nvPr/>
          </p:nvGrpSpPr>
          <p:grpSpPr bwMode="auto">
            <a:xfrm>
              <a:off x="547151" y="3414372"/>
              <a:ext cx="2610234" cy="1706796"/>
              <a:chOff x="1987" y="2708"/>
              <a:chExt cx="1314" cy="840"/>
            </a:xfrm>
          </p:grpSpPr>
          <p:grpSp>
            <p:nvGrpSpPr>
              <p:cNvPr id="20" name="Group 5"/>
              <p:cNvGrpSpPr>
                <a:grpSpLocks/>
              </p:cNvGrpSpPr>
              <p:nvPr/>
            </p:nvGrpSpPr>
            <p:grpSpPr bwMode="auto">
              <a:xfrm>
                <a:off x="2425" y="2752"/>
                <a:ext cx="96" cy="512"/>
                <a:chOff x="3180" y="11664"/>
                <a:chExt cx="232" cy="1279"/>
              </a:xfrm>
            </p:grpSpPr>
            <p:sp>
              <p:nvSpPr>
                <p:cNvPr id="97" name="Rectangle 6"/>
                <p:cNvSpPr>
                  <a:spLocks noChangeArrowheads="1"/>
                </p:cNvSpPr>
                <p:nvPr/>
              </p:nvSpPr>
              <p:spPr bwMode="auto">
                <a:xfrm>
                  <a:off x="3273" y="11890"/>
                  <a:ext cx="46" cy="105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98" name="Freeform 7"/>
                <p:cNvSpPr>
                  <a:spLocks/>
                </p:cNvSpPr>
                <p:nvPr/>
              </p:nvSpPr>
              <p:spPr bwMode="auto">
                <a:xfrm>
                  <a:off x="3180" y="11664"/>
                  <a:ext cx="232" cy="231"/>
                </a:xfrm>
                <a:custGeom>
                  <a:avLst/>
                  <a:gdLst>
                    <a:gd name="T0" fmla="*/ 232 w 232"/>
                    <a:gd name="T1" fmla="*/ 231 h 231"/>
                    <a:gd name="T2" fmla="*/ 115 w 232"/>
                    <a:gd name="T3" fmla="*/ 0 h 231"/>
                    <a:gd name="T4" fmla="*/ 0 w 232"/>
                    <a:gd name="T5" fmla="*/ 231 h 231"/>
                    <a:gd name="T6" fmla="*/ 232 w 232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2"/>
                    <a:gd name="T13" fmla="*/ 0 h 231"/>
                    <a:gd name="T14" fmla="*/ 232 w 232"/>
                    <a:gd name="T15" fmla="*/ 231 h 2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2" h="231">
                      <a:moveTo>
                        <a:pt x="232" y="231"/>
                      </a:moveTo>
                      <a:lnTo>
                        <a:pt x="115" y="0"/>
                      </a:lnTo>
                      <a:lnTo>
                        <a:pt x="0" y="231"/>
                      </a:lnTo>
                      <a:lnTo>
                        <a:pt x="232" y="2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18"/>
              <p:cNvGrpSpPr>
                <a:grpSpLocks/>
              </p:cNvGrpSpPr>
              <p:nvPr/>
            </p:nvGrpSpPr>
            <p:grpSpPr bwMode="auto">
              <a:xfrm>
                <a:off x="2116" y="3257"/>
                <a:ext cx="360" cy="291"/>
                <a:chOff x="2438" y="12927"/>
                <a:chExt cx="866" cy="727"/>
              </a:xfrm>
            </p:grpSpPr>
            <p:sp>
              <p:nvSpPr>
                <p:cNvPr id="86" name="Freeform 19"/>
                <p:cNvSpPr>
                  <a:spLocks/>
                </p:cNvSpPr>
                <p:nvPr/>
              </p:nvSpPr>
              <p:spPr bwMode="auto">
                <a:xfrm>
                  <a:off x="2596" y="12927"/>
                  <a:ext cx="708" cy="602"/>
                </a:xfrm>
                <a:custGeom>
                  <a:avLst/>
                  <a:gdLst>
                    <a:gd name="T0" fmla="*/ 708 w 708"/>
                    <a:gd name="T1" fmla="*/ 33 h 602"/>
                    <a:gd name="T2" fmla="*/ 680 w 708"/>
                    <a:gd name="T3" fmla="*/ 0 h 602"/>
                    <a:gd name="T4" fmla="*/ 0 w 708"/>
                    <a:gd name="T5" fmla="*/ 568 h 602"/>
                    <a:gd name="T6" fmla="*/ 29 w 708"/>
                    <a:gd name="T7" fmla="*/ 602 h 602"/>
                    <a:gd name="T8" fmla="*/ 708 w 708"/>
                    <a:gd name="T9" fmla="*/ 33 h 6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8"/>
                    <a:gd name="T16" fmla="*/ 0 h 602"/>
                    <a:gd name="T17" fmla="*/ 708 w 708"/>
                    <a:gd name="T18" fmla="*/ 602 h 6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8" h="602">
                      <a:moveTo>
                        <a:pt x="708" y="33"/>
                      </a:moveTo>
                      <a:lnTo>
                        <a:pt x="680" y="0"/>
                      </a:lnTo>
                      <a:lnTo>
                        <a:pt x="0" y="568"/>
                      </a:lnTo>
                      <a:lnTo>
                        <a:pt x="29" y="602"/>
                      </a:lnTo>
                      <a:lnTo>
                        <a:pt x="70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20"/>
                <p:cNvSpPr>
                  <a:spLocks/>
                </p:cNvSpPr>
                <p:nvPr/>
              </p:nvSpPr>
              <p:spPr bwMode="auto">
                <a:xfrm>
                  <a:off x="2438" y="13416"/>
                  <a:ext cx="252" cy="238"/>
                </a:xfrm>
                <a:custGeom>
                  <a:avLst/>
                  <a:gdLst>
                    <a:gd name="T0" fmla="*/ 103 w 252"/>
                    <a:gd name="T1" fmla="*/ 0 h 238"/>
                    <a:gd name="T2" fmla="*/ 0 w 252"/>
                    <a:gd name="T3" fmla="*/ 238 h 238"/>
                    <a:gd name="T4" fmla="*/ 252 w 252"/>
                    <a:gd name="T5" fmla="*/ 180 h 238"/>
                    <a:gd name="T6" fmla="*/ 103 w 252"/>
                    <a:gd name="T7" fmla="*/ 0 h 2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238"/>
                    <a:gd name="T14" fmla="*/ 252 w 252"/>
                    <a:gd name="T15" fmla="*/ 238 h 2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238">
                      <a:moveTo>
                        <a:pt x="103" y="0"/>
                      </a:moveTo>
                      <a:lnTo>
                        <a:pt x="0" y="238"/>
                      </a:lnTo>
                      <a:lnTo>
                        <a:pt x="252" y="18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1"/>
              <p:cNvGrpSpPr>
                <a:grpSpLocks/>
              </p:cNvGrpSpPr>
              <p:nvPr/>
            </p:nvGrpSpPr>
            <p:grpSpPr bwMode="auto">
              <a:xfrm>
                <a:off x="2471" y="3218"/>
                <a:ext cx="648" cy="93"/>
                <a:chOff x="3295" y="12828"/>
                <a:chExt cx="1560" cy="233"/>
              </a:xfrm>
            </p:grpSpPr>
            <p:sp>
              <p:nvSpPr>
                <p:cNvPr id="8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95" y="12922"/>
                  <a:ext cx="1334" cy="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85" name="Freeform 23"/>
                <p:cNvSpPr>
                  <a:spLocks/>
                </p:cNvSpPr>
                <p:nvPr/>
              </p:nvSpPr>
              <p:spPr bwMode="auto">
                <a:xfrm>
                  <a:off x="4624" y="12828"/>
                  <a:ext cx="231" cy="233"/>
                </a:xfrm>
                <a:custGeom>
                  <a:avLst/>
                  <a:gdLst>
                    <a:gd name="T0" fmla="*/ 0 w 231"/>
                    <a:gd name="T1" fmla="*/ 233 h 233"/>
                    <a:gd name="T2" fmla="*/ 231 w 231"/>
                    <a:gd name="T3" fmla="*/ 115 h 233"/>
                    <a:gd name="T4" fmla="*/ 0 w 231"/>
                    <a:gd name="T5" fmla="*/ 0 h 233"/>
                    <a:gd name="T6" fmla="*/ 0 w 231"/>
                    <a:gd name="T7" fmla="*/ 233 h 2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1"/>
                    <a:gd name="T13" fmla="*/ 0 h 233"/>
                    <a:gd name="T14" fmla="*/ 231 w 231"/>
                    <a:gd name="T15" fmla="*/ 233 h 2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1" h="233">
                      <a:moveTo>
                        <a:pt x="0" y="233"/>
                      </a:moveTo>
                      <a:lnTo>
                        <a:pt x="231" y="115"/>
                      </a:lnTo>
                      <a:lnTo>
                        <a:pt x="0" y="0"/>
                      </a:lnTo>
                      <a:lnTo>
                        <a:pt x="0" y="2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" name="Freeform 67"/>
              <p:cNvSpPr>
                <a:spLocks/>
              </p:cNvSpPr>
              <p:nvPr/>
            </p:nvSpPr>
            <p:spPr bwMode="auto">
              <a:xfrm>
                <a:off x="3203" y="3422"/>
                <a:ext cx="28" cy="13"/>
              </a:xfrm>
              <a:custGeom>
                <a:avLst/>
                <a:gdLst>
                  <a:gd name="T0" fmla="*/ 7 w 67"/>
                  <a:gd name="T1" fmla="*/ 0 h 33"/>
                  <a:gd name="T2" fmla="*/ 5 w 67"/>
                  <a:gd name="T3" fmla="*/ 0 h 33"/>
                  <a:gd name="T4" fmla="*/ 3 w 67"/>
                  <a:gd name="T5" fmla="*/ 2 h 33"/>
                  <a:gd name="T6" fmla="*/ 0 w 67"/>
                  <a:gd name="T7" fmla="*/ 4 h 33"/>
                  <a:gd name="T8" fmla="*/ 0 w 67"/>
                  <a:gd name="T9" fmla="*/ 7 h 33"/>
                  <a:gd name="T10" fmla="*/ 0 w 67"/>
                  <a:gd name="T11" fmla="*/ 9 h 33"/>
                  <a:gd name="T12" fmla="*/ 0 w 67"/>
                  <a:gd name="T13" fmla="*/ 12 h 33"/>
                  <a:gd name="T14" fmla="*/ 3 w 67"/>
                  <a:gd name="T15" fmla="*/ 14 h 33"/>
                  <a:gd name="T16" fmla="*/ 5 w 67"/>
                  <a:gd name="T17" fmla="*/ 14 h 33"/>
                  <a:gd name="T18" fmla="*/ 60 w 67"/>
                  <a:gd name="T19" fmla="*/ 33 h 33"/>
                  <a:gd name="T20" fmla="*/ 63 w 67"/>
                  <a:gd name="T21" fmla="*/ 33 h 33"/>
                  <a:gd name="T22" fmla="*/ 65 w 67"/>
                  <a:gd name="T23" fmla="*/ 33 h 33"/>
                  <a:gd name="T24" fmla="*/ 67 w 67"/>
                  <a:gd name="T25" fmla="*/ 31 h 33"/>
                  <a:gd name="T26" fmla="*/ 67 w 67"/>
                  <a:gd name="T27" fmla="*/ 28 h 33"/>
                  <a:gd name="T28" fmla="*/ 67 w 67"/>
                  <a:gd name="T29" fmla="*/ 26 h 33"/>
                  <a:gd name="T30" fmla="*/ 67 w 67"/>
                  <a:gd name="T31" fmla="*/ 24 h 33"/>
                  <a:gd name="T32" fmla="*/ 65 w 67"/>
                  <a:gd name="T33" fmla="*/ 21 h 33"/>
                  <a:gd name="T34" fmla="*/ 63 w 67"/>
                  <a:gd name="T35" fmla="*/ 19 h 33"/>
                  <a:gd name="T36" fmla="*/ 7 w 67"/>
                  <a:gd name="T37" fmla="*/ 0 h 3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7"/>
                  <a:gd name="T58" fmla="*/ 0 h 33"/>
                  <a:gd name="T59" fmla="*/ 67 w 67"/>
                  <a:gd name="T60" fmla="*/ 33 h 3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7" h="33">
                    <a:moveTo>
                      <a:pt x="7" y="0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0" y="33"/>
                    </a:lnTo>
                    <a:lnTo>
                      <a:pt x="63" y="33"/>
                    </a:lnTo>
                    <a:lnTo>
                      <a:pt x="65" y="33"/>
                    </a:lnTo>
                    <a:lnTo>
                      <a:pt x="67" y="31"/>
                    </a:lnTo>
                    <a:lnTo>
                      <a:pt x="67" y="28"/>
                    </a:lnTo>
                    <a:lnTo>
                      <a:pt x="67" y="26"/>
                    </a:lnTo>
                    <a:lnTo>
                      <a:pt x="67" y="24"/>
                    </a:lnTo>
                    <a:lnTo>
                      <a:pt x="65" y="21"/>
                    </a:lnTo>
                    <a:lnTo>
                      <a:pt x="63" y="1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81"/>
              <p:cNvSpPr txBox="1">
                <a:spLocks noChangeArrowheads="1"/>
              </p:cNvSpPr>
              <p:nvPr/>
            </p:nvSpPr>
            <p:spPr bwMode="auto">
              <a:xfrm>
                <a:off x="1987" y="292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1800"/>
              </a:p>
            </p:txBody>
          </p:sp>
          <p:sp>
            <p:nvSpPr>
              <p:cNvPr id="38" name="Text Box 84"/>
              <p:cNvSpPr txBox="1">
                <a:spLocks noChangeArrowheads="1"/>
              </p:cNvSpPr>
              <p:nvPr/>
            </p:nvSpPr>
            <p:spPr bwMode="auto">
              <a:xfrm>
                <a:off x="2478" y="2708"/>
                <a:ext cx="24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b="1" dirty="0">
                    <a:latin typeface="Georgia" pitchFamily="18" charset="0"/>
                  </a:rPr>
                  <a:t>e</a:t>
                </a:r>
                <a:r>
                  <a:rPr lang="en-US" altLang="ru-RU" sz="2400" baseline="-25000" dirty="0"/>
                  <a:t>3</a:t>
                </a:r>
                <a:endParaRPr lang="ru-RU" altLang="ru-RU" sz="2400" dirty="0"/>
              </a:p>
            </p:txBody>
          </p:sp>
          <p:sp>
            <p:nvSpPr>
              <p:cNvPr id="39" name="Text Box 85"/>
              <p:cNvSpPr txBox="1">
                <a:spLocks noChangeArrowheads="1"/>
              </p:cNvSpPr>
              <p:nvPr/>
            </p:nvSpPr>
            <p:spPr bwMode="auto">
              <a:xfrm>
                <a:off x="3046" y="3070"/>
                <a:ext cx="255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b="1" dirty="0">
                    <a:latin typeface="Georgia" pitchFamily="18" charset="0"/>
                  </a:rPr>
                  <a:t>e</a:t>
                </a:r>
                <a:r>
                  <a:rPr lang="en-US" altLang="ru-RU" sz="2400" baseline="-25000" dirty="0"/>
                  <a:t>2</a:t>
                </a:r>
                <a:endParaRPr lang="ru-RU" altLang="ru-RU" sz="2400" dirty="0"/>
              </a:p>
            </p:txBody>
          </p:sp>
          <p:sp>
            <p:nvSpPr>
              <p:cNvPr id="40" name="Text Box 86"/>
              <p:cNvSpPr txBox="1">
                <a:spLocks noChangeArrowheads="1"/>
              </p:cNvSpPr>
              <p:nvPr/>
            </p:nvSpPr>
            <p:spPr bwMode="auto">
              <a:xfrm>
                <a:off x="2010" y="3264"/>
                <a:ext cx="255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b="1" dirty="0">
                    <a:latin typeface="Georgia" pitchFamily="18" charset="0"/>
                  </a:rPr>
                  <a:t>e</a:t>
                </a:r>
                <a:r>
                  <a:rPr lang="en-US" altLang="ru-RU" sz="2400" baseline="-25000" dirty="0"/>
                  <a:t>1</a:t>
                </a:r>
                <a:endParaRPr lang="ru-RU" altLang="ru-RU" sz="2400" dirty="0"/>
              </a:p>
            </p:txBody>
          </p:sp>
        </p:grpSp>
        <p:sp>
          <p:nvSpPr>
            <p:cNvPr id="102" name="Полилиния 101"/>
            <p:cNvSpPr/>
            <p:nvPr/>
          </p:nvSpPr>
          <p:spPr>
            <a:xfrm>
              <a:off x="1135603" y="4505153"/>
              <a:ext cx="1116431" cy="371336"/>
            </a:xfrm>
            <a:custGeom>
              <a:avLst/>
              <a:gdLst>
                <a:gd name="connsiteX0" fmla="*/ 0 w 1116431"/>
                <a:gd name="connsiteY0" fmla="*/ 350874 h 371336"/>
                <a:gd name="connsiteX1" fmla="*/ 457200 w 1116431"/>
                <a:gd name="connsiteY1" fmla="*/ 350874 h 371336"/>
                <a:gd name="connsiteX2" fmla="*/ 1010093 w 1116431"/>
                <a:gd name="connsiteY2" fmla="*/ 138223 h 371336"/>
                <a:gd name="connsiteX3" fmla="*/ 1116418 w 1116431"/>
                <a:gd name="connsiteY3" fmla="*/ 10632 h 371336"/>
                <a:gd name="connsiteX4" fmla="*/ 1116418 w 1116431"/>
                <a:gd name="connsiteY4" fmla="*/ 10632 h 371336"/>
                <a:gd name="connsiteX5" fmla="*/ 1116418 w 1116431"/>
                <a:gd name="connsiteY5" fmla="*/ 0 h 37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6431" h="371336">
                  <a:moveTo>
                    <a:pt x="0" y="350874"/>
                  </a:moveTo>
                  <a:cubicBezTo>
                    <a:pt x="144425" y="368595"/>
                    <a:pt x="288851" y="386316"/>
                    <a:pt x="457200" y="350874"/>
                  </a:cubicBezTo>
                  <a:cubicBezTo>
                    <a:pt x="625549" y="315432"/>
                    <a:pt x="900223" y="194930"/>
                    <a:pt x="1010093" y="138223"/>
                  </a:cubicBezTo>
                  <a:cubicBezTo>
                    <a:pt x="1119963" y="81516"/>
                    <a:pt x="1116418" y="10632"/>
                    <a:pt x="1116418" y="10632"/>
                  </a:cubicBezTo>
                  <a:lnTo>
                    <a:pt x="1116418" y="10632"/>
                  </a:lnTo>
                  <a:lnTo>
                    <a:pt x="111641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Прямая соединительная линия 105"/>
            <p:cNvCxnSpPr/>
            <p:nvPr/>
          </p:nvCxnSpPr>
          <p:spPr>
            <a:xfrm rot="1200000" flipV="1">
              <a:off x="2031473" y="4524873"/>
              <a:ext cx="216000" cy="108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 rot="1020000" flipV="1">
              <a:off x="2188217" y="4538991"/>
              <a:ext cx="70258" cy="21297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Прямая со стрелкой 109"/>
          <p:cNvCxnSpPr>
            <a:stCxn id="11" idx="5"/>
          </p:cNvCxnSpPr>
          <p:nvPr/>
        </p:nvCxnSpPr>
        <p:spPr>
          <a:xfrm>
            <a:off x="679759" y="1395324"/>
            <a:ext cx="456916" cy="1205563"/>
          </a:xfrm>
          <a:prstGeom prst="straightConnector1">
            <a:avLst/>
          </a:prstGeom>
          <a:ln w="57150">
            <a:solidFill>
              <a:srgbClr val="7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21448191">
            <a:off x="899089" y="163482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0000"/>
                </a:solidFill>
                <a:latin typeface="Georgia" panose="02040502050405020303" pitchFamily="18" charset="0"/>
              </a:rPr>
              <a:t>c</a:t>
            </a:r>
            <a:endParaRPr lang="en-US" sz="2800" dirty="0">
              <a:solidFill>
                <a:srgbClr val="7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25763" y="4355812"/>
            <a:ext cx="188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С</a:t>
            </a:r>
            <a:r>
              <a:rPr lang="en-US" dirty="0" err="1">
                <a:solidFill>
                  <a:srgbClr val="C00000"/>
                </a:solidFill>
              </a:rPr>
              <a:t>ounterclockwise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6" name="Прямая со стрелкой 115"/>
          <p:cNvCxnSpPr/>
          <p:nvPr/>
        </p:nvCxnSpPr>
        <p:spPr>
          <a:xfrm flipH="1" flipV="1">
            <a:off x="211411" y="95366"/>
            <a:ext cx="452479" cy="1256236"/>
          </a:xfrm>
          <a:prstGeom prst="straightConnector1">
            <a:avLst/>
          </a:prstGeom>
          <a:ln w="28575">
            <a:solidFill>
              <a:srgbClr val="7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51520" y="95366"/>
            <a:ext cx="114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clockwise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35896" y="2348880"/>
            <a:ext cx="5528415" cy="160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dirty="0">
                <a:solidFill>
                  <a:srgbClr val="7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solidFill>
                  <a:srgbClr val="7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The rotation of the first vector (</a:t>
            </a:r>
            <a:r>
              <a:rPr lang="en-US" sz="2800" b="1" dirty="0">
                <a:latin typeface="Georgia" panose="02040502050405020303" pitchFamily="18" charset="0"/>
              </a:rPr>
              <a:t>a</a:t>
            </a:r>
            <a:r>
              <a:rPr lang="en-US" sz="2000" dirty="0"/>
              <a:t>) to the side of the second one (</a:t>
            </a:r>
            <a:r>
              <a:rPr lang="en-US" sz="2800" b="1" dirty="0">
                <a:latin typeface="Georgia" panose="02040502050405020303" pitchFamily="18" charset="0"/>
              </a:rPr>
              <a:t>b</a:t>
            </a:r>
            <a:r>
              <a:rPr lang="en-US" sz="2000" dirty="0"/>
              <a:t>) along the shortest arc would occur </a:t>
            </a:r>
            <a:r>
              <a:rPr lang="en-US" sz="2000" b="1" dirty="0">
                <a:solidFill>
                  <a:srgbClr val="2F26E6"/>
                </a:solidFill>
              </a:rPr>
              <a:t>in the same direction</a:t>
            </a:r>
            <a:r>
              <a:rPr lang="en-US" sz="2000" dirty="0"/>
              <a:t> as the rotation of 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/>
              <a:t>1</a:t>
            </a:r>
            <a:r>
              <a:rPr lang="en-US" sz="2000" dirty="0"/>
              <a:t> to the side of 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/>
              <a:t>2</a:t>
            </a:r>
            <a:r>
              <a:rPr lang="en-US" sz="2000" dirty="0"/>
              <a:t> by an angle of </a:t>
            </a:r>
            <a:r>
              <a:rPr lang="ru-RU" sz="2000" dirty="0"/>
              <a:t> </a:t>
            </a:r>
            <a:r>
              <a:rPr lang="en-US" sz="2000" dirty="0"/>
              <a:t>viewed from the end of the basis vector 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/>
              <a:t>3</a:t>
            </a:r>
            <a:r>
              <a:rPr lang="en-US" sz="2000" dirty="0"/>
              <a:t>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43608" y="2027202"/>
            <a:ext cx="188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С</a:t>
            </a:r>
            <a:r>
              <a:rPr lang="en-US" dirty="0" err="1">
                <a:solidFill>
                  <a:srgbClr val="C00000"/>
                </a:solidFill>
              </a:rPr>
              <a:t>ounterclockwise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33990" y="4126441"/>
            <a:ext cx="549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0000"/>
                </a:solidFill>
              </a:rPr>
              <a:t>Anti-commutativity:</a:t>
            </a:r>
            <a:r>
              <a:rPr lang="en-US" sz="2400" dirty="0"/>
              <a:t>  </a:t>
            </a:r>
            <a:r>
              <a:rPr lang="ru-RU" sz="2400" dirty="0">
                <a:latin typeface="Georgia" panose="02040502050405020303" pitchFamily="18" charset="0"/>
              </a:rPr>
              <a:t>[</a:t>
            </a:r>
            <a:r>
              <a:rPr lang="ru-RU" sz="2400" b="1" dirty="0">
                <a:latin typeface="Georgia" panose="02040502050405020303" pitchFamily="18" charset="0"/>
              </a:rPr>
              <a:t>a </a:t>
            </a:r>
            <a:r>
              <a:rPr lang="ru-RU" sz="2400" b="1" dirty="0">
                <a:latin typeface="Georgia" panose="02040502050405020303" pitchFamily="18" charset="0"/>
                <a:sym typeface="Symbol"/>
              </a:rPr>
              <a:t></a:t>
            </a:r>
            <a:r>
              <a:rPr lang="ru-RU" sz="2400" b="1" dirty="0">
                <a:latin typeface="Georgia" panose="02040502050405020303" pitchFamily="18" charset="0"/>
              </a:rPr>
              <a:t> b]</a:t>
            </a:r>
            <a:r>
              <a:rPr lang="ru-RU" sz="2400" dirty="0">
                <a:latin typeface="Georgia" panose="02040502050405020303" pitchFamily="18" charset="0"/>
              </a:rPr>
              <a:t> = – [</a:t>
            </a:r>
            <a:r>
              <a:rPr lang="ru-RU" sz="2400" b="1" dirty="0">
                <a:latin typeface="Georgia" panose="02040502050405020303" pitchFamily="18" charset="0"/>
              </a:rPr>
              <a:t>b </a:t>
            </a:r>
            <a:r>
              <a:rPr lang="ru-RU" sz="2400" b="1" dirty="0">
                <a:latin typeface="Georgia" panose="02040502050405020303" pitchFamily="18" charset="0"/>
                <a:sym typeface="Symbol"/>
              </a:rPr>
              <a:t></a:t>
            </a:r>
            <a:r>
              <a:rPr lang="ru-RU" sz="2400" b="1" dirty="0">
                <a:latin typeface="Georgia" panose="02040502050405020303" pitchFamily="18" charset="0"/>
              </a:rPr>
              <a:t> a]</a:t>
            </a:r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24" name="Объект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55336"/>
              </p:ext>
            </p:extLst>
          </p:nvPr>
        </p:nvGraphicFramePr>
        <p:xfrm>
          <a:off x="2828925" y="4724400"/>
          <a:ext cx="320516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3" imgW="3936960" imgH="1777680" progId="Equation.DSMT4">
                  <p:embed/>
                </p:oleObj>
              </mc:Choice>
              <mc:Fallback>
                <p:oleObj name="Equation" r:id="rId3" imgW="3936960" imgH="177768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4724400"/>
                        <a:ext cx="3205163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1861325" y="6165304"/>
            <a:ext cx="723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= e</a:t>
            </a:r>
            <a:r>
              <a:rPr 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Georgia" panose="02040502050405020303" pitchFamily="18" charset="0"/>
              </a:rPr>
              <a:t>a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Georgia" panose="02040502050405020303" pitchFamily="18" charset="0"/>
              </a:rPr>
              <a:t>b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 </a:t>
            </a:r>
            <a:r>
              <a:rPr lang="en-US" sz="2400" i="1" dirty="0">
                <a:latin typeface="Georgia" panose="02040502050405020303" pitchFamily="18" charset="0"/>
              </a:rPr>
              <a:t>a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Georgia" panose="02040502050405020303" pitchFamily="18" charset="0"/>
              </a:rPr>
              <a:t>b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Georgia" panose="02040502050405020303" pitchFamily="18" charset="0"/>
              </a:rPr>
              <a:t>a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Georgia" panose="02040502050405020303" pitchFamily="18" charset="0"/>
              </a:rPr>
              <a:t>b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 </a:t>
            </a:r>
            <a:r>
              <a:rPr lang="en-US" sz="2400" i="1" dirty="0">
                <a:latin typeface="Georgia" panose="02040502050405020303" pitchFamily="18" charset="0"/>
              </a:rPr>
              <a:t>a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Georgia" panose="02040502050405020303" pitchFamily="18" charset="0"/>
              </a:rPr>
              <a:t>b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Georgia" panose="02040502050405020303" pitchFamily="18" charset="0"/>
              </a:rPr>
              <a:t>a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Georgia" panose="02040502050405020303" pitchFamily="18" charset="0"/>
              </a:rPr>
              <a:t>b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 </a:t>
            </a:r>
            <a:r>
              <a:rPr lang="en-US" sz="2400" i="1" dirty="0">
                <a:latin typeface="Georgia" panose="02040502050405020303" pitchFamily="18" charset="0"/>
              </a:rPr>
              <a:t>a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Georgia" panose="02040502050405020303" pitchFamily="18" charset="0"/>
              </a:rPr>
              <a:t>b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/>
              <a:t> 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1679536" y="314194"/>
            <a:ext cx="2247385" cy="120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2867074" y="332656"/>
            <a:ext cx="1027378" cy="859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371648">
            <a:off x="1561233" y="510865"/>
            <a:ext cx="21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S</a:t>
            </a:r>
            <a:r>
              <a:rPr lang="en-US" sz="1400" i="1" dirty="0">
                <a:latin typeface="Georgia" panose="02040502050405020303" pitchFamily="18" charset="0"/>
              </a:rPr>
              <a:t>(</a:t>
            </a:r>
            <a:r>
              <a:rPr lang="en-US" sz="1400" i="1" dirty="0" err="1">
                <a:latin typeface="Georgia" panose="02040502050405020303" pitchFamily="18" charset="0"/>
              </a:rPr>
              <a:t>paralelogram</a:t>
            </a:r>
            <a:r>
              <a:rPr lang="en-US" sz="1400" i="1" dirty="0">
                <a:latin typeface="Georgia" panose="02040502050405020303" pitchFamily="18" charset="0"/>
              </a:rPr>
              <a:t> </a:t>
            </a:r>
            <a:r>
              <a:rPr lang="en-US" sz="1400" b="1" i="1" dirty="0">
                <a:latin typeface="Georgia" panose="02040502050405020303" pitchFamily="18" charset="0"/>
              </a:rPr>
              <a:t>ab</a:t>
            </a:r>
            <a:r>
              <a:rPr lang="en-US" sz="1400" i="1" dirty="0">
                <a:latin typeface="Georgia" panose="02040502050405020303" pitchFamily="18" charset="0"/>
              </a:rPr>
              <a:t>)</a:t>
            </a:r>
            <a:endParaRPr lang="ru-RU" sz="1400" i="1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H="1">
            <a:off x="1389373" y="464697"/>
            <a:ext cx="279530" cy="82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олилиния 27"/>
          <p:cNvSpPr/>
          <p:nvPr/>
        </p:nvSpPr>
        <p:spPr>
          <a:xfrm>
            <a:off x="978193" y="1030177"/>
            <a:ext cx="342000" cy="288000"/>
          </a:xfrm>
          <a:custGeom>
            <a:avLst/>
            <a:gdLst>
              <a:gd name="connsiteX0" fmla="*/ 0 w 297711"/>
              <a:gd name="connsiteY0" fmla="*/ 1182 h 235098"/>
              <a:gd name="connsiteX1" fmla="*/ 191386 w 297711"/>
              <a:gd name="connsiteY1" fmla="*/ 11814 h 235098"/>
              <a:gd name="connsiteX2" fmla="*/ 276446 w 297711"/>
              <a:gd name="connsiteY2" fmla="*/ 86242 h 235098"/>
              <a:gd name="connsiteX3" fmla="*/ 297711 w 297711"/>
              <a:gd name="connsiteY3" fmla="*/ 235098 h 235098"/>
              <a:gd name="connsiteX4" fmla="*/ 297711 w 297711"/>
              <a:gd name="connsiteY4" fmla="*/ 235098 h 23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11" h="235098">
                <a:moveTo>
                  <a:pt x="0" y="1182"/>
                </a:moveTo>
                <a:cubicBezTo>
                  <a:pt x="72656" y="-591"/>
                  <a:pt x="145312" y="-2363"/>
                  <a:pt x="191386" y="11814"/>
                </a:cubicBezTo>
                <a:cubicBezTo>
                  <a:pt x="237460" y="25991"/>
                  <a:pt x="258725" y="49028"/>
                  <a:pt x="276446" y="86242"/>
                </a:cubicBezTo>
                <a:cubicBezTo>
                  <a:pt x="294167" y="123456"/>
                  <a:pt x="297711" y="235098"/>
                  <a:pt x="297711" y="235098"/>
                </a:cubicBezTo>
                <a:lnTo>
                  <a:pt x="297711" y="235098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1348060" y="1235191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1602523" y="40466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96391D-34B2-4BDA-89AB-15829AEEE242}"/>
                  </a:ext>
                </a:extLst>
              </p:cNvPr>
              <p:cNvSpPr txBox="1"/>
              <p:nvPr/>
            </p:nvSpPr>
            <p:spPr>
              <a:xfrm>
                <a:off x="25012" y="622754"/>
                <a:ext cx="9108504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i="1" dirty="0">
                    <a:latin typeface="Georgia" panose="02040502050405020303" pitchFamily="18" charset="0"/>
                  </a:rPr>
                  <a:t>                         =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:r>
                  <a:rPr lang="en-US" sz="2400" b="1" dirty="0">
                    <a:latin typeface="Georgia" panose="02040502050405020303" pitchFamily="18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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b="1" dirty="0">
                    <a:latin typeface="Georgia" panose="02040502050405020303" pitchFamily="18" charset="0"/>
                  </a:rPr>
                  <a:t>]</a:t>
                </a:r>
                <a:r>
                  <a:rPr lang="en-US" sz="2400" i="1" dirty="0">
                    <a:latin typeface="Georgia" panose="02040502050405020303" pitchFamily="18" charset="0"/>
                  </a:rPr>
                  <a:t>+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Georgia" panose="02040502050405020303" pitchFamily="18" charset="0"/>
                  </a:rPr>
                  <a:t>) </a:t>
                </a:r>
                <a:r>
                  <a:rPr lang="en-US" sz="2400" b="1" dirty="0">
                    <a:latin typeface="Georgia" panose="02040502050405020303" pitchFamily="18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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b="1" dirty="0">
                    <a:latin typeface="Georgia" panose="02040502050405020303" pitchFamily="18" charset="0"/>
                  </a:rPr>
                  <a:t>]</a:t>
                </a:r>
                <a:r>
                  <a:rPr lang="en-US" sz="2400" dirty="0">
                    <a:latin typeface="Georgia" panose="02040502050405020303" pitchFamily="18" charset="0"/>
                  </a:rPr>
                  <a:t>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Georgia" panose="02040502050405020303" pitchFamily="18" charset="0"/>
                  </a:rPr>
                  <a:t>) </a:t>
                </a:r>
                <a:r>
                  <a:rPr lang="en-US" sz="2400" b="1" dirty="0">
                    <a:latin typeface="Georgia" panose="02040502050405020303" pitchFamily="18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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b="1" dirty="0">
                    <a:latin typeface="Georgia" panose="02040502050405020303" pitchFamily="18" charset="0"/>
                  </a:rPr>
                  <a:t>]</a:t>
                </a:r>
                <a:r>
                  <a:rPr lang="en-US" sz="2400" dirty="0">
                    <a:latin typeface="Georgia" panose="02040502050405020303" pitchFamily="18" charset="0"/>
                  </a:rPr>
                  <a:t>+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Georgia" panose="02040502050405020303" pitchFamily="18" charset="0"/>
                  </a:rPr>
                  <a:t>                          +</a:t>
                </a:r>
                <a:r>
                  <a:rPr lang="en-US" sz="2400" i="1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Georgia" panose="02040502050405020303" pitchFamily="18" charset="0"/>
                  </a:rPr>
                  <a:t>) </a:t>
                </a:r>
                <a:r>
                  <a:rPr lang="en-US" sz="2400" b="1" dirty="0">
                    <a:latin typeface="Georgia" panose="02040502050405020303" pitchFamily="18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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b="1" dirty="0">
                    <a:latin typeface="Georgia" panose="02040502050405020303" pitchFamily="18" charset="0"/>
                  </a:rPr>
                  <a:t>]</a:t>
                </a:r>
                <a:r>
                  <a:rPr lang="en-US" sz="2400" dirty="0">
                    <a:latin typeface="Georgia" panose="02040502050405020303" pitchFamily="18" charset="0"/>
                  </a:rPr>
                  <a:t>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:r>
                  <a:rPr lang="en-US" sz="2400" b="1" dirty="0">
                    <a:latin typeface="Georgia" panose="02040502050405020303" pitchFamily="18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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b="1" dirty="0">
                    <a:latin typeface="Georgia" panose="02040502050405020303" pitchFamily="18" charset="0"/>
                  </a:rPr>
                  <a:t>]</a:t>
                </a:r>
                <a:r>
                  <a:rPr lang="en-US" sz="2400" dirty="0">
                    <a:latin typeface="Georgia" panose="02040502050405020303" pitchFamily="18" charset="0"/>
                  </a:rPr>
                  <a:t>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:r>
                  <a:rPr lang="en-US" sz="2400" b="1" dirty="0">
                    <a:latin typeface="Georgia" panose="02040502050405020303" pitchFamily="18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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b="1" dirty="0">
                    <a:latin typeface="Georgia" panose="02040502050405020303" pitchFamily="18" charset="0"/>
                  </a:rPr>
                  <a:t>]</a:t>
                </a:r>
                <a:r>
                  <a:rPr lang="en-US" sz="2400" dirty="0">
                    <a:latin typeface="Georgia" panose="02040502050405020303" pitchFamily="18" charset="0"/>
                  </a:rPr>
                  <a:t>+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Georgia" panose="02040502050405020303" pitchFamily="18" charset="0"/>
                  </a:rPr>
                  <a:t>                          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1" dirty="0">
                        <a:latin typeface="Georgia" panose="02040502050405020303" pitchFamily="18" charset="0"/>
                      </a:rPr>
                      <m:t>[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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b="1" dirty="0">
                    <a:latin typeface="Georgia" panose="02040502050405020303" pitchFamily="18" charset="0"/>
                  </a:rPr>
                  <a:t>]</a:t>
                </a:r>
                <a:r>
                  <a:rPr lang="en-US" sz="2400" dirty="0">
                    <a:latin typeface="Georgia" panose="02040502050405020303" pitchFamily="18" charset="0"/>
                  </a:rPr>
                  <a:t>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:r>
                  <a:rPr lang="en-US" sz="2400" b="1" dirty="0">
                    <a:latin typeface="Georgia" panose="02040502050405020303" pitchFamily="18" charset="0"/>
                  </a:rPr>
                  <a:t> [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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b="1" dirty="0">
                    <a:latin typeface="Georgia" panose="02040502050405020303" pitchFamily="18" charset="0"/>
                  </a:rPr>
                  <a:t>]</a:t>
                </a:r>
                <a:r>
                  <a:rPr lang="en-US" sz="2400" dirty="0">
                    <a:latin typeface="Georgia" panose="02040502050405020303" pitchFamily="18" charset="0"/>
                  </a:rPr>
                  <a:t>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:r>
                  <a:rPr lang="en-US" sz="2400" b="1" dirty="0">
                    <a:latin typeface="Georgia" panose="02040502050405020303" pitchFamily="18" charset="0"/>
                  </a:rPr>
                  <a:t> [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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b="1" dirty="0">
                    <a:latin typeface="Georgia" panose="02040502050405020303" pitchFamily="18" charset="0"/>
                  </a:rPr>
                  <a:t>] =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96391D-34B2-4BDA-89AB-15829AEE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2" y="622754"/>
                <a:ext cx="9108504" cy="1508105"/>
              </a:xfrm>
              <a:prstGeom prst="rect">
                <a:avLst/>
              </a:prstGeom>
              <a:blipFill>
                <a:blip r:embed="rId2"/>
                <a:stretch>
                  <a:fillRect t="-3226" b="-80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F1B4397-32BA-4D60-9FB5-D7EDE79109C7}"/>
              </a:ext>
            </a:extLst>
          </p:cNvPr>
          <p:cNvGrpSpPr/>
          <p:nvPr/>
        </p:nvGrpSpPr>
        <p:grpSpPr>
          <a:xfrm>
            <a:off x="-15635" y="1495995"/>
            <a:ext cx="2610234" cy="1706796"/>
            <a:chOff x="547151" y="3414372"/>
            <a:chExt cx="2610234" cy="1706796"/>
          </a:xfrm>
        </p:grpSpPr>
        <p:grpSp>
          <p:nvGrpSpPr>
            <p:cNvPr id="4" name="Group 87">
              <a:extLst>
                <a:ext uri="{FF2B5EF4-FFF2-40B4-BE49-F238E27FC236}">
                  <a16:creationId xmlns:a16="http://schemas.microsoft.com/office/drawing/2014/main" id="{29B0D2A1-7274-48AF-AF04-BE8AF8857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151" y="3414372"/>
              <a:ext cx="2610234" cy="1706796"/>
              <a:chOff x="1987" y="2708"/>
              <a:chExt cx="1314" cy="840"/>
            </a:xfrm>
          </p:grpSpPr>
          <p:grpSp>
            <p:nvGrpSpPr>
              <p:cNvPr id="8" name="Group 5">
                <a:extLst>
                  <a:ext uri="{FF2B5EF4-FFF2-40B4-BE49-F238E27FC236}">
                    <a16:creationId xmlns:a16="http://schemas.microsoft.com/office/drawing/2014/main" id="{24280716-2814-4131-A255-25732CACDE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5" y="2752"/>
                <a:ext cx="96" cy="512"/>
                <a:chOff x="3180" y="11664"/>
                <a:chExt cx="232" cy="1279"/>
              </a:xfrm>
            </p:grpSpPr>
            <p:sp>
              <p:nvSpPr>
                <p:cNvPr id="20" name="Rectangle 6">
                  <a:extLst>
                    <a:ext uri="{FF2B5EF4-FFF2-40B4-BE49-F238E27FC236}">
                      <a16:creationId xmlns:a16="http://schemas.microsoft.com/office/drawing/2014/main" id="{A58D3E3A-3324-4F70-9280-4FBC841D0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3" y="11890"/>
                  <a:ext cx="46" cy="105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21" name="Freeform 7">
                  <a:extLst>
                    <a:ext uri="{FF2B5EF4-FFF2-40B4-BE49-F238E27FC236}">
                      <a16:creationId xmlns:a16="http://schemas.microsoft.com/office/drawing/2014/main" id="{F403D11F-0E2C-4913-8173-CE4F92A6BF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0" y="11664"/>
                  <a:ext cx="232" cy="231"/>
                </a:xfrm>
                <a:custGeom>
                  <a:avLst/>
                  <a:gdLst>
                    <a:gd name="T0" fmla="*/ 232 w 232"/>
                    <a:gd name="T1" fmla="*/ 231 h 231"/>
                    <a:gd name="T2" fmla="*/ 115 w 232"/>
                    <a:gd name="T3" fmla="*/ 0 h 231"/>
                    <a:gd name="T4" fmla="*/ 0 w 232"/>
                    <a:gd name="T5" fmla="*/ 231 h 231"/>
                    <a:gd name="T6" fmla="*/ 232 w 232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2"/>
                    <a:gd name="T13" fmla="*/ 0 h 231"/>
                    <a:gd name="T14" fmla="*/ 232 w 232"/>
                    <a:gd name="T15" fmla="*/ 231 h 2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2" h="231">
                      <a:moveTo>
                        <a:pt x="232" y="231"/>
                      </a:moveTo>
                      <a:lnTo>
                        <a:pt x="115" y="0"/>
                      </a:lnTo>
                      <a:lnTo>
                        <a:pt x="0" y="231"/>
                      </a:lnTo>
                      <a:lnTo>
                        <a:pt x="232" y="2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8">
                <a:extLst>
                  <a:ext uri="{FF2B5EF4-FFF2-40B4-BE49-F238E27FC236}">
                    <a16:creationId xmlns:a16="http://schemas.microsoft.com/office/drawing/2014/main" id="{6F1C520D-0F41-4AB9-AAD6-32B3E304F1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6" y="3257"/>
                <a:ext cx="360" cy="291"/>
                <a:chOff x="2438" y="12927"/>
                <a:chExt cx="866" cy="727"/>
              </a:xfrm>
            </p:grpSpPr>
            <p:sp>
              <p:nvSpPr>
                <p:cNvPr id="18" name="Freeform 19">
                  <a:extLst>
                    <a:ext uri="{FF2B5EF4-FFF2-40B4-BE49-F238E27FC236}">
                      <a16:creationId xmlns:a16="http://schemas.microsoft.com/office/drawing/2014/main" id="{479E9AD0-4651-47C2-B898-6300428CF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6" y="12927"/>
                  <a:ext cx="708" cy="602"/>
                </a:xfrm>
                <a:custGeom>
                  <a:avLst/>
                  <a:gdLst>
                    <a:gd name="T0" fmla="*/ 708 w 708"/>
                    <a:gd name="T1" fmla="*/ 33 h 602"/>
                    <a:gd name="T2" fmla="*/ 680 w 708"/>
                    <a:gd name="T3" fmla="*/ 0 h 602"/>
                    <a:gd name="T4" fmla="*/ 0 w 708"/>
                    <a:gd name="T5" fmla="*/ 568 h 602"/>
                    <a:gd name="T6" fmla="*/ 29 w 708"/>
                    <a:gd name="T7" fmla="*/ 602 h 602"/>
                    <a:gd name="T8" fmla="*/ 708 w 708"/>
                    <a:gd name="T9" fmla="*/ 33 h 6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8"/>
                    <a:gd name="T16" fmla="*/ 0 h 602"/>
                    <a:gd name="T17" fmla="*/ 708 w 708"/>
                    <a:gd name="T18" fmla="*/ 602 h 6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8" h="602">
                      <a:moveTo>
                        <a:pt x="708" y="33"/>
                      </a:moveTo>
                      <a:lnTo>
                        <a:pt x="680" y="0"/>
                      </a:lnTo>
                      <a:lnTo>
                        <a:pt x="0" y="568"/>
                      </a:lnTo>
                      <a:lnTo>
                        <a:pt x="29" y="602"/>
                      </a:lnTo>
                      <a:lnTo>
                        <a:pt x="70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20">
                  <a:extLst>
                    <a:ext uri="{FF2B5EF4-FFF2-40B4-BE49-F238E27FC236}">
                      <a16:creationId xmlns:a16="http://schemas.microsoft.com/office/drawing/2014/main" id="{20B1C158-F458-45B6-A454-151A3A858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8" y="13416"/>
                  <a:ext cx="252" cy="238"/>
                </a:xfrm>
                <a:custGeom>
                  <a:avLst/>
                  <a:gdLst>
                    <a:gd name="T0" fmla="*/ 103 w 252"/>
                    <a:gd name="T1" fmla="*/ 0 h 238"/>
                    <a:gd name="T2" fmla="*/ 0 w 252"/>
                    <a:gd name="T3" fmla="*/ 238 h 238"/>
                    <a:gd name="T4" fmla="*/ 252 w 252"/>
                    <a:gd name="T5" fmla="*/ 180 h 238"/>
                    <a:gd name="T6" fmla="*/ 103 w 252"/>
                    <a:gd name="T7" fmla="*/ 0 h 2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238"/>
                    <a:gd name="T14" fmla="*/ 252 w 252"/>
                    <a:gd name="T15" fmla="*/ 238 h 2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238">
                      <a:moveTo>
                        <a:pt x="103" y="0"/>
                      </a:moveTo>
                      <a:lnTo>
                        <a:pt x="0" y="238"/>
                      </a:lnTo>
                      <a:lnTo>
                        <a:pt x="252" y="18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1">
                <a:extLst>
                  <a:ext uri="{FF2B5EF4-FFF2-40B4-BE49-F238E27FC236}">
                    <a16:creationId xmlns:a16="http://schemas.microsoft.com/office/drawing/2014/main" id="{2F66B5D2-B8A3-4D31-9169-DF12631D1E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1" y="3218"/>
                <a:ext cx="648" cy="93"/>
                <a:chOff x="3295" y="12828"/>
                <a:chExt cx="1560" cy="233"/>
              </a:xfrm>
            </p:grpSpPr>
            <p:sp>
              <p:nvSpPr>
                <p:cNvPr id="16" name="Rectangle 22">
                  <a:extLst>
                    <a:ext uri="{FF2B5EF4-FFF2-40B4-BE49-F238E27FC236}">
                      <a16:creationId xmlns:a16="http://schemas.microsoft.com/office/drawing/2014/main" id="{B9D7EE9F-9B1B-4838-BA27-4DFF2B52D0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5" y="12922"/>
                  <a:ext cx="1334" cy="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17" name="Freeform 23">
                  <a:extLst>
                    <a:ext uri="{FF2B5EF4-FFF2-40B4-BE49-F238E27FC236}">
                      <a16:creationId xmlns:a16="http://schemas.microsoft.com/office/drawing/2014/main" id="{0E7B63B9-0CAC-4B1A-85B3-2F494AAC0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" y="12828"/>
                  <a:ext cx="231" cy="233"/>
                </a:xfrm>
                <a:custGeom>
                  <a:avLst/>
                  <a:gdLst>
                    <a:gd name="T0" fmla="*/ 0 w 231"/>
                    <a:gd name="T1" fmla="*/ 233 h 233"/>
                    <a:gd name="T2" fmla="*/ 231 w 231"/>
                    <a:gd name="T3" fmla="*/ 115 h 233"/>
                    <a:gd name="T4" fmla="*/ 0 w 231"/>
                    <a:gd name="T5" fmla="*/ 0 h 233"/>
                    <a:gd name="T6" fmla="*/ 0 w 231"/>
                    <a:gd name="T7" fmla="*/ 233 h 2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1"/>
                    <a:gd name="T13" fmla="*/ 0 h 233"/>
                    <a:gd name="T14" fmla="*/ 231 w 231"/>
                    <a:gd name="T15" fmla="*/ 233 h 2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1" h="233">
                      <a:moveTo>
                        <a:pt x="0" y="233"/>
                      </a:moveTo>
                      <a:lnTo>
                        <a:pt x="231" y="115"/>
                      </a:lnTo>
                      <a:lnTo>
                        <a:pt x="0" y="0"/>
                      </a:lnTo>
                      <a:lnTo>
                        <a:pt x="0" y="2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" name="Freeform 67">
                <a:extLst>
                  <a:ext uri="{FF2B5EF4-FFF2-40B4-BE49-F238E27FC236}">
                    <a16:creationId xmlns:a16="http://schemas.microsoft.com/office/drawing/2014/main" id="{CFA40F5D-4054-427A-9854-5E92C1DE8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3" y="3422"/>
                <a:ext cx="28" cy="13"/>
              </a:xfrm>
              <a:custGeom>
                <a:avLst/>
                <a:gdLst>
                  <a:gd name="T0" fmla="*/ 7 w 67"/>
                  <a:gd name="T1" fmla="*/ 0 h 33"/>
                  <a:gd name="T2" fmla="*/ 5 w 67"/>
                  <a:gd name="T3" fmla="*/ 0 h 33"/>
                  <a:gd name="T4" fmla="*/ 3 w 67"/>
                  <a:gd name="T5" fmla="*/ 2 h 33"/>
                  <a:gd name="T6" fmla="*/ 0 w 67"/>
                  <a:gd name="T7" fmla="*/ 4 h 33"/>
                  <a:gd name="T8" fmla="*/ 0 w 67"/>
                  <a:gd name="T9" fmla="*/ 7 h 33"/>
                  <a:gd name="T10" fmla="*/ 0 w 67"/>
                  <a:gd name="T11" fmla="*/ 9 h 33"/>
                  <a:gd name="T12" fmla="*/ 0 w 67"/>
                  <a:gd name="T13" fmla="*/ 12 h 33"/>
                  <a:gd name="T14" fmla="*/ 3 w 67"/>
                  <a:gd name="T15" fmla="*/ 14 h 33"/>
                  <a:gd name="T16" fmla="*/ 5 w 67"/>
                  <a:gd name="T17" fmla="*/ 14 h 33"/>
                  <a:gd name="T18" fmla="*/ 60 w 67"/>
                  <a:gd name="T19" fmla="*/ 33 h 33"/>
                  <a:gd name="T20" fmla="*/ 63 w 67"/>
                  <a:gd name="T21" fmla="*/ 33 h 33"/>
                  <a:gd name="T22" fmla="*/ 65 w 67"/>
                  <a:gd name="T23" fmla="*/ 33 h 33"/>
                  <a:gd name="T24" fmla="*/ 67 w 67"/>
                  <a:gd name="T25" fmla="*/ 31 h 33"/>
                  <a:gd name="T26" fmla="*/ 67 w 67"/>
                  <a:gd name="T27" fmla="*/ 28 h 33"/>
                  <a:gd name="T28" fmla="*/ 67 w 67"/>
                  <a:gd name="T29" fmla="*/ 26 h 33"/>
                  <a:gd name="T30" fmla="*/ 67 w 67"/>
                  <a:gd name="T31" fmla="*/ 24 h 33"/>
                  <a:gd name="T32" fmla="*/ 65 w 67"/>
                  <a:gd name="T33" fmla="*/ 21 h 33"/>
                  <a:gd name="T34" fmla="*/ 63 w 67"/>
                  <a:gd name="T35" fmla="*/ 19 h 33"/>
                  <a:gd name="T36" fmla="*/ 7 w 67"/>
                  <a:gd name="T37" fmla="*/ 0 h 3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7"/>
                  <a:gd name="T58" fmla="*/ 0 h 33"/>
                  <a:gd name="T59" fmla="*/ 67 w 67"/>
                  <a:gd name="T60" fmla="*/ 33 h 3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7" h="33">
                    <a:moveTo>
                      <a:pt x="7" y="0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0" y="33"/>
                    </a:lnTo>
                    <a:lnTo>
                      <a:pt x="63" y="33"/>
                    </a:lnTo>
                    <a:lnTo>
                      <a:pt x="65" y="33"/>
                    </a:lnTo>
                    <a:lnTo>
                      <a:pt x="67" y="31"/>
                    </a:lnTo>
                    <a:lnTo>
                      <a:pt x="67" y="28"/>
                    </a:lnTo>
                    <a:lnTo>
                      <a:pt x="67" y="26"/>
                    </a:lnTo>
                    <a:lnTo>
                      <a:pt x="67" y="24"/>
                    </a:lnTo>
                    <a:lnTo>
                      <a:pt x="65" y="21"/>
                    </a:lnTo>
                    <a:lnTo>
                      <a:pt x="63" y="1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 Box 81">
                <a:extLst>
                  <a:ext uri="{FF2B5EF4-FFF2-40B4-BE49-F238E27FC236}">
                    <a16:creationId xmlns:a16="http://schemas.microsoft.com/office/drawing/2014/main" id="{B3E130DB-C9D2-4EEF-AD86-24B065336C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7" y="292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1800"/>
              </a:p>
            </p:txBody>
          </p:sp>
          <p:sp>
            <p:nvSpPr>
              <p:cNvPr id="13" name="Text Box 84">
                <a:extLst>
                  <a:ext uri="{FF2B5EF4-FFF2-40B4-BE49-F238E27FC236}">
                    <a16:creationId xmlns:a16="http://schemas.microsoft.com/office/drawing/2014/main" id="{890989A6-C789-4CA9-9582-D5EE1044F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8" y="2708"/>
                <a:ext cx="24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b="1" dirty="0">
                    <a:latin typeface="Georgia" pitchFamily="18" charset="0"/>
                  </a:rPr>
                  <a:t>e</a:t>
                </a:r>
                <a:r>
                  <a:rPr lang="en-US" altLang="ru-RU" sz="2400" baseline="-25000" dirty="0"/>
                  <a:t>3</a:t>
                </a:r>
                <a:endParaRPr lang="ru-RU" altLang="ru-RU" sz="2400" dirty="0"/>
              </a:p>
            </p:txBody>
          </p:sp>
          <p:sp>
            <p:nvSpPr>
              <p:cNvPr id="14" name="Text Box 85">
                <a:extLst>
                  <a:ext uri="{FF2B5EF4-FFF2-40B4-BE49-F238E27FC236}">
                    <a16:creationId xmlns:a16="http://schemas.microsoft.com/office/drawing/2014/main" id="{CB44F479-0EC5-43AC-9838-6ECA7108DA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070"/>
                <a:ext cx="255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b="1" dirty="0">
                    <a:latin typeface="Georgia" pitchFamily="18" charset="0"/>
                  </a:rPr>
                  <a:t>e</a:t>
                </a:r>
                <a:r>
                  <a:rPr lang="en-US" altLang="ru-RU" sz="2400" baseline="-25000" dirty="0"/>
                  <a:t>2</a:t>
                </a:r>
                <a:endParaRPr lang="ru-RU" altLang="ru-RU" sz="2400" dirty="0"/>
              </a:p>
            </p:txBody>
          </p:sp>
          <p:sp>
            <p:nvSpPr>
              <p:cNvPr id="15" name="Text Box 86">
                <a:extLst>
                  <a:ext uri="{FF2B5EF4-FFF2-40B4-BE49-F238E27FC236}">
                    <a16:creationId xmlns:a16="http://schemas.microsoft.com/office/drawing/2014/main" id="{2E432AD1-A808-40A1-9CF3-4E4437B083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3264"/>
                <a:ext cx="255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b="1" dirty="0">
                    <a:latin typeface="Georgia" pitchFamily="18" charset="0"/>
                  </a:rPr>
                  <a:t>e</a:t>
                </a:r>
                <a:r>
                  <a:rPr lang="en-US" altLang="ru-RU" sz="2400" baseline="-25000" dirty="0"/>
                  <a:t>1</a:t>
                </a:r>
                <a:endParaRPr lang="ru-RU" altLang="ru-RU" sz="2400" dirty="0"/>
              </a:p>
            </p:txBody>
          </p:sp>
        </p:grpSp>
        <p:sp>
          <p:nvSpPr>
            <p:cNvPr id="5" name="Полилиния 101">
              <a:extLst>
                <a:ext uri="{FF2B5EF4-FFF2-40B4-BE49-F238E27FC236}">
                  <a16:creationId xmlns:a16="http://schemas.microsoft.com/office/drawing/2014/main" id="{847391D7-B575-4109-909B-35E66F35AE88}"/>
                </a:ext>
              </a:extLst>
            </p:cNvPr>
            <p:cNvSpPr/>
            <p:nvPr/>
          </p:nvSpPr>
          <p:spPr>
            <a:xfrm>
              <a:off x="1135603" y="4505153"/>
              <a:ext cx="1116431" cy="371336"/>
            </a:xfrm>
            <a:custGeom>
              <a:avLst/>
              <a:gdLst>
                <a:gd name="connsiteX0" fmla="*/ 0 w 1116431"/>
                <a:gd name="connsiteY0" fmla="*/ 350874 h 371336"/>
                <a:gd name="connsiteX1" fmla="*/ 457200 w 1116431"/>
                <a:gd name="connsiteY1" fmla="*/ 350874 h 371336"/>
                <a:gd name="connsiteX2" fmla="*/ 1010093 w 1116431"/>
                <a:gd name="connsiteY2" fmla="*/ 138223 h 371336"/>
                <a:gd name="connsiteX3" fmla="*/ 1116418 w 1116431"/>
                <a:gd name="connsiteY3" fmla="*/ 10632 h 371336"/>
                <a:gd name="connsiteX4" fmla="*/ 1116418 w 1116431"/>
                <a:gd name="connsiteY4" fmla="*/ 10632 h 371336"/>
                <a:gd name="connsiteX5" fmla="*/ 1116418 w 1116431"/>
                <a:gd name="connsiteY5" fmla="*/ 0 h 37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6431" h="371336">
                  <a:moveTo>
                    <a:pt x="0" y="350874"/>
                  </a:moveTo>
                  <a:cubicBezTo>
                    <a:pt x="144425" y="368595"/>
                    <a:pt x="288851" y="386316"/>
                    <a:pt x="457200" y="350874"/>
                  </a:cubicBezTo>
                  <a:cubicBezTo>
                    <a:pt x="625549" y="315432"/>
                    <a:pt x="900223" y="194930"/>
                    <a:pt x="1010093" y="138223"/>
                  </a:cubicBezTo>
                  <a:cubicBezTo>
                    <a:pt x="1119963" y="81516"/>
                    <a:pt x="1116418" y="10632"/>
                    <a:pt x="1116418" y="10632"/>
                  </a:cubicBezTo>
                  <a:lnTo>
                    <a:pt x="1116418" y="10632"/>
                  </a:lnTo>
                  <a:lnTo>
                    <a:pt x="111641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40DD2D1C-ACDC-442A-A965-C45D0984E34C}"/>
                </a:ext>
              </a:extLst>
            </p:cNvPr>
            <p:cNvCxnSpPr/>
            <p:nvPr/>
          </p:nvCxnSpPr>
          <p:spPr>
            <a:xfrm rot="1200000" flipV="1">
              <a:off x="2031473" y="4524873"/>
              <a:ext cx="216000" cy="108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55CA2FFC-F78C-489D-913D-FCFA2233C863}"/>
                </a:ext>
              </a:extLst>
            </p:cNvPr>
            <p:cNvCxnSpPr/>
            <p:nvPr/>
          </p:nvCxnSpPr>
          <p:spPr>
            <a:xfrm rot="1020000" flipV="1">
              <a:off x="2188217" y="4538991"/>
              <a:ext cx="70258" cy="21297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Объект 22">
                <a:extLst>
                  <a:ext uri="{FF2B5EF4-FFF2-40B4-BE49-F238E27FC236}">
                    <a16:creationId xmlns:a16="http://schemas.microsoft.com/office/drawing/2014/main" id="{1706371E-AA59-4421-B47A-1236C1A5AF7D}"/>
                  </a:ext>
                </a:extLst>
              </p:cNvPr>
              <p:cNvSpPr txBox="1"/>
              <p:nvPr/>
            </p:nvSpPr>
            <p:spPr bwMode="auto">
              <a:xfrm>
                <a:off x="2987824" y="5489162"/>
                <a:ext cx="4210454" cy="1423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2800" b="1" dirty="0">
                    <a:latin typeface="Georgia" panose="02040502050405020303" pitchFamily="18" charset="0"/>
                  </a:rPr>
                  <a:t>[</a:t>
                </a:r>
                <a:r>
                  <a:rPr lang="en-US" sz="2800" b="1" dirty="0" err="1">
                    <a:latin typeface="Georgia" panose="02040502050405020303" pitchFamily="18" charset="0"/>
                  </a:rPr>
                  <a:t>r</a:t>
                </a:r>
                <a:r>
                  <a:rPr lang="en-US" sz="2800" b="1" dirty="0" err="1">
                    <a:latin typeface="Georgia" panose="02040502050405020303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sz="2800" b="1" dirty="0" err="1">
                    <a:latin typeface="Georgia" panose="02040502050405020303" pitchFamily="18" charset="0"/>
                  </a:rPr>
                  <a:t>u</a:t>
                </a:r>
                <a:r>
                  <a:rPr lang="en-US" sz="2800" b="1" dirty="0">
                    <a:latin typeface="Georgia" panose="02040502050405020303" pitchFamily="18" charset="0"/>
                  </a:rPr>
                  <a:t>]</a:t>
                </a:r>
                <a:r>
                  <a:rPr lang="ru-RU" sz="2800" b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Объект 22">
                <a:extLst>
                  <a:ext uri="{FF2B5EF4-FFF2-40B4-BE49-F238E27FC236}">
                    <a16:creationId xmlns:a16="http://schemas.microsoft.com/office/drawing/2014/main" id="{1706371E-AA59-4421-B47A-1236C1A5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5489162"/>
                <a:ext cx="4210454" cy="1423841"/>
              </a:xfrm>
              <a:prstGeom prst="rect">
                <a:avLst/>
              </a:prstGeom>
              <a:blipFill>
                <a:blip r:embed="rId3"/>
                <a:stretch>
                  <a:fillRect l="-2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82292B-A25A-410B-BA82-7107287D8EA4}"/>
                  </a:ext>
                </a:extLst>
              </p:cNvPr>
              <p:cNvSpPr txBox="1"/>
              <p:nvPr/>
            </p:nvSpPr>
            <p:spPr>
              <a:xfrm>
                <a:off x="3055997" y="2744930"/>
                <a:ext cx="5515186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latin typeface="Georgia" panose="02040502050405020303" pitchFamily="18" charset="0"/>
                  </a:rPr>
                  <a:t>=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Georgia" panose="02040502050405020303" pitchFamily="18" charset="0"/>
                  </a:rPr>
                  <a:t>)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Georgia" panose="02040502050405020303" pitchFamily="18" charset="0"/>
                  </a:rPr>
                  <a:t>)(</a:t>
                </a:r>
                <a:r>
                  <a:rPr lang="en-US" sz="2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ru-RU" sz="2400" b="1" dirty="0">
                    <a:latin typeface="Georgia" pitchFamily="18" charset="0"/>
                  </a:rPr>
                  <a:t>e</a:t>
                </a:r>
                <a:r>
                  <a:rPr lang="en-US" altLang="ru-RU" sz="2400" baseline="-25000" dirty="0"/>
                  <a:t>3</a:t>
                </a:r>
                <a:r>
                  <a:rPr lang="en-US" sz="2400" dirty="0">
                    <a:latin typeface="Georgia" panose="02040502050405020303" pitchFamily="18" charset="0"/>
                  </a:rPr>
                  <a:t>) 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Georgia" panose="02040502050405020303" pitchFamily="18" charset="0"/>
                  </a:rPr>
                  <a:t> )(</a:t>
                </a:r>
                <a:r>
                  <a:rPr lang="en-US" altLang="ru-RU" sz="2400" b="1" dirty="0">
                    <a:latin typeface="Georgia" pitchFamily="18" charset="0"/>
                  </a:rPr>
                  <a:t>e</a:t>
                </a:r>
                <a:r>
                  <a:rPr lang="en-US" altLang="ru-RU" sz="2400" baseline="-25000" dirty="0"/>
                  <a:t>2</a:t>
                </a:r>
                <a:r>
                  <a:rPr lang="en-US" sz="2400" dirty="0">
                    <a:latin typeface="Georgia" panose="02040502050405020303" pitchFamily="18" charset="0"/>
                  </a:rPr>
                  <a:t>) +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  +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Georgia" panose="02040502050405020303" pitchFamily="18" charset="0"/>
                  </a:rPr>
                  <a:t>)(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Georgia" panose="02040502050405020303" pitchFamily="18" charset="0"/>
                  </a:rPr>
                  <a:t>)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Georgia" panose="02040502050405020303" pitchFamily="18" charset="0"/>
                  </a:rPr>
                  <a:t>)(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+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  +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</a:rPr>
                      <m:t>)(</m:t>
                    </m:r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:r>
                  <a:rPr lang="en-US" sz="2400" b="1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:r>
                  <a:rPr lang="en-US" sz="2400" b="1" dirty="0">
                    <a:latin typeface="Georgia" panose="02040502050405020303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82292B-A25A-410B-BA82-7107287D8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997" y="2744930"/>
                <a:ext cx="5515186" cy="1354217"/>
              </a:xfrm>
              <a:prstGeom prst="rect">
                <a:avLst/>
              </a:prstGeom>
              <a:blipFill>
                <a:blip r:embed="rId4"/>
                <a:stretch>
                  <a:fillRect l="-1657" t="-4054" b="-9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5AE8DF-49C7-4365-92F4-BD33A6D3A443}"/>
                  </a:ext>
                </a:extLst>
              </p:cNvPr>
              <p:cNvSpPr txBox="1"/>
              <p:nvPr/>
            </p:nvSpPr>
            <p:spPr>
              <a:xfrm>
                <a:off x="0" y="19727"/>
                <a:ext cx="92525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Georgia" panose="02040502050405020303" pitchFamily="18" charset="0"/>
                  </a:rPr>
                  <a:t>[</a:t>
                </a:r>
                <a:r>
                  <a:rPr lang="en-US" sz="2800" b="1" dirty="0" err="1">
                    <a:latin typeface="Georgia" panose="02040502050405020303" pitchFamily="18" charset="0"/>
                  </a:rPr>
                  <a:t>r</a:t>
                </a:r>
                <a:r>
                  <a:rPr lang="en-US" sz="2800" b="1" dirty="0" err="1">
                    <a:latin typeface="Georgia" panose="02040502050405020303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sz="2800" b="1" dirty="0" err="1">
                    <a:latin typeface="Georgia" panose="02040502050405020303" pitchFamily="18" charset="0"/>
                  </a:rPr>
                  <a:t>u</a:t>
                </a:r>
                <a:r>
                  <a:rPr lang="en-US" sz="2800" b="1" dirty="0">
                    <a:latin typeface="Georgia" panose="02040502050405020303" pitchFamily="18" charset="0"/>
                  </a:rPr>
                  <a:t>]</a:t>
                </a:r>
                <a:r>
                  <a:rPr lang="ru-RU" sz="2800" b="1" dirty="0">
                    <a:latin typeface="Georgia" panose="02040502050405020303" pitchFamily="18" charset="0"/>
                  </a:rPr>
                  <a:t> </a:t>
                </a:r>
                <a:r>
                  <a:rPr lang="ru-RU" sz="2400" b="1" dirty="0">
                    <a:latin typeface="Georgia" panose="02040502050405020303" pitchFamily="18" charset="0"/>
                  </a:rPr>
                  <a:t>= </a:t>
                </a:r>
                <a:r>
                  <a:rPr lang="en-US" sz="2400" b="1" dirty="0">
                    <a:latin typeface="Georgia" panose="02040502050405020303" pitchFamily="18" charset="0"/>
                  </a:rPr>
                  <a:t>[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r</a:t>
                </a:r>
                <a:r>
                  <a:rPr lang="en-US" sz="2400" i="1" baseline="-28000" dirty="0" err="1">
                    <a:latin typeface="Georgia" panose="02040502050405020303" pitchFamily="18" charset="0"/>
                  </a:rPr>
                  <a:t>i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a:rPr lang="en-US" sz="2400" b="0" i="1" baseline="-28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 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k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a:rPr lang="en-US" sz="2400" b="0" i="1" baseline="-28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baseline="-28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latin typeface="Georgia" panose="02040502050405020303" pitchFamily="18" charset="0"/>
                  </a:rPr>
                  <a:t>]</a:t>
                </a:r>
                <a:r>
                  <a:rPr lang="en-US" sz="2400" i="1" dirty="0">
                    <a:latin typeface="Georgia" panose="02040502050405020303" pitchFamily="18" charset="0"/>
                  </a:rPr>
                  <a:t>= </a:t>
                </a:r>
                <a:r>
                  <a:rPr lang="en-US" sz="2400" b="1" dirty="0">
                    <a:latin typeface="Georgia" panose="02040502050405020303" pitchFamily="18" charset="0"/>
                  </a:rPr>
                  <a:t>[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+ 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+ 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:r>
                  <a:rPr lang="en-US" sz="2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+ 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+ 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:r>
                  <a:rPr lang="en-US" sz="2400" b="1" dirty="0">
                    <a:latin typeface="Georgia" panose="02040502050405020303" pitchFamily="18" charset="0"/>
                  </a:rPr>
                  <a:t>]=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5AE8DF-49C7-4365-92F4-BD33A6D3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727"/>
                <a:ext cx="9252520" cy="523220"/>
              </a:xfrm>
              <a:prstGeom prst="rect">
                <a:avLst/>
              </a:prstGeom>
              <a:blipFill>
                <a:blip r:embed="rId5"/>
                <a:stretch>
                  <a:fillRect l="-1318"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48A618E-D0E8-4070-AED9-50A48FE55566}"/>
              </a:ext>
            </a:extLst>
          </p:cNvPr>
          <p:cNvSpPr txBox="1"/>
          <p:nvPr/>
        </p:nvSpPr>
        <p:spPr>
          <a:xfrm>
            <a:off x="99581" y="4616648"/>
            <a:ext cx="824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[</a:t>
            </a:r>
            <a:r>
              <a:rPr lang="en-US" sz="2800" b="1" dirty="0" err="1">
                <a:latin typeface="Georgia" panose="02040502050405020303" pitchFamily="18" charset="0"/>
              </a:rPr>
              <a:t>r</a:t>
            </a:r>
            <a:r>
              <a:rPr lang="en-US" sz="2800" b="1" dirty="0" err="1">
                <a:latin typeface="Georgia" panose="02040502050405020303" pitchFamily="18" charset="0"/>
                <a:sym typeface="Symbol" panose="05050102010706020507" pitchFamily="18" charset="2"/>
              </a:rPr>
              <a:t></a:t>
            </a:r>
            <a:r>
              <a:rPr lang="en-US" sz="2800" b="1" dirty="0" err="1">
                <a:latin typeface="Georgia" panose="02040502050405020303" pitchFamily="18" charset="0"/>
              </a:rPr>
              <a:t>u</a:t>
            </a:r>
            <a:r>
              <a:rPr lang="en-US" sz="2800" b="1" dirty="0">
                <a:latin typeface="Georgia" panose="02040502050405020303" pitchFamily="18" charset="0"/>
              </a:rPr>
              <a:t>]</a:t>
            </a:r>
            <a:r>
              <a:rPr lang="ru-RU" sz="2800" b="1" dirty="0">
                <a:latin typeface="Georgia" panose="02040502050405020303" pitchFamily="18" charset="0"/>
              </a:rPr>
              <a:t> </a:t>
            </a:r>
            <a:r>
              <a:rPr lang="ru-RU" sz="2400" b="1" dirty="0">
                <a:latin typeface="Georgia" panose="02040502050405020303" pitchFamily="18" charset="0"/>
              </a:rPr>
              <a:t>=</a:t>
            </a:r>
            <a:r>
              <a:rPr lang="en-US" sz="2400" b="1" dirty="0">
                <a:latin typeface="Georgia" panose="02040502050405020303" pitchFamily="18" charset="0"/>
              </a:rPr>
              <a:t> e</a:t>
            </a:r>
            <a:r>
              <a:rPr 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Georgia" panose="02040502050405020303" pitchFamily="18" charset="0"/>
              </a:rPr>
              <a:t>r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Georgia" panose="02040502050405020303" pitchFamily="18" charset="0"/>
              </a:rPr>
              <a:t>u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 </a:t>
            </a:r>
            <a:r>
              <a:rPr lang="en-US" sz="2400" i="1" dirty="0">
                <a:latin typeface="Georgia" panose="02040502050405020303" pitchFamily="18" charset="0"/>
              </a:rPr>
              <a:t>r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Georgia" panose="02040502050405020303" pitchFamily="18" charset="0"/>
              </a:rPr>
              <a:t>u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Georgia" panose="02040502050405020303" pitchFamily="18" charset="0"/>
              </a:rPr>
              <a:t>r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Georgia" panose="02040502050405020303" pitchFamily="18" charset="0"/>
              </a:rPr>
              <a:t>u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 </a:t>
            </a:r>
            <a:r>
              <a:rPr lang="en-US" sz="2400" i="1" dirty="0">
                <a:latin typeface="Georgia" panose="02040502050405020303" pitchFamily="18" charset="0"/>
              </a:rPr>
              <a:t>r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Georgia" panose="02040502050405020303" pitchFamily="18" charset="0"/>
              </a:rPr>
              <a:t>u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Georgia" panose="02040502050405020303" pitchFamily="18" charset="0"/>
              </a:rPr>
              <a:t>r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Georgia" panose="02040502050405020303" pitchFamily="18" charset="0"/>
              </a:rPr>
              <a:t>u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sym typeface="Symbol"/>
              </a:rPr>
              <a:t> </a:t>
            </a:r>
            <a:r>
              <a:rPr lang="en-US" sz="2400" i="1" dirty="0">
                <a:latin typeface="Georgia" panose="02040502050405020303" pitchFamily="18" charset="0"/>
              </a:rPr>
              <a:t>r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Georgia" panose="02040502050405020303" pitchFamily="18" charset="0"/>
              </a:rPr>
              <a:t>u</a:t>
            </a:r>
            <a:r>
              <a:rPr lang="en-US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64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3" grpId="0"/>
      <p:bldP spid="26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830A9047-C8FD-4D1C-B9D0-FCAFC46659FA}"/>
                  </a:ext>
                </a:extLst>
              </p:cNvPr>
              <p:cNvSpPr txBox="1"/>
              <p:nvPr/>
            </p:nvSpPr>
            <p:spPr bwMode="auto">
              <a:xfrm>
                <a:off x="2283194" y="330516"/>
                <a:ext cx="4679974" cy="12965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b="1" dirty="0">
                              <a:latin typeface="Georgia" panose="02040502050405020303" pitchFamily="18" charset="0"/>
                            </a:rPr>
                            <m:t>v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latin typeface="Georgia" panose="02040502050405020303" pitchFamily="18" charset="0"/>
                            </a:rPr>
                            <m:t>w</m:t>
                          </m:r>
                        </m:e>
                      </m:d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830A9047-C8FD-4D1C-B9D0-FCAFC4665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3194" y="330516"/>
                <a:ext cx="4679974" cy="1296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2E7085-5327-41CE-8AB8-B61ADD69FEB7}"/>
                  </a:ext>
                </a:extLst>
              </p:cNvPr>
              <p:cNvSpPr txBox="1"/>
              <p:nvPr/>
            </p:nvSpPr>
            <p:spPr>
              <a:xfrm>
                <a:off x="1121598" y="1787697"/>
                <a:ext cx="7740352" cy="119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i="1" dirty="0" err="1">
                    <a:latin typeface="Georgia" panose="02040502050405020303" pitchFamily="18" charset="0"/>
                  </a:rPr>
                  <a:t>V</a:t>
                </a:r>
                <a:r>
                  <a:rPr lang="en-US" sz="2700" b="1" baseline="-25000" dirty="0" err="1">
                    <a:latin typeface="Georgia" panose="02040502050405020303" pitchFamily="18" charset="0"/>
                  </a:rPr>
                  <a:t>uvw</a:t>
                </a:r>
                <a:r>
                  <a:rPr lang="en-US" sz="2700" b="1" baseline="-25000" dirty="0">
                    <a:latin typeface="Georgia" panose="02040502050405020303" pitchFamily="18" charset="0"/>
                  </a:rPr>
                  <a:t> </a:t>
                </a:r>
                <a:r>
                  <a:rPr lang="ru-RU" sz="2700" dirty="0"/>
                  <a:t>= </a:t>
                </a:r>
                <a:r>
                  <a:rPr lang="en-US" sz="2700" b="1" dirty="0">
                    <a:latin typeface="Georgia" panose="02040502050405020303" pitchFamily="18" charset="0"/>
                  </a:rPr>
                  <a:t>u</a:t>
                </a:r>
                <a:r>
                  <a:rPr lang="en-US" sz="2700" b="1" dirty="0">
                    <a:latin typeface="Georgia" panose="02040502050405020303" pitchFamily="18" charset="0"/>
                    <a:sym typeface="Symbol" panose="05050102010706020507" pitchFamily="18" charset="2"/>
                  </a:rPr>
                  <a:t>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7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700" b="1" dirty="0">
                            <a:latin typeface="Georgia" panose="02040502050405020303" pitchFamily="18" charset="0"/>
                          </a:rPr>
                          <m:t>v</m:t>
                        </m:r>
                        <m:r>
                          <a:rPr lang="ru-RU" sz="27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700" b="1" dirty="0">
                            <a:latin typeface="Georgia" panose="02040502050405020303" pitchFamily="18" charset="0"/>
                          </a:rPr>
                          <m:t>w</m:t>
                        </m:r>
                      </m:e>
                    </m:d>
                  </m:oMath>
                </a14:m>
                <a:r>
                  <a:rPr lang="en-US" sz="2700" dirty="0"/>
                  <a:t> = </a:t>
                </a:r>
                <a:r>
                  <a:rPr lang="en-US" sz="2700" i="1" dirty="0" err="1">
                    <a:latin typeface="Georgia" panose="02040502050405020303" pitchFamily="18" charset="0"/>
                  </a:rPr>
                  <a:t>u</a:t>
                </a:r>
                <a:r>
                  <a:rPr lang="en-US" sz="2700" i="1" baseline="-25000" dirty="0" err="1">
                    <a:latin typeface="Georgia" panose="02040502050405020303" pitchFamily="18" charset="0"/>
                  </a:rPr>
                  <a:t>i</a:t>
                </a:r>
                <a:r>
                  <a:rPr lang="ru-RU" sz="27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700" b="1" dirty="0">
                            <a:latin typeface="Georgia" panose="02040502050405020303" pitchFamily="18" charset="0"/>
                          </a:rPr>
                          <m:t>v</m:t>
                        </m:r>
                        <m:r>
                          <a:rPr lang="ru-RU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700" b="1" dirty="0">
                            <a:latin typeface="Georgia" panose="02040502050405020303" pitchFamily="18" charset="0"/>
                          </a:rPr>
                          <m:t>w</m:t>
                        </m:r>
                      </m:e>
                    </m:d>
                  </m:oMath>
                </a14:m>
                <a:r>
                  <a:rPr lang="en-US" sz="2700" i="1" baseline="-25000" dirty="0">
                    <a:latin typeface="Georgia" panose="02040502050405020303" pitchFamily="18" charset="0"/>
                  </a:rPr>
                  <a:t>i</a:t>
                </a:r>
                <a:r>
                  <a:rPr lang="en-US" sz="2700" dirty="0"/>
                  <a:t> =</a:t>
                </a:r>
                <a:r>
                  <a:rPr lang="ru-RU" sz="27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sz="27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2E7085-5327-41CE-8AB8-B61ADD69F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98" y="1787697"/>
                <a:ext cx="7740352" cy="1196353"/>
              </a:xfrm>
              <a:prstGeom prst="rect">
                <a:avLst/>
              </a:prstGeom>
              <a:blipFill>
                <a:blip r:embed="rId3"/>
                <a:stretch>
                  <a:fillRect l="-14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102957-D6A2-4741-B82D-C5861BD0E87F}"/>
              </a:ext>
            </a:extLst>
          </p:cNvPr>
          <p:cNvSpPr txBox="1"/>
          <p:nvPr/>
        </p:nvSpPr>
        <p:spPr>
          <a:xfrm>
            <a:off x="359532" y="3051700"/>
            <a:ext cx="694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Georgia" panose="02040502050405020303" pitchFamily="18" charset="0"/>
              </a:rPr>
              <a:t>V</a:t>
            </a:r>
            <a:r>
              <a:rPr lang="en-US" sz="2400" b="1" baseline="-25000" dirty="0" err="1">
                <a:latin typeface="Georgia" panose="02040502050405020303" pitchFamily="18" charset="0"/>
              </a:rPr>
              <a:t>uvw</a:t>
            </a:r>
            <a:r>
              <a:rPr lang="en-US" sz="2400" b="1" baseline="-250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orientation of </a:t>
            </a:r>
            <a:r>
              <a:rPr lang="en-US" sz="2400" b="1" dirty="0">
                <a:latin typeface="Georgia" panose="02040502050405020303" pitchFamily="18" charset="0"/>
              </a:rPr>
              <a:t>u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b="1" dirty="0">
                <a:latin typeface="Georgia" panose="02040502050405020303" pitchFamily="18" charset="0"/>
              </a:rPr>
              <a:t>v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/>
              <a:t>3</a:t>
            </a:r>
            <a:r>
              <a:rPr lang="en-US" sz="2400" dirty="0"/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A93601A-D811-4763-8DC3-B3DB8E2B1599}"/>
              </a:ext>
            </a:extLst>
          </p:cNvPr>
          <p:cNvGrpSpPr/>
          <p:nvPr/>
        </p:nvGrpSpPr>
        <p:grpSpPr>
          <a:xfrm>
            <a:off x="251520" y="4293096"/>
            <a:ext cx="2610234" cy="1706796"/>
            <a:chOff x="547151" y="3414372"/>
            <a:chExt cx="2610234" cy="1706796"/>
          </a:xfrm>
        </p:grpSpPr>
        <p:grpSp>
          <p:nvGrpSpPr>
            <p:cNvPr id="7" name="Group 87">
              <a:extLst>
                <a:ext uri="{FF2B5EF4-FFF2-40B4-BE49-F238E27FC236}">
                  <a16:creationId xmlns:a16="http://schemas.microsoft.com/office/drawing/2014/main" id="{821537FD-92F0-438D-9600-E88B8162D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151" y="3414372"/>
              <a:ext cx="2610234" cy="1706796"/>
              <a:chOff x="1987" y="2708"/>
              <a:chExt cx="1314" cy="840"/>
            </a:xfrm>
          </p:grpSpPr>
          <p:grpSp>
            <p:nvGrpSpPr>
              <p:cNvPr id="11" name="Group 5">
                <a:extLst>
                  <a:ext uri="{FF2B5EF4-FFF2-40B4-BE49-F238E27FC236}">
                    <a16:creationId xmlns:a16="http://schemas.microsoft.com/office/drawing/2014/main" id="{25B4A15E-BCCB-445A-9EC1-811697B87B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5" y="2752"/>
                <a:ext cx="96" cy="512"/>
                <a:chOff x="3180" y="11664"/>
                <a:chExt cx="232" cy="1279"/>
              </a:xfrm>
            </p:grpSpPr>
            <p:sp>
              <p:nvSpPr>
                <p:cNvPr id="23" name="Rectangle 6">
                  <a:extLst>
                    <a:ext uri="{FF2B5EF4-FFF2-40B4-BE49-F238E27FC236}">
                      <a16:creationId xmlns:a16="http://schemas.microsoft.com/office/drawing/2014/main" id="{A425B3E8-2802-40B5-812B-F784A68807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3" y="11890"/>
                  <a:ext cx="46" cy="105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24" name="Freeform 7">
                  <a:extLst>
                    <a:ext uri="{FF2B5EF4-FFF2-40B4-BE49-F238E27FC236}">
                      <a16:creationId xmlns:a16="http://schemas.microsoft.com/office/drawing/2014/main" id="{3E7F381E-E232-4137-915C-F8B645795C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0" y="11664"/>
                  <a:ext cx="232" cy="231"/>
                </a:xfrm>
                <a:custGeom>
                  <a:avLst/>
                  <a:gdLst>
                    <a:gd name="T0" fmla="*/ 232 w 232"/>
                    <a:gd name="T1" fmla="*/ 231 h 231"/>
                    <a:gd name="T2" fmla="*/ 115 w 232"/>
                    <a:gd name="T3" fmla="*/ 0 h 231"/>
                    <a:gd name="T4" fmla="*/ 0 w 232"/>
                    <a:gd name="T5" fmla="*/ 231 h 231"/>
                    <a:gd name="T6" fmla="*/ 232 w 232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2"/>
                    <a:gd name="T13" fmla="*/ 0 h 231"/>
                    <a:gd name="T14" fmla="*/ 232 w 232"/>
                    <a:gd name="T15" fmla="*/ 231 h 2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2" h="231">
                      <a:moveTo>
                        <a:pt x="232" y="231"/>
                      </a:moveTo>
                      <a:lnTo>
                        <a:pt x="115" y="0"/>
                      </a:lnTo>
                      <a:lnTo>
                        <a:pt x="0" y="231"/>
                      </a:lnTo>
                      <a:lnTo>
                        <a:pt x="232" y="2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8">
                <a:extLst>
                  <a:ext uri="{FF2B5EF4-FFF2-40B4-BE49-F238E27FC236}">
                    <a16:creationId xmlns:a16="http://schemas.microsoft.com/office/drawing/2014/main" id="{A0D5339B-F24E-4985-921C-404BBCF038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6" y="3257"/>
                <a:ext cx="360" cy="291"/>
                <a:chOff x="2438" y="12927"/>
                <a:chExt cx="866" cy="727"/>
              </a:xfrm>
            </p:grpSpPr>
            <p:sp>
              <p:nvSpPr>
                <p:cNvPr id="21" name="Freeform 19">
                  <a:extLst>
                    <a:ext uri="{FF2B5EF4-FFF2-40B4-BE49-F238E27FC236}">
                      <a16:creationId xmlns:a16="http://schemas.microsoft.com/office/drawing/2014/main" id="{EF57E834-ABC4-4C4F-83ED-942F981E5A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6" y="12927"/>
                  <a:ext cx="708" cy="602"/>
                </a:xfrm>
                <a:custGeom>
                  <a:avLst/>
                  <a:gdLst>
                    <a:gd name="T0" fmla="*/ 708 w 708"/>
                    <a:gd name="T1" fmla="*/ 33 h 602"/>
                    <a:gd name="T2" fmla="*/ 680 w 708"/>
                    <a:gd name="T3" fmla="*/ 0 h 602"/>
                    <a:gd name="T4" fmla="*/ 0 w 708"/>
                    <a:gd name="T5" fmla="*/ 568 h 602"/>
                    <a:gd name="T6" fmla="*/ 29 w 708"/>
                    <a:gd name="T7" fmla="*/ 602 h 602"/>
                    <a:gd name="T8" fmla="*/ 708 w 708"/>
                    <a:gd name="T9" fmla="*/ 33 h 6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8"/>
                    <a:gd name="T16" fmla="*/ 0 h 602"/>
                    <a:gd name="T17" fmla="*/ 708 w 708"/>
                    <a:gd name="T18" fmla="*/ 602 h 6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8" h="602">
                      <a:moveTo>
                        <a:pt x="708" y="33"/>
                      </a:moveTo>
                      <a:lnTo>
                        <a:pt x="680" y="0"/>
                      </a:lnTo>
                      <a:lnTo>
                        <a:pt x="0" y="568"/>
                      </a:lnTo>
                      <a:lnTo>
                        <a:pt x="29" y="602"/>
                      </a:lnTo>
                      <a:lnTo>
                        <a:pt x="70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0">
                  <a:extLst>
                    <a:ext uri="{FF2B5EF4-FFF2-40B4-BE49-F238E27FC236}">
                      <a16:creationId xmlns:a16="http://schemas.microsoft.com/office/drawing/2014/main" id="{844B3F38-820E-4C67-A948-E4E027DDCF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8" y="13416"/>
                  <a:ext cx="252" cy="238"/>
                </a:xfrm>
                <a:custGeom>
                  <a:avLst/>
                  <a:gdLst>
                    <a:gd name="T0" fmla="*/ 103 w 252"/>
                    <a:gd name="T1" fmla="*/ 0 h 238"/>
                    <a:gd name="T2" fmla="*/ 0 w 252"/>
                    <a:gd name="T3" fmla="*/ 238 h 238"/>
                    <a:gd name="T4" fmla="*/ 252 w 252"/>
                    <a:gd name="T5" fmla="*/ 180 h 238"/>
                    <a:gd name="T6" fmla="*/ 103 w 252"/>
                    <a:gd name="T7" fmla="*/ 0 h 2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238"/>
                    <a:gd name="T14" fmla="*/ 252 w 252"/>
                    <a:gd name="T15" fmla="*/ 238 h 2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238">
                      <a:moveTo>
                        <a:pt x="103" y="0"/>
                      </a:moveTo>
                      <a:lnTo>
                        <a:pt x="0" y="238"/>
                      </a:lnTo>
                      <a:lnTo>
                        <a:pt x="252" y="18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78A3B510-5A78-43CF-AD5D-AF433A5FDD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1" y="3218"/>
                <a:ext cx="648" cy="93"/>
                <a:chOff x="3295" y="12828"/>
                <a:chExt cx="1560" cy="233"/>
              </a:xfrm>
            </p:grpSpPr>
            <p:sp>
              <p:nvSpPr>
                <p:cNvPr id="19" name="Rectangle 22">
                  <a:extLst>
                    <a:ext uri="{FF2B5EF4-FFF2-40B4-BE49-F238E27FC236}">
                      <a16:creationId xmlns:a16="http://schemas.microsoft.com/office/drawing/2014/main" id="{B7B24BE9-54D2-4E34-B36A-2C8DBDFC2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5" y="12922"/>
                  <a:ext cx="1334" cy="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20" name="Freeform 23">
                  <a:extLst>
                    <a:ext uri="{FF2B5EF4-FFF2-40B4-BE49-F238E27FC236}">
                      <a16:creationId xmlns:a16="http://schemas.microsoft.com/office/drawing/2014/main" id="{23451767-D2CA-462F-8282-CDE82791D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" y="12828"/>
                  <a:ext cx="231" cy="233"/>
                </a:xfrm>
                <a:custGeom>
                  <a:avLst/>
                  <a:gdLst>
                    <a:gd name="T0" fmla="*/ 0 w 231"/>
                    <a:gd name="T1" fmla="*/ 233 h 233"/>
                    <a:gd name="T2" fmla="*/ 231 w 231"/>
                    <a:gd name="T3" fmla="*/ 115 h 233"/>
                    <a:gd name="T4" fmla="*/ 0 w 231"/>
                    <a:gd name="T5" fmla="*/ 0 h 233"/>
                    <a:gd name="T6" fmla="*/ 0 w 231"/>
                    <a:gd name="T7" fmla="*/ 233 h 2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1"/>
                    <a:gd name="T13" fmla="*/ 0 h 233"/>
                    <a:gd name="T14" fmla="*/ 231 w 231"/>
                    <a:gd name="T15" fmla="*/ 233 h 2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1" h="233">
                      <a:moveTo>
                        <a:pt x="0" y="233"/>
                      </a:moveTo>
                      <a:lnTo>
                        <a:pt x="231" y="115"/>
                      </a:lnTo>
                      <a:lnTo>
                        <a:pt x="0" y="0"/>
                      </a:lnTo>
                      <a:lnTo>
                        <a:pt x="0" y="2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67">
                <a:extLst>
                  <a:ext uri="{FF2B5EF4-FFF2-40B4-BE49-F238E27FC236}">
                    <a16:creationId xmlns:a16="http://schemas.microsoft.com/office/drawing/2014/main" id="{A931BE67-2BD5-41A0-97F2-25B0ADF1D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3" y="3422"/>
                <a:ext cx="28" cy="13"/>
              </a:xfrm>
              <a:custGeom>
                <a:avLst/>
                <a:gdLst>
                  <a:gd name="T0" fmla="*/ 7 w 67"/>
                  <a:gd name="T1" fmla="*/ 0 h 33"/>
                  <a:gd name="T2" fmla="*/ 5 w 67"/>
                  <a:gd name="T3" fmla="*/ 0 h 33"/>
                  <a:gd name="T4" fmla="*/ 3 w 67"/>
                  <a:gd name="T5" fmla="*/ 2 h 33"/>
                  <a:gd name="T6" fmla="*/ 0 w 67"/>
                  <a:gd name="T7" fmla="*/ 4 h 33"/>
                  <a:gd name="T8" fmla="*/ 0 w 67"/>
                  <a:gd name="T9" fmla="*/ 7 h 33"/>
                  <a:gd name="T10" fmla="*/ 0 w 67"/>
                  <a:gd name="T11" fmla="*/ 9 h 33"/>
                  <a:gd name="T12" fmla="*/ 0 w 67"/>
                  <a:gd name="T13" fmla="*/ 12 h 33"/>
                  <a:gd name="T14" fmla="*/ 3 w 67"/>
                  <a:gd name="T15" fmla="*/ 14 h 33"/>
                  <a:gd name="T16" fmla="*/ 5 w 67"/>
                  <a:gd name="T17" fmla="*/ 14 h 33"/>
                  <a:gd name="T18" fmla="*/ 60 w 67"/>
                  <a:gd name="T19" fmla="*/ 33 h 33"/>
                  <a:gd name="T20" fmla="*/ 63 w 67"/>
                  <a:gd name="T21" fmla="*/ 33 h 33"/>
                  <a:gd name="T22" fmla="*/ 65 w 67"/>
                  <a:gd name="T23" fmla="*/ 33 h 33"/>
                  <a:gd name="T24" fmla="*/ 67 w 67"/>
                  <a:gd name="T25" fmla="*/ 31 h 33"/>
                  <a:gd name="T26" fmla="*/ 67 w 67"/>
                  <a:gd name="T27" fmla="*/ 28 h 33"/>
                  <a:gd name="T28" fmla="*/ 67 w 67"/>
                  <a:gd name="T29" fmla="*/ 26 h 33"/>
                  <a:gd name="T30" fmla="*/ 67 w 67"/>
                  <a:gd name="T31" fmla="*/ 24 h 33"/>
                  <a:gd name="T32" fmla="*/ 65 w 67"/>
                  <a:gd name="T33" fmla="*/ 21 h 33"/>
                  <a:gd name="T34" fmla="*/ 63 w 67"/>
                  <a:gd name="T35" fmla="*/ 19 h 33"/>
                  <a:gd name="T36" fmla="*/ 7 w 67"/>
                  <a:gd name="T37" fmla="*/ 0 h 3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7"/>
                  <a:gd name="T58" fmla="*/ 0 h 33"/>
                  <a:gd name="T59" fmla="*/ 67 w 67"/>
                  <a:gd name="T60" fmla="*/ 33 h 3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7" h="33">
                    <a:moveTo>
                      <a:pt x="7" y="0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0" y="33"/>
                    </a:lnTo>
                    <a:lnTo>
                      <a:pt x="63" y="33"/>
                    </a:lnTo>
                    <a:lnTo>
                      <a:pt x="65" y="33"/>
                    </a:lnTo>
                    <a:lnTo>
                      <a:pt x="67" y="31"/>
                    </a:lnTo>
                    <a:lnTo>
                      <a:pt x="67" y="28"/>
                    </a:lnTo>
                    <a:lnTo>
                      <a:pt x="67" y="26"/>
                    </a:lnTo>
                    <a:lnTo>
                      <a:pt x="67" y="24"/>
                    </a:lnTo>
                    <a:lnTo>
                      <a:pt x="65" y="21"/>
                    </a:lnTo>
                    <a:lnTo>
                      <a:pt x="63" y="1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 Box 81">
                <a:extLst>
                  <a:ext uri="{FF2B5EF4-FFF2-40B4-BE49-F238E27FC236}">
                    <a16:creationId xmlns:a16="http://schemas.microsoft.com/office/drawing/2014/main" id="{B4A35DEA-DF85-407B-A644-C64089C41B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7" y="292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1800"/>
              </a:p>
            </p:txBody>
          </p:sp>
          <p:sp>
            <p:nvSpPr>
              <p:cNvPr id="16" name="Text Box 84">
                <a:extLst>
                  <a:ext uri="{FF2B5EF4-FFF2-40B4-BE49-F238E27FC236}">
                    <a16:creationId xmlns:a16="http://schemas.microsoft.com/office/drawing/2014/main" id="{F02592BA-2314-4A0D-AF61-4F08B17A4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8" y="2708"/>
                <a:ext cx="24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b="1" dirty="0">
                    <a:latin typeface="Georgia" pitchFamily="18" charset="0"/>
                  </a:rPr>
                  <a:t>e</a:t>
                </a:r>
                <a:r>
                  <a:rPr lang="en-US" altLang="ru-RU" sz="2400" baseline="-25000" dirty="0"/>
                  <a:t>3</a:t>
                </a:r>
                <a:endParaRPr lang="ru-RU" altLang="ru-RU" sz="2400" dirty="0"/>
              </a:p>
            </p:txBody>
          </p:sp>
          <p:sp>
            <p:nvSpPr>
              <p:cNvPr id="17" name="Text Box 85">
                <a:extLst>
                  <a:ext uri="{FF2B5EF4-FFF2-40B4-BE49-F238E27FC236}">
                    <a16:creationId xmlns:a16="http://schemas.microsoft.com/office/drawing/2014/main" id="{01BEE305-922E-417F-8F4D-1BF6A43EF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070"/>
                <a:ext cx="255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b="1" dirty="0">
                    <a:latin typeface="Georgia" pitchFamily="18" charset="0"/>
                  </a:rPr>
                  <a:t>e</a:t>
                </a:r>
                <a:r>
                  <a:rPr lang="en-US" altLang="ru-RU" sz="2400" baseline="-25000" dirty="0"/>
                  <a:t>2</a:t>
                </a:r>
                <a:endParaRPr lang="ru-RU" altLang="ru-RU" sz="2400" dirty="0"/>
              </a:p>
            </p:txBody>
          </p:sp>
          <p:sp>
            <p:nvSpPr>
              <p:cNvPr id="18" name="Text Box 86">
                <a:extLst>
                  <a:ext uri="{FF2B5EF4-FFF2-40B4-BE49-F238E27FC236}">
                    <a16:creationId xmlns:a16="http://schemas.microsoft.com/office/drawing/2014/main" id="{F0D8E477-9BD8-4D3E-95DE-34575FC5A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3264"/>
                <a:ext cx="255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b="1" dirty="0">
                    <a:latin typeface="Georgia" pitchFamily="18" charset="0"/>
                  </a:rPr>
                  <a:t>e</a:t>
                </a:r>
                <a:r>
                  <a:rPr lang="en-US" altLang="ru-RU" sz="2400" baseline="-25000" dirty="0"/>
                  <a:t>1</a:t>
                </a:r>
                <a:endParaRPr lang="ru-RU" altLang="ru-RU" sz="2400" dirty="0"/>
              </a:p>
            </p:txBody>
          </p:sp>
        </p:grpSp>
        <p:sp>
          <p:nvSpPr>
            <p:cNvPr id="8" name="Полилиния 101">
              <a:extLst>
                <a:ext uri="{FF2B5EF4-FFF2-40B4-BE49-F238E27FC236}">
                  <a16:creationId xmlns:a16="http://schemas.microsoft.com/office/drawing/2014/main" id="{0CE949C0-431E-4074-814D-70DF9C6A1DC0}"/>
                </a:ext>
              </a:extLst>
            </p:cNvPr>
            <p:cNvSpPr/>
            <p:nvPr/>
          </p:nvSpPr>
          <p:spPr>
            <a:xfrm>
              <a:off x="1135603" y="4505153"/>
              <a:ext cx="1116431" cy="371336"/>
            </a:xfrm>
            <a:custGeom>
              <a:avLst/>
              <a:gdLst>
                <a:gd name="connsiteX0" fmla="*/ 0 w 1116431"/>
                <a:gd name="connsiteY0" fmla="*/ 350874 h 371336"/>
                <a:gd name="connsiteX1" fmla="*/ 457200 w 1116431"/>
                <a:gd name="connsiteY1" fmla="*/ 350874 h 371336"/>
                <a:gd name="connsiteX2" fmla="*/ 1010093 w 1116431"/>
                <a:gd name="connsiteY2" fmla="*/ 138223 h 371336"/>
                <a:gd name="connsiteX3" fmla="*/ 1116418 w 1116431"/>
                <a:gd name="connsiteY3" fmla="*/ 10632 h 371336"/>
                <a:gd name="connsiteX4" fmla="*/ 1116418 w 1116431"/>
                <a:gd name="connsiteY4" fmla="*/ 10632 h 371336"/>
                <a:gd name="connsiteX5" fmla="*/ 1116418 w 1116431"/>
                <a:gd name="connsiteY5" fmla="*/ 0 h 37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6431" h="371336">
                  <a:moveTo>
                    <a:pt x="0" y="350874"/>
                  </a:moveTo>
                  <a:cubicBezTo>
                    <a:pt x="144425" y="368595"/>
                    <a:pt x="288851" y="386316"/>
                    <a:pt x="457200" y="350874"/>
                  </a:cubicBezTo>
                  <a:cubicBezTo>
                    <a:pt x="625549" y="315432"/>
                    <a:pt x="900223" y="194930"/>
                    <a:pt x="1010093" y="138223"/>
                  </a:cubicBezTo>
                  <a:cubicBezTo>
                    <a:pt x="1119963" y="81516"/>
                    <a:pt x="1116418" y="10632"/>
                    <a:pt x="1116418" y="10632"/>
                  </a:cubicBezTo>
                  <a:lnTo>
                    <a:pt x="1116418" y="10632"/>
                  </a:lnTo>
                  <a:lnTo>
                    <a:pt x="111641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DAF8372A-CB3F-47AF-AB42-4FC6705102D9}"/>
                </a:ext>
              </a:extLst>
            </p:cNvPr>
            <p:cNvCxnSpPr/>
            <p:nvPr/>
          </p:nvCxnSpPr>
          <p:spPr>
            <a:xfrm rot="1200000" flipV="1">
              <a:off x="2031473" y="4524873"/>
              <a:ext cx="216000" cy="108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6A440B1-41C8-4C46-9F41-EEBD690B7661}"/>
                </a:ext>
              </a:extLst>
            </p:cNvPr>
            <p:cNvCxnSpPr/>
            <p:nvPr/>
          </p:nvCxnSpPr>
          <p:spPr>
            <a:xfrm rot="1020000" flipV="1">
              <a:off x="2188217" y="4538991"/>
              <a:ext cx="70258" cy="21297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87">
            <a:extLst>
              <a:ext uri="{FF2B5EF4-FFF2-40B4-BE49-F238E27FC236}">
                <a16:creationId xmlns:a16="http://schemas.microsoft.com/office/drawing/2014/main" id="{86BBB4AD-6C5A-4C32-9419-D3CA2078BE6E}"/>
              </a:ext>
            </a:extLst>
          </p:cNvPr>
          <p:cNvGrpSpPr>
            <a:grpSpLocks/>
          </p:cNvGrpSpPr>
          <p:nvPr/>
        </p:nvGrpSpPr>
        <p:grpSpPr bwMode="auto">
          <a:xfrm rot="20448865">
            <a:off x="3489969" y="4470631"/>
            <a:ext cx="2610234" cy="1907953"/>
            <a:chOff x="1987" y="2778"/>
            <a:chExt cx="1314" cy="939"/>
          </a:xfrm>
        </p:grpSpPr>
        <p:grpSp>
          <p:nvGrpSpPr>
            <p:cNvPr id="32" name="Group 21">
              <a:extLst>
                <a:ext uri="{FF2B5EF4-FFF2-40B4-BE49-F238E27FC236}">
                  <a16:creationId xmlns:a16="http://schemas.microsoft.com/office/drawing/2014/main" id="{2C865E86-E59B-41EB-8287-8173D1A2E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1" y="3218"/>
              <a:ext cx="648" cy="93"/>
              <a:chOff x="3295" y="12828"/>
              <a:chExt cx="1560" cy="233"/>
            </a:xfrm>
          </p:grpSpPr>
          <p:sp>
            <p:nvSpPr>
              <p:cNvPr id="38" name="Rectangle 22">
                <a:extLst>
                  <a:ext uri="{FF2B5EF4-FFF2-40B4-BE49-F238E27FC236}">
                    <a16:creationId xmlns:a16="http://schemas.microsoft.com/office/drawing/2014/main" id="{56923DD0-D6A9-4CE2-975A-67A13DF82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" y="12922"/>
                <a:ext cx="1334" cy="4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2409DA6B-25BD-4D92-AC40-F1E6A4FD4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4" y="12828"/>
                <a:ext cx="231" cy="233"/>
              </a:xfrm>
              <a:custGeom>
                <a:avLst/>
                <a:gdLst>
                  <a:gd name="T0" fmla="*/ 0 w 231"/>
                  <a:gd name="T1" fmla="*/ 233 h 233"/>
                  <a:gd name="T2" fmla="*/ 231 w 231"/>
                  <a:gd name="T3" fmla="*/ 115 h 233"/>
                  <a:gd name="T4" fmla="*/ 0 w 231"/>
                  <a:gd name="T5" fmla="*/ 0 h 233"/>
                  <a:gd name="T6" fmla="*/ 0 w 231"/>
                  <a:gd name="T7" fmla="*/ 233 h 2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1"/>
                  <a:gd name="T13" fmla="*/ 0 h 233"/>
                  <a:gd name="T14" fmla="*/ 231 w 231"/>
                  <a:gd name="T15" fmla="*/ 233 h 2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1" h="233">
                    <a:moveTo>
                      <a:pt x="0" y="233"/>
                    </a:moveTo>
                    <a:lnTo>
                      <a:pt x="231" y="115"/>
                    </a:lnTo>
                    <a:lnTo>
                      <a:pt x="0" y="0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CA4558A0-66B2-456B-8BF0-93B0BEE3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3" y="3422"/>
              <a:ext cx="28" cy="13"/>
            </a:xfrm>
            <a:custGeom>
              <a:avLst/>
              <a:gdLst>
                <a:gd name="T0" fmla="*/ 7 w 67"/>
                <a:gd name="T1" fmla="*/ 0 h 33"/>
                <a:gd name="T2" fmla="*/ 5 w 67"/>
                <a:gd name="T3" fmla="*/ 0 h 33"/>
                <a:gd name="T4" fmla="*/ 3 w 67"/>
                <a:gd name="T5" fmla="*/ 2 h 33"/>
                <a:gd name="T6" fmla="*/ 0 w 67"/>
                <a:gd name="T7" fmla="*/ 4 h 33"/>
                <a:gd name="T8" fmla="*/ 0 w 67"/>
                <a:gd name="T9" fmla="*/ 7 h 33"/>
                <a:gd name="T10" fmla="*/ 0 w 67"/>
                <a:gd name="T11" fmla="*/ 9 h 33"/>
                <a:gd name="T12" fmla="*/ 0 w 67"/>
                <a:gd name="T13" fmla="*/ 12 h 33"/>
                <a:gd name="T14" fmla="*/ 3 w 67"/>
                <a:gd name="T15" fmla="*/ 14 h 33"/>
                <a:gd name="T16" fmla="*/ 5 w 67"/>
                <a:gd name="T17" fmla="*/ 14 h 33"/>
                <a:gd name="T18" fmla="*/ 60 w 67"/>
                <a:gd name="T19" fmla="*/ 33 h 33"/>
                <a:gd name="T20" fmla="*/ 63 w 67"/>
                <a:gd name="T21" fmla="*/ 33 h 33"/>
                <a:gd name="T22" fmla="*/ 65 w 67"/>
                <a:gd name="T23" fmla="*/ 33 h 33"/>
                <a:gd name="T24" fmla="*/ 67 w 67"/>
                <a:gd name="T25" fmla="*/ 31 h 33"/>
                <a:gd name="T26" fmla="*/ 67 w 67"/>
                <a:gd name="T27" fmla="*/ 28 h 33"/>
                <a:gd name="T28" fmla="*/ 67 w 67"/>
                <a:gd name="T29" fmla="*/ 26 h 33"/>
                <a:gd name="T30" fmla="*/ 67 w 67"/>
                <a:gd name="T31" fmla="*/ 24 h 33"/>
                <a:gd name="T32" fmla="*/ 65 w 67"/>
                <a:gd name="T33" fmla="*/ 21 h 33"/>
                <a:gd name="T34" fmla="*/ 63 w 67"/>
                <a:gd name="T35" fmla="*/ 19 h 33"/>
                <a:gd name="T36" fmla="*/ 7 w 67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7"/>
                <a:gd name="T58" fmla="*/ 0 h 33"/>
                <a:gd name="T59" fmla="*/ 67 w 67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7" h="33">
                  <a:moveTo>
                    <a:pt x="7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60" y="33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7" y="31"/>
                  </a:lnTo>
                  <a:lnTo>
                    <a:pt x="67" y="28"/>
                  </a:lnTo>
                  <a:lnTo>
                    <a:pt x="67" y="26"/>
                  </a:lnTo>
                  <a:lnTo>
                    <a:pt x="67" y="24"/>
                  </a:lnTo>
                  <a:lnTo>
                    <a:pt x="65" y="21"/>
                  </a:lnTo>
                  <a:lnTo>
                    <a:pt x="63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81">
              <a:extLst>
                <a:ext uri="{FF2B5EF4-FFF2-40B4-BE49-F238E27FC236}">
                  <a16:creationId xmlns:a16="http://schemas.microsoft.com/office/drawing/2014/main" id="{07B10DEC-3B48-4BCA-82CE-2DE386A0E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29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ru-RU" sz="1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 Box 84">
                  <a:extLst>
                    <a:ext uri="{FF2B5EF4-FFF2-40B4-BE49-F238E27FC236}">
                      <a16:creationId xmlns:a16="http://schemas.microsoft.com/office/drawing/2014/main" id="{C4C34B1C-892E-4ACC-A94A-85186D0C8C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338344">
                  <a:off x="2912" y="2778"/>
                  <a:ext cx="243" cy="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400" b="1" dirty="0" smtClean="0">
                            <a:latin typeface="Georgia" panose="02040502050405020303" pitchFamily="18" charset="0"/>
                          </a:rPr>
                          <m:t>w</m:t>
                        </m:r>
                      </m:oMath>
                    </m:oMathPara>
                  </a14:m>
                  <a:endParaRPr lang="ru-RU" altLang="ru-RU" sz="2400" dirty="0"/>
                </a:p>
              </p:txBody>
            </p:sp>
          </mc:Choice>
          <mc:Fallback>
            <p:sp>
              <p:nvSpPr>
                <p:cNvPr id="35" name="Text Box 84">
                  <a:extLst>
                    <a:ext uri="{FF2B5EF4-FFF2-40B4-BE49-F238E27FC236}">
                      <a16:creationId xmlns:a16="http://schemas.microsoft.com/office/drawing/2014/main" id="{C4C34B1C-892E-4ACC-A94A-85186D0C8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338344">
                  <a:off x="2912" y="2778"/>
                  <a:ext cx="243" cy="191"/>
                </a:xfrm>
                <a:prstGeom prst="rect">
                  <a:avLst/>
                </a:prstGeom>
                <a:blipFill>
                  <a:blip r:embed="rId4"/>
                  <a:stretch>
                    <a:fillRect l="-1205" b="-579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 Box 85">
                  <a:extLst>
                    <a:ext uri="{FF2B5EF4-FFF2-40B4-BE49-F238E27FC236}">
                      <a16:creationId xmlns:a16="http://schemas.microsoft.com/office/drawing/2014/main" id="{9564653B-99D6-4A5D-823E-60552B6C7B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151135">
                  <a:off x="3046" y="3070"/>
                  <a:ext cx="255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400" b="1" dirty="0" smtClean="0">
                            <a:latin typeface="Georgia" panose="02040502050405020303" pitchFamily="18" charset="0"/>
                          </a:rPr>
                          <m:t>v</m:t>
                        </m:r>
                      </m:oMath>
                    </m:oMathPara>
                  </a14:m>
                  <a:endParaRPr lang="ru-RU" altLang="ru-RU" sz="2400" dirty="0"/>
                </a:p>
              </p:txBody>
            </p:sp>
          </mc:Choice>
          <mc:Fallback>
            <p:sp>
              <p:nvSpPr>
                <p:cNvPr id="36" name="Text Box 85">
                  <a:extLst>
                    <a:ext uri="{FF2B5EF4-FFF2-40B4-BE49-F238E27FC236}">
                      <a16:creationId xmlns:a16="http://schemas.microsoft.com/office/drawing/2014/main" id="{9564653B-99D6-4A5D-823E-60552B6C7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151135">
                  <a:off x="3046" y="3070"/>
                  <a:ext cx="255" cy="2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 Box 86">
              <a:extLst>
                <a:ext uri="{FF2B5EF4-FFF2-40B4-BE49-F238E27FC236}">
                  <a16:creationId xmlns:a16="http://schemas.microsoft.com/office/drawing/2014/main" id="{747B4A50-A5E2-4601-9BC4-229C97E47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365743">
              <a:off x="3023" y="3534"/>
              <a:ext cx="25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latin typeface="Georgia" panose="02040502050405020303" pitchFamily="18" charset="0"/>
                </a:rPr>
                <a:t>u</a:t>
              </a:r>
              <a:endParaRPr lang="ru-RU" altLang="ru-RU" sz="2400" dirty="0"/>
            </a:p>
          </p:txBody>
        </p:sp>
      </p:grp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0D11D8B-64B0-4421-8CDE-C2277970EE86}"/>
              </a:ext>
            </a:extLst>
          </p:cNvPr>
          <p:cNvCxnSpPr/>
          <p:nvPr/>
        </p:nvCxnSpPr>
        <p:spPr>
          <a:xfrm>
            <a:off x="4456106" y="5566408"/>
            <a:ext cx="1340637" cy="38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олилиния: фигура 44">
            <a:extLst>
              <a:ext uri="{FF2B5EF4-FFF2-40B4-BE49-F238E27FC236}">
                <a16:creationId xmlns:a16="http://schemas.microsoft.com/office/drawing/2014/main" id="{DBF51AC7-CB56-41B3-AF2C-C4DC558C9ABE}"/>
              </a:ext>
            </a:extLst>
          </p:cNvPr>
          <p:cNvSpPr/>
          <p:nvPr/>
        </p:nvSpPr>
        <p:spPr>
          <a:xfrm>
            <a:off x="5410726" y="5248612"/>
            <a:ext cx="163986" cy="603548"/>
          </a:xfrm>
          <a:custGeom>
            <a:avLst/>
            <a:gdLst>
              <a:gd name="connsiteX0" fmla="*/ 0 w 163986"/>
              <a:gd name="connsiteY0" fmla="*/ 603548 h 603548"/>
              <a:gd name="connsiteX1" fmla="*/ 163961 w 163986"/>
              <a:gd name="connsiteY1" fmla="*/ 269319 h 603548"/>
              <a:gd name="connsiteX2" fmla="*/ 12612 w 163986"/>
              <a:gd name="connsiteY2" fmla="*/ 35989 h 603548"/>
              <a:gd name="connsiteX3" fmla="*/ 25224 w 163986"/>
              <a:gd name="connsiteY3" fmla="*/ 4458 h 60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986" h="603548">
                <a:moveTo>
                  <a:pt x="0" y="603548"/>
                </a:moveTo>
                <a:cubicBezTo>
                  <a:pt x="80929" y="483730"/>
                  <a:pt x="161859" y="363912"/>
                  <a:pt x="163961" y="269319"/>
                </a:cubicBezTo>
                <a:cubicBezTo>
                  <a:pt x="166063" y="174726"/>
                  <a:pt x="35735" y="80132"/>
                  <a:pt x="12612" y="35989"/>
                </a:cubicBezTo>
                <a:cubicBezTo>
                  <a:pt x="-10511" y="-8154"/>
                  <a:pt x="7356" y="-1848"/>
                  <a:pt x="25224" y="4458"/>
                </a:cubicBezTo>
              </a:path>
            </a:pathLst>
          </a:custGeom>
          <a:noFill/>
          <a:ln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57CCB51B-1433-4866-A74F-C5D28AEAAD73}"/>
              </a:ext>
            </a:extLst>
          </p:cNvPr>
          <p:cNvCxnSpPr>
            <a:cxnSpLocks/>
          </p:cNvCxnSpPr>
          <p:nvPr/>
        </p:nvCxnSpPr>
        <p:spPr>
          <a:xfrm flipV="1">
            <a:off x="4475866" y="4659316"/>
            <a:ext cx="693490" cy="931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4E2218D-30C6-4AAD-88C6-0B31339CC85E}"/>
              </a:ext>
            </a:extLst>
          </p:cNvPr>
          <p:cNvSpPr txBox="1"/>
          <p:nvPr/>
        </p:nvSpPr>
        <p:spPr>
          <a:xfrm>
            <a:off x="366736" y="3540325"/>
            <a:ext cx="715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Georgia" panose="02040502050405020303" pitchFamily="18" charset="0"/>
              </a:rPr>
              <a:t>V</a:t>
            </a:r>
            <a:r>
              <a:rPr lang="en-US" sz="2400" b="1" baseline="-25000" dirty="0" err="1">
                <a:latin typeface="Georgia" panose="02040502050405020303" pitchFamily="18" charset="0"/>
              </a:rPr>
              <a:t>uvw</a:t>
            </a:r>
            <a:r>
              <a:rPr lang="en-US" sz="2400" b="1" baseline="-250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orientation of </a:t>
            </a:r>
            <a:r>
              <a:rPr lang="en-US" sz="2400" b="1" dirty="0">
                <a:latin typeface="Georgia" panose="02040502050405020303" pitchFamily="18" charset="0"/>
              </a:rPr>
              <a:t>u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b="1" dirty="0">
                <a:latin typeface="Georgia" panose="02040502050405020303" pitchFamily="18" charset="0"/>
              </a:rPr>
              <a:t>v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oposite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/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3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16632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DYAD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535275"/>
            <a:ext cx="8596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dirty="0"/>
              <a:t>Linear behavior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(</a:t>
            </a:r>
            <a:r>
              <a:rPr lang="ru-RU" sz="2400" dirty="0">
                <a:sym typeface="Symbol"/>
              </a:rPr>
              <a:t></a:t>
            </a:r>
            <a:r>
              <a:rPr lang="en-US" sz="2400" baseline="30000" dirty="0"/>
              <a:t>(1)</a:t>
            </a:r>
            <a:r>
              <a:rPr lang="en-US" sz="2400" b="1" dirty="0">
                <a:latin typeface="Georgia" panose="02040502050405020303" pitchFamily="18" charset="0"/>
              </a:rPr>
              <a:t>r</a:t>
            </a:r>
            <a:r>
              <a:rPr lang="en-US" sz="2400" baseline="30000" dirty="0"/>
              <a:t>(1)</a:t>
            </a:r>
            <a:r>
              <a:rPr lang="en-US" sz="2400" dirty="0"/>
              <a:t> + </a:t>
            </a:r>
            <a:r>
              <a:rPr lang="ru-RU" sz="2400" dirty="0">
                <a:sym typeface="Symbol"/>
              </a:rPr>
              <a:t></a:t>
            </a:r>
            <a:r>
              <a:rPr lang="en-US" sz="2400" baseline="30000" dirty="0"/>
              <a:t>(2)</a:t>
            </a:r>
            <a:r>
              <a:rPr lang="en-US" sz="2400" b="1" dirty="0">
                <a:latin typeface="Georgia" panose="02040502050405020303" pitchFamily="18" charset="0"/>
              </a:rPr>
              <a:t>r</a:t>
            </a:r>
            <a:r>
              <a:rPr lang="en-US" sz="2400" baseline="30000" dirty="0"/>
              <a:t>(2)</a:t>
            </a:r>
            <a:r>
              <a:rPr lang="en-US" sz="2400" dirty="0"/>
              <a:t>)(</a:t>
            </a:r>
            <a:r>
              <a:rPr lang="ru-RU" sz="2400" dirty="0">
                <a:sym typeface="Symbol"/>
              </a:rPr>
              <a:t></a:t>
            </a:r>
            <a:r>
              <a:rPr lang="en-US" sz="2400" baseline="30000" dirty="0"/>
              <a:t>(1)</a:t>
            </a:r>
            <a:r>
              <a:rPr lang="en-US" sz="2400" b="1" dirty="0">
                <a:latin typeface="Georgia" panose="02040502050405020303" pitchFamily="18" charset="0"/>
              </a:rPr>
              <a:t>u</a:t>
            </a:r>
            <a:r>
              <a:rPr lang="en-US" sz="2400" baseline="30000" dirty="0"/>
              <a:t>(1)</a:t>
            </a:r>
            <a:r>
              <a:rPr lang="en-US" sz="2400" dirty="0"/>
              <a:t> + </a:t>
            </a:r>
            <a:r>
              <a:rPr lang="ru-RU" sz="2400" dirty="0">
                <a:sym typeface="Symbol"/>
              </a:rPr>
              <a:t></a:t>
            </a:r>
            <a:r>
              <a:rPr lang="en-US" sz="2400" baseline="30000" dirty="0"/>
              <a:t>(2)</a:t>
            </a:r>
            <a:r>
              <a:rPr lang="en-US" sz="2400" b="1" dirty="0">
                <a:latin typeface="Georgia" panose="02040502050405020303" pitchFamily="18" charset="0"/>
              </a:rPr>
              <a:t>u</a:t>
            </a:r>
            <a:r>
              <a:rPr lang="en-US" sz="2400" baseline="30000" dirty="0"/>
              <a:t>(2)</a:t>
            </a:r>
            <a:r>
              <a:rPr lang="en-US" sz="2400" dirty="0"/>
              <a:t>) = 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= </a:t>
            </a:r>
            <a:r>
              <a:rPr lang="ru-RU" sz="2400" dirty="0">
                <a:sym typeface="Symbol"/>
              </a:rPr>
              <a:t></a:t>
            </a:r>
            <a:r>
              <a:rPr lang="en-US" sz="2400" baseline="30000" dirty="0"/>
              <a:t>(1)</a:t>
            </a:r>
            <a:r>
              <a:rPr lang="ru-RU" sz="2400" dirty="0">
                <a:sym typeface="Symbol"/>
              </a:rPr>
              <a:t></a:t>
            </a:r>
            <a:r>
              <a:rPr lang="en-US" sz="2400" baseline="30000" dirty="0"/>
              <a:t>(1)</a:t>
            </a:r>
            <a:r>
              <a:rPr lang="en-US" sz="2400" dirty="0"/>
              <a:t>(</a:t>
            </a:r>
            <a:r>
              <a:rPr lang="en-US" sz="2400" b="1" dirty="0">
                <a:latin typeface="Georgia" panose="02040502050405020303" pitchFamily="18" charset="0"/>
              </a:rPr>
              <a:t>r</a:t>
            </a:r>
            <a:r>
              <a:rPr lang="en-US" sz="2400" baseline="30000" dirty="0"/>
              <a:t>(1)</a:t>
            </a:r>
            <a:r>
              <a:rPr lang="en-US" sz="2400" b="1" dirty="0">
                <a:latin typeface="Georgia" panose="02040502050405020303" pitchFamily="18" charset="0"/>
              </a:rPr>
              <a:t>u</a:t>
            </a:r>
            <a:r>
              <a:rPr lang="en-US" sz="2400" baseline="30000" dirty="0"/>
              <a:t>(1)</a:t>
            </a:r>
            <a:r>
              <a:rPr lang="en-US" sz="2400" dirty="0"/>
              <a:t>) + </a:t>
            </a:r>
            <a:r>
              <a:rPr lang="ru-RU" sz="2400" dirty="0">
                <a:sym typeface="Symbol"/>
              </a:rPr>
              <a:t></a:t>
            </a:r>
            <a:r>
              <a:rPr lang="en-US" sz="2400" baseline="30000" dirty="0"/>
              <a:t>(2)</a:t>
            </a:r>
            <a:r>
              <a:rPr lang="ru-RU" sz="2400" dirty="0">
                <a:sym typeface="Symbol"/>
              </a:rPr>
              <a:t></a:t>
            </a:r>
            <a:r>
              <a:rPr lang="en-US" sz="2400" baseline="30000" dirty="0"/>
              <a:t>(1)</a:t>
            </a:r>
            <a:r>
              <a:rPr lang="en-US" sz="2400" dirty="0"/>
              <a:t>(</a:t>
            </a:r>
            <a:r>
              <a:rPr lang="en-US" sz="2400" b="1" dirty="0">
                <a:latin typeface="Georgia" panose="02040502050405020303" pitchFamily="18" charset="0"/>
              </a:rPr>
              <a:t>r</a:t>
            </a:r>
            <a:r>
              <a:rPr lang="en-US" sz="2400" baseline="30000" dirty="0"/>
              <a:t>(2)</a:t>
            </a:r>
            <a:r>
              <a:rPr lang="en-US" sz="2400" b="1" dirty="0">
                <a:latin typeface="Georgia" panose="02040502050405020303" pitchFamily="18" charset="0"/>
              </a:rPr>
              <a:t>u</a:t>
            </a:r>
            <a:r>
              <a:rPr lang="en-US" sz="2400" baseline="30000" dirty="0"/>
              <a:t>(1)</a:t>
            </a:r>
            <a:r>
              <a:rPr lang="en-US" sz="2400" dirty="0"/>
              <a:t>) + </a:t>
            </a:r>
            <a:r>
              <a:rPr lang="ru-RU" sz="2400" dirty="0">
                <a:sym typeface="Symbol"/>
              </a:rPr>
              <a:t></a:t>
            </a:r>
            <a:r>
              <a:rPr lang="en-US" sz="2400" baseline="30000" dirty="0"/>
              <a:t>(1)</a:t>
            </a:r>
            <a:r>
              <a:rPr lang="ru-RU" sz="2400" dirty="0">
                <a:sym typeface="Symbol"/>
              </a:rPr>
              <a:t></a:t>
            </a:r>
            <a:r>
              <a:rPr lang="en-US" sz="2400" baseline="30000" dirty="0"/>
              <a:t>(2)</a:t>
            </a:r>
            <a:r>
              <a:rPr lang="en-US" sz="2400" dirty="0"/>
              <a:t>(</a:t>
            </a:r>
            <a:r>
              <a:rPr lang="en-US" sz="2400" b="1" dirty="0">
                <a:latin typeface="Georgia" panose="02040502050405020303" pitchFamily="18" charset="0"/>
              </a:rPr>
              <a:t>r</a:t>
            </a:r>
            <a:r>
              <a:rPr lang="en-US" sz="2400" baseline="30000" dirty="0"/>
              <a:t>(1)</a:t>
            </a:r>
            <a:r>
              <a:rPr lang="en-US" sz="2400" b="1" dirty="0">
                <a:latin typeface="Georgia" panose="02040502050405020303" pitchFamily="18" charset="0"/>
              </a:rPr>
              <a:t>u</a:t>
            </a:r>
            <a:r>
              <a:rPr lang="en-US" sz="2400" baseline="30000" dirty="0"/>
              <a:t>(2)</a:t>
            </a:r>
            <a:r>
              <a:rPr lang="en-US" sz="2400" dirty="0"/>
              <a:t>) + </a:t>
            </a:r>
            <a:r>
              <a:rPr lang="ru-RU" sz="2400" dirty="0">
                <a:sym typeface="Symbol"/>
              </a:rPr>
              <a:t></a:t>
            </a:r>
            <a:r>
              <a:rPr lang="en-US" sz="2400" baseline="30000" dirty="0"/>
              <a:t>(2)</a:t>
            </a:r>
            <a:r>
              <a:rPr lang="ru-RU" sz="2400" dirty="0">
                <a:sym typeface="Symbol"/>
              </a:rPr>
              <a:t></a:t>
            </a:r>
            <a:r>
              <a:rPr lang="en-US" sz="2400" baseline="30000" dirty="0"/>
              <a:t>(2)</a:t>
            </a:r>
            <a:r>
              <a:rPr lang="en-US" sz="2400" dirty="0"/>
              <a:t>(</a:t>
            </a:r>
            <a:r>
              <a:rPr lang="en-US" sz="2400" b="1" dirty="0">
                <a:latin typeface="Georgia" panose="02040502050405020303" pitchFamily="18" charset="0"/>
              </a:rPr>
              <a:t>r</a:t>
            </a:r>
            <a:r>
              <a:rPr lang="en-US" sz="2400" baseline="30000" dirty="0"/>
              <a:t>(2)</a:t>
            </a:r>
            <a:r>
              <a:rPr lang="en-US" sz="2400" b="1" dirty="0">
                <a:latin typeface="Georgia" panose="02040502050405020303" pitchFamily="18" charset="0"/>
              </a:rPr>
              <a:t>u</a:t>
            </a:r>
            <a:r>
              <a:rPr lang="en-US" sz="2400" baseline="30000" dirty="0"/>
              <a:t>(2)</a:t>
            </a:r>
            <a:r>
              <a:rPr lang="en-US" sz="2400" dirty="0"/>
              <a:t>).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2670011"/>
            <a:ext cx="7624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Not commutative </a:t>
            </a:r>
            <a:endParaRPr lang="ru-RU" sz="2400" dirty="0"/>
          </a:p>
          <a:p>
            <a:pPr algn="ctr"/>
            <a:r>
              <a:rPr lang="ru-RU" sz="2400" b="1" dirty="0">
                <a:latin typeface="Georgia" panose="02040502050405020303" pitchFamily="18" charset="0"/>
              </a:rPr>
              <a:t>  </a:t>
            </a:r>
            <a:r>
              <a:rPr lang="en-US" sz="2400" b="1" dirty="0" err="1">
                <a:latin typeface="Georgia" panose="02040502050405020303" pitchFamily="18" charset="0"/>
              </a:rPr>
              <a:t>ru</a:t>
            </a:r>
            <a:r>
              <a:rPr lang="en-US" sz="2400" dirty="0"/>
              <a:t> ≠ </a:t>
            </a:r>
            <a:r>
              <a:rPr lang="en-US" sz="2400" b="1" dirty="0" err="1">
                <a:latin typeface="Georgia" panose="02040502050405020303" pitchFamily="18" charset="0"/>
              </a:rPr>
              <a:t>ur</a:t>
            </a:r>
            <a:r>
              <a:rPr lang="en-US" sz="2400" dirty="0"/>
              <a:t>  </a:t>
            </a:r>
            <a:r>
              <a:rPr lang="en-US" sz="2200" dirty="0"/>
              <a:t>unless</a:t>
            </a:r>
            <a:r>
              <a:rPr lang="en-US" sz="2400" dirty="0"/>
              <a:t>  </a:t>
            </a:r>
            <a:r>
              <a:rPr lang="en-US" sz="2400" b="1" dirty="0">
                <a:latin typeface="Georgia" panose="02040502050405020303" pitchFamily="18" charset="0"/>
              </a:rPr>
              <a:t>u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b="1" dirty="0">
                <a:latin typeface="Georgia" panose="02040502050405020303" pitchFamily="18" charset="0"/>
              </a:rPr>
              <a:t>r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792286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0000"/>
                </a:solidFill>
              </a:rPr>
              <a:t>Definition</a:t>
            </a:r>
            <a:r>
              <a:rPr lang="ru-RU" sz="2400" b="1" i="1" dirty="0">
                <a:solidFill>
                  <a:srgbClr val="700000"/>
                </a:solidFill>
              </a:rPr>
              <a:t>.</a:t>
            </a:r>
            <a:r>
              <a:rPr lang="ru-RU" sz="2400" dirty="0">
                <a:solidFill>
                  <a:srgbClr val="700000"/>
                </a:solidFill>
              </a:rPr>
              <a:t> </a:t>
            </a:r>
            <a:endParaRPr lang="en-US" sz="2400" dirty="0">
              <a:solidFill>
                <a:srgbClr val="700000"/>
              </a:solidFill>
            </a:endParaRPr>
          </a:p>
          <a:p>
            <a:r>
              <a:rPr lang="en-US" sz="2400" dirty="0"/>
              <a:t>For any pair of vectors (say, </a:t>
            </a:r>
            <a:r>
              <a:rPr lang="en-US" sz="2400" b="1" dirty="0">
                <a:latin typeface="Georgia" panose="02040502050405020303" pitchFamily="18" charset="0"/>
              </a:rPr>
              <a:t>r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latin typeface="Georgia" panose="02040502050405020303" pitchFamily="18" charset="0"/>
              </a:rPr>
              <a:t>u</a:t>
            </a:r>
            <a:r>
              <a:rPr lang="en-US" sz="2400" dirty="0"/>
              <a:t>), a </a:t>
            </a:r>
            <a:r>
              <a:rPr lang="en-US" sz="2400" b="1" i="1" dirty="0">
                <a:solidFill>
                  <a:srgbClr val="2F26E6"/>
                </a:solidFill>
              </a:rPr>
              <a:t>dyad</a:t>
            </a:r>
            <a:r>
              <a:rPr lang="en-US" sz="2400" dirty="0"/>
              <a:t> or a </a:t>
            </a:r>
            <a:r>
              <a:rPr lang="en-US" sz="2400" b="1" i="1" dirty="0">
                <a:solidFill>
                  <a:srgbClr val="2F26E6"/>
                </a:solidFill>
              </a:rPr>
              <a:t>dyadic product</a:t>
            </a:r>
            <a:r>
              <a:rPr lang="en-US" sz="2400" dirty="0"/>
              <a:t> is introduced as a new mathematical object (neither a scalar nor a vector) that is not commutative (</a:t>
            </a:r>
            <a:r>
              <a:rPr lang="en-US" sz="2400" b="1" dirty="0" err="1">
                <a:latin typeface="Georgia" panose="02040502050405020303" pitchFamily="18" charset="0"/>
              </a:rPr>
              <a:t>ru</a:t>
            </a:r>
            <a:r>
              <a:rPr lang="en-US" sz="2400" dirty="0"/>
              <a:t> ≠ </a:t>
            </a:r>
            <a:r>
              <a:rPr lang="en-US" sz="2400" b="1" dirty="0" err="1"/>
              <a:t>ur</a:t>
            </a:r>
            <a:r>
              <a:rPr lang="en-US" sz="2400" dirty="0"/>
              <a:t> unless </a:t>
            </a:r>
            <a:r>
              <a:rPr lang="en-US" sz="2400" b="1" dirty="0">
                <a:latin typeface="Georgia" panose="02040502050405020303" pitchFamily="18" charset="0"/>
              </a:rPr>
              <a:t>u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b="1" dirty="0">
                <a:latin typeface="Georgia" panose="02040502050405020303" pitchFamily="18" charset="0"/>
              </a:rPr>
              <a:t>r</a:t>
            </a:r>
            <a:r>
              <a:rPr lang="en-US" sz="2400" dirty="0"/>
              <a:t>), but has a linear behavior, viz.: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420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CB131C-8AFB-4C45-A095-A5A86DC3BE5F}"/>
                  </a:ext>
                </a:extLst>
              </p:cNvPr>
              <p:cNvSpPr txBox="1"/>
              <p:nvPr/>
            </p:nvSpPr>
            <p:spPr>
              <a:xfrm>
                <a:off x="683568" y="980728"/>
                <a:ext cx="7848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Georgia" panose="02040502050405020303" pitchFamily="18" charset="0"/>
                  </a:rPr>
                  <a:t>ru</a:t>
                </a:r>
                <a:r>
                  <a:rPr lang="ru-RU" sz="2400" b="1" dirty="0">
                    <a:latin typeface="Georgia" panose="02040502050405020303" pitchFamily="18" charset="0"/>
                  </a:rPr>
                  <a:t> = 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i="1" baseline="-28000" dirty="0" err="1">
                    <a:latin typeface="Georgia" panose="02040502050405020303" pitchFamily="18" charset="0"/>
                  </a:rPr>
                  <a:t>i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a:rPr lang="en-US" sz="2400" b="0" i="1" baseline="-28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 u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k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a:rPr lang="en-US" sz="2400" b="0" i="1" baseline="-28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baseline="-2800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=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+ 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+ 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) (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+ 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i="1" dirty="0">
                    <a:latin typeface="Georgia" panose="02040502050405020303" pitchFamily="18" charset="0"/>
                  </a:rPr>
                  <a:t>+ 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baseline="-28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)=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CB131C-8AFB-4C45-A095-A5A86DC3B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80728"/>
                <a:ext cx="7848872" cy="461665"/>
              </a:xfrm>
              <a:prstGeom prst="rect">
                <a:avLst/>
              </a:prstGeom>
              <a:blipFill>
                <a:blip r:embed="rId2"/>
                <a:stretch>
                  <a:fillRect l="-1165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65D441-81B3-4B8D-AFD3-ABB0A65095F6}"/>
                  </a:ext>
                </a:extLst>
              </p:cNvPr>
              <p:cNvSpPr txBox="1"/>
              <p:nvPr/>
            </p:nvSpPr>
            <p:spPr>
              <a:xfrm>
                <a:off x="3563888" y="3845947"/>
                <a:ext cx="288032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24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400" b="1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dyads</a:t>
                </a:r>
                <a:endParaRPr lang="en-US" sz="24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, </a:t>
                </a:r>
                <a:r>
                  <a:rPr lang="en-US" sz="2400" i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,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2F26E6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,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,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,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rgbClr val="2F26E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solidFill>
                          <a:srgbClr val="2F26E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</a:t>
                </a:r>
                <a:endParaRPr lang="ru-RU" sz="2400" dirty="0">
                  <a:solidFill>
                    <a:srgbClr val="2F26E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65D441-81B3-4B8D-AFD3-ABB0A6509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845947"/>
                <a:ext cx="2880320" cy="2031325"/>
              </a:xfrm>
              <a:prstGeom prst="rect">
                <a:avLst/>
              </a:prstGeom>
              <a:blipFill>
                <a:blip r:embed="rId3"/>
                <a:stretch>
                  <a:fillRect t="-2402" b="-5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BF3E2B-1685-4D60-8137-959C541139D3}"/>
              </a:ext>
            </a:extLst>
          </p:cNvPr>
          <p:cNvSpPr txBox="1"/>
          <p:nvPr/>
        </p:nvSpPr>
        <p:spPr>
          <a:xfrm>
            <a:off x="2051720" y="116632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BF2410-B03A-46E8-B832-0AE8F41F1311}"/>
                  </a:ext>
                </a:extLst>
              </p:cNvPr>
              <p:cNvSpPr txBox="1"/>
              <p:nvPr/>
            </p:nvSpPr>
            <p:spPr>
              <a:xfrm>
                <a:off x="1187624" y="1628800"/>
                <a:ext cx="5796644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i="1" dirty="0">
                    <a:latin typeface="Georgia" panose="02040502050405020303" pitchFamily="18" charset="0"/>
                  </a:rPr>
                  <a:t>=  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Georgia" panose="02040502050405020303" pitchFamily="18" charset="0"/>
                  </a:rPr>
                  <a:t>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i="1" dirty="0">
                    <a:latin typeface="Georgia" panose="02040502050405020303" pitchFamily="18" charset="0"/>
                  </a:rPr>
                  <a:t>+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Georgia" panose="02040502050405020303" pitchFamily="18" charset="0"/>
                  </a:rPr>
                  <a:t>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+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Georgia" panose="02040502050405020303" pitchFamily="18" charset="0"/>
                  </a:rPr>
                  <a:t>  +</a:t>
                </a:r>
                <a:r>
                  <a:rPr lang="en-US" sz="2400" i="1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Georgia" panose="02040502050405020303" pitchFamily="18" charset="0"/>
                  </a:rPr>
                  <a:t> 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aseline="-28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+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Georgia" panose="02040502050405020303" pitchFamily="18" charset="0"/>
                  </a:rPr>
                  <a:t>   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Georgia" panose="02040502050405020303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+ (</a:t>
                </a:r>
                <a:r>
                  <a:rPr lang="en-US" sz="2400" i="1" dirty="0">
                    <a:latin typeface="Georgia" panose="02040502050405020303" pitchFamily="18" charset="0"/>
                  </a:rPr>
                  <a:t>r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dirty="0">
                    <a:latin typeface="Georgia" panose="02040502050405020303" pitchFamily="18" charset="0"/>
                  </a:rPr>
                  <a:t>u</a:t>
                </a:r>
                <a:r>
                  <a:rPr lang="en-US" sz="2400" baseline="-2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Georgia" panose="02040502050405020303" pitchFamily="18" charset="0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8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BF2410-B03A-46E8-B832-0AE8F41F1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628800"/>
                <a:ext cx="5796644" cy="1508105"/>
              </a:xfrm>
              <a:prstGeom prst="rect">
                <a:avLst/>
              </a:prstGeom>
              <a:blipFill>
                <a:blip r:embed="rId4"/>
                <a:stretch>
                  <a:fillRect l="-1682" t="-3226" b="-7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3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697" y="44624"/>
            <a:ext cx="38595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 </a:t>
            </a:r>
            <a:r>
              <a:rPr lang="en-US" sz="3200" b="1" dirty="0">
                <a:solidFill>
                  <a:srgbClr val="2F26E6"/>
                </a:solidFill>
              </a:rPr>
              <a:t>Second</a:t>
            </a:r>
            <a:r>
              <a:rPr lang="ru-RU" sz="3200" b="1" dirty="0">
                <a:solidFill>
                  <a:srgbClr val="2F26E6"/>
                </a:solidFill>
              </a:rPr>
              <a:t>-</a:t>
            </a:r>
            <a:r>
              <a:rPr lang="en-US" sz="3200" b="1" dirty="0">
                <a:solidFill>
                  <a:srgbClr val="2F26E6"/>
                </a:solidFill>
              </a:rPr>
              <a:t>Rank Tensors</a:t>
            </a:r>
            <a:endParaRPr lang="en-US" sz="3200" dirty="0">
              <a:solidFill>
                <a:srgbClr val="2F26E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016" y="620688"/>
            <a:ext cx="878497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0000"/>
                </a:solidFill>
              </a:rPr>
              <a:t>Definition</a:t>
            </a:r>
            <a:r>
              <a:rPr lang="ru-RU" sz="2400" b="1" i="1" dirty="0">
                <a:solidFill>
                  <a:srgbClr val="700000"/>
                </a:solidFill>
              </a:rPr>
              <a:t>.</a:t>
            </a:r>
            <a:r>
              <a:rPr lang="ru-RU" sz="2400" dirty="0">
                <a:solidFill>
                  <a:srgbClr val="700000"/>
                </a:solidFill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econd-rank tensor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object such that:</a:t>
            </a:r>
          </a:p>
          <a:p>
            <a:pPr marL="893763" indent="-457200">
              <a:spcAft>
                <a:spcPts val="1200"/>
              </a:spcAft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any fixed coordinate system, it is described by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 forming a 3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matrix of its components </a:t>
            </a:r>
          </a:p>
          <a:p>
            <a:pPr>
              <a:spcAft>
                <a:spcPts val="1200"/>
              </a:spcAft>
            </a:pPr>
            <a:endParaRPr lang="en-US" sz="2400" i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i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indent="534988"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when the coordinate system is changed, the matrix of its components is transformed according to the law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ensuring its invariance.</a:t>
            </a:r>
          </a:p>
          <a:p>
            <a:endParaRPr lang="en-US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059247"/>
              </p:ext>
            </p:extLst>
          </p:nvPr>
        </p:nvGraphicFramePr>
        <p:xfrm>
          <a:off x="2908609" y="4221088"/>
          <a:ext cx="2095439" cy="51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" name="Equation" r:id="rId3" imgW="2234880" imgH="545760" progId="Equation.DSMT4">
                  <p:embed/>
                </p:oleObj>
              </mc:Choice>
              <mc:Fallback>
                <p:oleObj name="Equation" r:id="rId3" imgW="22348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8609" y="4221088"/>
                        <a:ext cx="2095439" cy="512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912937"/>
              </p:ext>
            </p:extLst>
          </p:nvPr>
        </p:nvGraphicFramePr>
        <p:xfrm>
          <a:off x="540480" y="5100154"/>
          <a:ext cx="8352000" cy="178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" name="Equation" r:id="rId5" imgW="4140000" imgH="888840" progId="Equation.DSMT4">
                  <p:embed/>
                </p:oleObj>
              </mc:Choice>
              <mc:Fallback>
                <p:oleObj name="Equation" r:id="rId5" imgW="4140000" imgH="88884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480" y="5100154"/>
                        <a:ext cx="8352000" cy="1785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111553" y="-27384"/>
                <a:ext cx="4032447" cy="1069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/>
                      </a:rPr>
                      <m:t>A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= (</a:t>
                </a:r>
                <a:r>
                  <a:rPr lang="en-US" sz="2400" dirty="0">
                    <a:sym typeface="Symbol"/>
                  </a:rPr>
                  <a:t></a:t>
                </a:r>
                <a:r>
                  <a:rPr lang="en-US" sz="2400" i="1" baseline="-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ij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553" y="-27384"/>
                <a:ext cx="4032447" cy="106990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958607"/>
              </p:ext>
            </p:extLst>
          </p:nvPr>
        </p:nvGraphicFramePr>
        <p:xfrm>
          <a:off x="2627784" y="2204864"/>
          <a:ext cx="2736304" cy="127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" name="Equation" r:id="rId8" imgW="3822480" imgH="1777680" progId="Equation.DSMT4">
                  <p:embed/>
                </p:oleObj>
              </mc:Choice>
              <mc:Fallback>
                <p:oleObj name="Equation" r:id="rId8" imgW="3822480" imgH="177768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204864"/>
                        <a:ext cx="2736304" cy="1275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99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648" y="2012067"/>
            <a:ext cx="8568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Det</a:t>
            </a:r>
            <a:r>
              <a:rPr lang="en-US" sz="22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T</a:t>
            </a:r>
            <a:r>
              <a:rPr lang="en-US" sz="2800" b="1" baseline="30000" dirty="0">
                <a:latin typeface="Georgia" panose="02040502050405020303" pitchFamily="18" charset="0"/>
                <a:sym typeface="Symbol"/>
              </a:rPr>
              <a:t></a:t>
            </a:r>
            <a:r>
              <a:rPr lang="en-US" sz="2800" baseline="30000" dirty="0">
                <a:latin typeface="Georgia" panose="02040502050405020303" pitchFamily="18" charset="0"/>
              </a:rPr>
              <a:t> </a:t>
            </a:r>
            <a:r>
              <a:rPr lang="en-US" sz="2400" dirty="0"/>
              <a:t>= </a:t>
            </a:r>
            <a:r>
              <a:rPr lang="en-US" sz="2200" dirty="0" err="1"/>
              <a:t>det</a:t>
            </a:r>
            <a:r>
              <a:rPr lang="en-US" sz="2400" dirty="0"/>
              <a:t>(</a:t>
            </a:r>
            <a:r>
              <a:rPr lang="en-US" sz="2400" dirty="0">
                <a:latin typeface="Georgia" panose="02040502050405020303" pitchFamily="18" charset="0"/>
              </a:rPr>
              <a:t>ATA</a:t>
            </a:r>
            <a:r>
              <a:rPr lang="en-US" sz="2400" baseline="30000" dirty="0"/>
              <a:t>–1</a:t>
            </a:r>
            <a:r>
              <a:rPr lang="en-US" sz="2400" dirty="0"/>
              <a:t>) = </a:t>
            </a:r>
            <a:r>
              <a:rPr lang="en-US" sz="2200" dirty="0" err="1"/>
              <a:t>det</a:t>
            </a:r>
            <a:r>
              <a:rPr lang="en-US" sz="22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A</a:t>
            </a:r>
            <a:r>
              <a:rPr lang="en-US" sz="2400" dirty="0"/>
              <a:t>  </a:t>
            </a:r>
            <a:r>
              <a:rPr lang="en-US" sz="2200" dirty="0" err="1"/>
              <a:t>det</a:t>
            </a:r>
            <a:r>
              <a:rPr lang="en-US" sz="22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det</a:t>
            </a:r>
            <a:r>
              <a:rPr lang="en-US" sz="24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A</a:t>
            </a:r>
            <a:r>
              <a:rPr lang="en-US" sz="2400" baseline="30000" dirty="0"/>
              <a:t>–1 </a:t>
            </a:r>
            <a:r>
              <a:rPr lang="en-US" sz="2400" dirty="0"/>
              <a:t>= </a:t>
            </a:r>
            <a:r>
              <a:rPr lang="en-US" sz="2200" dirty="0" err="1"/>
              <a:t>det</a:t>
            </a:r>
            <a:r>
              <a:rPr lang="en-US" sz="22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                        (</a:t>
            </a:r>
            <a:r>
              <a:rPr lang="en-US" sz="2100" dirty="0" err="1"/>
              <a:t>det</a:t>
            </a:r>
            <a:r>
              <a:rPr lang="en-US" sz="21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A</a:t>
            </a:r>
            <a:r>
              <a:rPr lang="en-US" sz="2400" dirty="0"/>
              <a:t> </a:t>
            </a:r>
            <a:r>
              <a:rPr lang="en-US" sz="2100" dirty="0" err="1"/>
              <a:t>det</a:t>
            </a:r>
            <a:r>
              <a:rPr lang="en-US" sz="21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A</a:t>
            </a:r>
            <a:r>
              <a:rPr lang="en-US" sz="2400" baseline="30000" dirty="0"/>
              <a:t>–1 </a:t>
            </a:r>
            <a:r>
              <a:rPr lang="en-US" sz="2400" dirty="0"/>
              <a:t>= </a:t>
            </a:r>
            <a:r>
              <a:rPr lang="en-US" sz="2100" dirty="0" err="1"/>
              <a:t>det</a:t>
            </a:r>
            <a:r>
              <a:rPr lang="en-US" sz="21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Georgia" panose="02040502050405020303" pitchFamily="18" charset="0"/>
              </a:rPr>
              <a:t>AA</a:t>
            </a:r>
            <a:r>
              <a:rPr lang="en-US" sz="2400" baseline="30000" dirty="0"/>
              <a:t>–1</a:t>
            </a:r>
            <a:r>
              <a:rPr lang="en-US" sz="2400" dirty="0"/>
              <a:t>) = </a:t>
            </a:r>
            <a:r>
              <a:rPr lang="en-US" sz="2100" dirty="0" err="1"/>
              <a:t>det</a:t>
            </a:r>
            <a:r>
              <a:rPr lang="en-US" sz="21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E</a:t>
            </a:r>
            <a:r>
              <a:rPr lang="en-US" sz="2400" dirty="0"/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).  		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687580"/>
              </p:ext>
            </p:extLst>
          </p:nvPr>
        </p:nvGraphicFramePr>
        <p:xfrm>
          <a:off x="225425" y="127000"/>
          <a:ext cx="415448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5" name="Equation" r:id="rId3" imgW="2260440" imgH="647640" progId="Equation.DSMT4">
                  <p:embed/>
                </p:oleObj>
              </mc:Choice>
              <mc:Fallback>
                <p:oleObj name="Equation" r:id="rId3" imgW="2260440" imgH="64764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27000"/>
                        <a:ext cx="4154488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012628"/>
            <a:ext cx="90364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0000"/>
                </a:solidFill>
              </a:rPr>
              <a:t>Theorem</a:t>
            </a:r>
          </a:p>
          <a:p>
            <a:r>
              <a:rPr lang="en-US" sz="2400" dirty="0"/>
              <a:t>The determinant of the tensor matrix </a:t>
            </a:r>
            <a:r>
              <a:rPr lang="en-US" sz="2400" b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 remains the same after passing to another orthonormal coordinate system (though the matrix itself does change after it):</a:t>
            </a:r>
          </a:p>
          <a:p>
            <a:pPr algn="ctr"/>
            <a:r>
              <a:rPr lang="en-US" sz="2100" dirty="0" err="1"/>
              <a:t>det</a:t>
            </a:r>
            <a:r>
              <a:rPr lang="en-US" sz="20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T</a:t>
            </a:r>
            <a:r>
              <a:rPr lang="en-US" sz="2800" b="1" baseline="30000" dirty="0">
                <a:latin typeface="Georgia" panose="02040502050405020303" pitchFamily="18" charset="0"/>
                <a:sym typeface="Symbol"/>
              </a:rPr>
              <a:t></a:t>
            </a:r>
            <a:r>
              <a:rPr lang="en-US" sz="2800" baseline="30000" dirty="0">
                <a:latin typeface="Georgia" panose="02040502050405020303" pitchFamily="18" charset="0"/>
              </a:rPr>
              <a:t>  </a:t>
            </a:r>
            <a:r>
              <a:rPr lang="en-US" sz="2800" dirty="0">
                <a:latin typeface="Georgia" panose="02040502050405020303" pitchFamily="18" charset="0"/>
              </a:rPr>
              <a:t>= </a:t>
            </a:r>
            <a:r>
              <a:rPr lang="en-US" sz="2100" dirty="0" err="1"/>
              <a:t>det</a:t>
            </a:r>
            <a:r>
              <a:rPr lang="en-US" sz="2100" dirty="0"/>
              <a:t> </a:t>
            </a:r>
            <a:r>
              <a:rPr lang="en-US" sz="2400" dirty="0">
                <a:latin typeface="Georgia" panose="02040502050405020303" pitchFamily="18" charset="0"/>
              </a:rPr>
              <a:t>T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51909"/>
              </p:ext>
            </p:extLst>
          </p:nvPr>
        </p:nvGraphicFramePr>
        <p:xfrm>
          <a:off x="2471390" y="5146377"/>
          <a:ext cx="42608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6" name="Equation" r:id="rId5" imgW="5232240" imgH="1777680" progId="Equation.DSMT4">
                  <p:embed/>
                </p:oleObj>
              </mc:Choice>
              <mc:Fallback>
                <p:oleObj name="Equation" r:id="rId5" imgW="5232240" imgH="177768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390" y="5146377"/>
                        <a:ext cx="42608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9912" y="119675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T</a:t>
            </a:r>
            <a:r>
              <a:rPr lang="en-US" sz="3600" b="1" baseline="30000" dirty="0">
                <a:latin typeface="Georgia" panose="02040502050405020303" pitchFamily="18" charset="0"/>
                <a:sym typeface="Symbol"/>
              </a:rPr>
              <a:t></a:t>
            </a:r>
            <a:r>
              <a:rPr lang="en-US" sz="3600" baseline="30000" dirty="0">
                <a:latin typeface="Georgia" panose="02040502050405020303" pitchFamily="18" charset="0"/>
              </a:rPr>
              <a:t> </a:t>
            </a:r>
            <a:r>
              <a:rPr lang="en-US" sz="3600" dirty="0">
                <a:latin typeface="Georgia" panose="02040502050405020303" pitchFamily="18" charset="0"/>
              </a:rPr>
              <a:t>= ATA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8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599217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F26E6"/>
                </a:solidFill>
              </a:rPr>
              <a:t>Matrices</a:t>
            </a:r>
            <a:endParaRPr lang="ru-RU" sz="2800" dirty="0">
              <a:solidFill>
                <a:srgbClr val="2F26E6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265455"/>
              </p:ext>
            </p:extLst>
          </p:nvPr>
        </p:nvGraphicFramePr>
        <p:xfrm>
          <a:off x="893763" y="1773238"/>
          <a:ext cx="670242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0" name="Equation" r:id="rId3" imgW="4419360" imgH="1079280" progId="Equation.DSMT4">
                  <p:embed/>
                </p:oleObj>
              </mc:Choice>
              <mc:Fallback>
                <p:oleObj name="Equation" r:id="rId3" imgW="4419360" imgH="107928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1773238"/>
                        <a:ext cx="670242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52020" y="2708920"/>
            <a:ext cx="4140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size of the matrix in terms of a pair  </a:t>
            </a:r>
            <a:r>
              <a:rPr lang="en-US" sz="2400" i="1" dirty="0"/>
              <a:t>m </a:t>
            </a:r>
            <a:r>
              <a:rPr lang="ru-RU" sz="2400" dirty="0">
                <a:sym typeface="Symbol"/>
              </a:rPr>
              <a:t></a:t>
            </a:r>
            <a:r>
              <a:rPr lang="ru-RU" sz="2400" dirty="0"/>
              <a:t> </a:t>
            </a:r>
            <a:r>
              <a:rPr lang="en-US" sz="2400" i="1" dirty="0"/>
              <a:t>n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00506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Size 1 </a:t>
            </a:r>
            <a:r>
              <a:rPr lang="ru-RU" sz="2400" dirty="0">
                <a:sym typeface="Symbol"/>
              </a:rPr>
              <a:t></a:t>
            </a:r>
            <a:r>
              <a:rPr lang="ru-RU" sz="2400" dirty="0"/>
              <a:t> </a:t>
            </a:r>
            <a:r>
              <a:rPr lang="en-US" sz="2400" i="1" dirty="0"/>
              <a:t>n            </a:t>
            </a:r>
            <a:r>
              <a:rPr lang="ru-RU" sz="2400" dirty="0"/>
              <a:t>(</a:t>
            </a:r>
            <a:r>
              <a:rPr lang="ru-RU" sz="2400" i="1" dirty="0"/>
              <a:t>b</a:t>
            </a:r>
            <a:r>
              <a:rPr lang="ru-RU" sz="2400" baseline="-25000" dirty="0"/>
              <a:t>1</a:t>
            </a:r>
            <a:r>
              <a:rPr lang="ru-RU" sz="2400" dirty="0"/>
              <a:t> </a:t>
            </a:r>
            <a:r>
              <a:rPr lang="ru-RU" sz="2400" i="1" dirty="0"/>
              <a:t>b</a:t>
            </a:r>
            <a:r>
              <a:rPr lang="ru-RU" sz="2400" baseline="-25000" dirty="0"/>
              <a:t>2</a:t>
            </a:r>
            <a:r>
              <a:rPr lang="ru-RU" sz="2400" dirty="0"/>
              <a:t> … </a:t>
            </a:r>
            <a:r>
              <a:rPr lang="ru-RU" sz="2400" i="1" dirty="0" err="1"/>
              <a:t>b</a:t>
            </a:r>
            <a:r>
              <a:rPr lang="ru-RU" sz="2400" i="1" baseline="-25000" dirty="0" err="1"/>
              <a:t>n</a:t>
            </a:r>
            <a:r>
              <a:rPr lang="ru-RU" sz="2400" dirty="0"/>
              <a:t>)</a:t>
            </a:r>
            <a:r>
              <a:rPr lang="en-US" sz="2400" dirty="0"/>
              <a:t>  -   row matrices</a:t>
            </a:r>
          </a:p>
          <a:p>
            <a:endParaRPr lang="en-US" sz="2400" dirty="0"/>
          </a:p>
          <a:p>
            <a:r>
              <a:rPr lang="en-US" sz="2400" dirty="0"/>
              <a:t>Size </a:t>
            </a:r>
            <a:r>
              <a:rPr lang="en-US" sz="2400" i="1" dirty="0"/>
              <a:t>3</a:t>
            </a:r>
            <a:r>
              <a:rPr lang="en-US" sz="2400" dirty="0"/>
              <a:t> </a:t>
            </a:r>
            <a:r>
              <a:rPr lang="ru-RU" sz="2400" dirty="0">
                <a:sym typeface="Symbol"/>
              </a:rPr>
              <a:t></a:t>
            </a:r>
            <a:r>
              <a:rPr lang="en-US" sz="2400" dirty="0"/>
              <a:t> 1 -                 </a:t>
            </a:r>
          </a:p>
          <a:p>
            <a:r>
              <a:rPr lang="en-US" sz="2400" dirty="0"/>
              <a:t>                                  - column  matrices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283280"/>
              </p:ext>
            </p:extLst>
          </p:nvPr>
        </p:nvGraphicFramePr>
        <p:xfrm>
          <a:off x="2051720" y="4797152"/>
          <a:ext cx="57785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1" name="Equation" r:id="rId5" imgW="380880" imgH="850680" progId="Equation.DSMT4">
                  <p:embed/>
                </p:oleObj>
              </mc:Choice>
              <mc:Fallback>
                <p:oleObj name="Equation" r:id="rId5" imgW="380880" imgH="85068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797152"/>
                        <a:ext cx="57785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69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2F26E6"/>
                </a:solidFill>
              </a:rPr>
              <a:t>Tensor of n-th rank</a:t>
            </a:r>
            <a:endParaRPr lang="ru-RU" sz="3200" b="1" dirty="0">
              <a:solidFill>
                <a:srgbClr val="2F26E6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9756" y="764118"/>
            <a:ext cx="9036496" cy="3731791"/>
            <a:chOff x="89756" y="764118"/>
            <a:chExt cx="9036496" cy="3731791"/>
          </a:xfrm>
        </p:grpSpPr>
        <p:sp>
          <p:nvSpPr>
            <p:cNvPr id="3" name="TextBox 2"/>
            <p:cNvSpPr txBox="1"/>
            <p:nvPr/>
          </p:nvSpPr>
          <p:spPr>
            <a:xfrm>
              <a:off x="89756" y="764118"/>
              <a:ext cx="9036496" cy="373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700000"/>
                  </a:solidFill>
                </a:rPr>
                <a:t>Definition</a:t>
              </a:r>
              <a:r>
                <a:rPr lang="ru-RU" sz="2400" b="1" i="1" dirty="0">
                  <a:solidFill>
                    <a:srgbClr val="700000"/>
                  </a:solidFill>
                </a:rPr>
                <a:t>.</a:t>
              </a:r>
              <a:r>
                <a:rPr lang="ru-RU" sz="2400" dirty="0">
                  <a:solidFill>
                    <a:srgbClr val="700000"/>
                  </a:solidFill>
                </a:rPr>
                <a:t> </a:t>
              </a:r>
            </a:p>
            <a:p>
              <a:r>
                <a:rPr lang="en-US" sz="2400" dirty="0"/>
                <a:t>An </a:t>
              </a:r>
              <a:r>
                <a:rPr lang="en-US" sz="2400" i="1" dirty="0">
                  <a:latin typeface="Georgia" panose="02040502050405020303" pitchFamily="18" charset="0"/>
                </a:rPr>
                <a:t>n</a:t>
              </a:r>
              <a:r>
                <a:rPr lang="en-US" sz="2400" dirty="0"/>
                <a:t>-th </a:t>
              </a:r>
              <a:r>
                <a:rPr lang="en-US" sz="2400" b="1" dirty="0"/>
                <a:t>rank tensor </a:t>
              </a:r>
              <a:r>
                <a:rPr lang="en-US" sz="2400" dirty="0"/>
                <a:t>is a mathematical object </a:t>
              </a:r>
              <a:r>
                <a:rPr lang="en-US" sz="2400" b="1" dirty="0">
                  <a:latin typeface="Georgia" panose="02040502050405020303" pitchFamily="18" charset="0"/>
                </a:rPr>
                <a:t>T</a:t>
              </a:r>
              <a:r>
                <a:rPr lang="en-US" sz="2400" baseline="30000" dirty="0">
                  <a:latin typeface="Georgia" panose="02040502050405020303" pitchFamily="18" charset="0"/>
                </a:rPr>
                <a:t>(</a:t>
              </a:r>
              <a:r>
                <a:rPr lang="en-US" sz="2400" i="1" baseline="30000" dirty="0">
                  <a:latin typeface="Georgia" panose="02040502050405020303" pitchFamily="18" charset="0"/>
                </a:rPr>
                <a:t>n</a:t>
              </a:r>
              <a:r>
                <a:rPr lang="en-US" sz="2400" baseline="30000" dirty="0">
                  <a:latin typeface="Georgia" panose="02040502050405020303" pitchFamily="18" charset="0"/>
                </a:rPr>
                <a:t>) </a:t>
              </a:r>
              <a:r>
                <a:rPr lang="en-US" sz="2400" dirty="0">
                  <a:latin typeface="Georgia" panose="02040502050405020303" pitchFamily="18" charset="0"/>
                </a:rPr>
                <a:t>=</a:t>
              </a:r>
              <a:r>
                <a:rPr lang="en-US" sz="2400" b="1" dirty="0">
                  <a:latin typeface="Georgia" panose="02040502050405020303" pitchFamily="18" charset="0"/>
                </a:rPr>
                <a:t> </a:t>
              </a:r>
              <a:r>
                <a:rPr lang="en-US" sz="2400" i="1" dirty="0" err="1">
                  <a:latin typeface="Georgia" panose="02040502050405020303" pitchFamily="18" charset="0"/>
                </a:rPr>
                <a:t>T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ij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 … p </a:t>
              </a:r>
              <a:r>
                <a:rPr lang="en-US" sz="2400" b="1" dirty="0" err="1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 </a:t>
              </a:r>
              <a:r>
                <a:rPr lang="en-US" sz="2400" b="1" dirty="0" err="1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j</a:t>
              </a:r>
              <a:r>
                <a:rPr lang="en-US" sz="2400" dirty="0">
                  <a:latin typeface="Georgia" panose="02040502050405020303" pitchFamily="18" charset="0"/>
                </a:rPr>
                <a:t> … </a:t>
              </a:r>
              <a:r>
                <a:rPr lang="en-US" sz="2400" b="1" dirty="0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p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/>
                <a:t>such that:</a:t>
              </a:r>
              <a:endParaRPr lang="ru-RU" sz="2400" dirty="0"/>
            </a:p>
            <a:p>
              <a:pPr marL="712788" indent="-447675" defTabSz="627063">
                <a:spcAft>
                  <a:spcPts val="1200"/>
                </a:spcAft>
              </a:pPr>
              <a:r>
                <a:rPr lang="ru-RU" sz="2400" dirty="0"/>
                <a:t>1</a:t>
              </a:r>
              <a:r>
                <a:rPr lang="en-US" sz="2400" dirty="0"/>
                <a:t>) </a:t>
              </a:r>
              <a:r>
                <a:rPr lang="en-US" sz="2400" spc="-30" dirty="0"/>
                <a:t>In a certain fixed coordinate system with the basis vectors </a:t>
              </a:r>
              <a:r>
                <a:rPr lang="en-US" sz="2400" b="1" spc="-30" dirty="0">
                  <a:latin typeface="Georgia" panose="02040502050405020303" pitchFamily="18" charset="0"/>
                </a:rPr>
                <a:t>e</a:t>
              </a:r>
              <a:r>
                <a:rPr lang="en-US" sz="2400" spc="-30" baseline="-25000" dirty="0"/>
                <a:t>1</a:t>
              </a:r>
              <a:r>
                <a:rPr lang="en-US" sz="2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400" spc="-30" dirty="0"/>
                <a:t> </a:t>
              </a:r>
              <a:r>
                <a:rPr lang="en-US" sz="2400" b="1" spc="-30" dirty="0">
                  <a:latin typeface="Georgia" panose="02040502050405020303" pitchFamily="18" charset="0"/>
                </a:rPr>
                <a:t>e</a:t>
              </a:r>
              <a:r>
                <a:rPr lang="en-US" sz="2400" spc="-30" baseline="-25000" dirty="0"/>
                <a:t>2</a:t>
              </a:r>
              <a:r>
                <a:rPr lang="en-US" sz="2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400" b="1" spc="-30" dirty="0"/>
                <a:t> </a:t>
              </a:r>
              <a:r>
                <a:rPr lang="en-US" sz="2400" b="1" spc="-30" dirty="0">
                  <a:latin typeface="Georgia" panose="02040502050405020303" pitchFamily="18" charset="0"/>
                </a:rPr>
                <a:t>e</a:t>
              </a:r>
              <a:r>
                <a:rPr lang="en-US" sz="2400" spc="-30" baseline="-25000" dirty="0"/>
                <a:t>3</a:t>
              </a:r>
              <a:r>
                <a:rPr lang="en-US" sz="2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400" spc="-30" dirty="0"/>
                <a:t> </a:t>
              </a:r>
              <a:r>
                <a:rPr lang="en-US" sz="2400" dirty="0"/>
                <a:t>it is described by 3</a:t>
              </a:r>
              <a:r>
                <a:rPr lang="en-US" sz="2400" i="1" baseline="30000" dirty="0">
                  <a:latin typeface="Georgia" panose="02040502050405020303" pitchFamily="18" charset="0"/>
                </a:rPr>
                <a:t>n</a:t>
              </a:r>
              <a:r>
                <a:rPr lang="en-US" sz="2400" dirty="0"/>
                <a:t> numbers;</a:t>
              </a:r>
              <a:endParaRPr lang="ru-RU" sz="2400" dirty="0"/>
            </a:p>
            <a:p>
              <a:pPr marL="712788" indent="-447675" defTabSz="627063"/>
              <a:r>
                <a:rPr lang="ru-RU" sz="2400" dirty="0"/>
                <a:t>2</a:t>
              </a:r>
              <a:r>
                <a:rPr lang="en-US" sz="2400" dirty="0"/>
                <a:t>) When passing to a new basis                    these numbers are changing in accordance with a law that ensures the invariance of the tensor with respect to coordinate transformations:</a:t>
              </a:r>
              <a:endParaRPr lang="ru-RU" sz="2400" dirty="0"/>
            </a:p>
            <a:p>
              <a:pPr>
                <a:spcBef>
                  <a:spcPts val="300"/>
                </a:spcBef>
                <a:spcAft>
                  <a:spcPts val="1200"/>
                </a:spcAft>
              </a:pPr>
              <a:r>
                <a:rPr lang="en-US" sz="2400" dirty="0"/>
                <a:t>                                                                              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200" i="1" dirty="0">
                  <a:latin typeface="Georgia" panose="02040502050405020303" pitchFamily="18" charset="0"/>
                  <a:cs typeface="Times New Roman" panose="02020603050405020304" pitchFamily="18" charset="0"/>
                </a:rPr>
                <a:t>i, j, … p, k, l, … r </a:t>
              </a:r>
              <a:r>
                <a: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1, 2, 3)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ru-RU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8512652"/>
                </p:ext>
              </p:extLst>
            </p:nvPr>
          </p:nvGraphicFramePr>
          <p:xfrm>
            <a:off x="4446827" y="2787500"/>
            <a:ext cx="1127077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" name="Equation" r:id="rId3" imgW="939600" imgH="330120" progId="Equation.DSMT4">
                    <p:embed/>
                  </p:oleObj>
                </mc:Choice>
                <mc:Fallback>
                  <p:oleObj name="Equation" r:id="rId3" imgW="939600" imgH="330120" progId="Equation.DSMT4">
                    <p:embed/>
                    <p:pic>
                      <p:nvPicPr>
                        <p:cNvPr id="0" name="Объект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827" y="2787500"/>
                          <a:ext cx="1127077" cy="39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401322"/>
              </p:ext>
            </p:extLst>
          </p:nvPr>
        </p:nvGraphicFramePr>
        <p:xfrm>
          <a:off x="1062038" y="3861112"/>
          <a:ext cx="37152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5" imgW="1714320" imgH="266400" progId="Equation.DSMT4">
                  <p:embed/>
                </p:oleObj>
              </mc:Choice>
              <mc:Fallback>
                <p:oleObj name="Equation" r:id="rId5" imgW="1714320" imgH="2664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861112"/>
                        <a:ext cx="3715200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36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60648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0000"/>
                </a:solidFill>
              </a:rPr>
              <a:t>1. Addition</a:t>
            </a:r>
          </a:p>
          <a:p>
            <a:r>
              <a:rPr lang="en-US" sz="3200" b="1" dirty="0">
                <a:latin typeface="Georgia" panose="02040502050405020303" pitchFamily="18" charset="0"/>
              </a:rPr>
              <a:t>T </a:t>
            </a:r>
            <a:r>
              <a:rPr lang="en-US" sz="3200" dirty="0">
                <a:latin typeface="Georgia" panose="02040502050405020303" pitchFamily="18" charset="0"/>
              </a:rPr>
              <a:t>= </a:t>
            </a:r>
            <a:r>
              <a:rPr lang="en-US" sz="3200" b="1" dirty="0">
                <a:latin typeface="Georgia" panose="02040502050405020303" pitchFamily="18" charset="0"/>
              </a:rPr>
              <a:t>P</a:t>
            </a:r>
            <a:r>
              <a:rPr lang="en-US" sz="3200" dirty="0">
                <a:latin typeface="Georgia" panose="02040502050405020303" pitchFamily="18" charset="0"/>
              </a:rPr>
              <a:t> + </a:t>
            </a:r>
            <a:r>
              <a:rPr lang="en-US" sz="3200" b="1" dirty="0">
                <a:latin typeface="Georgia" panose="02040502050405020303" pitchFamily="18" charset="0"/>
              </a:rPr>
              <a:t>S</a:t>
            </a:r>
            <a:r>
              <a:rPr lang="en-US" sz="3200" dirty="0"/>
              <a:t>, then</a:t>
            </a:r>
            <a:endParaRPr lang="ru-RU" sz="3200" dirty="0"/>
          </a:p>
          <a:p>
            <a:r>
              <a:rPr lang="en-US" sz="3200" i="1" dirty="0">
                <a:latin typeface="Georgia" panose="02040502050405020303" pitchFamily="18" charset="0"/>
              </a:rPr>
              <a:t>T</a:t>
            </a:r>
            <a:r>
              <a:rPr lang="en-US" sz="3200" i="1" baseline="-25000" dirty="0">
                <a:latin typeface="Georgia" panose="02040502050405020303" pitchFamily="18" charset="0"/>
              </a:rPr>
              <a:t> kl … r </a:t>
            </a:r>
            <a:r>
              <a:rPr lang="en-US" sz="3200" dirty="0">
                <a:latin typeface="Georgia" panose="02040502050405020303" pitchFamily="18" charset="0"/>
              </a:rPr>
              <a:t>= </a:t>
            </a:r>
            <a:r>
              <a:rPr lang="en-US" sz="3200" i="1" dirty="0">
                <a:latin typeface="Georgia" panose="02040502050405020303" pitchFamily="18" charset="0"/>
              </a:rPr>
              <a:t>P</a:t>
            </a:r>
            <a:r>
              <a:rPr lang="en-US" sz="3200" i="1" baseline="-25000" dirty="0">
                <a:latin typeface="Georgia" panose="02040502050405020303" pitchFamily="18" charset="0"/>
              </a:rPr>
              <a:t> kl … r</a:t>
            </a:r>
            <a:r>
              <a:rPr lang="en-US" sz="3200" i="1" dirty="0">
                <a:latin typeface="Georgia" panose="02040502050405020303" pitchFamily="18" charset="0"/>
              </a:rPr>
              <a:t> </a:t>
            </a:r>
            <a:r>
              <a:rPr lang="en-US" sz="3200" dirty="0">
                <a:latin typeface="Georgia" panose="02040502050405020303" pitchFamily="18" charset="0"/>
              </a:rPr>
              <a:t>+ </a:t>
            </a:r>
            <a:r>
              <a:rPr lang="en-US" sz="3200" i="1" dirty="0" err="1">
                <a:latin typeface="Georgia" panose="02040502050405020303" pitchFamily="18" charset="0"/>
              </a:rPr>
              <a:t>S</a:t>
            </a:r>
            <a:r>
              <a:rPr lang="en-US" sz="3200" i="1" baseline="-25000" dirty="0" err="1">
                <a:latin typeface="Georgia" panose="02040502050405020303" pitchFamily="18" charset="0"/>
              </a:rPr>
              <a:t>kl</a:t>
            </a:r>
            <a:r>
              <a:rPr lang="en-US" sz="3200" i="1" baseline="-25000" dirty="0">
                <a:latin typeface="Georgia" panose="02040502050405020303" pitchFamily="18" charset="0"/>
              </a:rPr>
              <a:t> … r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204864"/>
            <a:ext cx="88569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0000"/>
                </a:solidFill>
              </a:rPr>
              <a:t>2. </a:t>
            </a:r>
            <a:r>
              <a:rPr lang="en-US" sz="3200" b="1" dirty="0" err="1">
                <a:solidFill>
                  <a:srgbClr val="700000"/>
                </a:solidFill>
              </a:rPr>
              <a:t>Polyadic</a:t>
            </a:r>
            <a:r>
              <a:rPr lang="en-US" sz="3200" b="1" dirty="0">
                <a:solidFill>
                  <a:srgbClr val="700000"/>
                </a:solidFill>
              </a:rPr>
              <a:t> product</a:t>
            </a:r>
          </a:p>
          <a:p>
            <a:r>
              <a:rPr lang="en-US" sz="3200" b="1" dirty="0">
                <a:latin typeface="Georgia" panose="02040502050405020303" pitchFamily="18" charset="0"/>
              </a:rPr>
              <a:t>T</a:t>
            </a:r>
            <a:r>
              <a:rPr lang="en-US" sz="3200" dirty="0">
                <a:latin typeface="Georgia" panose="02040502050405020303" pitchFamily="18" charset="0"/>
              </a:rPr>
              <a:t> = </a:t>
            </a:r>
            <a:r>
              <a:rPr lang="en-US" sz="3200" i="1" dirty="0" err="1">
                <a:latin typeface="Georgia" panose="02040502050405020303" pitchFamily="18" charset="0"/>
              </a:rPr>
              <a:t>T</a:t>
            </a:r>
            <a:r>
              <a:rPr lang="en-US" sz="3200" i="1" baseline="-25000" dirty="0" err="1">
                <a:latin typeface="Georgia" panose="02040502050405020303" pitchFamily="18" charset="0"/>
              </a:rPr>
              <a:t>ij</a:t>
            </a:r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25000" dirty="0" err="1">
                <a:latin typeface="Georgia" panose="02040502050405020303" pitchFamily="18" charset="0"/>
              </a:rPr>
              <a:t>i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25000" dirty="0" err="1">
                <a:latin typeface="Georgia" panose="02040502050405020303" pitchFamily="18" charset="0"/>
              </a:rPr>
              <a:t>j</a:t>
            </a:r>
            <a:r>
              <a:rPr lang="en-US" sz="3200" dirty="0">
                <a:latin typeface="Georgia" panose="02040502050405020303" pitchFamily="18" charset="0"/>
              </a:rPr>
              <a:t>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</a:p>
          <a:p>
            <a:r>
              <a:rPr lang="en-US" sz="3200" b="1" dirty="0">
                <a:latin typeface="Georgia" panose="02040502050405020303" pitchFamily="18" charset="0"/>
              </a:rPr>
              <a:t>r </a:t>
            </a:r>
            <a:r>
              <a:rPr lang="en-US" sz="3200" dirty="0">
                <a:latin typeface="Georgia" panose="02040502050405020303" pitchFamily="18" charset="0"/>
              </a:rPr>
              <a:t>= </a:t>
            </a:r>
            <a:r>
              <a:rPr lang="en-US" sz="3200" i="1" dirty="0" err="1">
                <a:latin typeface="Georgia" panose="02040502050405020303" pitchFamily="18" charset="0"/>
              </a:rPr>
              <a:t>r</a:t>
            </a:r>
            <a:r>
              <a:rPr lang="en-US" sz="3200" i="1" baseline="-25000" dirty="0" err="1">
                <a:latin typeface="Georgia" panose="02040502050405020303" pitchFamily="18" charset="0"/>
              </a:rPr>
              <a:t>k</a:t>
            </a:r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25000" dirty="0" err="1">
                <a:latin typeface="Georgia" panose="02040502050405020303" pitchFamily="18" charset="0"/>
              </a:rPr>
              <a:t>k</a:t>
            </a:r>
            <a:r>
              <a:rPr lang="en-US" sz="3200" dirty="0">
                <a:latin typeface="Georgia" panose="02040502050405020303" pitchFamily="18" charset="0"/>
              </a:rPr>
              <a:t> 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certain coordinate system</a:t>
            </a:r>
            <a:r>
              <a:rPr lang="en-US" sz="2800" dirty="0"/>
              <a:t>, </a:t>
            </a:r>
          </a:p>
          <a:p>
            <a:r>
              <a:rPr lang="ru-RU" sz="3200" dirty="0"/>
              <a:t>      </a:t>
            </a:r>
            <a:r>
              <a:rPr lang="en-US" sz="3200" dirty="0" err="1"/>
              <a:t>Polyadic</a:t>
            </a:r>
            <a:r>
              <a:rPr lang="en-US" sz="3200" dirty="0"/>
              <a:t> product (</a:t>
            </a:r>
            <a:r>
              <a:rPr lang="en-US" sz="3200" b="1" dirty="0">
                <a:latin typeface="Georgia" panose="02040502050405020303" pitchFamily="18" charset="0"/>
              </a:rPr>
              <a:t>P</a:t>
            </a:r>
            <a:r>
              <a:rPr lang="en-US" sz="3200" dirty="0">
                <a:latin typeface="Georgia" panose="02040502050405020303" pitchFamily="18" charset="0"/>
              </a:rPr>
              <a:t> = </a:t>
            </a:r>
            <a:r>
              <a:rPr lang="en-US" sz="3200" b="1" dirty="0" err="1">
                <a:latin typeface="Georgia" panose="02040502050405020303" pitchFamily="18" charset="0"/>
              </a:rPr>
              <a:t>Tr</a:t>
            </a:r>
            <a:r>
              <a:rPr lang="en-US" sz="3200" dirty="0"/>
              <a:t>) </a:t>
            </a:r>
          </a:p>
          <a:p>
            <a:r>
              <a:rPr lang="en-US" sz="3200" dirty="0"/>
              <a:t>yields a </a:t>
            </a:r>
            <a:r>
              <a:rPr lang="en-US" sz="3200" b="1" dirty="0">
                <a:solidFill>
                  <a:srgbClr val="2F26E6"/>
                </a:solidFill>
              </a:rPr>
              <a:t>third-rank tensor </a:t>
            </a:r>
            <a:r>
              <a:rPr lang="en-US" sz="3200" dirty="0"/>
              <a:t>equal to </a:t>
            </a:r>
          </a:p>
          <a:p>
            <a:pPr algn="ctr"/>
            <a:r>
              <a:rPr lang="en-US" sz="3200" b="1" dirty="0">
                <a:latin typeface="Georgia" panose="02040502050405020303" pitchFamily="18" charset="0"/>
              </a:rPr>
              <a:t>P</a:t>
            </a:r>
            <a:r>
              <a:rPr lang="en-US" sz="3200" dirty="0">
                <a:latin typeface="Georgia" panose="02040502050405020303" pitchFamily="18" charset="0"/>
              </a:rPr>
              <a:t> = </a:t>
            </a:r>
            <a:r>
              <a:rPr lang="en-US" sz="3200" i="1" dirty="0" err="1">
                <a:latin typeface="Georgia" panose="02040502050405020303" pitchFamily="18" charset="0"/>
              </a:rPr>
              <a:t>T</a:t>
            </a:r>
            <a:r>
              <a:rPr lang="en-US" sz="3200" i="1" baseline="-25000" dirty="0" err="1">
                <a:latin typeface="Georgia" panose="02040502050405020303" pitchFamily="18" charset="0"/>
              </a:rPr>
              <a:t>ij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i="1" dirty="0" err="1">
                <a:latin typeface="Georgia" panose="02040502050405020303" pitchFamily="18" charset="0"/>
              </a:rPr>
              <a:t>r</a:t>
            </a:r>
            <a:r>
              <a:rPr lang="en-US" sz="3200" i="1" baseline="-25000" dirty="0" err="1">
                <a:latin typeface="Georgia" panose="02040502050405020303" pitchFamily="18" charset="0"/>
              </a:rPr>
              <a:t>k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25000" dirty="0" err="1">
                <a:latin typeface="Georgia" panose="02040502050405020303" pitchFamily="18" charset="0"/>
              </a:rPr>
              <a:t>i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25000" dirty="0" err="1">
                <a:latin typeface="Georgia" panose="02040502050405020303" pitchFamily="18" charset="0"/>
              </a:rPr>
              <a:t>j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25000" dirty="0" err="1">
                <a:latin typeface="Georgia" panose="02040502050405020303" pitchFamily="18" charset="0"/>
              </a:rPr>
              <a:t>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793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1634"/>
            <a:ext cx="799288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700000"/>
                </a:solidFill>
              </a:rPr>
              <a:t>3</a:t>
            </a:r>
            <a:r>
              <a:rPr lang="en-US" sz="3200" b="1" dirty="0">
                <a:solidFill>
                  <a:srgbClr val="700000"/>
                </a:solidFill>
              </a:rPr>
              <a:t>. </a:t>
            </a:r>
            <a:r>
              <a:rPr lang="en-US" sz="3200" b="1" dirty="0" err="1">
                <a:solidFill>
                  <a:srgbClr val="700000"/>
                </a:solidFill>
              </a:rPr>
              <a:t>Contruction</a:t>
            </a:r>
            <a:r>
              <a:rPr lang="en-US" sz="3200" b="1" dirty="0">
                <a:solidFill>
                  <a:srgbClr val="700000"/>
                </a:solidFill>
              </a:rPr>
              <a:t> product </a:t>
            </a:r>
          </a:p>
          <a:p>
            <a:r>
              <a:rPr lang="en-US" sz="3200" b="1" dirty="0">
                <a:latin typeface="Georgia" panose="02040502050405020303" pitchFamily="18" charset="0"/>
              </a:rPr>
              <a:t>T</a:t>
            </a:r>
            <a:r>
              <a:rPr lang="en-US" sz="3200" dirty="0">
                <a:latin typeface="Georgia" panose="02040502050405020303" pitchFamily="18" charset="0"/>
              </a:rPr>
              <a:t> = </a:t>
            </a:r>
            <a:r>
              <a:rPr lang="en-US" sz="3200" i="1" dirty="0" err="1">
                <a:latin typeface="Georgia" panose="02040502050405020303" pitchFamily="18" charset="0"/>
              </a:rPr>
              <a:t>T</a:t>
            </a:r>
            <a:r>
              <a:rPr lang="en-US" sz="3200" i="1" baseline="-25000" dirty="0" err="1">
                <a:latin typeface="Georgia" panose="02040502050405020303" pitchFamily="18" charset="0"/>
              </a:rPr>
              <a:t>ij</a:t>
            </a:r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25000" dirty="0" err="1">
                <a:latin typeface="Georgia" panose="02040502050405020303" pitchFamily="18" charset="0"/>
              </a:rPr>
              <a:t>i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25000" dirty="0" err="1">
                <a:latin typeface="Georgia" panose="02040502050405020303" pitchFamily="18" charset="0"/>
              </a:rPr>
              <a:t>j</a:t>
            </a:r>
            <a:r>
              <a:rPr lang="en-US" sz="3200" dirty="0">
                <a:latin typeface="Georgia" panose="02040502050405020303" pitchFamily="18" charset="0"/>
              </a:rPr>
              <a:t> - </a:t>
            </a:r>
            <a:r>
              <a:rPr lang="en-US" sz="2800" dirty="0">
                <a:latin typeface="Georgia" panose="02040502050405020303" pitchFamily="18" charset="0"/>
              </a:rPr>
              <a:t>tensor</a:t>
            </a:r>
          </a:p>
          <a:p>
            <a:r>
              <a:rPr lang="en-US" sz="3200" b="1" dirty="0">
                <a:latin typeface="Georgia" panose="02040502050405020303" pitchFamily="18" charset="0"/>
              </a:rPr>
              <a:t>r </a:t>
            </a:r>
            <a:r>
              <a:rPr lang="en-US" sz="3200" dirty="0">
                <a:latin typeface="Georgia" panose="02040502050405020303" pitchFamily="18" charset="0"/>
              </a:rPr>
              <a:t>= </a:t>
            </a:r>
            <a:r>
              <a:rPr lang="en-US" sz="3200" i="1" dirty="0" err="1">
                <a:latin typeface="Georgia" panose="02040502050405020303" pitchFamily="18" charset="0"/>
              </a:rPr>
              <a:t>r</a:t>
            </a:r>
            <a:r>
              <a:rPr lang="en-US" sz="3200" i="1" baseline="-25000" dirty="0" err="1">
                <a:latin typeface="Georgia" panose="02040502050405020303" pitchFamily="18" charset="0"/>
              </a:rPr>
              <a:t>k</a:t>
            </a:r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25000" dirty="0" err="1">
                <a:latin typeface="Georgia" panose="02040502050405020303" pitchFamily="18" charset="0"/>
              </a:rPr>
              <a:t>k</a:t>
            </a:r>
            <a:r>
              <a:rPr lang="en-US" sz="3200" dirty="0">
                <a:latin typeface="Georgia" panose="02040502050405020303" pitchFamily="18" charset="0"/>
              </a:rPr>
              <a:t>  - </a:t>
            </a:r>
            <a:r>
              <a:rPr lang="en-US" sz="2800" dirty="0">
                <a:latin typeface="Georgia" panose="02040502050405020303" pitchFamily="18" charset="0"/>
              </a:rPr>
              <a:t>vector</a:t>
            </a:r>
          </a:p>
          <a:p>
            <a:endParaRPr lang="en-US" sz="3200" dirty="0"/>
          </a:p>
          <a:p>
            <a:r>
              <a:rPr lang="en-US" sz="3200" dirty="0" err="1"/>
              <a:t>Polyadic</a:t>
            </a:r>
            <a:r>
              <a:rPr lang="en-US" sz="3200" dirty="0"/>
              <a:t> product </a:t>
            </a:r>
            <a:r>
              <a:rPr lang="en-US" sz="3200" b="1" dirty="0">
                <a:latin typeface="Georgia" panose="02040502050405020303" pitchFamily="18" charset="0"/>
              </a:rPr>
              <a:t>P</a:t>
            </a:r>
            <a:r>
              <a:rPr lang="en-US" sz="3200" dirty="0">
                <a:latin typeface="Georgia" panose="02040502050405020303" pitchFamily="18" charset="0"/>
              </a:rPr>
              <a:t> = </a:t>
            </a:r>
            <a:r>
              <a:rPr lang="en-US" sz="3200" b="1" dirty="0">
                <a:latin typeface="Georgia" panose="02040502050405020303" pitchFamily="18" charset="0"/>
              </a:rPr>
              <a:t>T</a:t>
            </a:r>
            <a:r>
              <a:rPr lang="en-US" sz="3200" b="1" dirty="0">
                <a:latin typeface="Georgia" panose="02040502050405020303" pitchFamily="18" charset="0"/>
                <a:sym typeface="Symbol"/>
              </a:rPr>
              <a:t> </a:t>
            </a:r>
            <a:r>
              <a:rPr lang="en-US" sz="3200" b="1" dirty="0">
                <a:latin typeface="Georgia" panose="02040502050405020303" pitchFamily="18" charset="0"/>
              </a:rPr>
              <a:t>r</a:t>
            </a:r>
            <a:r>
              <a:rPr lang="en-US" sz="3200" dirty="0">
                <a:latin typeface="Georgia" panose="02040502050405020303" pitchFamily="18" charset="0"/>
              </a:rPr>
              <a:t> </a:t>
            </a:r>
          </a:p>
          <a:p>
            <a:r>
              <a:rPr lang="en-US" sz="3200" dirty="0"/>
              <a:t>yields a third-rank tensor equal to </a:t>
            </a:r>
          </a:p>
          <a:p>
            <a:r>
              <a:rPr lang="en-US" sz="3200" b="1" dirty="0">
                <a:latin typeface="Georgia" panose="02040502050405020303" pitchFamily="18" charset="0"/>
              </a:rPr>
              <a:t>P</a:t>
            </a:r>
            <a:r>
              <a:rPr lang="en-US" sz="3200" dirty="0">
                <a:latin typeface="Georgia" panose="02040502050405020303" pitchFamily="18" charset="0"/>
              </a:rPr>
              <a:t> = </a:t>
            </a:r>
            <a:r>
              <a:rPr lang="en-US" sz="3200" i="1" dirty="0" err="1">
                <a:latin typeface="Georgia" panose="02040502050405020303" pitchFamily="18" charset="0"/>
              </a:rPr>
              <a:t>T</a:t>
            </a:r>
            <a:r>
              <a:rPr lang="en-US" sz="3200" i="1" baseline="-25000" dirty="0" err="1">
                <a:latin typeface="Georgia" panose="02040502050405020303" pitchFamily="18" charset="0"/>
              </a:rPr>
              <a:t>ij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25000" dirty="0" err="1">
                <a:latin typeface="Georgia" panose="02040502050405020303" pitchFamily="18" charset="0"/>
              </a:rPr>
              <a:t>i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25000" dirty="0" err="1">
                <a:latin typeface="Georgia" panose="02040502050405020303" pitchFamily="18" charset="0"/>
              </a:rPr>
              <a:t>j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b="1" i="1" dirty="0">
                <a:latin typeface="Georgia" panose="02040502050405020303" pitchFamily="18" charset="0"/>
                <a:sym typeface="Symbol"/>
              </a:rPr>
              <a:t></a:t>
            </a:r>
            <a:r>
              <a:rPr lang="en-US" sz="3200" i="1" dirty="0">
                <a:latin typeface="Georgia" panose="02040502050405020303" pitchFamily="18" charset="0"/>
              </a:rPr>
              <a:t> </a:t>
            </a:r>
            <a:r>
              <a:rPr lang="en-US" sz="3200" i="1" dirty="0" err="1">
                <a:latin typeface="Georgia" panose="02040502050405020303" pitchFamily="18" charset="0"/>
              </a:rPr>
              <a:t>r</a:t>
            </a:r>
            <a:r>
              <a:rPr lang="en-US" sz="3200" i="1" baseline="-25000" dirty="0" err="1">
                <a:latin typeface="Georgia" panose="02040502050405020303" pitchFamily="18" charset="0"/>
              </a:rPr>
              <a:t>k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25000" dirty="0" err="1">
                <a:latin typeface="Georgia" panose="02040502050405020303" pitchFamily="18" charset="0"/>
              </a:rPr>
              <a:t>k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i="1" dirty="0">
                <a:latin typeface="Georgia" panose="02040502050405020303" pitchFamily="18" charset="0"/>
              </a:rPr>
              <a:t>= </a:t>
            </a:r>
            <a:r>
              <a:rPr lang="en-US" sz="3200" i="1" dirty="0" err="1">
                <a:latin typeface="Georgia" panose="02040502050405020303" pitchFamily="18" charset="0"/>
              </a:rPr>
              <a:t>T</a:t>
            </a:r>
            <a:r>
              <a:rPr lang="en-US" sz="3200" i="1" baseline="-25000" dirty="0" err="1">
                <a:latin typeface="Georgia" panose="02040502050405020303" pitchFamily="18" charset="0"/>
              </a:rPr>
              <a:t>ij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i="1" dirty="0" err="1">
                <a:latin typeface="Georgia" panose="02040502050405020303" pitchFamily="18" charset="0"/>
              </a:rPr>
              <a:t>r</a:t>
            </a:r>
            <a:r>
              <a:rPr lang="en-US" sz="3200" i="1" baseline="-25000" dirty="0" err="1">
                <a:latin typeface="Georgia" panose="02040502050405020303" pitchFamily="18" charset="0"/>
              </a:rPr>
              <a:t>k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30000" dirty="0" err="1">
                <a:latin typeface="Georgia" panose="02040502050405020303" pitchFamily="18" charset="0"/>
              </a:rPr>
              <a:t>i</a:t>
            </a:r>
            <a:r>
              <a:rPr lang="en-US" sz="3200" dirty="0">
                <a:latin typeface="Georgia" panose="02040502050405020303" pitchFamily="18" charset="0"/>
              </a:rPr>
              <a:t>(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30000" dirty="0" err="1">
                <a:latin typeface="Georgia" panose="02040502050405020303" pitchFamily="18" charset="0"/>
              </a:rPr>
              <a:t>j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b="1" i="1" dirty="0">
                <a:latin typeface="Georgia" panose="02040502050405020303" pitchFamily="18" charset="0"/>
                <a:sym typeface="Symbol"/>
              </a:rPr>
              <a:t></a:t>
            </a:r>
            <a:r>
              <a:rPr lang="en-US" sz="3200" i="1" dirty="0"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25000" dirty="0" err="1">
                <a:latin typeface="Georgia" panose="02040502050405020303" pitchFamily="18" charset="0"/>
              </a:rPr>
              <a:t>k</a:t>
            </a:r>
            <a:r>
              <a:rPr lang="en-US" sz="3200" dirty="0">
                <a:latin typeface="Georgia" panose="02040502050405020303" pitchFamily="18" charset="0"/>
              </a:rPr>
              <a:t>)=</a:t>
            </a:r>
          </a:p>
          <a:p>
            <a:pPr>
              <a:spcBef>
                <a:spcPts val="1200"/>
              </a:spcBef>
            </a:pPr>
            <a:r>
              <a:rPr lang="en-US" sz="3200" i="1" dirty="0">
                <a:latin typeface="Georgia" panose="02040502050405020303" pitchFamily="18" charset="0"/>
              </a:rPr>
              <a:t>    = </a:t>
            </a:r>
            <a:r>
              <a:rPr lang="en-US" sz="3200" i="1" dirty="0" err="1">
                <a:latin typeface="Georgia" panose="02040502050405020303" pitchFamily="18" charset="0"/>
              </a:rPr>
              <a:t>T</a:t>
            </a:r>
            <a:r>
              <a:rPr lang="en-US" sz="3200" i="1" baseline="-25000" dirty="0" err="1">
                <a:latin typeface="Georgia" panose="02040502050405020303" pitchFamily="18" charset="0"/>
              </a:rPr>
              <a:t>ij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i="1" dirty="0" err="1">
                <a:latin typeface="Georgia" panose="02040502050405020303" pitchFamily="18" charset="0"/>
              </a:rPr>
              <a:t>r</a:t>
            </a:r>
            <a:r>
              <a:rPr lang="en-US" sz="3200" i="1" baseline="-25000" dirty="0" err="1">
                <a:latin typeface="Georgia" panose="02040502050405020303" pitchFamily="18" charset="0"/>
              </a:rPr>
              <a:t>k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30000" dirty="0" err="1">
                <a:latin typeface="Georgia" panose="02040502050405020303" pitchFamily="18" charset="0"/>
              </a:rPr>
              <a:t>i</a:t>
            </a:r>
            <a:r>
              <a:rPr lang="en-US" sz="3200" i="1" baseline="-30000" dirty="0">
                <a:latin typeface="Georgia" panose="02040502050405020303" pitchFamily="18" charset="0"/>
              </a:rPr>
              <a:t> </a:t>
            </a:r>
            <a:r>
              <a:rPr lang="en-US" sz="3200" dirty="0">
                <a:latin typeface="Georgia" panose="02040502050405020303" pitchFamily="18" charset="0"/>
              </a:rPr>
              <a:t>(</a:t>
            </a:r>
            <a:r>
              <a:rPr lang="en-US" sz="32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3200" i="1" baseline="-30000" dirty="0" err="1">
                <a:latin typeface="Georgia" panose="02040502050405020303" pitchFamily="18" charset="0"/>
              </a:rPr>
              <a:t>j</a:t>
            </a:r>
            <a:r>
              <a:rPr lang="en-US" sz="3200" i="1" baseline="-25000" dirty="0" err="1">
                <a:latin typeface="Georgia" panose="02040502050405020303" pitchFamily="18" charset="0"/>
              </a:rPr>
              <a:t>k</a:t>
            </a:r>
            <a:r>
              <a:rPr lang="en-US" sz="3200" dirty="0">
                <a:latin typeface="Georgia" panose="02040502050405020303" pitchFamily="18" charset="0"/>
              </a:rPr>
              <a:t>) = </a:t>
            </a:r>
            <a:r>
              <a:rPr lang="en-US" sz="3200" i="1" dirty="0" err="1">
                <a:latin typeface="Georgia" panose="02040502050405020303" pitchFamily="18" charset="0"/>
              </a:rPr>
              <a:t>T</a:t>
            </a:r>
            <a:r>
              <a:rPr lang="en-US" sz="3200" i="1" baseline="-25000" dirty="0" err="1">
                <a:latin typeface="Georgia" panose="02040502050405020303" pitchFamily="18" charset="0"/>
              </a:rPr>
              <a:t>ij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i="1" dirty="0" err="1">
                <a:latin typeface="Georgia" panose="02040502050405020303" pitchFamily="18" charset="0"/>
              </a:rPr>
              <a:t>r</a:t>
            </a:r>
            <a:r>
              <a:rPr lang="en-US" sz="3200" i="1" baseline="-25000" dirty="0" err="1">
                <a:latin typeface="Georgia" panose="02040502050405020303" pitchFamily="18" charset="0"/>
              </a:rPr>
              <a:t>j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b="1" dirty="0" err="1">
                <a:latin typeface="Georgia" panose="02040502050405020303" pitchFamily="18" charset="0"/>
              </a:rPr>
              <a:t>e</a:t>
            </a:r>
            <a:r>
              <a:rPr lang="en-US" sz="3200" i="1" baseline="-30000" dirty="0" err="1">
                <a:latin typeface="Georgia" panose="02040502050405020303" pitchFamily="18" charset="0"/>
              </a:rPr>
              <a:t>i</a:t>
            </a:r>
            <a:r>
              <a:rPr lang="en-US" sz="3200" i="1" baseline="-30000" dirty="0">
                <a:latin typeface="Georgia" panose="02040502050405020303" pitchFamily="18" charset="0"/>
              </a:rPr>
              <a:t> </a:t>
            </a:r>
            <a:r>
              <a:rPr lang="en-US" sz="3200" dirty="0">
                <a:latin typeface="Georgia" panose="02040502050405020303" pitchFamily="18" charset="0"/>
              </a:rPr>
              <a:t> =,</a:t>
            </a:r>
          </a:p>
          <a:p>
            <a:pPr>
              <a:spcBef>
                <a:spcPts val="1200"/>
              </a:spcBef>
            </a:pPr>
            <a:r>
              <a:rPr lang="en-US" sz="3200" i="1" dirty="0">
                <a:latin typeface="Georgia" panose="02040502050405020303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i="1" dirty="0">
                <a:latin typeface="Georgia" panose="02040502050405020303" pitchFamily="18" charset="0"/>
              </a:rPr>
              <a:t> </a:t>
            </a:r>
            <a:r>
              <a:rPr lang="en-US" sz="3200" i="1" dirty="0">
                <a:latin typeface="Georgia" panose="02040502050405020303" pitchFamily="18" charset="0"/>
              </a:rPr>
              <a:t>P</a:t>
            </a:r>
            <a:r>
              <a:rPr lang="en-US" sz="3200" i="1" baseline="-30000" dirty="0">
                <a:latin typeface="Georgia" panose="02040502050405020303" pitchFamily="18" charset="0"/>
              </a:rPr>
              <a:t>i</a:t>
            </a:r>
            <a:r>
              <a:rPr lang="en-US" sz="3200" dirty="0">
                <a:latin typeface="Georgia" panose="02040502050405020303" pitchFamily="18" charset="0"/>
              </a:rPr>
              <a:t> = </a:t>
            </a:r>
            <a:r>
              <a:rPr lang="en-US" sz="3200" i="1" dirty="0" err="1">
                <a:latin typeface="Georgia" panose="02040502050405020303" pitchFamily="18" charset="0"/>
              </a:rPr>
              <a:t>T</a:t>
            </a:r>
            <a:r>
              <a:rPr lang="en-US" sz="3200" i="1" baseline="-25000" dirty="0" err="1">
                <a:latin typeface="Georgia" panose="02040502050405020303" pitchFamily="18" charset="0"/>
              </a:rPr>
              <a:t>ij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i="1" dirty="0" err="1">
                <a:latin typeface="Georgia" panose="02040502050405020303" pitchFamily="18" charset="0"/>
              </a:rPr>
              <a:t>r</a:t>
            </a:r>
            <a:r>
              <a:rPr lang="en-US" sz="3200" i="1" baseline="-25000" dirty="0" err="1">
                <a:latin typeface="Georgia" panose="02040502050405020303" pitchFamily="18" charset="0"/>
              </a:rPr>
              <a:t>j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dirty="0">
                <a:latin typeface="Georgia" panose="02040502050405020303" pitchFamily="18" charset="0"/>
              </a:rPr>
              <a:t>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  <a:r>
              <a:rPr lang="en-US" sz="3200" dirty="0">
                <a:latin typeface="Georgia" panose="02040502050405020303" pitchFamily="18" charset="0"/>
              </a:rPr>
              <a:t>,   </a:t>
            </a:r>
          </a:p>
          <a:p>
            <a:pPr>
              <a:spcBef>
                <a:spcPts val="1200"/>
              </a:spcBef>
            </a:pPr>
            <a:r>
              <a:rPr lang="en-US" sz="3200" i="1" dirty="0">
                <a:latin typeface="Georgia" panose="02040502050405020303" pitchFamily="18" charset="0"/>
              </a:rPr>
              <a:t>  </a:t>
            </a:r>
            <a:endParaRPr lang="en-US" sz="3200" dirty="0"/>
          </a:p>
          <a:p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658542"/>
              </p:ext>
            </p:extLst>
          </p:nvPr>
        </p:nvGraphicFramePr>
        <p:xfrm>
          <a:off x="862285" y="4941168"/>
          <a:ext cx="69500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3" imgW="2908080" imgH="266400" progId="Equation.DSMT4">
                  <p:embed/>
                </p:oleObj>
              </mc:Choice>
              <mc:Fallback>
                <p:oleObj name="Equation" r:id="rId3" imgW="2908080" imgH="2664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285" y="4941168"/>
                        <a:ext cx="69500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55976" y="76470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in a certain coordinate system,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6982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332656"/>
            <a:ext cx="8424936" cy="36317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</a:rPr>
              <a:t>Theorem on the Contraction </a:t>
            </a:r>
          </a:p>
          <a:p>
            <a:r>
              <a:rPr lang="en-US" sz="2600" b="1" dirty="0"/>
              <a:t>1. Contraction (convolution) by two tensors leads to tensor</a:t>
            </a:r>
          </a:p>
          <a:p>
            <a:pPr>
              <a:spcBef>
                <a:spcPts val="600"/>
              </a:spcBef>
            </a:pPr>
            <a:r>
              <a:rPr lang="en-US" sz="2600" b="1" dirty="0">
                <a:latin typeface="Georgia" panose="02040502050405020303" pitchFamily="18" charset="0"/>
              </a:rPr>
              <a:t>A</a:t>
            </a:r>
            <a:r>
              <a:rPr lang="en-US" sz="2600" dirty="0">
                <a:latin typeface="Georgia" panose="02040502050405020303" pitchFamily="18" charset="0"/>
              </a:rPr>
              <a:t> = </a:t>
            </a:r>
            <a:r>
              <a:rPr lang="en-US" sz="2600" i="1" dirty="0" err="1">
                <a:latin typeface="Georgia" panose="02040502050405020303" pitchFamily="18" charset="0"/>
              </a:rPr>
              <a:t>A</a:t>
            </a:r>
            <a:r>
              <a:rPr lang="en-US" sz="26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600" b="1" dirty="0" err="1">
                <a:latin typeface="Georgia" panose="02040502050405020303" pitchFamily="18" charset="0"/>
              </a:rPr>
              <a:t>e</a:t>
            </a:r>
            <a:r>
              <a:rPr lang="en-US" sz="2600" i="1" baseline="-25000" dirty="0" err="1">
                <a:latin typeface="Georgia" panose="02040502050405020303" pitchFamily="18" charset="0"/>
              </a:rPr>
              <a:t>i</a:t>
            </a:r>
            <a:r>
              <a:rPr lang="en-US" sz="2600" b="1" dirty="0" err="1">
                <a:latin typeface="Georgia" panose="02040502050405020303" pitchFamily="18" charset="0"/>
              </a:rPr>
              <a:t>e</a:t>
            </a:r>
            <a:r>
              <a:rPr lang="en-US" sz="2600" i="1" baseline="-25000" dirty="0" err="1">
                <a:latin typeface="Georgia" panose="02040502050405020303" pitchFamily="18" charset="0"/>
              </a:rPr>
              <a:t>j</a:t>
            </a:r>
            <a:r>
              <a:rPr lang="en-US" sz="2600" b="1" dirty="0" err="1">
                <a:latin typeface="Georgia" panose="02040502050405020303" pitchFamily="18" charset="0"/>
              </a:rPr>
              <a:t>e</a:t>
            </a:r>
            <a:r>
              <a:rPr lang="en-US" sz="2600" i="1" baseline="-25000" dirty="0" err="1">
                <a:latin typeface="Georgia" panose="02040502050405020303" pitchFamily="18" charset="0"/>
              </a:rPr>
              <a:t>k</a:t>
            </a:r>
            <a:r>
              <a:rPr lang="en-US" sz="2600" i="1" dirty="0">
                <a:latin typeface="Georgia" panose="02040502050405020303" pitchFamily="18" charset="0"/>
              </a:rPr>
              <a:t> </a:t>
            </a:r>
            <a:r>
              <a:rPr lang="en-US" sz="2600" dirty="0"/>
              <a:t>- third-rank tensor  </a:t>
            </a:r>
          </a:p>
          <a:p>
            <a:r>
              <a:rPr lang="en-US" sz="2600" b="1" dirty="0">
                <a:latin typeface="Georgia" panose="02040502050405020303" pitchFamily="18" charset="0"/>
              </a:rPr>
              <a:t>B</a:t>
            </a:r>
            <a:r>
              <a:rPr lang="en-US" sz="2600" dirty="0">
                <a:latin typeface="Georgia" panose="02040502050405020303" pitchFamily="18" charset="0"/>
              </a:rPr>
              <a:t> =</a:t>
            </a:r>
            <a:r>
              <a:rPr lang="en-US" sz="2600" i="1" dirty="0">
                <a:latin typeface="Georgia" panose="02040502050405020303" pitchFamily="18" charset="0"/>
              </a:rPr>
              <a:t> </a:t>
            </a:r>
            <a:r>
              <a:rPr lang="en-US" sz="2600" i="1" dirty="0" err="1">
                <a:latin typeface="Georgia" panose="02040502050405020303" pitchFamily="18" charset="0"/>
              </a:rPr>
              <a:t>B</a:t>
            </a:r>
            <a:r>
              <a:rPr lang="en-US" sz="2600" i="1" baseline="-25000" dirty="0" err="1">
                <a:latin typeface="Georgia" panose="02040502050405020303" pitchFamily="18" charset="0"/>
              </a:rPr>
              <a:t>mn</a:t>
            </a:r>
            <a:r>
              <a:rPr lang="en-US" sz="2600" b="1" dirty="0" err="1">
                <a:latin typeface="Georgia" panose="02040502050405020303" pitchFamily="18" charset="0"/>
              </a:rPr>
              <a:t>e</a:t>
            </a:r>
            <a:r>
              <a:rPr lang="en-US" sz="2600" i="1" baseline="-25000" dirty="0" err="1">
                <a:latin typeface="Georgia" panose="02040502050405020303" pitchFamily="18" charset="0"/>
              </a:rPr>
              <a:t>m</a:t>
            </a:r>
            <a:r>
              <a:rPr lang="en-US" sz="2600" b="1" dirty="0" err="1">
                <a:latin typeface="Georgia" panose="02040502050405020303" pitchFamily="18" charset="0"/>
              </a:rPr>
              <a:t>e</a:t>
            </a:r>
            <a:r>
              <a:rPr lang="en-US" sz="2600" i="1" baseline="-25000" dirty="0" err="1">
                <a:latin typeface="Georgia" panose="02040502050405020303" pitchFamily="18" charset="0"/>
              </a:rPr>
              <a:t>n</a:t>
            </a:r>
            <a:r>
              <a:rPr lang="en-US" sz="2600" i="1" dirty="0">
                <a:latin typeface="Georgia" panose="02040502050405020303" pitchFamily="18" charset="0"/>
              </a:rPr>
              <a:t>  - </a:t>
            </a:r>
            <a:r>
              <a:rPr lang="en-US" sz="2600" dirty="0"/>
              <a:t>second-rank tensor.</a:t>
            </a:r>
          </a:p>
          <a:p>
            <a:pPr>
              <a:spcBef>
                <a:spcPts val="600"/>
              </a:spcBef>
            </a:pPr>
            <a:r>
              <a:rPr lang="en-US" sz="2800" i="1" dirty="0">
                <a:latin typeface="Georgia" panose="02040502050405020303" pitchFamily="18" charset="0"/>
              </a:rPr>
              <a:t>c</a:t>
            </a:r>
            <a:r>
              <a:rPr lang="en-US" sz="2800" i="1" baseline="-25000" dirty="0">
                <a:latin typeface="Georgia" panose="02040502050405020303" pitchFamily="18" charset="0"/>
              </a:rPr>
              <a:t>i</a:t>
            </a:r>
            <a:r>
              <a:rPr lang="en-US" sz="2800" i="1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i="1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numbers in the coordinate system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baseline="-25000" dirty="0">
                <a:latin typeface="Georgia" panose="02040502050405020303" pitchFamily="18" charset="0"/>
              </a:rPr>
              <a:t> </a:t>
            </a:r>
            <a:r>
              <a:rPr lang="en-US" sz="2400" i="1" dirty="0">
                <a:latin typeface="Georgia" panose="02040502050405020303" pitchFamily="18" charset="0"/>
              </a:rPr>
              <a:t>,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baseline="-25000" dirty="0">
                <a:latin typeface="Georgia" panose="02040502050405020303" pitchFamily="18" charset="0"/>
              </a:rPr>
              <a:t> </a:t>
            </a:r>
            <a:r>
              <a:rPr lang="en-US" sz="2400" i="1" dirty="0">
                <a:latin typeface="Georgia" panose="02040502050405020303" pitchFamily="18" charset="0"/>
              </a:rPr>
              <a:t>,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transformation rule  under change to any 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If</a:t>
            </a:r>
            <a:r>
              <a:rPr lang="en-US" sz="2600" dirty="0"/>
              <a:t>  </a:t>
            </a:r>
            <a:r>
              <a:rPr lang="en-US" sz="2600" i="1" dirty="0">
                <a:latin typeface="Georgia" panose="02040502050405020303" pitchFamily="18" charset="0"/>
              </a:rPr>
              <a:t>c</a:t>
            </a:r>
            <a:r>
              <a:rPr lang="en-US" sz="2600" i="1" baseline="-25000" dirty="0">
                <a:latin typeface="Georgia" panose="02040502050405020303" pitchFamily="18" charset="0"/>
              </a:rPr>
              <a:t>i</a:t>
            </a:r>
            <a:r>
              <a:rPr lang="en-US" sz="2600" i="1" dirty="0">
                <a:latin typeface="Georgia" panose="02040502050405020303" pitchFamily="18" charset="0"/>
              </a:rPr>
              <a:t> = </a:t>
            </a:r>
            <a:r>
              <a:rPr lang="en-US" sz="2600" i="1" dirty="0" err="1">
                <a:latin typeface="Georgia" panose="02040502050405020303" pitchFamily="18" charset="0"/>
              </a:rPr>
              <a:t>A</a:t>
            </a:r>
            <a:r>
              <a:rPr lang="en-US" sz="26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600" i="1" dirty="0" err="1">
                <a:latin typeface="Georgia" panose="02040502050405020303" pitchFamily="18" charset="0"/>
              </a:rPr>
              <a:t>B</a:t>
            </a:r>
            <a:r>
              <a:rPr lang="en-US" sz="2600" i="1" baseline="-25000" dirty="0" err="1">
                <a:latin typeface="Georgia" panose="02040502050405020303" pitchFamily="18" charset="0"/>
              </a:rPr>
              <a:t>jk</a:t>
            </a:r>
            <a:r>
              <a:rPr lang="en-US" sz="2600" dirty="0">
                <a:latin typeface="Georgia" panose="02040502050405020303" pitchFamily="18" charset="0"/>
              </a:rPr>
              <a:t> </a:t>
            </a:r>
            <a:r>
              <a:rPr lang="en-US" sz="2600" dirty="0"/>
              <a:t>in </a:t>
            </a:r>
            <a:r>
              <a:rPr lang="en-US" sz="3200" b="1" dirty="0"/>
              <a:t>any</a:t>
            </a:r>
            <a:r>
              <a:rPr lang="en-US" sz="2600" dirty="0"/>
              <a:t> coordinate system</a:t>
            </a:r>
            <a:r>
              <a:rPr lang="ru-RU" sz="2600" dirty="0"/>
              <a:t>,</a:t>
            </a:r>
            <a:r>
              <a:rPr lang="en-US" sz="2600" dirty="0"/>
              <a:t> </a:t>
            </a:r>
          </a:p>
          <a:p>
            <a:pPr indent="723900"/>
            <a:r>
              <a:rPr lang="en-US" sz="3200" b="1" u="sng" dirty="0">
                <a:solidFill>
                  <a:srgbClr val="C00000"/>
                </a:solidFill>
              </a:rPr>
              <a:t>Then</a:t>
            </a:r>
            <a:r>
              <a:rPr lang="en-US" sz="2600" u="sng" dirty="0"/>
              <a:t>, </a:t>
            </a:r>
            <a:r>
              <a:rPr lang="en-US" sz="2600" i="1" u="sng" dirty="0">
                <a:latin typeface="Georgia" panose="02040502050405020303" pitchFamily="18" charset="0"/>
              </a:rPr>
              <a:t>c</a:t>
            </a:r>
            <a:r>
              <a:rPr lang="en-US" sz="2600" i="1" u="sng" baseline="-25000" dirty="0">
                <a:latin typeface="Georgia" panose="02040502050405020303" pitchFamily="18" charset="0"/>
              </a:rPr>
              <a:t>i</a:t>
            </a:r>
            <a:r>
              <a:rPr lang="en-US" sz="2600" i="1" u="sng" dirty="0">
                <a:latin typeface="Georgia" panose="02040502050405020303" pitchFamily="18" charset="0"/>
              </a:rPr>
              <a:t> </a:t>
            </a:r>
            <a:r>
              <a:rPr lang="en-US" sz="2600" b="1" u="sng" dirty="0" err="1">
                <a:latin typeface="Georgia" panose="02040502050405020303" pitchFamily="18" charset="0"/>
              </a:rPr>
              <a:t>e</a:t>
            </a:r>
            <a:r>
              <a:rPr lang="en-US" sz="2600" i="1" u="sng" baseline="-25000" dirty="0" err="1">
                <a:latin typeface="Georgia" panose="02040502050405020303" pitchFamily="18" charset="0"/>
              </a:rPr>
              <a:t>i</a:t>
            </a:r>
            <a:r>
              <a:rPr lang="en-US" sz="2600" u="sng" dirty="0">
                <a:latin typeface="Georgia" panose="02040502050405020303" pitchFamily="18" charset="0"/>
              </a:rPr>
              <a:t> </a:t>
            </a:r>
            <a:r>
              <a:rPr lang="en-US" sz="2600" u="sng" dirty="0"/>
              <a:t>is a first-rank tensor (vector).</a:t>
            </a:r>
            <a:endParaRPr lang="ru-RU" sz="2600" u="sng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15738"/>
              </p:ext>
            </p:extLst>
          </p:nvPr>
        </p:nvGraphicFramePr>
        <p:xfrm>
          <a:off x="1619672" y="3933056"/>
          <a:ext cx="5472112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3" imgW="2984400" imgH="1460160" progId="Equation.DSMT4">
                  <p:embed/>
                </p:oleObj>
              </mc:Choice>
              <mc:Fallback>
                <p:oleObj name="Equation" r:id="rId3" imgW="2984400" imgH="146016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933056"/>
                        <a:ext cx="5472112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017819"/>
              </p:ext>
            </p:extLst>
          </p:nvPr>
        </p:nvGraphicFramePr>
        <p:xfrm>
          <a:off x="6228184" y="2492896"/>
          <a:ext cx="13303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Equation" r:id="rId5" imgW="672840" imgH="241200" progId="Equation.DSMT4">
                  <p:embed/>
                </p:oleObj>
              </mc:Choice>
              <mc:Fallback>
                <p:oleObj name="Equation" r:id="rId5" imgW="672840" imgH="2412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492896"/>
                        <a:ext cx="13303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68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44624"/>
            <a:ext cx="8137029" cy="2523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Theorem of the Scalar Division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If </a:t>
            </a:r>
            <a:r>
              <a:rPr lang="en-US" sz="2400" b="1" dirty="0">
                <a:latin typeface="Georgia" panose="02040502050405020303" pitchFamily="18" charset="0"/>
              </a:rPr>
              <a:t>A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i="1" dirty="0" err="1">
                <a:latin typeface="Georgia" panose="02040502050405020303" pitchFamily="18" charset="0"/>
              </a:rPr>
              <a:t>A</a:t>
            </a:r>
            <a:r>
              <a:rPr lang="en-US" sz="24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400" i="1" baseline="-25000" dirty="0">
                <a:latin typeface="Georgia" panose="02040502050405020303" pitchFamily="18" charset="0"/>
              </a:rPr>
              <a:t>  </a:t>
            </a:r>
            <a:r>
              <a:rPr lang="en-US" sz="2400" i="1" dirty="0">
                <a:latin typeface="Georgia" panose="02040502050405020303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numbers in the coordinate system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baseline="-25000" dirty="0">
                <a:latin typeface="Georgia" panose="02040502050405020303" pitchFamily="18" charset="0"/>
              </a:rPr>
              <a:t> </a:t>
            </a:r>
            <a:r>
              <a:rPr lang="en-US" sz="2400" i="1" dirty="0">
                <a:latin typeface="Georgia" panose="02040502050405020303" pitchFamily="18" charset="0"/>
              </a:rPr>
              <a:t>,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baseline="-25000" dirty="0">
                <a:latin typeface="Georgia" panose="02040502050405020303" pitchFamily="18" charset="0"/>
              </a:rPr>
              <a:t> </a:t>
            </a:r>
            <a:r>
              <a:rPr lang="en-US" sz="2400" i="1" dirty="0">
                <a:latin typeface="Georgia" panose="02040502050405020303" pitchFamily="18" charset="0"/>
              </a:rPr>
              <a:t>,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some transformation rule  under change to any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If for any vectors </a:t>
            </a:r>
            <a:r>
              <a:rPr lang="en-US" sz="2400" b="1" dirty="0">
                <a:latin typeface="Georgia" panose="02040502050405020303" pitchFamily="18" charset="0"/>
              </a:rPr>
              <a:t>u </a:t>
            </a:r>
            <a:r>
              <a:rPr lang="en-US" sz="2400" dirty="0">
                <a:latin typeface="Georgia" panose="02040502050405020303" pitchFamily="18" charset="0"/>
              </a:rPr>
              <a:t>= </a:t>
            </a:r>
            <a:r>
              <a:rPr lang="en-US" sz="2400" i="1" dirty="0" err="1">
                <a:latin typeface="Georgia" panose="02040502050405020303" pitchFamily="18" charset="0"/>
              </a:rPr>
              <a:t>u</a:t>
            </a:r>
            <a:r>
              <a:rPr lang="en-US" sz="2400" i="1" baseline="-25000" dirty="0" err="1">
                <a:latin typeface="Georgia" panose="02040502050405020303" pitchFamily="18" charset="0"/>
              </a:rPr>
              <a:t>i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</a:t>
            </a:r>
            <a:r>
              <a:rPr lang="en-US" sz="2400" i="1" baseline="-25000" dirty="0" err="1">
                <a:latin typeface="Georgia" panose="02040502050405020303" pitchFamily="18" charset="0"/>
              </a:rPr>
              <a:t>i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b="1" dirty="0">
                <a:latin typeface="Georgia" panose="02040502050405020303" pitchFamily="18" charset="0"/>
              </a:rPr>
              <a:t>v </a:t>
            </a:r>
            <a:r>
              <a:rPr lang="en-US" sz="2400" dirty="0">
                <a:latin typeface="Georgia" panose="02040502050405020303" pitchFamily="18" charset="0"/>
              </a:rPr>
              <a:t>= </a:t>
            </a:r>
            <a:r>
              <a:rPr lang="en-US" sz="2400" i="1" dirty="0" err="1">
                <a:latin typeface="Georgia" panose="02040502050405020303" pitchFamily="18" charset="0"/>
              </a:rPr>
              <a:t>v</a:t>
            </a:r>
            <a:r>
              <a:rPr lang="en-US" sz="2400" i="1" baseline="-25000" dirty="0" err="1">
                <a:latin typeface="Georgia" panose="02040502050405020303" pitchFamily="18" charset="0"/>
              </a:rPr>
              <a:t>j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</a:t>
            </a:r>
            <a:r>
              <a:rPr lang="en-US" sz="2400" i="1" baseline="-25000" dirty="0" err="1">
                <a:latin typeface="Georgia" panose="02040502050405020303" pitchFamily="18" charset="0"/>
              </a:rPr>
              <a:t>j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/>
              <a:t>, </a:t>
            </a:r>
            <a:r>
              <a:rPr lang="en-US" sz="2400" b="1" dirty="0">
                <a:latin typeface="Georgia" panose="02040502050405020303" pitchFamily="18" charset="0"/>
              </a:rPr>
              <a:t>w </a:t>
            </a:r>
            <a:r>
              <a:rPr lang="en-US" sz="2400" dirty="0">
                <a:latin typeface="Georgia" panose="02040502050405020303" pitchFamily="18" charset="0"/>
              </a:rPr>
              <a:t>= </a:t>
            </a:r>
            <a:r>
              <a:rPr lang="en-US" sz="2400" i="1" dirty="0" err="1">
                <a:latin typeface="Georgia" panose="02040502050405020303" pitchFamily="18" charset="0"/>
              </a:rPr>
              <a:t>w</a:t>
            </a:r>
            <a:r>
              <a:rPr lang="en-US" sz="2400" i="1" baseline="-25000" dirty="0" err="1">
                <a:latin typeface="Georgia" panose="02040502050405020303" pitchFamily="18" charset="0"/>
              </a:rPr>
              <a:t>k</a:t>
            </a:r>
            <a:r>
              <a:rPr lang="en-US" sz="2400" b="1" dirty="0" err="1">
                <a:latin typeface="Georgia" panose="02040502050405020303" pitchFamily="18" charset="0"/>
              </a:rPr>
              <a:t>e</a:t>
            </a:r>
            <a:r>
              <a:rPr lang="en-US" sz="2400" i="1" baseline="-25000" dirty="0" err="1">
                <a:latin typeface="Georgia" panose="02040502050405020303" pitchFamily="18" charset="0"/>
              </a:rPr>
              <a:t>k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  <a:endParaRPr lang="ru-RU" sz="2400" dirty="0">
              <a:latin typeface="Georgia" panose="02040502050405020303" pitchFamily="18" charset="0"/>
            </a:endParaRPr>
          </a:p>
          <a:p>
            <a:r>
              <a:rPr lang="en-US" sz="2400" dirty="0"/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contraction</a:t>
            </a:r>
            <a:r>
              <a:rPr lang="en-US" sz="2400" dirty="0"/>
              <a:t> </a:t>
            </a:r>
            <a:r>
              <a:rPr lang="en-US" sz="2400" i="1" dirty="0" err="1">
                <a:latin typeface="Georgia" panose="02040502050405020303" pitchFamily="18" charset="0"/>
              </a:rPr>
              <a:t>A</a:t>
            </a:r>
            <a:r>
              <a:rPr lang="en-US" sz="24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400" i="1" dirty="0" err="1">
                <a:latin typeface="Georgia" panose="02040502050405020303" pitchFamily="18" charset="0"/>
              </a:rPr>
              <a:t>u</a:t>
            </a:r>
            <a:r>
              <a:rPr lang="en-US" sz="2400" i="1" baseline="-25000" dirty="0" err="1">
                <a:latin typeface="Georgia" panose="02040502050405020303" pitchFamily="18" charset="0"/>
              </a:rPr>
              <a:t>i</a:t>
            </a:r>
            <a:r>
              <a:rPr lang="en-US" sz="2400" i="1" baseline="-25000" dirty="0">
                <a:latin typeface="Georgia" panose="02040502050405020303" pitchFamily="18" charset="0"/>
              </a:rPr>
              <a:t> </a:t>
            </a:r>
            <a:r>
              <a:rPr lang="en-US" sz="2400" i="1" dirty="0" err="1">
                <a:latin typeface="Georgia" panose="02040502050405020303" pitchFamily="18" charset="0"/>
              </a:rPr>
              <a:t>v</a:t>
            </a:r>
            <a:r>
              <a:rPr lang="en-US" sz="2400" i="1" baseline="-25000" dirty="0" err="1">
                <a:latin typeface="Georgia" panose="02040502050405020303" pitchFamily="18" charset="0"/>
              </a:rPr>
              <a:t>j</a:t>
            </a:r>
            <a:r>
              <a:rPr lang="en-US" sz="2400" i="1" baseline="-25000" dirty="0">
                <a:latin typeface="Georgia" panose="02040502050405020303" pitchFamily="18" charset="0"/>
              </a:rPr>
              <a:t> </a:t>
            </a:r>
            <a:r>
              <a:rPr lang="en-US" sz="2400" i="1" dirty="0" err="1">
                <a:latin typeface="Georgia" panose="02040502050405020303" pitchFamily="18" charset="0"/>
              </a:rPr>
              <a:t>w</a:t>
            </a:r>
            <a:r>
              <a:rPr lang="en-US" sz="2400" i="1" baseline="-25000" dirty="0" err="1">
                <a:latin typeface="Georgia" panose="02040502050405020303" pitchFamily="18" charset="0"/>
              </a:rPr>
              <a:t>k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/>
              <a:t>be a </a:t>
            </a:r>
            <a:r>
              <a:rPr lang="en-US" sz="2400" b="1" dirty="0">
                <a:solidFill>
                  <a:srgbClr val="0000FF"/>
                </a:solidFill>
              </a:rPr>
              <a:t>scalar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     </a:t>
            </a:r>
            <a:r>
              <a:rPr lang="en-US" sz="2400" b="1" u="sng" dirty="0">
                <a:solidFill>
                  <a:srgbClr val="C00000"/>
                </a:solidFill>
              </a:rPr>
              <a:t>Then</a:t>
            </a:r>
            <a:r>
              <a:rPr lang="en-US" sz="2400" u="sng" dirty="0"/>
              <a:t>  </a:t>
            </a:r>
            <a:r>
              <a:rPr lang="en-US" sz="2400" i="1" u="sng" dirty="0" err="1">
                <a:latin typeface="Georgia" panose="02040502050405020303" pitchFamily="18" charset="0"/>
              </a:rPr>
              <a:t>A</a:t>
            </a:r>
            <a:r>
              <a:rPr lang="en-US" sz="2400" i="1" u="sng" baseline="-25000" dirty="0" err="1">
                <a:latin typeface="Georgia" panose="02040502050405020303" pitchFamily="18" charset="0"/>
              </a:rPr>
              <a:t>ijk</a:t>
            </a:r>
            <a:r>
              <a:rPr lang="en-US" sz="2400" b="1" u="sng" dirty="0" err="1">
                <a:latin typeface="Georgia" panose="02040502050405020303" pitchFamily="18" charset="0"/>
              </a:rPr>
              <a:t>e</a:t>
            </a:r>
            <a:r>
              <a:rPr lang="en-US" sz="2400" i="1" u="sng" baseline="-25000" dirty="0" err="1">
                <a:latin typeface="Georgia" panose="02040502050405020303" pitchFamily="18" charset="0"/>
              </a:rPr>
              <a:t>i</a:t>
            </a:r>
            <a:r>
              <a:rPr lang="en-US" sz="2400" b="1" u="sng" dirty="0" err="1">
                <a:latin typeface="Georgia" panose="02040502050405020303" pitchFamily="18" charset="0"/>
              </a:rPr>
              <a:t>e</a:t>
            </a:r>
            <a:r>
              <a:rPr lang="en-US" sz="2400" i="1" u="sng" baseline="-25000" dirty="0" err="1">
                <a:latin typeface="Georgia" panose="02040502050405020303" pitchFamily="18" charset="0"/>
              </a:rPr>
              <a:t>j</a:t>
            </a:r>
            <a:r>
              <a:rPr lang="en-US" sz="2400" b="1" u="sng" dirty="0" err="1">
                <a:latin typeface="Georgia" panose="02040502050405020303" pitchFamily="18" charset="0"/>
              </a:rPr>
              <a:t>e</a:t>
            </a:r>
            <a:r>
              <a:rPr lang="en-US" sz="2400" i="1" u="sng" baseline="-25000" dirty="0" err="1">
                <a:latin typeface="Georgia" panose="02040502050405020303" pitchFamily="18" charset="0"/>
              </a:rPr>
              <a:t>k</a:t>
            </a:r>
            <a:r>
              <a:rPr lang="en-US" sz="2400" u="sng" dirty="0">
                <a:latin typeface="Georgia" panose="02040502050405020303" pitchFamily="18" charset="0"/>
              </a:rPr>
              <a:t> </a:t>
            </a:r>
            <a:r>
              <a:rPr lang="en-US" sz="2400" u="sng" dirty="0"/>
              <a:t>is the </a:t>
            </a:r>
            <a:r>
              <a:rPr lang="en-US" sz="2400" b="1" u="sng" dirty="0">
                <a:solidFill>
                  <a:srgbClr val="0000FF"/>
                </a:solidFill>
              </a:rPr>
              <a:t>third-rank tensor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103777"/>
              </p:ext>
            </p:extLst>
          </p:nvPr>
        </p:nvGraphicFramePr>
        <p:xfrm>
          <a:off x="2627784" y="2780928"/>
          <a:ext cx="49371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" name="Equation" r:id="rId3" imgW="2692080" imgH="266400" progId="Equation.DSMT4">
                  <p:embed/>
                </p:oleObj>
              </mc:Choice>
              <mc:Fallback>
                <p:oleObj name="Equation" r:id="rId3" imgW="2692080" imgH="2664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780928"/>
                        <a:ext cx="49371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161764" y="3255144"/>
                <a:ext cx="8820472" cy="5754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ru-RU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𝑝𝑞𝑟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𝑝𝑞𝑟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𝑗𝑞</m:t>
                          </m:r>
                        </m:sub>
                      </m:sSub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𝑘𝑟</m:t>
                          </m:r>
                        </m:sub>
                      </m:sSub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764" y="3255144"/>
                <a:ext cx="8820472" cy="575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446527"/>
              </p:ext>
            </p:extLst>
          </p:nvPr>
        </p:nvGraphicFramePr>
        <p:xfrm>
          <a:off x="451619" y="5850929"/>
          <a:ext cx="80089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" name="Equation" r:id="rId6" imgW="4495680" imgH="279360" progId="Equation.DSMT4">
                  <p:embed/>
                </p:oleObj>
              </mc:Choice>
              <mc:Fallback>
                <p:oleObj name="Equation" r:id="rId6" imgW="4495680" imgH="27936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19" y="5850929"/>
                        <a:ext cx="80089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424716"/>
              </p:ext>
            </p:extLst>
          </p:nvPr>
        </p:nvGraphicFramePr>
        <p:xfrm>
          <a:off x="1164942" y="4454468"/>
          <a:ext cx="70151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" name="Equation" r:id="rId8" imgW="3936960" imgH="266400" progId="Equation.DSMT4">
                  <p:embed/>
                </p:oleObj>
              </mc:Choice>
              <mc:Fallback>
                <p:oleObj name="Equation" r:id="rId8" imgW="3936960" imgH="2664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942" y="4454468"/>
                        <a:ext cx="70151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660881"/>
              </p:ext>
            </p:extLst>
          </p:nvPr>
        </p:nvGraphicFramePr>
        <p:xfrm>
          <a:off x="6876256" y="995246"/>
          <a:ext cx="13303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4" name="Equation" r:id="rId10" imgW="672840" imgH="241200" progId="Equation.DSMT4">
                  <p:embed/>
                </p:oleObj>
              </mc:Choice>
              <mc:Fallback>
                <p:oleObj name="Equation" r:id="rId10" imgW="672840" imgH="2412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995246"/>
                        <a:ext cx="13303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950027"/>
              </p:ext>
            </p:extLst>
          </p:nvPr>
        </p:nvGraphicFramePr>
        <p:xfrm>
          <a:off x="894531" y="5157192"/>
          <a:ext cx="778192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" name="Equation" r:id="rId12" imgW="4368600" imgH="393480" progId="Equation.DSMT4">
                  <p:embed/>
                </p:oleObj>
              </mc:Choice>
              <mc:Fallback>
                <p:oleObj name="Equation" r:id="rId12" imgW="4368600" imgH="39348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531" y="5157192"/>
                        <a:ext cx="778192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198249"/>
              </p:ext>
            </p:extLst>
          </p:nvPr>
        </p:nvGraphicFramePr>
        <p:xfrm>
          <a:off x="1863725" y="3861048"/>
          <a:ext cx="5876627" cy="554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" name="Equation" r:id="rId14" imgW="3352680" imgH="317160" progId="Equation.DSMT4">
                  <p:embed/>
                </p:oleObj>
              </mc:Choice>
              <mc:Fallback>
                <p:oleObj name="Equation" r:id="rId14" imgW="3352680" imgH="31716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3861048"/>
                        <a:ext cx="5876627" cy="554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18544"/>
              </p:ext>
            </p:extLst>
          </p:nvPr>
        </p:nvGraphicFramePr>
        <p:xfrm>
          <a:off x="2771800" y="6370041"/>
          <a:ext cx="43672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" name="Equation" r:id="rId16" imgW="2450880" imgH="203040" progId="Equation.DSMT4">
                  <p:embed/>
                </p:oleObj>
              </mc:Choice>
              <mc:Fallback>
                <p:oleObj name="Equation" r:id="rId16" imgW="2450880" imgH="20304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6370041"/>
                        <a:ext cx="436721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4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4624"/>
            <a:ext cx="9144000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Theorem of the Vector Division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If  </a:t>
            </a:r>
            <a:r>
              <a:rPr lang="en-US" sz="2800" b="1" dirty="0">
                <a:latin typeface="Georgia" panose="02040502050405020303" pitchFamily="18" charset="0"/>
              </a:rPr>
              <a:t>A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en-US" sz="2800" i="1" dirty="0" err="1">
                <a:latin typeface="Georgia" panose="02040502050405020303" pitchFamily="18" charset="0"/>
              </a:rPr>
              <a:t>A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800" i="1" baseline="-25000" dirty="0">
                <a:latin typeface="Georgia" panose="02040502050405020303" pitchFamily="18" charset="0"/>
              </a:rPr>
              <a:t>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27 numbers in the coordinate system 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Georgia" panose="02040502050405020303" pitchFamily="18" charset="0"/>
              </a:rPr>
              <a:t>,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atin typeface="Georgia" panose="02040502050405020303" pitchFamily="18" charset="0"/>
              </a:rPr>
              <a:t>, 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some transformation rule  under change to any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For any tensor </a:t>
            </a:r>
            <a:r>
              <a:rPr lang="en-US" sz="2800" b="1" dirty="0">
                <a:latin typeface="Georgia" panose="02040502050405020303" pitchFamily="18" charset="0"/>
              </a:rPr>
              <a:t>B </a:t>
            </a:r>
            <a:r>
              <a:rPr lang="en-US" sz="2800" dirty="0">
                <a:latin typeface="Georgia" panose="02040502050405020303" pitchFamily="18" charset="0"/>
              </a:rPr>
              <a:t>= </a:t>
            </a:r>
            <a:r>
              <a:rPr lang="en-US" sz="2800" i="1" dirty="0" err="1">
                <a:latin typeface="Georgia" panose="02040502050405020303" pitchFamily="18" charset="0"/>
              </a:rPr>
              <a:t>B</a:t>
            </a:r>
            <a:r>
              <a:rPr lang="en-US" sz="2800" i="1" baseline="-25000" dirty="0" err="1">
                <a:latin typeface="Georgia" panose="02040502050405020303" pitchFamily="18" charset="0"/>
              </a:rPr>
              <a:t>mn</a:t>
            </a:r>
            <a:r>
              <a:rPr lang="en-US" sz="2800" b="1" dirty="0" err="1">
                <a:latin typeface="Georgia" panose="02040502050405020303" pitchFamily="18" charset="0"/>
              </a:rPr>
              <a:t>e</a:t>
            </a:r>
            <a:r>
              <a:rPr lang="en-US" sz="2800" i="1" baseline="-25000" dirty="0" err="1">
                <a:latin typeface="Georgia" panose="02040502050405020303" pitchFamily="18" charset="0"/>
              </a:rPr>
              <a:t>m</a:t>
            </a:r>
            <a:r>
              <a:rPr lang="en-US" sz="2800" b="1" dirty="0" err="1">
                <a:latin typeface="Georgia" panose="02040502050405020303" pitchFamily="18" charset="0"/>
              </a:rPr>
              <a:t>e</a:t>
            </a:r>
            <a:r>
              <a:rPr lang="en-US" sz="2800" i="1" baseline="-25000" dirty="0" err="1">
                <a:latin typeface="Georgia" panose="02040502050405020303" pitchFamily="18" charset="0"/>
              </a:rPr>
              <a:t>n</a:t>
            </a:r>
            <a:r>
              <a:rPr lang="en-US" sz="2800" i="1" dirty="0">
                <a:latin typeface="Georgia" panose="02040502050405020303" pitchFamily="18" charset="0"/>
              </a:rPr>
              <a:t> </a:t>
            </a:r>
            <a:endParaRPr lang="ru-RU" sz="2800" dirty="0">
              <a:latin typeface="Georgia" panose="02040502050405020303" pitchFamily="18" charset="0"/>
            </a:endParaRPr>
          </a:p>
          <a:p>
            <a:r>
              <a:rPr lang="en-US" sz="2800" dirty="0"/>
              <a:t>the contraction </a:t>
            </a:r>
            <a:r>
              <a:rPr lang="ru-RU" sz="2800" i="1" dirty="0">
                <a:latin typeface="Georgia" panose="02040502050405020303" pitchFamily="18" charset="0"/>
              </a:rPr>
              <a:t>с</a:t>
            </a:r>
            <a:r>
              <a:rPr lang="en-US" sz="2800" i="1" baseline="-25000" dirty="0"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</a:rPr>
              <a:t> = </a:t>
            </a:r>
            <a:r>
              <a:rPr lang="en-US" sz="2800" i="1" dirty="0" err="1">
                <a:latin typeface="Georgia" panose="02040502050405020303" pitchFamily="18" charset="0"/>
              </a:rPr>
              <a:t>A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800" i="1" dirty="0" err="1">
                <a:latin typeface="Georgia" panose="02040502050405020303" pitchFamily="18" charset="0"/>
              </a:rPr>
              <a:t>B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</a:rPr>
              <a:t>  is</a:t>
            </a:r>
            <a:r>
              <a:rPr lang="en-US" sz="2800" dirty="0"/>
              <a:t> a vector </a:t>
            </a:r>
          </a:p>
          <a:p>
            <a:pPr indent="990600">
              <a:spcBef>
                <a:spcPts val="600"/>
              </a:spcBef>
            </a:pPr>
            <a:r>
              <a:rPr lang="en-US" sz="3200" b="1" u="sng" dirty="0">
                <a:solidFill>
                  <a:srgbClr val="C00000"/>
                </a:solidFill>
              </a:rPr>
              <a:t>Then </a:t>
            </a:r>
            <a:r>
              <a:rPr lang="en-US" sz="2800" i="1" u="sng" dirty="0" err="1">
                <a:latin typeface="Georgia" panose="02040502050405020303" pitchFamily="18" charset="0"/>
              </a:rPr>
              <a:t>A</a:t>
            </a:r>
            <a:r>
              <a:rPr lang="en-US" sz="2800" i="1" u="sng" baseline="-25000" dirty="0" err="1">
                <a:latin typeface="Georgia" panose="02040502050405020303" pitchFamily="18" charset="0"/>
              </a:rPr>
              <a:t>ijk</a:t>
            </a:r>
            <a:r>
              <a:rPr lang="en-US" sz="2800" b="1" u="sng" dirty="0" err="1">
                <a:latin typeface="Georgia" panose="02040502050405020303" pitchFamily="18" charset="0"/>
              </a:rPr>
              <a:t>e</a:t>
            </a:r>
            <a:r>
              <a:rPr lang="en-US" sz="2800" i="1" u="sng" baseline="-25000" dirty="0" err="1">
                <a:latin typeface="Georgia" panose="02040502050405020303" pitchFamily="18" charset="0"/>
              </a:rPr>
              <a:t>i</a:t>
            </a:r>
            <a:r>
              <a:rPr lang="en-US" sz="2800" b="1" u="sng" dirty="0" err="1">
                <a:latin typeface="Georgia" panose="02040502050405020303" pitchFamily="18" charset="0"/>
              </a:rPr>
              <a:t>e</a:t>
            </a:r>
            <a:r>
              <a:rPr lang="en-US" sz="2800" i="1" u="sng" baseline="-25000" dirty="0" err="1">
                <a:latin typeface="Georgia" panose="02040502050405020303" pitchFamily="18" charset="0"/>
              </a:rPr>
              <a:t>j</a:t>
            </a:r>
            <a:r>
              <a:rPr lang="en-US" sz="2800" b="1" u="sng" dirty="0" err="1">
                <a:latin typeface="Georgia" panose="02040502050405020303" pitchFamily="18" charset="0"/>
              </a:rPr>
              <a:t>e</a:t>
            </a:r>
            <a:r>
              <a:rPr lang="en-US" sz="2800" i="1" u="sng" baseline="-25000" dirty="0" err="1">
                <a:latin typeface="Georgia" panose="02040502050405020303" pitchFamily="18" charset="0"/>
              </a:rPr>
              <a:t>k</a:t>
            </a:r>
            <a:r>
              <a:rPr lang="en-US" sz="2800" u="sng" dirty="0">
                <a:latin typeface="Georgia" panose="02040502050405020303" pitchFamily="18" charset="0"/>
              </a:rPr>
              <a:t> </a:t>
            </a:r>
            <a:r>
              <a:rPr lang="en-US" sz="2800" u="sng" dirty="0"/>
              <a:t>is the third-rank tensor,</a:t>
            </a:r>
            <a:endParaRPr lang="ru-RU" sz="2800" u="sng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601597"/>
              </p:ext>
            </p:extLst>
          </p:nvPr>
        </p:nvGraphicFramePr>
        <p:xfrm>
          <a:off x="7491215" y="1037892"/>
          <a:ext cx="1329257" cy="474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3" imgW="672840" imgH="241200" progId="Equation.DSMT4">
                  <p:embed/>
                </p:oleObj>
              </mc:Choice>
              <mc:Fallback>
                <p:oleObj name="Equation" r:id="rId3" imgW="672840" imgH="2412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215" y="1037892"/>
                        <a:ext cx="1329257" cy="474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037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8864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Kronecker</a:t>
            </a:r>
            <a:r>
              <a:rPr lang="en-US" sz="2800" b="1" dirty="0"/>
              <a:t>  Tensor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12066"/>
            <a:ext cx="91085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Let tensor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sz="2800" dirty="0">
                <a:latin typeface="Georgia" panose="02040502050405020303" pitchFamily="18" charset="0"/>
              </a:rPr>
              <a:t> 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800" i="1" baseline="-25000" dirty="0">
                <a:latin typeface="Georgia" panose="02040502050405020303" pitchFamily="18" charset="0"/>
              </a:rPr>
              <a:t>ij </a:t>
            </a:r>
            <a:r>
              <a:rPr lang="en-US" sz="2800" b="1" dirty="0" err="1">
                <a:latin typeface="Georgia" panose="02040502050405020303" pitchFamily="18" charset="0"/>
              </a:rPr>
              <a:t>e</a:t>
            </a:r>
            <a:r>
              <a:rPr lang="en-US" sz="2800" i="1" baseline="-25000" dirty="0" err="1">
                <a:latin typeface="Georgia" panose="02040502050405020303" pitchFamily="18" charset="0"/>
              </a:rPr>
              <a:t>i</a:t>
            </a:r>
            <a:r>
              <a:rPr lang="en-US" sz="2800" b="1" dirty="0" err="1">
                <a:latin typeface="Georgia" panose="02040502050405020303" pitchFamily="18" charset="0"/>
              </a:rPr>
              <a:t>e</a:t>
            </a:r>
            <a:r>
              <a:rPr lang="en-US" sz="2800" i="1" baseline="-25000" dirty="0" err="1">
                <a:latin typeface="Georgia" panose="02040502050405020303" pitchFamily="18" charset="0"/>
              </a:rPr>
              <a:t>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coordinate system 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Georgia" panose="02040502050405020303" pitchFamily="18" charset="0"/>
              </a:rPr>
              <a:t>, 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atin typeface="Georgia" panose="02040502050405020303" pitchFamily="18" charset="0"/>
              </a:rPr>
              <a:t> , 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Theorem.</a:t>
            </a:r>
            <a:r>
              <a:rPr lang="en-US" sz="2800" dirty="0">
                <a:latin typeface="Georgia" panose="02040502050405020303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Matrix of the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-tensor  is the same in all coordinate systems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573367"/>
              </p:ext>
            </p:extLst>
          </p:nvPr>
        </p:nvGraphicFramePr>
        <p:xfrm>
          <a:off x="534988" y="2708275"/>
          <a:ext cx="79946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3" imgW="3276360" imgH="266400" progId="Equation.DSMT4">
                  <p:embed/>
                </p:oleObj>
              </mc:Choice>
              <mc:Fallback>
                <p:oleObj name="Equation" r:id="rId3" imgW="3276360" imgH="26640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708275"/>
                        <a:ext cx="79946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101282" y="3933056"/>
            <a:ext cx="1422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 = 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52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5880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Levi</a:t>
            </a:r>
            <a:r>
              <a:rPr lang="ru-RU" sz="3200" b="1" dirty="0"/>
              <a:t>-</a:t>
            </a:r>
            <a:r>
              <a:rPr lang="en-US" sz="3200" b="1" dirty="0" err="1"/>
              <a:t>Civita</a:t>
            </a:r>
            <a:r>
              <a:rPr lang="en-US" sz="3200" b="1" dirty="0"/>
              <a:t> Tensor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36712"/>
            <a:ext cx="813690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Definition</a:t>
            </a:r>
            <a:r>
              <a:rPr lang="ru-RU" b="1" i="1" dirty="0"/>
              <a:t>.</a:t>
            </a:r>
            <a:r>
              <a:rPr lang="ru-RU" dirty="0"/>
              <a:t> </a:t>
            </a:r>
          </a:p>
          <a:p>
            <a:r>
              <a:rPr lang="en-US" sz="2800" dirty="0"/>
              <a:t>27 components of a mathematical object 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3200" i="1" baseline="-25000" dirty="0" err="1">
                <a:latin typeface="Georgia" panose="02040502050405020303" pitchFamily="18" charset="0"/>
              </a:rPr>
              <a:t>ijk</a:t>
            </a:r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en-US" sz="2800" dirty="0"/>
              <a:t>called a </a:t>
            </a:r>
            <a:r>
              <a:rPr lang="en-US" sz="2800" b="1" i="1" dirty="0">
                <a:solidFill>
                  <a:srgbClr val="0000FF"/>
                </a:solidFill>
              </a:rPr>
              <a:t>Levi-</a:t>
            </a:r>
            <a:r>
              <a:rPr lang="en-US" sz="2800" b="1" i="1" dirty="0" err="1">
                <a:solidFill>
                  <a:srgbClr val="0000FF"/>
                </a:solidFill>
              </a:rPr>
              <a:t>Civita</a:t>
            </a:r>
            <a:r>
              <a:rPr lang="en-US" sz="2800" i="1" dirty="0"/>
              <a:t> symbol</a:t>
            </a:r>
            <a:r>
              <a:rPr lang="en-US" sz="2800" dirty="0"/>
              <a:t> are defined as follows in </a:t>
            </a:r>
            <a:r>
              <a:rPr lang="en-US" sz="3200" b="1" dirty="0">
                <a:solidFill>
                  <a:srgbClr val="C00000"/>
                </a:solidFill>
              </a:rPr>
              <a:t>any</a:t>
            </a:r>
            <a:r>
              <a:rPr lang="en-US" sz="2800" dirty="0"/>
              <a:t> orthogonal coordinate system:</a:t>
            </a:r>
            <a:endParaRPr lang="ru-RU" sz="2800" dirty="0"/>
          </a:p>
          <a:p>
            <a:endParaRPr lang="en-US" sz="2800" dirty="0">
              <a:sym typeface="Symbol"/>
            </a:endParaRPr>
          </a:p>
          <a:p>
            <a:r>
              <a:rPr lang="ru-RU" sz="3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3200" i="1" baseline="-25000" dirty="0" err="1">
                <a:latin typeface="Georgia" panose="02040502050405020303" pitchFamily="18" charset="0"/>
              </a:rPr>
              <a:t>ijk</a:t>
            </a:r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en-US" sz="2800" dirty="0"/>
              <a:t>=        </a:t>
            </a:r>
            <a:r>
              <a:rPr lang="en-US" sz="2800" i="1" dirty="0"/>
              <a:t>=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026202"/>
              </p:ext>
            </p:extLst>
          </p:nvPr>
        </p:nvGraphicFramePr>
        <p:xfrm>
          <a:off x="1827922" y="2564904"/>
          <a:ext cx="5336366" cy="124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Equation" r:id="rId3" imgW="3429000" imgH="800100" progId="Equation.DSMT4">
                  <p:embed/>
                </p:oleObj>
              </mc:Choice>
              <mc:Fallback>
                <p:oleObj name="Equation" r:id="rId3" imgW="3429000" imgH="800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922" y="2564904"/>
                        <a:ext cx="5336366" cy="1245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727575" y="4005064"/>
            <a:ext cx="3619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24128" y="4032102"/>
            <a:ext cx="3619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325067" y="4797152"/>
            <a:ext cx="3619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4502304" y="4107305"/>
            <a:ext cx="406246" cy="1124262"/>
          </a:xfrm>
          <a:custGeom>
            <a:avLst/>
            <a:gdLst>
              <a:gd name="connsiteX0" fmla="*/ 256344 w 406246"/>
              <a:gd name="connsiteY0" fmla="*/ 0 h 1124262"/>
              <a:gd name="connsiteX1" fmla="*/ 46482 w 406246"/>
              <a:gd name="connsiteY1" fmla="*/ 389744 h 1124262"/>
              <a:gd name="connsiteX2" fmla="*/ 31492 w 406246"/>
              <a:gd name="connsiteY2" fmla="*/ 764498 h 1124262"/>
              <a:gd name="connsiteX3" fmla="*/ 406246 w 406246"/>
              <a:gd name="connsiteY3" fmla="*/ 1124262 h 1124262"/>
              <a:gd name="connsiteX4" fmla="*/ 406246 w 40624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246" h="1124262">
                <a:moveTo>
                  <a:pt x="256344" y="0"/>
                </a:moveTo>
                <a:cubicBezTo>
                  <a:pt x="170150" y="131164"/>
                  <a:pt x="83957" y="262328"/>
                  <a:pt x="46482" y="389744"/>
                </a:cubicBezTo>
                <a:cubicBezTo>
                  <a:pt x="9007" y="517160"/>
                  <a:pt x="-28469" y="642078"/>
                  <a:pt x="31492" y="764498"/>
                </a:cubicBezTo>
                <a:cubicBezTo>
                  <a:pt x="91453" y="886918"/>
                  <a:pt x="406246" y="1124262"/>
                  <a:pt x="406246" y="1124262"/>
                </a:cubicBezTo>
                <a:lnTo>
                  <a:pt x="406246" y="1124262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 flipH="1">
            <a:off x="6084168" y="4077072"/>
            <a:ext cx="288032" cy="1124262"/>
          </a:xfrm>
          <a:custGeom>
            <a:avLst/>
            <a:gdLst>
              <a:gd name="connsiteX0" fmla="*/ 256344 w 406246"/>
              <a:gd name="connsiteY0" fmla="*/ 0 h 1124262"/>
              <a:gd name="connsiteX1" fmla="*/ 46482 w 406246"/>
              <a:gd name="connsiteY1" fmla="*/ 389744 h 1124262"/>
              <a:gd name="connsiteX2" fmla="*/ 31492 w 406246"/>
              <a:gd name="connsiteY2" fmla="*/ 764498 h 1124262"/>
              <a:gd name="connsiteX3" fmla="*/ 406246 w 406246"/>
              <a:gd name="connsiteY3" fmla="*/ 1124262 h 1124262"/>
              <a:gd name="connsiteX4" fmla="*/ 406246 w 40624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246" h="1124262">
                <a:moveTo>
                  <a:pt x="256344" y="0"/>
                </a:moveTo>
                <a:cubicBezTo>
                  <a:pt x="170150" y="131164"/>
                  <a:pt x="83957" y="262328"/>
                  <a:pt x="46482" y="389744"/>
                </a:cubicBezTo>
                <a:cubicBezTo>
                  <a:pt x="9007" y="517160"/>
                  <a:pt x="-28469" y="642078"/>
                  <a:pt x="31492" y="764498"/>
                </a:cubicBezTo>
                <a:cubicBezTo>
                  <a:pt x="91453" y="886918"/>
                  <a:pt x="406246" y="1124262"/>
                  <a:pt x="406246" y="1124262"/>
                </a:cubicBezTo>
                <a:lnTo>
                  <a:pt x="406246" y="1124262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95536" y="4005064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ym typeface="Symbol"/>
              </a:rPr>
              <a:t></a:t>
            </a:r>
            <a:r>
              <a:rPr lang="ru-RU" sz="2800" baseline="-25000" dirty="0"/>
              <a:t>123</a:t>
            </a:r>
            <a:r>
              <a:rPr lang="ru-RU" sz="2800" dirty="0"/>
              <a:t> = </a:t>
            </a:r>
            <a:r>
              <a:rPr lang="ru-RU" sz="2800" dirty="0">
                <a:sym typeface="Symbol"/>
              </a:rPr>
              <a:t></a:t>
            </a:r>
            <a:r>
              <a:rPr lang="ru-RU" sz="2800" baseline="-25000" dirty="0"/>
              <a:t>231</a:t>
            </a:r>
            <a:r>
              <a:rPr lang="ru-RU" sz="2800" dirty="0"/>
              <a:t> = </a:t>
            </a:r>
            <a:r>
              <a:rPr lang="ru-RU" sz="2800" dirty="0">
                <a:sym typeface="Symbol"/>
              </a:rPr>
              <a:t></a:t>
            </a:r>
            <a:r>
              <a:rPr lang="ru-RU" sz="2800" baseline="-25000" dirty="0"/>
              <a:t>312</a:t>
            </a:r>
            <a:r>
              <a:rPr lang="ru-RU" sz="2800" dirty="0"/>
              <a:t> = 1,</a:t>
            </a:r>
            <a:endParaRPr lang="en-US" sz="2800" dirty="0"/>
          </a:p>
          <a:p>
            <a:r>
              <a:rPr lang="ru-RU" sz="2800" dirty="0">
                <a:sym typeface="Symbol"/>
              </a:rPr>
              <a:t></a:t>
            </a:r>
            <a:r>
              <a:rPr lang="ru-RU" sz="2800" baseline="-25000" dirty="0"/>
              <a:t>132</a:t>
            </a:r>
            <a:r>
              <a:rPr lang="ru-RU" sz="2800" dirty="0"/>
              <a:t> = </a:t>
            </a:r>
            <a:r>
              <a:rPr lang="ru-RU" sz="2800" dirty="0">
                <a:sym typeface="Symbol"/>
              </a:rPr>
              <a:t></a:t>
            </a:r>
            <a:r>
              <a:rPr lang="ru-RU" sz="2800" baseline="-25000" dirty="0"/>
              <a:t>321</a:t>
            </a:r>
            <a:r>
              <a:rPr lang="ru-RU" sz="2800" dirty="0"/>
              <a:t> = </a:t>
            </a:r>
            <a:r>
              <a:rPr lang="ru-RU" sz="2800" dirty="0">
                <a:sym typeface="Symbol"/>
              </a:rPr>
              <a:t></a:t>
            </a:r>
            <a:r>
              <a:rPr lang="ru-RU" sz="2800" baseline="-25000" dirty="0"/>
              <a:t>213</a:t>
            </a:r>
            <a:r>
              <a:rPr lang="ru-RU" sz="2800" dirty="0"/>
              <a:t> = –1,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5397023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111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112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113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221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222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223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331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332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333</a:t>
            </a:r>
            <a:r>
              <a:rPr lang="ru-RU" sz="2400" dirty="0"/>
              <a:t> =</a:t>
            </a:r>
          </a:p>
          <a:p>
            <a:r>
              <a:rPr lang="ru-RU" sz="2400" dirty="0"/>
              <a:t>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121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131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212</a:t>
            </a:r>
            <a:r>
              <a:rPr lang="ru-RU" sz="2400" dirty="0"/>
              <a:t> =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232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313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323</a:t>
            </a:r>
            <a:r>
              <a:rPr lang="ru-RU" sz="2400" dirty="0"/>
              <a:t> = </a:t>
            </a:r>
          </a:p>
          <a:p>
            <a:r>
              <a:rPr lang="ru-RU" sz="2400" dirty="0"/>
              <a:t>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122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133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211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233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311</a:t>
            </a:r>
            <a:r>
              <a:rPr lang="ru-RU" sz="2400" dirty="0"/>
              <a:t> = </a:t>
            </a:r>
            <a:r>
              <a:rPr lang="ru-RU" sz="2400" dirty="0">
                <a:sym typeface="Symbol"/>
              </a:rPr>
              <a:t></a:t>
            </a:r>
            <a:r>
              <a:rPr lang="ru-RU" sz="2400" baseline="-25000" dirty="0"/>
              <a:t>322</a:t>
            </a:r>
            <a:r>
              <a:rPr lang="ru-RU" sz="2400" dirty="0"/>
              <a:t> = 0.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923929" y="4437112"/>
            <a:ext cx="514622" cy="44131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–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6433642" y="4365104"/>
            <a:ext cx="514622" cy="44131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+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480830"/>
              </p:ext>
            </p:extLst>
          </p:nvPr>
        </p:nvGraphicFramePr>
        <p:xfrm>
          <a:off x="1083717" y="3019168"/>
          <a:ext cx="583090" cy="61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Equation" r:id="rId5" imgW="253800" imgH="266400" progId="Equation.DSMT4">
                  <p:embed/>
                </p:oleObj>
              </mc:Choice>
              <mc:Fallback>
                <p:oleObj name="Equation" r:id="rId5" imgW="253800" imgH="2664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717" y="3019168"/>
                        <a:ext cx="583090" cy="610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4629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A2C135-D3CD-440A-BEF2-23DE5489EC0D}"/>
              </a:ext>
            </a:extLst>
          </p:cNvPr>
          <p:cNvSpPr txBox="1"/>
          <p:nvPr/>
        </p:nvSpPr>
        <p:spPr>
          <a:xfrm>
            <a:off x="3131840" y="3591248"/>
            <a:ext cx="3456384" cy="301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ru-RU" sz="2400" dirty="0">
                <a:solidFill>
                  <a:srgbClr val="C00000"/>
                </a:solidFill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                 </a:t>
            </a:r>
            <a:r>
              <a:rPr lang="ru-RU" sz="2400" dirty="0">
                <a:solidFill>
                  <a:srgbClr val="C00000"/>
                </a:solidFill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231                  </a:t>
            </a:r>
            <a:r>
              <a:rPr lang="ru-RU" sz="2400" dirty="0">
                <a:solidFill>
                  <a:srgbClr val="C00000"/>
                </a:solidFill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312</a:t>
            </a:r>
            <a:endParaRPr lang="ru-RU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830A9047-C8FD-4D1C-B9D0-FCAFC46659FA}"/>
                  </a:ext>
                </a:extLst>
              </p:cNvPr>
              <p:cNvSpPr txBox="1"/>
              <p:nvPr/>
            </p:nvSpPr>
            <p:spPr bwMode="auto">
              <a:xfrm>
                <a:off x="2051720" y="108304"/>
                <a:ext cx="4679974" cy="12965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b="1" dirty="0">
                              <a:latin typeface="Georgia" panose="02040502050405020303" pitchFamily="18" charset="0"/>
                            </a:rPr>
                            <m:t>v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latin typeface="Georgia" panose="02040502050405020303" pitchFamily="18" charset="0"/>
                            </a:rPr>
                            <m:t>w</m:t>
                          </m:r>
                        </m:e>
                      </m:d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830A9047-C8FD-4D1C-B9D0-FCAFC4665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108304"/>
                <a:ext cx="4679974" cy="1296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2E7085-5327-41CE-8AB8-B61ADD69FEB7}"/>
                  </a:ext>
                </a:extLst>
              </p:cNvPr>
              <p:cNvSpPr txBox="1"/>
              <p:nvPr/>
            </p:nvSpPr>
            <p:spPr>
              <a:xfrm>
                <a:off x="1331640" y="1277682"/>
                <a:ext cx="7344816" cy="119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i="1" dirty="0" err="1">
                    <a:latin typeface="Georgia" panose="02040502050405020303" pitchFamily="18" charset="0"/>
                  </a:rPr>
                  <a:t>V</a:t>
                </a:r>
                <a:r>
                  <a:rPr lang="en-US" sz="2700" b="1" baseline="-25000" dirty="0" err="1">
                    <a:latin typeface="Georgia" panose="02040502050405020303" pitchFamily="18" charset="0"/>
                  </a:rPr>
                  <a:t>uvw</a:t>
                </a:r>
                <a:r>
                  <a:rPr lang="en-US" sz="2700" b="1" baseline="-25000" dirty="0">
                    <a:latin typeface="Georgia" panose="02040502050405020303" pitchFamily="18" charset="0"/>
                  </a:rPr>
                  <a:t> </a:t>
                </a:r>
                <a:r>
                  <a:rPr lang="ru-RU" sz="2700" dirty="0"/>
                  <a:t>= </a:t>
                </a:r>
                <a:r>
                  <a:rPr lang="en-US" sz="2700" b="1" dirty="0">
                    <a:latin typeface="Georgia" panose="02040502050405020303" pitchFamily="18" charset="0"/>
                  </a:rPr>
                  <a:t>u</a:t>
                </a:r>
                <a:r>
                  <a:rPr lang="en-US" sz="2700" b="1" dirty="0">
                    <a:latin typeface="Georgia" panose="02040502050405020303" pitchFamily="18" charset="0"/>
                    <a:sym typeface="Symbol" panose="05050102010706020507" pitchFamily="18" charset="2"/>
                  </a:rPr>
                  <a:t>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7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700" b="1" dirty="0">
                            <a:latin typeface="Georgia" panose="02040502050405020303" pitchFamily="18" charset="0"/>
                          </a:rPr>
                          <m:t>v</m:t>
                        </m:r>
                        <m:r>
                          <a:rPr lang="ru-RU" sz="27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700" b="1" dirty="0">
                            <a:latin typeface="Georgia" panose="02040502050405020303" pitchFamily="18" charset="0"/>
                          </a:rPr>
                          <m:t>w</m:t>
                        </m:r>
                      </m:e>
                    </m:d>
                  </m:oMath>
                </a14:m>
                <a:r>
                  <a:rPr lang="en-US" sz="2700" dirty="0"/>
                  <a:t> = </a:t>
                </a:r>
                <a:r>
                  <a:rPr lang="en-US" sz="2700" i="1" dirty="0" err="1">
                    <a:latin typeface="Georgia" panose="02040502050405020303" pitchFamily="18" charset="0"/>
                  </a:rPr>
                  <a:t>u</a:t>
                </a:r>
                <a:r>
                  <a:rPr lang="en-US" sz="2700" i="1" baseline="-25000" dirty="0" err="1">
                    <a:latin typeface="Georgia" panose="02040502050405020303" pitchFamily="18" charset="0"/>
                  </a:rPr>
                  <a:t>i</a:t>
                </a:r>
                <a:r>
                  <a:rPr lang="ru-RU" sz="27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700" b="1" dirty="0">
                            <a:latin typeface="Georgia" panose="02040502050405020303" pitchFamily="18" charset="0"/>
                          </a:rPr>
                          <m:t>v</m:t>
                        </m:r>
                        <m:r>
                          <a:rPr lang="ru-RU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700" b="1" dirty="0">
                            <a:latin typeface="Georgia" panose="02040502050405020303" pitchFamily="18" charset="0"/>
                          </a:rPr>
                          <m:t>w</m:t>
                        </m:r>
                      </m:e>
                    </m:d>
                  </m:oMath>
                </a14:m>
                <a:r>
                  <a:rPr lang="en-US" sz="2700" i="1" baseline="-25000" dirty="0">
                    <a:latin typeface="Georgia" panose="02040502050405020303" pitchFamily="18" charset="0"/>
                  </a:rPr>
                  <a:t>i</a:t>
                </a:r>
                <a:r>
                  <a:rPr lang="en-US" sz="2700" dirty="0"/>
                  <a:t> =</a:t>
                </a:r>
                <a:r>
                  <a:rPr lang="ru-RU" sz="27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sz="27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2E7085-5327-41CE-8AB8-B61ADD69F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277682"/>
                <a:ext cx="7344816" cy="1196353"/>
              </a:xfrm>
              <a:prstGeom prst="rect">
                <a:avLst/>
              </a:prstGeom>
              <a:blipFill>
                <a:blip r:embed="rId3"/>
                <a:stretch>
                  <a:fillRect l="-15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B887E8-F8D2-4F1E-B00D-8FCAE7288448}"/>
                  </a:ext>
                </a:extLst>
              </p:cNvPr>
              <p:cNvSpPr txBox="1"/>
              <p:nvPr/>
            </p:nvSpPr>
            <p:spPr>
              <a:xfrm>
                <a:off x="264391" y="3573745"/>
                <a:ext cx="8949590" cy="1312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700" i="1" dirty="0">
                                      <a:latin typeface="Georgia" panose="02040502050405020303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sz="2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ru-RU" sz="2700" dirty="0"/>
                  <a:t> =</a:t>
                </a:r>
                <a:r>
                  <a:rPr lang="en-US" sz="2700" dirty="0"/>
                  <a:t> </a:t>
                </a:r>
                <a:r>
                  <a:rPr lang="en-US" sz="2700" i="1" dirty="0">
                    <a:latin typeface="Georgia" panose="02040502050405020303" pitchFamily="18" charset="0"/>
                  </a:rPr>
                  <a:t>u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700" i="1" dirty="0">
                    <a:latin typeface="Georgia" panose="02040502050405020303" pitchFamily="18" charset="0"/>
                  </a:rPr>
                  <a:t>v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700" i="1" dirty="0">
                    <a:latin typeface="Georgia" panose="02040502050405020303" pitchFamily="18" charset="0"/>
                  </a:rPr>
                  <a:t>w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700" dirty="0"/>
                  <a:t> + </a:t>
                </a:r>
                <a:r>
                  <a:rPr lang="en-US" sz="2700" i="1" dirty="0">
                    <a:latin typeface="Georgia" panose="02040502050405020303" pitchFamily="18" charset="0"/>
                  </a:rPr>
                  <a:t>u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700" i="1" dirty="0">
                    <a:latin typeface="Georgia" panose="02040502050405020303" pitchFamily="18" charset="0"/>
                  </a:rPr>
                  <a:t>v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700" i="1" dirty="0">
                    <a:latin typeface="Georgia" panose="02040502050405020303" pitchFamily="18" charset="0"/>
                  </a:rPr>
                  <a:t>w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700" dirty="0"/>
                  <a:t> + </a:t>
                </a:r>
                <a:r>
                  <a:rPr lang="en-US" sz="2700" i="1" dirty="0">
                    <a:latin typeface="Georgia" panose="02040502050405020303" pitchFamily="18" charset="0"/>
                  </a:rPr>
                  <a:t>u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700" i="1" dirty="0">
                    <a:latin typeface="Georgia" panose="02040502050405020303" pitchFamily="18" charset="0"/>
                  </a:rPr>
                  <a:t>v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700" i="1" dirty="0">
                    <a:latin typeface="Georgia" panose="02040502050405020303" pitchFamily="18" charset="0"/>
                  </a:rPr>
                  <a:t>w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700" dirty="0"/>
                  <a:t> </a:t>
                </a:r>
                <a:r>
                  <a:rPr lang="en-US" sz="2700" dirty="0">
                    <a:sym typeface="Symbol" panose="05050102010706020507" pitchFamily="18" charset="2"/>
                  </a:rPr>
                  <a:t>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700" dirty="0">
                    <a:sym typeface="Symbol" panose="05050102010706020507" pitchFamily="18" charset="2"/>
                  </a:rPr>
                  <a:t>                               </a:t>
                </a:r>
                <a:r>
                  <a:rPr lang="en-US" sz="2700" i="1" dirty="0">
                    <a:latin typeface="Georgia" panose="02040502050405020303" pitchFamily="18" charset="0"/>
                  </a:rPr>
                  <a:t>u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700" i="1" dirty="0">
                    <a:latin typeface="Georgia" panose="02040502050405020303" pitchFamily="18" charset="0"/>
                  </a:rPr>
                  <a:t>v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700" i="1" dirty="0">
                    <a:latin typeface="Georgia" panose="02040502050405020303" pitchFamily="18" charset="0"/>
                  </a:rPr>
                  <a:t>w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700" dirty="0"/>
                  <a:t> </a:t>
                </a:r>
                <a:r>
                  <a:rPr lang="en-US" sz="2700" dirty="0">
                    <a:sym typeface="Symbol" panose="05050102010706020507" pitchFamily="18" charset="2"/>
                  </a:rPr>
                  <a:t></a:t>
                </a:r>
                <a:r>
                  <a:rPr lang="en-US" sz="2700" dirty="0"/>
                  <a:t> </a:t>
                </a:r>
                <a:r>
                  <a:rPr lang="en-US" sz="2700" i="1" dirty="0">
                    <a:latin typeface="Georgia" panose="02040502050405020303" pitchFamily="18" charset="0"/>
                  </a:rPr>
                  <a:t>u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700" i="1" dirty="0">
                    <a:latin typeface="Georgia" panose="02040502050405020303" pitchFamily="18" charset="0"/>
                  </a:rPr>
                  <a:t>v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700" i="1" dirty="0">
                    <a:latin typeface="Georgia" panose="02040502050405020303" pitchFamily="18" charset="0"/>
                  </a:rPr>
                  <a:t>w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700" dirty="0"/>
                  <a:t> </a:t>
                </a:r>
                <a:r>
                  <a:rPr lang="en-US" sz="2700" dirty="0">
                    <a:sym typeface="Symbol" panose="05050102010706020507" pitchFamily="18" charset="2"/>
                  </a:rPr>
                  <a:t></a:t>
                </a:r>
                <a:r>
                  <a:rPr lang="en-US" sz="2700" dirty="0"/>
                  <a:t> </a:t>
                </a:r>
                <a:r>
                  <a:rPr lang="en-US" sz="2700" i="1" dirty="0">
                    <a:latin typeface="Georgia" panose="02040502050405020303" pitchFamily="18" charset="0"/>
                  </a:rPr>
                  <a:t>u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700" i="1" dirty="0">
                    <a:latin typeface="Georgia" panose="02040502050405020303" pitchFamily="18" charset="0"/>
                  </a:rPr>
                  <a:t>v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700" i="1" dirty="0">
                    <a:latin typeface="Georgia" panose="02040502050405020303" pitchFamily="18" charset="0"/>
                  </a:rPr>
                  <a:t>w</a:t>
                </a:r>
                <a:r>
                  <a:rPr lang="en-US" sz="2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7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B887E8-F8D2-4F1E-B00D-8FCAE7288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1" y="3573745"/>
                <a:ext cx="8949590" cy="1312667"/>
              </a:xfrm>
              <a:prstGeom prst="rect">
                <a:avLst/>
              </a:prstGeom>
              <a:blipFill>
                <a:blip r:embed="rId4"/>
                <a:stretch>
                  <a:fillRect t="-5093" b="-10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8FD8297-320D-4CA7-BC85-00B5B4A4612D}"/>
              </a:ext>
            </a:extLst>
          </p:cNvPr>
          <p:cNvSpPr txBox="1"/>
          <p:nvPr/>
        </p:nvSpPr>
        <p:spPr>
          <a:xfrm>
            <a:off x="3059831" y="4834553"/>
            <a:ext cx="3456384" cy="301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ru-RU" sz="2400" dirty="0">
                <a:solidFill>
                  <a:srgbClr val="C00000"/>
                </a:solidFill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321                  </a:t>
            </a:r>
            <a:r>
              <a:rPr lang="ru-RU" sz="2400" dirty="0">
                <a:solidFill>
                  <a:srgbClr val="C00000"/>
                </a:solidFill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132                   </a:t>
            </a:r>
            <a:r>
              <a:rPr lang="ru-RU" sz="2400" dirty="0">
                <a:solidFill>
                  <a:srgbClr val="C00000"/>
                </a:solidFill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213</a:t>
            </a:r>
            <a:endParaRPr lang="ru-RU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DC358E4C-0F8B-41B7-83F7-E07D225BE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42" y="5370849"/>
            <a:ext cx="3619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81FFA538-ED31-4BEF-B136-DEA92745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5" y="5397887"/>
            <a:ext cx="3619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50514282-EAD5-4FF3-B4CE-A9C5D6852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34" y="6162937"/>
            <a:ext cx="3619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олилиния 9">
            <a:extLst>
              <a:ext uri="{FF2B5EF4-FFF2-40B4-BE49-F238E27FC236}">
                <a16:creationId xmlns:a16="http://schemas.microsoft.com/office/drawing/2014/main" id="{9C05C35F-57EE-40B3-A9E3-17F8BC362C57}"/>
              </a:ext>
            </a:extLst>
          </p:cNvPr>
          <p:cNvSpPr/>
          <p:nvPr/>
        </p:nvSpPr>
        <p:spPr>
          <a:xfrm>
            <a:off x="613871" y="5473090"/>
            <a:ext cx="406246" cy="1124262"/>
          </a:xfrm>
          <a:custGeom>
            <a:avLst/>
            <a:gdLst>
              <a:gd name="connsiteX0" fmla="*/ 256344 w 406246"/>
              <a:gd name="connsiteY0" fmla="*/ 0 h 1124262"/>
              <a:gd name="connsiteX1" fmla="*/ 46482 w 406246"/>
              <a:gd name="connsiteY1" fmla="*/ 389744 h 1124262"/>
              <a:gd name="connsiteX2" fmla="*/ 31492 w 406246"/>
              <a:gd name="connsiteY2" fmla="*/ 764498 h 1124262"/>
              <a:gd name="connsiteX3" fmla="*/ 406246 w 406246"/>
              <a:gd name="connsiteY3" fmla="*/ 1124262 h 1124262"/>
              <a:gd name="connsiteX4" fmla="*/ 406246 w 40624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246" h="1124262">
                <a:moveTo>
                  <a:pt x="256344" y="0"/>
                </a:moveTo>
                <a:cubicBezTo>
                  <a:pt x="170150" y="131164"/>
                  <a:pt x="83957" y="262328"/>
                  <a:pt x="46482" y="389744"/>
                </a:cubicBezTo>
                <a:cubicBezTo>
                  <a:pt x="9007" y="517160"/>
                  <a:pt x="-28469" y="642078"/>
                  <a:pt x="31492" y="764498"/>
                </a:cubicBezTo>
                <a:cubicBezTo>
                  <a:pt x="91453" y="886918"/>
                  <a:pt x="406246" y="1124262"/>
                  <a:pt x="406246" y="1124262"/>
                </a:cubicBezTo>
                <a:lnTo>
                  <a:pt x="406246" y="1124262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0">
            <a:extLst>
              <a:ext uri="{FF2B5EF4-FFF2-40B4-BE49-F238E27FC236}">
                <a16:creationId xmlns:a16="http://schemas.microsoft.com/office/drawing/2014/main" id="{8DCB2429-B365-487F-A8B4-56FF13633D35}"/>
              </a:ext>
            </a:extLst>
          </p:cNvPr>
          <p:cNvSpPr/>
          <p:nvPr/>
        </p:nvSpPr>
        <p:spPr>
          <a:xfrm flipH="1">
            <a:off x="2195735" y="5442857"/>
            <a:ext cx="288032" cy="1124262"/>
          </a:xfrm>
          <a:custGeom>
            <a:avLst/>
            <a:gdLst>
              <a:gd name="connsiteX0" fmla="*/ 256344 w 406246"/>
              <a:gd name="connsiteY0" fmla="*/ 0 h 1124262"/>
              <a:gd name="connsiteX1" fmla="*/ 46482 w 406246"/>
              <a:gd name="connsiteY1" fmla="*/ 389744 h 1124262"/>
              <a:gd name="connsiteX2" fmla="*/ 31492 w 406246"/>
              <a:gd name="connsiteY2" fmla="*/ 764498 h 1124262"/>
              <a:gd name="connsiteX3" fmla="*/ 406246 w 406246"/>
              <a:gd name="connsiteY3" fmla="*/ 1124262 h 1124262"/>
              <a:gd name="connsiteX4" fmla="*/ 406246 w 40624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246" h="1124262">
                <a:moveTo>
                  <a:pt x="256344" y="0"/>
                </a:moveTo>
                <a:cubicBezTo>
                  <a:pt x="170150" y="131164"/>
                  <a:pt x="83957" y="262328"/>
                  <a:pt x="46482" y="389744"/>
                </a:cubicBezTo>
                <a:cubicBezTo>
                  <a:pt x="9007" y="517160"/>
                  <a:pt x="-28469" y="642078"/>
                  <a:pt x="31492" y="764498"/>
                </a:cubicBezTo>
                <a:cubicBezTo>
                  <a:pt x="91453" y="886918"/>
                  <a:pt x="406246" y="1124262"/>
                  <a:pt x="406246" y="1124262"/>
                </a:cubicBezTo>
                <a:lnTo>
                  <a:pt x="406246" y="1124262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3B60875F-EC34-47F5-B82D-645FFBDC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5802897"/>
            <a:ext cx="514622" cy="44131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–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307AA7D1-0818-493A-B811-82FA35AA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09" y="5730889"/>
            <a:ext cx="514622" cy="44131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+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F4C03-E1FD-4450-93EE-730D186C2932}"/>
              </a:ext>
            </a:extLst>
          </p:cNvPr>
          <p:cNvSpPr txBox="1"/>
          <p:nvPr/>
        </p:nvSpPr>
        <p:spPr>
          <a:xfrm>
            <a:off x="4494503" y="6305509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i="1" dirty="0" err="1">
                <a:latin typeface="Georgia" panose="02040502050405020303" pitchFamily="18" charset="0"/>
              </a:rPr>
              <a:t>V</a:t>
            </a:r>
            <a:r>
              <a:rPr lang="en-US" sz="2700" b="1" baseline="-25000" dirty="0" err="1">
                <a:latin typeface="Georgia" panose="02040502050405020303" pitchFamily="18" charset="0"/>
              </a:rPr>
              <a:t>uvw</a:t>
            </a:r>
            <a:r>
              <a:rPr lang="en-US" sz="2700" b="1" baseline="-25000" dirty="0">
                <a:latin typeface="Georgia" panose="02040502050405020303" pitchFamily="18" charset="0"/>
              </a:rPr>
              <a:t> </a:t>
            </a:r>
            <a:r>
              <a:rPr lang="ru-RU" sz="2700" dirty="0"/>
              <a:t>=</a:t>
            </a:r>
            <a:r>
              <a:rPr lang="en-US" sz="2700" dirty="0"/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800" i="1" dirty="0" err="1">
                <a:latin typeface="Georgia" panose="02040502050405020303" pitchFamily="18" charset="0"/>
              </a:rPr>
              <a:t>u</a:t>
            </a:r>
            <a:r>
              <a:rPr lang="en-US" sz="2800" i="1" baseline="-25000" dirty="0" err="1">
                <a:latin typeface="Georgia" panose="02040502050405020303" pitchFamily="18" charset="0"/>
              </a:rPr>
              <a:t>i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v</a:t>
            </a:r>
            <a:r>
              <a:rPr lang="en-US" sz="2800" i="1" baseline="-25000" dirty="0" err="1">
                <a:latin typeface="Georgia" panose="02040502050405020303" pitchFamily="18" charset="0"/>
              </a:rPr>
              <a:t>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w</a:t>
            </a:r>
            <a:r>
              <a:rPr lang="en-US" sz="2800" i="1" baseline="-25000" dirty="0" err="1">
                <a:latin typeface="Georgia" panose="02040502050405020303" pitchFamily="18" charset="0"/>
              </a:rPr>
              <a:t>k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8860B7-FA60-45EC-87C2-415625CF0103}"/>
              </a:ext>
            </a:extLst>
          </p:cNvPr>
          <p:cNvSpPr txBox="1"/>
          <p:nvPr/>
        </p:nvSpPr>
        <p:spPr>
          <a:xfrm>
            <a:off x="1020117" y="2342680"/>
            <a:ext cx="694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Georgia" panose="02040502050405020303" pitchFamily="18" charset="0"/>
              </a:rPr>
              <a:t>V</a:t>
            </a:r>
            <a:r>
              <a:rPr lang="en-US" sz="2400" b="1" baseline="-25000" dirty="0" err="1">
                <a:latin typeface="Georgia" panose="02040502050405020303" pitchFamily="18" charset="0"/>
              </a:rPr>
              <a:t>uvw</a:t>
            </a:r>
            <a:r>
              <a:rPr lang="en-US" sz="2400" b="1" baseline="-250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orientation of </a:t>
            </a:r>
            <a:r>
              <a:rPr lang="en-US" sz="2400" b="1" dirty="0">
                <a:latin typeface="Georgia" panose="02040502050405020303" pitchFamily="18" charset="0"/>
              </a:rPr>
              <a:t>u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b="1" dirty="0">
                <a:latin typeface="Georgia" panose="02040502050405020303" pitchFamily="18" charset="0"/>
              </a:rPr>
              <a:t>v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/>
              <a:t>3</a:t>
            </a:r>
            <a:r>
              <a:rPr lang="en-US" sz="2400" dirty="0"/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60FAA2-4DA2-4048-994C-0992FF01578C}"/>
              </a:ext>
            </a:extLst>
          </p:cNvPr>
          <p:cNvSpPr txBox="1"/>
          <p:nvPr/>
        </p:nvSpPr>
        <p:spPr>
          <a:xfrm>
            <a:off x="989408" y="2788116"/>
            <a:ext cx="725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Georgia" panose="02040502050405020303" pitchFamily="18" charset="0"/>
              </a:rPr>
              <a:t>V</a:t>
            </a:r>
            <a:r>
              <a:rPr lang="en-US" sz="2400" b="1" baseline="-25000" dirty="0" err="1">
                <a:latin typeface="Georgia" panose="02040502050405020303" pitchFamily="18" charset="0"/>
              </a:rPr>
              <a:t>uvw</a:t>
            </a:r>
            <a:r>
              <a:rPr lang="en-US" sz="2400" b="1" baseline="-250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orientation of </a:t>
            </a:r>
            <a:r>
              <a:rPr lang="en-US" sz="2400" b="1" dirty="0">
                <a:latin typeface="Georgia" panose="02040502050405020303" pitchFamily="18" charset="0"/>
              </a:rPr>
              <a:t>u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b="1" dirty="0">
                <a:latin typeface="Georgia" panose="02040502050405020303" pitchFamily="18" charset="0"/>
              </a:rPr>
              <a:t>v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opposite to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e</a:t>
            </a:r>
            <a:r>
              <a:rPr lang="en-US" sz="2400" baseline="-25000" dirty="0"/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авая фигурная скобка 22">
            <a:extLst>
              <a:ext uri="{FF2B5EF4-FFF2-40B4-BE49-F238E27FC236}">
                <a16:creationId xmlns:a16="http://schemas.microsoft.com/office/drawing/2014/main" id="{561E9FDC-EA27-4FC1-B147-77E74A0FB928}"/>
              </a:ext>
            </a:extLst>
          </p:cNvPr>
          <p:cNvSpPr/>
          <p:nvPr/>
        </p:nvSpPr>
        <p:spPr>
          <a:xfrm>
            <a:off x="6750914" y="3932337"/>
            <a:ext cx="288032" cy="12474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4DC862-26BF-40A7-8D5D-3932C4E5F645}"/>
              </a:ext>
            </a:extLst>
          </p:cNvPr>
          <p:cNvSpPr txBox="1"/>
          <p:nvPr/>
        </p:nvSpPr>
        <p:spPr>
          <a:xfrm>
            <a:off x="6994707" y="4248252"/>
            <a:ext cx="214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=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800" i="1" dirty="0" err="1">
                <a:latin typeface="Georgia" panose="02040502050405020303" pitchFamily="18" charset="0"/>
              </a:rPr>
              <a:t>u</a:t>
            </a:r>
            <a:r>
              <a:rPr lang="en-US" sz="2800" i="1" baseline="-25000" dirty="0" err="1">
                <a:latin typeface="Georgia" panose="02040502050405020303" pitchFamily="18" charset="0"/>
              </a:rPr>
              <a:t>i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v</a:t>
            </a:r>
            <a:r>
              <a:rPr lang="en-US" sz="2800" i="1" baseline="-25000" dirty="0" err="1">
                <a:latin typeface="Georgia" panose="02040502050405020303" pitchFamily="18" charset="0"/>
              </a:rPr>
              <a:t>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w</a:t>
            </a:r>
            <a:r>
              <a:rPr lang="en-US" sz="2800" i="1" baseline="-25000" dirty="0" err="1">
                <a:latin typeface="Georgia" panose="02040502050405020303" pitchFamily="18" charset="0"/>
              </a:rPr>
              <a:t>k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318BBE-5A2B-4555-A685-913786D81275}"/>
                  </a:ext>
                </a:extLst>
              </p:cNvPr>
              <p:cNvSpPr txBox="1"/>
              <p:nvPr/>
            </p:nvSpPr>
            <p:spPr>
              <a:xfrm>
                <a:off x="3965404" y="5263350"/>
                <a:ext cx="2042926" cy="1073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318BBE-5A2B-4555-A685-913786D81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404" y="5263350"/>
                <a:ext cx="2042926" cy="10736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0CCBE22-84FB-493B-9AFD-6A3C1AE58C28}"/>
              </a:ext>
            </a:extLst>
          </p:cNvPr>
          <p:cNvSpPr txBox="1"/>
          <p:nvPr/>
        </p:nvSpPr>
        <p:spPr>
          <a:xfrm>
            <a:off x="5970667" y="5572938"/>
            <a:ext cx="228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  <a:sym typeface="Symbol"/>
              </a:rPr>
              <a:t>= </a:t>
            </a:r>
            <a:r>
              <a:rPr lang="ru-RU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400" i="1" dirty="0" err="1">
                <a:latin typeface="Georgia" panose="02040502050405020303" pitchFamily="18" charset="0"/>
              </a:rPr>
              <a:t>u</a:t>
            </a:r>
            <a:r>
              <a:rPr lang="en-US" sz="2400" i="1" baseline="-25000" dirty="0" err="1">
                <a:latin typeface="Georgia" panose="02040502050405020303" pitchFamily="18" charset="0"/>
              </a:rPr>
              <a:t>i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i="1" dirty="0" err="1">
                <a:latin typeface="Georgia" panose="02040502050405020303" pitchFamily="18" charset="0"/>
              </a:rPr>
              <a:t>v</a:t>
            </a:r>
            <a:r>
              <a:rPr lang="en-US" sz="2400" i="1" baseline="-25000" dirty="0" err="1">
                <a:latin typeface="Georgia" panose="02040502050405020303" pitchFamily="18" charset="0"/>
              </a:rPr>
              <a:t>j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i="1" dirty="0" err="1">
                <a:latin typeface="Georgia" panose="02040502050405020303" pitchFamily="18" charset="0"/>
              </a:rPr>
              <a:t>w</a:t>
            </a:r>
            <a:r>
              <a:rPr lang="en-US" sz="2400" i="1" baseline="-25000" dirty="0" err="1">
                <a:latin typeface="Georgia" panose="02040502050405020303" pitchFamily="18" charset="0"/>
              </a:rPr>
              <a:t>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246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 animBg="1"/>
      <p:bldP spid="19" grpId="0"/>
      <p:bldP spid="23" grpId="0" animBg="1"/>
      <p:bldP spid="24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531837"/>
            <a:ext cx="88204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3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3200" i="1" baseline="-25000" dirty="0" err="1">
                <a:latin typeface="Georgia" panose="02040502050405020303" pitchFamily="18" charset="0"/>
              </a:rPr>
              <a:t>ijk</a:t>
            </a:r>
            <a:r>
              <a:rPr lang="en-US" sz="3200" dirty="0">
                <a:latin typeface="Georgia" panose="02040502050405020303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800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numbers in the coordinate system 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i="1" dirty="0">
                <a:latin typeface="Georgia" panose="02040502050405020303" pitchFamily="18" charset="0"/>
              </a:rPr>
              <a:t>,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i="1" dirty="0">
                <a:latin typeface="Georgia" panose="02040502050405020303" pitchFamily="18" charset="0"/>
              </a:rPr>
              <a:t>, 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transformation rule  under change to any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vectors </a:t>
            </a:r>
            <a:r>
              <a:rPr lang="en-US" sz="2800" b="1" dirty="0">
                <a:latin typeface="Georgia" panose="02040502050405020303" pitchFamily="18" charset="0"/>
              </a:rPr>
              <a:t>u </a:t>
            </a:r>
            <a:r>
              <a:rPr lang="en-US" sz="2800" dirty="0">
                <a:latin typeface="Georgia" panose="02040502050405020303" pitchFamily="18" charset="0"/>
              </a:rPr>
              <a:t>= </a:t>
            </a:r>
            <a:r>
              <a:rPr lang="en-US" sz="2800" i="1" dirty="0" err="1">
                <a:latin typeface="Georgia" panose="02040502050405020303" pitchFamily="18" charset="0"/>
              </a:rPr>
              <a:t>u</a:t>
            </a:r>
            <a:r>
              <a:rPr lang="en-US" sz="2800" i="1" baseline="-25000" dirty="0" err="1">
                <a:latin typeface="Georgia" panose="02040502050405020303" pitchFamily="18" charset="0"/>
              </a:rPr>
              <a:t>i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b="1" dirty="0" err="1">
                <a:latin typeface="Georgia" panose="02040502050405020303" pitchFamily="18" charset="0"/>
              </a:rPr>
              <a:t>e</a:t>
            </a:r>
            <a:r>
              <a:rPr lang="en-US" sz="2800" i="1" baseline="-25000" dirty="0" err="1">
                <a:latin typeface="Georgia" panose="02040502050405020303" pitchFamily="18" charset="0"/>
              </a:rPr>
              <a:t>i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b="1" dirty="0">
                <a:latin typeface="Georgia" panose="02040502050405020303" pitchFamily="18" charset="0"/>
              </a:rPr>
              <a:t>v </a:t>
            </a:r>
            <a:r>
              <a:rPr lang="en-US" sz="2800" dirty="0">
                <a:latin typeface="Georgia" panose="02040502050405020303" pitchFamily="18" charset="0"/>
              </a:rPr>
              <a:t>= </a:t>
            </a:r>
            <a:r>
              <a:rPr lang="en-US" sz="2800" i="1" dirty="0" err="1">
                <a:latin typeface="Georgia" panose="02040502050405020303" pitchFamily="18" charset="0"/>
              </a:rPr>
              <a:t>v</a:t>
            </a:r>
            <a:r>
              <a:rPr lang="en-US" sz="2800" i="1" baseline="-25000" dirty="0" err="1">
                <a:latin typeface="Georgia" panose="02040502050405020303" pitchFamily="18" charset="0"/>
              </a:rPr>
              <a:t>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b="1" dirty="0" err="1">
                <a:latin typeface="Georgia" panose="02040502050405020303" pitchFamily="18" charset="0"/>
              </a:rPr>
              <a:t>e</a:t>
            </a:r>
            <a:r>
              <a:rPr lang="en-US" sz="2800" i="1" baseline="-25000" dirty="0" err="1">
                <a:latin typeface="Georgia" panose="02040502050405020303" pitchFamily="18" charset="0"/>
              </a:rPr>
              <a:t>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dirty="0"/>
              <a:t>, </a:t>
            </a:r>
            <a:r>
              <a:rPr lang="en-US" sz="2800" b="1" dirty="0">
                <a:latin typeface="Georgia" panose="02040502050405020303" pitchFamily="18" charset="0"/>
              </a:rPr>
              <a:t>w </a:t>
            </a:r>
            <a:r>
              <a:rPr lang="en-US" sz="2800" dirty="0">
                <a:latin typeface="Georgia" panose="02040502050405020303" pitchFamily="18" charset="0"/>
              </a:rPr>
              <a:t>= </a:t>
            </a:r>
            <a:r>
              <a:rPr lang="en-US" sz="2800" i="1" dirty="0" err="1">
                <a:latin typeface="Georgia" panose="02040502050405020303" pitchFamily="18" charset="0"/>
              </a:rPr>
              <a:t>w</a:t>
            </a:r>
            <a:r>
              <a:rPr lang="en-US" sz="2800" i="1" baseline="-25000" dirty="0" err="1">
                <a:latin typeface="Georgia" panose="02040502050405020303" pitchFamily="18" charset="0"/>
              </a:rPr>
              <a:t>k</a:t>
            </a:r>
            <a:r>
              <a:rPr lang="en-US" sz="2800" b="1" dirty="0" err="1">
                <a:latin typeface="Georgia" panose="02040502050405020303" pitchFamily="18" charset="0"/>
              </a:rPr>
              <a:t>e</a:t>
            </a:r>
            <a:r>
              <a:rPr lang="en-US" sz="2800" i="1" baseline="-25000" dirty="0" err="1"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</a:rPr>
              <a:t>.</a:t>
            </a:r>
            <a:endParaRPr lang="ru-RU" sz="28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167177"/>
              </p:ext>
            </p:extLst>
          </p:nvPr>
        </p:nvGraphicFramePr>
        <p:xfrm>
          <a:off x="7092280" y="1092006"/>
          <a:ext cx="13287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" name="Equation" r:id="rId3" imgW="672840" imgH="241200" progId="Equation.DSMT4">
                  <p:embed/>
                </p:oleObj>
              </mc:Choice>
              <mc:Fallback>
                <p:oleObj name="Equation" r:id="rId3" imgW="672840" imgH="2412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092006"/>
                        <a:ext cx="13287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932104" y="162505"/>
            <a:ext cx="3861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division theorem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47096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Georgia" panose="02040502050405020303" pitchFamily="18" charset="0"/>
              </a:rPr>
              <a:t>V</a:t>
            </a:r>
            <a:r>
              <a:rPr lang="en-US" sz="2800" b="1" baseline="-25000" dirty="0" err="1">
                <a:latin typeface="Georgia" panose="02040502050405020303" pitchFamily="18" charset="0"/>
              </a:rPr>
              <a:t>uvw</a:t>
            </a:r>
            <a:r>
              <a:rPr lang="en-US" sz="2800" b="1" baseline="-25000" dirty="0">
                <a:latin typeface="Georgia" panose="02040502050405020303" pitchFamily="18" charset="0"/>
              </a:rPr>
              <a:t> </a:t>
            </a:r>
            <a:endParaRPr lang="ru-RU" sz="28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733251"/>
              </p:ext>
            </p:extLst>
          </p:nvPr>
        </p:nvGraphicFramePr>
        <p:xfrm>
          <a:off x="1424509" y="2012437"/>
          <a:ext cx="2211387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" name="Equation" r:id="rId5" imgW="1206360" imgH="799920" progId="Equation.DSMT4">
                  <p:embed/>
                </p:oleObj>
              </mc:Choice>
              <mc:Fallback>
                <p:oleObj name="Equation" r:id="rId5" imgW="1206360" imgH="79992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509" y="2012437"/>
                        <a:ext cx="2211387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3717032"/>
            <a:ext cx="8424936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Georgia" panose="02040502050405020303" pitchFamily="18" charset="0"/>
              </a:rPr>
              <a:t>V</a:t>
            </a:r>
            <a:r>
              <a:rPr lang="en-US" sz="2800" b="1" baseline="-25000" dirty="0" err="1">
                <a:latin typeface="Georgia" panose="02040502050405020303" pitchFamily="18" charset="0"/>
              </a:rPr>
              <a:t>uvw</a:t>
            </a:r>
            <a:r>
              <a:rPr lang="en-US" sz="2800" b="1" baseline="-250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  <a:r>
              <a:rPr lang="en-US" sz="2800" dirty="0"/>
              <a:t> or </a:t>
            </a:r>
            <a:r>
              <a:rPr lang="en-US" sz="2800" i="1" dirty="0" err="1">
                <a:latin typeface="Georgia" panose="02040502050405020303" pitchFamily="18" charset="0"/>
              </a:rPr>
              <a:t>V</a:t>
            </a:r>
            <a:r>
              <a:rPr lang="en-US" sz="2800" b="1" baseline="-25000" dirty="0" err="1">
                <a:latin typeface="Georgia" panose="02040502050405020303" pitchFamily="18" charset="0"/>
              </a:rPr>
              <a:t>uvw</a:t>
            </a:r>
            <a:r>
              <a:rPr lang="en-US" sz="2800" b="1" baseline="-250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  <a:r>
              <a:rPr lang="en-US" sz="2800" dirty="0"/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orientation of </a:t>
            </a:r>
            <a:r>
              <a:rPr lang="en-US" sz="2800" b="1" dirty="0">
                <a:latin typeface="Georgia" panose="02040502050405020303" pitchFamily="18" charset="0"/>
              </a:rPr>
              <a:t>u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b="1" dirty="0">
                <a:latin typeface="Georgia" panose="02040502050405020303" pitchFamily="18" charset="0"/>
              </a:rPr>
              <a:t>v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dirty="0"/>
              <a:t>, </a:t>
            </a:r>
            <a:r>
              <a:rPr lang="en-US" sz="2800" b="1" dirty="0">
                <a:latin typeface="Georgia" panose="02040502050405020303" pitchFamily="18" charset="0"/>
              </a:rPr>
              <a:t>w</a:t>
            </a:r>
          </a:p>
          <a:p>
            <a:endParaRPr lang="en-US" sz="2800" b="1" dirty="0">
              <a:latin typeface="Georgia" panose="02040502050405020303" pitchFamily="18" charset="0"/>
            </a:endParaRPr>
          </a:p>
          <a:p>
            <a:r>
              <a:rPr lang="en-US" sz="2800" i="1" dirty="0" err="1">
                <a:latin typeface="Georgia" panose="02040502050405020303" pitchFamily="18" charset="0"/>
              </a:rPr>
              <a:t>V</a:t>
            </a:r>
            <a:r>
              <a:rPr lang="en-US" sz="2800" b="1" baseline="-25000" dirty="0" err="1">
                <a:latin typeface="Georgia" panose="02040502050405020303" pitchFamily="18" charset="0"/>
              </a:rPr>
              <a:t>uvw</a:t>
            </a:r>
            <a:r>
              <a:rPr lang="en-US" sz="2800" b="1" baseline="-25000" dirty="0">
                <a:latin typeface="Georgia" panose="02040502050405020303" pitchFamily="18" charset="0"/>
              </a:rPr>
              <a:t> </a:t>
            </a:r>
            <a:r>
              <a:rPr lang="ru-RU" sz="2800" dirty="0"/>
              <a:t>=</a:t>
            </a:r>
            <a:r>
              <a:rPr lang="en-US" sz="2800" dirty="0"/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800" i="1" dirty="0" err="1">
                <a:latin typeface="Georgia" panose="02040502050405020303" pitchFamily="18" charset="0"/>
              </a:rPr>
              <a:t>u</a:t>
            </a:r>
            <a:r>
              <a:rPr lang="en-US" sz="2800" i="1" baseline="-25000" dirty="0" err="1">
                <a:latin typeface="Georgia" panose="02040502050405020303" pitchFamily="18" charset="0"/>
              </a:rPr>
              <a:t>i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v</a:t>
            </a:r>
            <a:r>
              <a:rPr lang="en-US" sz="2800" i="1" baseline="-25000" dirty="0" err="1">
                <a:latin typeface="Georgia" panose="02040502050405020303" pitchFamily="18" charset="0"/>
              </a:rPr>
              <a:t>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w</a:t>
            </a:r>
            <a:r>
              <a:rPr lang="en-US" sz="2800" i="1" baseline="-25000" dirty="0" err="1"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</a:rPr>
              <a:t>    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for any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i="1" dirty="0">
                <a:latin typeface="Georgia" panose="02040502050405020303" pitchFamily="18" charset="0"/>
              </a:rPr>
              <a:t>,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i="1" dirty="0">
                <a:latin typeface="Georgia" panose="02040502050405020303" pitchFamily="18" charset="0"/>
              </a:rPr>
              <a:t>, </a:t>
            </a:r>
            <a:r>
              <a:rPr lang="en-US" sz="2800" b="1" dirty="0">
                <a:latin typeface="Georgia" panose="02040502050405020303" pitchFamily="18" charset="0"/>
              </a:rPr>
              <a:t>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800" dirty="0">
                <a:latin typeface="Brush Script MT" panose="03060802040406070304" pitchFamily="66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32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800" b="1" dirty="0" err="1">
                <a:latin typeface="Georgia" panose="02040502050405020303" pitchFamily="18" charset="0"/>
              </a:rPr>
              <a:t>e</a:t>
            </a:r>
            <a:r>
              <a:rPr lang="en-US" sz="2800" i="1" baseline="-25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b="1" dirty="0" err="1">
                <a:latin typeface="Georgia" panose="02040502050405020303" pitchFamily="18" charset="0"/>
              </a:rPr>
              <a:t>e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b="1" dirty="0" err="1">
                <a:latin typeface="Georgia" panose="02040502050405020303" pitchFamily="18" charset="0"/>
              </a:rPr>
              <a:t>e</a:t>
            </a:r>
            <a:r>
              <a:rPr lang="en-US" sz="2800" i="1" baseline="-25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 tensor of 3-rd rank</a:t>
            </a:r>
            <a:r>
              <a:rPr lang="ru-RU" sz="2800" dirty="0">
                <a:latin typeface="Georgia" panose="02040502050405020303" pitchFamily="18" charset="0"/>
              </a:rPr>
              <a:t>	</a:t>
            </a:r>
            <a:r>
              <a:rPr lang="en-US" sz="2800" b="1" dirty="0">
                <a:latin typeface="Georgia" panose="02040502050405020303" pitchFamily="18" charset="0"/>
              </a:rPr>
              <a:t> 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4BFAB-807E-40B5-A0A4-C68765837A42}"/>
              </a:ext>
            </a:extLst>
          </p:cNvPr>
          <p:cNvSpPr txBox="1"/>
          <p:nvPr/>
        </p:nvSpPr>
        <p:spPr>
          <a:xfrm>
            <a:off x="3635896" y="249744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=</a:t>
            </a:r>
            <a:r>
              <a:rPr lang="en-US" sz="2800" dirty="0"/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800" i="1" dirty="0" err="1">
                <a:latin typeface="Georgia" panose="02040502050405020303" pitchFamily="18" charset="0"/>
              </a:rPr>
              <a:t>u</a:t>
            </a:r>
            <a:r>
              <a:rPr lang="en-US" sz="2800" i="1" baseline="-25000" dirty="0" err="1">
                <a:latin typeface="Georgia" panose="02040502050405020303" pitchFamily="18" charset="0"/>
              </a:rPr>
              <a:t>i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v</a:t>
            </a:r>
            <a:r>
              <a:rPr lang="en-US" sz="2800" i="1" baseline="-25000" dirty="0" err="1">
                <a:latin typeface="Georgia" panose="02040502050405020303" pitchFamily="18" charset="0"/>
              </a:rPr>
              <a:t>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latin typeface="Georgia" panose="02040502050405020303" pitchFamily="18" charset="0"/>
              </a:rPr>
              <a:t>w</a:t>
            </a:r>
            <a:r>
              <a:rPr lang="en-US" sz="2800" i="1" baseline="-25000" dirty="0" err="1">
                <a:latin typeface="Georgia" panose="02040502050405020303" pitchFamily="18" charset="0"/>
              </a:rPr>
              <a:t>k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700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88640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Identity</a:t>
            </a:r>
            <a:r>
              <a:rPr lang="ru-RU" sz="2400" dirty="0"/>
              <a:t> (</a:t>
            </a:r>
            <a:r>
              <a:rPr lang="en-US" sz="2400" dirty="0"/>
              <a:t>like </a:t>
            </a:r>
            <a:r>
              <a:rPr lang="ru-RU" sz="2400" dirty="0"/>
              <a:t>1)</a:t>
            </a:r>
            <a:r>
              <a:rPr lang="en-US" sz="2400" dirty="0"/>
              <a:t> matrices are also distinguished; </a:t>
            </a:r>
            <a:endParaRPr lang="ru-RU" sz="2400" dirty="0"/>
          </a:p>
          <a:p>
            <a:r>
              <a:rPr lang="en-US" sz="2400" dirty="0"/>
              <a:t>by definition, these are square matrices (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ru-RU" sz="2400" dirty="0">
                <a:sym typeface="Symbol"/>
              </a:rPr>
              <a:t></a:t>
            </a:r>
            <a:r>
              <a:rPr lang="ru-RU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) of the form</a:t>
            </a:r>
            <a:endParaRPr lang="ru-RU" sz="2400" dirty="0"/>
          </a:p>
          <a:p>
            <a:endParaRPr lang="en-US" sz="2400" dirty="0"/>
          </a:p>
          <a:p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282032"/>
              </p:ext>
            </p:extLst>
          </p:nvPr>
        </p:nvGraphicFramePr>
        <p:xfrm>
          <a:off x="2973388" y="1308089"/>
          <a:ext cx="2541587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3" imgW="1676160" imgH="1079280" progId="Equation.DSMT4">
                  <p:embed/>
                </p:oleObj>
              </mc:Choice>
              <mc:Fallback>
                <p:oleObj name="Equation" r:id="rId3" imgW="1676160" imgH="107928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308089"/>
                        <a:ext cx="2541587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872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672" y="404664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Vector product</a:t>
            </a:r>
          </a:p>
          <a:p>
            <a:endParaRPr lang="en-US" sz="2800" dirty="0"/>
          </a:p>
          <a:p>
            <a:r>
              <a:rPr lang="ru-RU" sz="2800" dirty="0">
                <a:latin typeface="Georgia" panose="02040502050405020303" pitchFamily="18" charset="0"/>
              </a:rPr>
              <a:t>[</a:t>
            </a:r>
            <a:r>
              <a:rPr lang="en-US" sz="2800" b="1" dirty="0" err="1">
                <a:latin typeface="Georgia" panose="02040502050405020303" pitchFamily="18" charset="0"/>
              </a:rPr>
              <a:t>a</a:t>
            </a:r>
            <a:r>
              <a:rPr lang="en-US" sz="2800" b="1" dirty="0" err="1">
                <a:latin typeface="Georgia" panose="02040502050405020303" pitchFamily="18" charset="0"/>
                <a:sym typeface="Symbol"/>
              </a:rPr>
              <a:t></a:t>
            </a:r>
            <a:r>
              <a:rPr lang="en-US" sz="2800" b="1" dirty="0" err="1">
                <a:latin typeface="Georgia" panose="02040502050405020303" pitchFamily="18" charset="0"/>
              </a:rPr>
              <a:t>b</a:t>
            </a:r>
            <a:r>
              <a:rPr lang="ru-RU" sz="2800" dirty="0">
                <a:latin typeface="Georgia" panose="02040502050405020303" pitchFamily="18" charset="0"/>
              </a:rPr>
              <a:t>]</a:t>
            </a:r>
            <a:r>
              <a:rPr lang="en-US" sz="2800" i="1" baseline="-25000" dirty="0">
                <a:latin typeface="Georgia" panose="02040502050405020303" pitchFamily="18" charset="0"/>
              </a:rPr>
              <a:t>i</a:t>
            </a:r>
            <a:r>
              <a:rPr lang="ru-RU" sz="2800" dirty="0">
                <a:latin typeface="Georgia" panose="02040502050405020303" pitchFamily="18" charset="0"/>
              </a:rPr>
              <a:t> =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800" i="1" dirty="0" err="1">
                <a:latin typeface="Georgia" panose="02040502050405020303" pitchFamily="18" charset="0"/>
              </a:rPr>
              <a:t>a</a:t>
            </a:r>
            <a:r>
              <a:rPr lang="en-US" sz="2800" i="1" baseline="-25000" dirty="0" err="1">
                <a:latin typeface="Georgia" panose="02040502050405020303" pitchFamily="18" charset="0"/>
              </a:rPr>
              <a:t>j</a:t>
            </a:r>
            <a:r>
              <a:rPr lang="en-US" sz="2800" i="1" dirty="0" err="1">
                <a:latin typeface="Georgia" panose="02040502050405020303" pitchFamily="18" charset="0"/>
              </a:rPr>
              <a:t>b</a:t>
            </a:r>
            <a:r>
              <a:rPr lang="en-US" sz="2800" i="1" baseline="-25000" dirty="0" err="1">
                <a:latin typeface="Georgia" panose="02040502050405020303" pitchFamily="18" charset="0"/>
              </a:rPr>
              <a:t>k</a:t>
            </a:r>
            <a:r>
              <a:rPr lang="ru-RU" sz="2800" dirty="0">
                <a:latin typeface="Georgia" panose="02040502050405020303" pitchFamily="18" charset="0"/>
              </a:rPr>
              <a:t>.</a:t>
            </a:r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[</a:t>
            </a:r>
            <a:r>
              <a:rPr lang="en-US" sz="2800" b="1" dirty="0" err="1">
                <a:latin typeface="Georgia" panose="02040502050405020303" pitchFamily="18" charset="0"/>
              </a:rPr>
              <a:t>a</a:t>
            </a:r>
            <a:r>
              <a:rPr lang="en-US" sz="2800" b="1" dirty="0" err="1">
                <a:latin typeface="Georgia" panose="02040502050405020303" pitchFamily="18" charset="0"/>
                <a:sym typeface="Symbol"/>
              </a:rPr>
              <a:t></a:t>
            </a:r>
            <a:r>
              <a:rPr lang="en-US" sz="2800" b="1" dirty="0" err="1">
                <a:latin typeface="Georgia" panose="02040502050405020303" pitchFamily="18" charset="0"/>
              </a:rPr>
              <a:t>b</a:t>
            </a:r>
            <a:r>
              <a:rPr lang="en-US" sz="2800" dirty="0">
                <a:latin typeface="Georgia" panose="02040502050405020303" pitchFamily="18" charset="0"/>
              </a:rPr>
              <a:t>] =                           =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ijk</a:t>
            </a:r>
            <a:r>
              <a:rPr lang="en-US" sz="2800" i="1" dirty="0" err="1">
                <a:latin typeface="Georgia" panose="02040502050405020303" pitchFamily="18" charset="0"/>
              </a:rPr>
              <a:t>a</a:t>
            </a:r>
            <a:r>
              <a:rPr lang="en-US" sz="2800" i="1" baseline="-25000" dirty="0" err="1">
                <a:latin typeface="Georgia" panose="02040502050405020303" pitchFamily="18" charset="0"/>
              </a:rPr>
              <a:t>j</a:t>
            </a:r>
            <a:r>
              <a:rPr lang="en-US" sz="2800" i="1" dirty="0" err="1">
                <a:latin typeface="Georgia" panose="02040502050405020303" pitchFamily="18" charset="0"/>
              </a:rPr>
              <a:t>b</a:t>
            </a:r>
            <a:r>
              <a:rPr lang="en-US" sz="2800" i="1" baseline="-25000" dirty="0" err="1">
                <a:latin typeface="Georgia" panose="02040502050405020303" pitchFamily="18" charset="0"/>
              </a:rPr>
              <a:t>k</a:t>
            </a:r>
            <a:r>
              <a:rPr lang="en-US" sz="2800" b="1" dirty="0" err="1">
                <a:latin typeface="Georgia" panose="02040502050405020303" pitchFamily="18" charset="0"/>
              </a:rPr>
              <a:t>e</a:t>
            </a:r>
            <a:r>
              <a:rPr lang="en-US" sz="2800" i="1" baseline="-25000" dirty="0" err="1">
                <a:latin typeface="Georgia" panose="02040502050405020303" pitchFamily="18" charset="0"/>
              </a:rPr>
              <a:t>i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.</a:t>
            </a:r>
            <a:endParaRPr lang="ru-RU" sz="280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233032"/>
              </p:ext>
            </p:extLst>
          </p:nvPr>
        </p:nvGraphicFramePr>
        <p:xfrm>
          <a:off x="2139950" y="2060575"/>
          <a:ext cx="174625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" name="Equation" r:id="rId3" imgW="952200" imgH="799920" progId="Equation.DSMT4">
                  <p:embed/>
                </p:oleObj>
              </mc:Choice>
              <mc:Fallback>
                <p:oleObj name="Equation" r:id="rId3" imgW="952200" imgH="79992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060575"/>
                        <a:ext cx="1746250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15374" y="3950759"/>
            <a:ext cx="568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latin typeface="Georgia" panose="02040502050405020303" pitchFamily="18" charset="0"/>
              </a:rPr>
              <a:t>ijk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latin typeface="Georgia" panose="02040502050405020303" pitchFamily="18" charset="0"/>
              </a:rPr>
              <a:t>ijk</a:t>
            </a:r>
            <a:r>
              <a:rPr lang="nl-BE" sz="2800" dirty="0">
                <a:latin typeface="Georgia" panose="02040502050405020303" pitchFamily="18" charset="0"/>
              </a:rPr>
              <a:t> = 6				 	</a:t>
            </a:r>
          </a:p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n</a:t>
            </a:r>
            <a:r>
              <a:rPr lang="nl-BE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k</a:t>
            </a:r>
            <a:r>
              <a:rPr lang="nl-BE" sz="2800" i="1" u="sng" baseline="-25000" dirty="0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n</a:t>
            </a:r>
            <a:r>
              <a:rPr lang="nl-BE" sz="2800" i="1" u="sng" baseline="-25000" dirty="0"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 </a:t>
            </a:r>
            <a:r>
              <a:rPr lang="nl-BE" sz="2800" dirty="0">
                <a:latin typeface="Georgia" panose="02040502050405020303" pitchFamily="18" charset="0"/>
              </a:rPr>
              <a:t>= </a:t>
            </a:r>
            <a:r>
              <a:rPr lang="nl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kn</a:t>
            </a:r>
            <a:r>
              <a:rPr lang="nl-BE" sz="2800" dirty="0">
                <a:latin typeface="Georgia" panose="02040502050405020303" pitchFamily="18" charset="0"/>
              </a:rPr>
              <a:t>		      </a:t>
            </a:r>
          </a:p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ij</a:t>
            </a:r>
            <a:r>
              <a:rPr lang="nl-BE" sz="2800" i="1" u="sng" baseline="-25000" dirty="0"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lm</a:t>
            </a:r>
            <a:r>
              <a:rPr lang="nl-BE" sz="2800" i="1" u="sng" baseline="-25000" dirty="0">
                <a:latin typeface="Georgia" panose="02040502050405020303" pitchFamily="18" charset="0"/>
              </a:rPr>
              <a:t>k</a:t>
            </a:r>
            <a:r>
              <a:rPr lang="nl-BE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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latin typeface="Georgia" panose="02040502050405020303" pitchFamily="18" charset="0"/>
              </a:rPr>
              <a:t>k</a:t>
            </a:r>
            <a:r>
              <a:rPr lang="nl-BE" sz="2800" i="1" baseline="-25000" dirty="0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latin typeface="Georgia" panose="02040502050405020303" pitchFamily="18" charset="0"/>
              </a:rPr>
              <a:t>k</a:t>
            </a:r>
            <a:r>
              <a:rPr lang="nl-BE" sz="2800" i="1" baseline="-25000" dirty="0">
                <a:latin typeface="Georgia" panose="02040502050405020303" pitchFamily="18" charset="0"/>
              </a:rPr>
              <a:t>lm</a:t>
            </a:r>
            <a:r>
              <a:rPr lang="nl-BE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il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jm</a:t>
            </a:r>
            <a:r>
              <a:rPr lang="nl-BE" sz="2800" dirty="0">
                <a:latin typeface="Georgia" panose="02040502050405020303" pitchFamily="18" charset="0"/>
              </a:rPr>
              <a:t> –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im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jl</a:t>
            </a:r>
            <a:endParaRPr lang="ru-RU" sz="2800" dirty="0">
              <a:latin typeface="Georgia" panose="02040502050405020303" pitchFamily="18" charset="0"/>
            </a:endParaRPr>
          </a:p>
        </p:txBody>
      </p:sp>
      <p:sp>
        <p:nvSpPr>
          <p:cNvPr id="7" name="Плюс 6"/>
          <p:cNvSpPr/>
          <p:nvPr/>
        </p:nvSpPr>
        <p:spPr>
          <a:xfrm>
            <a:off x="6300192" y="4489362"/>
            <a:ext cx="360040" cy="30779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Минус 7"/>
          <p:cNvSpPr/>
          <p:nvPr/>
        </p:nvSpPr>
        <p:spPr>
          <a:xfrm>
            <a:off x="8460464" y="4561370"/>
            <a:ext cx="288000" cy="216000"/>
          </a:xfrm>
          <a:prstGeom prst="mathMinus">
            <a:avLst/>
          </a:prstGeom>
          <a:solidFill>
            <a:srgbClr val="2F26E6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56851530-61ED-46F5-BD7A-D78BE573B4B3}"/>
              </a:ext>
            </a:extLst>
          </p:cNvPr>
          <p:cNvGrpSpPr/>
          <p:nvPr/>
        </p:nvGrpSpPr>
        <p:grpSpPr>
          <a:xfrm>
            <a:off x="5137593" y="3775681"/>
            <a:ext cx="4006407" cy="1758394"/>
            <a:chOff x="5030089" y="3775681"/>
            <a:chExt cx="4006407" cy="1758394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5183189" y="4021139"/>
              <a:ext cx="1584325" cy="1295400"/>
              <a:chOff x="6562223" y="4005321"/>
              <a:chExt cx="1970273" cy="1515424"/>
            </a:xfrm>
          </p:grpSpPr>
          <p:graphicFrame>
            <p:nvGraphicFramePr>
              <p:cNvPr id="5" name="Объект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0080742"/>
                  </p:ext>
                </p:extLst>
              </p:nvPr>
            </p:nvGraphicFramePr>
            <p:xfrm>
              <a:off x="6562223" y="4005321"/>
              <a:ext cx="1970273" cy="1515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1" name="Equation" r:id="rId5" imgW="672840" imgH="774360" progId="Equation.DSMT4">
                      <p:embed/>
                    </p:oleObj>
                  </mc:Choice>
                  <mc:Fallback>
                    <p:oleObj name="Equation" r:id="rId5" imgW="672840" imgH="7743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562223" y="4005321"/>
                            <a:ext cx="1970273" cy="15154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3" name="Прямая со стрелкой 12"/>
              <p:cNvCxnSpPr/>
              <p:nvPr/>
            </p:nvCxnSpPr>
            <p:spPr>
              <a:xfrm>
                <a:off x="6732240" y="4449620"/>
                <a:ext cx="0" cy="612000"/>
              </a:xfrm>
              <a:prstGeom prst="straightConnector1">
                <a:avLst/>
              </a:prstGeom>
              <a:ln w="38100" cmpd="dbl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>
                <a:off x="7452320" y="4465103"/>
                <a:ext cx="0" cy="612000"/>
              </a:xfrm>
              <a:prstGeom prst="straightConnector1">
                <a:avLst/>
              </a:prstGeom>
              <a:ln w="38100" cmpd="dbl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4022496"/>
                </p:ext>
              </p:extLst>
            </p:nvPr>
          </p:nvGraphicFramePr>
          <p:xfrm>
            <a:off x="7308850" y="4005263"/>
            <a:ext cx="1484313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2" name="Equation" r:id="rId7" imgW="672840" imgH="774360" progId="Equation.DSMT4">
                    <p:embed/>
                  </p:oleObj>
                </mc:Choice>
                <mc:Fallback>
                  <p:oleObj name="Equation" r:id="rId7" imgW="672840" imgH="774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08850" y="4005263"/>
                          <a:ext cx="1484313" cy="1295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Прямая со стрелкой 8"/>
            <p:cNvCxnSpPr/>
            <p:nvPr/>
          </p:nvCxnSpPr>
          <p:spPr>
            <a:xfrm>
              <a:off x="7416108" y="4394601"/>
              <a:ext cx="540000" cy="540000"/>
            </a:xfrm>
            <a:prstGeom prst="straightConnector1">
              <a:avLst/>
            </a:prstGeom>
            <a:ln w="57150" cmpd="dbl">
              <a:headEnd type="stealth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cxnSpLocks noChangeAspect="1"/>
            </p:cNvCxnSpPr>
            <p:nvPr/>
          </p:nvCxnSpPr>
          <p:spPr>
            <a:xfrm flipH="1">
              <a:off x="7452321" y="4365106"/>
              <a:ext cx="398559" cy="576000"/>
            </a:xfrm>
            <a:prstGeom prst="straightConnector1">
              <a:avLst/>
            </a:prstGeom>
            <a:ln w="57150" cmpd="dbl">
              <a:headEnd type="stealth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8AF9A11-4696-443C-BBC2-F0D41B54B40D}"/>
                </a:ext>
              </a:extLst>
            </p:cNvPr>
            <p:cNvSpPr/>
            <p:nvPr/>
          </p:nvSpPr>
          <p:spPr>
            <a:xfrm>
              <a:off x="5030089" y="3775681"/>
              <a:ext cx="4006407" cy="1758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6661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100" y="268171"/>
            <a:ext cx="8958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spanned by vectors </a:t>
            </a:r>
            <a:r>
              <a:rPr lang="en-US" sz="2400" b="1" dirty="0">
                <a:latin typeface="Georgia" panose="02040502050405020303" pitchFamily="18" charset="0"/>
              </a:rPr>
              <a:t>u </a:t>
            </a:r>
            <a:r>
              <a:rPr lang="en-US" sz="2400" dirty="0">
                <a:latin typeface="Georgia" panose="02040502050405020303" pitchFamily="18" charset="0"/>
              </a:rPr>
              <a:t>= </a:t>
            </a:r>
            <a:r>
              <a:rPr lang="en-US" sz="2400" i="1" dirty="0" err="1">
                <a:latin typeface="Georgia" panose="02040502050405020303" pitchFamily="18" charset="0"/>
              </a:rPr>
              <a:t>u</a:t>
            </a:r>
            <a:r>
              <a:rPr lang="en-US" sz="2400" i="1" baseline="-25000" dirty="0" err="1">
                <a:latin typeface="Georgia" panose="02040502050405020303" pitchFamily="18" charset="0"/>
              </a:rPr>
              <a:t>i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</a:t>
            </a:r>
            <a:r>
              <a:rPr lang="en-US" sz="2400" i="1" baseline="-25000" dirty="0" err="1">
                <a:latin typeface="Georgia" panose="02040502050405020303" pitchFamily="18" charset="0"/>
              </a:rPr>
              <a:t>i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ru-RU" sz="2400" dirty="0">
                <a:latin typeface="Georgia" panose="02040502050405020303" pitchFamily="18" charset="0"/>
              </a:rPr>
              <a:t>  </a:t>
            </a:r>
            <a:r>
              <a:rPr lang="en-US" sz="2400" b="1" dirty="0">
                <a:latin typeface="Georgia" panose="02040502050405020303" pitchFamily="18" charset="0"/>
              </a:rPr>
              <a:t>v </a:t>
            </a:r>
            <a:r>
              <a:rPr lang="en-US" sz="2400" dirty="0">
                <a:latin typeface="Georgia" panose="02040502050405020303" pitchFamily="18" charset="0"/>
              </a:rPr>
              <a:t>= </a:t>
            </a:r>
            <a:r>
              <a:rPr lang="en-US" sz="2400" i="1" dirty="0" err="1">
                <a:latin typeface="Georgia" panose="02040502050405020303" pitchFamily="18" charset="0"/>
              </a:rPr>
              <a:t>v</a:t>
            </a:r>
            <a:r>
              <a:rPr lang="en-US" sz="2400" i="1" baseline="-25000" dirty="0" err="1">
                <a:latin typeface="Georgia" panose="02040502050405020303" pitchFamily="18" charset="0"/>
              </a:rPr>
              <a:t>j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</a:t>
            </a:r>
            <a:r>
              <a:rPr lang="en-US" sz="2400" i="1" baseline="-25000" dirty="0" err="1">
                <a:latin typeface="Georgia" panose="02040502050405020303" pitchFamily="18" charset="0"/>
              </a:rPr>
              <a:t>j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b="1" dirty="0">
                <a:latin typeface="Georgia" panose="02040502050405020303" pitchFamily="18" charset="0"/>
              </a:rPr>
              <a:t>w </a:t>
            </a:r>
            <a:r>
              <a:rPr lang="en-US" sz="2400" dirty="0">
                <a:latin typeface="Georgia" panose="02040502050405020303" pitchFamily="18" charset="0"/>
              </a:rPr>
              <a:t>= </a:t>
            </a:r>
            <a:r>
              <a:rPr lang="en-US" sz="2400" i="1" dirty="0" err="1">
                <a:latin typeface="Georgia" panose="02040502050405020303" pitchFamily="18" charset="0"/>
              </a:rPr>
              <a:t>w</a:t>
            </a:r>
            <a:r>
              <a:rPr lang="en-US" sz="2400" i="1" baseline="-25000" dirty="0" err="1">
                <a:latin typeface="Georgia" panose="02040502050405020303" pitchFamily="18" charset="0"/>
              </a:rPr>
              <a:t>k</a:t>
            </a:r>
            <a:r>
              <a:rPr lang="en-US" sz="2400" b="1" dirty="0" err="1">
                <a:latin typeface="Georgia" panose="02040502050405020303" pitchFamily="18" charset="0"/>
              </a:rPr>
              <a:t>e</a:t>
            </a:r>
            <a:r>
              <a:rPr lang="en-US" sz="2400" i="1" baseline="-25000" dirty="0" err="1">
                <a:latin typeface="Georgia" panose="02040502050405020303" pitchFamily="18" charset="0"/>
              </a:rPr>
              <a:t>k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100" y="-5580"/>
            <a:ext cx="90374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volume of the parallelepiped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24683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Georgia" panose="02040502050405020303" pitchFamily="18" charset="0"/>
              </a:rPr>
              <a:t>V</a:t>
            </a:r>
            <a:r>
              <a:rPr lang="en-US" sz="2800" b="1" baseline="-25000" dirty="0" err="1">
                <a:latin typeface="Georgia" panose="02040502050405020303" pitchFamily="18" charset="0"/>
              </a:rPr>
              <a:t>uvw</a:t>
            </a:r>
            <a:r>
              <a:rPr lang="en-US" sz="2800" b="1" baseline="-25000" dirty="0">
                <a:latin typeface="Georgia" panose="02040502050405020303" pitchFamily="18" charset="0"/>
              </a:rPr>
              <a:t> </a:t>
            </a:r>
            <a:r>
              <a:rPr lang="ru-RU" sz="2800" dirty="0"/>
              <a:t>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en-US" sz="2800" dirty="0"/>
              <a:t> </a:t>
            </a:r>
            <a:endParaRPr lang="ru-RU" sz="28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974883"/>
              </p:ext>
            </p:extLst>
          </p:nvPr>
        </p:nvGraphicFramePr>
        <p:xfrm>
          <a:off x="2939912" y="814784"/>
          <a:ext cx="216535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7" name="Equation" r:id="rId3" imgW="1180800" imgH="799920" progId="Equation.DSMT4">
                  <p:embed/>
                </p:oleObj>
              </mc:Choice>
              <mc:Fallback>
                <p:oleObj name="Equation" r:id="rId3" imgW="1180800" imgH="79992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912" y="814784"/>
                        <a:ext cx="2165350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824715"/>
              </p:ext>
            </p:extLst>
          </p:nvPr>
        </p:nvGraphicFramePr>
        <p:xfrm>
          <a:off x="5105262" y="771857"/>
          <a:ext cx="2211387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8" name="Equation" r:id="rId5" imgW="1206360" imgH="799920" progId="Equation.DSMT4">
                  <p:embed/>
                </p:oleObj>
              </mc:Choice>
              <mc:Fallback>
                <p:oleObj name="Equation" r:id="rId5" imgW="1206360" imgH="79992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262" y="771857"/>
                        <a:ext cx="2211387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D70638A-CD19-4772-8291-F77A30390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4810" y="-290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191756C0-48CF-436F-9D9B-0F903158F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758223"/>
              </p:ext>
            </p:extLst>
          </p:nvPr>
        </p:nvGraphicFramePr>
        <p:xfrm>
          <a:off x="1670652" y="4188884"/>
          <a:ext cx="979921" cy="55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9" r:id="rId7" imgW="520474" imgH="291973" progId="Equation.DSMT4">
                  <p:embed/>
                </p:oleObj>
              </mc:Choice>
              <mc:Fallback>
                <p:oleObj r:id="rId7" imgW="520474" imgH="29197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652" y="4188884"/>
                        <a:ext cx="979921" cy="551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>
                <a:extLst>
                  <a:ext uri="{FF2B5EF4-FFF2-40B4-BE49-F238E27FC236}">
                    <a16:creationId xmlns:a16="http://schemas.microsoft.com/office/drawing/2014/main" id="{98AEABB6-4272-4EB5-8450-57076222B0C2}"/>
                  </a:ext>
                </a:extLst>
              </p:cNvPr>
              <p:cNvSpPr txBox="1"/>
              <p:nvPr/>
            </p:nvSpPr>
            <p:spPr bwMode="auto">
              <a:xfrm>
                <a:off x="3456848" y="3936497"/>
                <a:ext cx="2749227" cy="1076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latin typeface="Georgia" panose="02040502050405020303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Объект 11">
                <a:extLst>
                  <a:ext uri="{FF2B5EF4-FFF2-40B4-BE49-F238E27FC236}">
                    <a16:creationId xmlns:a16="http://schemas.microsoft.com/office/drawing/2014/main" id="{98AEABB6-4272-4EB5-8450-57076222B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6848" y="3936497"/>
                <a:ext cx="2749227" cy="10766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1">
                <a:extLst>
                  <a:ext uri="{FF2B5EF4-FFF2-40B4-BE49-F238E27FC236}">
                    <a16:creationId xmlns:a16="http://schemas.microsoft.com/office/drawing/2014/main" id="{55BD1EE8-F9CB-4AFF-80AA-4CB679C48B3F}"/>
                  </a:ext>
                </a:extLst>
              </p:cNvPr>
              <p:cNvSpPr txBox="1"/>
              <p:nvPr/>
            </p:nvSpPr>
            <p:spPr bwMode="auto">
              <a:xfrm>
                <a:off x="5783213" y="3947503"/>
                <a:ext cx="2749227" cy="1142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Объект 11">
                <a:extLst>
                  <a:ext uri="{FF2B5EF4-FFF2-40B4-BE49-F238E27FC236}">
                    <a16:creationId xmlns:a16="http://schemas.microsoft.com/office/drawing/2014/main" id="{55BD1EE8-F9CB-4AFF-80AA-4CB679C48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3213" y="3947503"/>
                <a:ext cx="2749227" cy="11421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5771DF0-7AE5-42E4-A7D5-37D39A7C3A2C}"/>
              </a:ext>
            </a:extLst>
          </p:cNvPr>
          <p:cNvSpPr txBox="1"/>
          <p:nvPr/>
        </p:nvSpPr>
        <p:spPr>
          <a:xfrm>
            <a:off x="7892005" y="4181981"/>
            <a:ext cx="1000475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=</a:t>
            </a:r>
            <a:r>
              <a:rPr lang="en-US" sz="2400" dirty="0"/>
              <a:t> </a:t>
            </a:r>
            <a:r>
              <a:rPr lang="ru-RU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pqr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43332-24B9-4BF6-8603-7D6C7EBC7202}"/>
              </a:ext>
            </a:extLst>
          </p:cNvPr>
          <p:cNvSpPr txBox="1"/>
          <p:nvPr/>
        </p:nvSpPr>
        <p:spPr>
          <a:xfrm>
            <a:off x="2627784" y="4216860"/>
            <a:ext cx="1000475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/>
              <a:t> </a:t>
            </a:r>
            <a:r>
              <a:rPr lang="ru-RU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pqr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E14AC-BAD4-4005-9A86-76148580986A}"/>
              </a:ext>
            </a:extLst>
          </p:cNvPr>
          <p:cNvSpPr txBox="1"/>
          <p:nvPr/>
        </p:nvSpPr>
        <p:spPr>
          <a:xfrm>
            <a:off x="467544" y="4127063"/>
            <a:ext cx="122413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i="1" dirty="0" err="1">
                <a:latin typeface="Georgia" panose="02040502050405020303" pitchFamily="18" charset="0"/>
              </a:rPr>
              <a:t>V</a:t>
            </a:r>
            <a:r>
              <a:rPr lang="en-US" sz="2900" b="1" baseline="-32000" dirty="0" err="1">
                <a:latin typeface="Georgia" panose="02040502050405020303" pitchFamily="18" charset="0"/>
              </a:rPr>
              <a:t>uvw</a:t>
            </a:r>
            <a:r>
              <a:rPr lang="en-US" sz="2800" b="1" baseline="-6000" dirty="0">
                <a:latin typeface="Georgia" panose="02040502050405020303" pitchFamily="18" charset="0"/>
              </a:rPr>
              <a:t> </a:t>
            </a:r>
            <a:r>
              <a:rPr lang="ru-RU" sz="4000" baseline="-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8CE403F5-9191-4934-8F22-226B0D415E45}"/>
              </a:ext>
            </a:extLst>
          </p:cNvPr>
          <p:cNvGrpSpPr/>
          <p:nvPr/>
        </p:nvGrpSpPr>
        <p:grpSpPr>
          <a:xfrm>
            <a:off x="7213520" y="5571058"/>
            <a:ext cx="1678960" cy="419695"/>
            <a:chOff x="6860193" y="4602752"/>
            <a:chExt cx="1678960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6860193" y="4602752"/>
              <a:ext cx="1678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p</a:t>
              </a:r>
              <a:r>
                <a:rPr lang="en-US" sz="2400" dirty="0">
                  <a:latin typeface="Georgia" panose="02040502050405020303" pitchFamily="18" charset="0"/>
                </a:rPr>
                <a:t>, </a:t>
              </a:r>
              <a:r>
                <a:rPr lang="en-US" sz="2400" b="1" dirty="0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q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400" dirty="0"/>
                <a:t> </a:t>
              </a:r>
              <a:r>
                <a:rPr lang="en-US" sz="2400" b="1" dirty="0">
                  <a:latin typeface="Georgia" panose="02040502050405020303" pitchFamily="18" charset="0"/>
                </a:rPr>
                <a:t>e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r</a:t>
              </a:r>
              <a:endParaRPr lang="en-US" sz="2400" b="1" dirty="0">
                <a:latin typeface="Georgia" panose="02040502050405020303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F5F7CD-8F3D-47D5-9203-ED32F3676A30}"/>
                </a:ext>
              </a:extLst>
            </p:cNvPr>
            <p:cNvSpPr txBox="1"/>
            <p:nvPr/>
          </p:nvSpPr>
          <p:spPr>
            <a:xfrm>
              <a:off x="7322350" y="4666516"/>
              <a:ext cx="32542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58154-3695-4C2B-806D-DC9AA7035E88}"/>
                </a:ext>
              </a:extLst>
            </p:cNvPr>
            <p:cNvSpPr txBox="1"/>
            <p:nvPr/>
          </p:nvSpPr>
          <p:spPr>
            <a:xfrm>
              <a:off x="7845207" y="4668401"/>
              <a:ext cx="32542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F2DD3F-EBCD-411F-B3D3-84AE7403A9E1}"/>
                </a:ext>
              </a:extLst>
            </p:cNvPr>
            <p:cNvSpPr txBox="1"/>
            <p:nvPr/>
          </p:nvSpPr>
          <p:spPr>
            <a:xfrm>
              <a:off x="6893703" y="4666516"/>
              <a:ext cx="325420" cy="14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5E5DAA61-A4E3-4B74-930C-3EF5C62A51FF}"/>
              </a:ext>
            </a:extLst>
          </p:cNvPr>
          <p:cNvGrpSpPr/>
          <p:nvPr/>
        </p:nvGrpSpPr>
        <p:grpSpPr>
          <a:xfrm>
            <a:off x="0" y="3246317"/>
            <a:ext cx="9144000" cy="400110"/>
            <a:chOff x="1583745" y="2689210"/>
            <a:chExt cx="7599376" cy="44012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002A40-B372-4B21-864B-7D5EC930851C}"/>
                </a:ext>
              </a:extLst>
            </p:cNvPr>
            <p:cNvSpPr txBox="1"/>
            <p:nvPr/>
          </p:nvSpPr>
          <p:spPr>
            <a:xfrm>
              <a:off x="1583745" y="2689210"/>
              <a:ext cx="7599376" cy="440121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eorgia" panose="02040502050405020303" pitchFamily="18" charset="0"/>
                </a:rPr>
                <a:t>u </a:t>
              </a:r>
              <a:r>
                <a:rPr lang="en-US" sz="2000" dirty="0">
                  <a:latin typeface="Georgia" panose="02040502050405020303" pitchFamily="18" charset="0"/>
                </a:rPr>
                <a:t>= </a:t>
              </a:r>
              <a:r>
                <a:rPr lang="en-US" sz="2000" b="1" dirty="0">
                  <a:latin typeface="Georgia" panose="02040502050405020303" pitchFamily="18" charset="0"/>
                </a:rPr>
                <a:t>e</a:t>
              </a:r>
              <a:r>
                <a:rPr lang="en-US" sz="2000" i="1" baseline="-25000" dirty="0">
                  <a:latin typeface="Georgia" panose="02040502050405020303" pitchFamily="18" charset="0"/>
                </a:rPr>
                <a:t>p</a:t>
              </a:r>
              <a:r>
                <a:rPr lang="en-US" sz="2000" dirty="0">
                  <a:latin typeface="Georgia" panose="02040502050405020303" pitchFamily="18" charset="0"/>
                </a:rPr>
                <a:t> = </a:t>
              </a:r>
              <a:r>
                <a:rPr lang="ru-RU" sz="2000" dirty="0">
                  <a:latin typeface="Georgia" panose="02040502050405020303" pitchFamily="18" charset="0"/>
                  <a:sym typeface="Symbol"/>
                </a:rPr>
                <a:t></a:t>
              </a:r>
              <a:r>
                <a:rPr lang="en-US" sz="2000" i="1" baseline="-25000" dirty="0">
                  <a:latin typeface="Georgia" panose="02040502050405020303" pitchFamily="18" charset="0"/>
                  <a:sym typeface="Symbol"/>
                </a:rPr>
                <a:t>pi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en-US" sz="2000" b="1" dirty="0" err="1">
                  <a:latin typeface="Georgia" panose="02040502050405020303" pitchFamily="18" charset="0"/>
                </a:rPr>
                <a:t>e</a:t>
              </a:r>
              <a:r>
                <a:rPr lang="en-US" sz="2000" i="1" baseline="-25000" dirty="0" err="1">
                  <a:latin typeface="Georgia" panose="02040502050405020303" pitchFamily="18" charset="0"/>
                </a:rPr>
                <a:t>i</a:t>
              </a:r>
              <a:r>
                <a:rPr lang="en-US" sz="2000" i="1" baseline="-25000" dirty="0">
                  <a:latin typeface="Georgia" panose="02040502050405020303" pitchFamily="18" charset="0"/>
                </a:rPr>
                <a:t> 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ru-RU" sz="2000" dirty="0">
                  <a:latin typeface="Georgia" panose="02040502050405020303" pitchFamily="18" charset="0"/>
                </a:rPr>
                <a:t>= </a:t>
              </a:r>
              <a:r>
                <a:rPr lang="ru-RU" sz="2000" dirty="0">
                  <a:latin typeface="Georgia" panose="02040502050405020303" pitchFamily="18" charset="0"/>
                  <a:sym typeface="Symbol"/>
                </a:rPr>
                <a:t></a:t>
              </a:r>
              <a:r>
                <a:rPr lang="en-US" sz="2000" i="1" baseline="-25000" dirty="0">
                  <a:latin typeface="Georgia" panose="02040502050405020303" pitchFamily="18" charset="0"/>
                  <a:sym typeface="Symbol"/>
                </a:rPr>
                <a:t>p</a:t>
              </a:r>
              <a:r>
                <a:rPr lang="ru-RU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1</a:t>
              </a:r>
              <a:r>
                <a:rPr lang="en-US" sz="2000" b="1" dirty="0">
                  <a:latin typeface="Georgia" panose="02040502050405020303" pitchFamily="18" charset="0"/>
                </a:rPr>
                <a:t>e</a:t>
              </a:r>
              <a:r>
                <a:rPr lang="ru-RU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1</a:t>
              </a:r>
              <a:r>
                <a:rPr lang="en-US" sz="2000" dirty="0">
                  <a:latin typeface="Georgia" panose="02040502050405020303" pitchFamily="18" charset="0"/>
                </a:rPr>
                <a:t>  </a:t>
              </a:r>
              <a:r>
                <a:rPr lang="ru-RU" sz="2000" dirty="0">
                  <a:latin typeface="Georgia" panose="02040502050405020303" pitchFamily="18" charset="0"/>
                </a:rPr>
                <a:t>+ </a:t>
              </a:r>
              <a:r>
                <a:rPr lang="ru-RU" sz="2000" dirty="0">
                  <a:latin typeface="Georgia" panose="02040502050405020303" pitchFamily="18" charset="0"/>
                  <a:sym typeface="Symbol"/>
                </a:rPr>
                <a:t></a:t>
              </a:r>
              <a:r>
                <a:rPr lang="en-US" sz="2000" i="1" baseline="-25000" dirty="0">
                  <a:latin typeface="Georgia" panose="02040502050405020303" pitchFamily="18" charset="0"/>
                  <a:sym typeface="Symbol"/>
                </a:rPr>
                <a:t>p</a:t>
              </a:r>
              <a:r>
                <a:rPr lang="ru-RU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r>
                <a:rPr lang="en-US" sz="2000" b="1" dirty="0">
                  <a:latin typeface="Georgia" panose="02040502050405020303" pitchFamily="18" charset="0"/>
                </a:rPr>
                <a:t>e</a:t>
              </a:r>
              <a:r>
                <a:rPr lang="ru-RU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ru-RU" sz="2000" dirty="0">
                  <a:latin typeface="Georgia" panose="02040502050405020303" pitchFamily="18" charset="0"/>
                </a:rPr>
                <a:t>+ </a:t>
              </a:r>
              <a:r>
                <a:rPr lang="ru-RU" sz="2000" dirty="0">
                  <a:latin typeface="Georgia" panose="02040502050405020303" pitchFamily="18" charset="0"/>
                  <a:sym typeface="Symbol"/>
                </a:rPr>
                <a:t></a:t>
              </a:r>
              <a:r>
                <a:rPr lang="en-US" sz="2000" i="1" baseline="-25000" dirty="0">
                  <a:latin typeface="Georgia" panose="02040502050405020303" pitchFamily="18" charset="0"/>
                  <a:sym typeface="Symbol"/>
                </a:rPr>
                <a:t>p</a:t>
              </a:r>
              <a:r>
                <a:rPr lang="ru-RU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3</a:t>
              </a:r>
              <a:r>
                <a:rPr lang="en-US" sz="2000" b="1" dirty="0">
                  <a:latin typeface="Georgia" panose="02040502050405020303" pitchFamily="18" charset="0"/>
                </a:rPr>
                <a:t>e</a:t>
              </a:r>
              <a:r>
                <a:rPr lang="ru-RU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3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ru-RU" sz="2000" dirty="0">
                  <a:latin typeface="Georgia" panose="02040502050405020303" pitchFamily="18" charset="0"/>
                </a:rPr>
                <a:t>,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ru-RU" sz="2000" dirty="0">
                  <a:latin typeface="Georgia" panose="02040502050405020303" pitchFamily="18" charset="0"/>
                </a:rPr>
                <a:t>         </a:t>
              </a:r>
              <a:r>
                <a:rPr lang="en-US" sz="2000" b="1" dirty="0">
                  <a:latin typeface="Georgia" panose="02040502050405020303" pitchFamily="18" charset="0"/>
                </a:rPr>
                <a:t>v </a:t>
              </a:r>
              <a:r>
                <a:rPr lang="en-US" sz="2000" dirty="0">
                  <a:latin typeface="Georgia" panose="02040502050405020303" pitchFamily="18" charset="0"/>
                </a:rPr>
                <a:t>= </a:t>
              </a:r>
              <a:r>
                <a:rPr lang="en-US" sz="2000" b="1" dirty="0">
                  <a:latin typeface="Georgia" panose="02040502050405020303" pitchFamily="18" charset="0"/>
                </a:rPr>
                <a:t>e</a:t>
              </a:r>
              <a:r>
                <a:rPr lang="en-US" sz="2000" i="1" baseline="-25000" dirty="0">
                  <a:latin typeface="Georgia" panose="02040502050405020303" pitchFamily="18" charset="0"/>
                </a:rPr>
                <a:t>q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en-US" sz="2000" dirty="0"/>
                <a:t>= </a:t>
              </a:r>
              <a:r>
                <a:rPr lang="ru-RU" sz="2000" dirty="0">
                  <a:latin typeface="Georgia" panose="02040502050405020303" pitchFamily="18" charset="0"/>
                  <a:sym typeface="Symbol"/>
                </a:rPr>
                <a:t></a:t>
              </a:r>
              <a:r>
                <a:rPr lang="en-US" sz="2000" i="1" baseline="-25000" dirty="0" err="1">
                  <a:latin typeface="Georgia" panose="02040502050405020303" pitchFamily="18" charset="0"/>
                  <a:sym typeface="Symbol"/>
                </a:rPr>
                <a:t>qj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en-US" sz="2000" b="1" dirty="0" err="1">
                  <a:latin typeface="Georgia" panose="02040502050405020303" pitchFamily="18" charset="0"/>
                </a:rPr>
                <a:t>e</a:t>
              </a:r>
              <a:r>
                <a:rPr lang="en-US" sz="2000" i="1" baseline="-25000" dirty="0" err="1">
                  <a:latin typeface="Georgia" panose="02040502050405020303" pitchFamily="18" charset="0"/>
                </a:rPr>
                <a:t>j</a:t>
              </a:r>
              <a:r>
                <a:rPr lang="en-US" sz="2000" dirty="0"/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000" dirty="0"/>
                <a:t>     </a:t>
              </a:r>
              <a:r>
                <a:rPr lang="ru-RU" sz="2000" dirty="0"/>
                <a:t> </a:t>
              </a:r>
              <a:r>
                <a:rPr lang="en-US" sz="2000" dirty="0"/>
                <a:t>     </a:t>
              </a:r>
              <a:r>
                <a:rPr lang="en-US" sz="2000" b="1" dirty="0">
                  <a:latin typeface="Georgia" panose="02040502050405020303" pitchFamily="18" charset="0"/>
                </a:rPr>
                <a:t>w </a:t>
              </a:r>
              <a:r>
                <a:rPr lang="en-US" sz="2000" dirty="0">
                  <a:latin typeface="Georgia" panose="02040502050405020303" pitchFamily="18" charset="0"/>
                </a:rPr>
                <a:t>= </a:t>
              </a:r>
              <a:r>
                <a:rPr lang="en-US" sz="2000" b="1" dirty="0">
                  <a:latin typeface="Georgia" panose="02040502050405020303" pitchFamily="18" charset="0"/>
                </a:rPr>
                <a:t>e</a:t>
              </a:r>
              <a:r>
                <a:rPr lang="en-US" sz="2000" i="1" baseline="-25000" dirty="0">
                  <a:latin typeface="Georgia" panose="02040502050405020303" pitchFamily="18" charset="0"/>
                </a:rPr>
                <a:t>r  </a:t>
              </a:r>
              <a:r>
                <a:rPr lang="en-US" sz="2000" i="1" dirty="0">
                  <a:latin typeface="Georgia" panose="02040502050405020303" pitchFamily="18" charset="0"/>
                </a:rPr>
                <a:t>= </a:t>
              </a:r>
              <a:r>
                <a:rPr lang="ru-RU" sz="2000" dirty="0">
                  <a:latin typeface="Georgia" panose="02040502050405020303" pitchFamily="18" charset="0"/>
                  <a:sym typeface="Symbol"/>
                </a:rPr>
                <a:t></a:t>
              </a:r>
              <a:r>
                <a:rPr lang="en-US" sz="2000" i="1" baseline="-25000" dirty="0" err="1">
                  <a:latin typeface="Georgia" panose="02040502050405020303" pitchFamily="18" charset="0"/>
                  <a:sym typeface="Symbol"/>
                </a:rPr>
                <a:t>rk</a:t>
              </a:r>
              <a:r>
                <a:rPr lang="en-US" sz="2000" dirty="0">
                  <a:latin typeface="Georgia" panose="02040502050405020303" pitchFamily="18" charset="0"/>
                </a:rPr>
                <a:t> </a:t>
              </a:r>
              <a:r>
                <a:rPr lang="en-US" sz="2000" b="1" dirty="0" err="1">
                  <a:latin typeface="Georgia" panose="02040502050405020303" pitchFamily="18" charset="0"/>
                </a:rPr>
                <a:t>e</a:t>
              </a:r>
              <a:r>
                <a:rPr lang="en-US" sz="2000" i="1" baseline="-25000" dirty="0" err="1">
                  <a:latin typeface="Georgia" panose="02040502050405020303" pitchFamily="18" charset="0"/>
                </a:rPr>
                <a:t>k</a:t>
              </a:r>
              <a:r>
                <a:rPr lang="en-US" sz="2000" dirty="0"/>
                <a:t> </a:t>
              </a:r>
              <a:endParaRPr lang="ru-RU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F61BE2-F845-4283-B3F2-02724E60CBEB}"/>
                </a:ext>
              </a:extLst>
            </p:cNvPr>
            <p:cNvSpPr txBox="1"/>
            <p:nvPr/>
          </p:nvSpPr>
          <p:spPr>
            <a:xfrm>
              <a:off x="1712020" y="2723306"/>
              <a:ext cx="324000" cy="130909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313C97-86D6-4213-8FA8-2D929EC904B6}"/>
                </a:ext>
              </a:extLst>
            </p:cNvPr>
            <p:cNvSpPr txBox="1"/>
            <p:nvPr/>
          </p:nvSpPr>
          <p:spPr>
            <a:xfrm>
              <a:off x="2793156" y="2727290"/>
              <a:ext cx="292314" cy="118800"/>
            </a:xfrm>
            <a:prstGeom prst="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4052B8-FFF3-49D5-BC7C-9975A8062C1C}"/>
                </a:ext>
              </a:extLst>
            </p:cNvPr>
            <p:cNvSpPr txBox="1"/>
            <p:nvPr/>
          </p:nvSpPr>
          <p:spPr>
            <a:xfrm>
              <a:off x="2087288" y="2736448"/>
              <a:ext cx="324000" cy="130909"/>
            </a:xfrm>
            <a:prstGeom prst="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8CDBFD-FD65-4EAD-AC32-F1081AF4692F}"/>
                </a:ext>
              </a:extLst>
            </p:cNvPr>
            <p:cNvSpPr txBox="1"/>
            <p:nvPr/>
          </p:nvSpPr>
          <p:spPr>
            <a:xfrm>
              <a:off x="3499524" y="2702719"/>
              <a:ext cx="324000" cy="130909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98D8B-3D5B-4BA4-AE69-2267D5AD9544}"/>
                </a:ext>
              </a:extLst>
            </p:cNvPr>
            <p:cNvSpPr txBox="1"/>
            <p:nvPr/>
          </p:nvSpPr>
          <p:spPr>
            <a:xfrm>
              <a:off x="4227522" y="2725329"/>
              <a:ext cx="324000" cy="130909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8EE691-EE61-4BA0-9B6F-EF208200F907}"/>
                </a:ext>
              </a:extLst>
            </p:cNvPr>
            <p:cNvSpPr txBox="1"/>
            <p:nvPr/>
          </p:nvSpPr>
          <p:spPr>
            <a:xfrm>
              <a:off x="6101564" y="2733372"/>
              <a:ext cx="324000" cy="130909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D52A8F-BC15-4F97-8EAF-A8F582746DB1}"/>
                </a:ext>
              </a:extLst>
            </p:cNvPr>
            <p:cNvSpPr txBox="1"/>
            <p:nvPr/>
          </p:nvSpPr>
          <p:spPr>
            <a:xfrm>
              <a:off x="4914045" y="2730526"/>
              <a:ext cx="324000" cy="130909"/>
            </a:xfrm>
            <a:prstGeom prst="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4B91B6-D14A-4580-9E95-561E1260A8DD}"/>
                </a:ext>
              </a:extLst>
            </p:cNvPr>
            <p:cNvSpPr txBox="1"/>
            <p:nvPr/>
          </p:nvSpPr>
          <p:spPr>
            <a:xfrm>
              <a:off x="6768483" y="2717633"/>
              <a:ext cx="324000" cy="130909"/>
            </a:xfrm>
            <a:prstGeom prst="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68E9C4-DD4F-445C-A5C7-C43B3BD7C26C}"/>
                </a:ext>
              </a:extLst>
            </p:cNvPr>
            <p:cNvSpPr txBox="1"/>
            <p:nvPr/>
          </p:nvSpPr>
          <p:spPr>
            <a:xfrm>
              <a:off x="7580243" y="2725791"/>
              <a:ext cx="324000" cy="130909"/>
            </a:xfrm>
            <a:prstGeom prst="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endParaRPr lang="ru-RU" sz="1400" dirty="0"/>
            </a:p>
          </p:txBody>
        </p:sp>
      </p:grp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DCC9E631-8F31-44C7-97E9-D8B96EC1B35D}"/>
              </a:ext>
            </a:extLst>
          </p:cNvPr>
          <p:cNvSpPr/>
          <p:nvPr/>
        </p:nvSpPr>
        <p:spPr>
          <a:xfrm>
            <a:off x="0" y="2957841"/>
            <a:ext cx="9216973" cy="292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spanned by basis vectors</a:t>
            </a:r>
            <a:endParaRPr lang="ru-RU" sz="24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79EE678-BE1B-415C-B632-63F6F498E429}"/>
              </a:ext>
            </a:extLst>
          </p:cNvPr>
          <p:cNvSpPr/>
          <p:nvPr/>
        </p:nvSpPr>
        <p:spPr>
          <a:xfrm>
            <a:off x="-116456" y="2564904"/>
            <a:ext cx="926045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volume of the rectangular parallelepiped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1D58C3-7657-4B8B-87F4-9B56797387AE}"/>
              </a:ext>
            </a:extLst>
          </p:cNvPr>
          <p:cNvSpPr txBox="1"/>
          <p:nvPr/>
        </p:nvSpPr>
        <p:spPr>
          <a:xfrm>
            <a:off x="7740352" y="908720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Georgia" panose="02040502050405020303" pitchFamily="18" charset="0"/>
              </a:rPr>
              <a:t>u   v    w  </a:t>
            </a:r>
            <a:endParaRPr lang="ru-RU" sz="2200" i="1" dirty="0">
              <a:latin typeface="Georgia" panose="02040502050405020303" pitchFamily="18" charset="0"/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02596B6-AA34-428A-BB57-FBD6C46C04F9}"/>
              </a:ext>
            </a:extLst>
          </p:cNvPr>
          <p:cNvGrpSpPr/>
          <p:nvPr/>
        </p:nvGrpSpPr>
        <p:grpSpPr>
          <a:xfrm>
            <a:off x="566259" y="5312669"/>
            <a:ext cx="6471521" cy="1074910"/>
            <a:chOff x="570388" y="5430875"/>
            <a:chExt cx="6471521" cy="1074910"/>
          </a:xfrm>
        </p:grpSpPr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D93EE875-034B-486F-BC81-11B47F534965}"/>
                </a:ext>
              </a:extLst>
            </p:cNvPr>
            <p:cNvGrpSpPr/>
            <p:nvPr/>
          </p:nvGrpSpPr>
          <p:grpSpPr>
            <a:xfrm>
              <a:off x="570388" y="5430875"/>
              <a:ext cx="1701459" cy="1074910"/>
              <a:chOff x="2091714" y="5013866"/>
              <a:chExt cx="1701459" cy="1182401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7" name="Объект 36">
                    <a:extLst>
                      <a:ext uri="{FF2B5EF4-FFF2-40B4-BE49-F238E27FC236}">
                        <a16:creationId xmlns:a16="http://schemas.microsoft.com/office/drawing/2014/main" id="{B61128C6-C798-40D7-B263-2E1FDD1723B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24254615"/>
                      </p:ext>
                    </p:extLst>
                  </p:nvPr>
                </p:nvGraphicFramePr>
                <p:xfrm>
                  <a:off x="2091714" y="5301208"/>
                  <a:ext cx="761252" cy="5924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950" r:id="rId11" imgW="520474" imgH="291973" progId="Equation.DSMT4">
                          <p:embed/>
                        </p:oleObj>
                      </mc:Choice>
                      <mc:Fallback>
                        <p:oleObj r:id="rId11" imgW="520474" imgH="291973" progId="Equation.DSMT4">
                          <p:embed/>
                          <p:pic>
                            <p:nvPicPr>
                              <p:cNvPr id="10" name="Объект 9">
                                <a:extLst>
                                  <a:ext uri="{FF2B5EF4-FFF2-40B4-BE49-F238E27FC236}">
                                    <a16:creationId xmlns:a16="http://schemas.microsoft.com/office/drawing/2014/main" id="{191756C0-48CF-436F-9D9B-0F903158F50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91714" y="5301208"/>
                                <a:ext cx="761252" cy="59247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7" name="Объект 36">
                    <a:extLst>
                      <a:ext uri="{FF2B5EF4-FFF2-40B4-BE49-F238E27FC236}">
                        <a16:creationId xmlns:a16="http://schemas.microsoft.com/office/drawing/2014/main" id="{B61128C6-C798-40D7-B263-2E1FDD1723B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24254615"/>
                      </p:ext>
                    </p:extLst>
                  </p:nvPr>
                </p:nvGraphicFramePr>
                <p:xfrm>
                  <a:off x="2091714" y="5301208"/>
                  <a:ext cx="761252" cy="5924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82" r:id="rId12" imgW="520474" imgH="291973" progId="Equation.DSMT4">
                          <p:embed/>
                        </p:oleObj>
                      </mc:Choice>
                      <mc:Fallback>
                        <p:oleObj r:id="rId12" imgW="520474" imgH="291973" progId="Equation.DSMT4">
                          <p:embed/>
                          <p:pic>
                            <p:nvPicPr>
                              <p:cNvPr id="10" name="Объект 9">
                                <a:extLst>
                                  <a:ext uri="{FF2B5EF4-FFF2-40B4-BE49-F238E27FC236}">
                                    <a16:creationId xmlns:a16="http://schemas.microsoft.com/office/drawing/2014/main" id="{191756C0-48CF-436F-9D9B-0F903158F50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91714" y="5301208"/>
                                <a:ext cx="761252" cy="59247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991D1A7-4818-4442-AEF5-7C883AAA59A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173" y="5013866"/>
                    <a:ext cx="1044000" cy="1182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=</a:t>
                    </a:r>
                    <a:r>
                      <a:rPr lang="en-US" sz="2000" dirty="0"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+1,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−1,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a14:m>
                    <a:endParaRPr lang="en-US" sz="2000" b="1" dirty="0"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991D1A7-4818-4442-AEF5-7C883AAA59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173" y="5013866"/>
                    <a:ext cx="1044000" cy="118240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4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7CA5234-606E-43A6-94C0-D625D7A01033}"/>
                    </a:ext>
                  </a:extLst>
                </p:cNvPr>
                <p:cNvSpPr txBox="1"/>
                <p:nvPr/>
              </p:nvSpPr>
              <p:spPr>
                <a:xfrm>
                  <a:off x="2103276" y="5891475"/>
                  <a:ext cx="493863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permutation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Georgia" panose="02040502050405020303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Georgia" panose="02040502050405020303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Georgia" panose="02040502050405020303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= (1, 3, 2), (3, 2, 1), (2, 3, 1),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7CA5234-606E-43A6-94C0-D625D7A01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276" y="5891475"/>
                  <a:ext cx="4938633" cy="230832"/>
                </a:xfrm>
                <a:prstGeom prst="rect">
                  <a:avLst/>
                </a:prstGeom>
                <a:blipFill>
                  <a:blip r:embed="rId15"/>
                  <a:stretch>
                    <a:fillRect l="-370" t="-31579" b="-342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7439473-FABD-420D-B67F-084551C860BA}"/>
                    </a:ext>
                  </a:extLst>
                </p:cNvPr>
                <p:cNvSpPr txBox="1"/>
                <p:nvPr/>
              </p:nvSpPr>
              <p:spPr>
                <a:xfrm>
                  <a:off x="2106623" y="5590934"/>
                  <a:ext cx="487274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8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permutation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Georgia" panose="02040502050405020303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Georgia" panose="02040502050405020303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Georgia" panose="02040502050405020303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= (1, 2, 3), (2, 3, 1), (3, 1, 2),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7439473-FABD-420D-B67F-084551C86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623" y="5590934"/>
                  <a:ext cx="4872747" cy="230832"/>
                </a:xfrm>
                <a:prstGeom prst="rect">
                  <a:avLst/>
                </a:prstGeom>
                <a:blipFill>
                  <a:blip r:embed="rId16"/>
                  <a:stretch>
                    <a:fillRect l="-375" t="-31579" b="-3157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4BBA316-BBC9-4BC3-BC73-D3BA8CBAD618}"/>
                    </a:ext>
                  </a:extLst>
                </p:cNvPr>
                <p:cNvSpPr txBox="1"/>
                <p:nvPr/>
              </p:nvSpPr>
              <p:spPr>
                <a:xfrm>
                  <a:off x="2110348" y="6201676"/>
                  <a:ext cx="41552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800" b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combimations</m:t>
                        </m:r>
                        <m:r>
                          <m:rPr>
                            <m:nor/>
                          </m:rPr>
                          <a:rPr lang="en-US" sz="1800" b="0" i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sz="1800" b="0" i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repited</m:t>
                        </m:r>
                        <m:r>
                          <m:rPr>
                            <m:nor/>
                          </m:rPr>
                          <a:rPr lang="en-US" sz="1800" b="0" i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indexe</m:t>
                        </m:r>
                        <m:r>
                          <m:rPr>
                            <m:nor/>
                          </m:rPr>
                          <a:rPr lang="en-US" sz="1800" b="0" i="1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1800" b="0" i="1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from</m:t>
                        </m:r>
                        <m:r>
                          <m:rPr>
                            <m:nor/>
                          </m:rPr>
                          <a:rPr lang="en-US" sz="1800" b="0" i="1" spc="-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spc="-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1, 2,</m:t>
                        </m:r>
                        <m:r>
                          <m:rPr>
                            <m:nor/>
                          </m:rPr>
                          <a:rPr lang="en-US" sz="1800" b="0" i="0" spc="-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spc="-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4BBA316-BBC9-4BC3-BC73-D3BA8CBAD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348" y="6201676"/>
                  <a:ext cx="4155277" cy="230832"/>
                </a:xfrm>
                <a:prstGeom prst="rect">
                  <a:avLst/>
                </a:prstGeom>
                <a:blipFill>
                  <a:blip r:embed="rId17"/>
                  <a:stretch>
                    <a:fillRect t="-31579" b="-3157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4AAC71D-C2F3-4886-9082-62F5E5F42032}"/>
              </a:ext>
            </a:extLst>
          </p:cNvPr>
          <p:cNvSpPr txBox="1"/>
          <p:nvPr/>
        </p:nvSpPr>
        <p:spPr>
          <a:xfrm>
            <a:off x="7707766" y="3282730"/>
            <a:ext cx="389855" cy="11900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ru-RU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385C77-A3B3-4880-9872-63B378093DE5}"/>
              </a:ext>
            </a:extLst>
          </p:cNvPr>
          <p:cNvSpPr txBox="1"/>
          <p:nvPr/>
        </p:nvSpPr>
        <p:spPr>
          <a:xfrm>
            <a:off x="8590062" y="3277685"/>
            <a:ext cx="389855" cy="11900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5517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1">
                <a:extLst>
                  <a:ext uri="{FF2B5EF4-FFF2-40B4-BE49-F238E27FC236}">
                    <a16:creationId xmlns:a16="http://schemas.microsoft.com/office/drawing/2014/main" id="{376ABE6F-D069-42EC-BBFE-EF55C77CF898}"/>
                  </a:ext>
                </a:extLst>
              </p:cNvPr>
              <p:cNvSpPr txBox="1"/>
              <p:nvPr/>
            </p:nvSpPr>
            <p:spPr bwMode="auto">
              <a:xfrm>
                <a:off x="576527" y="44624"/>
                <a:ext cx="2749227" cy="1256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" name="Объект 11">
                <a:extLst>
                  <a:ext uri="{FF2B5EF4-FFF2-40B4-BE49-F238E27FC236}">
                    <a16:creationId xmlns:a16="http://schemas.microsoft.com/office/drawing/2014/main" id="{376ABE6F-D069-42EC-BBFE-EF55C77CF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527" y="44624"/>
                <a:ext cx="2749227" cy="12563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7F3144D-202D-42FD-A174-C605FBC8339A}"/>
              </a:ext>
            </a:extLst>
          </p:cNvPr>
          <p:cNvSpPr txBox="1"/>
          <p:nvPr/>
        </p:nvSpPr>
        <p:spPr>
          <a:xfrm>
            <a:off x="107504" y="36617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ijk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11">
                <a:extLst>
                  <a:ext uri="{FF2B5EF4-FFF2-40B4-BE49-F238E27FC236}">
                    <a16:creationId xmlns:a16="http://schemas.microsoft.com/office/drawing/2014/main" id="{67C02B81-3DC7-4DCD-9BAF-FC77ED2A4D43}"/>
                  </a:ext>
                </a:extLst>
              </p:cNvPr>
              <p:cNvSpPr txBox="1"/>
              <p:nvPr/>
            </p:nvSpPr>
            <p:spPr bwMode="auto">
              <a:xfrm>
                <a:off x="3983013" y="44624"/>
                <a:ext cx="2749227" cy="1256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4" name="Объект 11">
                <a:extLst>
                  <a:ext uri="{FF2B5EF4-FFF2-40B4-BE49-F238E27FC236}">
                    <a16:creationId xmlns:a16="http://schemas.microsoft.com/office/drawing/2014/main" id="{67C02B81-3DC7-4DCD-9BAF-FC77ED2A4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3013" y="44624"/>
                <a:ext cx="2749227" cy="1256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BD7DFB-509A-4F26-8237-DBF421899A60}"/>
              </a:ext>
            </a:extLst>
          </p:cNvPr>
          <p:cNvSpPr txBox="1"/>
          <p:nvPr/>
        </p:nvSpPr>
        <p:spPr>
          <a:xfrm>
            <a:off x="3468284" y="379551"/>
            <a:ext cx="77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lmn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11">
                <a:extLst>
                  <a:ext uri="{FF2B5EF4-FFF2-40B4-BE49-F238E27FC236}">
                    <a16:creationId xmlns:a16="http://schemas.microsoft.com/office/drawing/2014/main" id="{2D1371A2-9485-4CF4-842B-6A2940C6097D}"/>
                  </a:ext>
                </a:extLst>
              </p:cNvPr>
              <p:cNvSpPr txBox="1"/>
              <p:nvPr/>
            </p:nvSpPr>
            <p:spPr bwMode="auto">
              <a:xfrm>
                <a:off x="2830885" y="1452565"/>
                <a:ext cx="2749227" cy="1256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Объект 11">
                <a:extLst>
                  <a:ext uri="{FF2B5EF4-FFF2-40B4-BE49-F238E27FC236}">
                    <a16:creationId xmlns:a16="http://schemas.microsoft.com/office/drawing/2014/main" id="{2D1371A2-9485-4CF4-842B-6A2940C60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0885" y="1452565"/>
                <a:ext cx="2749227" cy="12563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73F460-BE5D-47D2-B295-17581019CC99}"/>
              </a:ext>
            </a:extLst>
          </p:cNvPr>
          <p:cNvSpPr txBox="1"/>
          <p:nvPr/>
        </p:nvSpPr>
        <p:spPr>
          <a:xfrm>
            <a:off x="1864980" y="173267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ijk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11">
                <a:extLst>
                  <a:ext uri="{FF2B5EF4-FFF2-40B4-BE49-F238E27FC236}">
                    <a16:creationId xmlns:a16="http://schemas.microsoft.com/office/drawing/2014/main" id="{F8198D77-EDB7-41EA-A467-B9C3497CD170}"/>
                  </a:ext>
                </a:extLst>
              </p:cNvPr>
              <p:cNvSpPr txBox="1"/>
              <p:nvPr/>
            </p:nvSpPr>
            <p:spPr bwMode="auto">
              <a:xfrm>
                <a:off x="5004049" y="1452565"/>
                <a:ext cx="1944216" cy="1256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Объект 11">
                <a:extLst>
                  <a:ext uri="{FF2B5EF4-FFF2-40B4-BE49-F238E27FC236}">
                    <a16:creationId xmlns:a16="http://schemas.microsoft.com/office/drawing/2014/main" id="{F8198D77-EDB7-41EA-A467-B9C3497CD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9" y="1452565"/>
                <a:ext cx="1944216" cy="12563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A2AF7E-E531-4FA5-91EC-29F39AAC1783}"/>
              </a:ext>
            </a:extLst>
          </p:cNvPr>
          <p:cNvSpPr txBox="1"/>
          <p:nvPr/>
        </p:nvSpPr>
        <p:spPr>
          <a:xfrm>
            <a:off x="2288756" y="1732676"/>
            <a:ext cx="77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400" i="1" baseline="-25000" dirty="0" err="1">
                <a:latin typeface="Georgia" panose="02040502050405020303" pitchFamily="18" charset="0"/>
              </a:rPr>
              <a:t>lmn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6005E-1D72-433D-8946-D316173D78E8}"/>
              </a:ext>
            </a:extLst>
          </p:cNvPr>
          <p:cNvSpPr txBox="1"/>
          <p:nvPr/>
        </p:nvSpPr>
        <p:spPr>
          <a:xfrm>
            <a:off x="4788024" y="1772816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ym typeface="Symbol" panose="05050102010706020507" pitchFamily="18" charset="2"/>
              </a:rPr>
              <a:t></a:t>
            </a:r>
            <a:endParaRPr lang="ru-RU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FC7BF-D0CF-47C2-A1CC-A1CD99583098}"/>
              </a:ext>
            </a:extLst>
          </p:cNvPr>
          <p:cNvSpPr txBox="1"/>
          <p:nvPr/>
        </p:nvSpPr>
        <p:spPr>
          <a:xfrm>
            <a:off x="-36512" y="2896835"/>
            <a:ext cx="4968552" cy="28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it-IT" sz="20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it-IT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1">
                <a:extLst>
                  <a:ext uri="{FF2B5EF4-FFF2-40B4-BE49-F238E27FC236}">
                    <a16:creationId xmlns:a16="http://schemas.microsoft.com/office/drawing/2014/main" id="{AE4C79AE-2F2C-4B6A-A18D-866D51ACB3AB}"/>
                  </a:ext>
                </a:extLst>
              </p:cNvPr>
              <p:cNvSpPr txBox="1"/>
              <p:nvPr/>
            </p:nvSpPr>
            <p:spPr bwMode="auto">
              <a:xfrm>
                <a:off x="6372200" y="40914"/>
                <a:ext cx="2749227" cy="1256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i="1" baseline="-250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5" name="Объект 11">
                <a:extLst>
                  <a:ext uri="{FF2B5EF4-FFF2-40B4-BE49-F238E27FC236}">
                    <a16:creationId xmlns:a16="http://schemas.microsoft.com/office/drawing/2014/main" id="{AE4C79AE-2F2C-4B6A-A18D-866D51AC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40914"/>
                <a:ext cx="2749227" cy="12563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07960BB-60D4-4960-882F-A59B3B5D251A}"/>
              </a:ext>
            </a:extLst>
          </p:cNvPr>
          <p:cNvSpPr txBox="1"/>
          <p:nvPr/>
        </p:nvSpPr>
        <p:spPr>
          <a:xfrm>
            <a:off x="6323274" y="279496"/>
            <a:ext cx="648072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 dirty="0"/>
              <a:t>Transpose</a:t>
            </a:r>
          </a:p>
          <a:p>
            <a:pPr algn="ctr">
              <a:lnSpc>
                <a:spcPct val="6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A7E46-0486-42F3-A20C-FF9520CA85F5}"/>
              </a:ext>
            </a:extLst>
          </p:cNvPr>
          <p:cNvSpPr txBox="1"/>
          <p:nvPr/>
        </p:nvSpPr>
        <p:spPr>
          <a:xfrm>
            <a:off x="-18672" y="3212976"/>
            <a:ext cx="4968552" cy="28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it-IT" sz="20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t-IT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C939C-3449-48CB-9164-F6B453A57F42}"/>
              </a:ext>
            </a:extLst>
          </p:cNvPr>
          <p:cNvSpPr txBox="1"/>
          <p:nvPr/>
        </p:nvSpPr>
        <p:spPr>
          <a:xfrm>
            <a:off x="13196" y="3573472"/>
            <a:ext cx="4968552" cy="28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it-IT" sz="20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it-IT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it-IT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it-IT" sz="2000" i="1" baseline="-25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11">
                <a:extLst>
                  <a:ext uri="{FF2B5EF4-FFF2-40B4-BE49-F238E27FC236}">
                    <a16:creationId xmlns:a16="http://schemas.microsoft.com/office/drawing/2014/main" id="{50F6FBD3-44EF-44DB-B650-1BA3F6DE126C}"/>
                  </a:ext>
                </a:extLst>
              </p:cNvPr>
              <p:cNvSpPr txBox="1"/>
              <p:nvPr/>
            </p:nvSpPr>
            <p:spPr bwMode="auto">
              <a:xfrm>
                <a:off x="3887410" y="4202223"/>
                <a:ext cx="2484790" cy="1327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j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dirty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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baseline="-25000" dirty="0" smtClean="0">
                                        <a:latin typeface="Georgia" panose="02040502050405020303" pitchFamily="18" charset="0"/>
                                        <a:sym typeface="Symbol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Объект 11">
                <a:extLst>
                  <a:ext uri="{FF2B5EF4-FFF2-40B4-BE49-F238E27FC236}">
                    <a16:creationId xmlns:a16="http://schemas.microsoft.com/office/drawing/2014/main" id="{50F6FBD3-44EF-44DB-B650-1BA3F6DE1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7410" y="4202223"/>
                <a:ext cx="2484790" cy="1327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13C77C-121E-4564-BDA5-B9D5384934DF}"/>
              </a:ext>
            </a:extLst>
          </p:cNvPr>
          <p:cNvSpPr txBox="1"/>
          <p:nvPr/>
        </p:nvSpPr>
        <p:spPr>
          <a:xfrm>
            <a:off x="2748204" y="4562607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ijk</a:t>
            </a:r>
            <a:endParaRPr lang="ru-RU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94EDA7-6414-4951-98FE-6133E2174095}"/>
              </a:ext>
            </a:extLst>
          </p:cNvPr>
          <p:cNvSpPr txBox="1"/>
          <p:nvPr/>
        </p:nvSpPr>
        <p:spPr>
          <a:xfrm>
            <a:off x="3252260" y="4562607"/>
            <a:ext cx="779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800" i="1" baseline="-25000" dirty="0" err="1">
                <a:latin typeface="Georgia" panose="02040502050405020303" pitchFamily="18" charset="0"/>
              </a:rPr>
              <a:t>lmn</a:t>
            </a:r>
            <a:endParaRPr lang="ru-RU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B6145-7EE4-4C7D-ACA7-3FDD36469B5C}"/>
              </a:ext>
            </a:extLst>
          </p:cNvPr>
          <p:cNvSpPr txBox="1"/>
          <p:nvPr/>
        </p:nvSpPr>
        <p:spPr>
          <a:xfrm>
            <a:off x="65564" y="597283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b="1" i="1" baseline="-25000" dirty="0" err="1">
                <a:latin typeface="Georgia" panose="02040502050405020303" pitchFamily="18" charset="0"/>
              </a:rPr>
              <a:t>ijk</a:t>
            </a:r>
            <a:endParaRPr lang="ru-RU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970388-A64D-4755-8C30-6B286B7A0DE9}"/>
              </a:ext>
            </a:extLst>
          </p:cNvPr>
          <p:cNvSpPr txBox="1"/>
          <p:nvPr/>
        </p:nvSpPr>
        <p:spPr>
          <a:xfrm>
            <a:off x="480100" y="5981142"/>
            <a:ext cx="77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b="1" i="1" baseline="-25000" dirty="0" err="1">
                <a:latin typeface="Georgia" panose="02040502050405020303" pitchFamily="18" charset="0"/>
              </a:rPr>
              <a:t>lmn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45B6A48-4BFD-45BD-8F9A-F75E1EEA5B2B}"/>
                  </a:ext>
                </a:extLst>
              </p:cNvPr>
              <p:cNvSpPr txBox="1"/>
              <p:nvPr/>
            </p:nvSpPr>
            <p:spPr>
              <a:xfrm>
                <a:off x="899593" y="6107935"/>
                <a:ext cx="8221833" cy="301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2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k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2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2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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𝑘𝑛</m:t>
                        </m:r>
                      </m:sub>
                    </m:sSub>
                  </m:oMath>
                </a14:m>
                <a:r>
                  <a:rPr lang="it-IT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km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jn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</a:t>
                </a:r>
                <a:endParaRPr lang="ru-RU" sz="22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45B6A48-4BFD-45BD-8F9A-F75E1EEA5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3" y="6107935"/>
                <a:ext cx="8221833" cy="301942"/>
              </a:xfrm>
              <a:prstGeom prst="rect">
                <a:avLst/>
              </a:prstGeom>
              <a:blipFill>
                <a:blip r:embed="rId8"/>
                <a:stretch>
                  <a:fillRect l="-223" t="-63265" b="-367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60327BA-6165-4686-88EE-192E5E147553}"/>
              </a:ext>
            </a:extLst>
          </p:cNvPr>
          <p:cNvSpPr/>
          <p:nvPr/>
        </p:nvSpPr>
        <p:spPr>
          <a:xfrm>
            <a:off x="35495" y="5980933"/>
            <a:ext cx="9085931" cy="468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046B9B-D2B6-4AC9-8F3D-46BD3B42A18E}"/>
              </a:ext>
            </a:extLst>
          </p:cNvPr>
          <p:cNvSpPr txBox="1"/>
          <p:nvPr/>
        </p:nvSpPr>
        <p:spPr>
          <a:xfrm>
            <a:off x="694710" y="162880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i="1" spc="70" baseline="-25000" dirty="0" err="1">
                <a:latin typeface="Georgia" panose="02040502050405020303" pitchFamily="18" charset="0"/>
              </a:rPr>
              <a:t>ijk</a:t>
            </a:r>
            <a:endParaRPr lang="ru-RU" sz="2000" spc="7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AAA12-A3F9-4FBD-83B5-20A220AA55EE}"/>
              </a:ext>
            </a:extLst>
          </p:cNvPr>
          <p:cNvSpPr txBox="1"/>
          <p:nvPr/>
        </p:nvSpPr>
        <p:spPr>
          <a:xfrm>
            <a:off x="1051062" y="1628800"/>
            <a:ext cx="77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i="1" spc="100" baseline="-25000" dirty="0" err="1">
                <a:latin typeface="Georgia" panose="02040502050405020303" pitchFamily="18" charset="0"/>
              </a:rPr>
              <a:t>ljk</a:t>
            </a:r>
            <a:endParaRPr lang="ru-RU" sz="2000" spc="1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4EE133-242C-456C-822C-03E0BAB6144A}"/>
                  </a:ext>
                </a:extLst>
              </p:cNvPr>
              <p:cNvSpPr txBox="1"/>
              <p:nvPr/>
            </p:nvSpPr>
            <p:spPr>
              <a:xfrm>
                <a:off x="1475656" y="2371986"/>
                <a:ext cx="4536504" cy="282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9</a:t>
                </a:r>
                <a:r>
                  <a:rPr lang="en-US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𝑙𝑖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 3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it-IT" sz="2000" i="1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3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</a:t>
                </a:r>
                <a:r>
                  <a:rPr lang="it-IT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endParaRPr lang="ru-RU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4EE133-242C-456C-822C-03E0BAB61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371986"/>
                <a:ext cx="4536504" cy="282898"/>
              </a:xfrm>
              <a:prstGeom prst="rect">
                <a:avLst/>
              </a:prstGeom>
              <a:blipFill>
                <a:blip r:embed="rId3"/>
                <a:stretch>
                  <a:fillRect l="-1344" t="-57447" b="-319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DF8D47-28E0-40C9-8303-B73E8DAF0DC9}"/>
                  </a:ext>
                </a:extLst>
              </p:cNvPr>
              <p:cNvSpPr txBox="1"/>
              <p:nvPr/>
            </p:nvSpPr>
            <p:spPr>
              <a:xfrm>
                <a:off x="2627848" y="1980643"/>
                <a:ext cx="1152000" cy="252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6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pc="-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en-US" sz="1600" b="0" i="1" spc="100" baseline="-25000" dirty="0" smtClean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il</m:t>
                    </m:r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DF8D47-28E0-40C9-8303-B73E8DAF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48" y="1980643"/>
                <a:ext cx="1152000" cy="252000"/>
              </a:xfrm>
              <a:prstGeom prst="rect">
                <a:avLst/>
              </a:prstGeom>
              <a:blipFill>
                <a:blip r:embed="rId4"/>
                <a:stretch>
                  <a:fillRect l="-2094" t="-30233" b="-3488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DE960C-F8FB-4AE0-940C-2B1C83448674}"/>
                  </a:ext>
                </a:extLst>
              </p:cNvPr>
              <p:cNvSpPr txBox="1"/>
              <p:nvPr/>
            </p:nvSpPr>
            <p:spPr>
              <a:xfrm>
                <a:off x="3850860" y="1983424"/>
                <a:ext cx="1125992" cy="252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6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spc="100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b="0" i="1" spc="100" baseline="-25000" dirty="0" smtClean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DE960C-F8FB-4AE0-940C-2B1C83448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860" y="1983424"/>
                <a:ext cx="1125992" cy="252000"/>
              </a:xfrm>
              <a:prstGeom prst="rect">
                <a:avLst/>
              </a:prstGeom>
              <a:blipFill>
                <a:blip r:embed="rId5"/>
                <a:stretch>
                  <a:fillRect l="-2688" t="-29545" b="-3181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6B14869-9BDA-4DE6-AC13-C14FD4A0767D}"/>
              </a:ext>
            </a:extLst>
          </p:cNvPr>
          <p:cNvSpPr txBox="1"/>
          <p:nvPr/>
        </p:nvSpPr>
        <p:spPr>
          <a:xfrm>
            <a:off x="52966" y="786979"/>
            <a:ext cx="38049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Convolution:    </a:t>
            </a:r>
            <a:r>
              <a:rPr lang="en-US" i="1" dirty="0">
                <a:latin typeface="Georgia" panose="02040502050405020303" pitchFamily="18" charset="0"/>
              </a:rPr>
              <a:t>l = </a:t>
            </a:r>
            <a:r>
              <a:rPr lang="en-US" i="1" dirty="0" err="1">
                <a:latin typeface="Georgia" panose="02040502050405020303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</a:rPr>
              <a:t>,</a:t>
            </a:r>
            <a:r>
              <a:rPr lang="en-US" i="1" dirty="0">
                <a:latin typeface="Georgia" panose="02040502050405020303" pitchFamily="18" charset="0"/>
              </a:rPr>
              <a:t>  m = j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i="1" dirty="0">
                <a:latin typeface="Georgia" panose="02040502050405020303" pitchFamily="18" charset="0"/>
              </a:rPr>
              <a:t>  n = k</a:t>
            </a:r>
            <a:r>
              <a:rPr lang="en-US" dirty="0">
                <a:latin typeface="Georgia" panose="02040502050405020303" pitchFamily="18" charset="0"/>
              </a:rPr>
              <a:t>: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2155D-609B-4B2A-8121-F364B224A09A}"/>
              </a:ext>
            </a:extLst>
          </p:cNvPr>
          <p:cNvSpPr txBox="1"/>
          <p:nvPr/>
        </p:nvSpPr>
        <p:spPr>
          <a:xfrm>
            <a:off x="4374659" y="786734"/>
            <a:ext cx="779166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i="1" baseline="-25000" dirty="0" err="1">
                <a:latin typeface="Georgia" panose="02040502050405020303" pitchFamily="18" charset="0"/>
              </a:rPr>
              <a:t>ijk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650F9-C2CC-41EE-AA70-4B551EB8656E}"/>
              </a:ext>
            </a:extLst>
          </p:cNvPr>
          <p:cNvSpPr txBox="1"/>
          <p:nvPr/>
        </p:nvSpPr>
        <p:spPr>
          <a:xfrm>
            <a:off x="4746451" y="859083"/>
            <a:ext cx="3804902" cy="28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</a:pP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3(1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it-IT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+ 3(</a:t>
            </a:r>
            <a:r>
              <a:rPr lang="it-IT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it-IT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it-IT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( </a:t>
            </a:r>
            <a:r>
              <a:rPr lang="it-IT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= 3 + 3 = 6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BD6C3-6F7C-4732-9CC8-31B8C42C269F}"/>
              </a:ext>
            </a:extLst>
          </p:cNvPr>
          <p:cNvSpPr txBox="1"/>
          <p:nvPr/>
        </p:nvSpPr>
        <p:spPr>
          <a:xfrm>
            <a:off x="52967" y="1340768"/>
            <a:ext cx="307887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Convolution:     </a:t>
            </a:r>
            <a:r>
              <a:rPr lang="en-US" i="1" dirty="0">
                <a:latin typeface="Georgia" panose="02040502050405020303" pitchFamily="18" charset="0"/>
              </a:rPr>
              <a:t>m = j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i="1" dirty="0">
                <a:latin typeface="Georgia" panose="02040502050405020303" pitchFamily="18" charset="0"/>
              </a:rPr>
              <a:t>  n = k</a:t>
            </a:r>
            <a:r>
              <a:rPr lang="en-US" dirty="0">
                <a:latin typeface="Georgia" panose="02040502050405020303" pitchFamily="18" charset="0"/>
              </a:rPr>
              <a:t>:</a:t>
            </a:r>
            <a:r>
              <a:rPr lang="en-US" dirty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E21F97-FAA0-432F-9F3C-BFFA809B3FBE}"/>
                  </a:ext>
                </a:extLst>
              </p:cNvPr>
              <p:cNvSpPr txBox="1"/>
              <p:nvPr/>
            </p:nvSpPr>
            <p:spPr>
              <a:xfrm>
                <a:off x="1414790" y="1767618"/>
                <a:ext cx="7405682" cy="282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jj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k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ij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jk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jj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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kj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jk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E21F97-FAA0-432F-9F3C-BFFA809B3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90" y="1767618"/>
                <a:ext cx="7405682" cy="282898"/>
              </a:xfrm>
              <a:prstGeom prst="rect">
                <a:avLst/>
              </a:prstGeom>
              <a:blipFill>
                <a:blip r:embed="rId6"/>
                <a:stretch>
                  <a:fillRect l="-823" t="-60870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306D0E-8FEC-4221-AAAB-35D90C155BAC}"/>
                  </a:ext>
                </a:extLst>
              </p:cNvPr>
              <p:cNvSpPr txBox="1"/>
              <p:nvPr/>
            </p:nvSpPr>
            <p:spPr>
              <a:xfrm>
                <a:off x="5027532" y="1983424"/>
                <a:ext cx="1188000" cy="27360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ru-RU" sz="1600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en-US" sz="16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𝑗𝑗</a:t>
                </a: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</a:t>
                </a:r>
                <a:r>
                  <a:rPr lang="it-IT" sz="16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b="0" i="1" baseline="-25000" dirty="0" smtClean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306D0E-8FEC-4221-AAAB-35D90C155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32" y="1983424"/>
                <a:ext cx="1188000" cy="273601"/>
              </a:xfrm>
              <a:prstGeom prst="rect">
                <a:avLst/>
              </a:prstGeom>
              <a:blipFill>
                <a:blip r:embed="rId7"/>
                <a:stretch>
                  <a:fillRect l="-2538" t="-29787" b="-2127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7ECE7A3-28F7-429F-AEB4-F4E6D539A4D4}"/>
              </a:ext>
            </a:extLst>
          </p:cNvPr>
          <p:cNvSpPr txBox="1"/>
          <p:nvPr/>
        </p:nvSpPr>
        <p:spPr>
          <a:xfrm>
            <a:off x="4056738" y="783758"/>
            <a:ext cx="717906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i="1" baseline="-25000" dirty="0" err="1">
                <a:latin typeface="Georgia" panose="02040502050405020303" pitchFamily="18" charset="0"/>
              </a:rPr>
              <a:t>ijk</a:t>
            </a:r>
            <a:endParaRPr lang="ru-R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46AF3-9A30-400F-A850-F887DE6068C9}"/>
              </a:ext>
            </a:extLst>
          </p:cNvPr>
          <p:cNvSpPr txBox="1"/>
          <p:nvPr/>
        </p:nvSpPr>
        <p:spPr>
          <a:xfrm>
            <a:off x="52966" y="2771636"/>
            <a:ext cx="22867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Convolution:  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i="1" dirty="0">
                <a:latin typeface="Georgia" panose="02040502050405020303" pitchFamily="18" charset="0"/>
              </a:rPr>
              <a:t>  n = k</a:t>
            </a:r>
            <a:r>
              <a:rPr lang="en-US" dirty="0">
                <a:latin typeface="Georgia" panose="02040502050405020303" pitchFamily="18" charset="0"/>
              </a:rPr>
              <a:t>: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77CCF-E547-4241-890F-44E62C381886}"/>
              </a:ext>
            </a:extLst>
          </p:cNvPr>
          <p:cNvSpPr txBox="1"/>
          <p:nvPr/>
        </p:nvSpPr>
        <p:spPr>
          <a:xfrm>
            <a:off x="107504" y="314982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i="1" baseline="-25000" dirty="0" err="1">
                <a:latin typeface="Georgia" panose="02040502050405020303" pitchFamily="18" charset="0"/>
              </a:rPr>
              <a:t>ijk</a:t>
            </a:r>
            <a:endParaRPr lang="ru-RU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979957-18D2-4D75-BD56-3AE0E287BDD5}"/>
              </a:ext>
            </a:extLst>
          </p:cNvPr>
          <p:cNvSpPr txBox="1"/>
          <p:nvPr/>
        </p:nvSpPr>
        <p:spPr>
          <a:xfrm>
            <a:off x="453516" y="3149828"/>
            <a:ext cx="77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i="1" baseline="-25000" dirty="0" err="1">
                <a:latin typeface="Georgia" panose="02040502050405020303" pitchFamily="18" charset="0"/>
              </a:rPr>
              <a:t>lmk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D08CB6-BA28-4E55-8EFD-26494FF4F855}"/>
                  </a:ext>
                </a:extLst>
              </p:cNvPr>
              <p:cNvSpPr txBox="1"/>
              <p:nvPr/>
            </p:nvSpPr>
            <p:spPr>
              <a:xfrm>
                <a:off x="885564" y="3290118"/>
                <a:ext cx="7646876" cy="282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en-US" sz="2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k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jk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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km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jk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D08CB6-BA28-4E55-8EFD-26494FF4F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64" y="3290118"/>
                <a:ext cx="7646876" cy="282898"/>
              </a:xfrm>
              <a:prstGeom prst="rect">
                <a:avLst/>
              </a:prstGeom>
              <a:blipFill>
                <a:blip r:embed="rId8"/>
                <a:stretch>
                  <a:fillRect l="-797" t="-60870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31DCD8-3C78-4AED-853D-B452B9612B0A}"/>
                  </a:ext>
                </a:extLst>
              </p:cNvPr>
              <p:cNvSpPr txBox="1"/>
              <p:nvPr/>
            </p:nvSpPr>
            <p:spPr>
              <a:xfrm>
                <a:off x="2480495" y="3567170"/>
                <a:ext cx="723353" cy="33855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6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31DCD8-3C78-4AED-853D-B452B9612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95" y="3567170"/>
                <a:ext cx="723353" cy="338554"/>
              </a:xfrm>
              <a:prstGeom prst="rect">
                <a:avLst/>
              </a:prstGeom>
              <a:blipFill>
                <a:blip r:embed="rId9"/>
                <a:stretch>
                  <a:fillRect l="-4132" t="-3448" b="-189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0D3FFD-7821-436B-A0D1-8A71B4DACAE2}"/>
                  </a:ext>
                </a:extLst>
              </p:cNvPr>
              <p:cNvSpPr txBox="1"/>
              <p:nvPr/>
            </p:nvSpPr>
            <p:spPr>
              <a:xfrm>
                <a:off x="3686143" y="3561237"/>
                <a:ext cx="723353" cy="35836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6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</m:sSub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0D3FFD-7821-436B-A0D1-8A71B4DAC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43" y="3561237"/>
                <a:ext cx="723353" cy="358368"/>
              </a:xfrm>
              <a:prstGeom prst="rect">
                <a:avLst/>
              </a:prstGeom>
              <a:blipFill>
                <a:blip r:embed="rId10"/>
                <a:stretch>
                  <a:fillRect l="-4167" t="-4918" b="-1147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75CCDF-CAD6-4792-B0C5-4263F76092E9}"/>
                  </a:ext>
                </a:extLst>
              </p:cNvPr>
              <p:cNvSpPr txBox="1"/>
              <p:nvPr/>
            </p:nvSpPr>
            <p:spPr>
              <a:xfrm>
                <a:off x="4824152" y="3561237"/>
                <a:ext cx="683952" cy="33855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:r>
                  <a:rPr lang="it-IT" sz="16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b="0" i="1" baseline="-25000" dirty="0" smtClean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75CCDF-CAD6-4792-B0C5-4263F760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152" y="3561237"/>
                <a:ext cx="683952" cy="338554"/>
              </a:xfrm>
              <a:prstGeom prst="rect">
                <a:avLst/>
              </a:prstGeom>
              <a:blipFill>
                <a:blip r:embed="rId11"/>
                <a:stretch>
                  <a:fillRect l="-3478" t="-5172" b="-1724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596E7C-87F8-4308-A8C0-8B515A0B650E}"/>
                  </a:ext>
                </a:extLst>
              </p:cNvPr>
              <p:cNvSpPr txBox="1"/>
              <p:nvPr/>
            </p:nvSpPr>
            <p:spPr>
              <a:xfrm>
                <a:off x="7394140" y="3561869"/>
                <a:ext cx="683952" cy="33855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:r>
                  <a:rPr lang="it-IT" sz="16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b="0" i="1" baseline="-25000" dirty="0" smtClean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596E7C-87F8-4308-A8C0-8B515A0B6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40" y="3561869"/>
                <a:ext cx="683952" cy="338554"/>
              </a:xfrm>
              <a:prstGeom prst="rect">
                <a:avLst/>
              </a:prstGeom>
              <a:blipFill>
                <a:blip r:embed="rId12"/>
                <a:stretch>
                  <a:fillRect l="-4386" t="-5172" b="-1724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175D14-2652-4ED6-AA64-C8036EEF8D31}"/>
                  </a:ext>
                </a:extLst>
              </p:cNvPr>
              <p:cNvSpPr txBox="1"/>
              <p:nvPr/>
            </p:nvSpPr>
            <p:spPr>
              <a:xfrm>
                <a:off x="1218844" y="3567170"/>
                <a:ext cx="806207" cy="33855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:r>
                  <a:rPr lang="it-IT" sz="16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1600" b="0" i="1" baseline="-25000" dirty="0" smtClean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175D14-2652-4ED6-AA64-C8036EEF8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44" y="3567170"/>
                <a:ext cx="806207" cy="338554"/>
              </a:xfrm>
              <a:prstGeom prst="rect">
                <a:avLst/>
              </a:prstGeom>
              <a:blipFill>
                <a:blip r:embed="rId13"/>
                <a:stretch>
                  <a:fillRect l="-3731" t="-5172" b="-189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201A6C-44E6-47AC-AA85-124CE41D263F}"/>
                  </a:ext>
                </a:extLst>
              </p:cNvPr>
              <p:cNvSpPr txBox="1"/>
              <p:nvPr/>
            </p:nvSpPr>
            <p:spPr>
              <a:xfrm>
                <a:off x="6080895" y="3568556"/>
                <a:ext cx="828000" cy="33855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sz="16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16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6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201A6C-44E6-47AC-AA85-124CE41D2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895" y="3568556"/>
                <a:ext cx="828000" cy="338554"/>
              </a:xfrm>
              <a:prstGeom prst="rect">
                <a:avLst/>
              </a:prstGeom>
              <a:blipFill>
                <a:blip r:embed="rId14"/>
                <a:stretch>
                  <a:fillRect l="-3650" t="-5172" b="-189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2DF2-7BCB-4D61-9321-3712A6588FEE}"/>
                  </a:ext>
                </a:extLst>
              </p:cNvPr>
              <p:cNvSpPr txBox="1"/>
              <p:nvPr/>
            </p:nvSpPr>
            <p:spPr>
              <a:xfrm>
                <a:off x="971600" y="4097672"/>
                <a:ext cx="5904656" cy="300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20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 </a:t>
                </a:r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</m:sSub>
                  </m:oMath>
                </a14:m>
                <a:r>
                  <a:rPr lang="en-US" sz="2000" spc="100" baseline="-25000" dirty="0"/>
                  <a:t>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3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it-IT" sz="2000" i="1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 </a:t>
                </a: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2000" spc="100" baseline="-25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2DF2-7BCB-4D61-9321-3712A6588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97672"/>
                <a:ext cx="5904656" cy="300147"/>
              </a:xfrm>
              <a:prstGeom prst="rect">
                <a:avLst/>
              </a:prstGeom>
              <a:blipFill>
                <a:blip r:embed="rId15"/>
                <a:stretch>
                  <a:fillRect l="-1032" t="-53061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30D566-A201-41AD-B35C-BEA266C994CE}"/>
                  </a:ext>
                </a:extLst>
              </p:cNvPr>
              <p:cNvSpPr txBox="1"/>
              <p:nvPr/>
            </p:nvSpPr>
            <p:spPr>
              <a:xfrm>
                <a:off x="971600" y="4552237"/>
                <a:ext cx="1008112" cy="266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20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:endParaRPr lang="ru-RU" sz="2000" spc="100" baseline="-25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30D566-A201-41AD-B35C-BEA266C99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52237"/>
                <a:ext cx="1008112" cy="266868"/>
              </a:xfrm>
              <a:prstGeom prst="rect">
                <a:avLst/>
              </a:prstGeom>
              <a:blipFill>
                <a:blip r:embed="rId16"/>
                <a:stretch>
                  <a:fillRect l="-6024" t="-63636" b="-40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4C8B4199-D84C-471A-9B4D-05DA43C713E2}"/>
              </a:ext>
            </a:extLst>
          </p:cNvPr>
          <p:cNvCxnSpPr/>
          <p:nvPr/>
        </p:nvCxnSpPr>
        <p:spPr>
          <a:xfrm>
            <a:off x="1331640" y="4365104"/>
            <a:ext cx="6480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5C25BBE-2257-4A4C-9846-8DA807084836}"/>
              </a:ext>
            </a:extLst>
          </p:cNvPr>
          <p:cNvCxnSpPr/>
          <p:nvPr/>
        </p:nvCxnSpPr>
        <p:spPr>
          <a:xfrm>
            <a:off x="3909576" y="4365104"/>
            <a:ext cx="6480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D481319-316E-4479-9527-63C183925F45}"/>
              </a:ext>
            </a:extLst>
          </p:cNvPr>
          <p:cNvCxnSpPr/>
          <p:nvPr/>
        </p:nvCxnSpPr>
        <p:spPr>
          <a:xfrm>
            <a:off x="5724128" y="4365104"/>
            <a:ext cx="6480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2F4686D-803E-4324-844D-BD1DE303672B}"/>
              </a:ext>
            </a:extLst>
          </p:cNvPr>
          <p:cNvCxnSpPr/>
          <p:nvPr/>
        </p:nvCxnSpPr>
        <p:spPr>
          <a:xfrm>
            <a:off x="2195736" y="4387928"/>
            <a:ext cx="648072" cy="0"/>
          </a:xfrm>
          <a:prstGeom prst="line">
            <a:avLst/>
          </a:prstGeom>
          <a:ln w="38100">
            <a:solidFill>
              <a:srgbClr val="2F2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B45F13A3-1413-418F-8BAB-BE33F228789D}"/>
              </a:ext>
            </a:extLst>
          </p:cNvPr>
          <p:cNvCxnSpPr/>
          <p:nvPr/>
        </p:nvCxnSpPr>
        <p:spPr>
          <a:xfrm>
            <a:off x="4860032" y="4369116"/>
            <a:ext cx="648072" cy="0"/>
          </a:xfrm>
          <a:prstGeom prst="line">
            <a:avLst/>
          </a:prstGeom>
          <a:ln w="38100">
            <a:solidFill>
              <a:srgbClr val="2F2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4CB2DD-249F-440E-BA77-9D210AB87632}"/>
              </a:ext>
            </a:extLst>
          </p:cNvPr>
          <p:cNvSpPr txBox="1"/>
          <p:nvPr/>
        </p:nvSpPr>
        <p:spPr>
          <a:xfrm>
            <a:off x="54048" y="4863465"/>
            <a:ext cx="5000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ijk</a:t>
            </a:r>
            <a:r>
              <a:rPr lang="nl-BE" sz="2800" dirty="0">
                <a:latin typeface="Georgia" panose="02040502050405020303" pitchFamily="18" charset="0"/>
              </a:rPr>
              <a:t> = 6</a:t>
            </a:r>
          </a:p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n</a:t>
            </a:r>
            <a:r>
              <a:rPr lang="nl-BE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k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n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ij</a:t>
            </a:r>
            <a:r>
              <a:rPr lang="nl-BE" sz="2800" i="1" baseline="-25000" dirty="0">
                <a:latin typeface="Georgia" panose="02040502050405020303" pitchFamily="18" charset="0"/>
              </a:rPr>
              <a:t> </a:t>
            </a:r>
            <a:r>
              <a:rPr lang="nl-BE" sz="2800" dirty="0">
                <a:latin typeface="Georgia" panose="02040502050405020303" pitchFamily="18" charset="0"/>
              </a:rPr>
              <a:t>= </a:t>
            </a:r>
            <a:r>
              <a:rPr lang="nl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kn</a:t>
            </a:r>
            <a:endParaRPr lang="nl-BE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ij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baseline="-25000" dirty="0">
                <a:latin typeface="Georgia" panose="02040502050405020303" pitchFamily="18" charset="0"/>
              </a:rPr>
              <a:t>lm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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sz="2800" i="1" baseline="-25000" dirty="0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</a:t>
            </a:r>
            <a:r>
              <a:rPr lang="nl-BE" sz="2800" i="1" u="sng" baseline="-25000" dirty="0">
                <a:solidFill>
                  <a:srgbClr val="009900"/>
                </a:solidFill>
                <a:latin typeface="Georgia" panose="02040502050405020303" pitchFamily="18" charset="0"/>
              </a:rPr>
              <a:t>k</a:t>
            </a:r>
            <a:r>
              <a:rPr lang="nl-BE" sz="2800" i="1" baseline="-25000" dirty="0">
                <a:latin typeface="Georgia" panose="02040502050405020303" pitchFamily="18" charset="0"/>
              </a:rPr>
              <a:t>lm</a:t>
            </a:r>
            <a:r>
              <a:rPr lang="nl-BE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il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jm</a:t>
            </a:r>
            <a:r>
              <a:rPr lang="nl-BE" sz="2800" dirty="0">
                <a:latin typeface="Georgia" panose="02040502050405020303" pitchFamily="18" charset="0"/>
              </a:rPr>
              <a:t> –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im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nl-BE" sz="2800" i="1" baseline="-25000" dirty="0">
                <a:latin typeface="Georgia" panose="02040502050405020303" pitchFamily="18" charset="0"/>
              </a:rPr>
              <a:t>jl</a:t>
            </a:r>
            <a:endParaRPr lang="ru-RU" sz="2800" dirty="0">
              <a:latin typeface="Georgia" panose="02040502050405020303" pitchFamily="18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A6CE96D-4D90-4CAD-97E0-CA525C9B050C}"/>
              </a:ext>
            </a:extLst>
          </p:cNvPr>
          <p:cNvSpPr/>
          <p:nvPr/>
        </p:nvSpPr>
        <p:spPr>
          <a:xfrm>
            <a:off x="35495" y="4905321"/>
            <a:ext cx="5018626" cy="14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2F9F1768-5C4B-44F7-80A5-B796A27A06A5}"/>
              </a:ext>
            </a:extLst>
          </p:cNvPr>
          <p:cNvGrpSpPr/>
          <p:nvPr/>
        </p:nvGrpSpPr>
        <p:grpSpPr>
          <a:xfrm>
            <a:off x="5292080" y="5121376"/>
            <a:ext cx="3672000" cy="1692000"/>
            <a:chOff x="5030089" y="3775681"/>
            <a:chExt cx="3742615" cy="1758394"/>
          </a:xfrm>
        </p:grpSpPr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08EDF8A3-BE28-433E-91DC-1970C667BFBD}"/>
                </a:ext>
              </a:extLst>
            </p:cNvPr>
            <p:cNvGrpSpPr/>
            <p:nvPr/>
          </p:nvGrpSpPr>
          <p:grpSpPr>
            <a:xfrm>
              <a:off x="5320340" y="4020521"/>
              <a:ext cx="1447974" cy="1260000"/>
              <a:chOff x="6732788" y="4004597"/>
              <a:chExt cx="1800707" cy="14740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Объект 48">
                    <a:extLst>
                      <a:ext uri="{FF2B5EF4-FFF2-40B4-BE49-F238E27FC236}">
                        <a16:creationId xmlns:a16="http://schemas.microsoft.com/office/drawing/2014/main" id="{663050DB-1301-4603-9EA1-57A6D9A85757}"/>
                      </a:ext>
                    </a:extLst>
                  </p:cNvPr>
                  <p:cNvSpPr txBox="1"/>
                  <p:nvPr/>
                </p:nvSpPr>
                <p:spPr>
                  <a:xfrm>
                    <a:off x="6732788" y="4004597"/>
                    <a:ext cx="1800707" cy="1474011"/>
                  </a:xfrm>
                  <a:prstGeom prst="rect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ru-RU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ru-RU" sz="2400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ru-RU" sz="2400" b="1" dirty="0"/>
                  </a:p>
                </p:txBody>
              </p:sp>
            </mc:Choice>
            <mc:Fallback xmlns="">
              <p:sp>
                <p:nvSpPr>
                  <p:cNvPr id="49" name="Объект 48">
                    <a:extLst>
                      <a:ext uri="{FF2B5EF4-FFF2-40B4-BE49-F238E27FC236}">
                        <a16:creationId xmlns:a16="http://schemas.microsoft.com/office/drawing/2014/main" id="{663050DB-1301-4603-9EA1-57A6D9A857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2788" y="4004597"/>
                    <a:ext cx="1800707" cy="147401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Прямая со стрелкой 49">
                <a:extLst>
                  <a:ext uri="{FF2B5EF4-FFF2-40B4-BE49-F238E27FC236}">
                    <a16:creationId xmlns:a16="http://schemas.microsoft.com/office/drawing/2014/main" id="{64F8A456-F0D1-47F8-81B5-FEB191E0D6BB}"/>
                  </a:ext>
                </a:extLst>
              </p:cNvPr>
              <p:cNvCxnSpPr/>
              <p:nvPr/>
            </p:nvCxnSpPr>
            <p:spPr>
              <a:xfrm>
                <a:off x="6972577" y="4501394"/>
                <a:ext cx="0" cy="547490"/>
              </a:xfrm>
              <a:prstGeom prst="straightConnector1">
                <a:avLst/>
              </a:prstGeom>
              <a:ln w="38100" cmpd="dbl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6101AD5F-4C59-4B26-9A08-06F5D03098A3}"/>
                  </a:ext>
                </a:extLst>
              </p:cNvPr>
              <p:cNvCxnSpPr/>
              <p:nvPr/>
            </p:nvCxnSpPr>
            <p:spPr>
              <a:xfrm>
                <a:off x="7557251" y="4509515"/>
                <a:ext cx="0" cy="547490"/>
              </a:xfrm>
              <a:prstGeom prst="straightConnector1">
                <a:avLst/>
              </a:prstGeom>
              <a:ln w="38100" cmpd="dbl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Объект 44">
                  <a:extLst>
                    <a:ext uri="{FF2B5EF4-FFF2-40B4-BE49-F238E27FC236}">
                      <a16:creationId xmlns:a16="http://schemas.microsoft.com/office/drawing/2014/main" id="{C3CDC529-5B6F-4353-9868-C9067400EDAC}"/>
                    </a:ext>
                  </a:extLst>
                </p:cNvPr>
                <p:cNvSpPr txBox="1"/>
                <p:nvPr/>
              </p:nvSpPr>
              <p:spPr>
                <a:xfrm>
                  <a:off x="7287407" y="4004644"/>
                  <a:ext cx="1303986" cy="1260000"/>
                </a:xfrm>
                <a:prstGeom prst="rect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  <m:mr>
                            <m:e/>
                          </m:mr>
                          <m:m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RU" sz="2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45" name="Объект 44">
                  <a:extLst>
                    <a:ext uri="{FF2B5EF4-FFF2-40B4-BE49-F238E27FC236}">
                      <a16:creationId xmlns:a16="http://schemas.microsoft.com/office/drawing/2014/main" id="{C3CDC529-5B6F-4353-9868-C9067400E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407" y="4004644"/>
                  <a:ext cx="1303986" cy="126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3B6601C2-7A86-49BE-9814-D9FEFDCC87BD}"/>
                </a:ext>
              </a:extLst>
            </p:cNvPr>
            <p:cNvCxnSpPr>
              <a:cxnSpLocks/>
            </p:cNvCxnSpPr>
            <p:nvPr/>
          </p:nvCxnSpPr>
          <p:spPr>
            <a:xfrm>
              <a:off x="7477881" y="4478764"/>
              <a:ext cx="414208" cy="451820"/>
            </a:xfrm>
            <a:prstGeom prst="straightConnector1">
              <a:avLst/>
            </a:prstGeom>
            <a:ln w="38100" cmpd="dbl">
              <a:headEnd type="stealth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9EBBEF1F-CCF7-4170-8CA2-71477068A9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9781" y="4466221"/>
              <a:ext cx="328504" cy="474755"/>
            </a:xfrm>
            <a:prstGeom prst="straightConnector1">
              <a:avLst/>
            </a:prstGeom>
            <a:ln w="38100" cmpd="dbl">
              <a:headEnd type="stealth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9D70BE24-59BE-4699-8ED8-0A5F85003793}"/>
                </a:ext>
              </a:extLst>
            </p:cNvPr>
            <p:cNvSpPr/>
            <p:nvPr/>
          </p:nvSpPr>
          <p:spPr>
            <a:xfrm>
              <a:off x="5030089" y="3775681"/>
              <a:ext cx="3742615" cy="1758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912CA51-0C1A-459B-8441-2766476189F3}"/>
              </a:ext>
            </a:extLst>
          </p:cNvPr>
          <p:cNvSpPr txBox="1"/>
          <p:nvPr/>
        </p:nvSpPr>
        <p:spPr>
          <a:xfrm>
            <a:off x="65564" y="1166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b="1" i="1" baseline="-25000" dirty="0" err="1">
                <a:latin typeface="Georgia" panose="02040502050405020303" pitchFamily="18" charset="0"/>
              </a:rPr>
              <a:t>ijk</a:t>
            </a:r>
            <a:endParaRPr lang="ru-RU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FB9CC7-97BA-4327-8870-AB3FAC0ED75E}"/>
              </a:ext>
            </a:extLst>
          </p:cNvPr>
          <p:cNvSpPr txBox="1"/>
          <p:nvPr/>
        </p:nvSpPr>
        <p:spPr>
          <a:xfrm>
            <a:off x="480100" y="124944"/>
            <a:ext cx="77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en-US" sz="2000" b="1" i="1" baseline="-25000" dirty="0" err="1">
                <a:latin typeface="Georgia" panose="02040502050405020303" pitchFamily="18" charset="0"/>
              </a:rPr>
              <a:t>lmn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8262FA-354C-431C-AB13-99A93BB9CA00}"/>
                  </a:ext>
                </a:extLst>
              </p:cNvPr>
              <p:cNvSpPr txBox="1"/>
              <p:nvPr/>
            </p:nvSpPr>
            <p:spPr>
              <a:xfrm>
                <a:off x="899593" y="251737"/>
                <a:ext cx="8221833" cy="301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</a:t>
                </a:r>
                <a:r>
                  <a:rPr lang="en-US" sz="22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2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k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200" b="0" i="1" baseline="-25000" dirty="0" smtClean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  <m:r>
                          <m:rPr>
                            <m:nor/>
                          </m:rPr>
                          <a:rPr lang="en-US" sz="2200" i="1" baseline="-25000" dirty="0">
                            <a:latin typeface="Georgia" panose="02040502050405020303" pitchFamily="18" charset="0"/>
                            <a:sym typeface="Symbol"/>
                          </a:rPr>
                          <m:t>i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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jl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2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𝑘𝑛</m:t>
                        </m:r>
                      </m:sub>
                    </m:sSub>
                  </m:oMath>
                </a14:m>
                <a:r>
                  <a:rPr lang="it-IT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km 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jn</a:t>
                </a:r>
                <a:r>
                  <a:rPr lang="en-US" sz="22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200" i="1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</a:t>
                </a:r>
                <a:endParaRPr lang="ru-RU" sz="22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8262FA-354C-431C-AB13-99A93BB9C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3" y="251737"/>
                <a:ext cx="8221833" cy="301942"/>
              </a:xfrm>
              <a:prstGeom prst="rect">
                <a:avLst/>
              </a:prstGeom>
              <a:blipFill>
                <a:blip r:embed="rId19"/>
                <a:stretch>
                  <a:fillRect l="-223" t="-60000" b="-36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5AB200F8-D56D-4C53-B669-13DEBD94FDDC}"/>
              </a:ext>
            </a:extLst>
          </p:cNvPr>
          <p:cNvSpPr/>
          <p:nvPr/>
        </p:nvSpPr>
        <p:spPr>
          <a:xfrm>
            <a:off x="35495" y="124735"/>
            <a:ext cx="9085931" cy="468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люс 6">
            <a:extLst>
              <a:ext uri="{FF2B5EF4-FFF2-40B4-BE49-F238E27FC236}">
                <a16:creationId xmlns:a16="http://schemas.microsoft.com/office/drawing/2014/main" id="{6629DCCA-FEFE-4CD5-B6DC-AE1BE9050B9D}"/>
              </a:ext>
            </a:extLst>
          </p:cNvPr>
          <p:cNvSpPr/>
          <p:nvPr/>
        </p:nvSpPr>
        <p:spPr>
          <a:xfrm>
            <a:off x="6516216" y="5847709"/>
            <a:ext cx="360040" cy="30779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Минус 7">
            <a:extLst>
              <a:ext uri="{FF2B5EF4-FFF2-40B4-BE49-F238E27FC236}">
                <a16:creationId xmlns:a16="http://schemas.microsoft.com/office/drawing/2014/main" id="{296C1C3A-D0FA-4B63-998E-B02C4D9C7904}"/>
              </a:ext>
            </a:extLst>
          </p:cNvPr>
          <p:cNvSpPr/>
          <p:nvPr/>
        </p:nvSpPr>
        <p:spPr>
          <a:xfrm>
            <a:off x="8435300" y="5867491"/>
            <a:ext cx="288000" cy="216000"/>
          </a:xfrm>
          <a:prstGeom prst="mathMinus">
            <a:avLst/>
          </a:prstGeom>
          <a:solidFill>
            <a:srgbClr val="2F26E6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098FFF-978D-4B4E-9C5A-7494A149CC9D}"/>
                  </a:ext>
                </a:extLst>
              </p:cNvPr>
              <p:cNvSpPr txBox="1"/>
              <p:nvPr/>
            </p:nvSpPr>
            <p:spPr>
              <a:xfrm>
                <a:off x="1886734" y="4546389"/>
                <a:ext cx="1008112" cy="300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it-IT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it-IT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it-IT" sz="2000" i="1" spc="100" baseline="-25000" dirty="0"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000" dirty="0">
                            <a:latin typeface="Georgia" panose="02040502050405020303" pitchFamily="18" charset="0"/>
                            <a:sym typeface="Symbol"/>
                          </a:rPr>
                          <m:t>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</m:sSub>
                  </m:oMath>
                </a14:m>
                <a:r>
                  <a:rPr lang="en-US" sz="2000" spc="100" baseline="-25000" dirty="0"/>
                  <a:t> </a:t>
                </a:r>
                <a:endParaRPr lang="ru-RU" sz="2000" spc="100" baseline="-25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098FFF-978D-4B4E-9C5A-7494A149C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34" y="4546389"/>
                <a:ext cx="1008112" cy="300147"/>
              </a:xfrm>
              <a:prstGeom prst="rect">
                <a:avLst/>
              </a:prstGeom>
              <a:blipFill>
                <a:blip r:embed="rId20"/>
                <a:stretch>
                  <a:fillRect l="-6667" t="-55102" b="-26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38F5D0-DA4A-4BEA-A737-4B7BD0EB1782}"/>
                  </a:ext>
                </a:extLst>
              </p:cNvPr>
              <p:cNvSpPr txBox="1"/>
              <p:nvPr/>
            </p:nvSpPr>
            <p:spPr>
              <a:xfrm>
                <a:off x="1754646" y="1984646"/>
                <a:ext cx="504000" cy="26968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9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spc="100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il</m:t>
                    </m:r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38F5D0-DA4A-4BEA-A737-4B7BD0EB1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46" y="1984646"/>
                <a:ext cx="504000" cy="269689"/>
              </a:xfrm>
              <a:prstGeom prst="rect">
                <a:avLst/>
              </a:prstGeom>
              <a:blipFill>
                <a:blip r:embed="rId21"/>
                <a:stretch>
                  <a:fillRect l="-5882" t="-28261" b="-2608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B136B4E-82EC-4652-89C5-4BF57A7BA4E0}"/>
                  </a:ext>
                </a:extLst>
              </p:cNvPr>
              <p:cNvSpPr txBox="1"/>
              <p:nvPr/>
            </p:nvSpPr>
            <p:spPr>
              <a:xfrm>
                <a:off x="6405808" y="1984646"/>
                <a:ext cx="504000" cy="26968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</m:t>
                    </m:r>
                    <m:r>
                      <m:rPr>
                        <m:nor/>
                      </m:rPr>
                      <a:rPr lang="it-IT" sz="1600" i="1" spc="100" baseline="-25000" dirty="0">
                        <a:latin typeface="Georgia" panose="02040502050405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il</m:t>
                    </m:r>
                  </m:oMath>
                </a14:m>
                <a:endParaRPr lang="ru-RU" sz="1600" spc="100" baseline="-25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B136B4E-82EC-4652-89C5-4BF57A7B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808" y="1984646"/>
                <a:ext cx="504000" cy="269689"/>
              </a:xfrm>
              <a:prstGeom prst="rect">
                <a:avLst/>
              </a:prstGeom>
              <a:blipFill>
                <a:blip r:embed="rId22"/>
                <a:stretch>
                  <a:fillRect l="-5952" t="-28261" b="-2608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001F1D-9048-4E56-B91A-09D5DFCB3A99}"/>
                  </a:ext>
                </a:extLst>
              </p:cNvPr>
              <p:cNvSpPr txBox="1"/>
              <p:nvPr/>
            </p:nvSpPr>
            <p:spPr>
              <a:xfrm>
                <a:off x="7278946" y="1980643"/>
                <a:ext cx="1224000" cy="2785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RU" sz="1600" dirty="0">
                              <a:latin typeface="Georgia" panose="02040502050405020303" pitchFamily="18" charset="0"/>
                              <a:sym typeface="Symbol"/>
                            </a:rPr>
                            <m:t>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dirty="0"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</m:t>
                      </m:r>
                      <m:r>
                        <m:rPr>
                          <m:nor/>
                        </m:rPr>
                        <a:rPr lang="it-IT" sz="1600" i="1" spc="100" baseline="-25000" dirty="0"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il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600" dirty="0"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</m:t>
                      </m:r>
                      <m:r>
                        <m:rPr>
                          <m:nor/>
                        </m:rPr>
                        <a:rPr lang="it-IT" sz="1600" i="1" baseline="-25000" dirty="0"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600" b="0" i="1" baseline="-25000" dirty="0" smtClean="0"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001F1D-9048-4E56-B91A-09D5DFCB3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946" y="1980643"/>
                <a:ext cx="1224000" cy="278538"/>
              </a:xfrm>
              <a:prstGeom prst="rect">
                <a:avLst/>
              </a:prstGeom>
              <a:blipFill>
                <a:blip r:embed="rId23"/>
                <a:stretch>
                  <a:fillRect b="-125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61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6" grpId="0"/>
      <p:bldP spid="42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862343"/>
              </p:ext>
            </p:extLst>
          </p:nvPr>
        </p:nvGraphicFramePr>
        <p:xfrm>
          <a:off x="505469" y="260648"/>
          <a:ext cx="79549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" name="Equation" r:id="rId3" imgW="4152600" imgH="241200" progId="Equation.DSMT4">
                  <p:embed/>
                </p:oleObj>
              </mc:Choice>
              <mc:Fallback>
                <p:oleObj name="Equation" r:id="rId3" imgW="4152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469" y="260648"/>
                        <a:ext cx="7954963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980682"/>
              </p:ext>
            </p:extLst>
          </p:nvPr>
        </p:nvGraphicFramePr>
        <p:xfrm>
          <a:off x="1222375" y="1052736"/>
          <a:ext cx="651827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" name="Equation" r:id="rId5" imgW="3403440" imgH="761760" progId="Equation.DSMT4">
                  <p:embed/>
                </p:oleObj>
              </mc:Choice>
              <mc:Fallback>
                <p:oleObj name="Equation" r:id="rId5" imgW="3403440" imgH="7617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052736"/>
                        <a:ext cx="651827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26903"/>
              </p:ext>
            </p:extLst>
          </p:nvPr>
        </p:nvGraphicFramePr>
        <p:xfrm>
          <a:off x="3203849" y="2636912"/>
          <a:ext cx="1872208" cy="2129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" name="Equation" r:id="rId7" imgW="1218960" imgH="1384200" progId="Equation.DSMT4">
                  <p:embed/>
                </p:oleObj>
              </mc:Choice>
              <mc:Fallback>
                <p:oleObj name="Equation" r:id="rId7" imgW="1218960" imgH="13842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9" y="2636912"/>
                        <a:ext cx="1872208" cy="2129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36512" y="5048016"/>
            <a:ext cx="91805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/>
              <a:t> =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i="1" baseline="-25000" dirty="0">
                <a:latin typeface="Georgia" panose="02040502050405020303" pitchFamily="18" charset="0"/>
              </a:rPr>
              <a:t>i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b="1" dirty="0" err="1">
                <a:latin typeface="Georgia" panose="02040502050405020303" pitchFamily="18" charset="0"/>
              </a:rPr>
              <a:t>e</a:t>
            </a:r>
            <a:r>
              <a:rPr lang="en-US" sz="2200" i="1" baseline="-25000" dirty="0" err="1">
                <a:latin typeface="Georgia" panose="02040502050405020303" pitchFamily="18" charset="0"/>
              </a:rPr>
              <a:t>i</a:t>
            </a:r>
            <a:r>
              <a:rPr lang="en-US" sz="2200" i="1" baseline="-25000" dirty="0"/>
              <a:t> </a:t>
            </a:r>
            <a:r>
              <a:rPr lang="en-US" sz="2200" dirty="0"/>
              <a:t>=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11</a:t>
            </a:r>
            <a:r>
              <a:rPr lang="en-US" sz="2200" b="1" dirty="0">
                <a:latin typeface="Georgia" panose="02040502050405020303" pitchFamily="18" charset="0"/>
              </a:rPr>
              <a:t>e</a:t>
            </a:r>
            <a:r>
              <a:rPr lang="en-US" sz="2200" baseline="-25000" dirty="0"/>
              <a:t>1 </a:t>
            </a:r>
            <a:r>
              <a:rPr lang="en-US" sz="2200" dirty="0"/>
              <a:t>+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21</a:t>
            </a:r>
            <a:r>
              <a:rPr lang="en-US" sz="2200" b="1" dirty="0">
                <a:latin typeface="Georgia" panose="02040502050405020303" pitchFamily="18" charset="0"/>
              </a:rPr>
              <a:t>e</a:t>
            </a:r>
            <a:r>
              <a:rPr lang="en-US" sz="2200" baseline="-25000" dirty="0"/>
              <a:t>2</a:t>
            </a:r>
            <a:r>
              <a:rPr lang="en-US" sz="2200" b="1" dirty="0"/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31</a:t>
            </a:r>
            <a:r>
              <a:rPr lang="en-US" sz="2200" b="1" dirty="0">
                <a:latin typeface="Georgia" panose="02040502050405020303" pitchFamily="18" charset="0"/>
              </a:rPr>
              <a:t>e</a:t>
            </a:r>
            <a:r>
              <a:rPr lang="en-US" sz="2200" baseline="-25000" dirty="0"/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2</a:t>
            </a:r>
            <a:r>
              <a:rPr lang="en-US" sz="2200" dirty="0"/>
              <a:t> =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i="1" baseline="-25000" dirty="0">
                <a:latin typeface="Georgia" panose="02040502050405020303" pitchFamily="18" charset="0"/>
              </a:rPr>
              <a:t>i</a:t>
            </a:r>
            <a:r>
              <a:rPr lang="en-US" sz="2200" baseline="-25000" dirty="0"/>
              <a:t>2</a:t>
            </a:r>
            <a:r>
              <a:rPr lang="en-US" sz="2200" dirty="0"/>
              <a:t> </a:t>
            </a:r>
            <a:r>
              <a:rPr lang="en-US" sz="2200" b="1" dirty="0" err="1">
                <a:latin typeface="Georgia" panose="02040502050405020303" pitchFamily="18" charset="0"/>
              </a:rPr>
              <a:t>e</a:t>
            </a:r>
            <a:r>
              <a:rPr lang="en-US" sz="2200" i="1" baseline="-25000" dirty="0" err="1">
                <a:latin typeface="Georgia" panose="02040502050405020303" pitchFamily="18" charset="0"/>
              </a:rPr>
              <a:t>i</a:t>
            </a:r>
            <a:r>
              <a:rPr lang="en-US" sz="2200" i="1" baseline="-25000" dirty="0">
                <a:latin typeface="Georgia" panose="02040502050405020303" pitchFamily="18" charset="0"/>
              </a:rPr>
              <a:t> </a:t>
            </a:r>
            <a:r>
              <a:rPr lang="en-US" sz="2200" dirty="0"/>
              <a:t>=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12</a:t>
            </a:r>
            <a:r>
              <a:rPr lang="en-US" sz="2200" b="1" dirty="0">
                <a:latin typeface="Georgia" panose="02040502050405020303" pitchFamily="18" charset="0"/>
              </a:rPr>
              <a:t>e</a:t>
            </a:r>
            <a:r>
              <a:rPr lang="en-US" sz="2200" baseline="-25000" dirty="0"/>
              <a:t>1 </a:t>
            </a:r>
            <a:r>
              <a:rPr lang="en-US" sz="2200" dirty="0"/>
              <a:t>+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22</a:t>
            </a:r>
            <a:r>
              <a:rPr lang="en-US" sz="2200" b="1" dirty="0">
                <a:latin typeface="Georgia" panose="02040502050405020303" pitchFamily="18" charset="0"/>
              </a:rPr>
              <a:t>e</a:t>
            </a:r>
            <a:r>
              <a:rPr lang="en-US" sz="2200" baseline="-25000" dirty="0"/>
              <a:t>2</a:t>
            </a:r>
            <a:r>
              <a:rPr lang="en-US" sz="2200" b="1" dirty="0"/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i="1" dirty="0">
                <a:latin typeface="Georgia" panose="02040502050405020303" pitchFamily="18" charset="0"/>
              </a:rPr>
              <a:t>T</a:t>
            </a:r>
            <a:r>
              <a:rPr lang="en-US" sz="2200" baseline="-25000" dirty="0"/>
              <a:t>32</a:t>
            </a:r>
            <a:r>
              <a:rPr lang="en-US" sz="2200" b="1" dirty="0">
                <a:latin typeface="Georgia" panose="02040502050405020303" pitchFamily="18" charset="0"/>
              </a:rPr>
              <a:t>e</a:t>
            </a:r>
            <a:r>
              <a:rPr lang="en-US" sz="2200" baseline="-25000" dirty="0"/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de-DE" sz="2200" b="1" dirty="0">
                <a:latin typeface="Georgia" panose="02040502050405020303" pitchFamily="18" charset="0"/>
              </a:rPr>
              <a:t>T</a:t>
            </a:r>
            <a:r>
              <a:rPr lang="de-DE" sz="2200" baseline="-25000" dirty="0"/>
              <a:t>3</a:t>
            </a:r>
            <a:r>
              <a:rPr lang="de-DE" sz="2200" dirty="0"/>
              <a:t> = </a:t>
            </a:r>
            <a:r>
              <a:rPr lang="de-DE" sz="2200" i="1" dirty="0">
                <a:latin typeface="Georgia" panose="02040502050405020303" pitchFamily="18" charset="0"/>
              </a:rPr>
              <a:t>T</a:t>
            </a:r>
            <a:r>
              <a:rPr lang="de-DE" sz="2200" i="1" baseline="-25000" dirty="0"/>
              <a:t>i</a:t>
            </a:r>
            <a:r>
              <a:rPr lang="de-DE" sz="2200" baseline="-25000" dirty="0"/>
              <a:t>3</a:t>
            </a:r>
            <a:r>
              <a:rPr lang="de-DE" sz="2200" dirty="0"/>
              <a:t> </a:t>
            </a:r>
            <a:r>
              <a:rPr lang="de-DE" sz="2200" b="1" dirty="0">
                <a:latin typeface="Georgia" panose="02040502050405020303" pitchFamily="18" charset="0"/>
              </a:rPr>
              <a:t>e</a:t>
            </a:r>
            <a:r>
              <a:rPr lang="de-DE" sz="2200" i="1" baseline="-25000" dirty="0">
                <a:latin typeface="Georgia" panose="02040502050405020303" pitchFamily="18" charset="0"/>
              </a:rPr>
              <a:t>i </a:t>
            </a:r>
            <a:r>
              <a:rPr lang="de-DE" sz="2200" dirty="0">
                <a:latin typeface="Georgia" panose="02040502050405020303" pitchFamily="18" charset="0"/>
              </a:rPr>
              <a:t>= </a:t>
            </a:r>
            <a:r>
              <a:rPr lang="de-DE" sz="2200" i="1" dirty="0">
                <a:latin typeface="Georgia" panose="02040502050405020303" pitchFamily="18" charset="0"/>
              </a:rPr>
              <a:t>T</a:t>
            </a:r>
            <a:r>
              <a:rPr lang="de-DE" sz="2200" baseline="-25000" dirty="0"/>
              <a:t>13</a:t>
            </a:r>
            <a:r>
              <a:rPr lang="de-DE" sz="2200" b="1" dirty="0">
                <a:latin typeface="Georgia" panose="02040502050405020303" pitchFamily="18" charset="0"/>
              </a:rPr>
              <a:t>e</a:t>
            </a:r>
            <a:r>
              <a:rPr lang="de-DE" sz="2200" baseline="-25000" dirty="0"/>
              <a:t>1 </a:t>
            </a:r>
            <a:r>
              <a:rPr lang="de-DE" sz="2200" dirty="0"/>
              <a:t>+ </a:t>
            </a:r>
            <a:r>
              <a:rPr lang="de-DE" sz="2200" i="1" dirty="0">
                <a:latin typeface="Georgia" panose="02040502050405020303" pitchFamily="18" charset="0"/>
              </a:rPr>
              <a:t>T</a:t>
            </a:r>
            <a:r>
              <a:rPr lang="de-DE" sz="2200" baseline="-25000" dirty="0"/>
              <a:t>23</a:t>
            </a:r>
            <a:r>
              <a:rPr lang="de-DE" sz="2200" b="1" dirty="0">
                <a:latin typeface="Georgia" panose="02040502050405020303" pitchFamily="18" charset="0"/>
              </a:rPr>
              <a:t>e</a:t>
            </a:r>
            <a:r>
              <a:rPr lang="de-DE" sz="2200" baseline="-25000" dirty="0"/>
              <a:t>2</a:t>
            </a:r>
            <a:r>
              <a:rPr lang="de-DE" sz="2200" b="1" dirty="0"/>
              <a:t> </a:t>
            </a:r>
            <a:r>
              <a:rPr lang="de-DE" sz="2200" dirty="0"/>
              <a:t>+</a:t>
            </a:r>
            <a:r>
              <a:rPr lang="de-DE" sz="2200" b="1" dirty="0"/>
              <a:t> </a:t>
            </a:r>
            <a:r>
              <a:rPr lang="de-DE" sz="2200" i="1" dirty="0">
                <a:latin typeface="Georgia" panose="02040502050405020303" pitchFamily="18" charset="0"/>
              </a:rPr>
              <a:t>T</a:t>
            </a:r>
            <a:r>
              <a:rPr lang="de-DE" sz="2200" baseline="-25000" dirty="0"/>
              <a:t>33</a:t>
            </a:r>
            <a:r>
              <a:rPr lang="de-DE" sz="2200" b="1" dirty="0">
                <a:latin typeface="Georgia" panose="02040502050405020303" pitchFamily="18" charset="0"/>
              </a:rPr>
              <a:t>e</a:t>
            </a:r>
            <a:r>
              <a:rPr lang="de-DE" sz="2200" baseline="-25000" dirty="0"/>
              <a:t>3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067944" y="5085184"/>
            <a:ext cx="5076056" cy="400110"/>
          </a:xfrm>
          <a:prstGeom prst="rect">
            <a:avLst/>
          </a:prstGeom>
          <a:solidFill>
            <a:srgbClr val="FFFF79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spc="-30" dirty="0"/>
              <a:t>is collinear with </a:t>
            </a:r>
            <a:r>
              <a:rPr lang="en-US" sz="2000" b="1" spc="-30" dirty="0">
                <a:latin typeface="Georgia" panose="02040502050405020303" pitchFamily="18" charset="0"/>
              </a:rPr>
              <a:t>e</a:t>
            </a:r>
            <a:r>
              <a:rPr lang="en-US" sz="2000" spc="-30" baseline="-25000" dirty="0"/>
              <a:t>1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spc="-30" dirty="0"/>
              <a:t> if and only if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21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31</a:t>
            </a:r>
            <a:r>
              <a:rPr lang="en-US" sz="2000" dirty="0"/>
              <a:t> 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81000" y="5485372"/>
            <a:ext cx="5076056" cy="400110"/>
          </a:xfrm>
          <a:prstGeom prst="rect">
            <a:avLst/>
          </a:prstGeom>
          <a:solidFill>
            <a:srgbClr val="F5F8EE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spc="-30" dirty="0"/>
              <a:t>is collinear with </a:t>
            </a:r>
            <a:r>
              <a:rPr lang="en-US" sz="2000" b="1" spc="-30" dirty="0">
                <a:latin typeface="Georgia" panose="02040502050405020303" pitchFamily="18" charset="0"/>
              </a:rPr>
              <a:t>e</a:t>
            </a:r>
            <a:r>
              <a:rPr lang="en-US" sz="2000" spc="-30" baseline="-25000" dirty="0"/>
              <a:t>2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spc="-30" dirty="0"/>
              <a:t> if and only if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12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32</a:t>
            </a:r>
            <a:r>
              <a:rPr lang="en-US" sz="2000" dirty="0"/>
              <a:t> 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2899" y="5909210"/>
            <a:ext cx="5076056" cy="400110"/>
          </a:xfrm>
          <a:prstGeom prst="rect">
            <a:avLst/>
          </a:prstGeom>
          <a:solidFill>
            <a:srgbClr val="FDF2E7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3</a:t>
            </a:r>
            <a:r>
              <a:rPr lang="en-US" sz="2000" dirty="0"/>
              <a:t> </a:t>
            </a:r>
            <a:r>
              <a:rPr lang="en-US" sz="2000" spc="-30" dirty="0"/>
              <a:t>is collinear with </a:t>
            </a:r>
            <a:r>
              <a:rPr lang="en-US" sz="2000" b="1" spc="-30" dirty="0">
                <a:latin typeface="Georgia" panose="02040502050405020303" pitchFamily="18" charset="0"/>
              </a:rPr>
              <a:t>e</a:t>
            </a:r>
            <a:r>
              <a:rPr lang="en-US" sz="2000" spc="-30" baseline="-25000" dirty="0"/>
              <a:t>3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spc="-30" dirty="0"/>
              <a:t> if and only if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13 </a:t>
            </a:r>
            <a:r>
              <a:rPr lang="en-US" sz="2000" dirty="0"/>
              <a:t>=</a:t>
            </a:r>
            <a:r>
              <a:rPr lang="en-US" sz="2000" b="1" dirty="0"/>
              <a:t> </a:t>
            </a:r>
            <a:r>
              <a:rPr lang="en-US" sz="2000" i="1" dirty="0">
                <a:latin typeface="Georgia" panose="02040502050405020303" pitchFamily="18" charset="0"/>
              </a:rPr>
              <a:t>T</a:t>
            </a:r>
            <a:r>
              <a:rPr lang="en-US" sz="2000" baseline="-25000" dirty="0"/>
              <a:t>23</a:t>
            </a:r>
            <a:r>
              <a:rPr lang="en-US" sz="2000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643385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1" name="Группа 70"/>
          <p:cNvGrpSpPr/>
          <p:nvPr/>
        </p:nvGrpSpPr>
        <p:grpSpPr>
          <a:xfrm>
            <a:off x="0" y="44624"/>
            <a:ext cx="2983980" cy="3511376"/>
            <a:chOff x="0" y="44624"/>
            <a:chExt cx="2983980" cy="3511376"/>
          </a:xfrm>
        </p:grpSpPr>
        <p:grpSp>
          <p:nvGrpSpPr>
            <p:cNvPr id="9" name="Group 1"/>
            <p:cNvGrpSpPr>
              <a:grpSpLocks/>
            </p:cNvGrpSpPr>
            <p:nvPr/>
          </p:nvGrpSpPr>
          <p:grpSpPr bwMode="auto">
            <a:xfrm>
              <a:off x="179512" y="44624"/>
              <a:ext cx="2804468" cy="3359522"/>
              <a:chOff x="2273" y="1091"/>
              <a:chExt cx="3282" cy="4271"/>
            </a:xfrm>
          </p:grpSpPr>
          <p:sp>
            <p:nvSpPr>
              <p:cNvPr id="10" name="Text Box 24"/>
              <p:cNvSpPr txBox="1">
                <a:spLocks noChangeArrowheads="1"/>
              </p:cNvSpPr>
              <p:nvPr/>
            </p:nvSpPr>
            <p:spPr bwMode="auto">
              <a:xfrm>
                <a:off x="4979" y="4311"/>
                <a:ext cx="576" cy="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2F26E6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e</a:t>
                </a:r>
                <a:r>
                  <a:rPr kumimoji="0" lang="en-US" altLang="en-US" sz="2400" b="0" i="0" u="none" strike="noStrike" cap="none" normalizeH="0" baseline="-30000" dirty="0">
                    <a:ln>
                      <a:noFill/>
                    </a:ln>
                    <a:solidFill>
                      <a:srgbClr val="2F26E6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F26E6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Text Box 23"/>
              <p:cNvSpPr txBox="1">
                <a:spLocks noChangeArrowheads="1"/>
              </p:cNvSpPr>
              <p:nvPr/>
            </p:nvSpPr>
            <p:spPr bwMode="auto">
              <a:xfrm>
                <a:off x="4166" y="3144"/>
                <a:ext cx="612" cy="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2F26E6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T</a:t>
                </a:r>
                <a:r>
                  <a:rPr kumimoji="0" lang="en-US" altLang="en-US" sz="2400" b="0" i="0" u="none" strike="noStrike" cap="none" normalizeH="0" baseline="-30000" dirty="0">
                    <a:ln>
                      <a:noFill/>
                    </a:ln>
                    <a:solidFill>
                      <a:srgbClr val="2F26E6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F26E6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 Box 22"/>
              <p:cNvSpPr txBox="1">
                <a:spLocks noChangeArrowheads="1"/>
              </p:cNvSpPr>
              <p:nvPr/>
            </p:nvSpPr>
            <p:spPr bwMode="auto">
              <a:xfrm>
                <a:off x="3809" y="4533"/>
                <a:ext cx="61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9900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T</a:t>
                </a:r>
                <a:r>
                  <a:rPr kumimoji="0" lang="en-US" altLang="en-US" sz="2400" b="0" i="0" u="none" strike="noStrike" cap="none" normalizeH="0" baseline="-30000" dirty="0">
                    <a:ln>
                      <a:noFill/>
                    </a:ln>
                    <a:solidFill>
                      <a:srgbClr val="0099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99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2894" y="1201"/>
                <a:ext cx="737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T</a:t>
                </a:r>
                <a:r>
                  <a:rPr kumimoji="0" lang="ru-RU" altLang="en-US" sz="2400" b="0" i="0" u="none" strike="noStrike" cap="none" normalizeH="0" baseline="-3000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20"/>
              <p:cNvSpPr txBox="1">
                <a:spLocks noChangeArrowheads="1"/>
              </p:cNvSpPr>
              <p:nvPr/>
            </p:nvSpPr>
            <p:spPr bwMode="auto">
              <a:xfrm>
                <a:off x="3023" y="4727"/>
                <a:ext cx="576" cy="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9900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e</a:t>
                </a:r>
                <a:r>
                  <a:rPr kumimoji="0" lang="ru-RU" altLang="en-US" sz="2400" b="0" i="0" u="none" strike="noStrike" cap="none" normalizeH="0" baseline="-30000" dirty="0">
                    <a:ln>
                      <a:noFill/>
                    </a:ln>
                    <a:solidFill>
                      <a:srgbClr val="0099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0099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 Box 19"/>
              <p:cNvSpPr txBox="1">
                <a:spLocks noChangeArrowheads="1"/>
              </p:cNvSpPr>
              <p:nvPr/>
            </p:nvSpPr>
            <p:spPr bwMode="auto">
              <a:xfrm>
                <a:off x="3756" y="2674"/>
                <a:ext cx="576" cy="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e</a:t>
                </a:r>
                <a:r>
                  <a:rPr kumimoji="0" lang="ru-RU" altLang="en-US" sz="2400" b="0" i="0" u="none" strike="noStrike" cap="none" normalizeH="0" baseline="-3000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" name="Группа 30"/>
              <p:cNvGrpSpPr>
                <a:grpSpLocks/>
              </p:cNvGrpSpPr>
              <p:nvPr/>
            </p:nvGrpSpPr>
            <p:grpSpPr bwMode="auto">
              <a:xfrm>
                <a:off x="2273" y="1091"/>
                <a:ext cx="3211" cy="4271"/>
                <a:chOff x="0" y="0"/>
                <a:chExt cx="16142" cy="24929"/>
              </a:xfrm>
            </p:grpSpPr>
            <p:grpSp>
              <p:nvGrpSpPr>
                <p:cNvPr id="17" name="Группа 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6065" cy="24929"/>
                  <a:chOff x="0" y="0"/>
                  <a:chExt cx="16065" cy="24929"/>
                </a:xfrm>
              </p:grpSpPr>
              <p:grpSp>
                <p:nvGrpSpPr>
                  <p:cNvPr id="21" name="Группа 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6065" cy="24929"/>
                    <a:chOff x="0" y="0"/>
                    <a:chExt cx="16065" cy="24929"/>
                  </a:xfrm>
                </p:grpSpPr>
                <p:grpSp>
                  <p:nvGrpSpPr>
                    <p:cNvPr id="23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14293"/>
                      <a:ext cx="16065" cy="10636"/>
                      <a:chOff x="0" y="14274"/>
                      <a:chExt cx="10" cy="6"/>
                    </a:xfrm>
                  </p:grpSpPr>
                  <p:sp>
                    <p:nvSpPr>
                      <p:cNvPr id="31" name="Text Box 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14274"/>
                        <a:ext cx="1" cy="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91440" tIns="45720" rIns="91440" bIns="4572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2" name="Text Box 8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" y="14279"/>
                        <a:ext cx="2" cy="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91440" tIns="45720" rIns="91440" bIns="4572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sp>
                  <p:nvSpPr>
                    <p:cNvPr id="24" name="Прямая со стрелкой 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850" y="0"/>
                      <a:ext cx="4819" cy="19558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C00000"/>
                      </a:solidFill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Полилиния 10"/>
                    <p:cNvSpPr>
                      <a:spLocks/>
                    </p:cNvSpPr>
                    <p:nvPr/>
                  </p:nvSpPr>
                  <p:spPr bwMode="auto">
                    <a:xfrm>
                      <a:off x="6436" y="14545"/>
                      <a:ext cx="1283" cy="683"/>
                    </a:xfrm>
                    <a:custGeom>
                      <a:avLst/>
                      <a:gdLst>
                        <a:gd name="T0" fmla="*/ 0 w 143302"/>
                        <a:gd name="T1" fmla="*/ 68238 h 68238"/>
                        <a:gd name="T2" fmla="*/ 42748 w 143302"/>
                        <a:gd name="T3" fmla="*/ 27295 h 68238"/>
                        <a:gd name="T4" fmla="*/ 79387 w 143302"/>
                        <a:gd name="T5" fmla="*/ 11373 h 68238"/>
                        <a:gd name="T6" fmla="*/ 128241 w 143302"/>
                        <a:gd name="T7" fmla="*/ 0 h 68238"/>
                        <a:gd name="T8" fmla="*/ 128241 w 143302"/>
                        <a:gd name="T9" fmla="*/ 0 h 682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43302"/>
                        <a:gd name="T16" fmla="*/ 0 h 68238"/>
                        <a:gd name="T17" fmla="*/ 143302 w 143302"/>
                        <a:gd name="T18" fmla="*/ 68238 h 682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43302" h="68238">
                          <a:moveTo>
                            <a:pt x="0" y="68238"/>
                          </a:moveTo>
                          <a:cubicBezTo>
                            <a:pt x="16491" y="52505"/>
                            <a:pt x="32983" y="36772"/>
                            <a:pt x="47768" y="27295"/>
                          </a:cubicBezTo>
                          <a:cubicBezTo>
                            <a:pt x="62553" y="17818"/>
                            <a:pt x="72789" y="15922"/>
                            <a:pt x="88711" y="11373"/>
                          </a:cubicBezTo>
                          <a:cubicBezTo>
                            <a:pt x="104633" y="6824"/>
                            <a:pt x="143302" y="0"/>
                            <a:pt x="143302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C00000"/>
                      </a:solidFill>
                      <a:miter lim="800000"/>
                      <a:headEnd/>
                      <a:tailEnd type="arrow" w="med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6" name="Прямая со стрелкой 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835" y="10881"/>
                      <a:ext cx="2562" cy="844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2F26E6"/>
                      </a:solidFill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Прямая со стрелкой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15" y="19648"/>
                      <a:ext cx="465" cy="4156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9900"/>
                      </a:solidFill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Полилиния 13"/>
                    <p:cNvSpPr>
                      <a:spLocks/>
                    </p:cNvSpPr>
                    <p:nvPr/>
                  </p:nvSpPr>
                  <p:spPr bwMode="auto">
                    <a:xfrm>
                      <a:off x="9082" y="15149"/>
                      <a:ext cx="3927" cy="4361"/>
                    </a:xfrm>
                    <a:custGeom>
                      <a:avLst/>
                      <a:gdLst>
                        <a:gd name="T0" fmla="*/ 0 w 288985"/>
                        <a:gd name="T1" fmla="*/ 0 h 340744"/>
                        <a:gd name="T2" fmla="*/ 210986 w 288985"/>
                        <a:gd name="T3" fmla="*/ 121448 h 340744"/>
                        <a:gd name="T4" fmla="*/ 345782 w 288985"/>
                        <a:gd name="T5" fmla="*/ 325699 h 340744"/>
                        <a:gd name="T6" fmla="*/ 392668 w 288985"/>
                        <a:gd name="T7" fmla="*/ 436106 h 340744"/>
                        <a:gd name="T8" fmla="*/ 392668 w 288985"/>
                        <a:gd name="T9" fmla="*/ 436106 h 3407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8985"/>
                        <a:gd name="T16" fmla="*/ 0 h 340744"/>
                        <a:gd name="T17" fmla="*/ 288985 w 288985"/>
                        <a:gd name="T18" fmla="*/ 340744 h 3407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8985" h="340744">
                          <a:moveTo>
                            <a:pt x="0" y="0"/>
                          </a:moveTo>
                          <a:cubicBezTo>
                            <a:pt x="56431" y="26239"/>
                            <a:pt x="112863" y="52478"/>
                            <a:pt x="155276" y="94891"/>
                          </a:cubicBezTo>
                          <a:cubicBezTo>
                            <a:pt x="197689" y="137304"/>
                            <a:pt x="232194" y="213504"/>
                            <a:pt x="254479" y="254479"/>
                          </a:cubicBezTo>
                          <a:cubicBezTo>
                            <a:pt x="276764" y="295454"/>
                            <a:pt x="288985" y="340744"/>
                            <a:pt x="288985" y="340744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2F26E6"/>
                      </a:solidFill>
                      <a:miter lim="800000"/>
                      <a:headEnd/>
                      <a:tailEnd type="arrow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9" name="Прямая со стрелкой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40" y="18406"/>
                      <a:ext cx="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Полилиния 15"/>
                    <p:cNvSpPr>
                      <a:spLocks/>
                    </p:cNvSpPr>
                    <p:nvPr/>
                  </p:nvSpPr>
                  <p:spPr bwMode="auto">
                    <a:xfrm rot="1298070">
                      <a:off x="5603" y="20597"/>
                      <a:ext cx="2280" cy="1137"/>
                    </a:xfrm>
                    <a:custGeom>
                      <a:avLst/>
                      <a:gdLst>
                        <a:gd name="T0" fmla="*/ 227985 w 513271"/>
                        <a:gd name="T1" fmla="*/ 0 h 160866"/>
                        <a:gd name="T2" fmla="*/ 189668 w 513271"/>
                        <a:gd name="T3" fmla="*/ 64036 h 160866"/>
                        <a:gd name="T4" fmla="*/ 120698 w 513271"/>
                        <a:gd name="T5" fmla="*/ 100628 h 160866"/>
                        <a:gd name="T6" fmla="*/ 63222 w 513271"/>
                        <a:gd name="T7" fmla="*/ 112825 h 160866"/>
                        <a:gd name="T8" fmla="*/ 1916 w 513271"/>
                        <a:gd name="T9" fmla="*/ 112825 h 160866"/>
                        <a:gd name="T10" fmla="*/ 0 w 513271"/>
                        <a:gd name="T11" fmla="*/ 112825 h 16086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13271"/>
                        <a:gd name="T19" fmla="*/ 0 h 160866"/>
                        <a:gd name="T20" fmla="*/ 513271 w 513271"/>
                        <a:gd name="T21" fmla="*/ 160866 h 16086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13271" h="160866">
                          <a:moveTo>
                            <a:pt x="513271" y="0"/>
                          </a:moveTo>
                          <a:cubicBezTo>
                            <a:pt x="490267" y="33427"/>
                            <a:pt x="467263" y="66855"/>
                            <a:pt x="427007" y="90578"/>
                          </a:cubicBezTo>
                          <a:cubicBezTo>
                            <a:pt x="386750" y="114301"/>
                            <a:pt x="319177" y="130834"/>
                            <a:pt x="271732" y="142336"/>
                          </a:cubicBezTo>
                          <a:cubicBezTo>
                            <a:pt x="224287" y="153838"/>
                            <a:pt x="186905" y="156714"/>
                            <a:pt x="142335" y="159589"/>
                          </a:cubicBezTo>
                          <a:cubicBezTo>
                            <a:pt x="97765" y="162464"/>
                            <a:pt x="4313" y="159589"/>
                            <a:pt x="4313" y="159589"/>
                          </a:cubicBezTo>
                          <a:lnTo>
                            <a:pt x="0" y="159589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9900"/>
                      </a:solidFill>
                      <a:miter lim="800000"/>
                      <a:headEnd/>
                      <a:tailEnd type="arrow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22" name="Овал 7"/>
                  <p:cNvSpPr>
                    <a:spLocks noChangeArrowheads="1"/>
                  </p:cNvSpPr>
                  <p:nvPr/>
                </p:nvSpPr>
                <p:spPr bwMode="auto">
                  <a:xfrm>
                    <a:off x="7460" y="19198"/>
                    <a:ext cx="427" cy="4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8" name="Прямая со стрелкой 3"/>
                <p:cNvSpPr>
                  <a:spLocks noChangeShapeType="1"/>
                </p:cNvSpPr>
                <p:nvPr/>
              </p:nvSpPr>
              <p:spPr bwMode="auto">
                <a:xfrm flipH="1" flipV="1">
                  <a:off x="7771" y="9731"/>
                  <a:ext cx="0" cy="9590"/>
                </a:xfrm>
                <a:prstGeom prst="straightConnector1">
                  <a:avLst/>
                </a:prstGeom>
                <a:noFill/>
                <a:ln w="19050">
                  <a:solidFill>
                    <a:srgbClr val="C000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Прямая со стрелкой 4"/>
                <p:cNvSpPr>
                  <a:spLocks noChangeShapeType="1"/>
                </p:cNvSpPr>
                <p:nvPr/>
              </p:nvSpPr>
              <p:spPr bwMode="auto">
                <a:xfrm rot="5400000" flipH="1" flipV="1">
                  <a:off x="12010" y="15351"/>
                  <a:ext cx="0" cy="8265"/>
                </a:xfrm>
                <a:prstGeom prst="straightConnector1">
                  <a:avLst/>
                </a:prstGeom>
                <a:noFill/>
                <a:ln w="19050">
                  <a:solidFill>
                    <a:srgbClr val="2F26E6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Прямая со стрелкой 5"/>
                <p:cNvSpPr>
                  <a:spLocks noChangeShapeType="1"/>
                </p:cNvSpPr>
                <p:nvPr/>
              </p:nvSpPr>
              <p:spPr bwMode="auto">
                <a:xfrm flipH="1">
                  <a:off x="3600" y="19621"/>
                  <a:ext cx="3922" cy="3162"/>
                </a:xfrm>
                <a:prstGeom prst="straightConnector1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0" y="457200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0" y="774700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0" y="1549400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0" y="2324100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0" y="3098800"/>
              <a:ext cx="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3" name="Rectangle 71"/>
          <p:cNvSpPr>
            <a:spLocks noChangeArrowheads="1"/>
          </p:cNvSpPr>
          <p:nvPr/>
        </p:nvSpPr>
        <p:spPr bwMode="auto">
          <a:xfrm>
            <a:off x="0" y="3873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" name="Группа 72"/>
          <p:cNvGrpSpPr/>
          <p:nvPr/>
        </p:nvGrpSpPr>
        <p:grpSpPr>
          <a:xfrm>
            <a:off x="5073537" y="116632"/>
            <a:ext cx="2274921" cy="3086814"/>
            <a:chOff x="5073537" y="116632"/>
            <a:chExt cx="2274921" cy="3086814"/>
          </a:xfrm>
        </p:grpSpPr>
        <p:grpSp>
          <p:nvGrpSpPr>
            <p:cNvPr id="39" name="Group 39"/>
            <p:cNvGrpSpPr>
              <a:grpSpLocks/>
            </p:cNvGrpSpPr>
            <p:nvPr/>
          </p:nvGrpSpPr>
          <p:grpSpPr bwMode="auto">
            <a:xfrm>
              <a:off x="5073537" y="116632"/>
              <a:ext cx="2028825" cy="3024505"/>
              <a:chOff x="1643" y="3355"/>
              <a:chExt cx="3196" cy="4331"/>
            </a:xfrm>
          </p:grpSpPr>
          <p:sp>
            <p:nvSpPr>
              <p:cNvPr id="40" name="Text Box 60"/>
              <p:cNvSpPr txBox="1">
                <a:spLocks noChangeArrowheads="1"/>
              </p:cNvSpPr>
              <p:nvPr/>
            </p:nvSpPr>
            <p:spPr bwMode="auto">
              <a:xfrm>
                <a:off x="2522" y="6530"/>
                <a:ext cx="689" cy="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" name="Text Box 56"/>
              <p:cNvSpPr txBox="1">
                <a:spLocks noChangeArrowheads="1"/>
              </p:cNvSpPr>
              <p:nvPr/>
            </p:nvSpPr>
            <p:spPr bwMode="auto">
              <a:xfrm>
                <a:off x="3747" y="3596"/>
                <a:ext cx="689" cy="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Text Box 54"/>
              <p:cNvSpPr txBox="1">
                <a:spLocks noChangeArrowheads="1"/>
              </p:cNvSpPr>
              <p:nvPr/>
            </p:nvSpPr>
            <p:spPr bwMode="auto">
              <a:xfrm>
                <a:off x="3464" y="6879"/>
                <a:ext cx="629" cy="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Text Box 52"/>
              <p:cNvSpPr txBox="1">
                <a:spLocks noChangeArrowheads="1"/>
              </p:cNvSpPr>
              <p:nvPr/>
            </p:nvSpPr>
            <p:spPr bwMode="auto">
              <a:xfrm>
                <a:off x="3384" y="4736"/>
                <a:ext cx="649" cy="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5" name="Группа 3"/>
              <p:cNvGrpSpPr>
                <a:grpSpLocks/>
              </p:cNvGrpSpPr>
              <p:nvPr/>
            </p:nvGrpSpPr>
            <p:grpSpPr bwMode="auto">
              <a:xfrm>
                <a:off x="1643" y="3355"/>
                <a:ext cx="3196" cy="4038"/>
                <a:chOff x="0" y="0"/>
                <a:chExt cx="16065" cy="23572"/>
              </a:xfrm>
            </p:grpSpPr>
            <p:grpSp>
              <p:nvGrpSpPr>
                <p:cNvPr id="50" name="Group 87"/>
                <p:cNvGrpSpPr>
                  <a:grpSpLocks/>
                </p:cNvGrpSpPr>
                <p:nvPr/>
              </p:nvGrpSpPr>
              <p:grpSpPr bwMode="auto">
                <a:xfrm>
                  <a:off x="0" y="12935"/>
                  <a:ext cx="16065" cy="10637"/>
                  <a:chOff x="0" y="12918"/>
                  <a:chExt cx="10" cy="6"/>
                </a:xfrm>
              </p:grpSpPr>
              <p:sp>
                <p:nvSpPr>
                  <p:cNvPr id="55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2918"/>
                    <a:ext cx="1" cy="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91440" tIns="45720" rIns="91440" bIns="4572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6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" y="12924"/>
                    <a:ext cx="2" cy="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91440" tIns="45720" rIns="91440" bIns="4572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51" name="Прямая со стрелкой 5"/>
                <p:cNvSpPr>
                  <a:spLocks noChangeShapeType="1"/>
                </p:cNvSpPr>
                <p:nvPr/>
              </p:nvSpPr>
              <p:spPr bwMode="auto">
                <a:xfrm flipV="1">
                  <a:off x="6724" y="0"/>
                  <a:ext cx="5350" cy="17503"/>
                </a:xfrm>
                <a:prstGeom prst="straightConnector1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Прямая со стрелкой 6"/>
                <p:cNvSpPr>
                  <a:spLocks noChangeShapeType="1"/>
                </p:cNvSpPr>
                <p:nvPr/>
              </p:nvSpPr>
              <p:spPr bwMode="auto">
                <a:xfrm flipV="1">
                  <a:off x="6615" y="16633"/>
                  <a:ext cx="5979" cy="1029"/>
                </a:xfrm>
                <a:prstGeom prst="straightConnector1">
                  <a:avLst/>
                </a:prstGeom>
                <a:noFill/>
                <a:ln w="38100">
                  <a:solidFill>
                    <a:srgbClr val="2F26E6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Прямая со стрелкой 7"/>
                <p:cNvSpPr>
                  <a:spLocks noChangeAspect="1"/>
                </p:cNvSpPr>
                <p:nvPr/>
              </p:nvSpPr>
              <p:spPr bwMode="auto">
                <a:xfrm rot="-720000">
                  <a:off x="6859" y="17693"/>
                  <a:ext cx="1256" cy="3638"/>
                </a:xfrm>
                <a:prstGeom prst="straightConnector1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Прямая со стрелкой 8"/>
                <p:cNvSpPr>
                  <a:spLocks noChangeShapeType="1"/>
                </p:cNvSpPr>
                <p:nvPr/>
              </p:nvSpPr>
              <p:spPr bwMode="auto">
                <a:xfrm>
                  <a:off x="12540" y="17050"/>
                  <a:ext cx="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6" name="Прямая со стрелкой 11"/>
              <p:cNvSpPr>
                <a:spLocks noChangeShapeType="1"/>
              </p:cNvSpPr>
              <p:nvPr/>
            </p:nvSpPr>
            <p:spPr bwMode="auto">
              <a:xfrm flipV="1">
                <a:off x="2932" y="4847"/>
                <a:ext cx="562" cy="1544"/>
              </a:xfrm>
              <a:prstGeom prst="straightConnector1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Прямая со стрелкой 12"/>
              <p:cNvSpPr>
                <a:spLocks noChangeShapeType="1"/>
              </p:cNvSpPr>
              <p:nvPr/>
            </p:nvSpPr>
            <p:spPr bwMode="auto">
              <a:xfrm flipV="1">
                <a:off x="3028" y="6115"/>
                <a:ext cx="1494" cy="244"/>
              </a:xfrm>
              <a:prstGeom prst="straightConnector1">
                <a:avLst/>
              </a:prstGeom>
              <a:noFill/>
              <a:ln w="19050">
                <a:solidFill>
                  <a:srgbClr val="2F26E6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Прямая со стрелкой 13"/>
              <p:cNvSpPr>
                <a:spLocks noChangeAspect="1" noChangeShapeType="1"/>
              </p:cNvSpPr>
              <p:nvPr/>
            </p:nvSpPr>
            <p:spPr bwMode="auto">
              <a:xfrm rot="21000000">
                <a:off x="3040" y="6382"/>
                <a:ext cx="590" cy="1304"/>
              </a:xfrm>
              <a:prstGeom prst="straightConnector1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Овал 14"/>
              <p:cNvSpPr>
                <a:spLocks noChangeArrowheads="1"/>
              </p:cNvSpPr>
              <p:nvPr/>
            </p:nvSpPr>
            <p:spPr bwMode="auto">
              <a:xfrm>
                <a:off x="2874" y="6338"/>
                <a:ext cx="85" cy="8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6487051" y="376565"/>
              <a:ext cx="629766" cy="49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T</a:t>
              </a:r>
              <a:r>
                <a:rPr kumimoji="0" lang="ru-RU" altLang="en-US" sz="24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19"/>
            <p:cNvSpPr txBox="1">
              <a:spLocks noChangeArrowheads="1"/>
            </p:cNvSpPr>
            <p:nvPr/>
          </p:nvSpPr>
          <p:spPr bwMode="auto">
            <a:xfrm>
              <a:off x="5704839" y="1080928"/>
              <a:ext cx="492192" cy="449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sz="24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6195389" y="1599324"/>
              <a:ext cx="522954" cy="47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2F26E6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T</a:t>
              </a:r>
              <a:r>
                <a:rPr kumimoji="0" lang="en-US" altLang="en-US" sz="2400" b="0" i="0" u="none" strike="noStrike" cap="none" normalizeH="0" baseline="-30000" dirty="0">
                  <a:ln>
                    <a:noFill/>
                  </a:ln>
                  <a:solidFill>
                    <a:srgbClr val="2F26E6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F26E6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5547221" y="2338583"/>
              <a:ext cx="522954" cy="516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99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T</a:t>
              </a:r>
              <a:r>
                <a:rPr kumimoji="0" lang="en-US" altLang="en-US" sz="2400" b="0" i="0" u="none" strike="noStrike" cap="none" normalizeH="0" baseline="-30000" dirty="0">
                  <a:ln>
                    <a:noFill/>
                  </a:ln>
                  <a:solidFill>
                    <a:srgbClr val="0099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 Box 20"/>
            <p:cNvSpPr txBox="1">
              <a:spLocks noChangeArrowheads="1"/>
            </p:cNvSpPr>
            <p:nvPr/>
          </p:nvSpPr>
          <p:spPr bwMode="auto">
            <a:xfrm>
              <a:off x="6437932" y="2754304"/>
              <a:ext cx="492192" cy="449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99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sz="2400" b="0" i="0" u="none" strike="noStrike" cap="none" normalizeH="0" baseline="-30000" dirty="0">
                  <a:ln>
                    <a:noFill/>
                  </a:ln>
                  <a:solidFill>
                    <a:srgbClr val="0099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 Box 24"/>
            <p:cNvSpPr txBox="1">
              <a:spLocks noChangeArrowheads="1"/>
            </p:cNvSpPr>
            <p:nvPr/>
          </p:nvSpPr>
          <p:spPr bwMode="auto">
            <a:xfrm>
              <a:off x="6856266" y="1809993"/>
              <a:ext cx="492192" cy="449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2F26E6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sz="2400" b="0" i="0" u="none" strike="noStrike" cap="none" normalizeH="0" baseline="-30000" dirty="0">
                  <a:ln>
                    <a:noFill/>
                  </a:ln>
                  <a:solidFill>
                    <a:srgbClr val="2F26E6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F26E6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70" name="Объект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61229"/>
              </p:ext>
            </p:extLst>
          </p:nvPr>
        </p:nvGraphicFramePr>
        <p:xfrm>
          <a:off x="3589338" y="3213100"/>
          <a:ext cx="55324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6" name="Equation" r:id="rId3" imgW="2882880" imgH="622080" progId="Equation.DSMT4">
                  <p:embed/>
                </p:oleObj>
              </mc:Choice>
              <mc:Fallback>
                <p:oleObj name="Equation" r:id="rId3" imgW="2882880" imgH="6220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3213100"/>
                        <a:ext cx="5532437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281810"/>
              </p:ext>
            </p:extLst>
          </p:nvPr>
        </p:nvGraphicFramePr>
        <p:xfrm>
          <a:off x="5002485" y="4581128"/>
          <a:ext cx="28098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7" name="Equation" r:id="rId5" imgW="1828800" imgH="1028520" progId="Equation.DSMT4">
                  <p:embed/>
                </p:oleObj>
              </mc:Choice>
              <mc:Fallback>
                <p:oleObj name="Equation" r:id="rId5" imgW="1828800" imgH="102852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485" y="4581128"/>
                        <a:ext cx="280987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719879"/>
              </p:ext>
            </p:extLst>
          </p:nvPr>
        </p:nvGraphicFramePr>
        <p:xfrm>
          <a:off x="4387850" y="1696021"/>
          <a:ext cx="36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8" name="Equation" r:id="rId7" imgW="368280" imgH="495000" progId="Equation.DSMT4">
                  <p:embed/>
                </p:oleObj>
              </mc:Choice>
              <mc:Fallback>
                <p:oleObj name="Equation" r:id="rId7" imgW="3682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87850" y="1696021"/>
                        <a:ext cx="3683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758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856984" cy="32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</a:rPr>
              <a:t>Definition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direction which is given by a unit vector </a:t>
            </a:r>
            <a:r>
              <a:rPr lang="en-US" sz="2800" dirty="0">
                <a:sym typeface="Symbol"/>
              </a:rPr>
              <a:t>   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/>
              <a:t>, and has the property that the vector projection of the tensor </a:t>
            </a:r>
            <a:r>
              <a:rPr lang="en-US" sz="2800" b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 on such direction is collinear with the vector </a:t>
            </a:r>
          </a:p>
          <a:p>
            <a:endParaRPr lang="en-US" sz="24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is called the </a:t>
            </a:r>
            <a:r>
              <a:rPr lang="en-US" sz="2400" b="1" dirty="0">
                <a:solidFill>
                  <a:srgbClr val="2F26E6"/>
                </a:solidFill>
              </a:rPr>
              <a:t>principal direction </a:t>
            </a:r>
            <a:r>
              <a:rPr lang="en-US" sz="2400" dirty="0">
                <a:solidFill>
                  <a:srgbClr val="2F26E6"/>
                </a:solidFill>
              </a:rPr>
              <a:t>(principal axis) </a:t>
            </a:r>
            <a:r>
              <a:rPr lang="en-US" sz="2400" dirty="0"/>
              <a:t>of the tensor </a:t>
            </a:r>
            <a:r>
              <a:rPr lang="en-US" sz="2800" b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, and the value  </a:t>
            </a:r>
            <a:r>
              <a:rPr lang="en-US" sz="2800" b="1" dirty="0">
                <a:solidFill>
                  <a:srgbClr val="2F26E6"/>
                </a:solidFill>
                <a:sym typeface="Symbol"/>
              </a:rPr>
              <a:t></a:t>
            </a:r>
            <a:r>
              <a:rPr lang="en-US" sz="2400" dirty="0"/>
              <a:t>  equal to the length of this vector projection is called the </a:t>
            </a:r>
            <a:r>
              <a:rPr lang="en-US" sz="2400" b="1" dirty="0">
                <a:solidFill>
                  <a:srgbClr val="2F26E6"/>
                </a:solidFill>
              </a:rPr>
              <a:t>principal value (eigenvalue)</a:t>
            </a:r>
            <a:r>
              <a:rPr lang="en-US" sz="2400" dirty="0"/>
              <a:t> of the tensor </a:t>
            </a:r>
            <a:r>
              <a:rPr lang="en-US" sz="2800" b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75999"/>
              </p:ext>
            </p:extLst>
          </p:nvPr>
        </p:nvGraphicFramePr>
        <p:xfrm>
          <a:off x="3779911" y="1460679"/>
          <a:ext cx="1738635" cy="60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3" imgW="698400" imgH="241200" progId="Equation.DSMT4">
                  <p:embed/>
                </p:oleObj>
              </mc:Choice>
              <mc:Fallback>
                <p:oleObj name="Equation" r:id="rId3" imgW="698400" imgH="2412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1" y="1460679"/>
                        <a:ext cx="1738635" cy="60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557377"/>
              </p:ext>
            </p:extLst>
          </p:nvPr>
        </p:nvGraphicFramePr>
        <p:xfrm>
          <a:off x="5662753" y="633744"/>
          <a:ext cx="324000" cy="34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753" y="633744"/>
                        <a:ext cx="324000" cy="349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3820403"/>
            <a:ext cx="8856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i="1" dirty="0">
                <a:latin typeface="Georgia" panose="02040502050405020303" pitchFamily="18" charset="0"/>
              </a:rPr>
              <a:t>T</a:t>
            </a:r>
            <a:r>
              <a:rPr lang="nl-BE" sz="2800" i="1" baseline="-25000" dirty="0">
                <a:latin typeface="Georgia" panose="02040502050405020303" pitchFamily="18" charset="0"/>
              </a:rPr>
              <a:t>ij</a:t>
            </a:r>
            <a:r>
              <a:rPr lang="nl-BE" sz="2800" dirty="0">
                <a:latin typeface="Georgia" panose="02040502050405020303" pitchFamily="18" charset="0"/>
              </a:rPr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</a:t>
            </a:r>
            <a:r>
              <a:rPr lang="nl-BE" sz="2800" i="1" baseline="-25000" dirty="0">
                <a:latin typeface="Georgia" panose="02040502050405020303" pitchFamily="18" charset="0"/>
              </a:rPr>
              <a:t>j</a:t>
            </a:r>
            <a:r>
              <a:rPr lang="nl-BE" sz="2800" dirty="0">
                <a:latin typeface="Georgia" panose="02040502050405020303" pitchFamily="18" charset="0"/>
              </a:rPr>
              <a:t> </a:t>
            </a:r>
            <a:r>
              <a:rPr lang="nl-BE" sz="2800" b="1" dirty="0">
                <a:latin typeface="Georgia" panose="02040502050405020303" pitchFamily="18" charset="0"/>
              </a:rPr>
              <a:t>e</a:t>
            </a:r>
            <a:r>
              <a:rPr lang="nl-BE" sz="2800" i="1" baseline="-25000" dirty="0">
                <a:latin typeface="Georgia" panose="02040502050405020303" pitchFamily="18" charset="0"/>
              </a:rPr>
              <a:t>i </a:t>
            </a:r>
            <a:r>
              <a:rPr lang="nl-BE" sz="2800" dirty="0">
                <a:latin typeface="Georgia" panose="02040502050405020303" pitchFamily="18" charset="0"/>
              </a:rPr>
              <a:t> = 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</a:t>
            </a:r>
            <a:r>
              <a:rPr lang="nl-BE" sz="2800" b="1" dirty="0">
                <a:latin typeface="Georgia" panose="02040502050405020303" pitchFamily="18" charset="0"/>
              </a:rPr>
              <a:t> e</a:t>
            </a:r>
            <a:r>
              <a:rPr lang="nl-BE" sz="2800" i="1" baseline="-25000" dirty="0">
                <a:latin typeface="Georgia" panose="02040502050405020303" pitchFamily="18" charset="0"/>
              </a:rPr>
              <a:t>i</a:t>
            </a:r>
            <a:r>
              <a:rPr lang="ru-RU" sz="2800" b="1" dirty="0">
                <a:latin typeface="Georgia" panose="02040502050405020303" pitchFamily="18" charset="0"/>
              </a:rPr>
              <a:t> </a:t>
            </a:r>
            <a:r>
              <a:rPr lang="nl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nl-BE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nl-B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BE" sz="2400" i="1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nl-BE" sz="2400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BE" sz="2400" i="1" baseline="-250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</a:t>
            </a:r>
            <a:r>
              <a:rPr lang="nl-BE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nl-BE" sz="2400" i="1" baseline="-250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 </a:t>
            </a:r>
            <a:r>
              <a:rPr lang="nl-BE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= </a:t>
            </a:r>
            <a:r>
              <a:rPr lang="ru-RU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</a:t>
            </a:r>
            <a:r>
              <a:rPr lang="nl-BE" sz="2400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BE" sz="2400" i="1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</a:t>
            </a:r>
            <a:r>
              <a:rPr lang="nl-BE" sz="2400" i="1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nl-BE" sz="2400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BE" sz="2400" i="1" baseline="-250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</a:t>
            </a:r>
            <a:r>
              <a:rPr lang="nl-BE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nl-BE" sz="2400" i="1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nl-BE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</a:t>
            </a:r>
            <a:r>
              <a:rPr lang="nl-BE" sz="2400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BE" sz="2400" i="1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</a:t>
            </a:r>
            <a:r>
              <a:rPr lang="nl-BE" sz="2400" i="1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nl-BE" sz="2400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l-BE" sz="2400" i="1" baseline="-250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</a:t>
            </a:r>
            <a:r>
              <a:rPr lang="nl-BE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nl-BE" sz="2400" i="1" baseline="-250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 </a:t>
            </a:r>
            <a:r>
              <a:rPr lang="nl-BE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= </a:t>
            </a:r>
            <a:r>
              <a:rPr lang="ru-RU" sz="2400" dirty="0">
                <a:solidFill>
                  <a:srgbClr val="2F26E6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</a:t>
            </a:r>
            <a:r>
              <a:rPr lang="nl-BE" sz="2400" baseline="-250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nl-BE" sz="2400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nl-BE" sz="2800" i="1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ij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 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= </a:t>
            </a:r>
            <a:r>
              <a:rPr lang="ru-RU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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 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         </a:t>
            </a:r>
            <a:r>
              <a:rPr lang="nl-BE" sz="2800" i="1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ij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 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= </a:t>
            </a:r>
            <a:r>
              <a:rPr lang="ru-RU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ij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j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  <a:r>
              <a:rPr lang="nl-BE" sz="2800" dirty="0">
                <a:latin typeface="Georgia" panose="02040502050405020303" pitchFamily="18" charset="0"/>
              </a:rPr>
              <a:t>	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157192"/>
            <a:ext cx="89644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eorgia" panose="02040502050405020303" pitchFamily="18" charset="0"/>
              </a:rPr>
              <a:t>(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</a:t>
            </a:r>
            <a:r>
              <a:rPr lang="en-US" sz="2800" i="1" baseline="-25000" dirty="0">
                <a:latin typeface="Georgia" panose="02040502050405020303" pitchFamily="18" charset="0"/>
              </a:rPr>
              <a:t>j </a:t>
            </a:r>
            <a:r>
              <a:rPr lang="ru-RU" sz="2800" dirty="0">
                <a:latin typeface="Georgia" panose="02040502050405020303" pitchFamily="18" charset="0"/>
              </a:rPr>
              <a:t>–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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</a:t>
            </a:r>
            <a:r>
              <a:rPr lang="en-US" sz="2800" i="1" baseline="-25000" dirty="0">
                <a:latin typeface="Georgia" panose="02040502050405020303" pitchFamily="18" charset="0"/>
              </a:rPr>
              <a:t>j </a:t>
            </a:r>
            <a:r>
              <a:rPr lang="ru-RU" sz="2800" dirty="0">
                <a:latin typeface="Georgia" panose="02040502050405020303" pitchFamily="18" charset="0"/>
              </a:rPr>
              <a:t>) =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         </a:t>
            </a:r>
            <a:r>
              <a:rPr lang="ru-RU" sz="2800" dirty="0">
                <a:latin typeface="Georgia" panose="02040502050405020303" pitchFamily="18" charset="0"/>
              </a:rPr>
              <a:t> (</a:t>
            </a:r>
            <a:r>
              <a:rPr lang="en-US" sz="2800" i="1" dirty="0">
                <a:latin typeface="Georgia" panose="02040502050405020303" pitchFamily="18" charset="0"/>
              </a:rPr>
              <a:t>i</a:t>
            </a:r>
            <a:r>
              <a:rPr lang="ru-RU" sz="2800" i="1" dirty="0">
                <a:latin typeface="Georgia" panose="02040502050405020303" pitchFamily="18" charset="0"/>
              </a:rPr>
              <a:t> =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</a:t>
            </a:r>
            <a:r>
              <a:rPr lang="ru-RU" sz="2800" dirty="0">
                <a:latin typeface="Georgia" panose="02040502050405020303" pitchFamily="18" charset="0"/>
              </a:rPr>
              <a:t>),</a:t>
            </a:r>
            <a:endParaRPr lang="en-US" sz="2800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55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134" y="116632"/>
            <a:ext cx="89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eorgia" panose="02040502050405020303" pitchFamily="18" charset="0"/>
              </a:rPr>
              <a:t>(</a:t>
            </a:r>
            <a:r>
              <a:rPr lang="en-US" sz="2800" i="1" dirty="0" err="1">
                <a:latin typeface="Georgia" panose="02040502050405020303" pitchFamily="18" charset="0"/>
              </a:rPr>
              <a:t>T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</a:t>
            </a:r>
            <a:r>
              <a:rPr lang="en-US" sz="2800" i="1" baseline="-25000" dirty="0">
                <a:latin typeface="Georgia" panose="02040502050405020303" pitchFamily="18" charset="0"/>
              </a:rPr>
              <a:t>j </a:t>
            </a:r>
            <a:r>
              <a:rPr lang="ru-RU" sz="2800" dirty="0">
                <a:latin typeface="Georgia" panose="02040502050405020303" pitchFamily="18" charset="0"/>
              </a:rPr>
              <a:t>–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</a:t>
            </a:r>
            <a:r>
              <a:rPr lang="en-US" sz="28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</a:t>
            </a:r>
            <a:r>
              <a:rPr lang="en-US" sz="2800" i="1" baseline="-25000" dirty="0">
                <a:latin typeface="Georgia" panose="02040502050405020303" pitchFamily="18" charset="0"/>
              </a:rPr>
              <a:t>j </a:t>
            </a:r>
            <a:r>
              <a:rPr lang="ru-RU" sz="2800" dirty="0">
                <a:latin typeface="Georgia" panose="02040502050405020303" pitchFamily="18" charset="0"/>
              </a:rPr>
              <a:t>) =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         </a:t>
            </a:r>
            <a:r>
              <a:rPr lang="ru-RU" sz="2800" dirty="0">
                <a:latin typeface="Georgia" panose="02040502050405020303" pitchFamily="18" charset="0"/>
              </a:rPr>
              <a:t> (</a:t>
            </a:r>
            <a:r>
              <a:rPr lang="en-US" sz="2800" i="1" dirty="0">
                <a:latin typeface="Georgia" panose="02040502050405020303" pitchFamily="18" charset="0"/>
              </a:rPr>
              <a:t>i</a:t>
            </a:r>
            <a:r>
              <a:rPr lang="ru-RU" sz="2800" i="1" dirty="0">
                <a:latin typeface="Georgia" panose="02040502050405020303" pitchFamily="18" charset="0"/>
              </a:rPr>
              <a:t> =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</a:t>
            </a:r>
            <a:r>
              <a:rPr lang="ru-RU" sz="2800" dirty="0">
                <a:latin typeface="Georgia" panose="02040502050405020303" pitchFamily="18" charset="0"/>
              </a:rPr>
              <a:t>),</a:t>
            </a:r>
            <a:endParaRPr lang="en-US" sz="2800" dirty="0">
              <a:latin typeface="Georgia" panose="02040502050405020303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07504" y="980728"/>
            <a:ext cx="5472608" cy="2785378"/>
            <a:chOff x="1151656" y="980728"/>
            <a:chExt cx="6084640" cy="3274311"/>
          </a:xfrm>
        </p:grpSpPr>
        <p:sp>
          <p:nvSpPr>
            <p:cNvPr id="3" name="TextBox 2"/>
            <p:cNvSpPr txBox="1"/>
            <p:nvPr/>
          </p:nvSpPr>
          <p:spPr>
            <a:xfrm>
              <a:off x="1403648" y="980728"/>
              <a:ext cx="5832648" cy="327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0,</a:t>
              </a:r>
              <a:endParaRPr lang="en-US" sz="2800" b="1" dirty="0">
                <a:solidFill>
                  <a:srgbClr val="2F26E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800"/>
                </a:spcAft>
              </a:pP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  (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0,</a:t>
              </a:r>
              <a:r>
                <a:rPr lang="en-US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</a:p>
            <a:p>
              <a:pPr>
                <a:spcAft>
                  <a:spcPts val="800"/>
                </a:spcAft>
              </a:pP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 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+ (</a:t>
              </a:r>
              <a:r>
                <a:rPr lang="de-DE" sz="2800" b="1" i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en-US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ru-RU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</a:t>
              </a:r>
              <a:r>
                <a:rPr lang="de-DE" sz="2800" b="1" baseline="-250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de-DE" sz="2800" b="1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0,</a:t>
              </a:r>
            </a:p>
            <a:p>
              <a:pPr indent="712788">
                <a:spcBef>
                  <a:spcPts val="1200"/>
                </a:spcBef>
                <a:spcAft>
                  <a:spcPts val="600"/>
                </a:spcAft>
              </a:pPr>
              <a:r>
                <a:rPr lang="ru-RU" sz="2800" b="1" dirty="0">
                  <a:solidFill>
                    <a:srgbClr val="700000"/>
                  </a:solidFill>
                  <a:latin typeface="Georgia" panose="02040502050405020303" pitchFamily="18" charset="0"/>
                  <a:sym typeface="Symbol"/>
                </a:rPr>
                <a:t></a:t>
              </a:r>
              <a:r>
                <a:rPr lang="de-DE" sz="2800" b="1" i="1" baseline="-25000" dirty="0">
                  <a:solidFill>
                    <a:srgbClr val="700000"/>
                  </a:solidFill>
                </a:rPr>
                <a:t>i</a:t>
              </a:r>
              <a:r>
                <a:rPr lang="de-DE" sz="2800" b="1" baseline="-25000" dirty="0">
                  <a:solidFill>
                    <a:srgbClr val="700000"/>
                  </a:solidFill>
                </a:rPr>
                <a:t> </a:t>
              </a:r>
              <a:r>
                <a:rPr lang="ru-RU" sz="2800" b="1" dirty="0">
                  <a:solidFill>
                    <a:srgbClr val="700000"/>
                  </a:solidFill>
                  <a:sym typeface="Symbol"/>
                </a:rPr>
                <a:t></a:t>
              </a:r>
              <a:r>
                <a:rPr lang="de-DE" sz="2800" b="1" i="1" baseline="-25000" dirty="0">
                  <a:solidFill>
                    <a:srgbClr val="700000"/>
                  </a:solidFill>
                </a:rPr>
                <a:t> i</a:t>
              </a:r>
              <a:r>
                <a:rPr lang="de-DE" sz="2800" b="1" baseline="-25000" dirty="0">
                  <a:solidFill>
                    <a:srgbClr val="700000"/>
                  </a:solidFill>
                </a:rPr>
                <a:t> </a:t>
              </a:r>
              <a:r>
                <a:rPr lang="de-DE" sz="2800" b="1" dirty="0">
                  <a:solidFill>
                    <a:srgbClr val="700000"/>
                  </a:solidFill>
                </a:rPr>
                <a:t>= 1</a:t>
              </a:r>
              <a:r>
                <a:rPr lang="de-DE" sz="2800" b="1" dirty="0"/>
                <a:t>.</a:t>
              </a:r>
              <a:endParaRPr lang="en-US" sz="2800" b="1" dirty="0"/>
            </a:p>
            <a:p>
              <a:pPr>
                <a:spcAft>
                  <a:spcPts val="600"/>
                </a:spcAft>
              </a:pP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Левая фигурная скобка 3"/>
            <p:cNvSpPr/>
            <p:nvPr/>
          </p:nvSpPr>
          <p:spPr>
            <a:xfrm>
              <a:off x="1151656" y="1124743"/>
              <a:ext cx="324000" cy="1887536"/>
            </a:xfrm>
            <a:prstGeom prst="leftBrace">
              <a:avLst/>
            </a:prstGeom>
            <a:ln w="28575">
              <a:solidFill>
                <a:srgbClr val="2F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894703"/>
              </p:ext>
            </p:extLst>
          </p:nvPr>
        </p:nvGraphicFramePr>
        <p:xfrm>
          <a:off x="2343516" y="4365104"/>
          <a:ext cx="3884668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3" imgW="1828800" imgH="711000" progId="Equation.DSMT4">
                  <p:embed/>
                </p:oleObj>
              </mc:Choice>
              <mc:Fallback>
                <p:oleObj name="Equation" r:id="rId3" imgW="1828800" imgH="711000" progId="Equation.DSMT4">
                  <p:embed/>
                  <p:pic>
                    <p:nvPicPr>
                      <p:cNvPr id="0" name="Объект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516" y="4365104"/>
                        <a:ext cx="3884668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87824" y="333782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7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nl-BE" sz="2800" dirty="0">
                <a:solidFill>
                  <a:srgbClr val="7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BE" sz="2800" i="1" dirty="0">
                <a:solidFill>
                  <a:srgbClr val="700000"/>
                </a:solidFill>
                <a:latin typeface="Georgia" panose="02040502050405020303" pitchFamily="18" charset="0"/>
              </a:rPr>
              <a:t>T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</a:rPr>
              <a:t>ij</a:t>
            </a:r>
            <a:r>
              <a:rPr lang="nl-BE" sz="2800" dirty="0">
                <a:solidFill>
                  <a:srgbClr val="700000"/>
                </a:solidFill>
                <a:latin typeface="Georgia" panose="02040502050405020303" pitchFamily="18" charset="0"/>
              </a:rPr>
              <a:t> </a:t>
            </a:r>
            <a:r>
              <a:rPr lang="nl-BE" sz="2800" dirty="0">
                <a:solidFill>
                  <a:srgbClr val="700000"/>
                </a:solidFill>
              </a:rPr>
              <a:t>– </a:t>
            </a:r>
            <a:r>
              <a:rPr lang="en-US" sz="2800" dirty="0">
                <a:solidFill>
                  <a:srgbClr val="700000"/>
                </a:solidFill>
                <a:sym typeface="Symbol"/>
              </a:rPr>
              <a:t></a:t>
            </a:r>
            <a:r>
              <a:rPr lang="nl-BE" sz="2800" i="1" baseline="-25000" dirty="0">
                <a:solidFill>
                  <a:srgbClr val="700000"/>
                </a:solidFill>
                <a:latin typeface="Georgia" panose="02040502050405020303" pitchFamily="18" charset="0"/>
              </a:rPr>
              <a:t>ij</a:t>
            </a:r>
            <a:r>
              <a:rPr lang="nl-BE" sz="2800" dirty="0">
                <a:solidFill>
                  <a:srgbClr val="700000"/>
                </a:solidFill>
              </a:rPr>
              <a:t>) </a:t>
            </a:r>
            <a:r>
              <a:rPr lang="nl-BE" sz="2800" dirty="0">
                <a:solidFill>
                  <a:srgbClr val="7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</a:t>
            </a:r>
            <a:endParaRPr lang="en-US" sz="2800" dirty="0">
              <a:solidFill>
                <a:srgbClr val="7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933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5A41AD7-F7BE-477B-A260-859474A2171F}"/>
              </a:ext>
            </a:extLst>
          </p:cNvPr>
          <p:cNvGrpSpPr/>
          <p:nvPr/>
        </p:nvGrpSpPr>
        <p:grpSpPr>
          <a:xfrm>
            <a:off x="-180528" y="138703"/>
            <a:ext cx="8856984" cy="2092881"/>
            <a:chOff x="179512" y="332656"/>
            <a:chExt cx="8856984" cy="2092881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A80720DF-387B-4DCC-B5C7-EC0867F9BAA2}"/>
                </a:ext>
              </a:extLst>
            </p:cNvPr>
            <p:cNvGrpSpPr/>
            <p:nvPr/>
          </p:nvGrpSpPr>
          <p:grpSpPr>
            <a:xfrm>
              <a:off x="179512" y="332656"/>
              <a:ext cx="8856984" cy="2092881"/>
              <a:chOff x="179512" y="332656"/>
              <a:chExt cx="8856984" cy="20928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79512" y="332656"/>
                <a:ext cx="8856984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  <a:sym typeface="Symbol"/>
                  </a:rPr>
                  <a:t>                     </a:t>
                </a:r>
                <a:r>
                  <a:rPr lang="en-US" sz="2800" b="1" baseline="30000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– </a:t>
                </a:r>
                <a:r>
                  <a:rPr lang="en-US" sz="2800" b="1" i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I</a:t>
                </a:r>
                <a:r>
                  <a:rPr lang="en-US" sz="2800" b="1" baseline="-25000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800" b="1" baseline="30000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+ </a:t>
                </a:r>
                <a:r>
                  <a:rPr lang="en-US" sz="2800" b="1" i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I</a:t>
                </a:r>
                <a:r>
                  <a:rPr lang="en-US" sz="2800" b="1" baseline="-25000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  <a:sym typeface="Symbol"/>
                  </a:rPr>
                  <a:t>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800" b="1" i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I</a:t>
                </a:r>
                <a:r>
                  <a:rPr lang="en-US" sz="2800" b="1" baseline="-25000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n-US" sz="2800" b="1" baseline="-25000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800" b="1" dirty="0">
                    <a:solidFill>
                      <a:srgbClr val="2F26E6"/>
                    </a:solidFill>
                    <a:latin typeface="Georgia" panose="02040502050405020303" pitchFamily="18" charset="0"/>
                  </a:rPr>
                  <a:t>= </a:t>
                </a:r>
                <a:r>
                  <a:rPr lang="en-US" sz="2800" b="1" dirty="0">
                    <a:solidFill>
                      <a:srgbClr val="2F26E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dirty="0">
                    <a:latin typeface="Georgia" panose="02040502050405020303" pitchFamily="18" charset="0"/>
                  </a:rPr>
                  <a:t>,			</a:t>
                </a:r>
              </a:p>
              <a:p>
                <a:pPr marL="1073150">
                  <a:spcAft>
                    <a:spcPts val="1200"/>
                  </a:spcAft>
                </a:pPr>
                <a:r>
                  <a:rPr lang="en-US" sz="2400" i="1" dirty="0">
                    <a:latin typeface="Georgia" panose="02040502050405020303" pitchFamily="18" charset="0"/>
                  </a:rPr>
                  <a:t>I</a:t>
                </a:r>
                <a:r>
                  <a:rPr lang="en-US" sz="2400" baseline="-25000" dirty="0">
                    <a:latin typeface="Georgia" panose="02040502050405020303" pitchFamily="18" charset="0"/>
                  </a:rPr>
                  <a:t>(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aseline="-25000" dirty="0">
                    <a:latin typeface="Georgia" panose="02040502050405020303" pitchFamily="18" charset="0"/>
                  </a:rPr>
                  <a:t>)</a:t>
                </a:r>
                <a:r>
                  <a:rPr lang="en-US" sz="2400" dirty="0">
                    <a:latin typeface="Georgia" panose="02040502050405020303" pitchFamily="18" charset="0"/>
                  </a:rPr>
                  <a:t> =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ii</a:t>
                </a:r>
                <a:r>
                  <a:rPr lang="en-US" sz="2400" dirty="0">
                    <a:latin typeface="Georgia" panose="02040502050405020303" pitchFamily="18" charset="0"/>
                  </a:rPr>
                  <a:t> ,  </a:t>
                </a:r>
              </a:p>
              <a:p>
                <a:pPr marL="1073150">
                  <a:spcAft>
                    <a:spcPts val="1200"/>
                  </a:spcAft>
                </a:pPr>
                <a:r>
                  <a:rPr lang="en-US" sz="2400" i="1" dirty="0">
                    <a:latin typeface="Georgia" panose="02040502050405020303" pitchFamily="18" charset="0"/>
                  </a:rPr>
                  <a:t>I</a:t>
                </a:r>
                <a:r>
                  <a:rPr lang="en-US" sz="2400" baseline="-25000" dirty="0">
                    <a:latin typeface="Georgia" panose="02040502050405020303" pitchFamily="18" charset="0"/>
                  </a:rPr>
                  <a:t>(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-25000" dirty="0">
                    <a:latin typeface="Georgia" panose="02040502050405020303" pitchFamily="18" charset="0"/>
                  </a:rPr>
                  <a:t>)</a:t>
                </a:r>
                <a:r>
                  <a:rPr lang="en-US" sz="2400" dirty="0">
                    <a:latin typeface="Georgia" panose="02040502050405020303" pitchFamily="18" charset="0"/>
                  </a:rPr>
                  <a:t> =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M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ii</a:t>
                </a:r>
                <a:r>
                  <a:rPr lang="en-US" sz="2400" dirty="0">
                    <a:latin typeface="Georgia" panose="02040502050405020303" pitchFamily="18" charset="0"/>
                  </a:rPr>
                  <a:t> =     (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ii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jj</a:t>
                </a:r>
                <a:r>
                  <a:rPr lang="en-US" sz="2400" dirty="0">
                    <a:latin typeface="Georgia" panose="02040502050405020303" pitchFamily="18" charset="0"/>
                  </a:rPr>
                  <a:t> –</a:t>
                </a:r>
                <a:r>
                  <a:rPr lang="en-US" sz="2400" i="1" dirty="0">
                    <a:latin typeface="Georgia" panose="02040502050405020303" pitchFamily="18" charset="0"/>
                  </a:rPr>
                  <a:t>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ji</a:t>
                </a:r>
                <a:r>
                  <a:rPr lang="en-US" sz="2400" dirty="0">
                    <a:latin typeface="Georgia" panose="02040502050405020303" pitchFamily="18" charset="0"/>
                  </a:rPr>
                  <a:t>),  </a:t>
                </a:r>
              </a:p>
              <a:p>
                <a:pPr marL="1073150">
                  <a:spcAft>
                    <a:spcPts val="1200"/>
                  </a:spcAft>
                </a:pPr>
                <a:r>
                  <a:rPr lang="en-US" sz="2400" i="1" dirty="0">
                    <a:latin typeface="Georgia" panose="02040502050405020303" pitchFamily="18" charset="0"/>
                  </a:rPr>
                  <a:t>I</a:t>
                </a:r>
                <a:r>
                  <a:rPr lang="en-US" sz="2400" baseline="-25000" dirty="0">
                    <a:latin typeface="Georgia" panose="02040502050405020303" pitchFamily="18" charset="0"/>
                  </a:rPr>
                  <a:t>(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baseline="-25000" dirty="0">
                    <a:latin typeface="Georgia" panose="02040502050405020303" pitchFamily="18" charset="0"/>
                  </a:rPr>
                  <a:t>)</a:t>
                </a:r>
                <a:r>
                  <a:rPr lang="en-US" sz="2400" dirty="0">
                    <a:latin typeface="Georgia" panose="02040502050405020303" pitchFamily="18" charset="0"/>
                  </a:rPr>
                  <a:t> = </a:t>
                </a:r>
                <a:r>
                  <a:rPr lang="en-US" sz="2400" dirty="0" err="1">
                    <a:latin typeface="Georgia" panose="02040502050405020303" pitchFamily="18" charset="0"/>
                  </a:rPr>
                  <a:t>det</a:t>
                </a:r>
                <a:r>
                  <a:rPr lang="en-US" sz="2400" dirty="0">
                    <a:latin typeface="Georgia" panose="02040502050405020303" pitchFamily="18" charset="0"/>
                  </a:rPr>
                  <a:t>(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),</a:t>
                </a:r>
              </a:p>
            </p:txBody>
          </p:sp>
          <p:graphicFrame>
            <p:nvGraphicFramePr>
              <p:cNvPr id="8" name="Объект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9912739"/>
                  </p:ext>
                </p:extLst>
              </p:nvPr>
            </p:nvGraphicFramePr>
            <p:xfrm>
              <a:off x="2755032" y="1437768"/>
              <a:ext cx="3048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95" name="Equation" r:id="rId3" imgW="304560" imgH="393480" progId="Equation.DSMT4">
                      <p:embed/>
                    </p:oleObj>
                  </mc:Choice>
                  <mc:Fallback>
                    <p:oleObj name="Equation" r:id="rId3" imgW="304560" imgH="393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55032" y="1437768"/>
                            <a:ext cx="304800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Правая фигурная скобка 9"/>
            <p:cNvSpPr/>
            <p:nvPr/>
          </p:nvSpPr>
          <p:spPr>
            <a:xfrm>
              <a:off x="5220072" y="1052736"/>
              <a:ext cx="288032" cy="1372801"/>
            </a:xfrm>
            <a:prstGeom prst="rightBrace">
              <a:avLst/>
            </a:prstGeom>
            <a:ln w="28575">
              <a:solidFill>
                <a:srgbClr val="2F2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2200" y="1600636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F2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INVARIANTS</a:t>
              </a:r>
            </a:p>
          </p:txBody>
        </p:sp>
        <p:cxnSp>
          <p:nvCxnSpPr>
            <p:cNvPr id="14" name="Прямая со стрелкой 13"/>
            <p:cNvCxnSpPr>
              <a:cxnSpLocks/>
              <a:stCxn id="12" idx="1"/>
            </p:cNvCxnSpPr>
            <p:nvPr/>
          </p:nvCxnSpPr>
          <p:spPr>
            <a:xfrm flipH="1" flipV="1">
              <a:off x="5652120" y="1729365"/>
              <a:ext cx="720080" cy="102104"/>
            </a:xfrm>
            <a:prstGeom prst="straightConnector1">
              <a:avLst/>
            </a:prstGeom>
            <a:ln w="38100">
              <a:solidFill>
                <a:srgbClr val="2F26E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986044"/>
              </p:ext>
            </p:extLst>
          </p:nvPr>
        </p:nvGraphicFramePr>
        <p:xfrm>
          <a:off x="327025" y="3181350"/>
          <a:ext cx="23066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6" name="Equation" r:id="rId5" imgW="927000" imgH="266400" progId="Equation.DSMT4">
                  <p:embed/>
                </p:oleObj>
              </mc:Choice>
              <mc:Fallback>
                <p:oleObj name="Equation" r:id="rId5" imgW="927000" imgH="2664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181350"/>
                        <a:ext cx="230663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777696"/>
              </p:ext>
            </p:extLst>
          </p:nvPr>
        </p:nvGraphicFramePr>
        <p:xfrm>
          <a:off x="3563888" y="3209925"/>
          <a:ext cx="14525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7" name="Equation" r:id="rId7" imgW="583920" imgH="253800" progId="Equation.DSMT4">
                  <p:embed/>
                </p:oleObj>
              </mc:Choice>
              <mc:Fallback>
                <p:oleObj name="Equation" r:id="rId7" imgW="583920" imgH="253800" progId="Equation.DSMT4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209925"/>
                        <a:ext cx="14525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221551"/>
              </p:ext>
            </p:extLst>
          </p:nvPr>
        </p:nvGraphicFramePr>
        <p:xfrm>
          <a:off x="5868144" y="2780928"/>
          <a:ext cx="3074097" cy="15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8" name="Equation" r:id="rId9" imgW="1739880" imgH="876240" progId="Equation.DSMT4">
                  <p:embed/>
                </p:oleObj>
              </mc:Choice>
              <mc:Fallback>
                <p:oleObj name="Equation" r:id="rId9" imgW="1739880" imgH="87624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780928"/>
                        <a:ext cx="3074097" cy="15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181483"/>
              </p:ext>
            </p:extLst>
          </p:nvPr>
        </p:nvGraphicFramePr>
        <p:xfrm>
          <a:off x="860425" y="4085282"/>
          <a:ext cx="3888000" cy="158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9" name="Equation" r:id="rId11" imgW="1866600" imgH="761760" progId="Equation.DSMT4">
                  <p:embed/>
                </p:oleObj>
              </mc:Choice>
              <mc:Fallback>
                <p:oleObj name="Equation" r:id="rId11" imgW="1866600" imgH="76176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4085282"/>
                        <a:ext cx="3888000" cy="1587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285048"/>
              </p:ext>
            </p:extLst>
          </p:nvPr>
        </p:nvGraphicFramePr>
        <p:xfrm>
          <a:off x="404813" y="6057900"/>
          <a:ext cx="5514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0" name="Equation" r:id="rId13" imgW="6095880" imgH="596880" progId="Equation.DSMT4">
                  <p:embed/>
                </p:oleObj>
              </mc:Choice>
              <mc:Fallback>
                <p:oleObj name="Equation" r:id="rId13" imgW="609588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4813" y="6057900"/>
                        <a:ext cx="55149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38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742027"/>
              </p:ext>
            </p:extLst>
          </p:nvPr>
        </p:nvGraphicFramePr>
        <p:xfrm>
          <a:off x="4470400" y="3249613"/>
          <a:ext cx="203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4" name="Equation" r:id="rId3" imgW="203040" imgH="355320" progId="Equation.DSMT4">
                  <p:embed/>
                </p:oleObj>
              </mc:Choice>
              <mc:Fallback>
                <p:oleObj name="Equation" r:id="rId3" imgW="2030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0400" y="3249613"/>
                        <a:ext cx="203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535108"/>
              </p:ext>
            </p:extLst>
          </p:nvPr>
        </p:nvGraphicFramePr>
        <p:xfrm>
          <a:off x="1187624" y="188640"/>
          <a:ext cx="6908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5" name="Equation" r:id="rId5" imgW="6908760" imgH="901440" progId="Equation.DSMT4">
                  <p:embed/>
                </p:oleObj>
              </mc:Choice>
              <mc:Fallback>
                <p:oleObj name="Equation" r:id="rId5" imgW="69087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188640"/>
                        <a:ext cx="69088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12474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Symmetric tensor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0647"/>
              </p:ext>
            </p:extLst>
          </p:nvPr>
        </p:nvGraphicFramePr>
        <p:xfrm>
          <a:off x="2810644" y="1124744"/>
          <a:ext cx="125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6" name="Equation" r:id="rId7" imgW="1257120" imgH="469800" progId="Equation.DSMT4">
                  <p:embed/>
                </p:oleObj>
              </mc:Choice>
              <mc:Fallback>
                <p:oleObj name="Equation" r:id="rId7" imgW="1257120" imgH="4698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644" y="1124744"/>
                        <a:ext cx="1257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700808"/>
            <a:ext cx="8712968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a) two distinct real roots (</a:t>
            </a:r>
            <a:r>
              <a:rPr lang="en-US" sz="2800" dirty="0">
                <a:sym typeface="Symbol"/>
              </a:rPr>
              <a:t></a:t>
            </a:r>
            <a:r>
              <a:rPr lang="en-US" sz="2800" baseline="30000" dirty="0"/>
              <a:t>(2)</a:t>
            </a:r>
            <a:r>
              <a:rPr lang="en-US" sz="2800" dirty="0"/>
              <a:t> and </a:t>
            </a:r>
            <a:r>
              <a:rPr lang="en-US" sz="2800" dirty="0">
                <a:sym typeface="Symbol"/>
              </a:rPr>
              <a:t></a:t>
            </a:r>
            <a:r>
              <a:rPr lang="en-US" sz="2800" baseline="30000" dirty="0"/>
              <a:t>(3)</a:t>
            </a:r>
            <a:r>
              <a:rPr lang="en-US" sz="2800" dirty="0"/>
              <a:t>) each associated with its own direction given by the unit vector </a:t>
            </a:r>
            <a:r>
              <a:rPr lang="ru-RU" sz="2800" dirty="0"/>
              <a:t> </a:t>
            </a:r>
            <a:r>
              <a:rPr lang="en-US" sz="2800" dirty="0"/>
              <a:t>       or        ;</a:t>
            </a:r>
          </a:p>
          <a:p>
            <a:r>
              <a:rPr lang="en-US" sz="2800" dirty="0"/>
              <a:t>b) two coinciding roots (</a:t>
            </a:r>
            <a:r>
              <a:rPr lang="en-US" sz="2800" dirty="0">
                <a:sym typeface="Symbol"/>
              </a:rPr>
              <a:t></a:t>
            </a:r>
            <a:r>
              <a:rPr lang="en-US" sz="2800" baseline="30000" dirty="0"/>
              <a:t>(2)</a:t>
            </a:r>
            <a:r>
              <a:rPr lang="en-US" sz="2800" dirty="0"/>
              <a:t> = </a:t>
            </a:r>
            <a:r>
              <a:rPr lang="en-US" sz="2800" dirty="0">
                <a:sym typeface="Symbol"/>
              </a:rPr>
              <a:t></a:t>
            </a:r>
            <a:r>
              <a:rPr lang="en-US" sz="2800" baseline="30000" dirty="0"/>
              <a:t>(3)</a:t>
            </a:r>
            <a:r>
              <a:rPr lang="en-US" sz="2800" dirty="0"/>
              <a:t>). This is possible only if</a:t>
            </a:r>
          </a:p>
          <a:p>
            <a:endParaRPr 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Then</a:t>
            </a:r>
          </a:p>
          <a:p>
            <a:r>
              <a:rPr lang="ru-RU" sz="2800" dirty="0"/>
              <a:t>		</a:t>
            </a:r>
            <a:endParaRPr lang="en-US" sz="28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116235"/>
              </p:ext>
            </p:extLst>
          </p:nvPr>
        </p:nvGraphicFramePr>
        <p:xfrm>
          <a:off x="6372200" y="2132856"/>
          <a:ext cx="54104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7" name="Equation" r:id="rId9" imgW="279360" imgH="241200" progId="Equation.DSMT4">
                  <p:embed/>
                </p:oleObj>
              </mc:Choice>
              <mc:Fallback>
                <p:oleObj name="Equation" r:id="rId9" imgW="279360" imgH="241200" progId="Equation.DSMT4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132856"/>
                        <a:ext cx="541048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799813"/>
              </p:ext>
            </p:extLst>
          </p:nvPr>
        </p:nvGraphicFramePr>
        <p:xfrm>
          <a:off x="7380312" y="2132856"/>
          <a:ext cx="54133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8" name="Equation" r:id="rId11" imgW="279360" imgH="241200" progId="Equation.DSMT4">
                  <p:embed/>
                </p:oleObj>
              </mc:Choice>
              <mc:Fallback>
                <p:oleObj name="Equation" r:id="rId11" imgW="279360" imgH="24120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2132856"/>
                        <a:ext cx="54133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54469"/>
              </p:ext>
            </p:extLst>
          </p:nvPr>
        </p:nvGraphicFramePr>
        <p:xfrm>
          <a:off x="3203848" y="4084164"/>
          <a:ext cx="307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9" name="Equation" r:id="rId13" imgW="3073320" imgH="507960" progId="Equation.DSMT4">
                  <p:embed/>
                </p:oleObj>
              </mc:Choice>
              <mc:Fallback>
                <p:oleObj name="Equation" r:id="rId13" imgW="3073320" imgH="50796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084164"/>
                        <a:ext cx="307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417186"/>
              </p:ext>
            </p:extLst>
          </p:nvPr>
        </p:nvGraphicFramePr>
        <p:xfrm>
          <a:off x="3960120" y="3356992"/>
          <a:ext cx="1692000" cy="431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0" name="Equation" r:id="rId15" imgW="1841400" imgH="469800" progId="Equation.DSMT4">
                  <p:embed/>
                </p:oleObj>
              </mc:Choice>
              <mc:Fallback>
                <p:oleObj name="Equation" r:id="rId15" imgW="1841400" imgH="4698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120" y="3356992"/>
                        <a:ext cx="1692000" cy="431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430875"/>
              </p:ext>
            </p:extLst>
          </p:nvPr>
        </p:nvGraphicFramePr>
        <p:xfrm>
          <a:off x="533400" y="4977531"/>
          <a:ext cx="323215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1" name="Equation" r:id="rId17" imgW="1828800" imgH="876240" progId="Equation.DSMT4">
                  <p:embed/>
                </p:oleObj>
              </mc:Choice>
              <mc:Fallback>
                <p:oleObj name="Equation" r:id="rId17" imgW="1828800" imgH="876240" progId="Equation.DSMT4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77531"/>
                        <a:ext cx="3232150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99992" y="4978216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orthogonal to         directions  are principal</a:t>
            </a: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01263"/>
              </p:ext>
            </p:extLst>
          </p:nvPr>
        </p:nvGraphicFramePr>
        <p:xfrm>
          <a:off x="6804248" y="4945024"/>
          <a:ext cx="468000" cy="4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2" name="Equation" r:id="rId19" imgW="266400" imgH="241200" progId="Equation.DSMT4">
                  <p:embed/>
                </p:oleObj>
              </mc:Choice>
              <mc:Fallback>
                <p:oleObj name="Equation" r:id="rId19" imgW="266400" imgH="241200" progId="Equation.DSMT4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945024"/>
                        <a:ext cx="468000" cy="4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9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b="1" dirty="0">
                <a:solidFill>
                  <a:srgbClr val="2F26E6"/>
                </a:solidFill>
              </a:rPr>
              <a:t>Einstein</a:t>
            </a:r>
            <a:r>
              <a:rPr lang="ru-RU" sz="3600" b="1" dirty="0">
                <a:solidFill>
                  <a:srgbClr val="2F26E6"/>
                </a:solidFill>
              </a:rPr>
              <a:t> (</a:t>
            </a:r>
            <a:r>
              <a:rPr lang="en-US" sz="3600" b="1" dirty="0">
                <a:solidFill>
                  <a:srgbClr val="2F26E6"/>
                </a:solidFill>
              </a:rPr>
              <a:t>dummy or mute) summation</a:t>
            </a:r>
            <a:r>
              <a:rPr lang="ru-RU" dirty="0">
                <a:solidFill>
                  <a:srgbClr val="2F26E6"/>
                </a:solidFill>
              </a:rPr>
              <a:t>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147617"/>
              </p:ext>
            </p:extLst>
          </p:nvPr>
        </p:nvGraphicFramePr>
        <p:xfrm>
          <a:off x="1517426" y="1326331"/>
          <a:ext cx="5430838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6" name="Equation" r:id="rId3" imgW="3581280" imgH="1054080" progId="Equation.DSMT4">
                  <p:embed/>
                </p:oleObj>
              </mc:Choice>
              <mc:Fallback>
                <p:oleObj name="Equation" r:id="rId3" imgW="3581280" imgH="1054080" progId="Equation.DSMT4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426" y="1326331"/>
                        <a:ext cx="5430838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164776"/>
              </p:ext>
            </p:extLst>
          </p:nvPr>
        </p:nvGraphicFramePr>
        <p:xfrm>
          <a:off x="1331640" y="3501008"/>
          <a:ext cx="6567488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7" name="Equation" r:id="rId5" imgW="4330440" imgH="799920" progId="Equation.DSMT4">
                  <p:embed/>
                </p:oleObj>
              </mc:Choice>
              <mc:Fallback>
                <p:oleObj name="Equation" r:id="rId5" imgW="4330440" imgH="79992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01008"/>
                        <a:ext cx="6567488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4869160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0000"/>
                </a:solidFill>
              </a:rPr>
              <a:t>Remark</a:t>
            </a:r>
            <a:r>
              <a:rPr lang="ru-RU" sz="2400" dirty="0"/>
              <a:t> </a:t>
            </a:r>
            <a:endParaRPr lang="en-US" sz="2400" dirty="0"/>
          </a:p>
          <a:p>
            <a:r>
              <a:rPr lang="en-US" sz="2400" dirty="0"/>
              <a:t>Any index including the one used for summation does not appear more than twice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4097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9CC478-35D3-4D20-BBAA-F9295D0241B8}"/>
                  </a:ext>
                </a:extLst>
              </p:cNvPr>
              <p:cNvSpPr txBox="1"/>
              <p:nvPr/>
            </p:nvSpPr>
            <p:spPr>
              <a:xfrm>
                <a:off x="746963" y="1567604"/>
                <a:ext cx="3312368" cy="1154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ru-RU" sz="2400" dirty="0">
                    <a:latin typeface="Georgia" panose="02040502050405020303" pitchFamily="18" charset="0"/>
                  </a:rPr>
                  <a:t>– </a:t>
                </a: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</a:t>
                </a: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ru-RU" sz="2400" dirty="0">
                    <a:latin typeface="Georgia" panose="02040502050405020303" pitchFamily="18" charset="0"/>
                  </a:rPr>
                  <a:t> =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400" dirty="0">
                  <a:latin typeface="Georgia" panose="02040502050405020303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ru-RU" sz="2400" dirty="0">
                    <a:latin typeface="Georgia" panose="02040502050405020303" pitchFamily="18" charset="0"/>
                  </a:rPr>
                  <a:t>– </a:t>
                </a: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(2)</a:t>
                </a: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ru-RU" sz="2400" dirty="0">
                    <a:latin typeface="Georgia" panose="02040502050405020303" pitchFamily="18" charset="0"/>
                  </a:rPr>
                  <a:t> =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9CC478-35D3-4D20-BBAA-F9295D02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63" y="1567604"/>
                <a:ext cx="3312368" cy="1154675"/>
              </a:xfrm>
              <a:prstGeom prst="rect">
                <a:avLst/>
              </a:prstGeom>
              <a:blipFill>
                <a:blip r:embed="rId2"/>
                <a:stretch>
                  <a:fillRect l="-2947" b="-4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id="{5250843C-8AC1-4AAF-8B2F-E1EE5F199EE0}"/>
              </a:ext>
            </a:extLst>
          </p:cNvPr>
          <p:cNvSpPr/>
          <p:nvPr/>
        </p:nvSpPr>
        <p:spPr>
          <a:xfrm>
            <a:off x="3330024" y="1711756"/>
            <a:ext cx="360040" cy="936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680133-DBB4-4315-9A42-154DE5912146}"/>
                  </a:ext>
                </a:extLst>
              </p:cNvPr>
              <p:cNvSpPr txBox="1"/>
              <p:nvPr/>
            </p:nvSpPr>
            <p:spPr>
              <a:xfrm>
                <a:off x="5784391" y="1626253"/>
                <a:ext cx="3828169" cy="1154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ru-RU" sz="2400" dirty="0">
                    <a:latin typeface="Georgia" panose="02040502050405020303" pitchFamily="18" charset="0"/>
                  </a:rPr>
                  <a:t>– </a:t>
                </a: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</a:t>
                </a: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400" dirty="0">
                    <a:latin typeface="Georgia" panose="02040502050405020303" pitchFamily="18" charset="0"/>
                  </a:rPr>
                  <a:t> =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400" dirty="0">
                  <a:latin typeface="Georgia" panose="02040502050405020303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ru-RU" sz="2400" dirty="0">
                    <a:latin typeface="Georgia" panose="02040502050405020303" pitchFamily="18" charset="0"/>
                  </a:rPr>
                  <a:t>– </a:t>
                </a: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(2)</a:t>
                </a:r>
                <a:r>
                  <a:rPr lang="en-US" sz="2400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ru-RU" sz="2400" dirty="0">
                    <a:latin typeface="Georgia" panose="02040502050405020303" pitchFamily="18" charset="0"/>
                  </a:rPr>
                  <a:t> =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680133-DBB4-4315-9A42-154DE591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391" y="1626253"/>
                <a:ext cx="3828169" cy="1154675"/>
              </a:xfrm>
              <a:prstGeom prst="rect">
                <a:avLst/>
              </a:prstGeom>
              <a:blipFill>
                <a:blip r:embed="rId3"/>
                <a:stretch>
                  <a:fillRect l="-2548" b="-5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BDF06E-BDB0-41F3-AD7F-CA406B9205AB}"/>
                  </a:ext>
                </a:extLst>
              </p:cNvPr>
              <p:cNvSpPr txBox="1"/>
              <p:nvPr/>
            </p:nvSpPr>
            <p:spPr>
              <a:xfrm>
                <a:off x="438214" y="3289340"/>
                <a:ext cx="1476000" cy="5616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 i="1" dirty="0">
                    <a:latin typeface="Georgia" panose="02040502050405020303" pitchFamily="18" charset="0"/>
                  </a:rPr>
                  <a:t>T</a:t>
                </a:r>
                <a:r>
                  <a:rPr lang="en-US" sz="22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2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en-US" sz="2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BDF06E-BDB0-41F3-AD7F-CA406B92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14" y="3289340"/>
                <a:ext cx="1476000" cy="561629"/>
              </a:xfrm>
              <a:prstGeom prst="rect">
                <a:avLst/>
              </a:prstGeom>
              <a:blipFill>
                <a:blip r:embed="rId4"/>
                <a:stretch>
                  <a:fillRect l="-3306" b="-9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AF81F-3514-4523-9C09-F5041BBC0927}"/>
                  </a:ext>
                </a:extLst>
              </p:cNvPr>
              <p:cNvSpPr txBox="1"/>
              <p:nvPr/>
            </p:nvSpPr>
            <p:spPr>
              <a:xfrm>
                <a:off x="971600" y="4345887"/>
                <a:ext cx="1521574" cy="5616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>
                    <a:latin typeface="Georgia" panose="02040502050405020303" pitchFamily="18" charset="0"/>
                  </a:rPr>
                  <a:t>T</a:t>
                </a:r>
                <a:r>
                  <a:rPr lang="en-US" sz="22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2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en-US" sz="2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AF81F-3514-4523-9C09-F5041BBC0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345887"/>
                <a:ext cx="1521574" cy="561629"/>
              </a:xfrm>
              <a:prstGeom prst="rect">
                <a:avLst/>
              </a:prstGeom>
              <a:blipFill>
                <a:blip r:embed="rId5"/>
                <a:stretch>
                  <a:fillRect l="-5200" b="-9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23582-37C0-4841-93A4-B0683618FD69}"/>
                  </a:ext>
                </a:extLst>
              </p:cNvPr>
              <p:cNvSpPr txBox="1"/>
              <p:nvPr/>
            </p:nvSpPr>
            <p:spPr>
              <a:xfrm>
                <a:off x="-36511" y="5386369"/>
                <a:ext cx="2232248" cy="4329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800" i="1" spc="-100" dirty="0">
                    <a:latin typeface="Georgia" panose="02040502050405020303" pitchFamily="18" charset="0"/>
                  </a:rPr>
                  <a:t>T</a:t>
                </a:r>
                <a:r>
                  <a:rPr lang="en-US" sz="1800" i="1" spc="-100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1800" spc="-1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sz="1800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ru-RU" sz="1800" b="1" spc="-100" dirty="0">
                    <a:latin typeface="Georgia" panose="02040502050405020303" pitchFamily="18" charset="0"/>
                  </a:rPr>
                  <a:t>–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1" spc="-100" dirty="0">
                        <a:latin typeface="Georgia" panose="02040502050405020303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800" i="1" spc="-100" baseline="-25000" dirty="0">
                        <a:latin typeface="Georgia" panose="02040502050405020303" pitchFamily="18" charset="0"/>
                      </a:rPr>
                      <m:t>j</m:t>
                    </m:r>
                    <m:r>
                      <a:rPr lang="en-US" sz="1800" b="0" i="1" spc="-100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sSubSup>
                      <m:sSubSupPr>
                        <m:ctrlPr>
                          <a:rPr lang="en-US" sz="1800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i="1" spc="-1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spc="-1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i="1" spc="-1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spc="-10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23582-37C0-4841-93A4-B0683618F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1" y="5386369"/>
                <a:ext cx="2232248" cy="432928"/>
              </a:xfrm>
              <a:prstGeom prst="rect">
                <a:avLst/>
              </a:prstGeom>
              <a:blipFill>
                <a:blip r:embed="rId6"/>
                <a:stretch>
                  <a:fillRect l="-2186" b="-197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18D62E-6152-45FA-95C3-62C01BE45C23}"/>
              </a:ext>
            </a:extLst>
          </p:cNvPr>
          <p:cNvSpPr txBox="1"/>
          <p:nvPr/>
        </p:nvSpPr>
        <p:spPr>
          <a:xfrm>
            <a:off x="12783" y="-23095"/>
            <a:ext cx="925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Theorem</a:t>
            </a:r>
            <a:r>
              <a:rPr lang="ru-RU" sz="2400" b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i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orthogonality</a:t>
            </a:r>
            <a:r>
              <a:rPr lang="ru-RU" sz="2400" b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r>
              <a:rPr lang="ru-RU" sz="24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Non-equal principal values of a symmetric second-rank tensor  correspond to mutually orthogonal principal axes:</a:t>
            </a:r>
            <a:endParaRPr lang="ru-RU" sz="2400" spc="-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046618-D60E-4E67-9795-66E2A00F9C51}"/>
                  </a:ext>
                </a:extLst>
              </p:cNvPr>
              <p:cNvSpPr txBox="1"/>
              <p:nvPr/>
            </p:nvSpPr>
            <p:spPr>
              <a:xfrm>
                <a:off x="5109081" y="5358042"/>
                <a:ext cx="3394896" cy="49122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ru-RU" sz="2200" spc="-60" dirty="0">
                    <a:latin typeface="Georgia" panose="02040502050405020303" pitchFamily="18" charset="0"/>
                  </a:rPr>
                  <a:t>–</a:t>
                </a:r>
                <a:r>
                  <a:rPr lang="en-US" sz="2200" spc="-60" dirty="0">
                    <a:latin typeface="Georgia" panose="02040502050405020303" pitchFamily="18" charset="0"/>
                  </a:rPr>
                  <a:t> </a:t>
                </a:r>
                <a:r>
                  <a:rPr lang="en-US" sz="2800" spc="-6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ru-RU" sz="2200" spc="-6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200" spc="-6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</a:t>
                </a:r>
                <a:r>
                  <a:rPr lang="en-US" sz="2200" spc="-6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ru-RU" sz="2200" spc="-60" dirty="0">
                    <a:latin typeface="Georgia" panose="02040502050405020303" pitchFamily="18" charset="0"/>
                  </a:rPr>
                  <a:t>–</a:t>
                </a:r>
                <a:r>
                  <a:rPr lang="en-US" sz="2200" spc="-6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sz="2200" spc="-6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</a:t>
                </a:r>
                <a:r>
                  <a:rPr lang="en-US" sz="2200" spc="-6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(2)</a:t>
                </a:r>
                <a:r>
                  <a:rPr lang="en-US" sz="2800" spc="-6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0" i="0" spc="-60" dirty="0" smtClean="0">
                        <a:latin typeface="Georgia" panose="02040502050405020303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200" i="1" spc="-6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pc="-6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 spc="-6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 spc="-6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sSubSup>
                      <m:sSubSupPr>
                        <m:ctrlPr>
                          <a:rPr lang="en-US" sz="2200" i="1" spc="-6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pc="-6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b="0" i="1" spc="-6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 spc="-6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2200" spc="-60" dirty="0">
                    <a:latin typeface="Georgia" panose="02040502050405020303" pitchFamily="18" charset="0"/>
                  </a:rPr>
                  <a:t> </a:t>
                </a:r>
                <a:r>
                  <a:rPr lang="ru-RU" sz="2200" spc="-60" dirty="0">
                    <a:latin typeface="Georgia" panose="02040502050405020303" pitchFamily="18" charset="0"/>
                  </a:rPr>
                  <a:t>= </a:t>
                </a:r>
                <a:r>
                  <a:rPr lang="ru-RU" sz="2200" spc="-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2200" b="1" spc="-6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046618-D60E-4E67-9795-66E2A00F9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081" y="5358042"/>
                <a:ext cx="3394896" cy="491225"/>
              </a:xfrm>
              <a:prstGeom prst="rect">
                <a:avLst/>
              </a:prstGeom>
              <a:blipFill>
                <a:blip r:embed="rId7"/>
                <a:stretch>
                  <a:fillRect l="-2334" t="-28395" b="-2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9E9CA8-5D90-49BD-8464-729A06A0AFB2}"/>
                  </a:ext>
                </a:extLst>
              </p:cNvPr>
              <p:cNvSpPr txBox="1"/>
              <p:nvPr/>
            </p:nvSpPr>
            <p:spPr>
              <a:xfrm>
                <a:off x="4783641" y="4343221"/>
                <a:ext cx="1618975" cy="584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</a:t>
                </a:r>
                <a:r>
                  <a:rPr lang="ru-RU" sz="22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en-US" sz="2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9E9CA8-5D90-49BD-8464-729A06A0A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41" y="4343221"/>
                <a:ext cx="1618975" cy="584775"/>
              </a:xfrm>
              <a:prstGeom prst="rect">
                <a:avLst/>
              </a:prstGeom>
              <a:blipFill>
                <a:blip r:embed="rId8"/>
                <a:stretch>
                  <a:fillRect l="-9811" t="-18750" b="-28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333C3F-FFBD-4678-8D3A-C560449648A4}"/>
                  </a:ext>
                </a:extLst>
              </p:cNvPr>
              <p:cNvSpPr txBox="1"/>
              <p:nvPr/>
            </p:nvSpPr>
            <p:spPr>
              <a:xfrm>
                <a:off x="2251339" y="4338285"/>
                <a:ext cx="1764000" cy="5616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200" dirty="0" smtClean="0">
                          <a:latin typeface="Georgia" panose="02040502050405020303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2200" dirty="0" smtClean="0">
                          <a:latin typeface="Georgia" panose="02040502050405020303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dirty="0" smtClean="0">
                          <a:latin typeface="Georgia" panose="02040502050405020303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200" i="1" baseline="-25000" dirty="0" smtClean="0">
                          <a:latin typeface="Georgia" panose="02040502050405020303" pitchFamily="18" charset="0"/>
                        </a:rPr>
                        <m:t>ij</m:t>
                      </m:r>
                      <m:r>
                        <a:rPr lang="ru-RU" sz="2200" b="0" i="1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2200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333C3F-FFBD-4678-8D3A-C5604496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39" y="4338285"/>
                <a:ext cx="1764000" cy="5616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D9C4B7-C34F-4961-8CEA-61C00606A91E}"/>
                  </a:ext>
                </a:extLst>
              </p:cNvPr>
              <p:cNvSpPr txBox="1"/>
              <p:nvPr/>
            </p:nvSpPr>
            <p:spPr>
              <a:xfrm>
                <a:off x="6300192" y="4338285"/>
                <a:ext cx="2016224" cy="584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1" dirty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Georgia" panose="02040502050405020303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ru-RU" sz="2200" dirty="0">
                        <a:latin typeface="Georgia" panose="02040502050405020303" pitchFamily="18" charset="0"/>
                        <a:sym typeface="Symbol"/>
                      </a:rPr>
                      <m:t></m:t>
                    </m:r>
                    <m:r>
                      <m:rPr>
                        <m:nor/>
                      </m:rPr>
                      <a:rPr lang="en-US" sz="2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/>
                      </a:rPr>
                      <m:t>(2)</m:t>
                    </m:r>
                    <m:r>
                      <a:rPr lang="en-US" sz="22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3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D9C4B7-C34F-4961-8CEA-61C00606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338285"/>
                <a:ext cx="2016224" cy="584775"/>
              </a:xfrm>
              <a:prstGeom prst="rect">
                <a:avLst/>
              </a:prstGeom>
              <a:blipFill>
                <a:blip r:embed="rId10"/>
                <a:stretch>
                  <a:fillRect t="-18750" r="-1208" b="-28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87C3DA-7888-4412-B89A-7091359369BA}"/>
                  </a:ext>
                </a:extLst>
              </p:cNvPr>
              <p:cNvSpPr txBox="1"/>
              <p:nvPr/>
            </p:nvSpPr>
            <p:spPr>
              <a:xfrm>
                <a:off x="1691680" y="6091159"/>
                <a:ext cx="4320480" cy="518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2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 </a:t>
                </a:r>
                <a:r>
                  <a:rPr lang="ru-RU" sz="2200" spc="-6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</a:t>
                </a:r>
                <a:r>
                  <a:rPr lang="en-US" sz="2200" spc="-60" dirty="0">
                    <a:latin typeface="Georgia" panose="02040502050405020303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ru-RU" sz="22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(2)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Georgia" panose="02040502050405020303" pitchFamily="18" charset="0"/>
                      </a:rPr>
                      <m:t>then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dirty="0">
                        <a:latin typeface="Georgia" panose="02040502050405020303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87C3DA-7888-4412-B89A-709135936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6091159"/>
                <a:ext cx="4320480" cy="518925"/>
              </a:xfrm>
              <a:prstGeom prst="rect">
                <a:avLst/>
              </a:prstGeom>
              <a:blipFill>
                <a:blip r:embed="rId11"/>
                <a:stretch>
                  <a:fillRect l="-1554" t="-2353" b="-1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ACA74D-D260-4347-8DE0-E5A52B2582ED}"/>
                  </a:ext>
                </a:extLst>
              </p:cNvPr>
              <p:cNvSpPr txBox="1"/>
              <p:nvPr/>
            </p:nvSpPr>
            <p:spPr>
              <a:xfrm>
                <a:off x="1907704" y="3296142"/>
                <a:ext cx="2052000" cy="5616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>
                    <a:latin typeface="Georgia" panose="02040502050405020303" pitchFamily="18" charset="0"/>
                  </a:rPr>
                  <a:t>– </a:t>
                </a:r>
                <a:r>
                  <a:rPr lang="ru-RU" sz="22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</a:t>
                </a:r>
                <a:r>
                  <a:rPr lang="en-US" sz="2200" dirty="0">
                    <a:latin typeface="Georgia" panose="02040502050405020303" pitchFamily="18" charset="0"/>
                    <a:sym typeface="Symbol"/>
                  </a:rPr>
                  <a:t></a:t>
                </a:r>
                <a:r>
                  <a:rPr lang="en-US" sz="22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2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2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ACA74D-D260-4347-8DE0-E5A52B258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96142"/>
                <a:ext cx="2052000" cy="561629"/>
              </a:xfrm>
              <a:prstGeom prst="rect">
                <a:avLst/>
              </a:prstGeom>
              <a:blipFill>
                <a:blip r:embed="rId12"/>
                <a:stretch>
                  <a:fillRect l="-3858" b="-9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1DFC23-1AA2-4D22-A18E-D6B52980A443}"/>
                  </a:ext>
                </a:extLst>
              </p:cNvPr>
              <p:cNvSpPr txBox="1"/>
              <p:nvPr/>
            </p:nvSpPr>
            <p:spPr>
              <a:xfrm>
                <a:off x="3869764" y="3294443"/>
                <a:ext cx="1692000" cy="5616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200" dirty="0" smtClean="0">
                          <a:latin typeface="Georgia" panose="02040502050405020303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2200" b="0" i="1" dirty="0" smtClean="0">
                          <a:latin typeface="Georgia" panose="02040502050405020303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1" dirty="0" smtClean="0">
                          <a:latin typeface="Georgia" panose="02040502050405020303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200" i="1" baseline="-25000" dirty="0" smtClean="0">
                          <a:latin typeface="Georgia" panose="02040502050405020303" pitchFamily="18" charset="0"/>
                        </a:rPr>
                        <m:t>ij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2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1DFC23-1AA2-4D22-A18E-D6B52980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764" y="3294443"/>
                <a:ext cx="1692000" cy="5616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91C3FA-C2FF-43A9-99B7-697FAC828BD8}"/>
                  </a:ext>
                </a:extLst>
              </p:cNvPr>
              <p:cNvSpPr txBox="1"/>
              <p:nvPr/>
            </p:nvSpPr>
            <p:spPr>
              <a:xfrm>
                <a:off x="5476884" y="3284984"/>
                <a:ext cx="2052000" cy="5616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0" i="0" dirty="0" smtClean="0">
                          <a:latin typeface="Georgia" panose="02040502050405020303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200" dirty="0">
                          <a:latin typeface="Georgia" panose="02040502050405020303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200" dirty="0">
                          <a:latin typeface="Georgia" panose="02040502050405020303" pitchFamily="18" charset="0"/>
                          <a:sym typeface="Symbol"/>
                        </a:rPr>
                        <m:t></m:t>
                      </m:r>
                      <m:r>
                        <m:rPr>
                          <m:nor/>
                        </m:rP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m:t>(2)</m:t>
                      </m:r>
                      <m:r>
                        <m:rPr>
                          <m:nor/>
                        </m:rPr>
                        <a:rPr lang="en-US" sz="2200" dirty="0">
                          <a:latin typeface="Georgia" panose="02040502050405020303" pitchFamily="18" charset="0"/>
                          <a:sym typeface="Symbol"/>
                        </a:rPr>
                        <m:t></m:t>
                      </m:r>
                      <m:r>
                        <m:rPr>
                          <m:nor/>
                        </m:rPr>
                        <a:rPr lang="en-US" sz="2200" i="1" baseline="-25000" dirty="0">
                          <a:latin typeface="Georgia" panose="02040502050405020303" pitchFamily="18" charset="0"/>
                        </a:rPr>
                        <m:t>ij</m:t>
                      </m:r>
                      <m:r>
                        <m:rPr>
                          <m:nor/>
                        </m:rPr>
                        <a:rPr lang="en-US" sz="2200" dirty="0">
                          <a:latin typeface="Georgia" panose="02040502050405020303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2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91C3FA-C2FF-43A9-99B7-697FAC828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84" y="3284984"/>
                <a:ext cx="2052000" cy="5616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94EB436-7F53-4588-AB00-4989BCE6BB5E}"/>
              </a:ext>
            </a:extLst>
          </p:cNvPr>
          <p:cNvSpPr txBox="1"/>
          <p:nvPr/>
        </p:nvSpPr>
        <p:spPr>
          <a:xfrm>
            <a:off x="7511596" y="3319350"/>
            <a:ext cx="71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</a:rPr>
              <a:t>=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A36276-AEBC-423B-B2A2-015E532F3101}"/>
              </a:ext>
            </a:extLst>
          </p:cNvPr>
          <p:cNvSpPr txBox="1"/>
          <p:nvPr/>
        </p:nvSpPr>
        <p:spPr>
          <a:xfrm>
            <a:off x="8244408" y="4399348"/>
            <a:ext cx="71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</a:rPr>
              <a:t>=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Georgia" panose="02040502050405020303" pitchFamily="18" charset="0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C29DE3-E4C9-4600-A6DF-88D310BCF085}"/>
              </a:ext>
            </a:extLst>
          </p:cNvPr>
          <p:cNvCxnSpPr/>
          <p:nvPr/>
        </p:nvCxnSpPr>
        <p:spPr>
          <a:xfrm flipV="1">
            <a:off x="876644" y="4281328"/>
            <a:ext cx="3240360" cy="7085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D16BB7-4CBB-4A5D-A2F0-17E2823A090D}"/>
              </a:ext>
            </a:extLst>
          </p:cNvPr>
          <p:cNvSpPr txBox="1"/>
          <p:nvPr/>
        </p:nvSpPr>
        <p:spPr>
          <a:xfrm>
            <a:off x="3779912" y="1989923"/>
            <a:ext cx="148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eorgia" panose="02040502050405020303" pitchFamily="18" charset="0"/>
              </a:rPr>
              <a:t>(</a:t>
            </a:r>
            <a:r>
              <a:rPr lang="en-US" sz="2000" i="1" dirty="0" err="1">
                <a:latin typeface="Georgia" panose="02040502050405020303" pitchFamily="18" charset="0"/>
              </a:rPr>
              <a:t>i</a:t>
            </a:r>
            <a:r>
              <a:rPr lang="ru-RU" sz="2000" i="1" dirty="0">
                <a:latin typeface="Georgia" panose="02040502050405020303" pitchFamily="18" charset="0"/>
              </a:rPr>
              <a:t> 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</a:t>
            </a:r>
            <a:r>
              <a:rPr lang="ru-RU" sz="2000" dirty="0">
                <a:latin typeface="Georgia" panose="02040502050405020303" pitchFamily="18" charset="0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B90D84-7D68-4C1B-8DD2-F6856A7C484A}"/>
                  </a:ext>
                </a:extLst>
              </p:cNvPr>
              <p:cNvSpPr txBox="1"/>
              <p:nvPr/>
            </p:nvSpPr>
            <p:spPr>
              <a:xfrm>
                <a:off x="26601" y="1567604"/>
                <a:ext cx="864378" cy="1112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2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</a:t>
                </a:r>
                <a:endParaRPr lang="en-US" sz="2400" dirty="0">
                  <a:latin typeface="Georgia" panose="02040502050405020303" pitchFamily="18" charset="0"/>
                </a:endParaRPr>
              </a:p>
              <a:p>
                <a:pPr algn="r">
                  <a:spcBef>
                    <a:spcPts val="3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2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</a:t>
                </a:r>
                <a:endParaRPr lang="en-US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B90D84-7D68-4C1B-8DD2-F6856A7C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1" y="1567604"/>
                <a:ext cx="864378" cy="1112869"/>
              </a:xfrm>
              <a:prstGeom prst="rect">
                <a:avLst/>
              </a:prstGeom>
              <a:blipFill>
                <a:blip r:embed="rId15"/>
                <a:stretch>
                  <a:fillRect r="-11268" b="-43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авая фигурная скобка 33">
            <a:extLst>
              <a:ext uri="{FF2B5EF4-FFF2-40B4-BE49-F238E27FC236}">
                <a16:creationId xmlns:a16="http://schemas.microsoft.com/office/drawing/2014/main" id="{7C4AC846-C6DC-453C-9827-8FB5F011044E}"/>
              </a:ext>
            </a:extLst>
          </p:cNvPr>
          <p:cNvSpPr/>
          <p:nvPr/>
        </p:nvSpPr>
        <p:spPr>
          <a:xfrm flipH="1">
            <a:off x="5697061" y="1798727"/>
            <a:ext cx="238631" cy="8740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2C4042-3AE2-4B21-B32F-881AA841645D}"/>
              </a:ext>
            </a:extLst>
          </p:cNvPr>
          <p:cNvSpPr txBox="1"/>
          <p:nvPr/>
        </p:nvSpPr>
        <p:spPr>
          <a:xfrm>
            <a:off x="4147646" y="4304091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ym typeface="Symbol" panose="05050102010706020507" pitchFamily="18" charset="2"/>
              </a:rPr>
              <a:t></a:t>
            </a:r>
            <a:endParaRPr lang="ru-RU" sz="3600" b="1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68EC4A7-7DA3-4CA1-BD42-9748DAFDE6F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176214" y="3850969"/>
            <a:ext cx="666444" cy="626635"/>
          </a:xfrm>
          <a:prstGeom prst="straightConnector1">
            <a:avLst/>
          </a:prstGeom>
          <a:ln w="38100">
            <a:solidFill>
              <a:srgbClr val="2F26E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EEC709C-50BD-48D8-A180-6368EC795E49}"/>
              </a:ext>
            </a:extLst>
          </p:cNvPr>
          <p:cNvCxnSpPr>
            <a:cxnSpLocks/>
          </p:cNvCxnSpPr>
          <p:nvPr/>
        </p:nvCxnSpPr>
        <p:spPr>
          <a:xfrm flipH="1">
            <a:off x="3394462" y="3823135"/>
            <a:ext cx="1375822" cy="640860"/>
          </a:xfrm>
          <a:prstGeom prst="straightConnector1">
            <a:avLst/>
          </a:prstGeom>
          <a:ln w="38100">
            <a:solidFill>
              <a:srgbClr val="2F26E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936A55-CD87-4255-B190-671E6D79F682}"/>
                  </a:ext>
                </a:extLst>
              </p:cNvPr>
              <p:cNvSpPr txBox="1"/>
              <p:nvPr/>
            </p:nvSpPr>
            <p:spPr>
              <a:xfrm>
                <a:off x="2016492" y="5389779"/>
                <a:ext cx="2950691" cy="44287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pc="-100" dirty="0"/>
                  <a:t>  </a:t>
                </a:r>
                <a:r>
                  <a:rPr lang="en-US" i="1" spc="-100" dirty="0" err="1">
                    <a:latin typeface="Georgia" panose="02040502050405020303" pitchFamily="18" charset="0"/>
                  </a:rPr>
                  <a:t>T</a:t>
                </a:r>
                <a:r>
                  <a:rPr lang="en-US" i="1" spc="-100" baseline="-25000" dirty="0" err="1">
                    <a:latin typeface="Georgia" panose="02040502050405020303" pitchFamily="18" charset="0"/>
                  </a:rPr>
                  <a:t>kl</a:t>
                </a:r>
                <a:r>
                  <a:rPr lang="en-US" spc="-1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b="0" i="1" spc="-10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 spc="-10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b="0" i="1" spc="-10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 spc="-10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ru-RU" spc="-100" dirty="0">
                    <a:latin typeface="Georgia" panose="02040502050405020303" pitchFamily="18" charset="0"/>
                  </a:rPr>
                  <a:t>–</a:t>
                </a:r>
                <a14:m>
                  <m:oMath xmlns:m="http://schemas.openxmlformats.org/officeDocument/2006/math">
                    <m:r>
                      <a:rPr lang="en-US" spc="-1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spc="-100" dirty="0">
                        <a:latin typeface="Georgia" panose="02040502050405020303" pitchFamily="18" charset="0"/>
                      </a:rPr>
                      <m:t>T</m:t>
                    </m:r>
                    <m:r>
                      <a:rPr lang="en-US" b="0" i="1" spc="-100" baseline="-25000" dirty="0" smtClean="0">
                        <a:latin typeface="Cambria Math" panose="02040503050406030204" pitchFamily="18" charset="0"/>
                      </a:rPr>
                      <m:t>𝑘𝑙</m:t>
                    </m:r>
                    <m:sSubSup>
                      <m:sSubSupPr>
                        <m:ctrlPr>
                          <a:rPr lang="en-US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pc="-1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b="0" i="1" spc="-10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i="1" spc="-1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pc="-1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pc="-1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pc="-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pc="-1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b="0" i="1" spc="-10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 spc="-10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pc="-10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936A55-CD87-4255-B190-671E6D79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492" y="5389779"/>
                <a:ext cx="2950691" cy="442878"/>
              </a:xfrm>
              <a:prstGeom prst="rect">
                <a:avLst/>
              </a:prstGeom>
              <a:blipFill>
                <a:blip r:embed="rId16"/>
                <a:stretch>
                  <a:fillRect l="-1860" b="-16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Полилиния: фигура 41">
            <a:extLst>
              <a:ext uri="{FF2B5EF4-FFF2-40B4-BE49-F238E27FC236}">
                <a16:creationId xmlns:a16="http://schemas.microsoft.com/office/drawing/2014/main" id="{C62431E8-1DB7-42E5-8D1B-716B66D8A290}"/>
              </a:ext>
            </a:extLst>
          </p:cNvPr>
          <p:cNvSpPr/>
          <p:nvPr/>
        </p:nvSpPr>
        <p:spPr>
          <a:xfrm>
            <a:off x="1403648" y="4861013"/>
            <a:ext cx="1320674" cy="805080"/>
          </a:xfrm>
          <a:custGeom>
            <a:avLst/>
            <a:gdLst>
              <a:gd name="connsiteX0" fmla="*/ 2260979 w 2260979"/>
              <a:gd name="connsiteY0" fmla="*/ 0 h 4722125"/>
              <a:gd name="connsiteX1" fmla="*/ 0 w 2260979"/>
              <a:gd name="connsiteY1" fmla="*/ 4722125 h 4722125"/>
              <a:gd name="connsiteX2" fmla="*/ 0 w 2260979"/>
              <a:gd name="connsiteY2" fmla="*/ 4722125 h 472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979" h="4722125">
                <a:moveTo>
                  <a:pt x="2260979" y="0"/>
                </a:moveTo>
                <a:lnTo>
                  <a:pt x="0" y="4722125"/>
                </a:lnTo>
                <a:lnTo>
                  <a:pt x="0" y="4722125"/>
                </a:lnTo>
              </a:path>
            </a:pathLst>
          </a:custGeom>
          <a:noFill/>
          <a:ln>
            <a:prstDash val="sysDash"/>
            <a:headEnd type="oval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87AF4D7-429C-4177-A74D-18ECE10B9570}"/>
              </a:ext>
            </a:extLst>
          </p:cNvPr>
          <p:cNvCxnSpPr>
            <a:cxnSpLocks/>
          </p:cNvCxnSpPr>
          <p:nvPr/>
        </p:nvCxnSpPr>
        <p:spPr>
          <a:xfrm>
            <a:off x="2906234" y="3799450"/>
            <a:ext cx="2593987" cy="668302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788E4ED-95FF-49F8-9BD1-699F6CB90368}"/>
              </a:ext>
            </a:extLst>
          </p:cNvPr>
          <p:cNvCxnSpPr>
            <a:cxnSpLocks/>
          </p:cNvCxnSpPr>
          <p:nvPr/>
        </p:nvCxnSpPr>
        <p:spPr>
          <a:xfrm>
            <a:off x="6693032" y="3823135"/>
            <a:ext cx="417277" cy="657239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D22459-D99E-4071-B64A-CFF358597B37}"/>
                  </a:ext>
                </a:extLst>
              </p:cNvPr>
              <p:cNvSpPr txBox="1"/>
              <p:nvPr/>
            </p:nvSpPr>
            <p:spPr>
              <a:xfrm>
                <a:off x="2489443" y="722123"/>
                <a:ext cx="3807018" cy="486287"/>
              </a:xfrm>
              <a:prstGeom prst="rect">
                <a:avLst/>
              </a:prstGeom>
              <a:solidFill>
                <a:srgbClr val="FDF2E7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(1)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 </a:t>
                </a:r>
                <a:r>
                  <a:rPr lang="ru-RU" sz="2400" dirty="0">
                    <a:latin typeface="Georgia" panose="02040502050405020303" pitchFamily="18" charset="0"/>
                    <a:sym typeface="Symbol"/>
                  </a:rPr>
                  <a:t>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(2)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ru-RU" sz="2400" b="1" dirty="0">
                                <a:sym typeface="Symbol" panose="05050102010706020507" pitchFamily="18" charset="2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ru-RU" sz="2400" b="1" dirty="0"/>
                              <m:t> 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ru-RU" sz="2400" b="1" dirty="0">
                                <a:sym typeface="Symbol" panose="05050102010706020507" pitchFamily="18" charset="2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ru-RU" sz="2400" b="1" dirty="0"/>
                              <m:t> 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D22459-D99E-4071-B64A-CFF358597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43" y="722123"/>
                <a:ext cx="3807018" cy="486287"/>
              </a:xfrm>
              <a:prstGeom prst="rect">
                <a:avLst/>
              </a:prstGeom>
              <a:blipFill>
                <a:blip r:embed="rId17"/>
                <a:stretch>
                  <a:fillRect l="-2400" t="-36250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1B75FC87-8E3D-403C-B2E1-F3F41EDFE088}"/>
              </a:ext>
            </a:extLst>
          </p:cNvPr>
          <p:cNvSpPr/>
          <p:nvPr/>
        </p:nvSpPr>
        <p:spPr>
          <a:xfrm>
            <a:off x="12783" y="-1"/>
            <a:ext cx="9131217" cy="1257962"/>
          </a:xfrm>
          <a:prstGeom prst="rect">
            <a:avLst/>
          </a:prstGeom>
          <a:noFill/>
          <a:ln w="38100">
            <a:solidFill>
              <a:srgbClr val="2F2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9FE2F0-88E4-4C2F-81E4-33A66ECE720D}"/>
                  </a:ext>
                </a:extLst>
              </p:cNvPr>
              <p:cNvSpPr txBox="1"/>
              <p:nvPr/>
            </p:nvSpPr>
            <p:spPr>
              <a:xfrm>
                <a:off x="6232433" y="6052354"/>
                <a:ext cx="1571160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dirty="0">
                                  <a:latin typeface="Georgia" panose="02040502050405020303" pitchFamily="18" charset="0"/>
                                  <a:sym typeface="Symbol" panose="05050102010706020507" pitchFamily="18" charset="2"/>
                                </a:rPr>
                                <m:t>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dirty="0">
                                  <a:sym typeface="Symbol" panose="05050102010706020507" pitchFamily="18" charset="2"/>
                                </a:rPr>
                                <m:t>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9FE2F0-88E4-4C2F-81E4-33A66ECE7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33" y="6052354"/>
                <a:ext cx="1571160" cy="4866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358E1FB5-66C5-4141-9030-C3F487C964D0}"/>
              </a:ext>
            </a:extLst>
          </p:cNvPr>
          <p:cNvSpPr/>
          <p:nvPr/>
        </p:nvSpPr>
        <p:spPr>
          <a:xfrm rot="5400000" flipH="1">
            <a:off x="6350880" y="3909874"/>
            <a:ext cx="324000" cy="2880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511903A3-1B77-475D-A1AB-95E4647C32D8}"/>
              </a:ext>
            </a:extLst>
          </p:cNvPr>
          <p:cNvSpPr/>
          <p:nvPr/>
        </p:nvSpPr>
        <p:spPr>
          <a:xfrm rot="5400000">
            <a:off x="6314880" y="3277244"/>
            <a:ext cx="396000" cy="33948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36C57642-063B-493A-8966-E91144C2373A}"/>
              </a:ext>
            </a:extLst>
          </p:cNvPr>
          <p:cNvSpPr/>
          <p:nvPr/>
        </p:nvSpPr>
        <p:spPr>
          <a:xfrm rot="5400000">
            <a:off x="2267733" y="3428557"/>
            <a:ext cx="396000" cy="3060000"/>
          </a:xfrm>
          <a:prstGeom prst="rightBrace">
            <a:avLst/>
          </a:prstGeom>
          <a:ln w="19050">
            <a:solidFill>
              <a:srgbClr val="2F2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авая фигурная скобка 21">
            <a:extLst>
              <a:ext uri="{FF2B5EF4-FFF2-40B4-BE49-F238E27FC236}">
                <a16:creationId xmlns:a16="http://schemas.microsoft.com/office/drawing/2014/main" id="{788853BD-9D66-4C7F-BB50-6010A7F948BD}"/>
              </a:ext>
            </a:extLst>
          </p:cNvPr>
          <p:cNvSpPr/>
          <p:nvPr/>
        </p:nvSpPr>
        <p:spPr>
          <a:xfrm rot="5400000" flipH="1">
            <a:off x="2303733" y="2973874"/>
            <a:ext cx="324000" cy="4752000"/>
          </a:xfrm>
          <a:prstGeom prst="rightBrace">
            <a:avLst/>
          </a:prstGeom>
          <a:ln w="19050">
            <a:solidFill>
              <a:srgbClr val="2F2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9DAF74-877A-4C7C-8804-4E7319E68F30}"/>
                  </a:ext>
                </a:extLst>
              </p:cNvPr>
              <p:cNvSpPr txBox="1"/>
              <p:nvPr/>
            </p:nvSpPr>
            <p:spPr>
              <a:xfrm>
                <a:off x="1079613" y="695100"/>
                <a:ext cx="1368152" cy="461665"/>
              </a:xfrm>
              <a:prstGeom prst="rect">
                <a:avLst/>
              </a:prstGeom>
              <a:solidFill>
                <a:srgbClr val="FEF9F4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i="1" dirty="0" err="1">
                    <a:latin typeface="Georgia" panose="02040502050405020303" pitchFamily="18" charset="0"/>
                  </a:rPr>
                  <a:t>T</a:t>
                </a:r>
                <a:r>
                  <a:rPr lang="en-US" sz="2400" i="1" baseline="-25000" dirty="0" err="1">
                    <a:latin typeface="Georgia" panose="02040502050405020303" pitchFamily="18" charset="0"/>
                  </a:rPr>
                  <a:t>ij</a:t>
                </a:r>
                <a:r>
                  <a:rPr lang="en-US" sz="2400" i="1" baseline="-25000" dirty="0">
                    <a:latin typeface="Georgia" panose="02040502050405020303" pitchFamily="18" charset="0"/>
                  </a:rPr>
                  <a:t>  </a:t>
                </a:r>
                <a:r>
                  <a:rPr lang="en-US" sz="2400" dirty="0">
                    <a:latin typeface="Georgia" panose="02040502050405020303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dirty="0">
                        <a:latin typeface="Georgia" panose="02040502050405020303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i="1" baseline="-25000" dirty="0">
                        <a:latin typeface="Georgia" panose="02040502050405020303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sz="2400" b="0" i="1" baseline="-25000" dirty="0" smtClean="0">
                        <a:latin typeface="Georgia" panose="02040502050405020303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Georgia" panose="02040502050405020303" pitchFamily="18" charset="0"/>
                      </a:rPr>
                      <m:t> 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9DAF74-877A-4C7C-8804-4E7319E68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3" y="695100"/>
                <a:ext cx="1368152" cy="461665"/>
              </a:xfrm>
              <a:prstGeom prst="rect">
                <a:avLst/>
              </a:prstGeom>
              <a:blipFill>
                <a:blip r:embed="rId19"/>
                <a:stretch>
                  <a:fillRect l="-6667" t="-10526" r="-5333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DC347A4-D6F5-43EA-A23F-F774F3E55080}"/>
              </a:ext>
            </a:extLst>
          </p:cNvPr>
          <p:cNvSpPr txBox="1"/>
          <p:nvPr/>
        </p:nvSpPr>
        <p:spPr>
          <a:xfrm>
            <a:off x="5491879" y="6246584"/>
            <a:ext cx="71927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3200" b="1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en-US" sz="3200" b="1" dirty="0">
              <a:latin typeface="Georgia" panose="020405020504050203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E28CF1-E254-4733-BC2B-7651459BC0CA}"/>
              </a:ext>
            </a:extLst>
          </p:cNvPr>
          <p:cNvSpPr txBox="1"/>
          <p:nvPr/>
        </p:nvSpPr>
        <p:spPr>
          <a:xfrm>
            <a:off x="5109081" y="1866812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ym typeface="Symbol" panose="05050102010706020507" pitchFamily="18" charset="2"/>
              </a:rPr>
              <a:t></a:t>
            </a:r>
            <a:endParaRPr lang="ru-RU" sz="3600" b="1" dirty="0"/>
          </a:p>
        </p:txBody>
      </p:sp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F08C1803-9579-4830-95BB-748F6704ECA8}"/>
              </a:ext>
            </a:extLst>
          </p:cNvPr>
          <p:cNvSpPr/>
          <p:nvPr/>
        </p:nvSpPr>
        <p:spPr>
          <a:xfrm>
            <a:off x="1368885" y="1088260"/>
            <a:ext cx="276256" cy="4521250"/>
          </a:xfrm>
          <a:custGeom>
            <a:avLst/>
            <a:gdLst>
              <a:gd name="connsiteX0" fmla="*/ 2260979 w 2260979"/>
              <a:gd name="connsiteY0" fmla="*/ 0 h 4722125"/>
              <a:gd name="connsiteX1" fmla="*/ 0 w 2260979"/>
              <a:gd name="connsiteY1" fmla="*/ 4722125 h 4722125"/>
              <a:gd name="connsiteX2" fmla="*/ 0 w 2260979"/>
              <a:gd name="connsiteY2" fmla="*/ 4722125 h 472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979" h="4722125">
                <a:moveTo>
                  <a:pt x="2260979" y="0"/>
                </a:moveTo>
                <a:lnTo>
                  <a:pt x="0" y="4722125"/>
                </a:lnTo>
                <a:lnTo>
                  <a:pt x="0" y="4722125"/>
                </a:lnTo>
              </a:path>
            </a:pathLst>
          </a:custGeom>
          <a:noFill/>
          <a:ln>
            <a:prstDash val="sysDash"/>
            <a:headEnd type="oval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 animBg="1"/>
      <p:bldP spid="10" grpId="0" animBg="1"/>
      <p:bldP spid="23" grpId="0" animBg="1"/>
      <p:bldP spid="17" grpId="0" animBg="1"/>
      <p:bldP spid="18" grpId="0" animBg="1"/>
      <p:bldP spid="19" grpId="0" animBg="1"/>
      <p:bldP spid="25" grpId="0"/>
      <p:bldP spid="26" grpId="0" animBg="1"/>
      <p:bldP spid="27" grpId="0" animBg="1"/>
      <p:bldP spid="28" grpId="0" animBg="1"/>
      <p:bldP spid="29" grpId="0"/>
      <p:bldP spid="31" grpId="0"/>
      <p:bldP spid="32" grpId="0"/>
      <p:bldP spid="32" grpId="1"/>
      <p:bldP spid="33" grpId="0"/>
      <p:bldP spid="34" grpId="0" animBg="1"/>
      <p:bldP spid="35" grpId="0"/>
      <p:bldP spid="41" grpId="0" animBg="1"/>
      <p:bldP spid="42" grpId="0" animBg="1"/>
      <p:bldP spid="50" grpId="0"/>
      <p:bldP spid="16" grpId="0" animBg="1"/>
      <p:bldP spid="8" grpId="0" animBg="1"/>
      <p:bldP spid="7" grpId="0" animBg="1"/>
      <p:bldP spid="22" grpId="0" animBg="1"/>
      <p:bldP spid="46" grpId="0"/>
      <p:bldP spid="39" grpId="0"/>
      <p:bldP spid="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5B447A2-12EA-41F0-8AB6-7D86D7D09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203751"/>
              </p:ext>
            </p:extLst>
          </p:nvPr>
        </p:nvGraphicFramePr>
        <p:xfrm>
          <a:off x="3589963" y="1183856"/>
          <a:ext cx="645293" cy="45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0" r:id="rId3" imgW="380835" imgH="266584" progId="Equation.DSMT4">
                  <p:embed/>
                </p:oleObj>
              </mc:Choice>
              <mc:Fallback>
                <p:oleObj r:id="rId3" imgW="380835" imgH="26658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963" y="1183856"/>
                        <a:ext cx="645293" cy="45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C959D9E-A051-4473-B4B8-3CFF2EA67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75070"/>
              </p:ext>
            </p:extLst>
          </p:nvPr>
        </p:nvGraphicFramePr>
        <p:xfrm>
          <a:off x="4935798" y="1161515"/>
          <a:ext cx="457200" cy="44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1" r:id="rId5" imgW="291973" imgH="279279" progId="Equation.DSMT4">
                  <p:embed/>
                </p:oleObj>
              </mc:Choice>
              <mc:Fallback>
                <p:oleObj r:id="rId5" imgW="291973" imgH="27927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798" y="1161515"/>
                        <a:ext cx="457200" cy="44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502CE5-DDD4-428A-B485-F21C8834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45" y="44624"/>
            <a:ext cx="841683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Theorem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symmetric second-rank tensor has three non-equal principal values </a:t>
            </a:r>
            <a:r>
              <a:rPr kumimoji="0" lang="de-DE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0" lang="en-US" altLang="ru-RU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de-DE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0" lang="en-US" altLang="ru-RU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de-DE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0" lang="en-US" altLang="ru-RU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then these values correspond to the three mutually orthogonal principal axes           ,          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F55A0-4C6F-4301-BF04-ABC7F56E484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220072" y="753698"/>
            <a:ext cx="20162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41A52-DFBB-450C-8BD6-F8FF082E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006" y="1176615"/>
            <a:ext cx="1008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</a:t>
            </a:r>
            <a:r>
              <a:rPr kumimoji="0" lang="de-DE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0" lang="en-US" altLang="ru-RU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(</a:t>
            </a:r>
            <a:r>
              <a:rPr kumimoji="0" lang="en-US" altLang="ru-RU" sz="2400" b="0" i="1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Georgia" panose="02040502050405020303" pitchFamily="18" charset="0"/>
                <a:sym typeface="Symbol" panose="05050102010706020507" pitchFamily="18" charset="2"/>
              </a:rPr>
              <a:t>i</a:t>
            </a:r>
            <a:r>
              <a:rPr kumimoji="0" lang="en-US" altLang="ru-RU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C4504A-04D7-4DF3-A764-E1D4CDC04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00" y="1629469"/>
            <a:ext cx="71287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and this triplet of vectors is unique (up to the sign).</a:t>
            </a: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569AEF41-C0A1-45B5-8DD2-390FE03F6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01062"/>
              </p:ext>
            </p:extLst>
          </p:nvPr>
        </p:nvGraphicFramePr>
        <p:xfrm>
          <a:off x="3419872" y="753698"/>
          <a:ext cx="432048" cy="39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2" r:id="rId7" imgW="304668" imgH="279279" progId="Equation.DSMT4">
                  <p:embed/>
                </p:oleObj>
              </mc:Choice>
              <mc:Fallback>
                <p:oleObj r:id="rId7" imgW="304668" imgH="279279" progId="Equation.DSMT4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35DE9863-834C-4538-BE1C-470ACC3CE1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753698"/>
                        <a:ext cx="432048" cy="398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D9FEEF9D-B0E9-408F-AF7E-F2AE56311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466091"/>
              </p:ext>
            </p:extLst>
          </p:nvPr>
        </p:nvGraphicFramePr>
        <p:xfrm>
          <a:off x="4139952" y="743423"/>
          <a:ext cx="432048" cy="39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3" r:id="rId9" imgW="304668" imgH="279279" progId="Equation.DSMT4">
                  <p:embed/>
                </p:oleObj>
              </mc:Choice>
              <mc:Fallback>
                <p:oleObj r:id="rId9" imgW="304668" imgH="279279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B6691741-AC6C-4D7F-9EE5-ABC08E2CC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743423"/>
                        <a:ext cx="432048" cy="398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ACB549FE-C184-43CB-B825-3C8EA4F87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54719"/>
              </p:ext>
            </p:extLst>
          </p:nvPr>
        </p:nvGraphicFramePr>
        <p:xfrm>
          <a:off x="4770022" y="753698"/>
          <a:ext cx="432048" cy="39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4" r:id="rId11" imgW="304668" imgH="279279" progId="Equation.DSMT4">
                  <p:embed/>
                </p:oleObj>
              </mc:Choice>
              <mc:Fallback>
                <p:oleObj r:id="rId11" imgW="304668" imgH="279279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530ED9EC-5003-4B55-94AF-0EF122914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022" y="753698"/>
                        <a:ext cx="432048" cy="398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1">
            <a:extLst>
              <a:ext uri="{FF2B5EF4-FFF2-40B4-BE49-F238E27FC236}">
                <a16:creationId xmlns:a16="http://schemas.microsoft.com/office/drawing/2014/main" id="{B9D5172C-5520-4FFE-947C-9A6B0063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3829860"/>
            <a:ext cx="8943961" cy="80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Theorem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matrix of the tensor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  <a:t>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will be diagonal in a basis composed of the principal axes (        =             =             ;             =            =            ;          =           =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395796F6-A999-419B-9C3F-ACF4C417A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396" y="3779168"/>
            <a:ext cx="2343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8EF6BB5F-AF6D-467A-819C-AC15653D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854" y="3963708"/>
            <a:ext cx="2343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40">
            <a:extLst>
              <a:ext uri="{FF2B5EF4-FFF2-40B4-BE49-F238E27FC236}">
                <a16:creationId xmlns:a16="http://schemas.microsoft.com/office/drawing/2014/main" id="{0D6A43DC-4338-45EC-B4CF-85F4DC2C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033482"/>
            <a:ext cx="88569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 vice versa, if the matrix of the tensor is diagonal in a particular basis, then the basis vectors will coincide with the principal axes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9AAB5F5-F2CC-41DA-B03F-FF9EB161D3C5}"/>
              </a:ext>
            </a:extLst>
          </p:cNvPr>
          <p:cNvGrpSpPr/>
          <p:nvPr/>
        </p:nvGrpSpPr>
        <p:grpSpPr>
          <a:xfrm>
            <a:off x="1691680" y="4123882"/>
            <a:ext cx="6770122" cy="597608"/>
            <a:chOff x="1691680" y="2522717"/>
            <a:chExt cx="6770122" cy="597608"/>
          </a:xfrm>
        </p:grpSpPr>
        <p:graphicFrame>
          <p:nvGraphicFramePr>
            <p:cNvPr id="20" name="Объект 19">
              <a:extLst>
                <a:ext uri="{FF2B5EF4-FFF2-40B4-BE49-F238E27FC236}">
                  <a16:creationId xmlns:a16="http://schemas.microsoft.com/office/drawing/2014/main" id="{351B5FED-5498-4960-8C16-37F50D102C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8909445"/>
                </p:ext>
              </p:extLst>
            </p:nvPr>
          </p:nvGraphicFramePr>
          <p:xfrm>
            <a:off x="4199213" y="2618469"/>
            <a:ext cx="384031" cy="41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5" r:id="rId13" imgW="215900" imgH="241300" progId="Equation.DSMT4">
                    <p:embed/>
                  </p:oleObj>
                </mc:Choice>
                <mc:Fallback>
                  <p:oleObj r:id="rId13" imgW="215900" imgH="2413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9213" y="2618469"/>
                          <a:ext cx="384031" cy="417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>
              <a:extLst>
                <a:ext uri="{FF2B5EF4-FFF2-40B4-BE49-F238E27FC236}">
                  <a16:creationId xmlns:a16="http://schemas.microsoft.com/office/drawing/2014/main" id="{018C63FD-2E80-4A64-82E7-C69461D276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5005112"/>
                </p:ext>
              </p:extLst>
            </p:nvPr>
          </p:nvGraphicFramePr>
          <p:xfrm>
            <a:off x="5708979" y="2529010"/>
            <a:ext cx="584395" cy="584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6" r:id="rId15" imgW="330057" imgH="330057" progId="Equation.3">
                    <p:embed/>
                  </p:oleObj>
                </mc:Choice>
                <mc:Fallback>
                  <p:oleObj r:id="rId15" imgW="330057" imgH="33005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8979" y="2529010"/>
                          <a:ext cx="584395" cy="5843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>
              <a:extLst>
                <a:ext uri="{FF2B5EF4-FFF2-40B4-BE49-F238E27FC236}">
                  <a16:creationId xmlns:a16="http://schemas.microsoft.com/office/drawing/2014/main" id="{B76C7D2C-F5E3-4651-95BE-E2086F72B4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1415659"/>
                </p:ext>
              </p:extLst>
            </p:nvPr>
          </p:nvGraphicFramePr>
          <p:xfrm>
            <a:off x="7164288" y="2551406"/>
            <a:ext cx="534304" cy="49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7" r:id="rId17" imgW="304668" imgH="279279" progId="Equation.DSMT4">
                    <p:embed/>
                  </p:oleObj>
                </mc:Choice>
                <mc:Fallback>
                  <p:oleObj r:id="rId17" imgW="304668" imgH="279279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288" y="2551406"/>
                          <a:ext cx="534304" cy="492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>
              <a:extLst>
                <a:ext uri="{FF2B5EF4-FFF2-40B4-BE49-F238E27FC236}">
                  <a16:creationId xmlns:a16="http://schemas.microsoft.com/office/drawing/2014/main" id="{4227A867-A892-434F-A647-30F1E948B7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4082451"/>
                </p:ext>
              </p:extLst>
            </p:nvPr>
          </p:nvGraphicFramePr>
          <p:xfrm>
            <a:off x="1691680" y="2637888"/>
            <a:ext cx="333940" cy="41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8" r:id="rId19" imgW="190417" imgH="241195" progId="Equation.DSMT4">
                    <p:embed/>
                  </p:oleObj>
                </mc:Choice>
                <mc:Fallback>
                  <p:oleObj r:id="rId19" imgW="190417" imgH="241195" progId="Equation.DSMT4">
                    <p:embed/>
                    <p:pic>
                      <p:nvPicPr>
                        <p:cNvPr id="17" name="Объект 16">
                          <a:extLst>
                            <a:ext uri="{FF2B5EF4-FFF2-40B4-BE49-F238E27FC236}">
                              <a16:creationId xmlns:a16="http://schemas.microsoft.com/office/drawing/2014/main" id="{07FA8A2E-E5DB-4016-B08A-2776A9E656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2637888"/>
                          <a:ext cx="333940" cy="417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Объект 36">
              <a:extLst>
                <a:ext uri="{FF2B5EF4-FFF2-40B4-BE49-F238E27FC236}">
                  <a16:creationId xmlns:a16="http://schemas.microsoft.com/office/drawing/2014/main" id="{24909E6E-1961-447C-8C53-0CD6A788FF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1317412"/>
                </p:ext>
              </p:extLst>
            </p:nvPr>
          </p:nvGraphicFramePr>
          <p:xfrm>
            <a:off x="2381512" y="2566943"/>
            <a:ext cx="534304" cy="49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9" r:id="rId21" imgW="304668" imgH="279279" progId="Equation.DSMT4">
                    <p:embed/>
                  </p:oleObj>
                </mc:Choice>
                <mc:Fallback>
                  <p:oleObj r:id="rId21" imgW="304668" imgH="279279" progId="Equation.DSMT4">
                    <p:embed/>
                    <p:pic>
                      <p:nvPicPr>
                        <p:cNvPr id="18" name="Объект 17">
                          <a:extLst>
                            <a:ext uri="{FF2B5EF4-FFF2-40B4-BE49-F238E27FC236}">
                              <a16:creationId xmlns:a16="http://schemas.microsoft.com/office/drawing/2014/main" id="{35B0209B-3FE9-432F-86BE-9201E1ED48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512" y="2566943"/>
                          <a:ext cx="534304" cy="492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Объект 37">
              <a:extLst>
                <a:ext uri="{FF2B5EF4-FFF2-40B4-BE49-F238E27FC236}">
                  <a16:creationId xmlns:a16="http://schemas.microsoft.com/office/drawing/2014/main" id="{CB3B3FDF-0F85-4770-9EEF-810BB10AF9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4595304"/>
                </p:ext>
              </p:extLst>
            </p:nvPr>
          </p:nvGraphicFramePr>
          <p:xfrm>
            <a:off x="3248353" y="2535930"/>
            <a:ext cx="584395" cy="584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0" r:id="rId22" imgW="330057" imgH="330057" progId="Equation.3">
                    <p:embed/>
                  </p:oleObj>
                </mc:Choice>
                <mc:Fallback>
                  <p:oleObj r:id="rId22" imgW="330057" imgH="330057" progId="Equation.3">
                    <p:embed/>
                    <p:pic>
                      <p:nvPicPr>
                        <p:cNvPr id="19" name="Объект 18">
                          <a:extLst>
                            <a:ext uri="{FF2B5EF4-FFF2-40B4-BE49-F238E27FC236}">
                              <a16:creationId xmlns:a16="http://schemas.microsoft.com/office/drawing/2014/main" id="{8818B215-23F7-48F4-931D-9A3701858E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353" y="2535930"/>
                          <a:ext cx="584395" cy="5843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Объект 38">
              <a:extLst>
                <a:ext uri="{FF2B5EF4-FFF2-40B4-BE49-F238E27FC236}">
                  <a16:creationId xmlns:a16="http://schemas.microsoft.com/office/drawing/2014/main" id="{B99E816B-FECD-4C59-8FF3-772B8B577C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9428647"/>
                </p:ext>
              </p:extLst>
            </p:nvPr>
          </p:nvGraphicFramePr>
          <p:xfrm>
            <a:off x="4928067" y="2548612"/>
            <a:ext cx="534304" cy="492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1" r:id="rId24" imgW="304668" imgH="279279" progId="Equation.DSMT4">
                    <p:embed/>
                  </p:oleObj>
                </mc:Choice>
                <mc:Fallback>
                  <p:oleObj r:id="rId24" imgW="304668" imgH="279279" progId="Equation.DSMT4">
                    <p:embed/>
                    <p:pic>
                      <p:nvPicPr>
                        <p:cNvPr id="21" name="Объект 20">
                          <a:extLst>
                            <a:ext uri="{FF2B5EF4-FFF2-40B4-BE49-F238E27FC236}">
                              <a16:creationId xmlns:a16="http://schemas.microsoft.com/office/drawing/2014/main" id="{CF40CB6C-FA9D-4C7F-9737-1C8448A68C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8067" y="2548612"/>
                          <a:ext cx="534304" cy="4925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Объект 39">
              <a:extLst>
                <a:ext uri="{FF2B5EF4-FFF2-40B4-BE49-F238E27FC236}">
                  <a16:creationId xmlns:a16="http://schemas.microsoft.com/office/drawing/2014/main" id="{BB8439A6-21DE-4D46-88B0-97A826D08B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1295368"/>
                </p:ext>
              </p:extLst>
            </p:nvPr>
          </p:nvGraphicFramePr>
          <p:xfrm>
            <a:off x="6506037" y="2630087"/>
            <a:ext cx="350637" cy="41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2" r:id="rId26" imgW="203112" imgH="241195" progId="Equation.DSMT4">
                    <p:embed/>
                  </p:oleObj>
                </mc:Choice>
                <mc:Fallback>
                  <p:oleObj r:id="rId26" imgW="203112" imgH="241195" progId="Equation.DSMT4">
                    <p:embed/>
                    <p:pic>
                      <p:nvPicPr>
                        <p:cNvPr id="23" name="Объект 22">
                          <a:extLst>
                            <a:ext uri="{FF2B5EF4-FFF2-40B4-BE49-F238E27FC236}">
                              <a16:creationId xmlns:a16="http://schemas.microsoft.com/office/drawing/2014/main" id="{2F557E52-3A5C-4581-A33F-9A2E471CA8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6037" y="2630087"/>
                          <a:ext cx="350637" cy="417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Объект 40">
              <a:extLst>
                <a:ext uri="{FF2B5EF4-FFF2-40B4-BE49-F238E27FC236}">
                  <a16:creationId xmlns:a16="http://schemas.microsoft.com/office/drawing/2014/main" id="{B47837C9-BAB6-48AB-8A96-7499C517E2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662490"/>
                </p:ext>
              </p:extLst>
            </p:nvPr>
          </p:nvGraphicFramePr>
          <p:xfrm>
            <a:off x="7877407" y="2522717"/>
            <a:ext cx="584395" cy="584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3" r:id="rId28" imgW="330057" imgH="330057" progId="Equation.3">
                    <p:embed/>
                  </p:oleObj>
                </mc:Choice>
                <mc:Fallback>
                  <p:oleObj r:id="rId28" imgW="330057" imgH="330057" progId="Equation.3">
                    <p:embed/>
                    <p:pic>
                      <p:nvPicPr>
                        <p:cNvPr id="25" name="Объект 24">
                          <a:extLst>
                            <a:ext uri="{FF2B5EF4-FFF2-40B4-BE49-F238E27FC236}">
                              <a16:creationId xmlns:a16="http://schemas.microsoft.com/office/drawing/2014/main" id="{4F0C432C-B3CC-43BC-AD33-15026BA8DE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7407" y="2522717"/>
                          <a:ext cx="584395" cy="5843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Объект 42">
            <a:extLst>
              <a:ext uri="{FF2B5EF4-FFF2-40B4-BE49-F238E27FC236}">
                <a16:creationId xmlns:a16="http://schemas.microsoft.com/office/drawing/2014/main" id="{D32026AC-DA46-4B55-B0E3-0D2444513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1630"/>
              </p:ext>
            </p:extLst>
          </p:nvPr>
        </p:nvGraphicFramePr>
        <p:xfrm>
          <a:off x="3404549" y="4765949"/>
          <a:ext cx="2069466" cy="1268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4" r:id="rId30" imgW="1473200" imgH="901700" progId="Equation.3">
                  <p:embed/>
                </p:oleObj>
              </mc:Choice>
              <mc:Fallback>
                <p:oleObj r:id="rId30" imgW="1473200" imgH="9017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549" y="4765949"/>
                        <a:ext cx="2069466" cy="1268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02D01025-8641-48D1-A683-A6C5743FA73D}"/>
              </a:ext>
            </a:extLst>
          </p:cNvPr>
          <p:cNvGrpSpPr/>
          <p:nvPr/>
        </p:nvGrpSpPr>
        <p:grpSpPr>
          <a:xfrm>
            <a:off x="2082822" y="2074318"/>
            <a:ext cx="6953673" cy="1539585"/>
            <a:chOff x="2188774" y="2077316"/>
            <a:chExt cx="6953673" cy="1539585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28129D8D-4816-4C15-A38D-FBD5C3A4A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505" y="2489460"/>
              <a:ext cx="504056" cy="4681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C99D793D-E587-4827-B2D4-CC44D682708A}"/>
                </a:ext>
              </a:extLst>
            </p:cNvPr>
            <p:cNvCxnSpPr>
              <a:cxnSpLocks/>
            </p:cNvCxnSpPr>
            <p:nvPr/>
          </p:nvCxnSpPr>
          <p:spPr>
            <a:xfrm>
              <a:off x="3073626" y="2943652"/>
              <a:ext cx="740230" cy="2003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8F23E742-BB04-49C1-AADB-D7D961B7F98B}"/>
                </a:ext>
              </a:extLst>
            </p:cNvPr>
            <p:cNvSpPr/>
            <p:nvPr/>
          </p:nvSpPr>
          <p:spPr>
            <a:xfrm rot="2029003">
              <a:off x="2211430" y="2540406"/>
              <a:ext cx="1723755" cy="85257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430607F7-0556-48B0-B087-EF108C411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4496" y="2948010"/>
              <a:ext cx="59130" cy="4954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B765AE94-0A3E-4415-894F-0DA64855DADE}"/>
                </a:ext>
              </a:extLst>
            </p:cNvPr>
            <p:cNvGrpSpPr/>
            <p:nvPr/>
          </p:nvGrpSpPr>
          <p:grpSpPr>
            <a:xfrm>
              <a:off x="3510501" y="2077316"/>
              <a:ext cx="5631946" cy="714683"/>
              <a:chOff x="3510501" y="2077316"/>
              <a:chExt cx="5631946" cy="7146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614475E-15D2-4198-8B0E-3E840E087809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420" y="2077316"/>
                    <a:ext cx="5130027" cy="7146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=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ru-RU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ru-RU" dirty="0">
                                    <a:solidFill>
                                      <a:srgbClr val="C00000"/>
                                    </a:solidFill>
                                    <a:latin typeface="Georgia" panose="02040502050405020303" pitchFamily="18" charset="0"/>
                                    <a:sym typeface="Symbol"/>
                                  </a:rPr>
                                  <m:t>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ru-RU" dirty="0">
                                    <a:solidFill>
                                      <a:srgbClr val="C00000"/>
                                    </a:solidFill>
                                    <a:latin typeface="Georgia" panose="02040502050405020303" pitchFamily="18" charset="0"/>
                                    <a:sym typeface="Symbol"/>
                                  </a:rPr>
                                  <m:t>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ru-RU" dirty="0">
                                    <a:solidFill>
                                      <a:srgbClr val="C00000"/>
                                    </a:solidFill>
                                    <a:latin typeface="Georgia" panose="02040502050405020303" pitchFamily="18" charset="0"/>
                                    <a:sym typeface="Symbol"/>
                                  </a:rPr>
                                  <m:t>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 </m:t>
                            </m:r>
                            <m:rad>
                              <m:radPr>
                                <m:degHide m:val="on"/>
                                <m:ctrlP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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r>
                                  <a:rPr lang="en-US" i="1" baseline="340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b="0" i="1" baseline="340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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r>
                                  <a:rPr lang="en-US" i="1" baseline="340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b="0" i="1" baseline="340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</m:e>
                            </m:rad>
                          </m:e>
                        </m:d>
                      </m:oMath>
                    </a14:m>
                    <a:endParaRPr lang="ru-RU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614475E-15D2-4198-8B0E-3E840E0878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420" y="2077316"/>
                    <a:ext cx="5130027" cy="714683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07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2FCFDBD-797D-4BF4-9605-AFE69EED40CA}"/>
                      </a:ext>
                    </a:extLst>
                  </p:cNvPr>
                  <p:cNvSpPr txBox="1"/>
                  <p:nvPr/>
                </p:nvSpPr>
                <p:spPr>
                  <a:xfrm>
                    <a:off x="3510501" y="2195128"/>
                    <a:ext cx="7200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ru-RU" sz="2400" i="1" spc="-15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 spc="-15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400" b="1" spc="-150" dirty="0">
                                      <a:solidFill>
                                        <a:srgbClr val="C00000"/>
                                      </a:solidFill>
                                      <a:latin typeface="Georgia" panose="02040502050405020303" pitchFamily="18" charset="0"/>
                                      <a:sym typeface="Symbol"/>
                                    </a:rPr>
                                    <m:t>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pc="-15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ru-RU" sz="2400" spc="-15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2FCFDBD-797D-4BF4-9605-AFE69EED40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0501" y="2195128"/>
                    <a:ext cx="720000" cy="47699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0AAC57E-444C-4E09-96F6-0E1A19C41F5D}"/>
                    </a:ext>
                  </a:extLst>
                </p:cNvPr>
                <p:cNvSpPr txBox="1"/>
                <p:nvPr/>
              </p:nvSpPr>
              <p:spPr>
                <a:xfrm>
                  <a:off x="3719033" y="2855934"/>
                  <a:ext cx="598879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ru-RU" sz="2400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b="1" spc="-150" dirty="0">
                                    <a:solidFill>
                                      <a:srgbClr val="C00000"/>
                                    </a:solidFill>
                                    <a:latin typeface="Georgia" panose="02040502050405020303" pitchFamily="18" charset="0"/>
                                    <a:sym typeface="Symbol"/>
                                  </a:rPr>
                                  <m:t>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0AAC57E-444C-4E09-96F6-0E1A19C41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033" y="2855934"/>
                  <a:ext cx="598879" cy="476990"/>
                </a:xfrm>
                <a:prstGeom prst="rect">
                  <a:avLst/>
                </a:prstGeom>
                <a:blipFill>
                  <a:blip r:embed="rId34"/>
                  <a:stretch>
                    <a:fillRect l="-2041" r="-12245" b="-897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3BD2475-14C3-4AAA-A936-F016DEB86C30}"/>
                    </a:ext>
                  </a:extLst>
                </p:cNvPr>
                <p:cNvSpPr txBox="1"/>
                <p:nvPr/>
              </p:nvSpPr>
              <p:spPr>
                <a:xfrm>
                  <a:off x="2188774" y="3139911"/>
                  <a:ext cx="108012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ru-RU" sz="2400" i="1" spc="-15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b="1" spc="-150" dirty="0">
                                    <a:solidFill>
                                      <a:srgbClr val="C00000"/>
                                    </a:solidFill>
                                    <a:latin typeface="Georgia" panose="02040502050405020303" pitchFamily="18" charset="0"/>
                                    <a:sym typeface="Symbol"/>
                                  </a:rPr>
                                  <m:t>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3BD2475-14C3-4AAA-A936-F016DEB86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774" y="3139911"/>
                  <a:ext cx="1080120" cy="476990"/>
                </a:xfrm>
                <a:prstGeom prst="rect">
                  <a:avLst/>
                </a:prstGeom>
                <a:blipFill>
                  <a:blip r:embed="rId3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1809E30D-D9F6-4816-9275-1CC9D7B2F8F8}"/>
                </a:ext>
              </a:extLst>
            </p:cNvPr>
            <p:cNvSpPr/>
            <p:nvPr/>
          </p:nvSpPr>
          <p:spPr>
            <a:xfrm>
              <a:off x="3060756" y="2929240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6CDD8A-BF7E-4B4C-B5FA-B6EAEEF4EC3A}"/>
              </a:ext>
            </a:extLst>
          </p:cNvPr>
          <p:cNvSpPr txBox="1"/>
          <p:nvPr/>
        </p:nvSpPr>
        <p:spPr>
          <a:xfrm>
            <a:off x="1722751" y="1985001"/>
            <a:ext cx="7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1</a:t>
            </a:r>
            <a:endParaRPr lang="ru-RU" sz="2400" baseline="-28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21057BC-A783-405E-90D7-20E6FF59787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82751" y="2446666"/>
            <a:ext cx="286842" cy="2548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3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Kronecker</a:t>
            </a:r>
            <a:r>
              <a:rPr lang="en-US" sz="2400" dirty="0"/>
              <a:t> symbol ("delta-symbol")</a:t>
            </a:r>
          </a:p>
          <a:p>
            <a:endParaRPr lang="ru-RU" sz="2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065020"/>
              </p:ext>
            </p:extLst>
          </p:nvPr>
        </p:nvGraphicFramePr>
        <p:xfrm>
          <a:off x="1763688" y="836712"/>
          <a:ext cx="20240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Equation" r:id="rId3" imgW="1333440" imgH="545760" progId="Equation.DSMT4">
                  <p:embed/>
                </p:oleObj>
              </mc:Choice>
              <mc:Fallback>
                <p:oleObj name="Equation" r:id="rId3" imgW="1333440" imgH="5457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836712"/>
                        <a:ext cx="2024062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2132856"/>
            <a:ext cx="849694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0000"/>
                </a:solidFill>
              </a:rPr>
              <a:t>Remark</a:t>
            </a:r>
          </a:p>
          <a:p>
            <a:r>
              <a:rPr lang="en-US" sz="2400" dirty="0"/>
              <a:t>The dummy index is effectively "</a:t>
            </a:r>
            <a:r>
              <a:rPr lang="en-US" sz="2400" b="1" dirty="0"/>
              <a:t>killed</a:t>
            </a:r>
            <a:r>
              <a:rPr lang="en-US" sz="2400" dirty="0"/>
              <a:t>" when summed with the </a:t>
            </a:r>
            <a:r>
              <a:rPr lang="en-US" sz="2400" dirty="0" err="1"/>
              <a:t>Kronecker</a:t>
            </a:r>
            <a:r>
              <a:rPr lang="en-US" sz="2400" dirty="0"/>
              <a:t> symbol ("</a:t>
            </a:r>
            <a:r>
              <a:rPr lang="en-US" sz="2400" b="1" dirty="0"/>
              <a:t>delta-symbol</a:t>
            </a:r>
            <a:r>
              <a:rPr lang="en-US" sz="2400" dirty="0"/>
              <a:t>"):</a:t>
            </a:r>
            <a:endParaRPr lang="ru-RU" sz="2400" dirty="0"/>
          </a:p>
          <a:p>
            <a:pPr algn="ctr">
              <a:spcBef>
                <a:spcPts val="1200"/>
              </a:spcBef>
            </a:pPr>
            <a:r>
              <a:rPr lang="ru-RU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400" i="1" baseline="-25000" dirty="0" err="1">
                <a:latin typeface="Georgia" panose="02040502050405020303" pitchFamily="18" charset="0"/>
              </a:rPr>
              <a:t>ik</a:t>
            </a:r>
            <a:r>
              <a:rPr lang="ru-RU" sz="2400" i="1" dirty="0">
                <a:latin typeface="Georgia" panose="02040502050405020303" pitchFamily="18" charset="0"/>
              </a:rPr>
              <a:t>х</a:t>
            </a:r>
            <a:r>
              <a:rPr lang="en-US" sz="2400" i="1" baseline="-25000" dirty="0">
                <a:latin typeface="Georgia" panose="02040502050405020303" pitchFamily="18" charset="0"/>
              </a:rPr>
              <a:t>kl</a:t>
            </a:r>
            <a:r>
              <a:rPr lang="en-US" sz="2400" dirty="0">
                <a:latin typeface="Georgia" panose="02040502050405020303" pitchFamily="18" charset="0"/>
              </a:rPr>
              <a:t> = (</a:t>
            </a:r>
            <a:r>
              <a:rPr lang="ru-RU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400" i="1" baseline="-25000" dirty="0">
                <a:latin typeface="Georgia" panose="02040502050405020303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i="1" dirty="0">
                <a:latin typeface="Georgia" panose="02040502050405020303" pitchFamily="18" charset="0"/>
              </a:rPr>
              <a:t>х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baseline="-25000" dirty="0">
                <a:latin typeface="Georgia" panose="02040502050405020303" pitchFamily="18" charset="0"/>
              </a:rPr>
              <a:t>l</a:t>
            </a:r>
            <a:r>
              <a:rPr lang="en-US" sz="2400" dirty="0">
                <a:latin typeface="Georgia" panose="02040502050405020303" pitchFamily="18" charset="0"/>
              </a:rPr>
              <a:t> + </a:t>
            </a:r>
            <a:r>
              <a:rPr lang="ru-RU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400" i="1" baseline="-25000" dirty="0">
                <a:latin typeface="Georgia" panose="02040502050405020303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i="1" dirty="0">
                <a:latin typeface="Georgia" panose="02040502050405020303" pitchFamily="18" charset="0"/>
              </a:rPr>
              <a:t>х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baseline="-25000" dirty="0">
                <a:latin typeface="Georgia" panose="02040502050405020303" pitchFamily="18" charset="0"/>
              </a:rPr>
              <a:t>l</a:t>
            </a:r>
            <a:r>
              <a:rPr lang="en-US" sz="2400" dirty="0">
                <a:latin typeface="Georgia" panose="02040502050405020303" pitchFamily="18" charset="0"/>
              </a:rPr>
              <a:t> + </a:t>
            </a:r>
            <a:r>
              <a:rPr lang="ru-RU" sz="24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2400" i="1" baseline="-25000" dirty="0">
                <a:latin typeface="Georgia" panose="02040502050405020303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i="1" dirty="0">
                <a:latin typeface="Georgia" panose="02040502050405020303" pitchFamily="18" charset="0"/>
              </a:rPr>
              <a:t>х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baseline="-25000" dirty="0">
                <a:latin typeface="Georgia" panose="02040502050405020303" pitchFamily="18" charset="0"/>
              </a:rPr>
              <a:t>l</a:t>
            </a:r>
            <a:r>
              <a:rPr lang="en-US" sz="2400" dirty="0">
                <a:latin typeface="Georgia" panose="02040502050405020303" pitchFamily="18" charset="0"/>
              </a:rPr>
              <a:t> ) = </a:t>
            </a:r>
            <a:r>
              <a:rPr lang="ru-RU" sz="2400" i="1" dirty="0">
                <a:latin typeface="Georgia" panose="02040502050405020303" pitchFamily="18" charset="0"/>
              </a:rPr>
              <a:t>х</a:t>
            </a:r>
            <a:r>
              <a:rPr lang="en-US" sz="2400" i="1" baseline="-25000" dirty="0" err="1">
                <a:latin typeface="Georgia" panose="02040502050405020303" pitchFamily="18" charset="0"/>
              </a:rPr>
              <a:t>il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2E70B9B3-99FF-4CA7-AFDC-F9131A0DDAD0}"/>
              </a:ext>
            </a:extLst>
          </p:cNvPr>
          <p:cNvSpPr/>
          <p:nvPr/>
        </p:nvSpPr>
        <p:spPr>
          <a:xfrm>
            <a:off x="2412221" y="3831504"/>
            <a:ext cx="319759" cy="171167"/>
          </a:xfrm>
          <a:custGeom>
            <a:avLst/>
            <a:gdLst>
              <a:gd name="connsiteX0" fmla="*/ 0 w 319759"/>
              <a:gd name="connsiteY0" fmla="*/ 0 h 171167"/>
              <a:gd name="connsiteX1" fmla="*/ 67318 w 319759"/>
              <a:gd name="connsiteY1" fmla="*/ 157075 h 171167"/>
              <a:gd name="connsiteX2" fmla="*/ 213173 w 319759"/>
              <a:gd name="connsiteY2" fmla="*/ 145856 h 171167"/>
              <a:gd name="connsiteX3" fmla="*/ 319759 w 319759"/>
              <a:gd name="connsiteY3" fmla="*/ 0 h 171167"/>
              <a:gd name="connsiteX4" fmla="*/ 319759 w 319759"/>
              <a:gd name="connsiteY4" fmla="*/ 0 h 17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59" h="171167">
                <a:moveTo>
                  <a:pt x="0" y="0"/>
                </a:moveTo>
                <a:cubicBezTo>
                  <a:pt x="15894" y="66383"/>
                  <a:pt x="31789" y="132766"/>
                  <a:pt x="67318" y="157075"/>
                </a:cubicBezTo>
                <a:cubicBezTo>
                  <a:pt x="102847" y="181384"/>
                  <a:pt x="171100" y="172035"/>
                  <a:pt x="213173" y="145856"/>
                </a:cubicBezTo>
                <a:cubicBezTo>
                  <a:pt x="255246" y="119677"/>
                  <a:pt x="319759" y="0"/>
                  <a:pt x="319759" y="0"/>
                </a:cubicBezTo>
                <a:lnTo>
                  <a:pt x="319759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75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84"/>
          <p:cNvSpPr/>
          <p:nvPr/>
        </p:nvSpPr>
        <p:spPr>
          <a:xfrm>
            <a:off x="1619672" y="44624"/>
            <a:ext cx="6650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Orthogonal Transformations of Coordinates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97212" y="3768080"/>
          <a:ext cx="482600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6" name="Equation" r:id="rId4" imgW="4825800" imgH="380880" progId="Equation.DSMT4">
                  <p:embed/>
                </p:oleObj>
              </mc:Choice>
              <mc:Fallback>
                <p:oleObj name="Equation" r:id="rId4" imgW="4825800" imgH="38088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12" y="3768080"/>
                        <a:ext cx="4826001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31813" y="4365625"/>
          <a:ext cx="4838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7" name="Equation" r:id="rId6" imgW="4838400" imgH="380880" progId="Equation.DSMT4">
                  <p:embed/>
                </p:oleObj>
              </mc:Choice>
              <mc:Fallback>
                <p:oleObj name="Equation" r:id="rId6" imgW="4838400" imgH="38088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365625"/>
                        <a:ext cx="4838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86714" y="4941168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8" name="Equation" r:id="rId8" imgW="1612800" imgH="431640" progId="Equation.DSMT4">
                  <p:embed/>
                </p:oleObj>
              </mc:Choice>
              <mc:Fallback>
                <p:oleObj name="Equation" r:id="rId8" imgW="1612800" imgH="43164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14" y="4941168"/>
                        <a:ext cx="161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4460174" y="4797256"/>
            <a:ext cx="4572000" cy="98610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Rule of primed indices</a:t>
            </a:r>
          </a:p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The first index (</a:t>
            </a:r>
            <a:r>
              <a:rPr lang="en-US" sz="2400" i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) in </a:t>
            </a:r>
            <a:r>
              <a:rPr lang="ru-RU" sz="2400" dirty="0">
                <a:solidFill>
                  <a:srgbClr val="FF0000"/>
                </a:solidFill>
                <a:sym typeface="Symbol"/>
              </a:rPr>
              <a:t></a:t>
            </a:r>
            <a:r>
              <a:rPr lang="en-US" sz="2400" i="1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ij</a:t>
            </a:r>
            <a:r>
              <a:rPr lang="en-US" sz="2400" dirty="0">
                <a:solidFill>
                  <a:srgbClr val="FF0000"/>
                </a:solidFill>
              </a:rPr>
              <a:t> corresponds to the primed basis vector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085852" y="5003729"/>
          <a:ext cx="1054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9" name="Equation" r:id="rId10" imgW="1054080" imgH="368280" progId="Equation.DSMT4">
                  <p:embed/>
                </p:oleObj>
              </mc:Choice>
              <mc:Fallback>
                <p:oleObj name="Equation" r:id="rId10" imgW="1054080" imgH="36828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852" y="5003729"/>
                        <a:ext cx="1054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2E8C8048-80CE-4A74-A9E9-491C23590A40}"/>
                  </a:ext>
                </a:extLst>
              </p:cNvPr>
              <p:cNvSpPr txBox="1"/>
              <p:nvPr/>
            </p:nvSpPr>
            <p:spPr bwMode="auto">
              <a:xfrm>
                <a:off x="1203782" y="6090526"/>
                <a:ext cx="6832732" cy="641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b="1" dirty="0">
                            <a:latin typeface="Georgia" panose="02040502050405020303" pitchFamily="18" charset="0"/>
                          </a:rPr>
                          <m:t>Э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ru-R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ru-R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ru-R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400" dirty="0"/>
                  <a:t>   </a:t>
                </a:r>
                <a:r>
                  <a:rPr lang="ru-RU" sz="2400" dirty="0">
                    <a:sym typeface="Symbol" panose="05050102010706020507" pitchFamily="18" charset="2"/>
                  </a:rPr>
                  <a:t>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ru-RU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Georgia" panose="02040502050405020303" pitchFamily="18" charset="0"/>
                          </a:rPr>
                          <m:t>Э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</m:t>
                    </m:r>
                    <m:r>
                      <m:rPr>
                        <m:nor/>
                      </m:rPr>
                      <a:rPr lang="ru-RU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ru-R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Georgia" panose="02040502050405020303" pitchFamily="18" charset="0"/>
                          </a:rPr>
                          <m:t>Э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2E8C8048-80CE-4A74-A9E9-491C23590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3782" y="6090526"/>
                <a:ext cx="6832732" cy="641927"/>
              </a:xfrm>
              <a:prstGeom prst="rect">
                <a:avLst/>
              </a:prstGeom>
              <a:blipFill>
                <a:blip r:embed="rId12"/>
                <a:stretch>
                  <a:fillRect l="-178" t="-76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3B2441D-A785-401F-80AF-A32B1DC6F038}"/>
              </a:ext>
            </a:extLst>
          </p:cNvPr>
          <p:cNvSpPr/>
          <p:nvPr/>
        </p:nvSpPr>
        <p:spPr>
          <a:xfrm>
            <a:off x="2915816" y="4800145"/>
            <a:ext cx="1544526" cy="100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1D99E6E-3BED-4E82-8E50-C4EFC9F5251E}"/>
              </a:ext>
            </a:extLst>
          </p:cNvPr>
          <p:cNvGrpSpPr/>
          <p:nvPr/>
        </p:nvGrpSpPr>
        <p:grpSpPr>
          <a:xfrm>
            <a:off x="1907704" y="473679"/>
            <a:ext cx="5872163" cy="3240881"/>
            <a:chOff x="1684066" y="374359"/>
            <a:chExt cx="5872163" cy="3240881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8E78FB49-EFFF-42B5-A94A-F64E49EBC323}"/>
                </a:ext>
              </a:extLst>
            </p:cNvPr>
            <p:cNvCxnSpPr>
              <a:cxnSpLocks/>
            </p:cNvCxnSpPr>
            <p:nvPr/>
          </p:nvCxnSpPr>
          <p:spPr>
            <a:xfrm>
              <a:off x="5414072" y="2750419"/>
              <a:ext cx="720000" cy="252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0931D019-7EAA-4641-B7F8-E6955D4FD1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84066" y="374359"/>
              <a:ext cx="5872163" cy="3240881"/>
              <a:chOff x="1692275" y="373170"/>
              <a:chExt cx="5872163" cy="3240881"/>
            </a:xfrm>
          </p:grpSpPr>
          <p:sp>
            <p:nvSpPr>
              <p:cNvPr id="2051" name="Text Box 80"/>
              <p:cNvSpPr txBox="1">
                <a:spLocks noChangeArrowheads="1"/>
              </p:cNvSpPr>
              <p:nvPr/>
            </p:nvSpPr>
            <p:spPr bwMode="auto">
              <a:xfrm>
                <a:off x="1692275" y="2133600"/>
                <a:ext cx="533400" cy="373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1800"/>
              </a:p>
            </p:txBody>
          </p:sp>
          <p:sp>
            <p:nvSpPr>
              <p:cNvPr id="2052" name="Text Box 82"/>
              <p:cNvSpPr txBox="1">
                <a:spLocks noChangeArrowheads="1"/>
              </p:cNvSpPr>
              <p:nvPr/>
            </p:nvSpPr>
            <p:spPr bwMode="auto">
              <a:xfrm>
                <a:off x="7380288" y="2420938"/>
                <a:ext cx="1841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1800"/>
              </a:p>
            </p:txBody>
          </p:sp>
          <p:grpSp>
            <p:nvGrpSpPr>
              <p:cNvPr id="2053" name="Group 87"/>
              <p:cNvGrpSpPr>
                <a:grpSpLocks/>
              </p:cNvGrpSpPr>
              <p:nvPr/>
            </p:nvGrpSpPr>
            <p:grpSpPr bwMode="auto">
              <a:xfrm>
                <a:off x="3203848" y="373170"/>
                <a:ext cx="3581623" cy="3240881"/>
                <a:chOff x="1779" y="2251"/>
                <a:chExt cx="1803" cy="1595"/>
              </a:xfrm>
            </p:grpSpPr>
            <p:grpSp>
              <p:nvGrpSpPr>
                <p:cNvPr id="2054" name="Group 5"/>
                <p:cNvGrpSpPr>
                  <a:grpSpLocks/>
                </p:cNvGrpSpPr>
                <p:nvPr/>
              </p:nvGrpSpPr>
              <p:grpSpPr bwMode="auto">
                <a:xfrm>
                  <a:off x="2425" y="2722"/>
                  <a:ext cx="96" cy="554"/>
                  <a:chOff x="3180" y="11584"/>
                  <a:chExt cx="232" cy="1383"/>
                </a:xfrm>
              </p:grpSpPr>
              <p:sp>
                <p:nvSpPr>
                  <p:cNvPr id="2131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268" y="11686"/>
                    <a:ext cx="46" cy="12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ru-RU" altLang="ru-RU" sz="1800"/>
                  </a:p>
                </p:txBody>
              </p:sp>
              <p:sp>
                <p:nvSpPr>
                  <p:cNvPr id="2132" name="Freeform 7"/>
                  <p:cNvSpPr>
                    <a:spLocks/>
                  </p:cNvSpPr>
                  <p:nvPr/>
                </p:nvSpPr>
                <p:spPr bwMode="auto">
                  <a:xfrm>
                    <a:off x="3180" y="11584"/>
                    <a:ext cx="232" cy="231"/>
                  </a:xfrm>
                  <a:custGeom>
                    <a:avLst/>
                    <a:gdLst>
                      <a:gd name="T0" fmla="*/ 232 w 232"/>
                      <a:gd name="T1" fmla="*/ 231 h 231"/>
                      <a:gd name="T2" fmla="*/ 115 w 232"/>
                      <a:gd name="T3" fmla="*/ 0 h 231"/>
                      <a:gd name="T4" fmla="*/ 0 w 232"/>
                      <a:gd name="T5" fmla="*/ 231 h 231"/>
                      <a:gd name="T6" fmla="*/ 232 w 232"/>
                      <a:gd name="T7" fmla="*/ 231 h 23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32"/>
                      <a:gd name="T13" fmla="*/ 0 h 231"/>
                      <a:gd name="T14" fmla="*/ 232 w 232"/>
                      <a:gd name="T15" fmla="*/ 231 h 23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32" h="231">
                        <a:moveTo>
                          <a:pt x="232" y="231"/>
                        </a:moveTo>
                        <a:lnTo>
                          <a:pt x="115" y="0"/>
                        </a:lnTo>
                        <a:lnTo>
                          <a:pt x="0" y="231"/>
                        </a:lnTo>
                        <a:lnTo>
                          <a:pt x="232" y="23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6" name="Group 18"/>
                <p:cNvGrpSpPr>
                  <a:grpSpLocks/>
                </p:cNvGrpSpPr>
                <p:nvPr/>
              </p:nvGrpSpPr>
              <p:grpSpPr bwMode="auto">
                <a:xfrm>
                  <a:off x="2116" y="3259"/>
                  <a:ext cx="364" cy="289"/>
                  <a:chOff x="2438" y="12932"/>
                  <a:chExt cx="876" cy="722"/>
                </a:xfrm>
              </p:grpSpPr>
              <p:sp>
                <p:nvSpPr>
                  <p:cNvPr id="2120" name="Freeform 19"/>
                  <p:cNvSpPr>
                    <a:spLocks/>
                  </p:cNvSpPr>
                  <p:nvPr/>
                </p:nvSpPr>
                <p:spPr bwMode="auto">
                  <a:xfrm>
                    <a:off x="2606" y="12932"/>
                    <a:ext cx="708" cy="602"/>
                  </a:xfrm>
                  <a:custGeom>
                    <a:avLst/>
                    <a:gdLst>
                      <a:gd name="T0" fmla="*/ 708 w 708"/>
                      <a:gd name="T1" fmla="*/ 33 h 602"/>
                      <a:gd name="T2" fmla="*/ 680 w 708"/>
                      <a:gd name="T3" fmla="*/ 0 h 602"/>
                      <a:gd name="T4" fmla="*/ 0 w 708"/>
                      <a:gd name="T5" fmla="*/ 568 h 602"/>
                      <a:gd name="T6" fmla="*/ 29 w 708"/>
                      <a:gd name="T7" fmla="*/ 602 h 602"/>
                      <a:gd name="T8" fmla="*/ 708 w 708"/>
                      <a:gd name="T9" fmla="*/ 33 h 6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8"/>
                      <a:gd name="T16" fmla="*/ 0 h 602"/>
                      <a:gd name="T17" fmla="*/ 708 w 708"/>
                      <a:gd name="T18" fmla="*/ 602 h 6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8" h="602">
                        <a:moveTo>
                          <a:pt x="708" y="33"/>
                        </a:moveTo>
                        <a:lnTo>
                          <a:pt x="680" y="0"/>
                        </a:lnTo>
                        <a:lnTo>
                          <a:pt x="0" y="568"/>
                        </a:lnTo>
                        <a:lnTo>
                          <a:pt x="29" y="602"/>
                        </a:lnTo>
                        <a:lnTo>
                          <a:pt x="708" y="3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1" name="Freeform 20"/>
                  <p:cNvSpPr>
                    <a:spLocks/>
                  </p:cNvSpPr>
                  <p:nvPr/>
                </p:nvSpPr>
                <p:spPr bwMode="auto">
                  <a:xfrm>
                    <a:off x="2438" y="13416"/>
                    <a:ext cx="252" cy="238"/>
                  </a:xfrm>
                  <a:custGeom>
                    <a:avLst/>
                    <a:gdLst>
                      <a:gd name="T0" fmla="*/ 103 w 252"/>
                      <a:gd name="T1" fmla="*/ 0 h 238"/>
                      <a:gd name="T2" fmla="*/ 0 w 252"/>
                      <a:gd name="T3" fmla="*/ 238 h 238"/>
                      <a:gd name="T4" fmla="*/ 252 w 252"/>
                      <a:gd name="T5" fmla="*/ 180 h 238"/>
                      <a:gd name="T6" fmla="*/ 103 w 252"/>
                      <a:gd name="T7" fmla="*/ 0 h 23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52"/>
                      <a:gd name="T13" fmla="*/ 0 h 238"/>
                      <a:gd name="T14" fmla="*/ 252 w 252"/>
                      <a:gd name="T15" fmla="*/ 238 h 23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52" h="238">
                        <a:moveTo>
                          <a:pt x="103" y="0"/>
                        </a:moveTo>
                        <a:lnTo>
                          <a:pt x="0" y="238"/>
                        </a:lnTo>
                        <a:lnTo>
                          <a:pt x="252" y="180"/>
                        </a:lnTo>
                        <a:lnTo>
                          <a:pt x="10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7" name="Group 21"/>
                <p:cNvGrpSpPr>
                  <a:grpSpLocks/>
                </p:cNvGrpSpPr>
                <p:nvPr/>
              </p:nvGrpSpPr>
              <p:grpSpPr bwMode="auto">
                <a:xfrm>
                  <a:off x="2503" y="3218"/>
                  <a:ext cx="642" cy="93"/>
                  <a:chOff x="3369" y="12828"/>
                  <a:chExt cx="1546" cy="233"/>
                </a:xfrm>
              </p:grpSpPr>
              <p:sp>
                <p:nvSpPr>
                  <p:cNvPr id="211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369" y="12929"/>
                    <a:ext cx="1438" cy="4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ru-RU" altLang="ru-RU" sz="1800"/>
                  </a:p>
                </p:txBody>
              </p:sp>
              <p:sp>
                <p:nvSpPr>
                  <p:cNvPr id="2119" name="Freeform 23"/>
                  <p:cNvSpPr>
                    <a:spLocks/>
                  </p:cNvSpPr>
                  <p:nvPr/>
                </p:nvSpPr>
                <p:spPr bwMode="auto">
                  <a:xfrm>
                    <a:off x="4684" y="12828"/>
                    <a:ext cx="231" cy="233"/>
                  </a:xfrm>
                  <a:custGeom>
                    <a:avLst/>
                    <a:gdLst>
                      <a:gd name="T0" fmla="*/ 0 w 231"/>
                      <a:gd name="T1" fmla="*/ 233 h 233"/>
                      <a:gd name="T2" fmla="*/ 231 w 231"/>
                      <a:gd name="T3" fmla="*/ 115 h 233"/>
                      <a:gd name="T4" fmla="*/ 0 w 231"/>
                      <a:gd name="T5" fmla="*/ 0 h 233"/>
                      <a:gd name="T6" fmla="*/ 0 w 231"/>
                      <a:gd name="T7" fmla="*/ 233 h 23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31"/>
                      <a:gd name="T13" fmla="*/ 0 h 233"/>
                      <a:gd name="T14" fmla="*/ 231 w 231"/>
                      <a:gd name="T15" fmla="*/ 233 h 23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31" h="233">
                        <a:moveTo>
                          <a:pt x="0" y="233"/>
                        </a:moveTo>
                        <a:lnTo>
                          <a:pt x="231" y="115"/>
                        </a:lnTo>
                        <a:lnTo>
                          <a:pt x="0" y="0"/>
                        </a:lnTo>
                        <a:lnTo>
                          <a:pt x="0" y="23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04" name="Freeform 34"/>
                <p:cNvSpPr>
                  <a:spLocks/>
                </p:cNvSpPr>
                <p:nvPr/>
              </p:nvSpPr>
              <p:spPr bwMode="auto">
                <a:xfrm>
                  <a:off x="2447" y="3225"/>
                  <a:ext cx="21" cy="56"/>
                </a:xfrm>
                <a:custGeom>
                  <a:avLst/>
                  <a:gdLst>
                    <a:gd name="T0" fmla="*/ 74 w 94"/>
                    <a:gd name="T1" fmla="*/ 110 h 110"/>
                    <a:gd name="T2" fmla="*/ 94 w 94"/>
                    <a:gd name="T3" fmla="*/ 89 h 110"/>
                    <a:gd name="T4" fmla="*/ 19 w 94"/>
                    <a:gd name="T5" fmla="*/ 0 h 110"/>
                    <a:gd name="T6" fmla="*/ 0 w 94"/>
                    <a:gd name="T7" fmla="*/ 22 h 110"/>
                    <a:gd name="T8" fmla="*/ 74 w 94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110"/>
                    <a:gd name="T17" fmla="*/ 94 w 94"/>
                    <a:gd name="T18" fmla="*/ 110 h 1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110">
                      <a:moveTo>
                        <a:pt x="74" y="110"/>
                      </a:moveTo>
                      <a:lnTo>
                        <a:pt x="94" y="89"/>
                      </a:lnTo>
                      <a:lnTo>
                        <a:pt x="19" y="0"/>
                      </a:lnTo>
                      <a:lnTo>
                        <a:pt x="0" y="22"/>
                      </a:lnTo>
                      <a:lnTo>
                        <a:pt x="74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60" name="Group 40"/>
                <p:cNvGrpSpPr>
                  <a:grpSpLocks/>
                </p:cNvGrpSpPr>
                <p:nvPr/>
              </p:nvGrpSpPr>
              <p:grpSpPr bwMode="auto">
                <a:xfrm>
                  <a:off x="1880" y="3548"/>
                  <a:ext cx="236" cy="170"/>
                  <a:chOff x="1872" y="13654"/>
                  <a:chExt cx="566" cy="425"/>
                </a:xfrm>
              </p:grpSpPr>
              <p:sp>
                <p:nvSpPr>
                  <p:cNvPr id="2102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92" y="13654"/>
                    <a:ext cx="446" cy="336"/>
                  </a:xfrm>
                  <a:prstGeom prst="line">
                    <a:avLst/>
                  </a:prstGeom>
                  <a:noFill/>
                  <a:ln w="889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03" name="Freeform 42"/>
                  <p:cNvSpPr>
                    <a:spLocks/>
                  </p:cNvSpPr>
                  <p:nvPr/>
                </p:nvSpPr>
                <p:spPr bwMode="auto">
                  <a:xfrm>
                    <a:off x="1872" y="13923"/>
                    <a:ext cx="170" cy="156"/>
                  </a:xfrm>
                  <a:custGeom>
                    <a:avLst/>
                    <a:gdLst>
                      <a:gd name="T0" fmla="*/ 76 w 170"/>
                      <a:gd name="T1" fmla="*/ 0 h 156"/>
                      <a:gd name="T2" fmla="*/ 0 w 170"/>
                      <a:gd name="T3" fmla="*/ 156 h 156"/>
                      <a:gd name="T4" fmla="*/ 170 w 170"/>
                      <a:gd name="T5" fmla="*/ 124 h 156"/>
                      <a:gd name="T6" fmla="*/ 76 w 170"/>
                      <a:gd name="T7" fmla="*/ 0 h 1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156"/>
                      <a:gd name="T14" fmla="*/ 170 w 170"/>
                      <a:gd name="T15" fmla="*/ 156 h 1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156">
                        <a:moveTo>
                          <a:pt x="76" y="0"/>
                        </a:moveTo>
                        <a:lnTo>
                          <a:pt x="0" y="156"/>
                        </a:lnTo>
                        <a:lnTo>
                          <a:pt x="170" y="124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95" name="Freeform 44"/>
                <p:cNvSpPr>
                  <a:spLocks/>
                </p:cNvSpPr>
                <p:nvPr/>
              </p:nvSpPr>
              <p:spPr bwMode="auto">
                <a:xfrm>
                  <a:off x="2298" y="2740"/>
                  <a:ext cx="12" cy="36"/>
                </a:xfrm>
                <a:custGeom>
                  <a:avLst/>
                  <a:gdLst>
                    <a:gd name="T0" fmla="*/ 36 w 48"/>
                    <a:gd name="T1" fmla="*/ 57 h 60"/>
                    <a:gd name="T2" fmla="*/ 39 w 48"/>
                    <a:gd name="T3" fmla="*/ 57 h 60"/>
                    <a:gd name="T4" fmla="*/ 41 w 48"/>
                    <a:gd name="T5" fmla="*/ 60 h 60"/>
                    <a:gd name="T6" fmla="*/ 41 w 48"/>
                    <a:gd name="T7" fmla="*/ 60 h 60"/>
                    <a:gd name="T8" fmla="*/ 43 w 48"/>
                    <a:gd name="T9" fmla="*/ 57 h 60"/>
                    <a:gd name="T10" fmla="*/ 46 w 48"/>
                    <a:gd name="T11" fmla="*/ 55 h 60"/>
                    <a:gd name="T12" fmla="*/ 48 w 48"/>
                    <a:gd name="T13" fmla="*/ 52 h 60"/>
                    <a:gd name="T14" fmla="*/ 48 w 48"/>
                    <a:gd name="T15" fmla="*/ 52 h 60"/>
                    <a:gd name="T16" fmla="*/ 48 w 48"/>
                    <a:gd name="T17" fmla="*/ 50 h 60"/>
                    <a:gd name="T18" fmla="*/ 12 w 48"/>
                    <a:gd name="T19" fmla="*/ 2 h 60"/>
                    <a:gd name="T20" fmla="*/ 10 w 48"/>
                    <a:gd name="T21" fmla="*/ 0 h 60"/>
                    <a:gd name="T22" fmla="*/ 7 w 48"/>
                    <a:gd name="T23" fmla="*/ 0 h 60"/>
                    <a:gd name="T24" fmla="*/ 5 w 48"/>
                    <a:gd name="T25" fmla="*/ 0 h 60"/>
                    <a:gd name="T26" fmla="*/ 3 w 48"/>
                    <a:gd name="T27" fmla="*/ 0 h 60"/>
                    <a:gd name="T28" fmla="*/ 0 w 48"/>
                    <a:gd name="T29" fmla="*/ 2 h 60"/>
                    <a:gd name="T30" fmla="*/ 0 w 48"/>
                    <a:gd name="T31" fmla="*/ 4 h 60"/>
                    <a:gd name="T32" fmla="*/ 0 w 48"/>
                    <a:gd name="T33" fmla="*/ 7 h 60"/>
                    <a:gd name="T34" fmla="*/ 0 w 48"/>
                    <a:gd name="T35" fmla="*/ 9 h 60"/>
                    <a:gd name="T36" fmla="*/ 36 w 48"/>
                    <a:gd name="T37" fmla="*/ 57 h 6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8"/>
                    <a:gd name="T58" fmla="*/ 0 h 60"/>
                    <a:gd name="T59" fmla="*/ 48 w 48"/>
                    <a:gd name="T60" fmla="*/ 60 h 6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8" h="60">
                      <a:moveTo>
                        <a:pt x="36" y="57"/>
                      </a:moveTo>
                      <a:lnTo>
                        <a:pt x="39" y="57"/>
                      </a:lnTo>
                      <a:lnTo>
                        <a:pt x="41" y="60"/>
                      </a:lnTo>
                      <a:lnTo>
                        <a:pt x="43" y="57"/>
                      </a:lnTo>
                      <a:lnTo>
                        <a:pt x="46" y="55"/>
                      </a:lnTo>
                      <a:lnTo>
                        <a:pt x="48" y="52"/>
                      </a:lnTo>
                      <a:lnTo>
                        <a:pt x="48" y="50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4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36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63" name="Group 61"/>
                <p:cNvGrpSpPr>
                  <a:grpSpLocks/>
                </p:cNvGrpSpPr>
                <p:nvPr/>
              </p:nvGrpSpPr>
              <p:grpSpPr bwMode="auto">
                <a:xfrm>
                  <a:off x="3121" y="3233"/>
                  <a:ext cx="296" cy="63"/>
                  <a:chOff x="4852" y="12867"/>
                  <a:chExt cx="711" cy="156"/>
                </a:xfrm>
              </p:grpSpPr>
              <p:sp>
                <p:nvSpPr>
                  <p:cNvPr id="208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4852" y="12943"/>
                    <a:ext cx="560" cy="1"/>
                  </a:xfrm>
                  <a:prstGeom prst="line">
                    <a:avLst/>
                  </a:prstGeom>
                  <a:noFill/>
                  <a:ln w="889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5" name="Freeform 63"/>
                  <p:cNvSpPr>
                    <a:spLocks/>
                  </p:cNvSpPr>
                  <p:nvPr/>
                </p:nvSpPr>
                <p:spPr bwMode="auto">
                  <a:xfrm>
                    <a:off x="5407" y="12867"/>
                    <a:ext cx="156" cy="156"/>
                  </a:xfrm>
                  <a:custGeom>
                    <a:avLst/>
                    <a:gdLst>
                      <a:gd name="T0" fmla="*/ 0 w 156"/>
                      <a:gd name="T1" fmla="*/ 156 h 156"/>
                      <a:gd name="T2" fmla="*/ 156 w 156"/>
                      <a:gd name="T3" fmla="*/ 76 h 156"/>
                      <a:gd name="T4" fmla="*/ 0 w 156"/>
                      <a:gd name="T5" fmla="*/ 0 h 156"/>
                      <a:gd name="T6" fmla="*/ 0 w 156"/>
                      <a:gd name="T7" fmla="*/ 156 h 1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6"/>
                      <a:gd name="T13" fmla="*/ 0 h 156"/>
                      <a:gd name="T14" fmla="*/ 156 w 156"/>
                      <a:gd name="T15" fmla="*/ 156 h 1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6" h="156">
                        <a:moveTo>
                          <a:pt x="0" y="156"/>
                        </a:moveTo>
                        <a:lnTo>
                          <a:pt x="156" y="76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65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474" y="2355"/>
                  <a:ext cx="0" cy="4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443" y="2251"/>
                  <a:ext cx="237" cy="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ru-RU" sz="1800" i="1" dirty="0">
                      <a:latin typeface="Georgia" pitchFamily="18" charset="0"/>
                    </a:rPr>
                    <a:t>x</a:t>
                  </a:r>
                  <a:r>
                    <a:rPr lang="en-US" altLang="ru-RU" sz="1800" baseline="-25000" dirty="0"/>
                    <a:t>3</a:t>
                  </a:r>
                  <a:endParaRPr lang="ru-RU" altLang="ru-RU" sz="1800" dirty="0"/>
                </a:p>
              </p:txBody>
            </p:sp>
            <p:sp>
              <p:nvSpPr>
                <p:cNvPr id="2067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345" y="3235"/>
                  <a:ext cx="237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ru-RU" sz="1800" i="1" dirty="0">
                      <a:latin typeface="Georgia" pitchFamily="18" charset="0"/>
                    </a:rPr>
                    <a:t>x</a:t>
                  </a:r>
                  <a:r>
                    <a:rPr lang="en-US" altLang="ru-RU" sz="1800" baseline="-25000" dirty="0"/>
                    <a:t>2</a:t>
                  </a:r>
                  <a:endParaRPr lang="ru-RU" altLang="ru-RU" sz="1800" dirty="0"/>
                </a:p>
              </p:txBody>
            </p:sp>
            <p:sp>
              <p:nvSpPr>
                <p:cNvPr id="206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779" y="3676"/>
                  <a:ext cx="237" cy="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ru-RU" sz="1800" i="1" dirty="0">
                      <a:latin typeface="Georgia" pitchFamily="18" charset="0"/>
                    </a:rPr>
                    <a:t>x</a:t>
                  </a:r>
                  <a:r>
                    <a:rPr lang="en-US" altLang="ru-RU" sz="1800" baseline="-25000" dirty="0"/>
                    <a:t>1</a:t>
                  </a:r>
                  <a:endParaRPr lang="ru-RU" altLang="ru-RU" sz="1800" dirty="0"/>
                </a:p>
              </p:txBody>
            </p:sp>
            <p:sp>
              <p:nvSpPr>
                <p:cNvPr id="207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987" y="2926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ru-RU" sz="1800"/>
                </a:p>
              </p:txBody>
            </p:sp>
            <p:sp>
              <p:nvSpPr>
                <p:cNvPr id="207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478" y="2708"/>
                  <a:ext cx="243" cy="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ru-RU" sz="1800" b="1" dirty="0">
                      <a:latin typeface="Georgia" pitchFamily="18" charset="0"/>
                    </a:rPr>
                    <a:t>e</a:t>
                  </a:r>
                  <a:r>
                    <a:rPr lang="en-US" altLang="ru-RU" sz="1800" baseline="-25000" dirty="0"/>
                    <a:t>3</a:t>
                  </a:r>
                  <a:endParaRPr lang="ru-RU" altLang="ru-RU" sz="1800" dirty="0"/>
                </a:p>
              </p:txBody>
            </p:sp>
            <p:sp>
              <p:nvSpPr>
                <p:cNvPr id="207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865" y="3091"/>
                  <a:ext cx="255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ru-RU" sz="1800" b="1" dirty="0">
                      <a:latin typeface="Georgia" pitchFamily="18" charset="0"/>
                    </a:rPr>
                    <a:t>e</a:t>
                  </a:r>
                  <a:r>
                    <a:rPr lang="en-US" altLang="ru-RU" sz="1800" baseline="-25000" dirty="0"/>
                    <a:t>2</a:t>
                  </a:r>
                  <a:endParaRPr lang="ru-RU" altLang="ru-RU" sz="1800" dirty="0"/>
                </a:p>
              </p:txBody>
            </p:sp>
            <p:sp>
              <p:nvSpPr>
                <p:cNvPr id="207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010" y="3292"/>
                  <a:ext cx="255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ru-RU" sz="1800" b="1" dirty="0">
                      <a:latin typeface="Georgia" pitchFamily="18" charset="0"/>
                    </a:rPr>
                    <a:t>e</a:t>
                  </a:r>
                  <a:r>
                    <a:rPr lang="en-US" altLang="ru-RU" sz="1800" baseline="-25000" dirty="0"/>
                    <a:t>1</a:t>
                  </a:r>
                  <a:endParaRPr lang="ru-RU" altLang="ru-RU" sz="1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Объект 3"/>
                  <p:cNvSpPr txBox="1"/>
                  <p:nvPr/>
                </p:nvSpPr>
                <p:spPr>
                  <a:xfrm>
                    <a:off x="4857824" y="2618561"/>
                    <a:ext cx="519992" cy="450722"/>
                  </a:xfrm>
                  <a:prstGeom prst="rect">
                    <a:avLst/>
                  </a:prstGeom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ru-RU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4" name="Объект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7824" y="2618561"/>
                    <a:ext cx="519992" cy="45072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Объект 4"/>
                  <p:cNvSpPr txBox="1"/>
                  <p:nvPr/>
                </p:nvSpPr>
                <p:spPr bwMode="auto">
                  <a:xfrm>
                    <a:off x="3855413" y="1522669"/>
                    <a:ext cx="465491" cy="4691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ru-RU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5" name="Объект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55413" y="1522669"/>
                    <a:ext cx="465491" cy="46914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9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Объект 6"/>
                  <p:cNvSpPr txBox="1"/>
                  <p:nvPr/>
                </p:nvSpPr>
                <p:spPr bwMode="auto">
                  <a:xfrm>
                    <a:off x="6046689" y="2768697"/>
                    <a:ext cx="574774" cy="4608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ru-RU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7" name="Объект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46689" y="2768697"/>
                    <a:ext cx="574774" cy="460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Объект 8"/>
                  <p:cNvSpPr txBox="1"/>
                  <p:nvPr/>
                </p:nvSpPr>
                <p:spPr bwMode="auto">
                  <a:xfrm>
                    <a:off x="3617036" y="649407"/>
                    <a:ext cx="470796" cy="4786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ru-RU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9" name="Объект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17036" y="649407"/>
                    <a:ext cx="470796" cy="47865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41EE6872-A12C-49A2-B1E9-AC7353A81495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87483" y="1773989"/>
              <a:ext cx="612000" cy="234541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981FAA99-FB11-4536-9121-464DEA02775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59983" y="859836"/>
              <a:ext cx="233363" cy="756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476529B7-263C-4CEC-83E0-F1EC6AFFE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082" y="2012914"/>
              <a:ext cx="987890" cy="39600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>
              <a:extLst>
                <a:ext uri="{FF2B5EF4-FFF2-40B4-BE49-F238E27FC236}">
                  <a16:creationId xmlns:a16="http://schemas.microsoft.com/office/drawing/2014/main" id="{4229B950-4C6D-4A7F-8854-056DDA026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3609" y="1552508"/>
              <a:ext cx="307204" cy="892372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C8F1A0F4-9D6E-447B-AAEC-585D21F35760}"/>
                </a:ext>
              </a:extLst>
            </p:cNvPr>
            <p:cNvCxnSpPr>
              <a:cxnSpLocks/>
            </p:cNvCxnSpPr>
            <p:nvPr/>
          </p:nvCxnSpPr>
          <p:spPr>
            <a:xfrm>
              <a:off x="4596130" y="2493196"/>
              <a:ext cx="832906" cy="26759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6E764132-371B-41EF-A387-785CD5FD1BD6}"/>
                </a:ext>
              </a:extLst>
            </p:cNvPr>
            <p:cNvSpPr/>
            <p:nvPr/>
          </p:nvSpPr>
          <p:spPr>
            <a:xfrm>
              <a:off x="4507287" y="2392897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Объект 3">
                  <a:extLst>
                    <a:ext uri="{FF2B5EF4-FFF2-40B4-BE49-F238E27FC236}">
                      <a16:creationId xmlns:a16="http://schemas.microsoft.com/office/drawing/2014/main" id="{77099315-E176-479D-A11A-A18BF7641B8A}"/>
                    </a:ext>
                  </a:extLst>
                </p:cNvPr>
                <p:cNvSpPr txBox="1"/>
                <p:nvPr/>
              </p:nvSpPr>
              <p:spPr>
                <a:xfrm>
                  <a:off x="5161599" y="1654636"/>
                  <a:ext cx="519992" cy="450722"/>
                </a:xfrm>
                <a:prstGeom prst="rect">
                  <a:avLst/>
                </a:prstGeom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1" name="Объект 3">
                  <a:extLst>
                    <a:ext uri="{FF2B5EF4-FFF2-40B4-BE49-F238E27FC236}">
                      <a16:creationId xmlns:a16="http://schemas.microsoft.com/office/drawing/2014/main" id="{77099315-E176-479D-A11A-A18BF7641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599" y="1654636"/>
                  <a:ext cx="519992" cy="45072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Объект 6">
                  <a:extLst>
                    <a:ext uri="{FF2B5EF4-FFF2-40B4-BE49-F238E27FC236}">
                      <a16:creationId xmlns:a16="http://schemas.microsoft.com/office/drawing/2014/main" id="{D58E2C35-0B91-4AE1-8C30-5831DB32B6A1}"/>
                    </a:ext>
                  </a:extLst>
                </p:cNvPr>
                <p:cNvSpPr txBox="1"/>
                <p:nvPr/>
              </p:nvSpPr>
              <p:spPr bwMode="auto">
                <a:xfrm>
                  <a:off x="6262543" y="1510192"/>
                  <a:ext cx="574774" cy="4608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42" name="Объект 6">
                  <a:extLst>
                    <a:ext uri="{FF2B5EF4-FFF2-40B4-BE49-F238E27FC236}">
                      <a16:creationId xmlns:a16="http://schemas.microsoft.com/office/drawing/2014/main" id="{D58E2C35-0B91-4AE1-8C30-5831DB32B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62543" y="1510192"/>
                  <a:ext cx="574774" cy="46089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64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43608" y="188640"/>
                <a:ext cx="3931525" cy="1069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/>
                      </a:rPr>
                      <m:t>A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= (</a:t>
                </a:r>
                <a:r>
                  <a:rPr lang="en-US" sz="2400" dirty="0">
                    <a:sym typeface="Symbol"/>
                  </a:rPr>
                  <a:t></a:t>
                </a:r>
                <a:r>
                  <a:rPr lang="en-US" sz="2400" i="1" baseline="-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ij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88640"/>
                <a:ext cx="3931525" cy="1069780"/>
              </a:xfrm>
              <a:prstGeom prst="rect">
                <a:avLst/>
              </a:prstGeom>
              <a:blipFill rotWithShape="1">
                <a:blip r:embed="rId3"/>
                <a:stretch>
                  <a:fillRect r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306388" y="1824095"/>
                <a:ext cx="6497860" cy="5756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unc>
                        <m:func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unc>
                        <m:func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  <m:r>
                                    <a:rPr lang="ru-RU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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unc>
                        <m:func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388" y="1824095"/>
                <a:ext cx="6497860" cy="575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93236"/>
              </p:ext>
            </p:extLst>
          </p:nvPr>
        </p:nvGraphicFramePr>
        <p:xfrm>
          <a:off x="2339752" y="2708796"/>
          <a:ext cx="138786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" name="Equation" r:id="rId5" imgW="1091880" imgH="368280" progId="Equation.DSMT4">
                  <p:embed/>
                </p:oleObj>
              </mc:Choice>
              <mc:Fallback>
                <p:oleObj name="Equation" r:id="rId5" imgW="1091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708796"/>
                        <a:ext cx="1387863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995936" y="2348880"/>
            <a:ext cx="5004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700000"/>
                </a:solidFill>
              </a:rPr>
              <a:t>Rule of primed indices</a:t>
            </a:r>
          </a:p>
          <a:p>
            <a:pPr algn="ctr"/>
            <a:r>
              <a:rPr lang="en-US" sz="2400" dirty="0"/>
              <a:t>The first index (</a:t>
            </a:r>
            <a:r>
              <a:rPr lang="en-US" sz="2400" i="1" dirty="0">
                <a:latin typeface="Georgia" panose="02040502050405020303" pitchFamily="18" charset="0"/>
              </a:rPr>
              <a:t>i</a:t>
            </a:r>
            <a:r>
              <a:rPr lang="en-US" sz="2400" dirty="0">
                <a:latin typeface="Georgia" panose="02040502050405020303" pitchFamily="18" charset="0"/>
              </a:rPr>
              <a:t>)</a:t>
            </a:r>
            <a:r>
              <a:rPr lang="en-US" sz="2400" dirty="0"/>
              <a:t> in </a:t>
            </a:r>
            <a:r>
              <a:rPr lang="ru-RU" sz="2400" dirty="0">
                <a:sym typeface="Symbol"/>
              </a:rPr>
              <a:t></a:t>
            </a:r>
            <a:r>
              <a:rPr lang="en-US" sz="2400" i="1" baseline="-25000" dirty="0" err="1">
                <a:latin typeface="Georgia" panose="02040502050405020303" pitchFamily="18" charset="0"/>
              </a:rPr>
              <a:t>ij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/>
              <a:t>corresponds to the </a:t>
            </a:r>
            <a:r>
              <a:rPr lang="en-US" sz="2400" b="1" dirty="0"/>
              <a:t>primed basis vector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3969"/>
              </p:ext>
            </p:extLst>
          </p:nvPr>
        </p:nvGraphicFramePr>
        <p:xfrm>
          <a:off x="533400" y="3959175"/>
          <a:ext cx="4406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" name="Equation" r:id="rId7" imgW="4406760" imgH="368280" progId="Equation.DSMT4">
                  <p:embed/>
                </p:oleObj>
              </mc:Choice>
              <mc:Fallback>
                <p:oleObj name="Equation" r:id="rId7" imgW="44067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59175"/>
                        <a:ext cx="4406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02683" y="467868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Multiplication of </a:t>
            </a:r>
            <a:r>
              <a:rPr lang="en-US" b="1" dirty="0"/>
              <a:t>rows</a:t>
            </a:r>
          </a:p>
          <a:p>
            <a:r>
              <a:rPr lang="en-US" dirty="0"/>
              <a:t>The rows are orthonormal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266725"/>
              </p:ext>
            </p:extLst>
          </p:nvPr>
        </p:nvGraphicFramePr>
        <p:xfrm>
          <a:off x="567555" y="4814440"/>
          <a:ext cx="4508501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" name="Equation" r:id="rId9" imgW="4508280" imgH="368280" progId="Equation.DSMT4">
                  <p:embed/>
                </p:oleObj>
              </mc:Choice>
              <mc:Fallback>
                <p:oleObj name="Equation" r:id="rId9" imgW="4508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55" y="4814440"/>
                        <a:ext cx="4508501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68328" y="3851415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Multiplication of </a:t>
            </a:r>
            <a:r>
              <a:rPr lang="en-US" b="1" dirty="0"/>
              <a:t>columns</a:t>
            </a:r>
          </a:p>
          <a:p>
            <a:r>
              <a:rPr lang="en-US" dirty="0"/>
              <a:t>The columns are orthonormal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2888" y="5469031"/>
            <a:ext cx="8747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0000"/>
                </a:solidFill>
              </a:rPr>
              <a:t>Definition</a:t>
            </a:r>
            <a:r>
              <a:rPr lang="ru-RU" sz="2400" b="1" dirty="0">
                <a:solidFill>
                  <a:srgbClr val="700000"/>
                </a:solidFill>
              </a:rPr>
              <a:t>.</a:t>
            </a:r>
            <a:r>
              <a:rPr lang="ru-RU" sz="2400" dirty="0">
                <a:solidFill>
                  <a:srgbClr val="700000"/>
                </a:solidFill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 with orthonormal rows and orthonormal columns are called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orthonormal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4E1D0-748E-4CDE-85B6-C836951D55ED}"/>
              </a:ext>
            </a:extLst>
          </p:cNvPr>
          <p:cNvSpPr txBox="1"/>
          <p:nvPr/>
        </p:nvSpPr>
        <p:spPr>
          <a:xfrm>
            <a:off x="4860032" y="51430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Transformation matrix 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306388" y="1431925"/>
                <a:ext cx="6353844" cy="39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unc>
                        <m:func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unc>
                        <m:func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unc>
                        <m:func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  <m: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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388" y="1431925"/>
                <a:ext cx="6353844" cy="393700"/>
              </a:xfrm>
              <a:prstGeom prst="rect">
                <a:avLst/>
              </a:prstGeom>
              <a:blipFill>
                <a:blip r:embed="rId11"/>
                <a:stretch>
                  <a:fillRect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52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Georgia" panose="02040502050405020303" pitchFamily="18" charset="0"/>
              </a:rPr>
              <a:t>B = A</a:t>
            </a:r>
            <a:r>
              <a:rPr lang="ru-RU" sz="3200" baseline="30000" dirty="0">
                <a:latin typeface="Georgia" panose="02040502050405020303" pitchFamily="18" charset="0"/>
              </a:rPr>
              <a:t>(Т)</a:t>
            </a:r>
            <a:r>
              <a:rPr lang="ru-RU" sz="3200" dirty="0">
                <a:latin typeface="Georgia" panose="02040502050405020303" pitchFamily="18" charset="0"/>
              </a:rPr>
              <a:t>,   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</a:t>
            </a:r>
            <a:r>
              <a:rPr lang="ru-RU" sz="3200" i="1" baseline="-25000" dirty="0" err="1">
                <a:latin typeface="Georgia" panose="02040502050405020303" pitchFamily="18" charset="0"/>
              </a:rPr>
              <a:t>ij</a:t>
            </a:r>
            <a:r>
              <a:rPr lang="ru-RU" sz="3200" dirty="0">
                <a:latin typeface="Georgia" panose="02040502050405020303" pitchFamily="18" charset="0"/>
              </a:rPr>
              <a:t> =</a:t>
            </a:r>
            <a:r>
              <a:rPr lang="ru-RU" sz="3200" i="1" dirty="0">
                <a:latin typeface="Georgia" panose="02040502050405020303" pitchFamily="18" charset="0"/>
              </a:rPr>
              <a:t> 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</a:t>
            </a:r>
            <a:r>
              <a:rPr lang="ru-RU" sz="3200" i="1" baseline="-25000" dirty="0" err="1">
                <a:latin typeface="Georgia" panose="02040502050405020303" pitchFamily="18" charset="0"/>
              </a:rPr>
              <a:t>ji</a:t>
            </a:r>
            <a:r>
              <a:rPr lang="ru-RU" sz="3200" dirty="0">
                <a:latin typeface="Georgia" panose="02040502050405020303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latin typeface="Georgia" panose="02040502050405020303" pitchFamily="18" charset="0"/>
              </a:rPr>
              <a:t>B = A</a:t>
            </a:r>
            <a:r>
              <a:rPr lang="en-US" sz="3200" baseline="30000" dirty="0">
                <a:latin typeface="Georgia" panose="02040502050405020303" pitchFamily="18" charset="0"/>
              </a:rPr>
              <a:t>(</a:t>
            </a:r>
            <a:r>
              <a:rPr lang="ru-RU" sz="3200" baseline="30000" dirty="0">
                <a:latin typeface="Georgia" panose="02040502050405020303" pitchFamily="18" charset="0"/>
              </a:rPr>
              <a:t>Т</a:t>
            </a:r>
            <a:r>
              <a:rPr lang="en-US" sz="3200" baseline="30000" dirty="0">
                <a:latin typeface="Georgia" panose="02040502050405020303" pitchFamily="18" charset="0"/>
              </a:rPr>
              <a:t>)</a:t>
            </a:r>
            <a:r>
              <a:rPr lang="en-US" sz="3200" dirty="0">
                <a:latin typeface="Georgia" panose="02040502050405020303" pitchFamily="18" charset="0"/>
              </a:rPr>
              <a:t> </a:t>
            </a:r>
            <a:r>
              <a:rPr lang="ru-RU" sz="3200" dirty="0">
                <a:latin typeface="Georgia" panose="02040502050405020303" pitchFamily="18" charset="0"/>
              </a:rPr>
              <a:t>  -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orthonormal</a:t>
            </a:r>
            <a:r>
              <a:rPr lang="ru-RU" sz="2800" dirty="0"/>
              <a:t> </a:t>
            </a:r>
          </a:p>
          <a:p>
            <a:pPr indent="357188">
              <a:spcBef>
                <a:spcPts val="1200"/>
              </a:spcBef>
            </a:pPr>
            <a:r>
              <a:rPr lang="ru-RU" sz="3200" dirty="0">
                <a:latin typeface="Georgia" panose="02040502050405020303" pitchFamily="18" charset="0"/>
                <a:sym typeface="Symbol"/>
              </a:rPr>
              <a:t></a:t>
            </a:r>
            <a:r>
              <a:rPr lang="ru-RU" sz="3200" i="1" baseline="-25000" dirty="0" err="1">
                <a:latin typeface="Georgia" panose="02040502050405020303" pitchFamily="18" charset="0"/>
              </a:rPr>
              <a:t>ij</a:t>
            </a:r>
            <a:r>
              <a:rPr lang="ru-RU" sz="3200" dirty="0" err="1">
                <a:latin typeface="Georgia" panose="02040502050405020303" pitchFamily="18" charset="0"/>
                <a:sym typeface="Symbol"/>
              </a:rPr>
              <a:t></a:t>
            </a:r>
            <a:r>
              <a:rPr lang="ru-RU" sz="3200" i="1" baseline="-25000" dirty="0" err="1">
                <a:latin typeface="Georgia" panose="02040502050405020303" pitchFamily="18" charset="0"/>
              </a:rPr>
              <a:t>ik</a:t>
            </a:r>
            <a:r>
              <a:rPr lang="ru-RU" sz="3200" i="1" dirty="0">
                <a:latin typeface="Georgia" panose="02040502050405020303" pitchFamily="18" charset="0"/>
              </a:rPr>
              <a:t> </a:t>
            </a:r>
            <a:r>
              <a:rPr lang="ru-RU" sz="3200" dirty="0">
                <a:latin typeface="Georgia" panose="02040502050405020303" pitchFamily="18" charset="0"/>
              </a:rPr>
              <a:t>= 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</a:t>
            </a:r>
            <a:r>
              <a:rPr lang="ru-RU" sz="3200" i="1" baseline="-25000" dirty="0" err="1">
                <a:latin typeface="Georgia" panose="02040502050405020303" pitchFamily="18" charset="0"/>
              </a:rPr>
              <a:t>j</a:t>
            </a:r>
            <a:r>
              <a:rPr lang="ru-RU" sz="3200" i="1" baseline="-25000" dirty="0" err="1">
                <a:solidFill>
                  <a:srgbClr val="C00000"/>
                </a:solidFill>
                <a:latin typeface="Georgia" panose="02040502050405020303" pitchFamily="18" charset="0"/>
              </a:rPr>
              <a:t>i</a:t>
            </a:r>
            <a:r>
              <a:rPr lang="ru-RU" sz="3200" dirty="0" err="1">
                <a:latin typeface="Georgia" panose="02040502050405020303" pitchFamily="18" charset="0"/>
                <a:sym typeface="Symbol"/>
              </a:rPr>
              <a:t></a:t>
            </a:r>
            <a:r>
              <a:rPr lang="ru-RU" sz="3200" i="1" baseline="-25000" dirty="0" err="1">
                <a:latin typeface="Georgia" panose="02040502050405020303" pitchFamily="18" charset="0"/>
              </a:rPr>
              <a:t>k</a:t>
            </a:r>
            <a:r>
              <a:rPr lang="ru-RU" sz="3200" i="1" baseline="-25000" dirty="0" err="1">
                <a:solidFill>
                  <a:srgbClr val="C00000"/>
                </a:solidFill>
                <a:latin typeface="Georgia" panose="02040502050405020303" pitchFamily="18" charset="0"/>
              </a:rPr>
              <a:t>i</a:t>
            </a:r>
            <a:r>
              <a:rPr lang="ru-RU" sz="3200" dirty="0">
                <a:latin typeface="Georgia" panose="02040502050405020303" pitchFamily="18" charset="0"/>
              </a:rPr>
              <a:t> = 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</a:t>
            </a:r>
            <a:r>
              <a:rPr lang="en-US" sz="3200" i="1" baseline="-25000" dirty="0">
                <a:latin typeface="Georgia" panose="02040502050405020303" pitchFamily="18" charset="0"/>
              </a:rPr>
              <a:t>j</a:t>
            </a:r>
            <a:r>
              <a:rPr lang="ru-RU" sz="3200" i="1" baseline="-25000" dirty="0">
                <a:latin typeface="Georgia" panose="02040502050405020303" pitchFamily="18" charset="0"/>
              </a:rPr>
              <a:t>k</a:t>
            </a:r>
            <a:r>
              <a:rPr lang="ru-RU" sz="32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multiplication of </a:t>
            </a:r>
            <a:r>
              <a:rPr 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 and </a:t>
            </a:r>
            <a:r>
              <a:rPr 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 rows</a:t>
            </a:r>
            <a:r>
              <a:rPr lang="ru-RU" sz="2400" dirty="0">
                <a:latin typeface="Georgia" panose="02040502050405020303" pitchFamily="18" charset="0"/>
              </a:rPr>
              <a:t> </a:t>
            </a:r>
          </a:p>
          <a:p>
            <a:pPr indent="357188">
              <a:spcBef>
                <a:spcPts val="1200"/>
              </a:spcBef>
            </a:pPr>
            <a:r>
              <a:rPr lang="ru-RU" sz="3200" dirty="0">
                <a:latin typeface="Georgia" panose="02040502050405020303" pitchFamily="18" charset="0"/>
                <a:sym typeface="Symbol"/>
              </a:rPr>
              <a:t></a:t>
            </a:r>
            <a:r>
              <a:rPr lang="ru-RU" sz="3200" i="1" baseline="-25000" dirty="0" err="1">
                <a:latin typeface="Georgia" panose="02040502050405020303" pitchFamily="18" charset="0"/>
              </a:rPr>
              <a:t>ij</a:t>
            </a:r>
            <a:r>
              <a:rPr lang="ru-RU" sz="3200" dirty="0" err="1">
                <a:latin typeface="Georgia" panose="02040502050405020303" pitchFamily="18" charset="0"/>
                <a:sym typeface="Symbol"/>
              </a:rPr>
              <a:t></a:t>
            </a:r>
            <a:r>
              <a:rPr lang="ru-RU" sz="3200" i="1" baseline="-25000" dirty="0" err="1">
                <a:latin typeface="Georgia" panose="02040502050405020303" pitchFamily="18" charset="0"/>
              </a:rPr>
              <a:t>kj</a:t>
            </a:r>
            <a:r>
              <a:rPr lang="ru-RU" sz="3200" i="1" dirty="0">
                <a:latin typeface="Georgia" panose="02040502050405020303" pitchFamily="18" charset="0"/>
              </a:rPr>
              <a:t> </a:t>
            </a:r>
            <a:r>
              <a:rPr lang="ru-RU" sz="3200" dirty="0">
                <a:latin typeface="Georgia" panose="02040502050405020303" pitchFamily="18" charset="0"/>
              </a:rPr>
              <a:t>=</a:t>
            </a:r>
            <a:r>
              <a:rPr lang="ru-RU" sz="3200" i="1" dirty="0">
                <a:latin typeface="Georgia" panose="02040502050405020303" pitchFamily="18" charset="0"/>
              </a:rPr>
              <a:t> 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</a:t>
            </a:r>
            <a:r>
              <a:rPr lang="ru-RU" sz="3200" i="1" baseline="-25000" dirty="0" err="1">
                <a:solidFill>
                  <a:srgbClr val="C00000"/>
                </a:solidFill>
                <a:latin typeface="Georgia" panose="02040502050405020303" pitchFamily="18" charset="0"/>
              </a:rPr>
              <a:t>j</a:t>
            </a:r>
            <a:r>
              <a:rPr lang="ru-RU" sz="3200" i="1" baseline="-25000" dirty="0" err="1">
                <a:latin typeface="Georgia" panose="02040502050405020303" pitchFamily="18" charset="0"/>
              </a:rPr>
              <a:t>i</a:t>
            </a:r>
            <a:r>
              <a:rPr lang="ru-RU" sz="3200" dirty="0" err="1">
                <a:latin typeface="Georgia" panose="02040502050405020303" pitchFamily="18" charset="0"/>
                <a:sym typeface="Symbol"/>
              </a:rPr>
              <a:t></a:t>
            </a:r>
            <a:r>
              <a:rPr lang="ru-RU" sz="3200" i="1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j</a:t>
            </a:r>
            <a:r>
              <a:rPr lang="ru-RU" sz="3200" i="1" baseline="-25000" dirty="0" err="1">
                <a:latin typeface="Georgia" panose="02040502050405020303" pitchFamily="18" charset="0"/>
              </a:rPr>
              <a:t>k</a:t>
            </a:r>
            <a:r>
              <a:rPr lang="ru-RU" sz="3200" dirty="0">
                <a:latin typeface="Georgia" panose="02040502050405020303" pitchFamily="18" charset="0"/>
              </a:rPr>
              <a:t> = 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</a:t>
            </a:r>
            <a:r>
              <a:rPr lang="ru-RU" sz="3200" i="1" baseline="-25000" dirty="0" err="1">
                <a:latin typeface="Georgia" panose="02040502050405020303" pitchFamily="18" charset="0"/>
              </a:rPr>
              <a:t>ik</a:t>
            </a:r>
            <a:r>
              <a:rPr lang="en-US" sz="3200" i="1" baseline="-25000" dirty="0">
                <a:latin typeface="Georgia" panose="02040502050405020303" pitchFamily="18" charset="0"/>
              </a:rPr>
              <a:t>  </a:t>
            </a:r>
            <a:r>
              <a:rPr lang="en-US" sz="3200" i="1" dirty="0">
                <a:latin typeface="Georgia" panose="02040502050405020303" pitchFamily="18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</a:t>
            </a:r>
            <a:r>
              <a:rPr 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 and </a:t>
            </a:r>
            <a:r>
              <a:rPr 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 columns</a:t>
            </a:r>
            <a:r>
              <a:rPr lang="ru-RU" sz="2400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3429000"/>
            <a:ext cx="7776864" cy="21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C = AB</a:t>
            </a:r>
          </a:p>
          <a:p>
            <a:pPr>
              <a:spcAft>
                <a:spcPts val="1200"/>
              </a:spcAft>
            </a:pPr>
            <a:r>
              <a:rPr lang="en-US" sz="3200" dirty="0" err="1">
                <a:latin typeface="Georgia" panose="02040502050405020303" pitchFamily="18" charset="0"/>
              </a:rPr>
              <a:t>c</a:t>
            </a:r>
            <a:r>
              <a:rPr lang="en-US" sz="3200" i="1" baseline="-30000" dirty="0" err="1">
                <a:latin typeface="Georgia" panose="02040502050405020303" pitchFamily="18" charset="0"/>
              </a:rPr>
              <a:t>ij</a:t>
            </a:r>
            <a:r>
              <a:rPr lang="en-US" sz="3200" dirty="0">
                <a:latin typeface="Georgia" panose="02040502050405020303" pitchFamily="18" charset="0"/>
              </a:rPr>
              <a:t> = 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</a:t>
            </a:r>
            <a:r>
              <a:rPr lang="ru-RU" sz="3200" i="1" baseline="-25000" dirty="0">
                <a:latin typeface="Georgia" panose="02040502050405020303" pitchFamily="18" charset="0"/>
              </a:rPr>
              <a:t>i</a:t>
            </a:r>
            <a:r>
              <a:rPr lang="en-US" sz="3200" i="1" baseline="-25000" dirty="0">
                <a:solidFill>
                  <a:srgbClr val="FF0000"/>
                </a:solidFill>
                <a:latin typeface="Georgia" panose="02040502050405020303" pitchFamily="18" charset="0"/>
              </a:rPr>
              <a:t>k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</a:t>
            </a:r>
            <a:r>
              <a:rPr lang="ru-RU" sz="3200" i="1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k</a:t>
            </a:r>
            <a:r>
              <a:rPr lang="ru-RU" sz="3200" i="1" baseline="-25000" dirty="0" err="1">
                <a:latin typeface="Georgia" panose="02040502050405020303" pitchFamily="18" charset="0"/>
              </a:rPr>
              <a:t>j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en-US" sz="3200" i="1" dirty="0">
                <a:latin typeface="Georgia" panose="02040502050405020303" pitchFamily="18" charset="0"/>
              </a:rPr>
              <a:t>= 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</a:t>
            </a:r>
            <a:r>
              <a:rPr lang="ru-RU" sz="3200" i="1" baseline="-25000" dirty="0">
                <a:latin typeface="Georgia" panose="02040502050405020303" pitchFamily="18" charset="0"/>
              </a:rPr>
              <a:t>i</a:t>
            </a:r>
            <a:r>
              <a:rPr lang="en-US" sz="3200" i="1" baseline="-25000" dirty="0">
                <a:solidFill>
                  <a:srgbClr val="FF0000"/>
                </a:solidFill>
                <a:latin typeface="Georgia" panose="02040502050405020303" pitchFamily="18" charset="0"/>
              </a:rPr>
              <a:t>k</a:t>
            </a:r>
            <a:r>
              <a:rPr lang="en-US" sz="3200" i="1" baseline="-25000" dirty="0">
                <a:latin typeface="Georgia" panose="02040502050405020303" pitchFamily="18" charset="0"/>
              </a:rPr>
              <a:t> 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</a:t>
            </a:r>
            <a:r>
              <a:rPr lang="ru-RU" sz="3200" i="1" baseline="-25000" dirty="0" err="1">
                <a:latin typeface="Georgia" panose="02040502050405020303" pitchFamily="18" charset="0"/>
              </a:rPr>
              <a:t>j</a:t>
            </a:r>
            <a:r>
              <a:rPr lang="ru-RU" sz="3200" i="1" baseline="-25000" dirty="0" err="1">
                <a:solidFill>
                  <a:srgbClr val="FF0000"/>
                </a:solidFill>
                <a:latin typeface="Georgia" panose="02040502050405020303" pitchFamily="18" charset="0"/>
              </a:rPr>
              <a:t>k</a:t>
            </a:r>
            <a:r>
              <a:rPr lang="ru-RU" sz="3200" dirty="0">
                <a:latin typeface="Georgia" panose="02040502050405020303" pitchFamily="18" charset="0"/>
              </a:rPr>
              <a:t> </a:t>
            </a:r>
            <a:r>
              <a:rPr lang="en-US" sz="3200" dirty="0">
                <a:latin typeface="Georgia" panose="02040502050405020303" pitchFamily="18" charset="0"/>
              </a:rPr>
              <a:t>= </a:t>
            </a:r>
            <a:r>
              <a:rPr lang="ru-RU" sz="3200" dirty="0">
                <a:latin typeface="Georgia" panose="02040502050405020303" pitchFamily="18" charset="0"/>
                <a:sym typeface="Symbol"/>
              </a:rPr>
              <a:t></a:t>
            </a:r>
            <a:r>
              <a:rPr lang="ru-RU" sz="3200" i="1" baseline="-25000" dirty="0">
                <a:latin typeface="Georgia" panose="02040502050405020303" pitchFamily="18" charset="0"/>
              </a:rPr>
              <a:t>i</a:t>
            </a:r>
            <a:r>
              <a:rPr lang="en-US" sz="3200" i="1" baseline="-25000" dirty="0">
                <a:latin typeface="Georgia" panose="02040502050405020303" pitchFamily="18" charset="0"/>
              </a:rPr>
              <a:t>j</a:t>
            </a:r>
            <a:endParaRPr lang="en-US" sz="3200" dirty="0">
              <a:latin typeface="Georgia" panose="02040502050405020303" pitchFamily="18" charset="0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Georgia" panose="02040502050405020303" pitchFamily="18" charset="0"/>
              </a:rPr>
              <a:t> B = A</a:t>
            </a:r>
            <a:r>
              <a:rPr lang="en-US" sz="3200" baseline="30000" dirty="0">
                <a:latin typeface="Georgia" panose="02040502050405020303" pitchFamily="18" charset="0"/>
              </a:rPr>
              <a:t>(</a:t>
            </a:r>
            <a:r>
              <a:rPr lang="ru-RU" sz="3200" baseline="30000" dirty="0">
                <a:latin typeface="Georgia" panose="02040502050405020303" pitchFamily="18" charset="0"/>
              </a:rPr>
              <a:t>Т</a:t>
            </a:r>
            <a:r>
              <a:rPr lang="en-US" sz="3200" baseline="30000" dirty="0">
                <a:latin typeface="Georgia" panose="02040502050405020303" pitchFamily="18" charset="0"/>
              </a:rPr>
              <a:t>)</a:t>
            </a:r>
            <a:r>
              <a:rPr lang="en-US" sz="3200" dirty="0">
                <a:latin typeface="Georgia" panose="02040502050405020303" pitchFamily="18" charset="0"/>
              </a:rPr>
              <a:t> = A</a:t>
            </a:r>
            <a:r>
              <a:rPr lang="en-US" sz="3200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</a:pPr>
            <a:r>
              <a:rPr lang="ru-RU" sz="3200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transposed) 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2411760" y="2204864"/>
            <a:ext cx="936104" cy="1944216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2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434104"/>
              </p:ext>
            </p:extLst>
          </p:nvPr>
        </p:nvGraphicFramePr>
        <p:xfrm>
          <a:off x="251520" y="404813"/>
          <a:ext cx="558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6" name="Equation" r:id="rId3" imgW="5587920" imgH="380880" progId="Equation.DSMT4">
                  <p:embed/>
                </p:oleObj>
              </mc:Choice>
              <mc:Fallback>
                <p:oleObj name="Equation" r:id="rId3" imgW="5587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4813"/>
                        <a:ext cx="558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742033"/>
              </p:ext>
            </p:extLst>
          </p:nvPr>
        </p:nvGraphicFramePr>
        <p:xfrm>
          <a:off x="467544" y="2636837"/>
          <a:ext cx="4838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7" name="Equation" r:id="rId5" imgW="4838400" imgH="380880" progId="Equation.DSMT4">
                  <p:embed/>
                </p:oleObj>
              </mc:Choice>
              <mc:Fallback>
                <p:oleObj name="Equation" r:id="rId5" imgW="4838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36837"/>
                        <a:ext cx="4838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067848"/>
              </p:ext>
            </p:extLst>
          </p:nvPr>
        </p:nvGraphicFramePr>
        <p:xfrm>
          <a:off x="136128" y="1823789"/>
          <a:ext cx="558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8" name="Equation" r:id="rId7" imgW="5587920" imgH="380880" progId="Equation.DSMT4">
                  <p:embed/>
                </p:oleObj>
              </mc:Choice>
              <mc:Fallback>
                <p:oleObj name="Equation" r:id="rId7" imgW="5587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28" y="1823789"/>
                        <a:ext cx="558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035072"/>
              </p:ext>
            </p:extLst>
          </p:nvPr>
        </p:nvGraphicFramePr>
        <p:xfrm>
          <a:off x="107504" y="1412701"/>
          <a:ext cx="558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9" name="Equation" r:id="rId9" imgW="5587920" imgH="380880" progId="Equation.DSMT4">
                  <p:embed/>
                </p:oleObj>
              </mc:Choice>
              <mc:Fallback>
                <p:oleObj name="Equation" r:id="rId9" imgW="5587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412701"/>
                        <a:ext cx="558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059832" y="3845366"/>
            <a:ext cx="5472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The rule of the primed index</a:t>
            </a:r>
          </a:p>
          <a:p>
            <a:r>
              <a:rPr lang="en-US" sz="2800" dirty="0"/>
              <a:t>The first index (</a:t>
            </a:r>
            <a:r>
              <a:rPr lang="en-US" sz="2800" i="1" dirty="0">
                <a:latin typeface="Georgia" panose="02040502050405020303" pitchFamily="18" charset="0"/>
              </a:rPr>
              <a:t>i</a:t>
            </a:r>
            <a:r>
              <a:rPr lang="en-US" sz="2800" dirty="0"/>
              <a:t>) in </a:t>
            </a:r>
            <a:r>
              <a:rPr lang="ru-RU" sz="2800" dirty="0">
                <a:sym typeface="Symbol"/>
              </a:rPr>
              <a:t>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dirty="0"/>
              <a:t> corresponds to the </a:t>
            </a:r>
            <a:r>
              <a:rPr lang="en-US" sz="2800" b="1" dirty="0"/>
              <a:t>primed basis vector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07077"/>
              </p:ext>
            </p:extLst>
          </p:nvPr>
        </p:nvGraphicFramePr>
        <p:xfrm>
          <a:off x="482600" y="3120008"/>
          <a:ext cx="480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0" name="Equation" r:id="rId11" imgW="4800600" imgH="380880" progId="Equation.DSMT4">
                  <p:embed/>
                </p:oleObj>
              </mc:Choice>
              <mc:Fallback>
                <p:oleObj name="Equation" r:id="rId11" imgW="4800600" imgH="3808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120008"/>
                        <a:ext cx="480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144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5301</TotalTime>
  <Words>3911</Words>
  <Application>Microsoft Office PowerPoint</Application>
  <PresentationFormat>Экран (4:3)</PresentationFormat>
  <Paragraphs>445</Paragraphs>
  <Slides>41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41</vt:i4>
      </vt:variant>
    </vt:vector>
  </HeadingPairs>
  <TitlesOfParts>
    <vt:vector size="53" baseType="lpstr">
      <vt:lpstr>Arial</vt:lpstr>
      <vt:lpstr>Brush Script MT</vt:lpstr>
      <vt:lpstr>Calibri</vt:lpstr>
      <vt:lpstr>Cambria Math</vt:lpstr>
      <vt:lpstr>Courier New</vt:lpstr>
      <vt:lpstr>Elephant</vt:lpstr>
      <vt:lpstr>Georgia</vt:lpstr>
      <vt:lpstr>Times New Roman</vt:lpstr>
      <vt:lpstr>Тема Office</vt:lpstr>
      <vt:lpstr>Equation</vt:lpstr>
      <vt:lpstr>Equation.DSMT4</vt:lpstr>
      <vt:lpstr>Equation.3</vt:lpstr>
      <vt:lpstr>TENSOR ALGEBRA</vt:lpstr>
      <vt:lpstr>Презентация PowerPoint</vt:lpstr>
      <vt:lpstr>Презентация PowerPoint</vt:lpstr>
      <vt:lpstr>Einstein (dummy or mute) summation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nigmar</dc:creator>
  <cp:lastModifiedBy>Роберт Нигматулин</cp:lastModifiedBy>
  <cp:revision>203</cp:revision>
  <dcterms:created xsi:type="dcterms:W3CDTF">2017-11-02T19:18:56Z</dcterms:created>
  <dcterms:modified xsi:type="dcterms:W3CDTF">2021-10-29T17:55:07Z</dcterms:modified>
</cp:coreProperties>
</file>