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4" r:id="rId2"/>
    <p:sldId id="257" r:id="rId3"/>
    <p:sldId id="262" r:id="rId4"/>
    <p:sldId id="315" r:id="rId5"/>
    <p:sldId id="316" r:id="rId6"/>
    <p:sldId id="258" r:id="rId7"/>
    <p:sldId id="261" r:id="rId8"/>
    <p:sldId id="300" r:id="rId9"/>
    <p:sldId id="305" r:id="rId10"/>
    <p:sldId id="263" r:id="rId11"/>
    <p:sldId id="319" r:id="rId12"/>
    <p:sldId id="265" r:id="rId13"/>
    <p:sldId id="266" r:id="rId14"/>
    <p:sldId id="295" r:id="rId15"/>
    <p:sldId id="296" r:id="rId16"/>
    <p:sldId id="303" r:id="rId17"/>
    <p:sldId id="304" r:id="rId18"/>
    <p:sldId id="307" r:id="rId19"/>
    <p:sldId id="302" r:id="rId20"/>
    <p:sldId id="309" r:id="rId21"/>
    <p:sldId id="310" r:id="rId22"/>
    <p:sldId id="311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FFF1C5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9024" autoAdjust="0"/>
  </p:normalViewPr>
  <p:slideViewPr>
    <p:cSldViewPr>
      <p:cViewPr varScale="1">
        <p:scale>
          <a:sx n="88" d="100"/>
          <a:sy n="88" d="100"/>
        </p:scale>
        <p:origin x="126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mir Karamov" userId="2b03d251d677bde5" providerId="LiveId" clId="{21E05163-F23F-49CA-A18A-0848D0009F2F}"/>
    <pc:docChg chg="modSld sldOrd">
      <pc:chgData name="Radmir Karamov" userId="2b03d251d677bde5" providerId="LiveId" clId="{21E05163-F23F-49CA-A18A-0848D0009F2F}" dt="2021-10-27T10:23:08.679" v="1"/>
      <pc:docMkLst>
        <pc:docMk/>
      </pc:docMkLst>
      <pc:sldChg chg="ord">
        <pc:chgData name="Radmir Karamov" userId="2b03d251d677bde5" providerId="LiveId" clId="{21E05163-F23F-49CA-A18A-0848D0009F2F}" dt="2021-10-27T10:23:08.679" v="1"/>
        <pc:sldMkLst>
          <pc:docMk/>
          <pc:sldMk cId="8511159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D506-B598-4A12-83DB-6C9EF873C9FD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6B2C-F7C9-4669-862A-DDACA72B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F6B2C-F7C9-4669-862A-DDACA72BB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116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5A5081-62CE-4C31-9ABC-24AE830C6C86}" type="slidenum">
              <a:rPr lang="en-US" altLang="ru-RU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AD1F08-045E-4A3A-8BD4-159B88BAA759}" type="slidenum">
              <a:rPr lang="en-US" altLang="ru-RU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ru-R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9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B858-E5AC-4341-9210-412E0E370F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A81D-43B4-49A2-99BF-1DC2DC7A0BCE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26A0-6AA1-4A80-8601-2E74597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12.png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9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38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37" Type="http://schemas.openxmlformats.org/officeDocument/2006/relationships/image" Target="../media/image33.wmf"/><Relationship Id="rId5" Type="http://schemas.openxmlformats.org/officeDocument/2006/relationships/image" Target="../media/image30.wmf"/><Relationship Id="rId36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35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57.wmf"/><Relationship Id="rId21" Type="http://schemas.openxmlformats.org/officeDocument/2006/relationships/image" Target="../media/image49.wmf"/><Relationship Id="rId42" Type="http://schemas.openxmlformats.org/officeDocument/2006/relationships/image" Target="../media/image61.png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53.wmf"/><Relationship Id="rId41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63.bin"/><Relationship Id="rId5" Type="http://schemas.openxmlformats.org/officeDocument/2006/relationships/image" Target="../media/image44.wmf"/><Relationship Id="rId15" Type="http://schemas.openxmlformats.org/officeDocument/2006/relationships/image" Target="../media/image30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1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32.wmf"/><Relationship Id="rId31" Type="http://schemas.openxmlformats.org/officeDocument/2006/relationships/image" Target="../media/image54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60.png"/><Relationship Id="rId43" Type="http://schemas.openxmlformats.org/officeDocument/2006/relationships/image" Target="../media/image34.png"/><Relationship Id="rId8" Type="http://schemas.openxmlformats.org/officeDocument/2006/relationships/oleObject" Target="../embeddings/oleObject48.bin"/><Relationship Id="rId3" Type="http://schemas.openxmlformats.org/officeDocument/2006/relationships/image" Target="../media/image43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31.wmf"/><Relationship Id="rId25" Type="http://schemas.openxmlformats.org/officeDocument/2006/relationships/image" Target="../media/image51.wmf"/><Relationship Id="rId33" Type="http://schemas.openxmlformats.org/officeDocument/2006/relationships/image" Target="../media/image55.wmf"/><Relationship Id="rId38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3" Type="http://schemas.openxmlformats.org/officeDocument/2006/relationships/oleObject" Target="../embeddings/oleObject2.bin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33CC"/>
                </a:solidFill>
              </a:rPr>
              <a:t>LECTURE NOTES ON </a:t>
            </a:r>
            <a:br>
              <a:rPr lang="en-US" sz="5400" b="1" dirty="0">
                <a:solidFill>
                  <a:srgbClr val="0033CC"/>
                </a:solidFill>
              </a:rPr>
            </a:br>
            <a:r>
              <a:rPr lang="en-US" sz="5400" b="1" dirty="0">
                <a:solidFill>
                  <a:srgbClr val="0033CC"/>
                </a:solidFill>
              </a:rPr>
              <a:t>CONTINUA MECHANICS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Robert Nigmatulin</a:t>
            </a:r>
          </a:p>
          <a:p>
            <a:r>
              <a:rPr lang="en-US" b="1" dirty="0">
                <a:solidFill>
                  <a:schemeClr val="tx1"/>
                </a:solidFill>
              </a:rPr>
              <a:t>nigmar@ocean.ru</a:t>
            </a:r>
          </a:p>
        </p:txBody>
      </p:sp>
    </p:spTree>
    <p:extLst>
      <p:ext uri="{BB962C8B-B14F-4D97-AF65-F5344CB8AC3E}">
        <p14:creationId xmlns:p14="http://schemas.microsoft.com/office/powerpoint/2010/main" val="252575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2428" y="188640"/>
            <a:ext cx="6171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AVERAGE (MACROSCOPIC) VALUES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17312"/>
              </p:ext>
            </p:extLst>
          </p:nvPr>
        </p:nvGraphicFramePr>
        <p:xfrm>
          <a:off x="372206" y="1033463"/>
          <a:ext cx="265906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571320" progId="Equation.DSMT4">
                  <p:embed/>
                </p:oleObj>
              </mc:Choice>
              <mc:Fallback>
                <p:oleObj name="Equation" r:id="rId2" imgW="1218960" imgH="57132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06" y="1033463"/>
                        <a:ext cx="2659063" cy="1243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07272" y="122146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(</a:t>
            </a:r>
            <a:r>
              <a:rPr lang="en-US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3200" i="1" dirty="0">
                <a:latin typeface="Georgia" panose="02040502050405020303" pitchFamily="18" charset="0"/>
              </a:rPr>
              <a:t>V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  <a:sym typeface="Symbol"/>
              </a:rPr>
              <a:t></a:t>
            </a:r>
            <a:r>
              <a:rPr lang="en-US" sz="3200" dirty="0">
                <a:latin typeface="Georgia" panose="02040502050405020303" pitchFamily="18" charset="0"/>
              </a:rPr>
              <a:t> (</a:t>
            </a:r>
            <a:r>
              <a:rPr lang="en-US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3200" i="1" dirty="0">
                <a:latin typeface="Georgia" panose="02040502050405020303" pitchFamily="18" charset="0"/>
              </a:rPr>
              <a:t>r</a:t>
            </a:r>
            <a:r>
              <a:rPr lang="en-US" sz="3200" dirty="0">
                <a:latin typeface="Georgia" panose="02040502050405020303" pitchFamily="18" charset="0"/>
              </a:rPr>
              <a:t>)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Georgia" panose="02040502050405020303" pitchFamily="18" charset="0"/>
              </a:rPr>
              <a:t>).</a:t>
            </a:r>
          </a:p>
        </p:txBody>
      </p:sp>
      <p:sp>
        <p:nvSpPr>
          <p:cNvPr id="3" name="Полилиния 2"/>
          <p:cNvSpPr/>
          <p:nvPr/>
        </p:nvSpPr>
        <p:spPr>
          <a:xfrm>
            <a:off x="1763688" y="2785120"/>
            <a:ext cx="808191" cy="903111"/>
          </a:xfrm>
          <a:custGeom>
            <a:avLst/>
            <a:gdLst>
              <a:gd name="connsiteX0" fmla="*/ 485457 w 1275287"/>
              <a:gd name="connsiteY0" fmla="*/ 0 h 903111"/>
              <a:gd name="connsiteX1" fmla="*/ 28257 w 1275287"/>
              <a:gd name="connsiteY1" fmla="*/ 266700 h 903111"/>
              <a:gd name="connsiteX2" fmla="*/ 142557 w 1275287"/>
              <a:gd name="connsiteY2" fmla="*/ 800100 h 903111"/>
              <a:gd name="connsiteX3" fmla="*/ 904557 w 1275287"/>
              <a:gd name="connsiteY3" fmla="*/ 876300 h 903111"/>
              <a:gd name="connsiteX4" fmla="*/ 1266507 w 1275287"/>
              <a:gd name="connsiteY4" fmla="*/ 476250 h 903111"/>
              <a:gd name="connsiteX5" fmla="*/ 1114107 w 1275287"/>
              <a:gd name="connsiteY5" fmla="*/ 171450 h 903111"/>
              <a:gd name="connsiteX6" fmla="*/ 580707 w 1275287"/>
              <a:gd name="connsiteY6" fmla="*/ 19050 h 903111"/>
              <a:gd name="connsiteX7" fmla="*/ 580707 w 1275287"/>
              <a:gd name="connsiteY7" fmla="*/ 19050 h 90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5287" h="903111">
                <a:moveTo>
                  <a:pt x="485457" y="0"/>
                </a:moveTo>
                <a:cubicBezTo>
                  <a:pt x="285432" y="66675"/>
                  <a:pt x="85407" y="133350"/>
                  <a:pt x="28257" y="266700"/>
                </a:cubicBezTo>
                <a:cubicBezTo>
                  <a:pt x="-28893" y="400050"/>
                  <a:pt x="-3493" y="698500"/>
                  <a:pt x="142557" y="800100"/>
                </a:cubicBezTo>
                <a:cubicBezTo>
                  <a:pt x="288607" y="901700"/>
                  <a:pt x="717232" y="930275"/>
                  <a:pt x="904557" y="876300"/>
                </a:cubicBezTo>
                <a:cubicBezTo>
                  <a:pt x="1091882" y="822325"/>
                  <a:pt x="1231582" y="593725"/>
                  <a:pt x="1266507" y="476250"/>
                </a:cubicBezTo>
                <a:cubicBezTo>
                  <a:pt x="1301432" y="358775"/>
                  <a:pt x="1228407" y="247650"/>
                  <a:pt x="1114107" y="171450"/>
                </a:cubicBezTo>
                <a:cubicBezTo>
                  <a:pt x="999807" y="95250"/>
                  <a:pt x="580707" y="19050"/>
                  <a:pt x="580707" y="19050"/>
                </a:cubicBezTo>
                <a:lnTo>
                  <a:pt x="580707" y="19050"/>
                </a:lnTo>
              </a:path>
            </a:pathLst>
          </a:cu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983844" y="2524708"/>
            <a:ext cx="21664" cy="356858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31168" y="5607248"/>
            <a:ext cx="4040832" cy="1380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07504" y="5525616"/>
            <a:ext cx="971590" cy="1076091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152" y="2268161"/>
            <a:ext cx="65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eorgia" panose="02040502050405020303" pitchFamily="18" charset="0"/>
              </a:rPr>
              <a:t>x</a:t>
            </a:r>
            <a:r>
              <a:rPr lang="en-US" sz="3200" baseline="-28000" dirty="0"/>
              <a:t>3</a:t>
            </a:r>
            <a:endParaRPr lang="ru-RU" sz="3200" baseline="-280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5436513"/>
            <a:ext cx="65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eorgia" panose="02040502050405020303" pitchFamily="18" charset="0"/>
              </a:rPr>
              <a:t>x</a:t>
            </a:r>
            <a:r>
              <a:rPr lang="en-US" sz="3200" baseline="-28000" dirty="0"/>
              <a:t>2</a:t>
            </a:r>
            <a:endParaRPr lang="ru-RU" sz="3200" baseline="-28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6228601"/>
            <a:ext cx="65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eorgia" panose="02040502050405020303" pitchFamily="18" charset="0"/>
              </a:rPr>
              <a:t>x</a:t>
            </a:r>
            <a:r>
              <a:rPr lang="en-US" sz="3200" baseline="-28000" dirty="0"/>
              <a:t>1</a:t>
            </a:r>
            <a:endParaRPr lang="ru-RU" sz="3200" baseline="-28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1005508" y="3160475"/>
            <a:ext cx="1162275" cy="247909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91680" y="2276872"/>
                <a:ext cx="679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3200"/>
                        <m:t>δ</m:t>
                      </m:r>
                      <m:r>
                        <a:rPr lang="ru-RU" sz="3200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76872"/>
                <a:ext cx="67988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00744"/>
              </p:ext>
            </p:extLst>
          </p:nvPr>
        </p:nvGraphicFramePr>
        <p:xfrm>
          <a:off x="3035300" y="1985963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35300" y="1985963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56460"/>
              </p:ext>
            </p:extLst>
          </p:nvPr>
        </p:nvGraphicFramePr>
        <p:xfrm>
          <a:off x="4355976" y="1916832"/>
          <a:ext cx="1925708" cy="131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622080" progId="Equation.DSMT4">
                  <p:embed/>
                </p:oleObj>
              </mc:Choice>
              <mc:Fallback>
                <p:oleObj name="Equation" r:id="rId8" imgW="914400" imgH="62208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5976" y="1916832"/>
                        <a:ext cx="1925708" cy="1310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65568"/>
              </p:ext>
            </p:extLst>
          </p:nvPr>
        </p:nvGraphicFramePr>
        <p:xfrm>
          <a:off x="3142108" y="3717032"/>
          <a:ext cx="5894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79480" imgH="368280" progId="Equation.DSMT4">
                  <p:embed/>
                </p:oleObj>
              </mc:Choice>
              <mc:Fallback>
                <p:oleObj name="Equation" r:id="rId10" imgW="2679480" imgH="368280" progId="Equation.DSMT4">
                  <p:embed/>
                  <p:pic>
                    <p:nvPicPr>
                      <p:cNvPr id="27" name="Объект 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2108" y="3717032"/>
                        <a:ext cx="58943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55540" y="2861647"/>
            <a:ext cx="76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/>
              <a:t> </a:t>
            </a:r>
          </a:p>
        </p:txBody>
      </p:sp>
      <p:sp>
        <p:nvSpPr>
          <p:cNvPr id="6" name="Овал 5"/>
          <p:cNvSpPr/>
          <p:nvPr/>
        </p:nvSpPr>
        <p:spPr>
          <a:xfrm>
            <a:off x="2113783" y="314902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4262"/>
              </p:ext>
            </p:extLst>
          </p:nvPr>
        </p:nvGraphicFramePr>
        <p:xfrm>
          <a:off x="1334346" y="3811981"/>
          <a:ext cx="3603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190440" progId="Equation.DSMT4">
                  <p:embed/>
                </p:oleObj>
              </mc:Choice>
              <mc:Fallback>
                <p:oleObj name="Equation" r:id="rId12" imgW="164880" imgH="1904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346" y="3811981"/>
                        <a:ext cx="3603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17006" y="1268760"/>
            <a:ext cx="378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ym typeface="Symbol"/>
              </a:rPr>
              <a:t></a:t>
            </a:r>
            <a:r>
              <a:rPr lang="en-US" sz="2800" b="1" dirty="0"/>
              <a:t> Center of the volume </a:t>
            </a:r>
            <a:endParaRPr lang="ru-RU" sz="2800" b="1" dirty="0"/>
          </a:p>
        </p:txBody>
      </p:sp>
      <p:sp>
        <p:nvSpPr>
          <p:cNvPr id="22" name="Овал 21"/>
          <p:cNvSpPr/>
          <p:nvPr/>
        </p:nvSpPr>
        <p:spPr>
          <a:xfrm>
            <a:off x="944441" y="555324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39215"/>
              </p:ext>
            </p:extLst>
          </p:nvPr>
        </p:nvGraphicFramePr>
        <p:xfrm>
          <a:off x="6804248" y="2132856"/>
          <a:ext cx="12842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457200" progId="Equation.DSMT4">
                  <p:embed/>
                </p:oleObj>
              </mc:Choice>
              <mc:Fallback>
                <p:oleObj name="Equation" r:id="rId14" imgW="583920" imgH="45720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132856"/>
                        <a:ext cx="12842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11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38B2989-A7BA-4602-812A-7891089645C9}"/>
              </a:ext>
            </a:extLst>
          </p:cNvPr>
          <p:cNvSpPr/>
          <p:nvPr/>
        </p:nvSpPr>
        <p:spPr>
          <a:xfrm>
            <a:off x="3059832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ED6F24B-C353-49B5-91D1-B5E062E92A46}"/>
              </a:ext>
            </a:extLst>
          </p:cNvPr>
          <p:cNvSpPr/>
          <p:nvPr/>
        </p:nvSpPr>
        <p:spPr>
          <a:xfrm>
            <a:off x="4283968" y="12687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BAC3A54-6534-47DD-8E7A-ECB118A34A23}"/>
              </a:ext>
            </a:extLst>
          </p:cNvPr>
          <p:cNvSpPr/>
          <p:nvPr/>
        </p:nvSpPr>
        <p:spPr>
          <a:xfrm>
            <a:off x="4572000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B2FF2B2-40CF-45F4-9323-00C6C04B4AF4}"/>
              </a:ext>
            </a:extLst>
          </p:cNvPr>
          <p:cNvSpPr/>
          <p:nvPr/>
        </p:nvSpPr>
        <p:spPr>
          <a:xfrm>
            <a:off x="3635896" y="29969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32C7654-A6C9-46A4-91AD-F6C5F7BFCDDF}"/>
              </a:ext>
            </a:extLst>
          </p:cNvPr>
          <p:cNvSpPr/>
          <p:nvPr/>
        </p:nvSpPr>
        <p:spPr>
          <a:xfrm>
            <a:off x="5075312" y="29969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1BEEE62-1FD5-49D8-92DE-945F76119855}"/>
              </a:ext>
            </a:extLst>
          </p:cNvPr>
          <p:cNvSpPr/>
          <p:nvPr/>
        </p:nvSpPr>
        <p:spPr>
          <a:xfrm>
            <a:off x="2329780" y="26369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2CEC514-92B5-407D-96EF-781C496245D4}"/>
              </a:ext>
            </a:extLst>
          </p:cNvPr>
          <p:cNvSpPr/>
          <p:nvPr/>
        </p:nvSpPr>
        <p:spPr>
          <a:xfrm>
            <a:off x="4695258" y="3772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2E60C9A-945B-43E1-B66B-4790ACD6B6B5}"/>
              </a:ext>
            </a:extLst>
          </p:cNvPr>
          <p:cNvSpPr/>
          <p:nvPr/>
        </p:nvSpPr>
        <p:spPr>
          <a:xfrm>
            <a:off x="5441302" y="11247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469E54-B675-44C8-8D27-6B9A3CE50740}"/>
              </a:ext>
            </a:extLst>
          </p:cNvPr>
          <p:cNvSpPr/>
          <p:nvPr/>
        </p:nvSpPr>
        <p:spPr>
          <a:xfrm>
            <a:off x="2761828" y="39800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A3D5C0F4-B239-46C2-9711-23AEA82611E0}"/>
              </a:ext>
            </a:extLst>
          </p:cNvPr>
          <p:cNvSpPr/>
          <p:nvPr/>
        </p:nvSpPr>
        <p:spPr>
          <a:xfrm>
            <a:off x="2187522" y="11247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C14639F-0819-47B4-8B8D-B50944EC4528}"/>
              </a:ext>
            </a:extLst>
          </p:cNvPr>
          <p:cNvSpPr/>
          <p:nvPr/>
        </p:nvSpPr>
        <p:spPr>
          <a:xfrm>
            <a:off x="5969563" y="23205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3B43874-7D05-4A78-9F26-672B8294BE64}"/>
              </a:ext>
            </a:extLst>
          </p:cNvPr>
          <p:cNvSpPr/>
          <p:nvPr/>
        </p:nvSpPr>
        <p:spPr>
          <a:xfrm>
            <a:off x="6300192" y="36733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6A9C4BD-A091-4964-B6A6-852548AAE68D}"/>
              </a:ext>
            </a:extLst>
          </p:cNvPr>
          <p:cNvSpPr/>
          <p:nvPr/>
        </p:nvSpPr>
        <p:spPr>
          <a:xfrm>
            <a:off x="429661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E223495-A390-4FDA-B107-BDB6912E85E5}"/>
              </a:ext>
            </a:extLst>
          </p:cNvPr>
          <p:cNvSpPr/>
          <p:nvPr/>
        </p:nvSpPr>
        <p:spPr>
          <a:xfrm>
            <a:off x="6070848" y="441209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E466DB1-CC01-49C4-A97B-75456773A5B5}"/>
              </a:ext>
            </a:extLst>
          </p:cNvPr>
          <p:cNvSpPr/>
          <p:nvPr/>
        </p:nvSpPr>
        <p:spPr>
          <a:xfrm>
            <a:off x="6598636" y="14847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E1E6726-0EA7-4D95-96FF-4DCFD4E4AF47}"/>
              </a:ext>
            </a:extLst>
          </p:cNvPr>
          <p:cNvSpPr/>
          <p:nvPr/>
        </p:nvSpPr>
        <p:spPr>
          <a:xfrm>
            <a:off x="7164288" y="28773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E1B6C41-9484-4BC9-88CF-A328A80E09D7}"/>
              </a:ext>
            </a:extLst>
          </p:cNvPr>
          <p:cNvSpPr/>
          <p:nvPr/>
        </p:nvSpPr>
        <p:spPr>
          <a:xfrm>
            <a:off x="3135356" y="532318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7D322B0-0929-4067-84ED-571640EAB71C}"/>
              </a:ext>
            </a:extLst>
          </p:cNvPr>
          <p:cNvSpPr/>
          <p:nvPr/>
        </p:nvSpPr>
        <p:spPr>
          <a:xfrm>
            <a:off x="5438868" y="54983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D649F6D-1FEC-4291-A3AB-3A7152F4BA2E}"/>
              </a:ext>
            </a:extLst>
          </p:cNvPr>
          <p:cNvSpPr/>
          <p:nvPr/>
        </p:nvSpPr>
        <p:spPr>
          <a:xfrm flipH="1">
            <a:off x="7566248" y="4437112"/>
            <a:ext cx="4320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AA1DE0F7-A599-479F-A6D6-92EF3D679B47}"/>
              </a:ext>
            </a:extLst>
          </p:cNvPr>
          <p:cNvSpPr/>
          <p:nvPr/>
        </p:nvSpPr>
        <p:spPr>
          <a:xfrm>
            <a:off x="1260446" y="3727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C55D6014-7A73-46F2-99B7-156F22A0D55B}"/>
              </a:ext>
            </a:extLst>
          </p:cNvPr>
          <p:cNvSpPr/>
          <p:nvPr/>
        </p:nvSpPr>
        <p:spPr>
          <a:xfrm>
            <a:off x="867848" y="17895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EA1017B-E9EB-4FC2-9FEF-9EC5E6CF5627}"/>
              </a:ext>
            </a:extLst>
          </p:cNvPr>
          <p:cNvSpPr/>
          <p:nvPr/>
        </p:nvSpPr>
        <p:spPr>
          <a:xfrm>
            <a:off x="3520683" y="4766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4B2C6BD5-50CD-47A0-91EB-4E2AB54E455E}"/>
              </a:ext>
            </a:extLst>
          </p:cNvPr>
          <p:cNvSpPr/>
          <p:nvPr/>
        </p:nvSpPr>
        <p:spPr>
          <a:xfrm>
            <a:off x="1517579" y="51071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338DEEF0-D35C-499E-9C6E-6E1CC77BC7AC}"/>
              </a:ext>
            </a:extLst>
          </p:cNvPr>
          <p:cNvSpPr/>
          <p:nvPr/>
        </p:nvSpPr>
        <p:spPr>
          <a:xfrm>
            <a:off x="6948264" y="532318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40A5CCD6-2945-4811-A3F3-492EF9D6DC45}"/>
              </a:ext>
            </a:extLst>
          </p:cNvPr>
          <p:cNvSpPr/>
          <p:nvPr/>
        </p:nvSpPr>
        <p:spPr>
          <a:xfrm>
            <a:off x="5055434" y="1334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1EB13CE-92BD-42BA-8953-B103F8A1D5D6}"/>
              </a:ext>
            </a:extLst>
          </p:cNvPr>
          <p:cNvSpPr/>
          <p:nvPr/>
        </p:nvSpPr>
        <p:spPr>
          <a:xfrm>
            <a:off x="7143666" y="53961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BC8BB361-D728-4A91-87C1-27B8B6A3225F}"/>
              </a:ext>
            </a:extLst>
          </p:cNvPr>
          <p:cNvSpPr/>
          <p:nvPr/>
        </p:nvSpPr>
        <p:spPr>
          <a:xfrm>
            <a:off x="1320247" y="53961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A03B8AA-595E-4D05-9A7D-0CD9A78F82E4}"/>
              </a:ext>
            </a:extLst>
          </p:cNvPr>
          <p:cNvSpPr/>
          <p:nvPr/>
        </p:nvSpPr>
        <p:spPr>
          <a:xfrm>
            <a:off x="7953738" y="1597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561E7CA-E3BA-43C6-A9AA-651DA2E1C119}"/>
              </a:ext>
            </a:extLst>
          </p:cNvPr>
          <p:cNvSpPr/>
          <p:nvPr/>
        </p:nvSpPr>
        <p:spPr>
          <a:xfrm>
            <a:off x="539552" y="30933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EAA58CD3-D456-489E-92DE-78A4A19308D3}"/>
              </a:ext>
            </a:extLst>
          </p:cNvPr>
          <p:cNvSpPr/>
          <p:nvPr/>
        </p:nvSpPr>
        <p:spPr>
          <a:xfrm>
            <a:off x="4311695" y="262854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2">
            <a:extLst>
              <a:ext uri="{FF2B5EF4-FFF2-40B4-BE49-F238E27FC236}">
                <a16:creationId xmlns:a16="http://schemas.microsoft.com/office/drawing/2014/main" id="{2A4563BF-B396-4B59-8A17-8502C5E7A250}"/>
              </a:ext>
            </a:extLst>
          </p:cNvPr>
          <p:cNvSpPr/>
          <p:nvPr/>
        </p:nvSpPr>
        <p:spPr>
          <a:xfrm>
            <a:off x="3951751" y="2313632"/>
            <a:ext cx="808191" cy="903111"/>
          </a:xfrm>
          <a:custGeom>
            <a:avLst/>
            <a:gdLst>
              <a:gd name="connsiteX0" fmla="*/ 485457 w 1275287"/>
              <a:gd name="connsiteY0" fmla="*/ 0 h 903111"/>
              <a:gd name="connsiteX1" fmla="*/ 28257 w 1275287"/>
              <a:gd name="connsiteY1" fmla="*/ 266700 h 903111"/>
              <a:gd name="connsiteX2" fmla="*/ 142557 w 1275287"/>
              <a:gd name="connsiteY2" fmla="*/ 800100 h 903111"/>
              <a:gd name="connsiteX3" fmla="*/ 904557 w 1275287"/>
              <a:gd name="connsiteY3" fmla="*/ 876300 h 903111"/>
              <a:gd name="connsiteX4" fmla="*/ 1266507 w 1275287"/>
              <a:gd name="connsiteY4" fmla="*/ 476250 h 903111"/>
              <a:gd name="connsiteX5" fmla="*/ 1114107 w 1275287"/>
              <a:gd name="connsiteY5" fmla="*/ 171450 h 903111"/>
              <a:gd name="connsiteX6" fmla="*/ 580707 w 1275287"/>
              <a:gd name="connsiteY6" fmla="*/ 19050 h 903111"/>
              <a:gd name="connsiteX7" fmla="*/ 580707 w 1275287"/>
              <a:gd name="connsiteY7" fmla="*/ 19050 h 90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5287" h="903111">
                <a:moveTo>
                  <a:pt x="485457" y="0"/>
                </a:moveTo>
                <a:cubicBezTo>
                  <a:pt x="285432" y="66675"/>
                  <a:pt x="85407" y="133350"/>
                  <a:pt x="28257" y="266700"/>
                </a:cubicBezTo>
                <a:cubicBezTo>
                  <a:pt x="-28893" y="400050"/>
                  <a:pt x="-3493" y="698500"/>
                  <a:pt x="142557" y="800100"/>
                </a:cubicBezTo>
                <a:cubicBezTo>
                  <a:pt x="288607" y="901700"/>
                  <a:pt x="717232" y="930275"/>
                  <a:pt x="904557" y="876300"/>
                </a:cubicBezTo>
                <a:cubicBezTo>
                  <a:pt x="1091882" y="822325"/>
                  <a:pt x="1231582" y="593725"/>
                  <a:pt x="1266507" y="476250"/>
                </a:cubicBezTo>
                <a:cubicBezTo>
                  <a:pt x="1301432" y="358775"/>
                  <a:pt x="1228407" y="247650"/>
                  <a:pt x="1114107" y="171450"/>
                </a:cubicBezTo>
                <a:cubicBezTo>
                  <a:pt x="999807" y="95250"/>
                  <a:pt x="580707" y="19050"/>
                  <a:pt x="580707" y="19050"/>
                </a:cubicBezTo>
                <a:lnTo>
                  <a:pt x="580707" y="19050"/>
                </a:lnTo>
              </a:path>
            </a:pathLst>
          </a:cu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13DE7915-D0E8-4759-B899-F2EBA534CF47}"/>
              </a:ext>
            </a:extLst>
          </p:cNvPr>
          <p:cNvCxnSpPr>
            <a:cxnSpLocks/>
          </p:cNvCxnSpPr>
          <p:nvPr/>
        </p:nvCxnSpPr>
        <p:spPr>
          <a:xfrm flipV="1">
            <a:off x="111500" y="2678102"/>
            <a:ext cx="4244346" cy="417989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8BF5072-8BE5-4AC3-9576-B6A7E329BAE0}"/>
              </a:ext>
            </a:extLst>
          </p:cNvPr>
          <p:cNvSpPr txBox="1"/>
          <p:nvPr/>
        </p:nvSpPr>
        <p:spPr>
          <a:xfrm>
            <a:off x="4343603" y="2379273"/>
            <a:ext cx="76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/>
              <a:t> </a:t>
            </a: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F94782B-1198-419A-8572-24F38D9B9DC9}"/>
              </a:ext>
            </a:extLst>
          </p:cNvPr>
          <p:cNvCxnSpPr>
            <a:cxnSpLocks/>
          </p:cNvCxnSpPr>
          <p:nvPr/>
        </p:nvCxnSpPr>
        <p:spPr>
          <a:xfrm>
            <a:off x="4369631" y="2677315"/>
            <a:ext cx="181395" cy="5381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олилиния 2">
            <a:extLst>
              <a:ext uri="{FF2B5EF4-FFF2-40B4-BE49-F238E27FC236}">
                <a16:creationId xmlns:a16="http://schemas.microsoft.com/office/drawing/2014/main" id="{2D5EEB2C-D70F-49B5-9FFF-3C256C2D3B9C}"/>
              </a:ext>
            </a:extLst>
          </p:cNvPr>
          <p:cNvSpPr>
            <a:spLocks noChangeAspect="1"/>
          </p:cNvSpPr>
          <p:nvPr/>
        </p:nvSpPr>
        <p:spPr>
          <a:xfrm>
            <a:off x="3550152" y="1824461"/>
            <a:ext cx="1496358" cy="1872000"/>
          </a:xfrm>
          <a:custGeom>
            <a:avLst/>
            <a:gdLst>
              <a:gd name="connsiteX0" fmla="*/ 485457 w 1275287"/>
              <a:gd name="connsiteY0" fmla="*/ 0 h 903111"/>
              <a:gd name="connsiteX1" fmla="*/ 28257 w 1275287"/>
              <a:gd name="connsiteY1" fmla="*/ 266700 h 903111"/>
              <a:gd name="connsiteX2" fmla="*/ 142557 w 1275287"/>
              <a:gd name="connsiteY2" fmla="*/ 800100 h 903111"/>
              <a:gd name="connsiteX3" fmla="*/ 904557 w 1275287"/>
              <a:gd name="connsiteY3" fmla="*/ 876300 h 903111"/>
              <a:gd name="connsiteX4" fmla="*/ 1266507 w 1275287"/>
              <a:gd name="connsiteY4" fmla="*/ 476250 h 903111"/>
              <a:gd name="connsiteX5" fmla="*/ 1114107 w 1275287"/>
              <a:gd name="connsiteY5" fmla="*/ 171450 h 903111"/>
              <a:gd name="connsiteX6" fmla="*/ 580707 w 1275287"/>
              <a:gd name="connsiteY6" fmla="*/ 19050 h 903111"/>
              <a:gd name="connsiteX7" fmla="*/ 580707 w 1275287"/>
              <a:gd name="connsiteY7" fmla="*/ 19050 h 90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5287" h="903111">
                <a:moveTo>
                  <a:pt x="485457" y="0"/>
                </a:moveTo>
                <a:cubicBezTo>
                  <a:pt x="285432" y="66675"/>
                  <a:pt x="85407" y="133350"/>
                  <a:pt x="28257" y="266700"/>
                </a:cubicBezTo>
                <a:cubicBezTo>
                  <a:pt x="-28893" y="400050"/>
                  <a:pt x="-3493" y="698500"/>
                  <a:pt x="142557" y="800100"/>
                </a:cubicBezTo>
                <a:cubicBezTo>
                  <a:pt x="288607" y="901700"/>
                  <a:pt x="717232" y="930275"/>
                  <a:pt x="904557" y="876300"/>
                </a:cubicBezTo>
                <a:cubicBezTo>
                  <a:pt x="1091882" y="822325"/>
                  <a:pt x="1231582" y="593725"/>
                  <a:pt x="1266507" y="476250"/>
                </a:cubicBezTo>
                <a:cubicBezTo>
                  <a:pt x="1301432" y="358775"/>
                  <a:pt x="1228407" y="247650"/>
                  <a:pt x="1114107" y="171450"/>
                </a:cubicBezTo>
                <a:cubicBezTo>
                  <a:pt x="999807" y="95250"/>
                  <a:pt x="580707" y="19050"/>
                  <a:pt x="580707" y="19050"/>
                </a:cubicBezTo>
                <a:lnTo>
                  <a:pt x="580707" y="19050"/>
                </a:lnTo>
              </a:path>
            </a:pathLst>
          </a:cu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A15C4A1E-0129-469F-BFD0-F4FF08C4B558}"/>
              </a:ext>
            </a:extLst>
          </p:cNvPr>
          <p:cNvSpPr/>
          <p:nvPr/>
        </p:nvSpPr>
        <p:spPr>
          <a:xfrm>
            <a:off x="3576008" y="22117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олилиния: фигура 82">
            <a:extLst>
              <a:ext uri="{FF2B5EF4-FFF2-40B4-BE49-F238E27FC236}">
                <a16:creationId xmlns:a16="http://schemas.microsoft.com/office/drawing/2014/main" id="{89CE62DC-2AA6-4A41-B10A-95946A573580}"/>
              </a:ext>
            </a:extLst>
          </p:cNvPr>
          <p:cNvSpPr/>
          <p:nvPr/>
        </p:nvSpPr>
        <p:spPr>
          <a:xfrm>
            <a:off x="1907704" y="10195"/>
            <a:ext cx="4712118" cy="4877967"/>
          </a:xfrm>
          <a:custGeom>
            <a:avLst/>
            <a:gdLst>
              <a:gd name="connsiteX0" fmla="*/ 1281965 w 4712118"/>
              <a:gd name="connsiteY0" fmla="*/ 294605 h 4877967"/>
              <a:gd name="connsiteX1" fmla="*/ 672365 w 4712118"/>
              <a:gd name="connsiteY1" fmla="*/ 479662 h 4877967"/>
              <a:gd name="connsiteX2" fmla="*/ 84537 w 4712118"/>
              <a:gd name="connsiteY2" fmla="*/ 1513805 h 4877967"/>
              <a:gd name="connsiteX3" fmla="*/ 106308 w 4712118"/>
              <a:gd name="connsiteY3" fmla="*/ 2667691 h 4877967"/>
              <a:gd name="connsiteX4" fmla="*/ 1042480 w 4712118"/>
              <a:gd name="connsiteY4" fmla="*/ 4202576 h 4877967"/>
              <a:gd name="connsiteX5" fmla="*/ 2697108 w 4712118"/>
              <a:gd name="connsiteY5" fmla="*/ 4844834 h 4877967"/>
              <a:gd name="connsiteX6" fmla="*/ 3665937 w 4712118"/>
              <a:gd name="connsiteY6" fmla="*/ 4659776 h 4877967"/>
              <a:gd name="connsiteX7" fmla="*/ 4438823 w 4712118"/>
              <a:gd name="connsiteY7" fmla="*/ 3592976 h 4877967"/>
              <a:gd name="connsiteX8" fmla="*/ 4689194 w 4712118"/>
              <a:gd name="connsiteY8" fmla="*/ 2166948 h 4877967"/>
              <a:gd name="connsiteX9" fmla="*/ 4602108 w 4712118"/>
              <a:gd name="connsiteY9" fmla="*/ 1219891 h 4877967"/>
              <a:gd name="connsiteX10" fmla="*/ 3818337 w 4712118"/>
              <a:gd name="connsiteY10" fmla="*/ 436119 h 4877967"/>
              <a:gd name="connsiteX11" fmla="*/ 2697108 w 4712118"/>
              <a:gd name="connsiteY11" fmla="*/ 691 h 4877967"/>
              <a:gd name="connsiteX12" fmla="*/ 988051 w 4712118"/>
              <a:gd name="connsiteY12" fmla="*/ 327262 h 4877967"/>
              <a:gd name="connsiteX13" fmla="*/ 988051 w 4712118"/>
              <a:gd name="connsiteY13" fmla="*/ 327262 h 487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12118" h="4877967">
                <a:moveTo>
                  <a:pt x="1281965" y="294605"/>
                </a:moveTo>
                <a:cubicBezTo>
                  <a:pt x="1076950" y="285533"/>
                  <a:pt x="871936" y="276462"/>
                  <a:pt x="672365" y="479662"/>
                </a:cubicBezTo>
                <a:cubicBezTo>
                  <a:pt x="472794" y="682862"/>
                  <a:pt x="178880" y="1149134"/>
                  <a:pt x="84537" y="1513805"/>
                </a:cubicBezTo>
                <a:cubicBezTo>
                  <a:pt x="-9806" y="1878476"/>
                  <a:pt x="-53349" y="2219562"/>
                  <a:pt x="106308" y="2667691"/>
                </a:cubicBezTo>
                <a:cubicBezTo>
                  <a:pt x="265965" y="3115820"/>
                  <a:pt x="610680" y="3839719"/>
                  <a:pt x="1042480" y="4202576"/>
                </a:cubicBezTo>
                <a:cubicBezTo>
                  <a:pt x="1474280" y="4565433"/>
                  <a:pt x="2259865" y="4768634"/>
                  <a:pt x="2697108" y="4844834"/>
                </a:cubicBezTo>
                <a:cubicBezTo>
                  <a:pt x="3134351" y="4921034"/>
                  <a:pt x="3375651" y="4868419"/>
                  <a:pt x="3665937" y="4659776"/>
                </a:cubicBezTo>
                <a:cubicBezTo>
                  <a:pt x="3956223" y="4451133"/>
                  <a:pt x="4268280" y="4008447"/>
                  <a:pt x="4438823" y="3592976"/>
                </a:cubicBezTo>
                <a:cubicBezTo>
                  <a:pt x="4609366" y="3177505"/>
                  <a:pt x="4661980" y="2562462"/>
                  <a:pt x="4689194" y="2166948"/>
                </a:cubicBezTo>
                <a:cubicBezTo>
                  <a:pt x="4716408" y="1771434"/>
                  <a:pt x="4747251" y="1508363"/>
                  <a:pt x="4602108" y="1219891"/>
                </a:cubicBezTo>
                <a:cubicBezTo>
                  <a:pt x="4456965" y="931420"/>
                  <a:pt x="4135837" y="639319"/>
                  <a:pt x="3818337" y="436119"/>
                </a:cubicBezTo>
                <a:cubicBezTo>
                  <a:pt x="3500837" y="232919"/>
                  <a:pt x="3168822" y="18834"/>
                  <a:pt x="2697108" y="691"/>
                </a:cubicBezTo>
                <a:cubicBezTo>
                  <a:pt x="2225394" y="-17452"/>
                  <a:pt x="988051" y="327262"/>
                  <a:pt x="988051" y="327262"/>
                </a:cubicBezTo>
                <a:lnTo>
                  <a:pt x="988051" y="3272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1BDBFC6D-96FE-4F0D-A22B-FFA99006063D}"/>
              </a:ext>
            </a:extLst>
          </p:cNvPr>
          <p:cNvCxnSpPr>
            <a:cxnSpLocks/>
          </p:cNvCxnSpPr>
          <p:nvPr/>
        </p:nvCxnSpPr>
        <p:spPr>
          <a:xfrm>
            <a:off x="4420557" y="2702152"/>
            <a:ext cx="542337" cy="51332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A269308-AF92-4440-9EE7-F63435612039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4343603" y="2640883"/>
            <a:ext cx="2159293" cy="23943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4253B44-8011-4693-88CC-99C19C90177C}"/>
              </a:ext>
            </a:extLst>
          </p:cNvPr>
          <p:cNvSpPr txBox="1"/>
          <p:nvPr/>
        </p:nvSpPr>
        <p:spPr>
          <a:xfrm>
            <a:off x="4202972" y="2807804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ym typeface="Symbol" panose="05050102010706020507" pitchFamily="18" charset="2"/>
              </a:rPr>
              <a:t></a:t>
            </a:r>
            <a:endParaRPr lang="ru-RU" sz="2000" dirty="0"/>
          </a:p>
        </p:txBody>
      </p:sp>
      <p:graphicFrame>
        <p:nvGraphicFramePr>
          <p:cNvPr id="91" name="Объект 90">
            <a:extLst>
              <a:ext uri="{FF2B5EF4-FFF2-40B4-BE49-F238E27FC236}">
                <a16:creationId xmlns:a16="http://schemas.microsoft.com/office/drawing/2014/main" id="{D7DDAB83-9ACF-4A8F-BC49-C2461FF3A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02829"/>
              </p:ext>
            </p:extLst>
          </p:nvPr>
        </p:nvGraphicFramePr>
        <p:xfrm>
          <a:off x="2170785" y="4159088"/>
          <a:ext cx="3603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90440" progId="Equation.DSMT4">
                  <p:embed/>
                </p:oleObj>
              </mc:Choice>
              <mc:Fallback>
                <p:oleObj name="Equation" r:id="rId2" imgW="164880" imgH="190440" progId="Equation.DSMT4">
                  <p:embed/>
                  <p:pic>
                    <p:nvPicPr>
                      <p:cNvPr id="91" name="Объект 90">
                        <a:extLst>
                          <a:ext uri="{FF2B5EF4-FFF2-40B4-BE49-F238E27FC236}">
                            <a16:creationId xmlns:a16="http://schemas.microsoft.com/office/drawing/2014/main" id="{D7DDAB83-9ACF-4A8F-BC49-C2461FF3A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785" y="4159088"/>
                        <a:ext cx="3603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A3E0807C-D87E-4BD5-B68C-C2409415EBC4}"/>
              </a:ext>
            </a:extLst>
          </p:cNvPr>
          <p:cNvSpPr txBox="1"/>
          <p:nvPr/>
        </p:nvSpPr>
        <p:spPr>
          <a:xfrm>
            <a:off x="4355372" y="2960204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ym typeface="Symbol" panose="05050102010706020507" pitchFamily="18" charset="2"/>
              </a:rPr>
              <a:t></a:t>
            </a:r>
            <a:endParaRPr lang="ru-RU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2E19EC-567D-4877-A9C7-D92CF3A5449B}"/>
              </a:ext>
            </a:extLst>
          </p:cNvPr>
          <p:cNvSpPr txBox="1"/>
          <p:nvPr/>
        </p:nvSpPr>
        <p:spPr>
          <a:xfrm>
            <a:off x="4709870" y="2729283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ym typeface="Symbol" panose="05050102010706020507" pitchFamily="18" charset="2"/>
              </a:rPr>
              <a:t></a:t>
            </a:r>
            <a:endParaRPr lang="ru-RU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C4BBDC-1A3E-4547-91C6-F8E2A850B9AE}"/>
              </a:ext>
            </a:extLst>
          </p:cNvPr>
          <p:cNvSpPr txBox="1"/>
          <p:nvPr/>
        </p:nvSpPr>
        <p:spPr>
          <a:xfrm>
            <a:off x="5498250" y="2451791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ym typeface="Symbol" panose="05050102010706020507" pitchFamily="18" charset="2"/>
              </a:rPr>
              <a:t>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384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8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7" name="Group 6"/>
          <p:cNvGrpSpPr>
            <a:grpSpLocks/>
          </p:cNvGrpSpPr>
          <p:nvPr/>
        </p:nvGrpSpPr>
        <p:grpSpPr bwMode="auto">
          <a:xfrm>
            <a:off x="1651000" y="4360862"/>
            <a:ext cx="4457700" cy="2171506"/>
            <a:chOff x="2601" y="10130"/>
            <a:chExt cx="7020" cy="3421"/>
          </a:xfrm>
        </p:grpSpPr>
        <p:sp>
          <p:nvSpPr>
            <p:cNvPr id="5158" name="Text Box 7"/>
            <p:cNvSpPr txBox="1">
              <a:spLocks noChangeAspect="1" noChangeArrowheads="1"/>
            </p:cNvSpPr>
            <p:nvPr/>
          </p:nvSpPr>
          <p:spPr bwMode="auto">
            <a:xfrm>
              <a:off x="2601" y="10130"/>
              <a:ext cx="489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1800"/>
            </a:p>
          </p:txBody>
        </p:sp>
      </p:grpSp>
      <p:sp>
        <p:nvSpPr>
          <p:cNvPr id="5123" name="Text Box 11"/>
          <p:cNvSpPr txBox="1">
            <a:spLocks noChangeAspect="1" noChangeArrowheads="1"/>
          </p:cNvSpPr>
          <p:nvPr/>
        </p:nvSpPr>
        <p:spPr bwMode="auto">
          <a:xfrm>
            <a:off x="2093913" y="-9366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/>
          </a:p>
        </p:txBody>
      </p:sp>
      <p:sp>
        <p:nvSpPr>
          <p:cNvPr id="5131" name="Line 46"/>
          <p:cNvSpPr>
            <a:spLocks noChangeShapeType="1"/>
          </p:cNvSpPr>
          <p:nvPr/>
        </p:nvSpPr>
        <p:spPr bwMode="auto">
          <a:xfrm>
            <a:off x="1403350" y="60928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50"/>
          <p:cNvSpPr>
            <a:spLocks noChangeShapeType="1"/>
          </p:cNvSpPr>
          <p:nvPr/>
        </p:nvSpPr>
        <p:spPr bwMode="auto">
          <a:xfrm>
            <a:off x="6156325" y="60213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Rectangle 5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5134" name="Object 52"/>
          <p:cNvGraphicFramePr>
            <a:graphicFrameLocks noChangeAspect="1"/>
          </p:cNvGraphicFramePr>
          <p:nvPr/>
        </p:nvGraphicFramePr>
        <p:xfrm>
          <a:off x="0" y="3328988"/>
          <a:ext cx="1238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6835" imgH="202936" progId="Equation.3">
                  <p:embed/>
                </p:oleObj>
              </mc:Choice>
              <mc:Fallback>
                <p:oleObj r:id="rId3" imgW="126835" imgH="202936" progId="Equation.3">
                  <p:embed/>
                  <p:pic>
                    <p:nvPicPr>
                      <p:cNvPr id="513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28988"/>
                        <a:ext cx="1238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5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pSp>
        <p:nvGrpSpPr>
          <p:cNvPr id="4" name="Группа 3"/>
          <p:cNvGrpSpPr/>
          <p:nvPr/>
        </p:nvGrpSpPr>
        <p:grpSpPr>
          <a:xfrm>
            <a:off x="1100138" y="908720"/>
            <a:ext cx="7288212" cy="4319588"/>
            <a:chOff x="1100138" y="1269798"/>
            <a:chExt cx="7288212" cy="4319588"/>
          </a:xfrm>
        </p:grpSpPr>
        <p:graphicFrame>
          <p:nvGraphicFramePr>
            <p:cNvPr id="513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298927"/>
                </p:ext>
              </p:extLst>
            </p:nvPr>
          </p:nvGraphicFramePr>
          <p:xfrm>
            <a:off x="1325130" y="3178240"/>
            <a:ext cx="372341" cy="307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1200" imgH="342720" progId="Equation.DSMT4">
                    <p:embed/>
                  </p:oleObj>
                </mc:Choice>
                <mc:Fallback>
                  <p:oleObj name="Equation" r:id="rId5" imgW="241200" imgH="342720" progId="Equation.DSMT4">
                    <p:embed/>
                    <p:pic>
                      <p:nvPicPr>
                        <p:cNvPr id="513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130" y="3178240"/>
                          <a:ext cx="372341" cy="307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985899" y="2204864"/>
              <a:ext cx="1740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ym typeface="Symbol"/>
                </a:rPr>
                <a:t></a:t>
              </a:r>
              <a:r>
                <a:rPr lang="en-US" sz="3200" i="1" dirty="0">
                  <a:latin typeface="Georgia" panose="02040502050405020303" pitchFamily="18" charset="0"/>
                </a:rPr>
                <a:t>N</a:t>
              </a:r>
              <a:r>
                <a:rPr lang="en-US" sz="3200" dirty="0"/>
                <a:t> &gt;&gt; 1</a:t>
              </a:r>
              <a:r>
                <a:rPr lang="en-US" dirty="0"/>
                <a:t>,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20695" y="1620089"/>
              <a:ext cx="4016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>
                  <a:latin typeface="Georgia" panose="02040502050405020303" pitchFamily="18" charset="0"/>
                </a:rPr>
                <a:t>l</a:t>
              </a:r>
              <a:r>
                <a:rPr lang="en-US" sz="3200" baseline="-25000" dirty="0" err="1"/>
                <a:t>micro</a:t>
              </a:r>
              <a:r>
                <a:rPr lang="en-US" sz="3200" dirty="0"/>
                <a:t> &lt;&lt; </a:t>
              </a:r>
              <a:r>
                <a:rPr lang="en-US" sz="3200" dirty="0">
                  <a:sym typeface="Symbol"/>
                </a:rPr>
                <a:t></a:t>
              </a:r>
              <a:r>
                <a:rPr lang="en-US" sz="3200" i="1" dirty="0">
                  <a:latin typeface="Georgia" panose="02040502050405020303" pitchFamily="18" charset="0"/>
                </a:rPr>
                <a:t>r</a:t>
              </a:r>
              <a:r>
                <a:rPr lang="en-US" sz="3200" dirty="0"/>
                <a:t> &lt;&lt; </a:t>
              </a:r>
              <a:r>
                <a:rPr lang="en-US" sz="3200" i="1" dirty="0">
                  <a:latin typeface="Georgia" panose="02040502050405020303" pitchFamily="18" charset="0"/>
                </a:rPr>
                <a:t>L</a:t>
              </a:r>
              <a:r>
                <a:rPr lang="en-US" sz="3200" dirty="0"/>
                <a:t>, </a:t>
              </a:r>
              <a:r>
                <a:rPr lang="en-US" dirty="0"/>
                <a:t>	</a:t>
              </a:r>
            </a:p>
          </p:txBody>
        </p:sp>
        <p:grpSp>
          <p:nvGrpSpPr>
            <p:cNvPr id="33" name="Group 62"/>
            <p:cNvGrpSpPr>
              <a:grpSpLocks/>
            </p:cNvGrpSpPr>
            <p:nvPr/>
          </p:nvGrpSpPr>
          <p:grpSpPr bwMode="auto">
            <a:xfrm>
              <a:off x="1100138" y="1269798"/>
              <a:ext cx="7288212" cy="4319588"/>
              <a:chOff x="693" y="618"/>
              <a:chExt cx="4591" cy="2721"/>
            </a:xfrm>
          </p:grpSpPr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 flipV="1">
                <a:off x="1059" y="742"/>
                <a:ext cx="0" cy="212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" name="Group 58"/>
              <p:cNvGrpSpPr>
                <a:grpSpLocks/>
              </p:cNvGrpSpPr>
              <p:nvPr/>
            </p:nvGrpSpPr>
            <p:grpSpPr bwMode="auto">
              <a:xfrm>
                <a:off x="1830" y="1949"/>
                <a:ext cx="1113" cy="45"/>
                <a:chOff x="1669" y="2790"/>
                <a:chExt cx="1239" cy="52"/>
              </a:xfrm>
            </p:grpSpPr>
            <p:sp>
              <p:nvSpPr>
                <p:cNvPr id="52" name="Freeform 36"/>
                <p:cNvSpPr>
                  <a:spLocks/>
                </p:cNvSpPr>
                <p:nvPr/>
              </p:nvSpPr>
              <p:spPr bwMode="auto">
                <a:xfrm>
                  <a:off x="1669" y="2790"/>
                  <a:ext cx="119" cy="52"/>
                </a:xfrm>
                <a:custGeom>
                  <a:avLst/>
                  <a:gdLst>
                    <a:gd name="T0" fmla="*/ 0 w 136"/>
                    <a:gd name="T1" fmla="*/ 52 h 52"/>
                    <a:gd name="T2" fmla="*/ 4 w 136"/>
                    <a:gd name="T3" fmla="*/ 7 h 52"/>
                    <a:gd name="T4" fmla="*/ 4 w 136"/>
                    <a:gd name="T5" fmla="*/ 7 h 52"/>
                    <a:gd name="T6" fmla="*/ 0 60000 65536"/>
                    <a:gd name="T7" fmla="*/ 0 60000 65536"/>
                    <a:gd name="T8" fmla="*/ 0 60000 65536"/>
                    <a:gd name="T9" fmla="*/ 0 w 136"/>
                    <a:gd name="T10" fmla="*/ 0 h 52"/>
                    <a:gd name="T11" fmla="*/ 136 w 136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6" h="52">
                      <a:moveTo>
                        <a:pt x="0" y="52"/>
                      </a:moveTo>
                      <a:cubicBezTo>
                        <a:pt x="34" y="33"/>
                        <a:pt x="68" y="14"/>
                        <a:pt x="91" y="7"/>
                      </a:cubicBezTo>
                      <a:cubicBezTo>
                        <a:pt x="114" y="0"/>
                        <a:pt x="129" y="7"/>
                        <a:pt x="136" y="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39"/>
                <p:cNvSpPr>
                  <a:spLocks noChangeShapeType="1"/>
                </p:cNvSpPr>
                <p:nvPr/>
              </p:nvSpPr>
              <p:spPr bwMode="auto">
                <a:xfrm>
                  <a:off x="1873" y="2795"/>
                  <a:ext cx="103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" name="Freeform 41"/>
              <p:cNvSpPr>
                <a:spLocks/>
              </p:cNvSpPr>
              <p:nvPr/>
            </p:nvSpPr>
            <p:spPr bwMode="auto">
              <a:xfrm>
                <a:off x="1077" y="774"/>
                <a:ext cx="768" cy="2156"/>
              </a:xfrm>
              <a:custGeom>
                <a:avLst/>
                <a:gdLst>
                  <a:gd name="T0" fmla="*/ 0 w 1497"/>
                  <a:gd name="T1" fmla="*/ 3 h 2555"/>
                  <a:gd name="T2" fmla="*/ 1 w 1497"/>
                  <a:gd name="T3" fmla="*/ 3 h 2555"/>
                  <a:gd name="T4" fmla="*/ 1 w 1497"/>
                  <a:gd name="T5" fmla="*/ 3 h 2555"/>
                  <a:gd name="T6" fmla="*/ 1 w 1497"/>
                  <a:gd name="T7" fmla="*/ 3 h 2555"/>
                  <a:gd name="T8" fmla="*/ 1 w 1497"/>
                  <a:gd name="T9" fmla="*/ 3 h 2555"/>
                  <a:gd name="T10" fmla="*/ 1 w 1497"/>
                  <a:gd name="T11" fmla="*/ 3 h 2555"/>
                  <a:gd name="T12" fmla="*/ 1 w 1497"/>
                  <a:gd name="T13" fmla="*/ 3 h 2555"/>
                  <a:gd name="T14" fmla="*/ 1 w 1497"/>
                  <a:gd name="T15" fmla="*/ 3 h 2555"/>
                  <a:gd name="T16" fmla="*/ 1 w 1497"/>
                  <a:gd name="T17" fmla="*/ 3 h 2555"/>
                  <a:gd name="T18" fmla="*/ 1 w 1497"/>
                  <a:gd name="T19" fmla="*/ 3 h 2555"/>
                  <a:gd name="T20" fmla="*/ 1 w 1497"/>
                  <a:gd name="T21" fmla="*/ 3 h 2555"/>
                  <a:gd name="T22" fmla="*/ 1 w 1497"/>
                  <a:gd name="T23" fmla="*/ 3 h 2555"/>
                  <a:gd name="T24" fmla="*/ 1 w 1497"/>
                  <a:gd name="T25" fmla="*/ 3 h 2555"/>
                  <a:gd name="T26" fmla="*/ 1 w 1497"/>
                  <a:gd name="T27" fmla="*/ 3 h 2555"/>
                  <a:gd name="T28" fmla="*/ 1 w 1497"/>
                  <a:gd name="T29" fmla="*/ 3 h 2555"/>
                  <a:gd name="T30" fmla="*/ 1 w 1497"/>
                  <a:gd name="T31" fmla="*/ 3 h 25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97"/>
                  <a:gd name="T49" fmla="*/ 0 h 2555"/>
                  <a:gd name="T50" fmla="*/ 1497 w 1497"/>
                  <a:gd name="T51" fmla="*/ 2555 h 25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97" h="2555">
                    <a:moveTo>
                      <a:pt x="0" y="2479"/>
                    </a:moveTo>
                    <a:cubicBezTo>
                      <a:pt x="15" y="1640"/>
                      <a:pt x="31" y="801"/>
                      <a:pt x="46" y="438"/>
                    </a:cubicBezTo>
                    <a:cubicBezTo>
                      <a:pt x="61" y="75"/>
                      <a:pt x="76" y="0"/>
                      <a:pt x="91" y="302"/>
                    </a:cubicBezTo>
                    <a:cubicBezTo>
                      <a:pt x="106" y="604"/>
                      <a:pt x="122" y="1951"/>
                      <a:pt x="137" y="2253"/>
                    </a:cubicBezTo>
                    <a:cubicBezTo>
                      <a:pt x="152" y="2555"/>
                      <a:pt x="167" y="2275"/>
                      <a:pt x="182" y="2116"/>
                    </a:cubicBezTo>
                    <a:cubicBezTo>
                      <a:pt x="197" y="1957"/>
                      <a:pt x="212" y="1496"/>
                      <a:pt x="227" y="1300"/>
                    </a:cubicBezTo>
                    <a:cubicBezTo>
                      <a:pt x="242" y="1104"/>
                      <a:pt x="243" y="839"/>
                      <a:pt x="273" y="937"/>
                    </a:cubicBezTo>
                    <a:cubicBezTo>
                      <a:pt x="303" y="1035"/>
                      <a:pt x="356" y="1814"/>
                      <a:pt x="409" y="1890"/>
                    </a:cubicBezTo>
                    <a:cubicBezTo>
                      <a:pt x="462" y="1966"/>
                      <a:pt x="545" y="1512"/>
                      <a:pt x="590" y="1391"/>
                    </a:cubicBezTo>
                    <a:cubicBezTo>
                      <a:pt x="635" y="1270"/>
                      <a:pt x="643" y="1149"/>
                      <a:pt x="681" y="1164"/>
                    </a:cubicBezTo>
                    <a:cubicBezTo>
                      <a:pt x="719" y="1179"/>
                      <a:pt x="772" y="1390"/>
                      <a:pt x="817" y="1481"/>
                    </a:cubicBezTo>
                    <a:cubicBezTo>
                      <a:pt x="862" y="1572"/>
                      <a:pt x="908" y="1715"/>
                      <a:pt x="953" y="1708"/>
                    </a:cubicBezTo>
                    <a:cubicBezTo>
                      <a:pt x="998" y="1701"/>
                      <a:pt x="1044" y="1481"/>
                      <a:pt x="1089" y="1436"/>
                    </a:cubicBezTo>
                    <a:cubicBezTo>
                      <a:pt x="1134" y="1391"/>
                      <a:pt x="1180" y="1421"/>
                      <a:pt x="1225" y="1436"/>
                    </a:cubicBezTo>
                    <a:cubicBezTo>
                      <a:pt x="1270" y="1451"/>
                      <a:pt x="1316" y="1527"/>
                      <a:pt x="1361" y="1527"/>
                    </a:cubicBezTo>
                    <a:cubicBezTo>
                      <a:pt x="1406" y="1527"/>
                      <a:pt x="1474" y="1451"/>
                      <a:pt x="1497" y="143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>
                <a:off x="1868" y="1914"/>
                <a:ext cx="0" cy="9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3"/>
              <p:cNvSpPr>
                <a:spLocks noChangeShapeType="1"/>
              </p:cNvSpPr>
              <p:nvPr/>
            </p:nvSpPr>
            <p:spPr bwMode="auto">
              <a:xfrm>
                <a:off x="1044" y="2852"/>
                <a:ext cx="974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4788" y="2852"/>
                <a:ext cx="496" cy="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>
                    <a:latin typeface="Georgia" pitchFamily="18" charset="0"/>
                    <a:sym typeface="Symbol" pitchFamily="18" charset="2"/>
                  </a:rPr>
                  <a:t></a:t>
                </a:r>
                <a:r>
                  <a:rPr lang="en-US" altLang="ru-RU" sz="2400" i="1">
                    <a:latin typeface="Georgia" pitchFamily="18" charset="0"/>
                  </a:rPr>
                  <a:t>r</a:t>
                </a:r>
                <a:endParaRPr lang="ru-RU" altLang="ru-RU" sz="2400"/>
              </a:p>
            </p:txBody>
          </p:sp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>
                <a:off x="1950" y="2852"/>
                <a:ext cx="9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6"/>
              <p:cNvSpPr>
                <a:spLocks noChangeShapeType="1"/>
              </p:cNvSpPr>
              <p:nvPr/>
            </p:nvSpPr>
            <p:spPr bwMode="auto">
              <a:xfrm>
                <a:off x="2880" y="2852"/>
                <a:ext cx="23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7"/>
              <p:cNvSpPr>
                <a:spLocks noChangeShapeType="1"/>
              </p:cNvSpPr>
              <p:nvPr/>
            </p:nvSpPr>
            <p:spPr bwMode="auto">
              <a:xfrm>
                <a:off x="2979" y="1948"/>
                <a:ext cx="0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8"/>
              <p:cNvSpPr>
                <a:spLocks/>
              </p:cNvSpPr>
              <p:nvPr/>
            </p:nvSpPr>
            <p:spPr bwMode="auto">
              <a:xfrm>
                <a:off x="3243" y="1434"/>
                <a:ext cx="1609" cy="519"/>
              </a:xfrm>
              <a:custGeom>
                <a:avLst/>
                <a:gdLst>
                  <a:gd name="T0" fmla="*/ 0 w 1361"/>
                  <a:gd name="T1" fmla="*/ 3 h 461"/>
                  <a:gd name="T2" fmla="*/ 99554950 w 1361"/>
                  <a:gd name="T3" fmla="*/ 3 h 461"/>
                  <a:gd name="T4" fmla="*/ 244991729 w 1361"/>
                  <a:gd name="T5" fmla="*/ 3 h 461"/>
                  <a:gd name="T6" fmla="*/ 588348531 w 1361"/>
                  <a:gd name="T7" fmla="*/ 3 h 461"/>
                  <a:gd name="T8" fmla="*/ 1078783204 w 1361"/>
                  <a:gd name="T9" fmla="*/ 3 h 461"/>
                  <a:gd name="T10" fmla="*/ 1324358672 w 1361"/>
                  <a:gd name="T11" fmla="*/ 3 h 461"/>
                  <a:gd name="T12" fmla="*/ 1421712080 w 1361"/>
                  <a:gd name="T13" fmla="*/ 3 h 461"/>
                  <a:gd name="T14" fmla="*/ 1471983082 w 1361"/>
                  <a:gd name="T15" fmla="*/ 0 h 4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61"/>
                  <a:gd name="T25" fmla="*/ 0 h 461"/>
                  <a:gd name="T26" fmla="*/ 1361 w 1361"/>
                  <a:gd name="T27" fmla="*/ 461 h 4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61" h="461">
                    <a:moveTo>
                      <a:pt x="0" y="454"/>
                    </a:moveTo>
                    <a:cubicBezTo>
                      <a:pt x="26" y="457"/>
                      <a:pt x="53" y="461"/>
                      <a:pt x="91" y="454"/>
                    </a:cubicBezTo>
                    <a:cubicBezTo>
                      <a:pt x="129" y="447"/>
                      <a:pt x="152" y="432"/>
                      <a:pt x="227" y="409"/>
                    </a:cubicBezTo>
                    <a:cubicBezTo>
                      <a:pt x="302" y="386"/>
                      <a:pt x="415" y="348"/>
                      <a:pt x="544" y="318"/>
                    </a:cubicBezTo>
                    <a:cubicBezTo>
                      <a:pt x="673" y="288"/>
                      <a:pt x="885" y="257"/>
                      <a:pt x="998" y="227"/>
                    </a:cubicBezTo>
                    <a:cubicBezTo>
                      <a:pt x="1111" y="197"/>
                      <a:pt x="1172" y="167"/>
                      <a:pt x="1225" y="137"/>
                    </a:cubicBezTo>
                    <a:cubicBezTo>
                      <a:pt x="1278" y="107"/>
                      <a:pt x="1292" y="69"/>
                      <a:pt x="1315" y="46"/>
                    </a:cubicBezTo>
                    <a:cubicBezTo>
                      <a:pt x="1338" y="23"/>
                      <a:pt x="1349" y="11"/>
                      <a:pt x="136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703" y="2891"/>
                <a:ext cx="1088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i="1" dirty="0">
                    <a:latin typeface="Georgia" pitchFamily="18" charset="0"/>
                    <a:sym typeface="Symbol" pitchFamily="18" charset="2"/>
                  </a:rPr>
                  <a:t> </a:t>
                </a:r>
                <a:r>
                  <a:rPr lang="en-US" altLang="ru-RU" sz="2400" i="1" dirty="0" err="1">
                    <a:latin typeface="Georgia" pitchFamily="18" charset="0"/>
                  </a:rPr>
                  <a:t>l</a:t>
                </a:r>
                <a:r>
                  <a:rPr lang="en-US" altLang="ru-RU" sz="2400" baseline="-25000" dirty="0" err="1"/>
                  <a:t>microt</a:t>
                </a:r>
                <a:endParaRPr lang="en-US" altLang="ru-RU" sz="2400" baseline="-250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45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587" y="2891"/>
                <a:ext cx="703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 dirty="0">
                    <a:sym typeface="Symbol" pitchFamily="18" charset="2"/>
                  </a:rPr>
                  <a:t></a:t>
                </a:r>
                <a:r>
                  <a:rPr lang="en-US" altLang="ru-RU" sz="2400" baseline="-25000" dirty="0"/>
                  <a:t>min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46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381" y="2891"/>
                <a:ext cx="1114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 dirty="0">
                    <a:sym typeface="Symbol" pitchFamily="18" charset="2"/>
                  </a:rPr>
                  <a:t></a:t>
                </a:r>
                <a:r>
                  <a:rPr lang="en-US" altLang="ru-RU" sz="2400" baseline="-25000" dirty="0"/>
                  <a:t>max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47" name="Text Box 52"/>
              <p:cNvSpPr txBox="1">
                <a:spLocks noChangeArrowheads="1"/>
              </p:cNvSpPr>
              <p:nvPr/>
            </p:nvSpPr>
            <p:spPr bwMode="auto">
              <a:xfrm>
                <a:off x="3638" y="2891"/>
                <a:ext cx="5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2400" i="1" dirty="0">
                    <a:latin typeface="Georgia" pitchFamily="18" charset="0"/>
                    <a:sym typeface="Symbol" pitchFamily="18" charset="2"/>
                  </a:rPr>
                  <a:t> </a:t>
                </a:r>
                <a:r>
                  <a:rPr lang="en-US" altLang="ru-RU" sz="2400" i="1" dirty="0">
                    <a:latin typeface="Georgia" pitchFamily="18" charset="0"/>
                  </a:rPr>
                  <a:t>L</a:t>
                </a:r>
              </a:p>
            </p:txBody>
          </p:sp>
          <p:graphicFrame>
            <p:nvGraphicFramePr>
              <p:cNvPr id="48" name="Object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875296"/>
                  </p:ext>
                </p:extLst>
              </p:nvPr>
            </p:nvGraphicFramePr>
            <p:xfrm>
              <a:off x="693" y="618"/>
              <a:ext cx="320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7" imgW="164957" imgH="253780" progId="Equation.3">
                      <p:embed/>
                    </p:oleObj>
                  </mc:Choice>
                  <mc:Fallback>
                    <p:oleObj name="Формула" r:id="rId7" imgW="164957" imgH="253780" progId="Equation.3">
                      <p:embed/>
                      <p:pic>
                        <p:nvPicPr>
                          <p:cNvPr id="48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3" y="618"/>
                            <a:ext cx="320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1168" y="2818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>
                <a:off x="3803" y="2818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4716016" y="3377630"/>
              <a:ext cx="1116000" cy="7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681163" y="3356992"/>
              <a:ext cx="1439862" cy="7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 Box 50"/>
          <p:cNvSpPr txBox="1">
            <a:spLocks noChangeAspect="1" noChangeArrowheads="1"/>
          </p:cNvSpPr>
          <p:nvPr/>
        </p:nvSpPr>
        <p:spPr bwMode="auto">
          <a:xfrm>
            <a:off x="179512" y="5157192"/>
            <a:ext cx="8424936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1.  </a:t>
            </a:r>
            <a:r>
              <a:rPr lang="en-US" i="1" dirty="0" err="1">
                <a:latin typeface="Georgia" panose="02040502050405020303" pitchFamily="18" charset="0"/>
              </a:rPr>
              <a:t>l</a:t>
            </a:r>
            <a:r>
              <a:rPr lang="en-US" baseline="-25000" dirty="0" err="1"/>
              <a:t>micro</a:t>
            </a:r>
            <a:r>
              <a:rPr lang="en-US" dirty="0"/>
              <a:t> </a:t>
            </a:r>
            <a:r>
              <a:rPr lang="en-US" spc="-410" dirty="0"/>
              <a:t>&lt;&lt;</a:t>
            </a:r>
            <a:r>
              <a:rPr lang="en-US" dirty="0"/>
              <a:t> </a:t>
            </a:r>
            <a:r>
              <a:rPr lang="ru-RU" altLang="ru-RU" dirty="0">
                <a:sym typeface="Symbol" pitchFamily="18" charset="2"/>
              </a:rPr>
              <a:t></a:t>
            </a:r>
            <a:r>
              <a:rPr lang="en-US" altLang="ru-RU" baseline="-25000" dirty="0"/>
              <a:t>min </a:t>
            </a:r>
            <a:r>
              <a:rPr lang="en-US" spc="-410" dirty="0"/>
              <a:t>&lt;&lt;</a:t>
            </a:r>
            <a:r>
              <a:rPr lang="en-US" dirty="0"/>
              <a:t> </a:t>
            </a:r>
            <a:r>
              <a:rPr lang="ru-RU" altLang="ru-RU" dirty="0">
                <a:sym typeface="Symbol" pitchFamily="18" charset="2"/>
              </a:rPr>
              <a:t></a:t>
            </a:r>
            <a:r>
              <a:rPr lang="en-US" altLang="ru-RU" baseline="-25000" dirty="0"/>
              <a:t>max </a:t>
            </a:r>
            <a:r>
              <a:rPr lang="en-US" spc="-410" dirty="0"/>
              <a:t>&lt;&lt;</a:t>
            </a:r>
            <a:r>
              <a:rPr lang="en-US" altLang="ru-RU" i="1" dirty="0">
                <a:latin typeface="Georgia" pitchFamily="18" charset="0"/>
              </a:rPr>
              <a:t> L </a:t>
            </a:r>
            <a:r>
              <a:rPr lang="en-US" altLang="ru-RU" i="1" dirty="0">
                <a:latin typeface="Georgia" pitchFamily="18" charset="0"/>
                <a:sym typeface="Symbol"/>
              </a:rPr>
              <a:t> </a:t>
            </a:r>
            <a:r>
              <a:rPr lang="en-US" sz="2400" b="1" dirty="0"/>
              <a:t>Plateau </a:t>
            </a:r>
            <a:r>
              <a:rPr lang="en-US" sz="2400" dirty="0"/>
              <a:t>or </a:t>
            </a:r>
            <a:r>
              <a:rPr lang="en-US" sz="2400" b="1" dirty="0"/>
              <a:t>Stability</a:t>
            </a:r>
            <a:endParaRPr lang="en-US" altLang="ru-RU" sz="2400" b="1" i="1" dirty="0">
              <a:latin typeface="Georgia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ru-RU" sz="24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400" baseline="-25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8969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33CC"/>
                </a:solidFill>
              </a:rPr>
              <a:t>THOUGHTFUL (mental)  EXPERIMENT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970820"/>
              </p:ext>
            </p:extLst>
          </p:nvPr>
        </p:nvGraphicFramePr>
        <p:xfrm>
          <a:off x="3699569" y="5949280"/>
          <a:ext cx="1160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800" imgH="215640" progId="Equation.DSMT4">
                  <p:embed/>
                </p:oleObj>
              </mc:Choice>
              <mc:Fallback>
                <p:oleObj name="Equation" r:id="rId9" imgW="469800" imgH="2156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69" y="5949280"/>
                        <a:ext cx="1160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59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2. </a:t>
            </a:r>
            <a:r>
              <a:rPr lang="en-US" sz="3200" b="1" dirty="0"/>
              <a:t>Representative</a:t>
            </a:r>
            <a:r>
              <a:rPr lang="en-US" sz="3200" dirty="0"/>
              <a:t>     </a:t>
            </a:r>
          </a:p>
          <a:p>
            <a:r>
              <a:rPr lang="en-US" sz="3200" dirty="0"/>
              <a:t>For any volume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>
                <a:solidFill>
                  <a:srgbClr val="C00000"/>
                </a:solidFill>
              </a:rPr>
              <a:t>3. </a:t>
            </a:r>
            <a:r>
              <a:rPr lang="en-US" sz="3200" b="1" dirty="0"/>
              <a:t>Regular</a:t>
            </a:r>
            <a:r>
              <a:rPr lang="en-US" b="1" dirty="0"/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40620"/>
              </p:ext>
            </p:extLst>
          </p:nvPr>
        </p:nvGraphicFramePr>
        <p:xfrm>
          <a:off x="3981450" y="641350"/>
          <a:ext cx="304958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558720" progId="Equation.DSMT4">
                  <p:embed/>
                </p:oleObj>
              </mc:Choice>
              <mc:Fallback>
                <p:oleObj name="Equation" r:id="rId2" imgW="1396800" imgH="5587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641350"/>
                        <a:ext cx="3049588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05627"/>
              </p:ext>
            </p:extLst>
          </p:nvPr>
        </p:nvGraphicFramePr>
        <p:xfrm>
          <a:off x="683568" y="3523660"/>
          <a:ext cx="14684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495000" progId="Equation.DSMT4">
                  <p:embed/>
                </p:oleObj>
              </mc:Choice>
              <mc:Fallback>
                <p:oleObj name="Equation" r:id="rId4" imgW="672840" imgH="4950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23660"/>
                        <a:ext cx="14684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370245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eorgia" panose="02040502050405020303" pitchFamily="18" charset="0"/>
              </a:rPr>
              <a:t>L</a:t>
            </a:r>
            <a:r>
              <a:rPr lang="en-US" sz="2800" dirty="0"/>
              <a:t> </a:t>
            </a: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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941168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Definition.</a:t>
            </a:r>
            <a:r>
              <a:rPr lang="en-US" sz="2800" dirty="0"/>
              <a:t> A continuously differentiable function </a:t>
            </a:r>
            <a:r>
              <a:rPr lang="ru-RU" sz="2800" dirty="0">
                <a:sym typeface="Symbol"/>
              </a:rPr>
              <a:t></a:t>
            </a:r>
            <a:r>
              <a:rPr lang="en-US" sz="2800" dirty="0"/>
              <a:t>(</a:t>
            </a:r>
            <a:r>
              <a:rPr lang="en-US" sz="2800" b="1" dirty="0">
                <a:latin typeface="Georgia" panose="02040502050405020303" pitchFamily="18" charset="0"/>
              </a:rPr>
              <a:t>x</a:t>
            </a:r>
            <a:r>
              <a:rPr lang="en-US" sz="2800" dirty="0"/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/>
              <a:t>) whose spatial derivatives have an upper bound on the order of </a:t>
            </a:r>
            <a:r>
              <a:rPr lang="ru-RU" sz="2800" dirty="0">
                <a:sym typeface="Symbol"/>
              </a:rPr>
              <a:t></a:t>
            </a:r>
            <a:r>
              <a:rPr lang="en-US" sz="2800" baseline="-25000" dirty="0"/>
              <a:t>0</a:t>
            </a:r>
            <a:r>
              <a:rPr lang="en-US" sz="2800" i="1" dirty="0"/>
              <a:t>/</a:t>
            </a:r>
            <a:r>
              <a:rPr lang="en-US" sz="2800" i="1" dirty="0">
                <a:latin typeface="Georgia" panose="02040502050405020303" pitchFamily="18" charset="0"/>
              </a:rPr>
              <a:t>L</a:t>
            </a:r>
            <a:r>
              <a:rPr lang="en-US" sz="2800" dirty="0"/>
              <a:t> is said to be </a:t>
            </a:r>
            <a:r>
              <a:rPr lang="en-US" sz="2800" b="1" i="1" dirty="0"/>
              <a:t>regular</a:t>
            </a:r>
            <a:r>
              <a:rPr lang="en-US" sz="2800" dirty="0"/>
              <a:t> over the length scale </a:t>
            </a:r>
            <a:r>
              <a:rPr lang="en-US" sz="2800" i="1" dirty="0">
                <a:latin typeface="Georgia" panose="02040502050405020303" pitchFamily="18" charset="0"/>
              </a:rPr>
              <a:t>L</a:t>
            </a:r>
            <a:r>
              <a:rPr lang="en-US" sz="2800" dirty="0"/>
              <a:t>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73841"/>
              </p:ext>
            </p:extLst>
          </p:nvPr>
        </p:nvGraphicFramePr>
        <p:xfrm>
          <a:off x="2843808" y="1857573"/>
          <a:ext cx="44894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457200" progId="Equation.DSMT4">
                  <p:embed/>
                </p:oleObj>
              </mc:Choice>
              <mc:Fallback>
                <p:oleObj name="Equation" r:id="rId6" imgW="2057400" imgH="4572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57573"/>
                        <a:ext cx="44894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80744"/>
              </p:ext>
            </p:extLst>
          </p:nvPr>
        </p:nvGraphicFramePr>
        <p:xfrm>
          <a:off x="4688979" y="3503613"/>
          <a:ext cx="362743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495000" progId="Equation.DSMT4">
                  <p:embed/>
                </p:oleObj>
              </mc:Choice>
              <mc:Fallback>
                <p:oleObj name="Equation" r:id="rId8" imgW="1663560" imgH="4950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979" y="3503613"/>
                        <a:ext cx="362743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02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87974"/>
              </p:ext>
            </p:extLst>
          </p:nvPr>
        </p:nvGraphicFramePr>
        <p:xfrm>
          <a:off x="248245" y="188640"/>
          <a:ext cx="259556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622080" progId="Equation.DSMT4">
                  <p:embed/>
                </p:oleObj>
              </mc:Choice>
              <mc:Fallback>
                <p:oleObj name="Equation" r:id="rId2" imgW="1231560" imgH="6220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5" y="188640"/>
                        <a:ext cx="2595563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01827"/>
              </p:ext>
            </p:extLst>
          </p:nvPr>
        </p:nvGraphicFramePr>
        <p:xfrm>
          <a:off x="3131840" y="285651"/>
          <a:ext cx="13779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457200" progId="Equation.DSMT4">
                  <p:embed/>
                </p:oleObj>
              </mc:Choice>
              <mc:Fallback>
                <p:oleObj name="Equation" r:id="rId4" imgW="558720" imgH="4572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5651"/>
                        <a:ext cx="13779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0"/>
          <p:cNvSpPr txBox="1">
            <a:spLocks noChangeAspect="1" noChangeArrowheads="1"/>
          </p:cNvSpPr>
          <p:nvPr/>
        </p:nvSpPr>
        <p:spPr bwMode="auto">
          <a:xfrm>
            <a:off x="107504" y="1556792"/>
            <a:ext cx="8748464" cy="86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1. </a:t>
            </a:r>
            <a:r>
              <a:rPr lang="en-US" i="1" dirty="0" err="1">
                <a:latin typeface="Georgia" panose="02040502050405020303" pitchFamily="18" charset="0"/>
              </a:rPr>
              <a:t>l</a:t>
            </a:r>
            <a:r>
              <a:rPr lang="en-US" baseline="-25000" dirty="0" err="1"/>
              <a:t>micro</a:t>
            </a:r>
            <a:r>
              <a:rPr lang="en-US" dirty="0"/>
              <a:t> </a:t>
            </a:r>
            <a:r>
              <a:rPr lang="en-US" spc="-410" dirty="0"/>
              <a:t>&lt;&lt;</a:t>
            </a:r>
            <a:r>
              <a:rPr lang="en-US" dirty="0"/>
              <a:t> </a:t>
            </a:r>
            <a:r>
              <a:rPr lang="ru-RU" altLang="ru-RU" dirty="0">
                <a:sym typeface="Symbol" pitchFamily="18" charset="2"/>
              </a:rPr>
              <a:t></a:t>
            </a:r>
            <a:r>
              <a:rPr lang="en-US" altLang="ru-RU" baseline="-25000" dirty="0"/>
              <a:t>min </a:t>
            </a:r>
            <a:r>
              <a:rPr lang="en-US" spc="-410" dirty="0"/>
              <a:t>&lt;&lt;</a:t>
            </a:r>
            <a:r>
              <a:rPr lang="en-US" dirty="0"/>
              <a:t> </a:t>
            </a:r>
            <a:r>
              <a:rPr lang="ru-RU" altLang="ru-RU" dirty="0">
                <a:sym typeface="Symbol" pitchFamily="18" charset="2"/>
              </a:rPr>
              <a:t></a:t>
            </a:r>
            <a:r>
              <a:rPr lang="en-US" altLang="ru-RU" baseline="-25000" dirty="0"/>
              <a:t>max </a:t>
            </a:r>
            <a:r>
              <a:rPr lang="en-US" spc="-410" dirty="0"/>
              <a:t>&lt;&lt;</a:t>
            </a:r>
            <a:r>
              <a:rPr lang="en-US" altLang="ru-RU" i="1" dirty="0">
                <a:latin typeface="Georgia" pitchFamily="18" charset="0"/>
              </a:rPr>
              <a:t> L     </a:t>
            </a:r>
            <a:r>
              <a:rPr lang="en-US" sz="2400" dirty="0"/>
              <a:t>-    </a:t>
            </a:r>
            <a:r>
              <a:rPr lang="en-US" sz="2400" b="1" dirty="0"/>
              <a:t>Plateau </a:t>
            </a:r>
            <a:r>
              <a:rPr lang="en-US" sz="2400" dirty="0"/>
              <a:t>or </a:t>
            </a:r>
            <a:r>
              <a:rPr lang="en-US" sz="2400" b="1" dirty="0"/>
              <a:t>Stability</a:t>
            </a:r>
            <a:endParaRPr lang="ru-RU" sz="2400" b="1" dirty="0"/>
          </a:p>
          <a:p>
            <a:pPr algn="r" eaLnBrk="1" hangingPunct="1">
              <a:spcBef>
                <a:spcPct val="0"/>
              </a:spcBef>
              <a:buNone/>
            </a:pPr>
            <a:r>
              <a:rPr lang="en-US" sz="1800" dirty="0"/>
              <a:t>-    wide interval of averaging volume size </a:t>
            </a:r>
            <a:r>
              <a:rPr lang="en-US" sz="1800" dirty="0">
                <a:sym typeface="Symbol"/>
              </a:rPr>
              <a:t></a:t>
            </a:r>
            <a:r>
              <a:rPr lang="en-US" sz="1800" i="1" dirty="0"/>
              <a:t>r</a:t>
            </a:r>
            <a:endParaRPr lang="en-US" altLang="ru-RU" sz="1800" b="1" i="1" dirty="0">
              <a:latin typeface="Georgia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ru-RU" sz="24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400" baseline="-250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400" baseline="-25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90189"/>
              </p:ext>
            </p:extLst>
          </p:nvPr>
        </p:nvGraphicFramePr>
        <p:xfrm>
          <a:off x="2690168" y="2236788"/>
          <a:ext cx="260191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82400" progId="Equation.DSMT4">
                  <p:embed/>
                </p:oleObj>
              </mc:Choice>
              <mc:Fallback>
                <p:oleObj name="Equation" r:id="rId6" imgW="105408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168" y="2236788"/>
                        <a:ext cx="2601912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8532" y="299695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2. </a:t>
            </a:r>
            <a:r>
              <a:rPr lang="en-US" sz="3200" b="1" dirty="0"/>
              <a:t>Representative</a:t>
            </a:r>
            <a:r>
              <a:rPr lang="en-US" sz="3200" dirty="0"/>
              <a:t>     </a:t>
            </a:r>
            <a:r>
              <a:rPr lang="en-US" b="1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463468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3. </a:t>
            </a:r>
            <a:r>
              <a:rPr lang="en-US" sz="3200" b="1" dirty="0"/>
              <a:t>Regular</a:t>
            </a:r>
            <a:r>
              <a:rPr lang="en-US" b="1" dirty="0"/>
              <a:t>	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52780"/>
              </p:ext>
            </p:extLst>
          </p:nvPr>
        </p:nvGraphicFramePr>
        <p:xfrm>
          <a:off x="635000" y="3459163"/>
          <a:ext cx="64579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8840" imgH="558720" progId="Equation.DSMT4">
                  <p:embed/>
                </p:oleObj>
              </mc:Choice>
              <mc:Fallback>
                <p:oleObj name="Equation" r:id="rId8" imgW="2958840" imgH="55872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459163"/>
                        <a:ext cx="645795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89560"/>
              </p:ext>
            </p:extLst>
          </p:nvPr>
        </p:nvGraphicFramePr>
        <p:xfrm>
          <a:off x="449263" y="5112400"/>
          <a:ext cx="19399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545760" progId="Equation.DSMT4">
                  <p:embed/>
                </p:oleObj>
              </mc:Choice>
              <mc:Fallback>
                <p:oleObj name="Equation" r:id="rId10" imgW="888840" imgH="54576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112400"/>
                        <a:ext cx="19399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9792" y="54260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eorgia" panose="02040502050405020303" pitchFamily="18" charset="0"/>
              </a:rPr>
              <a:t>  L</a:t>
            </a:r>
            <a:r>
              <a:rPr lang="en-US" sz="2800" dirty="0"/>
              <a:t> </a:t>
            </a: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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96258"/>
              </p:ext>
            </p:extLst>
          </p:nvPr>
        </p:nvGraphicFramePr>
        <p:xfrm>
          <a:off x="5270946" y="5133975"/>
          <a:ext cx="3765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6920" imgH="507960" progId="Equation.DSMT4">
                  <p:embed/>
                </p:oleObj>
              </mc:Choice>
              <mc:Fallback>
                <p:oleObj name="Equation" r:id="rId12" imgW="1726920" imgH="5079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946" y="5133975"/>
                        <a:ext cx="3765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11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68526"/>
              </p:ext>
            </p:extLst>
          </p:nvPr>
        </p:nvGraphicFramePr>
        <p:xfrm>
          <a:off x="2118072" y="854075"/>
          <a:ext cx="49022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571320" progId="Equation.DSMT4">
                  <p:embed/>
                </p:oleObj>
              </mc:Choice>
              <mc:Fallback>
                <p:oleObj name="Equation" r:id="rId2" imgW="2247840" imgH="57132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072" y="854075"/>
                        <a:ext cx="49022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11663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Regularity or smoothness for all variables</a:t>
            </a:r>
            <a:r>
              <a:rPr lang="en-US" b="1" dirty="0"/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715811"/>
              </p:ext>
            </p:extLst>
          </p:nvPr>
        </p:nvGraphicFramePr>
        <p:xfrm>
          <a:off x="3724647" y="2276872"/>
          <a:ext cx="1495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507960" progId="Equation.DSMT4">
                  <p:embed/>
                </p:oleObj>
              </mc:Choice>
              <mc:Fallback>
                <p:oleObj name="Equation" r:id="rId4" imgW="685800" imgH="5079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647" y="2276872"/>
                        <a:ext cx="14954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31252"/>
              </p:ext>
            </p:extLst>
          </p:nvPr>
        </p:nvGraphicFramePr>
        <p:xfrm>
          <a:off x="620713" y="4449763"/>
          <a:ext cx="77247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457200" progId="Equation.DSMT4">
                  <p:embed/>
                </p:oleObj>
              </mc:Choice>
              <mc:Fallback>
                <p:oleObj name="Equation" r:id="rId6" imgW="3543120" imgH="4572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449763"/>
                        <a:ext cx="77247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19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889248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rgbClr val="0033CC"/>
                </a:solidFill>
              </a:rPr>
              <a:t>Material Point (material particle) and Fields </a:t>
            </a:r>
          </a:p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rgbClr val="0033CC"/>
                </a:solidFill>
              </a:rPr>
              <a:t>in Continuum Mechanics</a:t>
            </a:r>
            <a:endParaRPr lang="ru-RU" sz="3200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9195" y="1291245"/>
            <a:ext cx="3708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ym typeface="Symbol"/>
              </a:rPr>
              <a:t>1.  </a:t>
            </a:r>
            <a:r>
              <a:rPr lang="en-US" sz="3200" dirty="0">
                <a:sym typeface="Symbol"/>
              </a:rPr>
              <a:t>Point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en-US" sz="3200" dirty="0">
                <a:sym typeface="Symbol"/>
              </a:rPr>
              <a:t>2.  </a:t>
            </a:r>
            <a:r>
              <a:rPr lang="en-US" sz="3200" i="1" dirty="0">
                <a:latin typeface="Georgia" panose="02040502050405020303" pitchFamily="18" charset="0"/>
              </a:rPr>
              <a:t>V</a:t>
            </a:r>
            <a:r>
              <a:rPr lang="en-US" sz="3200" dirty="0"/>
              <a:t> = </a:t>
            </a:r>
            <a:r>
              <a:rPr lang="en-US" sz="3200" dirty="0">
                <a:latin typeface="Pristina" panose="03060402040406080204" pitchFamily="66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3200" dirty="0">
                <a:sym typeface="Symbol"/>
              </a:rPr>
              <a:t></a:t>
            </a:r>
            <a:r>
              <a:rPr lang="en-US" sz="3200" i="1" dirty="0">
                <a:latin typeface="Georgia" panose="02040502050405020303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3200" i="1" dirty="0" err="1">
                <a:latin typeface="Georgia" panose="02040502050405020303" pitchFamily="18" charset="0"/>
              </a:rPr>
              <a:t>l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en-US" sz="3200" dirty="0"/>
              <a:t> </a:t>
            </a:r>
            <a:r>
              <a:rPr lang="en-US" sz="3200" spc="-410" dirty="0"/>
              <a:t>&lt;&lt;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</a:t>
            </a:r>
            <a:r>
              <a:rPr lang="en-US" sz="3200" i="1" dirty="0">
                <a:latin typeface="Georgia" panose="02040502050405020303" pitchFamily="18" charset="0"/>
              </a:rPr>
              <a:t>r </a:t>
            </a:r>
            <a:r>
              <a:rPr lang="en-US" sz="3200" spc="-410" dirty="0"/>
              <a:t>&lt;&lt;</a:t>
            </a:r>
            <a:r>
              <a:rPr lang="en-US" altLang="ru-RU" sz="3200" i="1" dirty="0">
                <a:latin typeface="Georgia" pitchFamily="18" charset="0"/>
              </a:rPr>
              <a:t> L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64972" y="548680"/>
            <a:ext cx="4227380" cy="4185175"/>
            <a:chOff x="208988" y="476672"/>
            <a:chExt cx="4227380" cy="4185175"/>
          </a:xfrm>
        </p:grpSpPr>
        <p:sp>
          <p:nvSpPr>
            <p:cNvPr id="5" name="Полилиния 4"/>
            <p:cNvSpPr/>
            <p:nvPr/>
          </p:nvSpPr>
          <p:spPr>
            <a:xfrm>
              <a:off x="1907704" y="953108"/>
              <a:ext cx="792000" cy="792000"/>
            </a:xfrm>
            <a:custGeom>
              <a:avLst/>
              <a:gdLst>
                <a:gd name="connsiteX0" fmla="*/ 485457 w 1275287"/>
                <a:gd name="connsiteY0" fmla="*/ 0 h 903111"/>
                <a:gd name="connsiteX1" fmla="*/ 28257 w 1275287"/>
                <a:gd name="connsiteY1" fmla="*/ 266700 h 903111"/>
                <a:gd name="connsiteX2" fmla="*/ 142557 w 1275287"/>
                <a:gd name="connsiteY2" fmla="*/ 800100 h 903111"/>
                <a:gd name="connsiteX3" fmla="*/ 904557 w 1275287"/>
                <a:gd name="connsiteY3" fmla="*/ 876300 h 903111"/>
                <a:gd name="connsiteX4" fmla="*/ 1266507 w 1275287"/>
                <a:gd name="connsiteY4" fmla="*/ 476250 h 903111"/>
                <a:gd name="connsiteX5" fmla="*/ 1114107 w 1275287"/>
                <a:gd name="connsiteY5" fmla="*/ 171450 h 903111"/>
                <a:gd name="connsiteX6" fmla="*/ 580707 w 1275287"/>
                <a:gd name="connsiteY6" fmla="*/ 19050 h 903111"/>
                <a:gd name="connsiteX7" fmla="*/ 580707 w 1275287"/>
                <a:gd name="connsiteY7" fmla="*/ 19050 h 9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5287" h="903111">
                  <a:moveTo>
                    <a:pt x="485457" y="0"/>
                  </a:moveTo>
                  <a:cubicBezTo>
                    <a:pt x="285432" y="66675"/>
                    <a:pt x="85407" y="133350"/>
                    <a:pt x="28257" y="266700"/>
                  </a:cubicBezTo>
                  <a:cubicBezTo>
                    <a:pt x="-28893" y="400050"/>
                    <a:pt x="-3493" y="698500"/>
                    <a:pt x="142557" y="800100"/>
                  </a:cubicBezTo>
                  <a:cubicBezTo>
                    <a:pt x="288607" y="901700"/>
                    <a:pt x="717232" y="930275"/>
                    <a:pt x="904557" y="876300"/>
                  </a:cubicBezTo>
                  <a:cubicBezTo>
                    <a:pt x="1091882" y="822325"/>
                    <a:pt x="1231582" y="593725"/>
                    <a:pt x="1266507" y="476250"/>
                  </a:cubicBezTo>
                  <a:cubicBezTo>
                    <a:pt x="1301432" y="358775"/>
                    <a:pt x="1228407" y="247650"/>
                    <a:pt x="1114107" y="171450"/>
                  </a:cubicBezTo>
                  <a:cubicBezTo>
                    <a:pt x="999807" y="95250"/>
                    <a:pt x="580707" y="19050"/>
                    <a:pt x="580707" y="19050"/>
                  </a:cubicBezTo>
                  <a:lnTo>
                    <a:pt x="580707" y="19050"/>
                  </a:lnTo>
                </a:path>
              </a:pathLst>
            </a:cu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H="1" flipV="1">
              <a:off x="1127860" y="692696"/>
              <a:ext cx="14597" cy="3024336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675184" y="3356992"/>
              <a:ext cx="3392760" cy="6902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208988" y="3354569"/>
              <a:ext cx="971590" cy="1076091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528" y="4077072"/>
              <a:ext cx="656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Georgia" panose="02040502050405020303" pitchFamily="18" charset="0"/>
                </a:rPr>
                <a:t>x</a:t>
              </a:r>
              <a:r>
                <a:rPr lang="en-US" sz="3200" baseline="-28000" dirty="0"/>
                <a:t>1</a:t>
              </a:r>
              <a:endParaRPr lang="ru-RU" sz="3200" baseline="-28000" dirty="0"/>
            </a:p>
          </p:txBody>
        </p:sp>
        <p:cxnSp>
          <p:nvCxnSpPr>
            <p:cNvPr id="10" name="Прямая со стрелкой 9"/>
            <p:cNvCxnSpPr>
              <a:stCxn id="14" idx="5"/>
            </p:cNvCxnSpPr>
            <p:nvPr/>
          </p:nvCxnSpPr>
          <p:spPr>
            <a:xfrm flipV="1">
              <a:off x="1180641" y="1328464"/>
              <a:ext cx="1131158" cy="2074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57024" y="1029635"/>
              <a:ext cx="760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ru-RU" sz="2800" dirty="0"/>
                <a:t> 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2257799" y="131701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682567"/>
                </p:ext>
              </p:extLst>
            </p:nvPr>
          </p:nvGraphicFramePr>
          <p:xfrm>
            <a:off x="1478362" y="1916832"/>
            <a:ext cx="360362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90440" progId="Equation.DSMT4">
                    <p:embed/>
                  </p:oleObj>
                </mc:Choice>
                <mc:Fallback>
                  <p:oleObj name="Equation" r:id="rId2" imgW="164880" imgH="190440" progId="Equation.DSMT4">
                    <p:embed/>
                    <p:pic>
                      <p:nvPicPr>
                        <p:cNvPr id="13" name="Объект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362" y="1916832"/>
                          <a:ext cx="360362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603176" y="476672"/>
              <a:ext cx="656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Georgia" panose="02040502050405020303" pitchFamily="18" charset="0"/>
                </a:rPr>
                <a:t>x</a:t>
              </a:r>
              <a:r>
                <a:rPr lang="en-US" sz="3200" baseline="-28000" dirty="0"/>
                <a:t>3</a:t>
              </a:r>
              <a:endParaRPr lang="ru-RU" sz="3200" baseline="-28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2" y="3191710"/>
              <a:ext cx="656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Georgia" panose="02040502050405020303" pitchFamily="18" charset="0"/>
                </a:rPr>
                <a:t>x</a:t>
              </a:r>
              <a:r>
                <a:rPr lang="en-US" sz="3200" baseline="-28000" dirty="0"/>
                <a:t>2</a:t>
              </a:r>
              <a:endParaRPr lang="ru-RU" sz="3200" baseline="-28000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88457" y="331127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9592" y="4149080"/>
            <a:ext cx="8391028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/>
              <a:t>4.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0033CC"/>
                </a:solidFill>
              </a:rPr>
              <a:t>Axiom of particle identity.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Each individual material point (particle) in a continuous medium (continuum) preserves its identity </a:t>
            </a:r>
          </a:p>
          <a:p>
            <a:pPr algn="ctr"/>
            <a:r>
              <a:rPr lang="en-US" sz="3600" i="1" dirty="0">
                <a:latin typeface="Georgia" panose="02040502050405020303" pitchFamily="18" charset="0"/>
              </a:rPr>
              <a:t>L </a:t>
            </a:r>
            <a:r>
              <a:rPr lang="en-US" sz="3600" spc="-310" dirty="0"/>
              <a:t>&gt;&gt;</a:t>
            </a:r>
            <a:r>
              <a:rPr lang="en-US" sz="3600" i="1" dirty="0">
                <a:latin typeface="Georgia" panose="02040502050405020303" pitchFamily="18" charset="0"/>
              </a:rPr>
              <a:t> </a:t>
            </a:r>
            <a:r>
              <a:rPr lang="en-US" sz="3600" dirty="0">
                <a:sym typeface="Symbol"/>
              </a:rPr>
              <a:t></a:t>
            </a:r>
            <a:r>
              <a:rPr lang="en-US" sz="3600" i="1" dirty="0">
                <a:latin typeface="Georgia" panose="02040502050405020303" pitchFamily="18" charset="0"/>
              </a:rPr>
              <a:t>r </a:t>
            </a:r>
            <a:r>
              <a:rPr lang="en-US" sz="3600" spc="-340" dirty="0"/>
              <a:t>&gt;&gt;</a:t>
            </a:r>
            <a:r>
              <a:rPr lang="en-US" sz="3600" dirty="0"/>
              <a:t> </a:t>
            </a:r>
            <a:r>
              <a:rPr lang="en-US" sz="3600" i="1" dirty="0" err="1">
                <a:latin typeface="Georgia" panose="02040502050405020303" pitchFamily="18" charset="0"/>
              </a:rPr>
              <a:t>l</a:t>
            </a:r>
            <a:r>
              <a:rPr 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mfp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767" y="5949280"/>
            <a:ext cx="848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not one needs to use Boltzmann </a:t>
            </a:r>
            <a:r>
              <a:rPr lang="en-US" sz="3200" dirty="0" err="1"/>
              <a:t>equtions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68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8204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3CC"/>
                </a:solidFill>
              </a:rPr>
              <a:t>What does it mean the particle identity?</a:t>
            </a:r>
          </a:p>
          <a:p>
            <a:r>
              <a:rPr lang="en-US" sz="2800" dirty="0"/>
              <a:t> Each individual material point (particle) in a continuous medium (continuum) preserves its identity; i.e., the position of any particle can be determined at any instant 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Georgia" panose="02040502050405020303" pitchFamily="18" charset="0"/>
              </a:rPr>
              <a:t>                        r </a:t>
            </a:r>
            <a:r>
              <a:rPr lang="en-US" sz="2800" dirty="0">
                <a:latin typeface="Georgia" panose="02040502050405020303" pitchFamily="18" charset="0"/>
              </a:rPr>
              <a:t>=</a:t>
            </a:r>
            <a:r>
              <a:rPr lang="en-US" sz="2800" b="1" dirty="0">
                <a:latin typeface="Georgia" panose="02040502050405020303" pitchFamily="18" charset="0"/>
              </a:rPr>
              <a:t> r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  (</a:t>
            </a:r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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(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i="1" dirty="0">
                <a:latin typeface="Georgia" panose="02040502050405020303" pitchFamily="18" charset="0"/>
              </a:rPr>
              <a:t>x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en-US" sz="2800" i="1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)),</a:t>
            </a:r>
          </a:p>
          <a:p>
            <a:r>
              <a:rPr lang="en-US" sz="2800" dirty="0"/>
              <a:t>given its position at reference time: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08296"/>
              </p:ext>
            </p:extLst>
          </p:nvPr>
        </p:nvGraphicFramePr>
        <p:xfrm>
          <a:off x="2532063" y="3322638"/>
          <a:ext cx="46307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330120" progId="Equation.DSMT4">
                  <p:embed/>
                </p:oleObj>
              </mc:Choice>
              <mc:Fallback>
                <p:oleObj name="Equation" r:id="rId2" imgW="2349360" imgH="3301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322638"/>
                        <a:ext cx="46307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3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33CC"/>
                </a:solidFill>
              </a:rPr>
              <a:t>A few macroscopic variables </a:t>
            </a:r>
          </a:p>
          <a:p>
            <a:pPr algn="ctr"/>
            <a:r>
              <a:rPr lang="en-US" sz="3200" b="1" dirty="0">
                <a:solidFill>
                  <a:srgbClr val="0033CC"/>
                </a:solidFill>
              </a:rPr>
              <a:t>instead of </a:t>
            </a:r>
          </a:p>
          <a:p>
            <a:pPr algn="ctr"/>
            <a:r>
              <a:rPr lang="en-US" sz="3200" b="1" dirty="0">
                <a:solidFill>
                  <a:srgbClr val="0033CC"/>
                </a:solidFill>
              </a:rPr>
              <a:t>a huge number (</a:t>
            </a:r>
            <a:r>
              <a:rPr lang="en-US" sz="3200" b="1" dirty="0">
                <a:solidFill>
                  <a:srgbClr val="0033CC"/>
                </a:solidFill>
                <a:sym typeface="Symbol"/>
              </a:rPr>
              <a:t> </a:t>
            </a:r>
            <a:r>
              <a:rPr lang="en-US" sz="3200" b="1" i="1" dirty="0">
                <a:solidFill>
                  <a:srgbClr val="0033CC"/>
                </a:solidFill>
                <a:latin typeface="Georgia" panose="02040502050405020303" pitchFamily="18" charset="0"/>
                <a:sym typeface="Symbol"/>
              </a:rPr>
              <a:t>N</a:t>
            </a:r>
            <a:r>
              <a:rPr lang="en-US" sz="3200" b="1" dirty="0">
                <a:solidFill>
                  <a:srgbClr val="0033CC"/>
                </a:solidFill>
              </a:rPr>
              <a:t>) of microscopic ones </a:t>
            </a:r>
          </a:p>
          <a:p>
            <a:pPr algn="ctr"/>
            <a:r>
              <a:rPr lang="en-US" sz="3200" b="1" dirty="0">
                <a:solidFill>
                  <a:srgbClr val="0033CC"/>
                </a:solidFill>
              </a:rPr>
              <a:t>of Molecular Dynamics</a:t>
            </a:r>
            <a:endParaRPr lang="ru-RU" sz="3200" b="1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61" y="2708920"/>
            <a:ext cx="8928992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Additional hypotheses and equations, empirical laws, and possibly some theorems of probability theory or statistics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</a:rPr>
              <a:t>Equations of State, Hooke’s Law, Navies-Stocks Law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Thermodynamics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Statistical Theory (Boltzmann Equations),  …..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1988840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</a:t>
            </a:r>
            <a:endParaRPr lang="en-US" sz="4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1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1066314" y="684757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20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446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33CC"/>
                </a:solidFill>
              </a:rPr>
              <a:t>Lagrangian</a:t>
            </a:r>
            <a:r>
              <a:rPr lang="en-US" sz="2800" b="1" dirty="0">
                <a:solidFill>
                  <a:srgbClr val="0033CC"/>
                </a:solidFill>
              </a:rPr>
              <a:t> Description of Motion of Continuous Medium</a:t>
            </a:r>
            <a:endParaRPr lang="ru-RU" sz="2800" b="1" dirty="0">
              <a:solidFill>
                <a:srgbClr val="0033CC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611560" y="684757"/>
            <a:ext cx="4856624" cy="4402439"/>
            <a:chOff x="1655812" y="684757"/>
            <a:chExt cx="4856624" cy="4402439"/>
          </a:xfrm>
        </p:grpSpPr>
        <p:sp>
          <p:nvSpPr>
            <p:cNvPr id="37" name="Прямая соединительная линия 11"/>
            <p:cNvSpPr>
              <a:spLocks noChangeAspect="1" noChangeShapeType="1"/>
            </p:cNvSpPr>
            <p:nvPr/>
          </p:nvSpPr>
          <p:spPr bwMode="auto">
            <a:xfrm flipV="1">
              <a:off x="2735265" y="1539491"/>
              <a:ext cx="1308151" cy="20640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Прямая соединительная линия 7"/>
            <p:cNvSpPr>
              <a:spLocks noChangeAspect="1" noChangeShapeType="1"/>
            </p:cNvSpPr>
            <p:nvPr/>
          </p:nvSpPr>
          <p:spPr bwMode="auto">
            <a:xfrm flipV="1">
              <a:off x="2744413" y="1934199"/>
              <a:ext cx="3529262" cy="1665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Поле 35"/>
            <p:cNvSpPr txBox="1">
              <a:spLocks noChangeAspect="1" noChangeArrowheads="1"/>
            </p:cNvSpPr>
            <p:nvPr/>
          </p:nvSpPr>
          <p:spPr bwMode="auto">
            <a:xfrm>
              <a:off x="4935336" y="1704652"/>
              <a:ext cx="619313" cy="53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Поле 38"/>
            <p:cNvSpPr txBox="1">
              <a:spLocks noChangeAspect="1" noChangeArrowheads="1"/>
            </p:cNvSpPr>
            <p:nvPr/>
          </p:nvSpPr>
          <p:spPr bwMode="auto">
            <a:xfrm>
              <a:off x="3226507" y="2023564"/>
              <a:ext cx="293648" cy="41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6" name="Поле 39"/>
            <p:cNvSpPr txBox="1">
              <a:spLocks noChangeAspect="1" noChangeArrowheads="1"/>
            </p:cNvSpPr>
            <p:nvPr/>
          </p:nvSpPr>
          <p:spPr bwMode="auto">
            <a:xfrm>
              <a:off x="4423968" y="2350368"/>
              <a:ext cx="220465" cy="3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7" name="Поле 41"/>
            <p:cNvSpPr txBox="1">
              <a:spLocks noChangeAspect="1" noChangeArrowheads="1"/>
            </p:cNvSpPr>
            <p:nvPr/>
          </p:nvSpPr>
          <p:spPr bwMode="auto">
            <a:xfrm>
              <a:off x="1696063" y="4599177"/>
              <a:ext cx="557107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Поле 42"/>
            <p:cNvSpPr txBox="1">
              <a:spLocks noChangeAspect="1" noChangeArrowheads="1"/>
            </p:cNvSpPr>
            <p:nvPr/>
          </p:nvSpPr>
          <p:spPr bwMode="auto">
            <a:xfrm>
              <a:off x="3510093" y="3542890"/>
              <a:ext cx="539726" cy="5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оле 43"/>
            <p:cNvSpPr txBox="1">
              <a:spLocks noChangeAspect="1" noChangeArrowheads="1"/>
            </p:cNvSpPr>
            <p:nvPr/>
          </p:nvSpPr>
          <p:spPr bwMode="auto">
            <a:xfrm>
              <a:off x="2166265" y="2473539"/>
              <a:ext cx="646757" cy="61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Поле 44"/>
            <p:cNvSpPr txBox="1">
              <a:spLocks noChangeArrowheads="1"/>
            </p:cNvSpPr>
            <p:nvPr/>
          </p:nvSpPr>
          <p:spPr bwMode="auto">
            <a:xfrm>
              <a:off x="3875094" y="1344470"/>
              <a:ext cx="593699" cy="6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2744413" y="684757"/>
              <a:ext cx="0" cy="2918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1655812" y="3625937"/>
              <a:ext cx="1036458" cy="1163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2798385" y="3597944"/>
              <a:ext cx="3379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Группа 32"/>
            <p:cNvGrpSpPr>
              <a:grpSpLocks/>
            </p:cNvGrpSpPr>
            <p:nvPr/>
          </p:nvGrpSpPr>
          <p:grpSpPr bwMode="auto">
            <a:xfrm>
              <a:off x="1978733" y="2583647"/>
              <a:ext cx="1832326" cy="1391275"/>
              <a:chOff x="0" y="0"/>
              <a:chExt cx="12725" cy="9468"/>
            </a:xfrm>
          </p:grpSpPr>
          <p:sp>
            <p:nvSpPr>
              <p:cNvPr id="66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-5400000">
                <a:off x="1679" y="3610"/>
                <a:ext cx="72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72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0" y="9208"/>
                <a:ext cx="6261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Прямая со стрелкой 28"/>
            <p:cNvSpPr>
              <a:spLocks noChangeShapeType="1"/>
            </p:cNvSpPr>
            <p:nvPr/>
          </p:nvSpPr>
          <p:spPr bwMode="auto">
            <a:xfrm>
              <a:off x="4061711" y="1546956"/>
              <a:ext cx="2175372" cy="3760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Овал 29"/>
            <p:cNvSpPr>
              <a:spLocks noChangeArrowheads="1"/>
            </p:cNvSpPr>
            <p:nvPr/>
          </p:nvSpPr>
          <p:spPr bwMode="auto">
            <a:xfrm>
              <a:off x="2700503" y="3565285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Овал 30"/>
            <p:cNvSpPr>
              <a:spLocks noChangeArrowheads="1"/>
            </p:cNvSpPr>
            <p:nvPr/>
          </p:nvSpPr>
          <p:spPr bwMode="auto">
            <a:xfrm>
              <a:off x="6198662" y="1897807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Поле 36"/>
            <p:cNvSpPr txBox="1">
              <a:spLocks noChangeAspect="1" noChangeArrowheads="1"/>
            </p:cNvSpPr>
            <p:nvPr/>
          </p:nvSpPr>
          <p:spPr bwMode="auto">
            <a:xfrm>
              <a:off x="2085764" y="4095294"/>
              <a:ext cx="645842" cy="42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оле 40"/>
            <p:cNvSpPr txBox="1">
              <a:spLocks noChangeAspect="1" noChangeArrowheads="1"/>
            </p:cNvSpPr>
            <p:nvPr/>
          </p:nvSpPr>
          <p:spPr bwMode="auto">
            <a:xfrm>
              <a:off x="5956243" y="3504632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678781"/>
                </p:ext>
              </p:extLst>
            </p:nvPr>
          </p:nvGraphicFramePr>
          <p:xfrm>
            <a:off x="3275856" y="2137296"/>
            <a:ext cx="26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355320" progId="Equation.DSMT4">
                    <p:embed/>
                  </p:oleObj>
                </mc:Choice>
                <mc:Fallback>
                  <p:oleObj name="Equation" r:id="rId2" imgW="266400" imgH="355320" progId="Equation.DSMT4">
                    <p:embed/>
                    <p:pic>
                      <p:nvPicPr>
                        <p:cNvPr id="8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137296"/>
                          <a:ext cx="26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859888"/>
                </p:ext>
              </p:extLst>
            </p:nvPr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66400" progId="Equation.DSMT4">
                    <p:embed/>
                  </p:oleObj>
                </mc:Choice>
                <mc:Fallback>
                  <p:oleObj name="Equation" r:id="rId4" imgW="177480" imgH="26640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0245886"/>
                </p:ext>
              </p:extLst>
            </p:nvPr>
          </p:nvGraphicFramePr>
          <p:xfrm>
            <a:off x="3923732" y="1484784"/>
            <a:ext cx="323528" cy="485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342751" progId="Equation.DSMT4">
                    <p:embed/>
                  </p:oleObj>
                </mc:Choice>
                <mc:Fallback>
                  <p:oleObj name="Equation" r:id="rId6" imgW="228501" imgH="342751" progId="Equation.DSMT4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732" y="1484784"/>
                          <a:ext cx="323528" cy="485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0595197"/>
                </p:ext>
              </p:extLst>
            </p:nvPr>
          </p:nvGraphicFramePr>
          <p:xfrm>
            <a:off x="6173008" y="1963440"/>
            <a:ext cx="33942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501" imgH="266584" progId="Equation.DSMT4">
                    <p:embed/>
                  </p:oleObj>
                </mc:Choice>
                <mc:Fallback>
                  <p:oleObj name="Equation" r:id="rId8" imgW="228501" imgH="266584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3008" y="1963440"/>
                          <a:ext cx="339428" cy="39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00182" y="606469"/>
            <a:ext cx="550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Inertial observer’s (resting and Cartesian)</a:t>
            </a:r>
          </a:p>
        </p:txBody>
      </p: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732240" y="3055699"/>
                <a:ext cx="719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055699"/>
                <a:ext cx="719640" cy="369332"/>
              </a:xfrm>
              <a:prstGeom prst="rect">
                <a:avLst/>
              </a:prstGeom>
              <a:blipFill rotWithShape="1">
                <a:blip r:embed="rId35"/>
                <a:stretch>
                  <a:fillRect l="-6780" t="-13115" r="-1525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0" y="59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Прямоугольник 105"/>
          <p:cNvSpPr/>
          <p:nvPr/>
        </p:nvSpPr>
        <p:spPr>
          <a:xfrm>
            <a:off x="5933784" y="2272784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 </a:t>
            </a:r>
            <a:r>
              <a:rPr lang="en-US" dirty="0"/>
              <a:t>= </a:t>
            </a:r>
            <a:r>
              <a:rPr lang="en-US" b="1" dirty="0">
                <a:latin typeface="Georgia" panose="02040502050405020303" pitchFamily="18" charset="0"/>
              </a:rPr>
              <a:t>r</a:t>
            </a:r>
            <a:r>
              <a:rPr lang="en-US" dirty="0"/>
              <a:t>(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>
                <a:latin typeface="Georgia" panose="02040502050405020303" pitchFamily="18" charset="0"/>
                <a:sym typeface="Symbol"/>
              </a:rPr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25915"/>
              </p:ext>
            </p:extLst>
          </p:nvPr>
        </p:nvGraphicFramePr>
        <p:xfrm>
          <a:off x="3203575" y="4383088"/>
          <a:ext cx="33766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714320" imgH="304560" progId="Equation.DSMT4">
                  <p:embed/>
                </p:oleObj>
              </mc:Choice>
              <mc:Fallback>
                <p:oleObj name="Equation" r:id="rId36" imgW="1714320" imgH="3045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83088"/>
                        <a:ext cx="33766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72330"/>
              </p:ext>
            </p:extLst>
          </p:nvPr>
        </p:nvGraphicFramePr>
        <p:xfrm>
          <a:off x="2195028" y="5391150"/>
          <a:ext cx="46307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349360" imgH="330120" progId="Equation.DSMT4">
                  <p:embed/>
                </p:oleObj>
              </mc:Choice>
              <mc:Fallback>
                <p:oleObj name="Equation" r:id="rId38" imgW="2349360" imgH="3301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28" y="5391150"/>
                        <a:ext cx="46307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15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6512" y="735087"/>
            <a:ext cx="9180512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600" b="1" dirty="0"/>
              <a:t>THEORETICAL MECHANICS </a:t>
            </a:r>
            <a:r>
              <a:rPr lang="en-US" sz="3600" dirty="0"/>
              <a:t>= Mechanics of </a:t>
            </a:r>
          </a:p>
          <a:p>
            <a:pPr marL="1257300" indent="-742950">
              <a:spcBef>
                <a:spcPts val="1800"/>
              </a:spcBef>
              <a:buAutoNum type="arabicPeriod"/>
            </a:pPr>
            <a:r>
              <a:rPr lang="en-US" sz="3600" b="1" dirty="0">
                <a:solidFill>
                  <a:srgbClr val="C00000"/>
                </a:solidFill>
              </a:rPr>
              <a:t>Material Points or point particles </a:t>
            </a:r>
          </a:p>
          <a:p>
            <a:pPr marL="514350">
              <a:spcAft>
                <a:spcPts val="1200"/>
              </a:spcAft>
            </a:pPr>
            <a:r>
              <a:rPr lang="en-US" sz="3600" dirty="0"/>
              <a:t>                 </a:t>
            </a:r>
            <a:r>
              <a:rPr lang="ru-RU" sz="3600" dirty="0"/>
              <a:t>(</a:t>
            </a:r>
            <a:r>
              <a:rPr lang="en-US" sz="3600" dirty="0"/>
              <a:t>no size, only mass) </a:t>
            </a:r>
          </a:p>
          <a:p>
            <a:pPr marL="514350"/>
            <a:r>
              <a:rPr lang="en-US" sz="3600" b="1" dirty="0">
                <a:solidFill>
                  <a:srgbClr val="0033CC"/>
                </a:solidFill>
              </a:rPr>
              <a:t>2. Rigid bodies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3200" dirty="0"/>
              <a:t>(no deformation)</a:t>
            </a:r>
          </a:p>
          <a:p>
            <a:pPr marL="514350"/>
            <a:endParaRPr lang="en-US" sz="3200" dirty="0"/>
          </a:p>
          <a:p>
            <a:pPr marL="514350"/>
            <a:endParaRPr lang="en-US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19656"/>
              </p:ext>
            </p:extLst>
          </p:nvPr>
        </p:nvGraphicFramePr>
        <p:xfrm>
          <a:off x="1916113" y="3621088"/>
          <a:ext cx="56213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42720" progId="Equation.DSMT4">
                  <p:embed/>
                </p:oleObj>
              </mc:Choice>
              <mc:Fallback>
                <p:oleObj name="Equation" r:id="rId2" imgW="2171520" imgH="342720" progId="Equation.DSMT4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6113" y="3621088"/>
                        <a:ext cx="5621337" cy="8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69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36633"/>
              </p:ext>
            </p:extLst>
          </p:nvPr>
        </p:nvGraphicFramePr>
        <p:xfrm>
          <a:off x="876300" y="588963"/>
          <a:ext cx="66135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640" imgH="965160" progId="Equation.DSMT4">
                  <p:embed/>
                </p:oleObj>
              </mc:Choice>
              <mc:Fallback>
                <p:oleObj name="Equation" r:id="rId2" imgW="3644640" imgH="96516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88963"/>
                        <a:ext cx="661352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35203"/>
              </p:ext>
            </p:extLst>
          </p:nvPr>
        </p:nvGraphicFramePr>
        <p:xfrm>
          <a:off x="423243" y="4595813"/>
          <a:ext cx="30686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812520" progId="Equation.DSMT4">
                  <p:embed/>
                </p:oleObj>
              </mc:Choice>
              <mc:Fallback>
                <p:oleObj name="Equation" r:id="rId4" imgW="1726920" imgH="81252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43" y="4595813"/>
                        <a:ext cx="3068637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068960"/>
            <a:ext cx="702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All these three functions are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33CC"/>
                </a:solidFill>
              </a:rPr>
              <a:t>continuously differentiable and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33CC"/>
                </a:solidFill>
              </a:rPr>
              <a:t>single-valued functions</a:t>
            </a:r>
            <a:endParaRPr lang="ru-RU" sz="2400" b="1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357726"/>
            <a:ext cx="257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conditions</a:t>
            </a:r>
            <a:endParaRPr lang="ru-RU" sz="2400" b="1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78213"/>
              </p:ext>
            </p:extLst>
          </p:nvPr>
        </p:nvGraphicFramePr>
        <p:xfrm>
          <a:off x="6345238" y="3937000"/>
          <a:ext cx="13509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304560" progId="Equation.DSMT4">
                  <p:embed/>
                </p:oleObj>
              </mc:Choice>
              <mc:Fallback>
                <p:oleObj name="Equation" r:id="rId6" imgW="749160" imgH="3045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3937000"/>
                        <a:ext cx="1350962" cy="663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76056" y="4545876"/>
            <a:ext cx="40679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Identifiers (ID) of the particle, </a:t>
            </a:r>
          </a:p>
          <a:p>
            <a:r>
              <a:rPr lang="en-US" sz="2400" dirty="0"/>
              <a:t> they remain unchanged during its motion.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52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49714"/>
              </p:ext>
            </p:extLst>
          </p:nvPr>
        </p:nvGraphicFramePr>
        <p:xfrm>
          <a:off x="274638" y="66198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965160" progId="Equation.DSMT4">
                  <p:embed/>
                </p:oleObj>
              </mc:Choice>
              <mc:Fallback>
                <p:oleObj name="Equation" r:id="rId2" imgW="1371600" imgH="9651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661988"/>
                        <a:ext cx="2489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5539" y="404664"/>
            <a:ext cx="608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All these three functions are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33CC"/>
                </a:solidFill>
              </a:rPr>
              <a:t>continuously differentiable and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33CC"/>
                </a:solidFill>
              </a:rPr>
              <a:t>single-valued functions</a:t>
            </a:r>
            <a:endParaRPr lang="ru-RU" sz="2400" b="1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772816"/>
            <a:ext cx="40679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Identifiers (ID) of the particle, </a:t>
            </a:r>
          </a:p>
          <a:p>
            <a:r>
              <a:rPr lang="en-US" sz="2400" dirty="0"/>
              <a:t> they remain unchanged during its motion.</a:t>
            </a:r>
            <a:endParaRPr 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23029"/>
              </p:ext>
            </p:extLst>
          </p:nvPr>
        </p:nvGraphicFramePr>
        <p:xfrm>
          <a:off x="228600" y="4213225"/>
          <a:ext cx="26289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812520" progId="Equation.DSMT4">
                  <p:embed/>
                </p:oleObj>
              </mc:Choice>
              <mc:Fallback>
                <p:oleObj name="Equation" r:id="rId4" imgW="1447560" imgH="8125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3225"/>
                        <a:ext cx="26289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5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11555"/>
              </p:ext>
            </p:extLst>
          </p:nvPr>
        </p:nvGraphicFramePr>
        <p:xfrm>
          <a:off x="400050" y="765175"/>
          <a:ext cx="389572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1638000" progId="Equation.DSMT4">
                  <p:embed/>
                </p:oleObj>
              </mc:Choice>
              <mc:Fallback>
                <p:oleObj name="Equation" r:id="rId2" imgW="2145960" imgH="16380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765175"/>
                        <a:ext cx="389572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16632"/>
            <a:ext cx="934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Nonzero Jacobian of  the transformation of the variables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58112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Definition.</a:t>
            </a:r>
            <a:r>
              <a:rPr lang="en-US" sz="2400" dirty="0"/>
              <a:t> A set of variables                       and    </a:t>
            </a:r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3</a:t>
            </a:r>
            <a:r>
              <a:rPr lang="en-US" sz="2400" dirty="0"/>
              <a:t> identifying individual particles is referred to as </a:t>
            </a:r>
            <a:r>
              <a:rPr lang="en-US" sz="2400" i="1" dirty="0" err="1"/>
              <a:t>Lagrangian</a:t>
            </a:r>
            <a:r>
              <a:rPr lang="en-US" sz="2400" i="1" dirty="0"/>
              <a:t> coordinates</a:t>
            </a:r>
            <a:r>
              <a:rPr lang="en-US" sz="2400" dirty="0"/>
              <a:t>.</a:t>
            </a:r>
            <a:endParaRPr lang="ru-RU" sz="24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80659"/>
              </p:ext>
            </p:extLst>
          </p:nvPr>
        </p:nvGraphicFramePr>
        <p:xfrm>
          <a:off x="3970338" y="4528807"/>
          <a:ext cx="1131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53800" progId="Equation.DSMT4">
                  <p:embed/>
                </p:oleObj>
              </mc:Choice>
              <mc:Fallback>
                <p:oleObj name="Equation" r:id="rId4" imgW="622080" imgH="2538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4528807"/>
                        <a:ext cx="1131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06329"/>
              </p:ext>
            </p:extLst>
          </p:nvPr>
        </p:nvGraphicFramePr>
        <p:xfrm>
          <a:off x="234950" y="5599113"/>
          <a:ext cx="5446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97000" imgH="253800" progId="Equation.DSMT4">
                  <p:embed/>
                </p:oleObj>
              </mc:Choice>
              <mc:Fallback>
                <p:oleObj name="Equation" r:id="rId6" imgW="2997000" imgH="2538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599113"/>
                        <a:ext cx="54467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6207695"/>
            <a:ext cx="8712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ru-RU" sz="2400" dirty="0">
                <a:sym typeface="Symbol"/>
              </a:rPr>
              <a:t></a:t>
            </a:r>
            <a:r>
              <a:rPr lang="en-US" sz="2400" baseline="-25000" dirty="0"/>
              <a:t>3</a:t>
            </a:r>
            <a:r>
              <a:rPr lang="en-US" sz="2400" dirty="0"/>
              <a:t> –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Curvilinear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0477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3"/>
          <p:cNvGrpSpPr>
            <a:grpSpLocks/>
          </p:cNvGrpSpPr>
          <p:nvPr/>
        </p:nvGrpSpPr>
        <p:grpSpPr bwMode="auto">
          <a:xfrm>
            <a:off x="3928152" y="542923"/>
            <a:ext cx="556193" cy="1028293"/>
            <a:chOff x="4439" y="6645"/>
            <a:chExt cx="608" cy="1102"/>
          </a:xfrm>
        </p:grpSpPr>
        <p:sp>
          <p:nvSpPr>
            <p:cNvPr id="69" name="Овал 29"/>
            <p:cNvSpPr>
              <a:spLocks noChangeArrowheads="1"/>
            </p:cNvSpPr>
            <p:nvPr/>
          </p:nvSpPr>
          <p:spPr bwMode="auto">
            <a:xfrm>
              <a:off x="4526" y="7662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0" name="Group 64"/>
            <p:cNvGrpSpPr>
              <a:grpSpLocks/>
            </p:cNvGrpSpPr>
            <p:nvPr/>
          </p:nvGrpSpPr>
          <p:grpSpPr bwMode="auto">
            <a:xfrm>
              <a:off x="4439" y="6645"/>
              <a:ext cx="608" cy="1017"/>
              <a:chOff x="4439" y="6645"/>
              <a:chExt cx="608" cy="1017"/>
            </a:xfrm>
          </p:grpSpPr>
          <p:sp>
            <p:nvSpPr>
              <p:cNvPr id="72" name="Поле 58"/>
              <p:cNvSpPr txBox="1">
                <a:spLocks noChangeAspect="1" noChangeArrowheads="1"/>
              </p:cNvSpPr>
              <p:nvPr/>
            </p:nvSpPr>
            <p:spPr bwMode="auto">
              <a:xfrm>
                <a:off x="4439" y="6645"/>
                <a:ext cx="608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grpSp>
            <p:nvGrpSpPr>
              <p:cNvPr id="73" name="Group 65"/>
              <p:cNvGrpSpPr>
                <a:grpSpLocks/>
              </p:cNvGrpSpPr>
              <p:nvPr/>
            </p:nvGrpSpPr>
            <p:grpSpPr bwMode="auto">
              <a:xfrm>
                <a:off x="4561" y="6950"/>
                <a:ext cx="427" cy="712"/>
                <a:chOff x="9614" y="7007"/>
                <a:chExt cx="427" cy="712"/>
              </a:xfrm>
            </p:grpSpPr>
            <p:sp>
              <p:nvSpPr>
                <p:cNvPr id="74" name="Line 10"/>
                <p:cNvSpPr>
                  <a:spLocks noChangeShapeType="1"/>
                </p:cNvSpPr>
                <p:nvPr/>
              </p:nvSpPr>
              <p:spPr bwMode="auto">
                <a:xfrm rot="21300000" flipV="1">
                  <a:off x="9614" y="7151"/>
                  <a:ext cx="427" cy="5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66"/>
                <p:cNvSpPr>
                  <a:spLocks/>
                </p:cNvSpPr>
                <p:nvPr/>
              </p:nvSpPr>
              <p:spPr bwMode="auto">
                <a:xfrm>
                  <a:off x="9626" y="7007"/>
                  <a:ext cx="310" cy="712"/>
                </a:xfrm>
                <a:custGeom>
                  <a:avLst/>
                  <a:gdLst>
                    <a:gd name="T0" fmla="*/ 0 w 310"/>
                    <a:gd name="T1" fmla="*/ 712 h 712"/>
                    <a:gd name="T2" fmla="*/ 202 w 310"/>
                    <a:gd name="T3" fmla="*/ 324 h 712"/>
                    <a:gd name="T4" fmla="*/ 310 w 310"/>
                    <a:gd name="T5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0" h="712">
                      <a:moveTo>
                        <a:pt x="0" y="712"/>
                      </a:moveTo>
                      <a:cubicBezTo>
                        <a:pt x="75" y="577"/>
                        <a:pt x="150" y="443"/>
                        <a:pt x="202" y="324"/>
                      </a:cubicBezTo>
                      <a:cubicBezTo>
                        <a:pt x="254" y="205"/>
                        <a:pt x="294" y="54"/>
                        <a:pt x="31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" name="Поле 37"/>
          <p:cNvSpPr txBox="1">
            <a:spLocks noChangeAspect="1" noChangeArrowheads="1"/>
          </p:cNvSpPr>
          <p:nvPr/>
        </p:nvSpPr>
        <p:spPr bwMode="auto">
          <a:xfrm>
            <a:off x="2260489" y="476672"/>
            <a:ext cx="556193" cy="4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altLang="en-US" sz="16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-28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552" y="44624"/>
            <a:ext cx="874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COMOVING COORDINATE SYSTEM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curvelinear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8123"/>
              </p:ext>
            </p:extLst>
          </p:nvPr>
        </p:nvGraphicFramePr>
        <p:xfrm>
          <a:off x="4379144" y="463972"/>
          <a:ext cx="395536" cy="62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713" imgH="291847" progId="Equation.DSMT4">
                  <p:embed/>
                </p:oleObj>
              </mc:Choice>
              <mc:Fallback>
                <p:oleObj name="Equation" r:id="rId2" imgW="215713" imgH="291847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144" y="463972"/>
                        <a:ext cx="395536" cy="629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Группа 50"/>
          <p:cNvGrpSpPr/>
          <p:nvPr/>
        </p:nvGrpSpPr>
        <p:grpSpPr>
          <a:xfrm>
            <a:off x="1655812" y="684757"/>
            <a:ext cx="5705549" cy="4402439"/>
            <a:chOff x="1655812" y="684757"/>
            <a:chExt cx="5705549" cy="4402439"/>
          </a:xfrm>
        </p:grpSpPr>
        <p:grpSp>
          <p:nvGrpSpPr>
            <p:cNvPr id="18" name="Группа 24"/>
            <p:cNvGrpSpPr>
              <a:grpSpLocks/>
            </p:cNvGrpSpPr>
            <p:nvPr/>
          </p:nvGrpSpPr>
          <p:grpSpPr bwMode="auto">
            <a:xfrm>
              <a:off x="6177622" y="1706518"/>
              <a:ext cx="680604" cy="614923"/>
              <a:chOff x="6427" y="8136"/>
              <a:chExt cx="744" cy="659"/>
            </a:xfrm>
          </p:grpSpPr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 rot="3002875" flipV="1">
                <a:off x="6673" y="8066"/>
                <a:ext cx="427" cy="5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Arc 27"/>
              <p:cNvSpPr>
                <a:spLocks noChangeAspect="1"/>
              </p:cNvSpPr>
              <p:nvPr/>
            </p:nvSpPr>
            <p:spPr bwMode="auto">
              <a:xfrm rot="-626162">
                <a:off x="6427" y="8347"/>
                <a:ext cx="696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>
              <a:grpSpLocks/>
            </p:cNvGrpSpPr>
            <p:nvPr/>
          </p:nvGrpSpPr>
          <p:grpSpPr bwMode="auto">
            <a:xfrm rot="20841707">
              <a:off x="5932458" y="1288482"/>
              <a:ext cx="455566" cy="740894"/>
              <a:chOff x="7584" y="9074"/>
              <a:chExt cx="498" cy="794"/>
            </a:xfrm>
          </p:grpSpPr>
          <p:sp>
            <p:nvSpPr>
              <p:cNvPr id="76" name="Line 20"/>
              <p:cNvSpPr>
                <a:spLocks noChangeAspect="1" noChangeShapeType="1"/>
              </p:cNvSpPr>
              <p:nvPr/>
            </p:nvSpPr>
            <p:spPr bwMode="auto">
              <a:xfrm rot="18600000" flipV="1">
                <a:off x="7645" y="9266"/>
                <a:ext cx="584" cy="2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Arc 21"/>
              <p:cNvSpPr>
                <a:spLocks/>
              </p:cNvSpPr>
              <p:nvPr/>
            </p:nvSpPr>
            <p:spPr bwMode="auto">
              <a:xfrm rot="1392426">
                <a:off x="7584" y="9074"/>
                <a:ext cx="340" cy="794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Прямая соединительная линия 11"/>
            <p:cNvSpPr>
              <a:spLocks noChangeAspect="1" noChangeShapeType="1"/>
            </p:cNvSpPr>
            <p:nvPr/>
          </p:nvSpPr>
          <p:spPr bwMode="auto">
            <a:xfrm flipV="1">
              <a:off x="2735265" y="1539491"/>
              <a:ext cx="1308151" cy="20640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Прямая соединительная линия 7"/>
            <p:cNvSpPr>
              <a:spLocks noChangeAspect="1" noChangeShapeType="1"/>
            </p:cNvSpPr>
            <p:nvPr/>
          </p:nvSpPr>
          <p:spPr bwMode="auto">
            <a:xfrm flipV="1">
              <a:off x="2744413" y="1934199"/>
              <a:ext cx="3529262" cy="1665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Поле 35"/>
            <p:cNvSpPr txBox="1">
              <a:spLocks noChangeAspect="1" noChangeArrowheads="1"/>
            </p:cNvSpPr>
            <p:nvPr/>
          </p:nvSpPr>
          <p:spPr bwMode="auto">
            <a:xfrm>
              <a:off x="4935336" y="1704652"/>
              <a:ext cx="619313" cy="53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Поле 38"/>
            <p:cNvSpPr txBox="1">
              <a:spLocks noChangeAspect="1" noChangeArrowheads="1"/>
            </p:cNvSpPr>
            <p:nvPr/>
          </p:nvSpPr>
          <p:spPr bwMode="auto">
            <a:xfrm>
              <a:off x="3226507" y="2023564"/>
              <a:ext cx="293648" cy="41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6" name="Поле 39"/>
            <p:cNvSpPr txBox="1">
              <a:spLocks noChangeAspect="1" noChangeArrowheads="1"/>
            </p:cNvSpPr>
            <p:nvPr/>
          </p:nvSpPr>
          <p:spPr bwMode="auto">
            <a:xfrm>
              <a:off x="4423968" y="2350368"/>
              <a:ext cx="220465" cy="3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7" name="Поле 41"/>
            <p:cNvSpPr txBox="1">
              <a:spLocks noChangeAspect="1" noChangeArrowheads="1"/>
            </p:cNvSpPr>
            <p:nvPr/>
          </p:nvSpPr>
          <p:spPr bwMode="auto">
            <a:xfrm>
              <a:off x="1696063" y="4599177"/>
              <a:ext cx="557107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Поле 42"/>
            <p:cNvSpPr txBox="1">
              <a:spLocks noChangeAspect="1" noChangeArrowheads="1"/>
            </p:cNvSpPr>
            <p:nvPr/>
          </p:nvSpPr>
          <p:spPr bwMode="auto">
            <a:xfrm>
              <a:off x="3510093" y="3542890"/>
              <a:ext cx="539726" cy="5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оле 43"/>
            <p:cNvSpPr txBox="1">
              <a:spLocks noChangeAspect="1" noChangeArrowheads="1"/>
            </p:cNvSpPr>
            <p:nvPr/>
          </p:nvSpPr>
          <p:spPr bwMode="auto">
            <a:xfrm>
              <a:off x="2166265" y="2473539"/>
              <a:ext cx="646757" cy="61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Поле 44"/>
            <p:cNvSpPr txBox="1">
              <a:spLocks noChangeArrowheads="1"/>
            </p:cNvSpPr>
            <p:nvPr/>
          </p:nvSpPr>
          <p:spPr bwMode="auto">
            <a:xfrm>
              <a:off x="3875094" y="1344470"/>
              <a:ext cx="593699" cy="63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" name="Прямая соединительная линия 2"/>
            <p:cNvSpPr>
              <a:spLocks noChangeAspect="1" noChangeShapeType="1"/>
            </p:cNvSpPr>
            <p:nvPr/>
          </p:nvSpPr>
          <p:spPr bwMode="auto">
            <a:xfrm flipV="1">
              <a:off x="2744413" y="684757"/>
              <a:ext cx="0" cy="2918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Прямая соединительная линия 3"/>
            <p:cNvSpPr>
              <a:spLocks noChangeShapeType="1"/>
            </p:cNvSpPr>
            <p:nvPr/>
          </p:nvSpPr>
          <p:spPr bwMode="auto">
            <a:xfrm flipH="1">
              <a:off x="1655812" y="3625937"/>
              <a:ext cx="1036458" cy="1163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Прямая соединительная линия 1"/>
            <p:cNvSpPr>
              <a:spLocks noChangeAspect="1" noChangeShapeType="1"/>
            </p:cNvSpPr>
            <p:nvPr/>
          </p:nvSpPr>
          <p:spPr bwMode="auto">
            <a:xfrm>
              <a:off x="2798385" y="3597944"/>
              <a:ext cx="3379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Группа 32"/>
            <p:cNvGrpSpPr>
              <a:grpSpLocks/>
            </p:cNvGrpSpPr>
            <p:nvPr/>
          </p:nvGrpSpPr>
          <p:grpSpPr bwMode="auto">
            <a:xfrm>
              <a:off x="1978733" y="2583647"/>
              <a:ext cx="1832326" cy="1391275"/>
              <a:chOff x="0" y="0"/>
              <a:chExt cx="12725" cy="9468"/>
            </a:xfrm>
          </p:grpSpPr>
          <p:sp>
            <p:nvSpPr>
              <p:cNvPr id="66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-5400000">
                <a:off x="1679" y="3610"/>
                <a:ext cx="72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Прямая соединительная линия 4"/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72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Прямая соединительная линия 6"/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0" y="9208"/>
                <a:ext cx="6261" cy="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26"/>
            <p:cNvGrpSpPr>
              <a:grpSpLocks/>
            </p:cNvGrpSpPr>
            <p:nvPr/>
          </p:nvGrpSpPr>
          <p:grpSpPr bwMode="auto">
            <a:xfrm>
              <a:off x="3094778" y="989886"/>
              <a:ext cx="1039202" cy="619589"/>
              <a:chOff x="3528" y="7115"/>
              <a:chExt cx="1136" cy="664"/>
            </a:xfrm>
          </p:grpSpPr>
          <p:grpSp>
            <p:nvGrpSpPr>
              <p:cNvPr id="62" name="Group 28"/>
              <p:cNvGrpSpPr>
                <a:grpSpLocks/>
              </p:cNvGrpSpPr>
              <p:nvPr/>
            </p:nvGrpSpPr>
            <p:grpSpPr bwMode="auto">
              <a:xfrm>
                <a:off x="3730" y="7147"/>
                <a:ext cx="934" cy="632"/>
                <a:chOff x="1840" y="7192"/>
                <a:chExt cx="934" cy="632"/>
              </a:xfrm>
            </p:grpSpPr>
            <p:sp>
              <p:nvSpPr>
                <p:cNvPr id="64" name="Line 14"/>
                <p:cNvSpPr>
                  <a:spLocks noChangeShapeType="1"/>
                </p:cNvSpPr>
                <p:nvPr/>
              </p:nvSpPr>
              <p:spPr bwMode="auto">
                <a:xfrm rot="17396543" flipV="1">
                  <a:off x="2225" y="7071"/>
                  <a:ext cx="427" cy="67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Arc 15"/>
                <p:cNvSpPr>
                  <a:spLocks noChangeAspect="1"/>
                </p:cNvSpPr>
                <p:nvPr/>
              </p:nvSpPr>
              <p:spPr bwMode="auto">
                <a:xfrm rot="300000">
                  <a:off x="1840" y="7376"/>
                  <a:ext cx="821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Поле 56"/>
              <p:cNvSpPr txBox="1">
                <a:spLocks noChangeAspect="1" noChangeArrowheads="1"/>
              </p:cNvSpPr>
              <p:nvPr/>
            </p:nvSpPr>
            <p:spPr bwMode="auto">
              <a:xfrm>
                <a:off x="3528" y="7115"/>
                <a:ext cx="60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</a:t>
                </a:r>
                <a:r>
                  <a:rPr kumimoji="0" lang="en-US" altLang="en-US" sz="2000" b="0" i="0" u="none" strike="noStrike" cap="none" normalizeH="0" baseline="-28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</p:grpSp>
        <p:sp>
          <p:nvSpPr>
            <p:cNvPr id="57" name="Поле 57"/>
            <p:cNvSpPr txBox="1">
              <a:spLocks noChangeAspect="1" noChangeArrowheads="1"/>
            </p:cNvSpPr>
            <p:nvPr/>
          </p:nvSpPr>
          <p:spPr bwMode="auto">
            <a:xfrm>
              <a:off x="4857579" y="1295948"/>
              <a:ext cx="556193" cy="418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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58" name="Поле 59"/>
            <p:cNvSpPr txBox="1">
              <a:spLocks noChangeAspect="1" noChangeArrowheads="1"/>
            </p:cNvSpPr>
            <p:nvPr/>
          </p:nvSpPr>
          <p:spPr bwMode="auto">
            <a:xfrm>
              <a:off x="5694613" y="1127054"/>
              <a:ext cx="556193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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59" name="Поле 60"/>
            <p:cNvSpPr txBox="1">
              <a:spLocks noChangeAspect="1" noChangeArrowheads="1"/>
            </p:cNvSpPr>
            <p:nvPr/>
          </p:nvSpPr>
          <p:spPr bwMode="auto">
            <a:xfrm>
              <a:off x="6804254" y="1378995"/>
              <a:ext cx="557107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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60" name="Поле 61"/>
            <p:cNvSpPr txBox="1">
              <a:spLocks noChangeAspect="1" noChangeArrowheads="1"/>
            </p:cNvSpPr>
            <p:nvPr/>
          </p:nvSpPr>
          <p:spPr bwMode="auto">
            <a:xfrm>
              <a:off x="6545368" y="2071367"/>
              <a:ext cx="557107" cy="418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</a:t>
              </a:r>
              <a:r>
                <a:rPr kumimoji="0" lang="en-US" alt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4061711" y="1392992"/>
              <a:ext cx="2705036" cy="885527"/>
              <a:chOff x="4061711" y="1392992"/>
              <a:chExt cx="2705036" cy="885527"/>
            </a:xfrm>
          </p:grpSpPr>
          <p:sp>
            <p:nvSpPr>
              <p:cNvPr id="35" name="Прямая со стрелкой 28"/>
              <p:cNvSpPr>
                <a:spLocks noChangeShapeType="1"/>
              </p:cNvSpPr>
              <p:nvPr/>
            </p:nvSpPr>
            <p:spPr bwMode="auto">
              <a:xfrm>
                <a:off x="4061711" y="1546956"/>
                <a:ext cx="2175372" cy="37604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16"/>
              <p:cNvGrpSpPr>
                <a:grpSpLocks/>
              </p:cNvGrpSpPr>
              <p:nvPr/>
            </p:nvGrpSpPr>
            <p:grpSpPr bwMode="auto">
              <a:xfrm>
                <a:off x="6276419" y="1392992"/>
                <a:ext cx="490328" cy="885527"/>
                <a:chOff x="7006" y="7547"/>
                <a:chExt cx="536" cy="949"/>
              </a:xfrm>
            </p:grpSpPr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 rot="256899" flipV="1">
                  <a:off x="7006" y="7547"/>
                  <a:ext cx="427" cy="5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Arc 24"/>
                <p:cNvSpPr>
                  <a:spLocks/>
                </p:cNvSpPr>
                <p:nvPr/>
              </p:nvSpPr>
              <p:spPr bwMode="auto">
                <a:xfrm rot="-3372138">
                  <a:off x="6864" y="7819"/>
                  <a:ext cx="907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Овал 29"/>
            <p:cNvSpPr>
              <a:spLocks noChangeArrowheads="1"/>
            </p:cNvSpPr>
            <p:nvPr/>
          </p:nvSpPr>
          <p:spPr bwMode="auto">
            <a:xfrm>
              <a:off x="2700503" y="3565285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Овал 30"/>
            <p:cNvSpPr>
              <a:spLocks noChangeArrowheads="1"/>
            </p:cNvSpPr>
            <p:nvPr/>
          </p:nvSpPr>
          <p:spPr bwMode="auto">
            <a:xfrm>
              <a:off x="6198662" y="1897807"/>
              <a:ext cx="77757" cy="79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8"/>
            <p:cNvGrpSpPr>
              <a:grpSpLocks noChangeAspect="1"/>
            </p:cNvGrpSpPr>
            <p:nvPr/>
          </p:nvGrpSpPr>
          <p:grpSpPr bwMode="auto">
            <a:xfrm>
              <a:off x="3881498" y="1118656"/>
              <a:ext cx="1140744" cy="680241"/>
              <a:chOff x="8245" y="9148"/>
              <a:chExt cx="1147" cy="670"/>
            </a:xfrm>
          </p:grpSpPr>
          <p:sp>
            <p:nvSpPr>
              <p:cNvPr id="25" name="Line 17"/>
              <p:cNvSpPr>
                <a:spLocks noChangeAspect="1" noChangeShapeType="1"/>
              </p:cNvSpPr>
              <p:nvPr/>
            </p:nvSpPr>
            <p:spPr bwMode="auto">
              <a:xfrm rot="2119475" flipV="1">
                <a:off x="8581" y="9148"/>
                <a:ext cx="427" cy="5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rc 18"/>
              <p:cNvSpPr>
                <a:spLocks noChangeAspect="1"/>
              </p:cNvSpPr>
              <p:nvPr/>
            </p:nvSpPr>
            <p:spPr bwMode="auto">
              <a:xfrm rot="-1281743">
                <a:off x="8245" y="9421"/>
                <a:ext cx="1147" cy="397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Поле 36"/>
            <p:cNvSpPr txBox="1">
              <a:spLocks noChangeAspect="1" noChangeArrowheads="1"/>
            </p:cNvSpPr>
            <p:nvPr/>
          </p:nvSpPr>
          <p:spPr bwMode="auto">
            <a:xfrm>
              <a:off x="2085764" y="4095294"/>
              <a:ext cx="645842" cy="42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оле 40"/>
            <p:cNvSpPr txBox="1">
              <a:spLocks noChangeAspect="1" noChangeArrowheads="1"/>
            </p:cNvSpPr>
            <p:nvPr/>
          </p:nvSpPr>
          <p:spPr bwMode="auto">
            <a:xfrm>
              <a:off x="5956243" y="3504632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486551"/>
                </p:ext>
              </p:extLst>
            </p:nvPr>
          </p:nvGraphicFramePr>
          <p:xfrm>
            <a:off x="4773573" y="904528"/>
            <a:ext cx="323528" cy="636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112" imgH="330057" progId="Equation.DSMT4">
                    <p:embed/>
                  </p:oleObj>
                </mc:Choice>
                <mc:Fallback>
                  <p:oleObj name="Equation" r:id="rId4" imgW="203112" imgH="330057" progId="Equation.DSMT4">
                    <p:embed/>
                    <p:pic>
                      <p:nvPicPr>
                        <p:cNvPr id="4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573" y="904528"/>
                          <a:ext cx="323528" cy="6369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97670"/>
                </p:ext>
              </p:extLst>
            </p:nvPr>
          </p:nvGraphicFramePr>
          <p:xfrm>
            <a:off x="6957649" y="1633116"/>
            <a:ext cx="291347" cy="524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66469" progId="Equation.DSMT4">
                    <p:embed/>
                  </p:oleObj>
                </mc:Choice>
                <mc:Fallback>
                  <p:oleObj name="Equation" r:id="rId6" imgW="190335" imgH="266469" progId="Equation.DSMT4">
                    <p:embed/>
                    <p:pic>
                      <p:nvPicPr>
                        <p:cNvPr id="5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7649" y="1633116"/>
                          <a:ext cx="291347" cy="5244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598981"/>
                </p:ext>
              </p:extLst>
            </p:nvPr>
          </p:nvGraphicFramePr>
          <p:xfrm>
            <a:off x="6630562" y="1057052"/>
            <a:ext cx="385339" cy="44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90" imgH="291973" progId="Equation.DSMT4">
                    <p:embed/>
                  </p:oleObj>
                </mc:Choice>
                <mc:Fallback>
                  <p:oleObj name="Equation" r:id="rId8" imgW="253890" imgH="291973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0562" y="1057052"/>
                          <a:ext cx="385339" cy="4431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1154444"/>
                </p:ext>
              </p:extLst>
            </p:nvPr>
          </p:nvGraphicFramePr>
          <p:xfrm>
            <a:off x="6157728" y="841028"/>
            <a:ext cx="323528" cy="584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24" imgH="266469" progId="Equation.DSMT4">
                    <p:embed/>
                  </p:oleObj>
                </mc:Choice>
                <mc:Fallback>
                  <p:oleObj name="Equation" r:id="rId10" imgW="203024" imgH="266469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728" y="841028"/>
                          <a:ext cx="323528" cy="584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060571"/>
                </p:ext>
              </p:extLst>
            </p:nvPr>
          </p:nvGraphicFramePr>
          <p:xfrm>
            <a:off x="3275856" y="2137296"/>
            <a:ext cx="26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355320" progId="Equation.DSMT4">
                    <p:embed/>
                  </p:oleObj>
                </mc:Choice>
                <mc:Fallback>
                  <p:oleObj name="Equation" r:id="rId12" imgW="266400" imgH="355320" progId="Equation.DSMT4">
                    <p:embed/>
                    <p:pic>
                      <p:nvPicPr>
                        <p:cNvPr id="8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137296"/>
                          <a:ext cx="26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794555"/>
                </p:ext>
              </p:extLst>
            </p:nvPr>
          </p:nvGraphicFramePr>
          <p:xfrm>
            <a:off x="4568825" y="2391544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266400" progId="Equation.DSMT4">
                    <p:embed/>
                  </p:oleObj>
                </mc:Choice>
                <mc:Fallback>
                  <p:oleObj name="Equation" r:id="rId14" imgW="177480" imgH="266400" progId="Equation.DSMT4">
                    <p:embed/>
                    <p:pic>
                      <p:nvPicPr>
                        <p:cNvPr id="9" name="Объект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5" y="2391544"/>
                          <a:ext cx="1778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687730"/>
                </p:ext>
              </p:extLst>
            </p:nvPr>
          </p:nvGraphicFramePr>
          <p:xfrm>
            <a:off x="3923732" y="1484784"/>
            <a:ext cx="323528" cy="485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8501" imgH="342751" progId="Equation.DSMT4">
                    <p:embed/>
                  </p:oleObj>
                </mc:Choice>
                <mc:Fallback>
                  <p:oleObj name="Equation" r:id="rId16" imgW="228501" imgH="342751" progId="Equation.DSMT4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732" y="1484784"/>
                          <a:ext cx="323528" cy="485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230111"/>
                </p:ext>
              </p:extLst>
            </p:nvPr>
          </p:nvGraphicFramePr>
          <p:xfrm>
            <a:off x="6173008" y="1963440"/>
            <a:ext cx="33942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501" imgH="266584" progId="Equation.DSMT4">
                    <p:embed/>
                  </p:oleObj>
                </mc:Choice>
                <mc:Fallback>
                  <p:oleObj name="Equation" r:id="rId18" imgW="228501" imgH="266584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3008" y="1963440"/>
                          <a:ext cx="339428" cy="396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59608"/>
              </p:ext>
            </p:extLst>
          </p:nvPr>
        </p:nvGraphicFramePr>
        <p:xfrm>
          <a:off x="3337505" y="570434"/>
          <a:ext cx="345175" cy="5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112" imgH="291973" progId="Equation.DSMT4">
                  <p:embed/>
                </p:oleObj>
              </mc:Choice>
              <mc:Fallback>
                <p:oleObj name="Equation" r:id="rId20" imgW="203112" imgH="291973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505" y="570434"/>
                        <a:ext cx="345175" cy="555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0" y="44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0" y="800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0" y="12001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0" y="20002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0" y="274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0" y="35623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0" y="42989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0" y="49847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0" y="53276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0" y="6051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ectangle 102"/>
          <p:cNvSpPr>
            <a:spLocks noChangeArrowheads="1"/>
          </p:cNvSpPr>
          <p:nvPr/>
        </p:nvSpPr>
        <p:spPr bwMode="auto">
          <a:xfrm>
            <a:off x="0" y="684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90936" y="4077072"/>
            <a:ext cx="245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Inertial observer’s (resting and Cartesian)</a:t>
            </a:r>
          </a:p>
        </p:txBody>
      </p: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15726"/>
              </p:ext>
            </p:extLst>
          </p:nvPr>
        </p:nvGraphicFramePr>
        <p:xfrm>
          <a:off x="759419" y="1124744"/>
          <a:ext cx="972000" cy="68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900" imgH="596900" progId="Equation.DSMT4">
                  <p:embed/>
                </p:oleObj>
              </mc:Choice>
              <mc:Fallback>
                <p:oleObj name="Equation" r:id="rId22" imgW="850900" imgH="596900" progId="Equation.DSMT4">
                  <p:embed/>
                  <p:pic>
                    <p:nvPicPr>
                      <p:cNvPr id="94" name="Объект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19" y="1124744"/>
                        <a:ext cx="972000" cy="681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84593" y="122141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e</a:t>
            </a:r>
            <a:r>
              <a:rPr lang="en-US" sz="2000" baseline="-25000" dirty="0"/>
              <a:t>1</a:t>
            </a:r>
            <a:r>
              <a:rPr lang="en-US" dirty="0"/>
              <a:t> = </a:t>
            </a:r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67721"/>
              </p:ext>
            </p:extLst>
          </p:nvPr>
        </p:nvGraphicFramePr>
        <p:xfrm>
          <a:off x="829343" y="1868573"/>
          <a:ext cx="936000" cy="64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3225" imgH="596641" progId="Equation.DSMT4">
                  <p:embed/>
                </p:oleObj>
              </mc:Choice>
              <mc:Fallback>
                <p:oleObj name="Equation" r:id="rId24" imgW="863225" imgH="596641" progId="Equation.DSMT4">
                  <p:embed/>
                  <p:pic>
                    <p:nvPicPr>
                      <p:cNvPr id="97" name="Объект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43" y="1868573"/>
                        <a:ext cx="936000" cy="64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59024" y="1963003"/>
            <a:ext cx="6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e</a:t>
            </a:r>
            <a:r>
              <a:rPr lang="en-US" sz="2000" baseline="-25000" dirty="0"/>
              <a:t>2</a:t>
            </a:r>
            <a:r>
              <a:rPr lang="en-US" dirty="0"/>
              <a:t> =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7280" y="2645639"/>
            <a:ext cx="6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e</a:t>
            </a:r>
            <a:r>
              <a:rPr lang="en-US" sz="2000" baseline="-25000" dirty="0"/>
              <a:t>3</a:t>
            </a:r>
            <a:r>
              <a:rPr lang="en-US" dirty="0"/>
              <a:t> = </a:t>
            </a:r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" name="Объект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74128"/>
              </p:ext>
            </p:extLst>
          </p:nvPr>
        </p:nvGraphicFramePr>
        <p:xfrm>
          <a:off x="858480" y="2543561"/>
          <a:ext cx="936000" cy="64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63225" imgH="596641" progId="Equation.DSMT4">
                  <p:embed/>
                </p:oleObj>
              </mc:Choice>
              <mc:Fallback>
                <p:oleObj name="Equation" r:id="rId26" imgW="863225" imgH="596641" progId="Equation.DSMT4">
                  <p:embed/>
                  <p:pic>
                    <p:nvPicPr>
                      <p:cNvPr id="101" name="Объект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480" y="2543561"/>
                        <a:ext cx="936000" cy="64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0665" y="5419645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en-US" dirty="0"/>
          </a:p>
        </p:txBody>
      </p:sp>
      <p:graphicFrame>
        <p:nvGraphicFramePr>
          <p:cNvPr id="103" name="Объект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23017"/>
              </p:ext>
            </p:extLst>
          </p:nvPr>
        </p:nvGraphicFramePr>
        <p:xfrm>
          <a:off x="784696" y="5267623"/>
          <a:ext cx="1512000" cy="82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55600" imgH="520560" progId="Equation.DSMT4">
                  <p:embed/>
                </p:oleObj>
              </mc:Choice>
              <mc:Fallback>
                <p:oleObj name="Equation" r:id="rId28" imgW="1155600" imgH="520560" progId="Equation.DSMT4">
                  <p:embed/>
                  <p:pic>
                    <p:nvPicPr>
                      <p:cNvPr id="103" name="Объект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96" y="5267623"/>
                        <a:ext cx="1512000" cy="82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033913"/>
              </p:ext>
            </p:extLst>
          </p:nvPr>
        </p:nvGraphicFramePr>
        <p:xfrm>
          <a:off x="2466975" y="5265738"/>
          <a:ext cx="1547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80800" imgH="520560" progId="Equation.DSMT4">
                  <p:embed/>
                </p:oleObj>
              </mc:Choice>
              <mc:Fallback>
                <p:oleObj name="Equation" r:id="rId30" imgW="1180800" imgH="520560" progId="Equation.DSMT4">
                  <p:embed/>
                  <p:pic>
                    <p:nvPicPr>
                      <p:cNvPr id="104" name="Объект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265738"/>
                        <a:ext cx="1547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68775"/>
              </p:ext>
            </p:extLst>
          </p:nvPr>
        </p:nvGraphicFramePr>
        <p:xfrm>
          <a:off x="4206248" y="5245937"/>
          <a:ext cx="15128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55600" imgH="520560" progId="Equation.DSMT4">
                  <p:embed/>
                </p:oleObj>
              </mc:Choice>
              <mc:Fallback>
                <p:oleObj name="Equation" r:id="rId32" imgW="1155600" imgH="520560" progId="Equation.DSMT4">
                  <p:embed/>
                  <p:pic>
                    <p:nvPicPr>
                      <p:cNvPr id="105" name="Объект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248" y="5245937"/>
                        <a:ext cx="15128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Прямая со стрелкой 106"/>
          <p:cNvCxnSpPr/>
          <p:nvPr/>
        </p:nvCxnSpPr>
        <p:spPr>
          <a:xfrm flipH="1" flipV="1">
            <a:off x="1835696" y="1963003"/>
            <a:ext cx="942564" cy="211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551479" y="3108864"/>
                <a:ext cx="719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79" y="3108864"/>
                <a:ext cx="719640" cy="369332"/>
              </a:xfrm>
              <a:prstGeom prst="rect">
                <a:avLst/>
              </a:prstGeom>
              <a:blipFill rotWithShape="1">
                <a:blip r:embed="rId35"/>
                <a:stretch>
                  <a:fillRect l="-7627" t="-13115" r="-14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1471"/>
              </p:ext>
            </p:extLst>
          </p:nvPr>
        </p:nvGraphicFramePr>
        <p:xfrm>
          <a:off x="7331075" y="2927350"/>
          <a:ext cx="15859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384200" imgH="672840" progId="Equation.DSMT4">
                  <p:embed/>
                </p:oleObj>
              </mc:Choice>
              <mc:Fallback>
                <p:oleObj name="Equation" r:id="rId36" imgW="1384200" imgH="672840" progId="Equation.DSMT4">
                  <p:embed/>
                  <p:pic>
                    <p:nvPicPr>
                      <p:cNvPr id="111" name="Объект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927350"/>
                        <a:ext cx="1585913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79"/>
          <p:cNvSpPr>
            <a:spLocks noChangeArrowheads="1"/>
          </p:cNvSpPr>
          <p:nvPr/>
        </p:nvSpPr>
        <p:spPr bwMode="auto">
          <a:xfrm>
            <a:off x="0" y="59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88737"/>
              </p:ext>
            </p:extLst>
          </p:nvPr>
        </p:nvGraphicFramePr>
        <p:xfrm>
          <a:off x="7335838" y="3643313"/>
          <a:ext cx="161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409400" imgH="672840" progId="Equation.DSMT4">
                  <p:embed/>
                </p:oleObj>
              </mc:Choice>
              <mc:Fallback>
                <p:oleObj name="Equation" r:id="rId38" imgW="1409400" imgH="672840" progId="Equation.DSMT4">
                  <p:embed/>
                  <p:pic>
                    <p:nvPicPr>
                      <p:cNvPr id="113" name="Объект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3643313"/>
                        <a:ext cx="16144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939348"/>
              </p:ext>
            </p:extLst>
          </p:nvPr>
        </p:nvGraphicFramePr>
        <p:xfrm>
          <a:off x="7343775" y="4425950"/>
          <a:ext cx="1600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396800" imgH="672840" progId="Equation.DSMT4">
                  <p:embed/>
                </p:oleObj>
              </mc:Choice>
              <mc:Fallback>
                <p:oleObj name="Equation" r:id="rId40" imgW="1396800" imgH="672840" progId="Equation.DSMT4">
                  <p:embed/>
                  <p:pic>
                    <p:nvPicPr>
                      <p:cNvPr id="114" name="Объект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4425950"/>
                        <a:ext cx="1600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7524328" y="2505792"/>
            <a:ext cx="144016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Comoving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(curvilinear)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665" y="4849504"/>
            <a:ext cx="144016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Comoving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(curvilinear)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116"/>
              <p:cNvSpPr/>
              <p:nvPr/>
            </p:nvSpPr>
            <p:spPr>
              <a:xfrm>
                <a:off x="6925055" y="5219908"/>
                <a:ext cx="2091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ym typeface="Symbol"/>
                  </a:rPr>
                  <a:t>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</a:t>
                </a:r>
                <a:r>
                  <a:rPr lang="en-US" sz="2000" dirty="0">
                    <a:sym typeface="Symbol"/>
                  </a:rPr>
                  <a:t>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</a:t>
                </a:r>
                <a:r>
                  <a:rPr lang="en-US" sz="2000" dirty="0">
                    <a:sym typeface="Symbol"/>
                  </a:rPr>
                  <a:t>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 </a:t>
                </a:r>
                <a:r>
                  <a:rPr lang="en-US" sz="2000" i="1" dirty="0"/>
                  <a:t>t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17" name="Прямоугольник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055" y="5219908"/>
                <a:ext cx="2091768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1060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117"/>
              <p:cNvSpPr/>
              <p:nvPr/>
            </p:nvSpPr>
            <p:spPr>
              <a:xfrm>
                <a:off x="1013519" y="6228020"/>
                <a:ext cx="1922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>
                    <a:sym typeface="Symbol"/>
                  </a:rPr>
                  <a:t>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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</a:t>
                </a:r>
                <a:r>
                  <a:rPr lang="en-US" baseline="-25000" dirty="0"/>
                  <a:t>3</a:t>
                </a:r>
                <a:r>
                  <a:rPr lang="en-US" dirty="0"/>
                  <a:t>,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8" name="Прямоугольник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19" y="6228020"/>
                <a:ext cx="1922193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11667" r="-28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4782" y="692696"/>
            <a:ext cx="230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Georgia" panose="02040502050405020303" pitchFamily="18" charset="0"/>
              </a:rPr>
              <a:t>e</a:t>
            </a:r>
            <a:r>
              <a:rPr lang="en-US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ru-RU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Georgia" panose="02040502050405020303" pitchFamily="18" charset="0"/>
              </a:rPr>
              <a:t>e</a:t>
            </a:r>
            <a:r>
              <a:rPr lang="ru-RU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+ 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ru-RU" i="1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Georgia" panose="02040502050405020303" pitchFamily="18" charset="0"/>
              </a:rPr>
              <a:t>e</a:t>
            </a:r>
            <a:r>
              <a:rPr lang="ru-RU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3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8" grpId="0"/>
      <p:bldP spid="99" grpId="0"/>
      <p:bldP spid="102" grpId="0"/>
      <p:bldP spid="109" grpId="0"/>
      <p:bldP spid="115" grpId="0"/>
      <p:bldP spid="116" grpId="0"/>
      <p:bldP spid="117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/>
          <p:cNvCxnSpPr/>
          <p:nvPr/>
        </p:nvCxnSpPr>
        <p:spPr bwMode="auto">
          <a:xfrm rot="19380000">
            <a:off x="-604838" y="3250204"/>
            <a:ext cx="9209088" cy="0"/>
          </a:xfrm>
          <a:prstGeom prst="straightConnector1">
            <a:avLst/>
          </a:prstGeom>
          <a:ln w="3175">
            <a:solidFill>
              <a:srgbClr val="FF33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 bwMode="auto">
          <a:xfrm>
            <a:off x="290513" y="5832475"/>
            <a:ext cx="50800" cy="49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Овал 19"/>
          <p:cNvSpPr/>
          <p:nvPr/>
        </p:nvSpPr>
        <p:spPr bwMode="auto">
          <a:xfrm>
            <a:off x="7634288" y="261938"/>
            <a:ext cx="8572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79" name="TextBox 25"/>
          <p:cNvSpPr txBox="1">
            <a:spLocks noChangeArrowheads="1"/>
          </p:cNvSpPr>
          <p:nvPr/>
        </p:nvSpPr>
        <p:spPr bwMode="auto">
          <a:xfrm rot="19380000">
            <a:off x="3569150" y="2730888"/>
            <a:ext cx="1439976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C00000"/>
                </a:solidFill>
              </a:rPr>
              <a:t>150</a:t>
            </a:r>
            <a:r>
              <a:rPr lang="en-US" altLang="en-US" sz="1400" dirty="0">
                <a:solidFill>
                  <a:srgbClr val="C00000"/>
                </a:solidFill>
              </a:rPr>
              <a:t> x </a:t>
            </a:r>
            <a:r>
              <a:rPr lang="en-US" altLang="en-US" sz="1800" dirty="0">
                <a:solidFill>
                  <a:srgbClr val="C00000"/>
                </a:solidFill>
              </a:rPr>
              <a:t>10</a:t>
            </a:r>
            <a:r>
              <a:rPr lang="en-US" altLang="en-US" sz="1800" baseline="30000" dirty="0">
                <a:solidFill>
                  <a:srgbClr val="C00000"/>
                </a:solidFill>
              </a:rPr>
              <a:t>6</a:t>
            </a:r>
            <a:r>
              <a:rPr lang="ru-RU" altLang="en-US" sz="1800" dirty="0">
                <a:solidFill>
                  <a:srgbClr val="C00000"/>
                </a:solidFill>
              </a:rPr>
              <a:t>. </a:t>
            </a:r>
            <a:r>
              <a:rPr lang="en-US" altLang="en-US" sz="1800" dirty="0">
                <a:solidFill>
                  <a:srgbClr val="C00000"/>
                </a:solidFill>
              </a:rPr>
              <a:t>km</a:t>
            </a:r>
          </a:p>
        </p:txBody>
      </p:sp>
      <p:sp>
        <p:nvSpPr>
          <p:cNvPr id="3080" name="TextBox 26"/>
          <p:cNvSpPr txBox="1">
            <a:spLocks noChangeArrowheads="1"/>
          </p:cNvSpPr>
          <p:nvPr/>
        </p:nvSpPr>
        <p:spPr bwMode="auto">
          <a:xfrm>
            <a:off x="35496" y="5210036"/>
            <a:ext cx="2156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33CC"/>
                </a:solidFill>
              </a:rPr>
              <a:t>EARTH</a:t>
            </a:r>
            <a:r>
              <a:rPr lang="ru-RU" altLang="en-US" sz="2000" b="1" dirty="0">
                <a:solidFill>
                  <a:srgbClr val="0033CC"/>
                </a:solidFill>
              </a:rPr>
              <a:t>+</a:t>
            </a:r>
            <a:r>
              <a:rPr lang="en-US" altLang="en-US" sz="2000" b="1" dirty="0">
                <a:solidFill>
                  <a:srgbClr val="0033CC"/>
                </a:solidFill>
              </a:rPr>
              <a:t>Moon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0033CC"/>
                </a:solidFill>
                <a:latin typeface="Georgia" pitchFamily="18" charset="0"/>
              </a:rPr>
              <a:t>D</a:t>
            </a:r>
            <a:r>
              <a:rPr lang="en-US" altLang="en-US" sz="2000" b="1" dirty="0">
                <a:solidFill>
                  <a:srgbClr val="0033CC"/>
                </a:solidFill>
              </a:rPr>
              <a:t> = 0,</a:t>
            </a:r>
            <a:r>
              <a:rPr lang="ru-RU" altLang="en-US" sz="2000" b="1" dirty="0">
                <a:solidFill>
                  <a:srgbClr val="0033CC"/>
                </a:solidFill>
              </a:rPr>
              <a:t>77</a:t>
            </a:r>
            <a:r>
              <a:rPr lang="en-US" altLang="en-US" sz="2000" b="1" dirty="0">
                <a:solidFill>
                  <a:srgbClr val="0033CC"/>
                </a:solidFill>
              </a:rPr>
              <a:t> </a:t>
            </a:r>
            <a:r>
              <a:rPr lang="en-US" altLang="en-US" sz="1400" dirty="0">
                <a:solidFill>
                  <a:srgbClr val="0033CC"/>
                </a:solidFill>
              </a:rPr>
              <a:t>x</a:t>
            </a:r>
            <a:r>
              <a:rPr lang="en-US" altLang="en-US" sz="2000" b="1" dirty="0">
                <a:solidFill>
                  <a:srgbClr val="0033CC"/>
                </a:solidFill>
              </a:rPr>
              <a:t>10</a:t>
            </a:r>
            <a:r>
              <a:rPr lang="en-US" altLang="en-US" sz="2000" b="1" baseline="30000" dirty="0">
                <a:solidFill>
                  <a:srgbClr val="0033CC"/>
                </a:solidFill>
              </a:rPr>
              <a:t>6</a:t>
            </a:r>
            <a:r>
              <a:rPr lang="ru-RU" altLang="en-US" sz="2000" b="1" dirty="0">
                <a:solidFill>
                  <a:srgbClr val="0033CC"/>
                </a:solidFill>
              </a:rPr>
              <a:t> </a:t>
            </a:r>
            <a:r>
              <a:rPr lang="en-US" altLang="en-US" sz="2000" b="1" dirty="0">
                <a:solidFill>
                  <a:srgbClr val="0033CC"/>
                </a:solidFill>
              </a:rPr>
              <a:t>km</a:t>
            </a:r>
          </a:p>
        </p:txBody>
      </p:sp>
      <p:sp>
        <p:nvSpPr>
          <p:cNvPr id="3081" name="TextBox 27"/>
          <p:cNvSpPr txBox="1">
            <a:spLocks noChangeArrowheads="1"/>
          </p:cNvSpPr>
          <p:nvPr/>
        </p:nvSpPr>
        <p:spPr bwMode="auto">
          <a:xfrm>
            <a:off x="6708454" y="229429"/>
            <a:ext cx="2328042" cy="5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      SUN</a:t>
            </a:r>
            <a:endParaRPr lang="ru-RU" altLang="en-US" sz="2000" b="1" dirty="0">
              <a:solidFill>
                <a:srgbClr val="C00000"/>
              </a:solidFill>
            </a:endParaRPr>
          </a:p>
          <a:p>
            <a:pPr algn="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Georgia" pitchFamily="18" charset="0"/>
              </a:rPr>
              <a:t>D</a:t>
            </a:r>
            <a:r>
              <a:rPr lang="en-US" altLang="en-US" sz="2000" b="1" dirty="0">
                <a:solidFill>
                  <a:srgbClr val="C00000"/>
                </a:solidFill>
              </a:rPr>
              <a:t> = 1</a:t>
            </a:r>
            <a:r>
              <a:rPr lang="ru-RU" altLang="en-US" sz="2000" b="1" dirty="0">
                <a:solidFill>
                  <a:srgbClr val="C00000"/>
                </a:solidFill>
              </a:rPr>
              <a:t>,</a:t>
            </a:r>
            <a:r>
              <a:rPr lang="en-US" altLang="en-US" sz="2000" b="1" dirty="0">
                <a:solidFill>
                  <a:srgbClr val="C00000"/>
                </a:solidFill>
              </a:rPr>
              <a:t>39 x </a:t>
            </a:r>
            <a:r>
              <a:rPr lang="en-US" altLang="en-US" sz="2000" dirty="0">
                <a:solidFill>
                  <a:srgbClr val="C00000"/>
                </a:solidFill>
              </a:rPr>
              <a:t>10</a:t>
            </a:r>
            <a:r>
              <a:rPr lang="en-US" altLang="en-US" sz="2000" baseline="30000" dirty="0">
                <a:solidFill>
                  <a:srgbClr val="C00000"/>
                </a:solidFill>
              </a:rPr>
              <a:t>6</a:t>
            </a:r>
            <a:r>
              <a:rPr lang="ru-RU" altLang="en-US" sz="2000" dirty="0">
                <a:solidFill>
                  <a:srgbClr val="C00000"/>
                </a:solidFill>
              </a:rPr>
              <a:t>. </a:t>
            </a:r>
            <a:r>
              <a:rPr lang="en-US" altLang="en-US" sz="2000" dirty="0">
                <a:solidFill>
                  <a:srgbClr val="C00000"/>
                </a:solidFill>
              </a:rPr>
              <a:t>km</a:t>
            </a:r>
          </a:p>
        </p:txBody>
      </p:sp>
      <p:grpSp>
        <p:nvGrpSpPr>
          <p:cNvPr id="33" name="Группа 32"/>
          <p:cNvGrpSpPr>
            <a:grpSpLocks noChangeAspect="1"/>
          </p:cNvGrpSpPr>
          <p:nvPr/>
        </p:nvGrpSpPr>
        <p:grpSpPr bwMode="auto">
          <a:xfrm>
            <a:off x="3131841" y="3117431"/>
            <a:ext cx="5061768" cy="3407913"/>
            <a:chOff x="-722949" y="-95652"/>
            <a:chExt cx="11032100" cy="7427730"/>
          </a:xfrm>
        </p:grpSpPr>
        <p:grpSp>
          <p:nvGrpSpPr>
            <p:cNvPr id="34" name="Группа 10"/>
            <p:cNvGrpSpPr>
              <a:grpSpLocks noChangeAspect="1"/>
            </p:cNvGrpSpPr>
            <p:nvPr/>
          </p:nvGrpSpPr>
          <p:grpSpPr bwMode="auto">
            <a:xfrm rot="-2220000">
              <a:off x="-556850" y="3395111"/>
              <a:ext cx="10003386" cy="324000"/>
              <a:chOff x="165721" y="2295668"/>
              <a:chExt cx="7199733" cy="233192"/>
            </a:xfrm>
          </p:grpSpPr>
          <p:sp>
            <p:nvSpPr>
              <p:cNvPr id="39" name="Овал 38"/>
              <p:cNvSpPr/>
              <p:nvPr/>
            </p:nvSpPr>
            <p:spPr>
              <a:xfrm>
                <a:off x="166216" y="2291053"/>
                <a:ext cx="233411" cy="233417"/>
              </a:xfrm>
              <a:prstGeom prst="ellipse">
                <a:avLst/>
              </a:prstGeom>
              <a:solidFill>
                <a:srgbClr val="0D86FF"/>
              </a:solidFill>
              <a:ln w="28575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" name="Прямая со стрелкой 39"/>
              <p:cNvCxnSpPr/>
              <p:nvPr/>
            </p:nvCxnSpPr>
            <p:spPr>
              <a:xfrm flipV="1">
                <a:off x="393935" y="2412611"/>
                <a:ext cx="6912905" cy="0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>
                <a:spLocks noChangeAspect="1"/>
              </p:cNvSpPr>
              <p:nvPr/>
            </p:nvSpPr>
            <p:spPr>
              <a:xfrm>
                <a:off x="7296664" y="2362915"/>
                <a:ext cx="68513" cy="6967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5" name="TextBox 18"/>
            <p:cNvSpPr txBox="1">
              <a:spLocks noChangeArrowheads="1"/>
            </p:cNvSpPr>
            <p:nvPr/>
          </p:nvSpPr>
          <p:spPr bwMode="auto">
            <a:xfrm>
              <a:off x="-722949" y="6684600"/>
              <a:ext cx="7050334" cy="647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 i="1" dirty="0">
                  <a:solidFill>
                    <a:srgbClr val="0033CC"/>
                  </a:solidFill>
                  <a:latin typeface="Georgia" pitchFamily="18" charset="0"/>
                </a:rPr>
                <a:t>D</a:t>
              </a:r>
              <a:r>
                <a:rPr lang="en-US" altLang="en-US" sz="1800" b="1" dirty="0">
                  <a:solidFill>
                    <a:srgbClr val="0033CC"/>
                  </a:solidFill>
                </a:rPr>
                <a:t> = </a:t>
              </a:r>
              <a:r>
                <a:rPr lang="ru-RU" altLang="en-US" sz="1800" dirty="0">
                  <a:solidFill>
                    <a:srgbClr val="0033CC"/>
                  </a:solidFill>
                </a:rPr>
                <a:t>12,7</a:t>
              </a:r>
              <a:r>
                <a:rPr lang="en-US" altLang="en-US" sz="1400" dirty="0">
                  <a:solidFill>
                    <a:srgbClr val="0033CC"/>
                  </a:solidFill>
                </a:rPr>
                <a:t>x</a:t>
              </a:r>
              <a:r>
                <a:rPr lang="en-US" altLang="en-US" sz="1800" dirty="0">
                  <a:solidFill>
                    <a:srgbClr val="0033CC"/>
                  </a:solidFill>
                </a:rPr>
                <a:t>10</a:t>
              </a:r>
              <a:r>
                <a:rPr lang="en-US" altLang="en-US" sz="1800" baseline="30000" dirty="0">
                  <a:solidFill>
                    <a:srgbClr val="0033CC"/>
                  </a:solidFill>
                </a:rPr>
                <a:t>3</a:t>
              </a:r>
              <a:r>
                <a:rPr lang="en-US" altLang="en-US" sz="1800" dirty="0">
                  <a:solidFill>
                    <a:srgbClr val="0033CC"/>
                  </a:solidFill>
                </a:rPr>
                <a:t> km</a:t>
              </a:r>
            </a:p>
          </p:txBody>
        </p:sp>
        <p:sp>
          <p:nvSpPr>
            <p:cNvPr id="37" name="TextBox 22"/>
            <p:cNvSpPr txBox="1">
              <a:spLocks noChangeArrowheads="1"/>
            </p:cNvSpPr>
            <p:nvPr/>
          </p:nvSpPr>
          <p:spPr bwMode="auto">
            <a:xfrm>
              <a:off x="-451720" y="5684407"/>
              <a:ext cx="2239828" cy="70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0033CC"/>
                  </a:solidFill>
                </a:rPr>
                <a:t>Earth</a:t>
              </a: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8402657" y="-95652"/>
              <a:ext cx="1906494" cy="70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Moon</a:t>
              </a:r>
            </a:p>
          </p:txBody>
        </p:sp>
      </p:grpSp>
      <p:sp>
        <p:nvSpPr>
          <p:cNvPr id="2" name="Полилиния 1"/>
          <p:cNvSpPr/>
          <p:nvPr/>
        </p:nvSpPr>
        <p:spPr>
          <a:xfrm rot="456580">
            <a:off x="363742" y="4343726"/>
            <a:ext cx="4509512" cy="1963689"/>
          </a:xfrm>
          <a:custGeom>
            <a:avLst/>
            <a:gdLst>
              <a:gd name="connsiteX0" fmla="*/ 0 w 4099560"/>
              <a:gd name="connsiteY0" fmla="*/ 1515430 h 1717704"/>
              <a:gd name="connsiteX1" fmla="*/ 441960 w 4099560"/>
              <a:gd name="connsiteY1" fmla="*/ 1698310 h 1717704"/>
              <a:gd name="connsiteX2" fmla="*/ 1889760 w 4099560"/>
              <a:gd name="connsiteY2" fmla="*/ 1103950 h 1717704"/>
              <a:gd name="connsiteX3" fmla="*/ 3444240 w 4099560"/>
              <a:gd name="connsiteY3" fmla="*/ 113350 h 1717704"/>
              <a:gd name="connsiteX4" fmla="*/ 4099560 w 4099560"/>
              <a:gd name="connsiteY4" fmla="*/ 21910 h 1717704"/>
              <a:gd name="connsiteX5" fmla="*/ 4099560 w 4099560"/>
              <a:gd name="connsiteY5" fmla="*/ 21910 h 171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560" h="1717704">
                <a:moveTo>
                  <a:pt x="0" y="1515430"/>
                </a:moveTo>
                <a:cubicBezTo>
                  <a:pt x="63500" y="1641160"/>
                  <a:pt x="127000" y="1766890"/>
                  <a:pt x="441960" y="1698310"/>
                </a:cubicBezTo>
                <a:cubicBezTo>
                  <a:pt x="756920" y="1629730"/>
                  <a:pt x="1389380" y="1368110"/>
                  <a:pt x="1889760" y="1103950"/>
                </a:cubicBezTo>
                <a:cubicBezTo>
                  <a:pt x="2390140" y="839790"/>
                  <a:pt x="3075940" y="293690"/>
                  <a:pt x="3444240" y="113350"/>
                </a:cubicBezTo>
                <a:cubicBezTo>
                  <a:pt x="3812540" y="-66990"/>
                  <a:pt x="4099560" y="21910"/>
                  <a:pt x="4099560" y="21910"/>
                </a:cubicBezTo>
                <a:lnTo>
                  <a:pt x="4099560" y="21910"/>
                </a:lnTo>
              </a:path>
            </a:pathLst>
          </a:custGeom>
          <a:noFill/>
          <a:ln w="952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 2"/>
          <p:cNvSpPr/>
          <p:nvPr/>
        </p:nvSpPr>
        <p:spPr>
          <a:xfrm>
            <a:off x="3565874" y="3294331"/>
            <a:ext cx="3733695" cy="2878045"/>
          </a:xfrm>
          <a:custGeom>
            <a:avLst/>
            <a:gdLst>
              <a:gd name="connsiteX0" fmla="*/ 3733695 w 3733695"/>
              <a:gd name="connsiteY0" fmla="*/ 117348 h 2878045"/>
              <a:gd name="connsiteX1" fmla="*/ 3627015 w 3733695"/>
              <a:gd name="connsiteY1" fmla="*/ 25908 h 2878045"/>
              <a:gd name="connsiteX2" fmla="*/ 3322215 w 3733695"/>
              <a:gd name="connsiteY2" fmla="*/ 86868 h 2878045"/>
              <a:gd name="connsiteX3" fmla="*/ 2362095 w 3733695"/>
              <a:gd name="connsiteY3" fmla="*/ 894588 h 2878045"/>
              <a:gd name="connsiteX4" fmla="*/ 1981095 w 3733695"/>
              <a:gd name="connsiteY4" fmla="*/ 1245108 h 2878045"/>
              <a:gd name="connsiteX5" fmla="*/ 1615335 w 3733695"/>
              <a:gd name="connsiteY5" fmla="*/ 1458468 h 2878045"/>
              <a:gd name="connsiteX6" fmla="*/ 1462935 w 3733695"/>
              <a:gd name="connsiteY6" fmla="*/ 1367028 h 2878045"/>
              <a:gd name="connsiteX7" fmla="*/ 1554375 w 3733695"/>
              <a:gd name="connsiteY7" fmla="*/ 1519428 h 2878045"/>
              <a:gd name="connsiteX8" fmla="*/ 1386735 w 3733695"/>
              <a:gd name="connsiteY8" fmla="*/ 1671828 h 2878045"/>
              <a:gd name="connsiteX9" fmla="*/ 411375 w 3733695"/>
              <a:gd name="connsiteY9" fmla="*/ 2388108 h 2878045"/>
              <a:gd name="connsiteX10" fmla="*/ 15135 w 3733695"/>
              <a:gd name="connsiteY10" fmla="*/ 2814828 h 2878045"/>
              <a:gd name="connsiteX11" fmla="*/ 76095 w 3733695"/>
              <a:gd name="connsiteY11" fmla="*/ 2875788 h 2878045"/>
              <a:gd name="connsiteX12" fmla="*/ 76095 w 3733695"/>
              <a:gd name="connsiteY12" fmla="*/ 2875788 h 28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3695" h="2878045">
                <a:moveTo>
                  <a:pt x="3733695" y="117348"/>
                </a:moveTo>
                <a:cubicBezTo>
                  <a:pt x="3714645" y="74168"/>
                  <a:pt x="3695595" y="30988"/>
                  <a:pt x="3627015" y="25908"/>
                </a:cubicBezTo>
                <a:cubicBezTo>
                  <a:pt x="3558435" y="20828"/>
                  <a:pt x="3533035" y="-57912"/>
                  <a:pt x="3322215" y="86868"/>
                </a:cubicBezTo>
                <a:cubicBezTo>
                  <a:pt x="3111395" y="231648"/>
                  <a:pt x="2585615" y="701548"/>
                  <a:pt x="2362095" y="894588"/>
                </a:cubicBezTo>
                <a:cubicBezTo>
                  <a:pt x="2138575" y="1087628"/>
                  <a:pt x="2105555" y="1151128"/>
                  <a:pt x="1981095" y="1245108"/>
                </a:cubicBezTo>
                <a:cubicBezTo>
                  <a:pt x="1856635" y="1339088"/>
                  <a:pt x="1701695" y="1438148"/>
                  <a:pt x="1615335" y="1458468"/>
                </a:cubicBezTo>
                <a:cubicBezTo>
                  <a:pt x="1528975" y="1478788"/>
                  <a:pt x="1473095" y="1356868"/>
                  <a:pt x="1462935" y="1367028"/>
                </a:cubicBezTo>
                <a:cubicBezTo>
                  <a:pt x="1452775" y="1377188"/>
                  <a:pt x="1567075" y="1468628"/>
                  <a:pt x="1554375" y="1519428"/>
                </a:cubicBezTo>
                <a:cubicBezTo>
                  <a:pt x="1541675" y="1570228"/>
                  <a:pt x="1577235" y="1527048"/>
                  <a:pt x="1386735" y="1671828"/>
                </a:cubicBezTo>
                <a:cubicBezTo>
                  <a:pt x="1196235" y="1816608"/>
                  <a:pt x="639975" y="2197608"/>
                  <a:pt x="411375" y="2388108"/>
                </a:cubicBezTo>
                <a:cubicBezTo>
                  <a:pt x="182775" y="2578608"/>
                  <a:pt x="71015" y="2733548"/>
                  <a:pt x="15135" y="2814828"/>
                </a:cubicBezTo>
                <a:cubicBezTo>
                  <a:pt x="-40745" y="2896108"/>
                  <a:pt x="76095" y="2875788"/>
                  <a:pt x="76095" y="2875788"/>
                </a:cubicBezTo>
                <a:lnTo>
                  <a:pt x="76095" y="2875788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 rot="19380000">
            <a:off x="5017218" y="4539390"/>
            <a:ext cx="1404937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33CC"/>
                </a:solidFill>
              </a:rPr>
              <a:t>384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b="1" dirty="0">
                <a:solidFill>
                  <a:srgbClr val="0033CC"/>
                </a:solidFill>
              </a:rPr>
              <a:t>x</a:t>
            </a:r>
            <a:r>
              <a:rPr lang="ru-RU" altLang="en-US" sz="1400" b="1" dirty="0">
                <a:solidFill>
                  <a:srgbClr val="0033CC"/>
                </a:solidFill>
              </a:rPr>
              <a:t> </a:t>
            </a:r>
            <a:r>
              <a:rPr lang="en-US" altLang="en-US" sz="1800" b="1" dirty="0">
                <a:solidFill>
                  <a:srgbClr val="0033CC"/>
                </a:solidFill>
              </a:rPr>
              <a:t>10</a:t>
            </a:r>
            <a:r>
              <a:rPr lang="en-US" altLang="en-US" sz="1800" b="1" baseline="30000" dirty="0">
                <a:solidFill>
                  <a:srgbClr val="0033CC"/>
                </a:solidFill>
              </a:rPr>
              <a:t>3</a:t>
            </a:r>
            <a:r>
              <a:rPr lang="en-US" altLang="en-US" sz="1800" b="1" dirty="0">
                <a:solidFill>
                  <a:srgbClr val="0033CC"/>
                </a:solidFill>
              </a:rPr>
              <a:t> km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156" y="92531"/>
            <a:ext cx="6982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Astronomy scales and </a:t>
            </a:r>
          </a:p>
          <a:p>
            <a:r>
              <a:rPr lang="en-US" sz="2200" b="1" dirty="0">
                <a:solidFill>
                  <a:srgbClr val="0033CC"/>
                </a:solidFill>
              </a:rPr>
              <a:t>conception of material point</a:t>
            </a:r>
            <a:endParaRPr lang="ru-RU" sz="2200" b="1" dirty="0">
              <a:solidFill>
                <a:srgbClr val="0033CC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3578" y="458112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19465695">
            <a:off x="3950464" y="584458"/>
            <a:ext cx="2872671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 b="1" i="1" dirty="0" err="1">
                <a:latin typeface="Georgia" panose="02040502050405020303" pitchFamily="18" charset="0"/>
              </a:rPr>
              <a:t>L</a:t>
            </a:r>
            <a:r>
              <a:rPr lang="en-US" altLang="en-US" sz="2400" baseline="-28000" dirty="0" err="1">
                <a:latin typeface="Georgia" panose="02040502050405020303" pitchFamily="18" charset="0"/>
              </a:rPr>
              <a:t>cos</a:t>
            </a:r>
            <a:r>
              <a:rPr lang="en-US" altLang="en-US" sz="2400" dirty="0"/>
              <a:t> = 1000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solidFill>
                  <a:srgbClr val="0033CC"/>
                </a:solidFill>
              </a:rPr>
              <a:t>10</a:t>
            </a:r>
            <a:r>
              <a:rPr lang="en-US" altLang="en-US" sz="2400" baseline="30000" dirty="0">
                <a:solidFill>
                  <a:srgbClr val="0033CC"/>
                </a:solidFill>
              </a:rPr>
              <a:t>9</a:t>
            </a:r>
            <a:r>
              <a:rPr lang="en-US" altLang="en-US" sz="2400" dirty="0">
                <a:solidFill>
                  <a:srgbClr val="0033CC"/>
                </a:solidFill>
              </a:rPr>
              <a:t> km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0" y="4145452"/>
            <a:ext cx="1808075" cy="29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eorgia" panose="02040502050405020303" pitchFamily="18" charset="0"/>
              </a:rPr>
              <a:t>L</a:t>
            </a:r>
            <a:r>
              <a:rPr lang="en-US" altLang="en-US" sz="1800" dirty="0"/>
              <a:t> = 3</a:t>
            </a:r>
            <a:r>
              <a:rPr lang="en-US" altLang="en-US" sz="1400" dirty="0">
                <a:solidFill>
                  <a:srgbClr val="0033CC"/>
                </a:solidFill>
              </a:rPr>
              <a:t>x</a:t>
            </a:r>
            <a:r>
              <a:rPr lang="en-US" altLang="en-US" sz="1800" dirty="0">
                <a:solidFill>
                  <a:srgbClr val="0033CC"/>
                </a:solidFill>
              </a:rPr>
              <a:t>10</a:t>
            </a:r>
            <a:r>
              <a:rPr lang="en-US" altLang="en-US" sz="1800" baseline="30000" dirty="0">
                <a:solidFill>
                  <a:srgbClr val="0033CC"/>
                </a:solidFill>
              </a:rPr>
              <a:t>9</a:t>
            </a:r>
            <a:r>
              <a:rPr lang="en-US" altLang="en-US" sz="1800" dirty="0">
                <a:solidFill>
                  <a:srgbClr val="0033CC"/>
                </a:solidFill>
              </a:rPr>
              <a:t> km</a:t>
            </a:r>
          </a:p>
        </p:txBody>
      </p:sp>
      <p:cxnSp>
        <p:nvCxnSpPr>
          <p:cNvPr id="8" name="Прямая со стрелкой 7"/>
          <p:cNvCxnSpPr>
            <a:stCxn id="5" idx="6"/>
          </p:cNvCxnSpPr>
          <p:nvPr/>
        </p:nvCxnSpPr>
        <p:spPr>
          <a:xfrm flipV="1">
            <a:off x="289578" y="94954"/>
            <a:ext cx="6415387" cy="450417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9" grpId="0" animBg="1"/>
      <p:bldP spid="5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195906"/>
                <a:ext cx="8820472" cy="3385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/>
                  <a:t> </a:t>
                </a:r>
                <a:r>
                  <a:rPr lang="en-US" sz="2800" b="1" dirty="0"/>
                  <a:t>Cartesian coordinate system  </a:t>
                </a:r>
                <a:r>
                  <a:rPr lang="en-US" sz="2800" b="1" dirty="0" err="1"/>
                  <a:t>Oxyz</a:t>
                </a:r>
                <a:r>
                  <a:rPr lang="en-US" sz="2800" b="1" dirty="0"/>
                  <a:t>  or Ox</a:t>
                </a:r>
                <a:r>
                  <a:rPr lang="en-US" sz="2800" b="1" baseline="-28000" dirty="0"/>
                  <a:t>1</a:t>
                </a:r>
                <a:r>
                  <a:rPr lang="en-US" sz="2800" b="1" dirty="0"/>
                  <a:t> x</a:t>
                </a:r>
                <a:r>
                  <a:rPr lang="en-US" sz="2800" b="1" baseline="-28000" dirty="0"/>
                  <a:t>2</a:t>
                </a:r>
                <a:r>
                  <a:rPr lang="en-US" sz="2800" b="1" dirty="0"/>
                  <a:t> x</a:t>
                </a:r>
                <a:r>
                  <a:rPr lang="en-US" sz="2800" b="1" baseline="-28000" dirty="0"/>
                  <a:t>3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3200" i="1" dirty="0" err="1"/>
                  <a:t>r</a:t>
                </a:r>
                <a:r>
                  <a:rPr lang="en-US" sz="3200" i="1" baseline="-25000" dirty="0" err="1"/>
                  <a:t>AB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A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B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i="1"/>
                              <m:t>2</m:t>
                            </m:r>
                          </m:sup>
                        </m:sSup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A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B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i="1"/>
                              <m:t>2</m:t>
                            </m:r>
                          </m:sup>
                        </m:sSup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A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800" i="1"/>
                                      <m:t>B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pPr>
                  <a:spcAft>
                    <a:spcPts val="1200"/>
                  </a:spcAft>
                </a:pPr>
                <a:r>
                  <a:rPr lang="en-US" sz="2800" b="1" dirty="0"/>
                  <a:t>Time is absolute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b="1" dirty="0"/>
                  <a:t>Positive Mass:</a:t>
                </a:r>
                <a:r>
                  <a:rPr lang="en-US" sz="2800" dirty="0"/>
                  <a:t>   </a:t>
                </a:r>
                <a:r>
                  <a:rPr lang="en-US" sz="2800" b="1" i="1" dirty="0">
                    <a:latin typeface="Georgia" panose="02040502050405020303" pitchFamily="18" charset="0"/>
                  </a:rPr>
                  <a:t>m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ym typeface="Symbol"/>
                  </a:rPr>
                  <a:t>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0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sym typeface="Symbol"/>
                  </a:rPr>
                  <a:t>Additive Mass:     </a:t>
                </a:r>
                <a:r>
                  <a:rPr lang="en-US" sz="2800" b="1" i="1" dirty="0" err="1">
                    <a:latin typeface="Georgia" panose="02040502050405020303" pitchFamily="18" charset="0"/>
                    <a:sym typeface="Symbol"/>
                  </a:rPr>
                  <a:t>m</a:t>
                </a:r>
                <a:r>
                  <a:rPr lang="en-US" sz="2800" b="1" baseline="-28000" dirty="0" err="1">
                    <a:sym typeface="Symbol"/>
                  </a:rPr>
                  <a:t>AB</a:t>
                </a:r>
                <a:r>
                  <a:rPr lang="en-US" sz="2800" b="1" dirty="0"/>
                  <a:t>  =  </a:t>
                </a:r>
                <a:r>
                  <a:rPr lang="en-US" sz="2800" b="1" i="1" dirty="0">
                    <a:latin typeface="Georgia" panose="02040502050405020303" pitchFamily="18" charset="0"/>
                    <a:sym typeface="Symbol"/>
                  </a:rPr>
                  <a:t>m</a:t>
                </a:r>
                <a:r>
                  <a:rPr lang="en-US" sz="2800" b="1" baseline="-28000" dirty="0">
                    <a:sym typeface="Symbol"/>
                  </a:rPr>
                  <a:t>A</a:t>
                </a:r>
                <a:r>
                  <a:rPr lang="en-US" sz="2800" b="1" dirty="0"/>
                  <a:t>  + </a:t>
                </a:r>
                <a:r>
                  <a:rPr lang="en-US" sz="2800" b="1" i="1" dirty="0" err="1">
                    <a:latin typeface="Georgia" panose="02040502050405020303" pitchFamily="18" charset="0"/>
                    <a:sym typeface="Symbol"/>
                  </a:rPr>
                  <a:t>m</a:t>
                </a:r>
                <a:r>
                  <a:rPr lang="en-US" sz="2800" b="1" baseline="-28000" dirty="0" err="1">
                    <a:sym typeface="Symbol"/>
                  </a:rPr>
                  <a:t>B</a:t>
                </a:r>
                <a:r>
                  <a:rPr lang="en-US" sz="2800" b="1" dirty="0"/>
                  <a:t> ,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5906"/>
                <a:ext cx="8820472" cy="3385222"/>
              </a:xfrm>
              <a:prstGeom prst="rect">
                <a:avLst/>
              </a:prstGeom>
              <a:blipFill rotWithShape="1">
                <a:blip r:embed="rId2"/>
                <a:stretch>
                  <a:fillRect l="-1382" t="-1622" b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0608" y="4944650"/>
            <a:ext cx="9007896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/>
              <a:t>1 A = 10</a:t>
            </a:r>
            <a:r>
              <a:rPr lang="en-US" sz="3600" baseline="30000" dirty="0">
                <a:sym typeface="Symbol"/>
              </a:rPr>
              <a:t></a:t>
            </a:r>
            <a:r>
              <a:rPr lang="en-US" sz="3600" baseline="30000" dirty="0"/>
              <a:t>10</a:t>
            </a:r>
            <a:r>
              <a:rPr lang="en-US" sz="3600" dirty="0"/>
              <a:t> </a:t>
            </a:r>
            <a:r>
              <a:rPr lang="en-US" sz="3200" dirty="0"/>
              <a:t>m</a:t>
            </a:r>
            <a:r>
              <a:rPr lang="en-US" sz="3600" dirty="0"/>
              <a:t> </a:t>
            </a:r>
            <a:r>
              <a:rPr lang="en-US" sz="3600" spc="-410" dirty="0"/>
              <a:t>&lt;&lt;</a:t>
            </a:r>
            <a:r>
              <a:rPr lang="en-US" sz="3600" i="1" dirty="0">
                <a:latin typeface="Georgia" panose="02040502050405020303" pitchFamily="18" charset="0"/>
              </a:rPr>
              <a:t> </a:t>
            </a:r>
            <a:r>
              <a:rPr lang="en-US" sz="3600" b="1" i="1" dirty="0">
                <a:latin typeface="Georgia" panose="02040502050405020303" pitchFamily="18" charset="0"/>
              </a:rPr>
              <a:t>L</a:t>
            </a:r>
            <a:r>
              <a:rPr lang="en-US" sz="3600" i="1" dirty="0">
                <a:latin typeface="Georgia" panose="02040502050405020303" pitchFamily="18" charset="0"/>
              </a:rPr>
              <a:t> </a:t>
            </a:r>
            <a:r>
              <a:rPr lang="en-US" sz="3600" spc="-410" dirty="0"/>
              <a:t>&lt; </a:t>
            </a:r>
            <a:r>
              <a:rPr lang="en-US" sz="3600" dirty="0"/>
              <a:t> </a:t>
            </a:r>
            <a:r>
              <a:rPr lang="en-US" sz="4000" b="1" dirty="0" err="1">
                <a:latin typeface="Gigi" panose="04040504061007020D02" pitchFamily="82" charset="0"/>
              </a:rPr>
              <a:t>L</a:t>
            </a:r>
            <a:r>
              <a:rPr lang="en-US" sz="3600" baseline="-25000" dirty="0" err="1"/>
              <a:t>cos</a:t>
            </a:r>
            <a:r>
              <a:rPr lang="en-US" sz="3600" dirty="0"/>
              <a:t> </a:t>
            </a:r>
            <a:r>
              <a:rPr lang="en-US" sz="3600" dirty="0">
                <a:sym typeface="Symbol"/>
              </a:rPr>
              <a:t> </a:t>
            </a:r>
            <a:r>
              <a:rPr lang="en-US" sz="3600" dirty="0"/>
              <a:t>10</a:t>
            </a:r>
            <a:r>
              <a:rPr lang="en-US" sz="3600" baseline="30000" dirty="0"/>
              <a:t>15</a:t>
            </a:r>
            <a:r>
              <a:rPr lang="en-US" sz="3600" dirty="0"/>
              <a:t> = 10</a:t>
            </a:r>
            <a:r>
              <a:rPr lang="en-US" sz="3600" baseline="30000" dirty="0"/>
              <a:t>12</a:t>
            </a:r>
            <a:r>
              <a:rPr lang="en-US" sz="3600" dirty="0"/>
              <a:t> k</a:t>
            </a:r>
            <a:r>
              <a:rPr lang="en-US" sz="3200" dirty="0"/>
              <a:t>m</a:t>
            </a:r>
            <a:r>
              <a:rPr lang="ru-RU" sz="3200" dirty="0">
                <a:latin typeface="Georgia" panose="02040502050405020303" pitchFamily="18" charset="0"/>
              </a:rPr>
              <a:t>,</a:t>
            </a:r>
            <a:endParaRPr lang="en-US" sz="3200" dirty="0">
              <a:latin typeface="Georgia" panose="02040502050405020303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3200" i="1" dirty="0">
                <a:latin typeface="Georgia" panose="02040502050405020303" pitchFamily="18" charset="0"/>
              </a:rPr>
              <a:t>v</a:t>
            </a:r>
            <a:r>
              <a:rPr lang="en-US" sz="3200" dirty="0"/>
              <a:t> </a:t>
            </a:r>
            <a:r>
              <a:rPr lang="en-US" sz="3200" spc="-410" dirty="0"/>
              <a:t>&lt;&lt; </a:t>
            </a:r>
            <a:r>
              <a:rPr lang="en-US" sz="3200" dirty="0"/>
              <a:t> </a:t>
            </a:r>
            <a:r>
              <a:rPr lang="en-US" sz="3200" b="1" i="1" dirty="0">
                <a:latin typeface="Gigi" panose="04040504061007020D02" pitchFamily="82" charset="0"/>
              </a:rPr>
              <a:t>C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en-US" sz="3200" dirty="0"/>
              <a:t>= </a:t>
            </a:r>
            <a:r>
              <a:rPr lang="ru-RU" sz="3200" dirty="0"/>
              <a:t>299 792 458 </a:t>
            </a:r>
            <a:r>
              <a:rPr lang="en-US" sz="3200" dirty="0"/>
              <a:t>m</a:t>
            </a:r>
            <a:r>
              <a:rPr lang="ru-RU" sz="3200" dirty="0"/>
              <a:t>/</a:t>
            </a:r>
            <a:r>
              <a:rPr lang="en-US" sz="3200" dirty="0"/>
              <a:t>s</a:t>
            </a:r>
            <a:r>
              <a:rPr lang="ru-RU" sz="3200" dirty="0"/>
              <a:t> = </a:t>
            </a:r>
            <a:r>
              <a:rPr lang="en-US" sz="3200" spc="-410" dirty="0"/>
              <a:t>3 </a:t>
            </a:r>
            <a:r>
              <a:rPr lang="ru-RU" sz="3200" spc="-410" dirty="0"/>
              <a:t> </a:t>
            </a:r>
            <a:r>
              <a:rPr lang="en-US" sz="3200" spc="-410" dirty="0">
                <a:sym typeface="Symbol"/>
              </a:rPr>
              <a:t> </a:t>
            </a:r>
            <a:r>
              <a:rPr lang="en-US" sz="3200" dirty="0">
                <a:sym typeface="Symbol"/>
              </a:rPr>
              <a:t>10</a:t>
            </a:r>
            <a:r>
              <a:rPr lang="ru-RU" sz="3200" baseline="30000" dirty="0">
                <a:sym typeface="Symbol"/>
              </a:rPr>
              <a:t>8</a:t>
            </a:r>
            <a:r>
              <a:rPr lang="ru-RU" sz="3200" dirty="0">
                <a:sym typeface="Symbol"/>
              </a:rPr>
              <a:t>  </a:t>
            </a:r>
            <a:r>
              <a:rPr lang="ru-RU" sz="3200" dirty="0"/>
              <a:t>м/</a:t>
            </a:r>
            <a:r>
              <a:rPr lang="en-US" sz="3200" dirty="0"/>
              <a:t>s = 3</a:t>
            </a:r>
            <a:r>
              <a:rPr lang="en-US" sz="3200" spc="-410" dirty="0">
                <a:sym typeface="Symbol"/>
              </a:rPr>
              <a:t>  </a:t>
            </a:r>
            <a:r>
              <a:rPr lang="en-US" sz="3200" dirty="0">
                <a:sym typeface="Symbol"/>
              </a:rPr>
              <a:t>10</a:t>
            </a:r>
            <a:r>
              <a:rPr lang="en-US" sz="3200" baseline="30000" dirty="0">
                <a:sym typeface="Symbol"/>
              </a:rPr>
              <a:t>5</a:t>
            </a:r>
            <a:r>
              <a:rPr lang="ru-RU" sz="3200" dirty="0">
                <a:sym typeface="Symbol"/>
              </a:rPr>
              <a:t>  </a:t>
            </a:r>
            <a:r>
              <a:rPr lang="en-US" sz="3200" dirty="0">
                <a:sym typeface="Symbol"/>
              </a:rPr>
              <a:t>km</a:t>
            </a:r>
            <a:r>
              <a:rPr lang="ru-RU" sz="3200" dirty="0"/>
              <a:t>/</a:t>
            </a:r>
            <a:r>
              <a:rPr lang="en-US" sz="3200" dirty="0"/>
              <a:t>s</a:t>
            </a:r>
            <a:r>
              <a:rPr lang="ru-RU" sz="3200" spc="-410" dirty="0">
                <a:sym typeface="Symbol"/>
              </a:rPr>
              <a:t>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60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CLASSICAL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</a:rPr>
              <a:t>EUCLIDIAN OR NEWTONIAN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solidFill>
                  <a:srgbClr val="C00000"/>
                </a:solidFill>
              </a:rPr>
              <a:t> CONCEPTION of SPACE</a:t>
            </a:r>
          </a:p>
        </p:txBody>
      </p:sp>
    </p:spTree>
    <p:extLst>
      <p:ext uri="{BB962C8B-B14F-4D97-AF65-F5344CB8AC3E}">
        <p14:creationId xmlns:p14="http://schemas.microsoft.com/office/powerpoint/2010/main" val="16887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33CC"/>
                </a:solidFill>
              </a:rPr>
              <a:t>GALILEO POSTULATE</a:t>
            </a:r>
          </a:p>
          <a:p>
            <a:r>
              <a:rPr lang="en-US" sz="3200" dirty="0"/>
              <a:t>Physical Laws are </a:t>
            </a:r>
            <a:r>
              <a:rPr lang="en-US" sz="3200" b="1" dirty="0">
                <a:solidFill>
                  <a:srgbClr val="0033CC"/>
                </a:solidFill>
              </a:rPr>
              <a:t>invariant</a:t>
            </a:r>
            <a:r>
              <a:rPr lang="en-US" sz="3200" dirty="0"/>
              <a:t> in any inertial coordinate system </a:t>
            </a:r>
          </a:p>
        </p:txBody>
      </p:sp>
    </p:spTree>
    <p:extLst>
      <p:ext uri="{BB962C8B-B14F-4D97-AF65-F5344CB8AC3E}">
        <p14:creationId xmlns:p14="http://schemas.microsoft.com/office/powerpoint/2010/main" val="54528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6409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CONTINUUM MECHANICS </a:t>
            </a:r>
            <a:r>
              <a:rPr lang="en-US" sz="3200" b="1" dirty="0"/>
              <a:t>= </a:t>
            </a:r>
          </a:p>
          <a:p>
            <a:pPr algn="ctr"/>
            <a:r>
              <a:rPr lang="en-US" sz="3200" b="1" dirty="0"/>
              <a:t>= Mechanics of deformable bodies </a:t>
            </a:r>
          </a:p>
          <a:p>
            <a:r>
              <a:rPr lang="en-US" sz="3200" dirty="0"/>
              <a:t>(change in dimensions or density, compression, twist, shear) or flow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Gas, Fluid, Liquid, Solid Bodies, Constructions</a:t>
            </a:r>
          </a:p>
        </p:txBody>
      </p:sp>
    </p:spTree>
    <p:extLst>
      <p:ext uri="{BB962C8B-B14F-4D97-AF65-F5344CB8AC3E}">
        <p14:creationId xmlns:p14="http://schemas.microsoft.com/office/powerpoint/2010/main" val="6414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Hypothesis (Assumptions) of continuity</a:t>
            </a:r>
          </a:p>
          <a:p>
            <a:r>
              <a:rPr lang="en-US" sz="3200" dirty="0"/>
              <a:t>All characteristics of material objects can be represented by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continuously differentiable functions </a:t>
            </a:r>
          </a:p>
          <a:p>
            <a:r>
              <a:rPr lang="en-US" sz="3200" dirty="0"/>
              <a:t>of three coordinates and time as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                    </a:t>
            </a:r>
            <a:r>
              <a:rPr lang="en-US" sz="3600" i="1" dirty="0">
                <a:latin typeface="Georgia" panose="02040502050405020303" pitchFamily="18" charset="0"/>
              </a:rPr>
              <a:t>f</a:t>
            </a:r>
            <a:r>
              <a:rPr lang="en-US" sz="3600" dirty="0">
                <a:latin typeface="Georgia" panose="02040502050405020303" pitchFamily="18" charset="0"/>
              </a:rPr>
              <a:t>(</a:t>
            </a:r>
            <a:r>
              <a:rPr lang="en-US" sz="3600" i="1" dirty="0">
                <a:latin typeface="Georgia" panose="02040502050405020303" pitchFamily="18" charset="0"/>
              </a:rPr>
              <a:t>x</a:t>
            </a:r>
            <a:r>
              <a:rPr lang="en-US" sz="3600" dirty="0">
                <a:latin typeface="Georgia" panose="02040502050405020303" pitchFamily="18" charset="0"/>
              </a:rPr>
              <a:t>, </a:t>
            </a:r>
            <a:r>
              <a:rPr lang="en-US" sz="3600" i="1" dirty="0">
                <a:latin typeface="Georgia" panose="02040502050405020303" pitchFamily="18" charset="0"/>
              </a:rPr>
              <a:t>y</a:t>
            </a:r>
            <a:r>
              <a:rPr lang="en-US" sz="3600" dirty="0">
                <a:latin typeface="Georgia" panose="02040502050405020303" pitchFamily="18" charset="0"/>
              </a:rPr>
              <a:t>, </a:t>
            </a:r>
            <a:r>
              <a:rPr lang="en-US" sz="3600" i="1" dirty="0">
                <a:latin typeface="Georgia" panose="02040502050405020303" pitchFamily="18" charset="0"/>
              </a:rPr>
              <a:t>z</a:t>
            </a:r>
            <a:r>
              <a:rPr lang="en-US" sz="3600" dirty="0">
                <a:latin typeface="Georgia" panose="02040502050405020303" pitchFamily="18" charset="0"/>
              </a:rPr>
              <a:t>, </a:t>
            </a:r>
            <a:r>
              <a:rPr lang="en-US" sz="3600" i="1" dirty="0">
                <a:latin typeface="Georgia" panose="02040502050405020303" pitchFamily="18" charset="0"/>
              </a:rPr>
              <a:t>t</a:t>
            </a:r>
            <a:r>
              <a:rPr lang="en-US" sz="3600" dirty="0"/>
              <a:t>) or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>
                <a:latin typeface="Georgia" panose="02040502050405020303" pitchFamily="18" charset="0"/>
              </a:rPr>
              <a:t>x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i="1" dirty="0">
                <a:latin typeface="Georgia" panose="02040502050405020303" pitchFamily="18" charset="0"/>
              </a:rPr>
              <a:t>x</a:t>
            </a:r>
            <a:r>
              <a:rPr lang="en-US" sz="3600" baseline="-25000" dirty="0"/>
              <a:t>2</a:t>
            </a:r>
            <a:r>
              <a:rPr lang="en-US" sz="3600" dirty="0"/>
              <a:t>, </a:t>
            </a:r>
            <a:r>
              <a:rPr lang="en-US" sz="3600" i="1" dirty="0">
                <a:latin typeface="Georgia" panose="02040502050405020303" pitchFamily="18" charset="0"/>
              </a:rPr>
              <a:t>x</a:t>
            </a:r>
            <a:r>
              <a:rPr lang="en-US" sz="3600" baseline="-25000" dirty="0"/>
              <a:t>3</a:t>
            </a:r>
            <a:r>
              <a:rPr lang="en-US" sz="3600" dirty="0"/>
              <a:t>, </a:t>
            </a:r>
            <a:r>
              <a:rPr lang="en-US" sz="3600" i="1" dirty="0">
                <a:latin typeface="Georgia" panose="02040502050405020303" pitchFamily="18" charset="0"/>
              </a:rPr>
              <a:t>t</a:t>
            </a:r>
            <a:r>
              <a:rPr lang="en-US" sz="3600" dirty="0"/>
              <a:t>)</a:t>
            </a:r>
          </a:p>
          <a:p>
            <a:r>
              <a:rPr lang="en-US" sz="3200" dirty="0"/>
              <a:t>(density, velocity, displacement, temperature, pressure, stress, etc.)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0851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Exception of singular points, curves, and surfaces, which should be considered </a:t>
            </a:r>
            <a:r>
              <a:rPr lang="en-US" sz="3200" b="1" dirty="0"/>
              <a:t>separately </a:t>
            </a:r>
          </a:p>
        </p:txBody>
      </p:sp>
    </p:spTree>
    <p:extLst>
      <p:ext uri="{BB962C8B-B14F-4D97-AF65-F5344CB8AC3E}">
        <p14:creationId xmlns:p14="http://schemas.microsoft.com/office/powerpoint/2010/main" val="267437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640"/>
            <a:ext cx="9144000" cy="521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400" b="1" dirty="0">
                <a:solidFill>
                  <a:srgbClr val="0033CC"/>
                </a:solidFill>
              </a:rPr>
              <a:t>Concept of CONTINUOUS MEDIUM (continuum)</a:t>
            </a:r>
            <a:r>
              <a:rPr lang="en-US" sz="3400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64704"/>
            <a:ext cx="921702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Pile of sand,</a:t>
            </a:r>
            <a:r>
              <a:rPr lang="en-US" sz="2400" b="1" dirty="0"/>
              <a:t>     (</a:t>
            </a:r>
            <a:r>
              <a:rPr lang="en-US" sz="2000" dirty="0"/>
              <a:t>Sand particle   </a:t>
            </a:r>
            <a:r>
              <a:rPr lang="en-US" sz="2000" dirty="0">
                <a:sym typeface="Symbol"/>
              </a:rPr>
              <a:t></a:t>
            </a:r>
            <a:r>
              <a:rPr lang="en-US" sz="2000" baseline="-25000" dirty="0" err="1"/>
              <a:t>particlel</a:t>
            </a:r>
            <a:r>
              <a:rPr lang="en-US" sz="2000" baseline="-25000" dirty="0"/>
              <a:t> </a:t>
            </a:r>
            <a:r>
              <a:rPr lang="en-US" sz="2000" dirty="0">
                <a:sym typeface="Symbol"/>
              </a:rPr>
              <a:t></a:t>
            </a:r>
            <a:r>
              <a:rPr lang="en-US" sz="2000" dirty="0"/>
              <a:t> 1 mm  consists of </a:t>
            </a:r>
            <a:r>
              <a:rPr lang="en-US" sz="2000" i="1" dirty="0">
                <a:latin typeface="Georgia" panose="02040502050405020303" pitchFamily="18" charset="0"/>
              </a:rPr>
              <a:t>N</a:t>
            </a:r>
            <a:r>
              <a:rPr lang="en-US" sz="2000" i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000" i="1" dirty="0"/>
              <a:t> </a:t>
            </a:r>
            <a:r>
              <a:rPr lang="en-US" sz="2000" i="1" dirty="0">
                <a:sym typeface="Symbol"/>
              </a:rPr>
              <a:t> </a:t>
            </a:r>
            <a:r>
              <a:rPr lang="en-US" sz="2000" dirty="0"/>
              <a:t>10</a:t>
            </a:r>
            <a:r>
              <a:rPr lang="en-US" sz="2000" baseline="30000" dirty="0"/>
              <a:t>19</a:t>
            </a:r>
            <a:r>
              <a:rPr lang="en-US" sz="2000" dirty="0"/>
              <a:t> molecules)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     1 spoon of sand (3 cm</a:t>
            </a:r>
            <a:r>
              <a:rPr lang="en-US" sz="2800" baseline="30000" dirty="0"/>
              <a:t>3</a:t>
            </a:r>
            <a:r>
              <a:rPr lang="en-US" sz="2800" dirty="0"/>
              <a:t>) consists of </a:t>
            </a:r>
            <a:r>
              <a:rPr lang="en-US" sz="2800" dirty="0">
                <a:sym typeface="Symbol"/>
              </a:rPr>
              <a:t> </a:t>
            </a:r>
            <a:r>
              <a:rPr lang="en-US" sz="2800" dirty="0"/>
              <a:t>2000 sand particles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2719" y="4974267"/>
            <a:ext cx="80313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Condensed phases </a:t>
            </a:r>
            <a:r>
              <a:rPr lang="en-US" sz="2400" dirty="0">
                <a:solidFill>
                  <a:srgbClr val="C00000"/>
                </a:solidFill>
              </a:rPr>
              <a:t>(liquids and solids)   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N </a:t>
            </a:r>
            <a:r>
              <a:rPr lang="en-US" sz="2400" dirty="0">
                <a:sym typeface="Symbol"/>
              </a:rPr>
              <a:t> </a:t>
            </a:r>
            <a:r>
              <a:rPr lang="en-US" sz="2400" dirty="0"/>
              <a:t>10</a:t>
            </a:r>
            <a:r>
              <a:rPr lang="en-US" sz="2400" baseline="30000" dirty="0"/>
              <a:t>22</a:t>
            </a:r>
            <a:r>
              <a:rPr lang="en-US" sz="2400" dirty="0"/>
              <a:t>–10</a:t>
            </a:r>
            <a:r>
              <a:rPr lang="en-US" sz="2400" baseline="30000" dirty="0"/>
              <a:t>24 </a:t>
            </a:r>
            <a:r>
              <a:rPr lang="en-US" sz="2400" dirty="0"/>
              <a:t>cm</a:t>
            </a:r>
            <a:r>
              <a:rPr lang="en-US" sz="2400" baseline="30000" dirty="0"/>
              <a:t>–3</a:t>
            </a:r>
            <a:r>
              <a:rPr lang="en-US" sz="2400" dirty="0"/>
              <a:t>,</a:t>
            </a:r>
          </a:p>
          <a:p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mol</a:t>
            </a:r>
            <a:r>
              <a:rPr lang="en-US" sz="2400" dirty="0"/>
              <a:t> or lattice spacing     </a:t>
            </a:r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crystal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mol</a:t>
            </a:r>
            <a:r>
              <a:rPr lang="en-US" sz="2400" dirty="0"/>
              <a:t>   </a:t>
            </a:r>
            <a:r>
              <a:rPr lang="en-US" sz="2400" dirty="0">
                <a:sym typeface="Symbol"/>
              </a:rPr>
              <a:t>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d</a:t>
            </a:r>
            <a:r>
              <a:rPr lang="en-US" sz="2400" baseline="-25000" dirty="0" err="1"/>
              <a:t>mol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baseline="-25000" dirty="0"/>
              <a:t> </a:t>
            </a:r>
            <a:r>
              <a:rPr lang="en-US" sz="2400" dirty="0"/>
              <a:t>1 A = 10</a:t>
            </a:r>
            <a:r>
              <a:rPr lang="en-US" sz="2400" baseline="30000" dirty="0"/>
              <a:t>-1 </a:t>
            </a:r>
            <a:r>
              <a:rPr lang="en-US" sz="2400" dirty="0"/>
              <a:t>nm.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1" y="6411553"/>
            <a:ext cx="9072000" cy="441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/>
              <a:t>1 nm = 10</a:t>
            </a:r>
            <a:r>
              <a:rPr lang="en-US" sz="2800" baseline="30000" dirty="0"/>
              <a:t>–9</a:t>
            </a:r>
            <a:r>
              <a:rPr lang="en-US" sz="2800" dirty="0"/>
              <a:t> m = 10</a:t>
            </a:r>
            <a:r>
              <a:rPr lang="en-US" sz="2800" baseline="30000" dirty="0"/>
              <a:t>–7</a:t>
            </a:r>
            <a:r>
              <a:rPr lang="en-US" sz="2800" dirty="0"/>
              <a:t> cm = 10</a:t>
            </a:r>
            <a:r>
              <a:rPr lang="en-US" sz="2800" baseline="30000" dirty="0"/>
              <a:t>–6</a:t>
            </a:r>
            <a:r>
              <a:rPr lang="en-US" sz="2800" dirty="0"/>
              <a:t> mm = 10</a:t>
            </a:r>
            <a:r>
              <a:rPr lang="en-US" sz="2800" baseline="30000" dirty="0"/>
              <a:t>–3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</a:t>
            </a:r>
            <a:r>
              <a:rPr lang="en-US" sz="2800" dirty="0"/>
              <a:t>m = 10 A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61988"/>
              </p:ext>
            </p:extLst>
          </p:nvPr>
        </p:nvGraphicFramePr>
        <p:xfrm>
          <a:off x="276856" y="2724943"/>
          <a:ext cx="5256000" cy="5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291960" progId="Equation.DSMT4">
                  <p:embed/>
                </p:oleObj>
              </mc:Choice>
              <mc:Fallback>
                <p:oleObj name="Equation" r:id="rId3" imgW="2679480" imgH="2919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56" y="2724943"/>
                        <a:ext cx="5256000" cy="5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BC9EF9-A596-4BFF-BA48-3F514CA5BF24}"/>
              </a:ext>
            </a:extLst>
          </p:cNvPr>
          <p:cNvSpPr txBox="1"/>
          <p:nvPr/>
        </p:nvSpPr>
        <p:spPr>
          <a:xfrm>
            <a:off x="232722" y="2228671"/>
            <a:ext cx="383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</a:rPr>
              <a:t>2. Gas</a:t>
            </a:r>
            <a:r>
              <a:rPr lang="en-US" sz="2400" i="1" dirty="0"/>
              <a:t>,   </a:t>
            </a:r>
            <a:r>
              <a:rPr lang="en-US" sz="2400" i="1" dirty="0">
                <a:latin typeface="Georgia" panose="02040502050405020303" pitchFamily="18" charset="0"/>
              </a:rPr>
              <a:t>р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1 bar,  </a:t>
            </a:r>
            <a:r>
              <a:rPr lang="en-US" sz="2400" i="1" dirty="0">
                <a:latin typeface="Georgia" panose="02040502050405020303" pitchFamily="18" charset="0"/>
              </a:rPr>
              <a:t>Т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300 K,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E56E0-F2EF-4B52-ABC4-A0F8B1343368}"/>
              </a:ext>
            </a:extLst>
          </p:cNvPr>
          <p:cNvSpPr txBox="1"/>
          <p:nvPr/>
        </p:nvSpPr>
        <p:spPr>
          <a:xfrm>
            <a:off x="179512" y="340303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l</a:t>
            </a:r>
            <a:r>
              <a:rPr lang="en-US" sz="2400" baseline="-25000" dirty="0" err="1">
                <a:solidFill>
                  <a:srgbClr val="C00000"/>
                </a:solidFill>
              </a:rPr>
              <a:t>mfp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10</a:t>
            </a:r>
            <a:r>
              <a:rPr lang="en-US" sz="2400" baseline="30000" dirty="0"/>
              <a:t> –5</a:t>
            </a:r>
            <a:r>
              <a:rPr lang="en-US" sz="2400" dirty="0"/>
              <a:t> cm = 100 nm,        </a:t>
            </a:r>
            <a:r>
              <a:rPr lang="en-US" sz="2400" i="1" dirty="0" err="1">
                <a:latin typeface="Georgia" panose="02040502050405020303" pitchFamily="18" charset="0"/>
              </a:rPr>
              <a:t>d</a:t>
            </a:r>
            <a:r>
              <a:rPr lang="en-US" sz="2400" baseline="-25000" dirty="0" err="1"/>
              <a:t>mol</a:t>
            </a:r>
            <a:r>
              <a:rPr lang="en-US" sz="2400" baseline="-25000" dirty="0"/>
              <a:t> </a:t>
            </a:r>
            <a:r>
              <a:rPr lang="en-US" sz="2400" dirty="0">
                <a:sym typeface="Symbol"/>
              </a:rPr>
              <a:t></a:t>
            </a:r>
            <a:r>
              <a:rPr lang="en-US" sz="2400" dirty="0"/>
              <a:t> 10</a:t>
            </a:r>
            <a:r>
              <a:rPr lang="en-US" sz="2400" baseline="30000" dirty="0"/>
              <a:t>–8</a:t>
            </a:r>
            <a:r>
              <a:rPr lang="en-US" sz="2400" dirty="0"/>
              <a:t> cm = 10</a:t>
            </a:r>
            <a:r>
              <a:rPr lang="en-US" sz="2400" baseline="30000" dirty="0"/>
              <a:t>–1</a:t>
            </a:r>
            <a:r>
              <a:rPr lang="en-US" sz="2400" dirty="0"/>
              <a:t> nm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07114-EE63-42CA-BDBC-7C6F8294C766}"/>
              </a:ext>
            </a:extLst>
          </p:cNvPr>
          <p:cNvSpPr txBox="1"/>
          <p:nvPr/>
        </p:nvSpPr>
        <p:spPr>
          <a:xfrm>
            <a:off x="4355976" y="22394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Georgia" panose="02040502050405020303" pitchFamily="18" charset="0"/>
              </a:rPr>
              <a:t>N</a:t>
            </a:r>
            <a:r>
              <a:rPr lang="en-US" sz="2400" i="1" dirty="0"/>
              <a:t> </a:t>
            </a:r>
            <a:r>
              <a:rPr lang="en-US" sz="2400" i="1" dirty="0">
                <a:sym typeface="Symbol"/>
              </a:rPr>
              <a:t> </a:t>
            </a:r>
            <a:r>
              <a:rPr lang="en-US" sz="2400" dirty="0"/>
              <a:t>10</a:t>
            </a:r>
            <a:r>
              <a:rPr lang="en-US" sz="2400" baseline="30000" dirty="0"/>
              <a:t>19</a:t>
            </a:r>
            <a:r>
              <a:rPr lang="en-US" sz="2400" dirty="0"/>
              <a:t> cm</a:t>
            </a:r>
            <a:r>
              <a:rPr lang="en-US" sz="2400" baseline="30000" dirty="0"/>
              <a:t>–3</a:t>
            </a:r>
            <a:r>
              <a:rPr lang="en-US" sz="2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05D9D-44B4-4A5C-AF7F-C72A6A7F86B7}"/>
              </a:ext>
            </a:extLst>
          </p:cNvPr>
          <p:cNvSpPr txBox="1"/>
          <p:nvPr/>
        </p:nvSpPr>
        <p:spPr>
          <a:xfrm>
            <a:off x="2150333" y="6056987"/>
            <a:ext cx="5112568" cy="342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000" baseline="-28000" dirty="0"/>
              <a:t>hair </a:t>
            </a:r>
            <a:r>
              <a:rPr lang="en-US" sz="2000" dirty="0"/>
              <a:t>= 20 – 30 </a:t>
            </a:r>
            <a:r>
              <a:rPr lang="en-US" sz="2000" dirty="0">
                <a:sym typeface="Symbol"/>
              </a:rPr>
              <a:t></a:t>
            </a:r>
            <a:r>
              <a:rPr lang="en-US" sz="2000" dirty="0"/>
              <a:t>m = (20 – 30)</a:t>
            </a:r>
            <a:r>
              <a:rPr lang="en-US" sz="2000" dirty="0">
                <a:sym typeface="Symbol"/>
              </a:rPr>
              <a:t>10</a:t>
            </a:r>
            <a:r>
              <a:rPr lang="en-US" sz="2000" baseline="30000" dirty="0">
                <a:sym typeface="Symbol"/>
              </a:rPr>
              <a:t>3</a:t>
            </a:r>
            <a:r>
              <a:rPr lang="en-US" sz="2000" dirty="0"/>
              <a:t> nm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51D6EC-1858-4277-A5D7-725C7A246843}"/>
                  </a:ext>
                </a:extLst>
              </p:cNvPr>
              <p:cNvSpPr txBox="1"/>
              <p:nvPr/>
            </p:nvSpPr>
            <p:spPr>
              <a:xfrm>
                <a:off x="160714" y="3945218"/>
                <a:ext cx="1602974" cy="82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8000"/>
                    </a:solidFill>
                    <a:latin typeface="Georgia" panose="02040502050405020303" pitchFamily="18" charset="0"/>
                  </a:rPr>
                  <a:t>t</a:t>
                </a:r>
                <a:r>
                  <a:rPr lang="en-US" sz="2400" baseline="-25000" dirty="0" err="1">
                    <a:solidFill>
                      <a:srgbClr val="008000"/>
                    </a:solidFill>
                  </a:rPr>
                  <a:t>mfp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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chemeClr val="tx1"/>
                                </a:solidFill>
                              </a:rPr>
                              <m:t>mfp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chemeClr val="tx1"/>
                                </a:solidFill>
                              </a:rPr>
                              <m:t>mfp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51D6EC-1858-4277-A5D7-725C7A24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4" y="3945218"/>
                <a:ext cx="1602974" cy="829586"/>
              </a:xfrm>
              <a:prstGeom prst="rect">
                <a:avLst/>
              </a:prstGeom>
              <a:blipFill>
                <a:blip r:embed="rId12"/>
                <a:stretch>
                  <a:fillRect l="-5703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60C0D-30A9-4B52-A6F6-28E41E04F7E1}"/>
                  </a:ext>
                </a:extLst>
              </p:cNvPr>
              <p:cNvSpPr txBox="1"/>
              <p:nvPr/>
            </p:nvSpPr>
            <p:spPr>
              <a:xfrm>
                <a:off x="2843808" y="4128340"/>
                <a:ext cx="3024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60C0D-30A9-4B52-A6F6-28E41E04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128340"/>
                <a:ext cx="302433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B133DB-16FF-431A-9AD3-08D7D84359E2}"/>
                  </a:ext>
                </a:extLst>
              </p:cNvPr>
              <p:cNvSpPr txBox="1"/>
              <p:nvPr/>
            </p:nvSpPr>
            <p:spPr>
              <a:xfrm>
                <a:off x="1763688" y="3995691"/>
                <a:ext cx="1296144" cy="69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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−7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B133DB-16FF-431A-9AD3-08D7D843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5691"/>
                <a:ext cx="1296144" cy="693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7" grpId="0" animBg="1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0" y="167084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i="1" dirty="0">
                <a:solidFill>
                  <a:srgbClr val="0000FF"/>
                </a:solidFill>
                <a:latin typeface="Arial" charset="0"/>
              </a:rPr>
              <a:t>     </a:t>
            </a:r>
            <a:r>
              <a:rPr lang="en-US" altLang="ru-RU" sz="2400" b="1" i="1" dirty="0">
                <a:latin typeface="Georgia" pitchFamily="18" charset="0"/>
              </a:rPr>
              <a:t>N </a:t>
            </a:r>
            <a:r>
              <a:rPr lang="en-US" altLang="ru-RU" sz="2400" b="1" i="1" dirty="0">
                <a:latin typeface="Arial" charset="0"/>
              </a:rPr>
              <a:t>= </a:t>
            </a:r>
            <a:r>
              <a:rPr lang="en-US" altLang="ru-RU" sz="2400" b="1" dirty="0">
                <a:latin typeface="Arial" charset="0"/>
              </a:rPr>
              <a:t>10</a:t>
            </a:r>
            <a:r>
              <a:rPr lang="en-US" altLang="ru-RU" sz="2400" b="1" baseline="30000" dirty="0">
                <a:latin typeface="Arial" charset="0"/>
              </a:rPr>
              <a:t>8</a:t>
            </a:r>
            <a:r>
              <a:rPr lang="en-US" altLang="ru-RU" sz="2400" b="1" i="1" dirty="0">
                <a:latin typeface="Arial" charset="0"/>
              </a:rPr>
              <a:t> -</a:t>
            </a:r>
            <a:r>
              <a:rPr lang="en-US" altLang="ru-RU" sz="2400" b="1" dirty="0">
                <a:latin typeface="Arial" charset="0"/>
              </a:rPr>
              <a:t> 10</a:t>
            </a:r>
            <a:r>
              <a:rPr lang="en-US" altLang="ru-RU" sz="2400" b="1" baseline="30000" dirty="0">
                <a:latin typeface="Arial" charset="0"/>
              </a:rPr>
              <a:t>9</a:t>
            </a:r>
            <a:r>
              <a:rPr lang="en-US" altLang="ru-RU" sz="2400" b="1" dirty="0">
                <a:latin typeface="Arial" charset="0"/>
              </a:rPr>
              <a:t> cm</a:t>
            </a:r>
            <a:r>
              <a:rPr lang="en-US" altLang="ru-RU" sz="2400" b="1" baseline="30000" dirty="0">
                <a:latin typeface="Arial" charset="0"/>
              </a:rPr>
              <a:t>-3</a:t>
            </a:r>
            <a:r>
              <a:rPr lang="en-US" altLang="ru-RU" sz="2400" b="1" dirty="0">
                <a:latin typeface="Arial" charset="0"/>
              </a:rPr>
              <a:t> - </a:t>
            </a:r>
            <a:r>
              <a:rPr lang="en-US" sz="2400" dirty="0"/>
              <a:t>molecular number density</a:t>
            </a:r>
            <a:r>
              <a:rPr lang="en-US" altLang="ru-RU" sz="2400" b="1" dirty="0">
                <a:solidFill>
                  <a:srgbClr val="860000"/>
                </a:solidFill>
                <a:latin typeface="Arial" charset="0"/>
              </a:rPr>
              <a:t> </a:t>
            </a:r>
            <a:endParaRPr lang="en-US" altLang="ru-RU" sz="2400" b="1" i="1" dirty="0">
              <a:solidFill>
                <a:srgbClr val="860000"/>
              </a:solidFill>
              <a:latin typeface="Arial" charset="0"/>
            </a:endParaRPr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/>
          </p:nvPr>
        </p:nvSpPr>
        <p:spPr>
          <a:xfrm>
            <a:off x="757238" y="1124744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ru-RU" sz="2800" b="1" dirty="0">
                <a:solidFill>
                  <a:srgbClr val="860000"/>
                </a:solidFill>
              </a:rPr>
              <a:t>Moon atmosphere</a:t>
            </a:r>
            <a:r>
              <a:rPr lang="ru-RU" altLang="ru-RU" sz="2800" b="1" dirty="0">
                <a:solidFill>
                  <a:srgbClr val="860000"/>
                </a:solidFill>
              </a:rPr>
              <a:t>?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0577" y="3039343"/>
            <a:ext cx="849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mfp</a:t>
            </a:r>
            <a:r>
              <a:rPr lang="en-US" altLang="ru-RU" sz="2400" i="1" dirty="0">
                <a:latin typeface="Arial" charset="0"/>
              </a:rPr>
              <a:t> </a:t>
            </a:r>
            <a:r>
              <a:rPr lang="en-US" altLang="ru-RU" sz="2400" i="1" dirty="0">
                <a:latin typeface="Arial" charset="0"/>
                <a:sym typeface="Symbol" pitchFamily="18" charset="2"/>
              </a:rPr>
              <a:t> </a:t>
            </a:r>
            <a:r>
              <a:rPr lang="en-US" altLang="ru-RU" sz="2400" dirty="0">
                <a:latin typeface="Arial" charset="0"/>
              </a:rPr>
              <a:t>10 m – mean free path </a:t>
            </a:r>
            <a:endParaRPr lang="ru-RU" altLang="ru-RU" sz="2400" dirty="0">
              <a:latin typeface="Arial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6444"/>
              </p:ext>
            </p:extLst>
          </p:nvPr>
        </p:nvGraphicFramePr>
        <p:xfrm>
          <a:off x="539552" y="3644900"/>
          <a:ext cx="4483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279360" progId="Equation.DSMT4">
                  <p:embed/>
                </p:oleObj>
              </mc:Choice>
              <mc:Fallback>
                <p:oleObj name="Equation" r:id="rId3" imgW="2286000" imgH="27936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44900"/>
                        <a:ext cx="4483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11785"/>
              </p:ext>
            </p:extLst>
          </p:nvPr>
        </p:nvGraphicFramePr>
        <p:xfrm>
          <a:off x="274638" y="2348880"/>
          <a:ext cx="53562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240" imgH="291960" progId="Equation.DSMT4">
                  <p:embed/>
                </p:oleObj>
              </mc:Choice>
              <mc:Fallback>
                <p:oleObj name="Equation" r:id="rId5" imgW="2730240" imgH="2919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348880"/>
                        <a:ext cx="53562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1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1083</Words>
  <Application>Microsoft Office PowerPoint</Application>
  <PresentationFormat>On-screen Show (4:3)</PresentationFormat>
  <Paragraphs>176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Cambria Math</vt:lpstr>
      <vt:lpstr>Georgia</vt:lpstr>
      <vt:lpstr>Gigi</vt:lpstr>
      <vt:lpstr>Pristina</vt:lpstr>
      <vt:lpstr>Times New Roman</vt:lpstr>
      <vt:lpstr>Тема Office</vt:lpstr>
      <vt:lpstr>Equation</vt:lpstr>
      <vt:lpstr>Equation.3</vt:lpstr>
      <vt:lpstr>Формула</vt:lpstr>
      <vt:lpstr>LECTURE NOTES ON  CONTINUA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Moon atmosphere?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nigmar</dc:creator>
  <cp:lastModifiedBy>Radmir Karamov</cp:lastModifiedBy>
  <cp:revision>266</cp:revision>
  <dcterms:created xsi:type="dcterms:W3CDTF">2017-10-31T17:45:47Z</dcterms:created>
  <dcterms:modified xsi:type="dcterms:W3CDTF">2021-10-27T10:23:17Z</dcterms:modified>
</cp:coreProperties>
</file>