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May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May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1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Абстрактный фон с сетью">
            <a:extLst>
              <a:ext uri="{FF2B5EF4-FFF2-40B4-BE49-F238E27FC236}">
                <a16:creationId xmlns:a16="http://schemas.microsoft.com/office/drawing/2014/main" id="{54ACACAF-E0C2-0CD3-C61B-41C283609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68"/>
          <a:stretch/>
        </p:blipFill>
        <p:spPr>
          <a:xfrm>
            <a:off x="-1" y="5609"/>
            <a:ext cx="12192000" cy="6846780"/>
          </a:xfrm>
          <a:prstGeom prst="rect">
            <a:avLst/>
          </a:prstGeom>
        </p:spPr>
      </p:pic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850F20-6403-4F33-BB83-02C5B52022A3}"/>
              </a:ext>
            </a:extLst>
          </p:cNvPr>
          <p:cNvSpPr txBox="1"/>
          <p:nvPr/>
        </p:nvSpPr>
        <p:spPr>
          <a:xfrm>
            <a:off x="784379" y="1807346"/>
            <a:ext cx="621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Efficient MPC control of a robot leg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B6A72-BFDA-4659-952D-CCAAF33B3786}"/>
              </a:ext>
            </a:extLst>
          </p:cNvPr>
          <p:cNvSpPr txBox="1"/>
          <p:nvPr/>
        </p:nvSpPr>
        <p:spPr>
          <a:xfrm>
            <a:off x="784379" y="511706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Kovalev V.V.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76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E6513F-A9F4-4AF9-A901-7650E392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2263C-38B7-4E28-A262-3AE30560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6076"/>
            <a:ext cx="6096000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A436CF-C801-4FF0-AAEF-8578196E00C5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438C2-9E65-4913-B0BE-AA3D3200B703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5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2B598-1CA4-4358-9D21-1FAB1A1346B1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0D3FA-7E92-41DB-B6D3-C6B22892D50B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028E54-7FC7-4001-96E4-28E31318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2B45AE-3744-46CD-BCA6-8A4C3F4F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11F94-8BD1-42E5-9357-190914F971B3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09AA3-FBF3-4303-8FF3-127C8C3F9901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FC45A0-3CED-4EA2-AA89-08C2D0DE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DB15E2-7222-4329-8806-5BC94188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0B668-C45A-4A7F-B391-C08A92019DAF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52581-6566-479A-9937-89D0875D7895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BC8AD7-D1D5-477E-8834-58A3B400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32" y="217059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1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B1395-FA75-4F62-AB3F-8AB89208004A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02A9-8D67-4A1E-BC1F-101EDB682CA7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E6B4D6-EDEE-40A8-9B45-9427E8B7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4CB19-B304-4254-A014-A06CCFCF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159DB-8E50-44E8-A0E7-C9CBD1EF8809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CE460-9092-4CD9-8AEC-D49FE7E5ECDE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Achievable task (collision constraints):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C7100-B961-4B9B-B4FB-D2971F19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8562"/>
            <a:ext cx="6096000" cy="4572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D38FB-8EE8-4CCF-9B61-69F2CB76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pic>
        <p:nvPicPr>
          <p:cNvPr id="3074" name="Picture 2" descr="Neural Network From Scratch With Python | Garage DS">
            <a:extLst>
              <a:ext uri="{FF2B5EF4-FFF2-40B4-BE49-F238E27FC236}">
                <a16:creationId xmlns:a16="http://schemas.microsoft.com/office/drawing/2014/main" id="{19084C4B-D26E-4EF5-80EE-0A391EB3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71" y="247033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9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D704EB-C309-485F-8F2D-9423C39E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82" y="2286000"/>
            <a:ext cx="6096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B64A1-C5B5-4C62-B910-650BF7937F7E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B3899-9185-42B7-B9CA-1F645A2EE6E3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(collision constraints):</a:t>
            </a:r>
            <a:endParaRPr lang="ru-RU" dirty="0"/>
          </a:p>
        </p:txBody>
      </p:sp>
      <p:pic>
        <p:nvPicPr>
          <p:cNvPr id="6" name="Picture 2" descr="Neural Network From Scratch With Python | Garage DS">
            <a:extLst>
              <a:ext uri="{FF2B5EF4-FFF2-40B4-BE49-F238E27FC236}">
                <a16:creationId xmlns:a16="http://schemas.microsoft.com/office/drawing/2014/main" id="{3836D881-B1E6-4405-A2D5-B4F180C4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71" y="247033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11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2907-6F71-460A-9AF0-D74E40354516}"/>
              </a:ext>
            </a:extLst>
          </p:cNvPr>
          <p:cNvSpPr txBox="1"/>
          <p:nvPr/>
        </p:nvSpPr>
        <p:spPr>
          <a:xfrm>
            <a:off x="1216240" y="781235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79453-655B-44A5-89F4-EF3FB9722323}"/>
              </a:ext>
            </a:extLst>
          </p:cNvPr>
          <p:cNvSpPr txBox="1"/>
          <p:nvPr/>
        </p:nvSpPr>
        <p:spPr>
          <a:xfrm>
            <a:off x="1189608" y="790113"/>
            <a:ext cx="4598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Naive MPC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MPC speed up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50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C44C4-A4A6-47DC-8884-5122918D8C5E}"/>
              </a:ext>
            </a:extLst>
          </p:cNvPr>
          <p:cNvSpPr txBox="1"/>
          <p:nvPr/>
        </p:nvSpPr>
        <p:spPr>
          <a:xfrm>
            <a:off x="1100831" y="639192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38B3F7-347A-4254-9C4E-C71C80D805AF}"/>
                  </a:ext>
                </a:extLst>
              </p:cNvPr>
              <p:cNvSpPr txBox="1"/>
              <p:nvPr/>
            </p:nvSpPr>
            <p:spPr>
              <a:xfrm>
                <a:off x="2047783" y="1335176"/>
                <a:ext cx="4048217" cy="130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/>
                                  <m:t>0</m:t>
                                </m:r>
                              </m:e>
                              <m:e>
                                <m:r>
                                  <a:rPr lang="ru-RU" i="1"/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38B3F7-347A-4254-9C4E-C71C80D8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783" y="1335176"/>
                <a:ext cx="4048217" cy="1307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A9637-1CB1-4D12-A7FE-125D71D39FF1}"/>
                  </a:ext>
                </a:extLst>
              </p:cNvPr>
              <p:cNvSpPr txBox="1"/>
              <p:nvPr/>
            </p:nvSpPr>
            <p:spPr>
              <a:xfrm>
                <a:off x="-763479" y="4215415"/>
                <a:ext cx="4098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A9637-1CB1-4D12-A7FE-125D71D3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3479" y="4215415"/>
                <a:ext cx="409852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A582DF-898D-4BD2-8787-57BEC8DEA9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9" t="59060" r="14951" b="28724"/>
          <a:stretch/>
        </p:blipFill>
        <p:spPr>
          <a:xfrm>
            <a:off x="377451" y="4798385"/>
            <a:ext cx="11437098" cy="10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E34B2-5367-4E86-9D9E-6550DE8E0DD9}"/>
              </a:ext>
            </a:extLst>
          </p:cNvPr>
          <p:cNvSpPr txBox="1"/>
          <p:nvPr/>
        </p:nvSpPr>
        <p:spPr>
          <a:xfrm>
            <a:off x="1100831" y="639192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BA4E7-218A-446B-B4FF-678C8D068684}"/>
                  </a:ext>
                </a:extLst>
              </p:cNvPr>
              <p:cNvSpPr txBox="1"/>
              <p:nvPr/>
            </p:nvSpPr>
            <p:spPr>
              <a:xfrm>
                <a:off x="1322772" y="1624614"/>
                <a:ext cx="7324078" cy="4242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  <m:t>𝑑𝑃</m:t>
                                      </m:r>
                                    </m:num>
                                    <m:den>
                                      <m: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sz="2800" b="1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0,0,9.8</m:t>
                        </m:r>
                      </m:e>
                    </m:d>
                  </m:oMath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BA4E7-218A-446B-B4FF-678C8D068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2" y="1624614"/>
                <a:ext cx="7324078" cy="4242893"/>
              </a:xfrm>
              <a:prstGeom prst="rect">
                <a:avLst/>
              </a:prstGeom>
              <a:blipFill>
                <a:blip r:embed="rId2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E755B-D6F8-47B3-B815-21EEFDA826A2}"/>
              </a:ext>
            </a:extLst>
          </p:cNvPr>
          <p:cNvSpPr txBox="1"/>
          <p:nvPr/>
        </p:nvSpPr>
        <p:spPr>
          <a:xfrm>
            <a:off x="417251" y="434096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MPC controller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AF336D-7586-4414-A8C6-0986AF632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8" t="26077" r="28204" b="9178"/>
          <a:stretch/>
        </p:blipFill>
        <p:spPr>
          <a:xfrm>
            <a:off x="6457025" y="292963"/>
            <a:ext cx="5734975" cy="423464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CB4F43-48AB-4ED1-9146-5DC0E9198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7" t="23905" r="20194" b="4970"/>
          <a:stretch/>
        </p:blipFill>
        <p:spPr>
          <a:xfrm>
            <a:off x="0" y="2059619"/>
            <a:ext cx="7154429" cy="4364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691A4-DF9A-4D33-A56D-BCD7B2C80642}"/>
              </a:ext>
            </a:extLst>
          </p:cNvPr>
          <p:cNvSpPr txBox="1"/>
          <p:nvPr/>
        </p:nvSpPr>
        <p:spPr>
          <a:xfrm>
            <a:off x="480874" y="966756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Integrator choice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1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8889-E42F-416B-9A55-C8E828503AE9}"/>
              </a:ext>
            </a:extLst>
          </p:cNvPr>
          <p:cNvSpPr txBox="1"/>
          <p:nvPr/>
        </p:nvSpPr>
        <p:spPr>
          <a:xfrm>
            <a:off x="1207363" y="674703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MPC controller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C65A3-D15E-4FD8-AF9A-938E1045E24A}"/>
                  </a:ext>
                </a:extLst>
              </p:cNvPr>
              <p:cNvSpPr txBox="1"/>
              <p:nvPr/>
            </p:nvSpPr>
            <p:spPr>
              <a:xfrm>
                <a:off x="1207363" y="1384918"/>
                <a:ext cx="7963270" cy="262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Model: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, 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Integrator: (Euler explicit)</a:t>
                </a:r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Solver: (L-BFGS-B)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scipy.minimize</a:t>
                </a:r>
                <a:r>
                  <a:rPr lang="en-US" dirty="0"/>
                  <a:t>(‘L-BFGS-B’)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C65A3-D15E-4FD8-AF9A-938E1045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63" y="1384918"/>
                <a:ext cx="7963270" cy="2620974"/>
              </a:xfrm>
              <a:prstGeom prst="rect">
                <a:avLst/>
              </a:prstGeom>
              <a:blipFill>
                <a:blip r:embed="rId2"/>
                <a:stretch>
                  <a:fillRect l="-613" t="-1395" b="-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75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11F29F-C8FE-432C-B101-14C1B2FCAB5F}"/>
              </a:ext>
            </a:extLst>
          </p:cNvPr>
          <p:cNvSpPr txBox="1"/>
          <p:nvPr/>
        </p:nvSpPr>
        <p:spPr>
          <a:xfrm>
            <a:off x="747944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MPC speed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F3256B-E21E-4C72-9783-40D3FA72DA4E}"/>
                  </a:ext>
                </a:extLst>
              </p:cNvPr>
              <p:cNvSpPr txBox="1"/>
              <p:nvPr/>
            </p:nvSpPr>
            <p:spPr>
              <a:xfrm>
                <a:off x="1795525" y="1556809"/>
                <a:ext cx="733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F3256B-E21E-4C72-9783-40D3FA72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25" y="1556809"/>
                <a:ext cx="7332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49AC93C7-7AAE-40D4-B5C0-A72AD891FD9D}"/>
              </a:ext>
            </a:extLst>
          </p:cNvPr>
          <p:cNvSpPr/>
          <p:nvPr/>
        </p:nvSpPr>
        <p:spPr>
          <a:xfrm>
            <a:off x="2015231" y="2361459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4F315B5-219B-4360-BE44-06D13F9FA3B0}"/>
              </a:ext>
            </a:extLst>
          </p:cNvPr>
          <p:cNvSpPr/>
          <p:nvPr/>
        </p:nvSpPr>
        <p:spPr>
          <a:xfrm>
            <a:off x="2746396" y="3664629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7065067-8D5B-4FBF-98B5-0F173C64EABC}"/>
              </a:ext>
            </a:extLst>
          </p:cNvPr>
          <p:cNvSpPr/>
          <p:nvPr/>
        </p:nvSpPr>
        <p:spPr>
          <a:xfrm>
            <a:off x="2842193" y="5197875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E9F6167-206B-4C7B-818F-CA50F76922C5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3109641" y="4135887"/>
            <a:ext cx="0" cy="10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9E39311-F645-4C77-A370-6F4A1E6735BC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2471793" y="2676704"/>
            <a:ext cx="637848" cy="98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38B0A35A-1FBD-472D-96E3-FA997A0A8545}"/>
              </a:ext>
            </a:extLst>
          </p:cNvPr>
          <p:cNvSpPr/>
          <p:nvPr/>
        </p:nvSpPr>
        <p:spPr>
          <a:xfrm>
            <a:off x="945709" y="3133447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51B63C0-68A0-4792-BFE6-C69BD911879A}"/>
              </a:ext>
            </a:extLst>
          </p:cNvPr>
          <p:cNvSpPr/>
          <p:nvPr/>
        </p:nvSpPr>
        <p:spPr>
          <a:xfrm>
            <a:off x="945709" y="4179846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5744C50-DB87-4C14-B2C5-898EBCD3A48B}"/>
              </a:ext>
            </a:extLst>
          </p:cNvPr>
          <p:cNvSpPr/>
          <p:nvPr/>
        </p:nvSpPr>
        <p:spPr>
          <a:xfrm>
            <a:off x="1041506" y="5197875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4AF7378-D9C5-4E5C-A255-12DD829EF48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1308954" y="4651104"/>
            <a:ext cx="0" cy="54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C01267-8242-4309-8A26-4FF6811D510D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1308954" y="3604705"/>
            <a:ext cx="0" cy="57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3469D6E-D47F-40B8-9A68-B3A4BB265477}"/>
              </a:ext>
            </a:extLst>
          </p:cNvPr>
          <p:cNvCxnSpPr>
            <a:stCxn id="18" idx="0"/>
            <a:endCxn id="5" idx="3"/>
          </p:cNvCxnSpPr>
          <p:nvPr/>
        </p:nvCxnSpPr>
        <p:spPr>
          <a:xfrm flipV="1">
            <a:off x="1308954" y="2676704"/>
            <a:ext cx="784611" cy="45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B823D8CE-4880-4782-BE69-F9E4C901155B}"/>
              </a:ext>
            </a:extLst>
          </p:cNvPr>
          <p:cNvSpPr/>
          <p:nvPr/>
        </p:nvSpPr>
        <p:spPr>
          <a:xfrm>
            <a:off x="7911986" y="2546125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EFF6A70-3176-4192-AFC9-B3E05F0F305D}"/>
              </a:ext>
            </a:extLst>
          </p:cNvPr>
          <p:cNvSpPr/>
          <p:nvPr/>
        </p:nvSpPr>
        <p:spPr>
          <a:xfrm>
            <a:off x="6842464" y="3318113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</a:t>
            </a:r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8F83480C-38A7-47F7-861D-62BC6B0E03EF}"/>
              </a:ext>
            </a:extLst>
          </p:cNvPr>
          <p:cNvSpPr/>
          <p:nvPr/>
        </p:nvSpPr>
        <p:spPr>
          <a:xfrm>
            <a:off x="7836402" y="4246203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2DED79F-D50B-4471-9010-A9280A9E7B7F}"/>
              </a:ext>
            </a:extLst>
          </p:cNvPr>
          <p:cNvSpPr/>
          <p:nvPr/>
        </p:nvSpPr>
        <p:spPr>
          <a:xfrm>
            <a:off x="7932199" y="5395000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7F061AF-580F-47DB-A471-2B0D57C06A33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8199647" y="4717461"/>
            <a:ext cx="0" cy="6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B04D22F-37AA-43DA-A42F-6C04D02CBB90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7205709" y="3789371"/>
            <a:ext cx="993938" cy="45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87B348A-2C88-4D53-B743-F1CB3AAA5F9E}"/>
              </a:ext>
            </a:extLst>
          </p:cNvPr>
          <p:cNvCxnSpPr>
            <a:stCxn id="36" idx="0"/>
            <a:endCxn id="31" idx="3"/>
          </p:cNvCxnSpPr>
          <p:nvPr/>
        </p:nvCxnSpPr>
        <p:spPr>
          <a:xfrm flipV="1">
            <a:off x="7205709" y="2861370"/>
            <a:ext cx="784611" cy="45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ECC9710-F363-4B75-8400-2887D40F909D}"/>
              </a:ext>
            </a:extLst>
          </p:cNvPr>
          <p:cNvCxnSpPr>
            <a:stCxn id="31" idx="4"/>
            <a:endCxn id="37" idx="0"/>
          </p:cNvCxnSpPr>
          <p:nvPr/>
        </p:nvCxnSpPr>
        <p:spPr>
          <a:xfrm>
            <a:off x="8179434" y="2915458"/>
            <a:ext cx="20213" cy="133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9E99E0D-DB9D-41A2-B46B-672B7626951A}"/>
                  </a:ext>
                </a:extLst>
              </p:cNvPr>
              <p:cNvSpPr txBox="1"/>
              <p:nvPr/>
            </p:nvSpPr>
            <p:spPr>
              <a:xfrm>
                <a:off x="1615625" y="1965084"/>
                <a:ext cx="133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9E99E0D-DB9D-41A2-B46B-672B7626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25" y="1965084"/>
                <a:ext cx="1334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330FE2-D03F-4D40-951E-EB3222C18034}"/>
                  </a:ext>
                </a:extLst>
              </p:cNvPr>
              <p:cNvSpPr txBox="1"/>
              <p:nvPr/>
            </p:nvSpPr>
            <p:spPr>
              <a:xfrm>
                <a:off x="7323266" y="1924503"/>
                <a:ext cx="133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330FE2-D03F-4D40-951E-EB3222C1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266" y="1924503"/>
                <a:ext cx="13341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asADi">
            <a:extLst>
              <a:ext uri="{FF2B5EF4-FFF2-40B4-BE49-F238E27FC236}">
                <a16:creationId xmlns:a16="http://schemas.microsoft.com/office/drawing/2014/main" id="{DDB823DB-72BC-49FA-B201-3D1B995E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0" y="485646"/>
            <a:ext cx="2545706" cy="5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7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15FA-F87F-488E-A043-A9105365A93E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MPC speed up</a:t>
            </a:r>
          </a:p>
        </p:txBody>
      </p:sp>
      <p:pic>
        <p:nvPicPr>
          <p:cNvPr id="3" name="Picture 2" descr="CasADi">
            <a:extLst>
              <a:ext uri="{FF2B5EF4-FFF2-40B4-BE49-F238E27FC236}">
                <a16:creationId xmlns:a16="http://schemas.microsoft.com/office/drawing/2014/main" id="{4BC66322-E592-4F26-B2B4-337177F3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83" y="1589104"/>
            <a:ext cx="4483332" cy="10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C83D1-A7CD-4C90-9DCF-77B045875277}"/>
              </a:ext>
            </a:extLst>
          </p:cNvPr>
          <p:cNvSpPr txBox="1"/>
          <p:nvPr/>
        </p:nvSpPr>
        <p:spPr>
          <a:xfrm>
            <a:off x="6958983" y="3354628"/>
            <a:ext cx="47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Casadi.opti.minimize</a:t>
            </a:r>
            <a:r>
              <a:rPr lang="en-US" dirty="0"/>
              <a:t>(‘</a:t>
            </a:r>
            <a:r>
              <a:rPr lang="en-US" dirty="0" err="1"/>
              <a:t>ipopt</a:t>
            </a:r>
            <a:r>
              <a:rPr lang="en-US" dirty="0"/>
              <a:t>’,J,H)</a:t>
            </a:r>
            <a:endParaRPr lang="ru-RU" dirty="0"/>
          </a:p>
        </p:txBody>
      </p:sp>
      <p:pic>
        <p:nvPicPr>
          <p:cNvPr id="2054" name="Picture 6" descr="SciPy 1.0 — обновление Open Source-экосистемы для математики и науки на  Python — Новости (nixp.ru)">
            <a:extLst>
              <a:ext uri="{FF2B5EF4-FFF2-40B4-BE49-F238E27FC236}">
                <a16:creationId xmlns:a16="http://schemas.microsoft.com/office/drawing/2014/main" id="{709BE1EF-876F-4CE7-BF67-B65D2887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4" y="1218915"/>
            <a:ext cx="2919643" cy="17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751543D-9C77-4B59-AD26-25F802F4B55E}"/>
              </a:ext>
            </a:extLst>
          </p:cNvPr>
          <p:cNvSpPr/>
          <p:nvPr/>
        </p:nvSpPr>
        <p:spPr>
          <a:xfrm>
            <a:off x="8524407" y="2797642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FA4B15E-6C1A-43D0-8903-AE46FFCE947C}"/>
              </a:ext>
            </a:extLst>
          </p:cNvPr>
          <p:cNvSpPr/>
          <p:nvPr/>
        </p:nvSpPr>
        <p:spPr>
          <a:xfrm>
            <a:off x="1672877" y="2939037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8AF1A4-BD6E-4F9C-A3FD-B00ABBE3CBC9}"/>
              </a:ext>
            </a:extLst>
          </p:cNvPr>
          <p:cNvSpPr/>
          <p:nvPr/>
        </p:nvSpPr>
        <p:spPr>
          <a:xfrm>
            <a:off x="8524407" y="4099265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9FFA-9D42-4DAD-9C66-C5FA4BA7BE5E}"/>
              </a:ext>
            </a:extLst>
          </p:cNvPr>
          <p:cNvSpPr txBox="1"/>
          <p:nvPr/>
        </p:nvSpPr>
        <p:spPr>
          <a:xfrm>
            <a:off x="8518369" y="4777884"/>
            <a:ext cx="7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7087F-2960-47E5-8D17-551C06E3E7DA}"/>
              </a:ext>
            </a:extLst>
          </p:cNvPr>
          <p:cNvSpPr txBox="1"/>
          <p:nvPr/>
        </p:nvSpPr>
        <p:spPr>
          <a:xfrm>
            <a:off x="864507" y="34627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scipy.minimize</a:t>
            </a:r>
            <a:r>
              <a:rPr lang="en-US" dirty="0"/>
              <a:t>(‘L-BFGS-B’)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82FF8-CE0A-4783-9075-20A168521896}"/>
                  </a:ext>
                </a:extLst>
              </p:cNvPr>
              <p:cNvSpPr txBox="1"/>
              <p:nvPr/>
            </p:nvSpPr>
            <p:spPr>
              <a:xfrm>
                <a:off x="4078223" y="4662997"/>
                <a:ext cx="2551575" cy="89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𝑠𝑐𝑖𝑝𝑦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𝑐𝑎𝑠𝑎𝑑𝑖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&gt;655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82FF8-CE0A-4783-9075-20A16852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23" y="4662997"/>
                <a:ext cx="2551575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5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971F0-1913-46EB-98D7-BDF5C18229E4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AF695-9753-47D6-9E50-C1FC9C55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8" y="1600655"/>
            <a:ext cx="6504372" cy="4878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C9630-824A-4A1A-8FBC-08368601027F}"/>
              </a:ext>
            </a:extLst>
          </p:cNvPr>
          <p:cNvSpPr txBox="1"/>
          <p:nvPr/>
        </p:nvSpPr>
        <p:spPr>
          <a:xfrm>
            <a:off x="2015232" y="1600655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Achievable task + </a:t>
            </a:r>
            <a:r>
              <a:rPr lang="en-US" dirty="0" err="1"/>
              <a:t>noize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3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240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Dante (Headings)2</vt:lpstr>
      <vt:lpstr>Georgia Pro</vt:lpstr>
      <vt:lpstr>Wingdings 2</vt:lpstr>
      <vt:lpstr>OffsetVTI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Ковалев Вячеслав Витальевич</dc:creator>
  <cp:lastModifiedBy>Ковалев Вячеслав Витальевич</cp:lastModifiedBy>
  <cp:revision>1</cp:revision>
  <dcterms:created xsi:type="dcterms:W3CDTF">2022-05-23T12:06:49Z</dcterms:created>
  <dcterms:modified xsi:type="dcterms:W3CDTF">2022-05-23T13:17:13Z</dcterms:modified>
</cp:coreProperties>
</file>