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B8404-C90F-4AB4-8411-ABE49EC83BD1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2D94-517A-4388-858F-ED4E2204A1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2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9534608F-2CA1-4F31-8B00-8915C11A59B0}" type="datetime2">
              <a:rPr lang="en-US" smtClean="0"/>
              <a:t>Tuesday, May 24,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DA2F-DC83-4237-921B-54EDE1792A25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2A09-87A6-427A-99CB-BD3167579611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6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5F8919-1C06-4E75-B4A2-88DE4A802CF0}" type="datetime2">
              <a:rPr lang="en-US" smtClean="0"/>
              <a:t>Tuesday, May 24,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4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DA6E-91EE-46EC-B84F-9946F6B96361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87B0-8CFA-4C05-AF5E-83E4F2C0BA9E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5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7A555A33-1C0B-473D-9065-42243F33DE0C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8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94B6-3695-4879-94F4-AD2EFC377DF4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7ECF-E0B2-4E0B-98B2-43836F862D1E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A201365-A7CF-4726-BE98-E3D1A482F8A4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2754B2BB-D143-4919-9779-B729EF848836}" type="datetime2">
              <a:rPr lang="en-US" smtClean="0"/>
              <a:t>Tuesday, May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0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0E51A0D-DBCD-409F-A1E2-D3C864F471C9}" type="datetime2">
              <a:rPr lang="en-US" smtClean="0"/>
              <a:t>Tuesday, May 24,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1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11" r:id="rId4"/>
    <p:sldLayoutId id="2147483712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Gray Rectangle">
            <a:extLst>
              <a:ext uri="{FF2B5EF4-FFF2-40B4-BE49-F238E27FC236}">
                <a16:creationId xmlns:a16="http://schemas.microsoft.com/office/drawing/2014/main" id="{429E1EE9-E4C2-40A9-B9DE-FF110156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850F20-6403-4F33-BB83-02C5B52022A3}"/>
              </a:ext>
            </a:extLst>
          </p:cNvPr>
          <p:cNvSpPr txBox="1"/>
          <p:nvPr/>
        </p:nvSpPr>
        <p:spPr>
          <a:xfrm>
            <a:off x="251719" y="850459"/>
            <a:ext cx="621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Efficient MPC control of the robot leg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B6A72-BFDA-4659-952D-CCAAF33B3786}"/>
              </a:ext>
            </a:extLst>
          </p:cNvPr>
          <p:cNvSpPr txBox="1"/>
          <p:nvPr/>
        </p:nvSpPr>
        <p:spPr>
          <a:xfrm>
            <a:off x="784379" y="511706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Kovalev V.V.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02FA745-1A3F-4625-BDA8-70A8544B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1</a:t>
            </a:fld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10746E1-F85E-40B2-B2DD-B93CF831A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43" y="2624373"/>
            <a:ext cx="6316260" cy="47371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1B5C99-45A0-4B73-9935-57C869DB4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624022"/>
            <a:ext cx="6346901" cy="47601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568EC32-BA22-40D4-B345-1B732E41B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78" y="2955156"/>
            <a:ext cx="4813384" cy="36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6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315FA-F87F-488E-A043-A9105365A93E}"/>
              </a:ext>
            </a:extLst>
          </p:cNvPr>
          <p:cNvSpPr txBox="1"/>
          <p:nvPr/>
        </p:nvSpPr>
        <p:spPr>
          <a:xfrm>
            <a:off x="774577" y="849583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MPC speed up</a:t>
            </a:r>
          </a:p>
        </p:txBody>
      </p:sp>
      <p:pic>
        <p:nvPicPr>
          <p:cNvPr id="3" name="Picture 2" descr="CasADi">
            <a:extLst>
              <a:ext uri="{FF2B5EF4-FFF2-40B4-BE49-F238E27FC236}">
                <a16:creationId xmlns:a16="http://schemas.microsoft.com/office/drawing/2014/main" id="{4BC66322-E592-4F26-B2B4-337177F3E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983" y="1589104"/>
            <a:ext cx="4483332" cy="10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0C83D1-A7CD-4C90-9DCF-77B045875277}"/>
              </a:ext>
            </a:extLst>
          </p:cNvPr>
          <p:cNvSpPr txBox="1"/>
          <p:nvPr/>
        </p:nvSpPr>
        <p:spPr>
          <a:xfrm>
            <a:off x="7267485" y="3922462"/>
            <a:ext cx="47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Casadi.opti.minimize</a:t>
            </a:r>
            <a:r>
              <a:rPr lang="en-US" dirty="0"/>
              <a:t>(‘</a:t>
            </a:r>
            <a:r>
              <a:rPr lang="en-US" dirty="0" err="1"/>
              <a:t>ipopt</a:t>
            </a:r>
            <a:r>
              <a:rPr lang="en-US" dirty="0"/>
              <a:t>’,J,H)</a:t>
            </a:r>
            <a:endParaRPr lang="ru-RU" dirty="0"/>
          </a:p>
        </p:txBody>
      </p:sp>
      <p:pic>
        <p:nvPicPr>
          <p:cNvPr id="2054" name="Picture 6" descr="SciPy 1.0 — обновление Open Source-экосистемы для математики и науки на  Python — Новости (nixp.ru)">
            <a:extLst>
              <a:ext uri="{FF2B5EF4-FFF2-40B4-BE49-F238E27FC236}">
                <a16:creationId xmlns:a16="http://schemas.microsoft.com/office/drawing/2014/main" id="{709BE1EF-876F-4CE7-BF67-B65D28871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4" y="1218915"/>
            <a:ext cx="2919643" cy="179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D751543D-9C77-4B59-AD26-25F802F4B55E}"/>
              </a:ext>
            </a:extLst>
          </p:cNvPr>
          <p:cNvSpPr/>
          <p:nvPr/>
        </p:nvSpPr>
        <p:spPr>
          <a:xfrm>
            <a:off x="8524407" y="2797642"/>
            <a:ext cx="53489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FA4B15E-6C1A-43D0-8903-AE46FFCE947C}"/>
              </a:ext>
            </a:extLst>
          </p:cNvPr>
          <p:cNvSpPr/>
          <p:nvPr/>
        </p:nvSpPr>
        <p:spPr>
          <a:xfrm>
            <a:off x="1202361" y="3797726"/>
            <a:ext cx="53489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58AF1A4-BD6E-4F9C-A3FD-B00ABBE3CBC9}"/>
              </a:ext>
            </a:extLst>
          </p:cNvPr>
          <p:cNvSpPr/>
          <p:nvPr/>
        </p:nvSpPr>
        <p:spPr>
          <a:xfrm>
            <a:off x="8524407" y="4345450"/>
            <a:ext cx="53489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09FFA-9D42-4DAD-9C66-C5FA4BA7BE5E}"/>
              </a:ext>
            </a:extLst>
          </p:cNvPr>
          <p:cNvSpPr txBox="1"/>
          <p:nvPr/>
        </p:nvSpPr>
        <p:spPr>
          <a:xfrm>
            <a:off x="8518369" y="4777884"/>
            <a:ext cx="79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JIT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B7087F-2960-47E5-8D17-551C06E3E7DA}"/>
              </a:ext>
            </a:extLst>
          </p:cNvPr>
          <p:cNvSpPr txBox="1"/>
          <p:nvPr/>
        </p:nvSpPr>
        <p:spPr>
          <a:xfrm>
            <a:off x="393991" y="432140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scipy.minimize</a:t>
            </a:r>
            <a:r>
              <a:rPr lang="en-US" dirty="0"/>
              <a:t>(‘L-BFGS-B’)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D82FF8-CE0A-4783-9075-20A168521896}"/>
                  </a:ext>
                </a:extLst>
              </p:cNvPr>
              <p:cNvSpPr txBox="1"/>
              <p:nvPr/>
            </p:nvSpPr>
            <p:spPr>
              <a:xfrm>
                <a:off x="4078223" y="4662997"/>
                <a:ext cx="2551575" cy="896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𝑠𝑐𝑖𝑝𝑦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𝑐𝑎𝑠𝑎𝑑𝑖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&gt;655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D82FF8-CE0A-4783-9075-20A168521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223" y="4662997"/>
                <a:ext cx="2551575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926CD8-2AC6-4FD1-94BF-4A312DFE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1BF6C-FB30-4F87-95CE-C02C0A2AE36D}"/>
              </a:ext>
            </a:extLst>
          </p:cNvPr>
          <p:cNvSpPr txBox="1"/>
          <p:nvPr/>
        </p:nvSpPr>
        <p:spPr>
          <a:xfrm>
            <a:off x="415955" y="3274050"/>
            <a:ext cx="3048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Integrator: (Euler explicit)</a:t>
            </a:r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FDF843B1-33D7-4991-843F-6285B273AAA8}"/>
              </a:ext>
            </a:extLst>
          </p:cNvPr>
          <p:cNvSpPr/>
          <p:nvPr/>
        </p:nvSpPr>
        <p:spPr>
          <a:xfrm>
            <a:off x="1202361" y="2827545"/>
            <a:ext cx="53489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90025B-9B39-44F1-ABE2-AD649AE2413F}"/>
              </a:ext>
            </a:extLst>
          </p:cNvPr>
          <p:cNvSpPr txBox="1"/>
          <p:nvPr/>
        </p:nvSpPr>
        <p:spPr>
          <a:xfrm>
            <a:off x="7267485" y="3283733"/>
            <a:ext cx="3048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Integrator: (RK)</a:t>
            </a:r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532C3D6-C582-4252-AD4F-4C127BA25F17}"/>
              </a:ext>
            </a:extLst>
          </p:cNvPr>
          <p:cNvSpPr/>
          <p:nvPr/>
        </p:nvSpPr>
        <p:spPr>
          <a:xfrm>
            <a:off x="8524407" y="3571591"/>
            <a:ext cx="53489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5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D971F0-1913-46EB-98D7-BDF5C18229E4}"/>
              </a:ext>
            </a:extLst>
          </p:cNvPr>
          <p:cNvSpPr txBox="1"/>
          <p:nvPr/>
        </p:nvSpPr>
        <p:spPr>
          <a:xfrm>
            <a:off x="774577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2AF695-9753-47D6-9E50-C1FC9C558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45" y="221943"/>
            <a:ext cx="8354493" cy="6265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5C9630-824A-4A1A-8FBC-08368601027F}"/>
              </a:ext>
            </a:extLst>
          </p:cNvPr>
          <p:cNvSpPr txBox="1"/>
          <p:nvPr/>
        </p:nvSpPr>
        <p:spPr>
          <a:xfrm>
            <a:off x="2015232" y="1600655"/>
            <a:ext cx="29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Achievable task + </a:t>
            </a:r>
            <a:r>
              <a:rPr lang="en-US" dirty="0" err="1"/>
              <a:t>noize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8194D1A-9906-4994-B7C3-38B04913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1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E6513F-A9F4-4AF9-A901-7650E3925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582" y="987641"/>
            <a:ext cx="7747247" cy="581043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52263C-38B7-4E28-A262-3AE30560F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22" y="1218915"/>
            <a:ext cx="7563775" cy="56728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A436CF-C801-4FF0-AAEF-8578196E00C5}"/>
              </a:ext>
            </a:extLst>
          </p:cNvPr>
          <p:cNvSpPr txBox="1"/>
          <p:nvPr/>
        </p:nvSpPr>
        <p:spPr>
          <a:xfrm>
            <a:off x="774577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9438C2-9E65-4913-B0BE-AA3D3200B703}"/>
              </a:ext>
            </a:extLst>
          </p:cNvPr>
          <p:cNvSpPr txBox="1"/>
          <p:nvPr/>
        </p:nvSpPr>
        <p:spPr>
          <a:xfrm>
            <a:off x="2388094" y="849583"/>
            <a:ext cx="523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Unachievable task (boundary constraints):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B8ACB31-5E09-41C0-B7E6-3B740A53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028E54-7FC7-4001-96E4-28E31318B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28" y="648415"/>
            <a:ext cx="8583168" cy="64373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2B45AE-3744-46CD-BCA6-8A4C3F4F5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880" y="685800"/>
            <a:ext cx="8583168" cy="64373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62B598-1CA4-4358-9D21-1FAB1A1346B1}"/>
              </a:ext>
            </a:extLst>
          </p:cNvPr>
          <p:cNvSpPr txBox="1"/>
          <p:nvPr/>
        </p:nvSpPr>
        <p:spPr>
          <a:xfrm>
            <a:off x="774577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0D3FA-7E92-41DB-B6D3-C6B22892D50B}"/>
              </a:ext>
            </a:extLst>
          </p:cNvPr>
          <p:cNvSpPr txBox="1"/>
          <p:nvPr/>
        </p:nvSpPr>
        <p:spPr>
          <a:xfrm>
            <a:off x="2252976" y="849583"/>
            <a:ext cx="523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Unachievable task (boundary constraints):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EFCA00-9238-4598-8376-8A8B9CC1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7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FC45A0-3CED-4EA2-AA89-08C2D0DEE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217" y="1144364"/>
            <a:ext cx="7285609" cy="54642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DB15E2-7222-4329-8806-5BC94188B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8182" y="959698"/>
            <a:ext cx="8389398" cy="62920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111F94-8BD1-42E5-9357-190914F971B3}"/>
              </a:ext>
            </a:extLst>
          </p:cNvPr>
          <p:cNvSpPr txBox="1"/>
          <p:nvPr/>
        </p:nvSpPr>
        <p:spPr>
          <a:xfrm>
            <a:off x="721311" y="7750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09AA3-FBF3-4303-8FF3-127C8C3F9901}"/>
              </a:ext>
            </a:extLst>
          </p:cNvPr>
          <p:cNvSpPr txBox="1"/>
          <p:nvPr/>
        </p:nvSpPr>
        <p:spPr>
          <a:xfrm>
            <a:off x="2308195" y="775032"/>
            <a:ext cx="523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Unachievable task (boundary constraints):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322563-3445-4EBF-B0DB-A3D8A47F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BC8AD7-D1D5-477E-8834-58A3B4002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32" y="448056"/>
            <a:ext cx="8392712" cy="62945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70B668-C45A-4A7F-B391-C08A92019DAF}"/>
              </a:ext>
            </a:extLst>
          </p:cNvPr>
          <p:cNvSpPr txBox="1"/>
          <p:nvPr/>
        </p:nvSpPr>
        <p:spPr>
          <a:xfrm>
            <a:off x="774577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52581-6566-479A-9937-89D0875D7895}"/>
              </a:ext>
            </a:extLst>
          </p:cNvPr>
          <p:cNvSpPr txBox="1"/>
          <p:nvPr/>
        </p:nvSpPr>
        <p:spPr>
          <a:xfrm>
            <a:off x="2015232" y="1600655"/>
            <a:ext cx="523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Unachievable task (boundary constraints):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91F388-F3A9-4461-AD46-B90A0803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E6B4D6-EDEE-40A8-9B45-9427E8B75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36" y="1034249"/>
            <a:ext cx="8424672" cy="63185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14CB19-B304-4254-A014-A06CCFCF7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5568" y="1218915"/>
            <a:ext cx="7705344" cy="57790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2B1395-FA75-4F62-AB3F-8AB89208004A}"/>
              </a:ext>
            </a:extLst>
          </p:cNvPr>
          <p:cNvSpPr txBox="1"/>
          <p:nvPr/>
        </p:nvSpPr>
        <p:spPr>
          <a:xfrm>
            <a:off x="2467816" y="828486"/>
            <a:ext cx="523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Unachievable task (boundary constraints):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602A9-8D67-4A1E-BC1F-101EDB682CA7}"/>
              </a:ext>
            </a:extLst>
          </p:cNvPr>
          <p:cNvSpPr txBox="1"/>
          <p:nvPr/>
        </p:nvSpPr>
        <p:spPr>
          <a:xfrm>
            <a:off x="774577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26133D-A9DA-4423-843A-5A7B77D3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8C7100-B961-4B9B-B4FB-D2971F19F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44" y="1616249"/>
            <a:ext cx="8724705" cy="65435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6D38FB-8EE8-4CCF-9B61-69F2CB769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920" y="1308231"/>
            <a:ext cx="7399692" cy="55497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2159DB-8E50-44E8-A0E7-C9CBD1EF8809}"/>
              </a:ext>
            </a:extLst>
          </p:cNvPr>
          <p:cNvSpPr txBox="1"/>
          <p:nvPr/>
        </p:nvSpPr>
        <p:spPr>
          <a:xfrm>
            <a:off x="774577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CE460-9092-4CD9-8AEC-D49FE7E5ECDE}"/>
              </a:ext>
            </a:extLst>
          </p:cNvPr>
          <p:cNvSpPr txBox="1"/>
          <p:nvPr/>
        </p:nvSpPr>
        <p:spPr>
          <a:xfrm>
            <a:off x="2015232" y="849583"/>
            <a:ext cx="523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Achievable task (collision constraints):</a:t>
            </a:r>
            <a:endParaRPr lang="ru-RU" dirty="0"/>
          </a:p>
        </p:txBody>
      </p:sp>
      <p:pic>
        <p:nvPicPr>
          <p:cNvPr id="3074" name="Picture 2" descr="Neural Network From Scratch With Python | Garage DS">
            <a:extLst>
              <a:ext uri="{FF2B5EF4-FFF2-40B4-BE49-F238E27FC236}">
                <a16:creationId xmlns:a16="http://schemas.microsoft.com/office/drawing/2014/main" id="{19084C4B-D26E-4EF5-80EE-0A391EB3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171" y="247033"/>
            <a:ext cx="4619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FAD4A9-ECF6-4FC7-9E43-6D7D2266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D704EB-C309-485F-8F2D-9423C39E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915"/>
            <a:ext cx="8229600" cy="617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AB64A1-C5B5-4C62-B910-650BF7937F7E}"/>
              </a:ext>
            </a:extLst>
          </p:cNvPr>
          <p:cNvSpPr txBox="1"/>
          <p:nvPr/>
        </p:nvSpPr>
        <p:spPr>
          <a:xfrm>
            <a:off x="774577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B3899-9185-42B7-B9CA-1F645A2EE6E3}"/>
              </a:ext>
            </a:extLst>
          </p:cNvPr>
          <p:cNvSpPr txBox="1"/>
          <p:nvPr/>
        </p:nvSpPr>
        <p:spPr>
          <a:xfrm>
            <a:off x="2015232" y="1600655"/>
            <a:ext cx="523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Unachievable task (collision constraints):</a:t>
            </a:r>
            <a:endParaRPr lang="ru-RU" dirty="0"/>
          </a:p>
        </p:txBody>
      </p:sp>
      <p:pic>
        <p:nvPicPr>
          <p:cNvPr id="6" name="Picture 2" descr="Neural Network From Scratch With Python | Garage DS">
            <a:extLst>
              <a:ext uri="{FF2B5EF4-FFF2-40B4-BE49-F238E27FC236}">
                <a16:creationId xmlns:a16="http://schemas.microsoft.com/office/drawing/2014/main" id="{3836D881-B1E6-4405-A2D5-B4F180C4E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171" y="247033"/>
            <a:ext cx="4619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0DCE278-55B7-44E3-A778-6FBE65D6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11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E2907-6F71-460A-9AF0-D74E40354516}"/>
              </a:ext>
            </a:extLst>
          </p:cNvPr>
          <p:cNvSpPr txBox="1"/>
          <p:nvPr/>
        </p:nvSpPr>
        <p:spPr>
          <a:xfrm>
            <a:off x="1216240" y="781235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43C6DB-AE86-4AB3-A6E6-AF2AABFB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579453-655B-44A5-89F4-EF3FB9722323}"/>
              </a:ext>
            </a:extLst>
          </p:cNvPr>
          <p:cNvSpPr txBox="1"/>
          <p:nvPr/>
        </p:nvSpPr>
        <p:spPr>
          <a:xfrm>
            <a:off x="1189608" y="790113"/>
            <a:ext cx="4598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Content:</a:t>
            </a:r>
          </a:p>
          <a:p>
            <a:pPr marL="285750" indent="-285750">
              <a:buFontTx/>
              <a:buChar char="-"/>
            </a:pPr>
            <a:r>
              <a:rPr lang="en-US" dirty="0"/>
              <a:t>Physical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Naive MPC controller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MPC speed up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Results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7F7B61D-E505-42CD-A730-F695DE70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C44C4-A4A6-47DC-8884-5122918D8C5E}"/>
              </a:ext>
            </a:extLst>
          </p:cNvPr>
          <p:cNvSpPr txBox="1"/>
          <p:nvPr/>
        </p:nvSpPr>
        <p:spPr>
          <a:xfrm>
            <a:off x="1100831" y="639192"/>
            <a:ext cx="38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38B3F7-347A-4254-9C4E-C71C80D805AF}"/>
                  </a:ext>
                </a:extLst>
              </p:cNvPr>
              <p:cNvSpPr txBox="1"/>
              <p:nvPr/>
            </p:nvSpPr>
            <p:spPr>
              <a:xfrm>
                <a:off x="7331326" y="1405910"/>
                <a:ext cx="4048217" cy="1307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38B3F7-347A-4254-9C4E-C71C80D80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326" y="1405910"/>
                <a:ext cx="4048217" cy="1307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A9637-1CB1-4D12-A7FE-125D71D39FF1}"/>
                  </a:ext>
                </a:extLst>
              </p:cNvPr>
              <p:cNvSpPr txBox="1"/>
              <p:nvPr/>
            </p:nvSpPr>
            <p:spPr>
              <a:xfrm>
                <a:off x="7208669" y="4164670"/>
                <a:ext cx="4098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A9637-1CB1-4D12-A7FE-125D71D3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669" y="4164670"/>
                <a:ext cx="4098524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A582DF-898D-4BD2-8787-57BEC8DEA9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89" t="59060" r="14951" b="28724"/>
          <a:stretch/>
        </p:blipFill>
        <p:spPr>
          <a:xfrm>
            <a:off x="377451" y="4798385"/>
            <a:ext cx="11437098" cy="10386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6FAB2A-74ED-4F13-98DE-EA51134D9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05" y="1020927"/>
            <a:ext cx="5996842" cy="3513075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96DD62B-2A17-430C-BB04-A3B10B62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9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E34B2-5367-4E86-9D9E-6550DE8E0DD9}"/>
              </a:ext>
            </a:extLst>
          </p:cNvPr>
          <p:cNvSpPr txBox="1"/>
          <p:nvPr/>
        </p:nvSpPr>
        <p:spPr>
          <a:xfrm>
            <a:off x="1100831" y="639192"/>
            <a:ext cx="38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2BA4E7-218A-446B-B4FF-678C8D068684}"/>
                  </a:ext>
                </a:extLst>
              </p:cNvPr>
              <p:cNvSpPr txBox="1"/>
              <p:nvPr/>
            </p:nvSpPr>
            <p:spPr>
              <a:xfrm>
                <a:off x="1322772" y="1624614"/>
                <a:ext cx="7324078" cy="4242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80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 dirty="0" smtClean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 dirty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 dirty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</m:acc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 dirty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</m:acc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ru-RU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2BA4E7-218A-446B-B4FF-678C8D068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772" y="1624614"/>
                <a:ext cx="7324078" cy="4242893"/>
              </a:xfrm>
              <a:prstGeom prst="rect">
                <a:avLst/>
              </a:prstGeom>
              <a:blipFill>
                <a:blip r:embed="rId2"/>
                <a:stretch>
                  <a:fillRect l="-17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54ADC8-DC0C-44D0-B4B5-439D2974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0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37A300-AA3B-4F2C-9477-A816B41B06BF}"/>
                  </a:ext>
                </a:extLst>
              </p:cNvPr>
              <p:cNvSpPr txBox="1"/>
              <p:nvPr/>
            </p:nvSpPr>
            <p:spPr>
              <a:xfrm>
                <a:off x="0" y="626784"/>
                <a:ext cx="11469950" cy="3673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0" dirty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</m:acc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</m:acc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</m:acc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1" i="0" dirty="0" smtClean="0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b="1" i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1" i="0" dirty="0" smtClean="0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</a:rPr>
                                        <m:t>dt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</m:acc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̇"/>
                                      <m:ctrlP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0" dirty="0" smtClean="0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</m:acc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</m:acc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acc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acc>
                                <m:accPr>
                                  <m:chr m:val="̇"/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acc>
                                <m:accPr>
                                  <m:chr m:val="̇"/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dirty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</m:acc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dirty="0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b="1" i="1" dirty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b="1" i="1" dirty="0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acc>
                            <m:accPr>
                              <m:chr m:val="̇"/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</m:acc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̇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∗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b="1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1" dirty="0">
                                                  <a:latin typeface="Cambria Math" panose="02040503050406030204" pitchFamily="18" charset="0"/>
                                                </a:rPr>
                                                <m:t>𝚯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𝚯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p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37A300-AA3B-4F2C-9477-A816B41B0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6784"/>
                <a:ext cx="11469950" cy="3673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00BE8BD-65CC-48F1-95CE-AAD60BB09DE6}"/>
              </a:ext>
            </a:extLst>
          </p:cNvPr>
          <p:cNvSpPr txBox="1"/>
          <p:nvPr/>
        </p:nvSpPr>
        <p:spPr>
          <a:xfrm>
            <a:off x="337352" y="257452"/>
            <a:ext cx="38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954FFD-EE3E-42C2-947F-C2660EF61C4B}"/>
                  </a:ext>
                </a:extLst>
              </p:cNvPr>
              <p:cNvSpPr txBox="1"/>
              <p:nvPr/>
            </p:nvSpPr>
            <p:spPr>
              <a:xfrm>
                <a:off x="1305015" y="4202742"/>
                <a:ext cx="7927759" cy="202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acc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acc>
                                <m:accPr>
                                  <m:chr m:val="̇"/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acc>
                                <m:accPr>
                                  <m:chr m:val="̇"/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dirty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</m:acc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̈"/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dirty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nary>
                    </m:oMath>
                  </m:oMathPara>
                </a14:m>
                <a:br>
                  <a:rPr lang="en-US" b="1" dirty="0"/>
                </a:br>
                <a:endParaRPr lang="en-US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̇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̇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</m:acc>
                        </m:e>
                      </m:nary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̈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</m:acc>
                        </m:e>
                      </m:nary>
                    </m:oMath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̈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dirty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̇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dirty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br>
                  <a:rPr lang="en-US" b="1" dirty="0"/>
                </a:br>
                <a:endParaRPr lang="ru-RU" b="1" dirty="0"/>
              </a:p>
              <a:p>
                <a:endParaRPr lang="ru-RU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954FFD-EE3E-42C2-947F-C2660EF6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015" y="4202742"/>
                <a:ext cx="7927759" cy="2024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3CEAED-AD8D-4C68-AA18-893B64FB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45F813-397A-4B00-99E5-C2046424424E}"/>
                  </a:ext>
                </a:extLst>
              </p:cNvPr>
              <p:cNvSpPr txBox="1"/>
              <p:nvPr/>
            </p:nvSpPr>
            <p:spPr>
              <a:xfrm>
                <a:off x="907743" y="1643315"/>
                <a:ext cx="609452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dirty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acc>
                            <m:accPr>
                              <m:chr m:val="̇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dirty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</m:acc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45F813-397A-4B00-99E5-C2046424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43" y="1643315"/>
                <a:ext cx="6094520" cy="404983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338E12-3A8D-4598-9577-6519AE78B52D}"/>
                  </a:ext>
                </a:extLst>
              </p:cNvPr>
              <p:cNvSpPr txBox="1"/>
              <p:nvPr/>
            </p:nvSpPr>
            <p:spPr>
              <a:xfrm>
                <a:off x="1143000" y="2837874"/>
                <a:ext cx="6094520" cy="717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𝑟h𝑠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, 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𝑟h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acc>
                                <m:accPr>
                                  <m:chr m:val="̇"/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dirty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</m:acc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338E12-3A8D-4598-9577-6519AE78B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37874"/>
                <a:ext cx="6094520" cy="717632"/>
              </a:xfrm>
              <a:prstGeom prst="rect">
                <a:avLst/>
              </a:prstGeom>
              <a:blipFill>
                <a:blip r:embed="rId3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8B0C3DE-82AF-499B-9E58-46AF2CC14FD1}"/>
              </a:ext>
            </a:extLst>
          </p:cNvPr>
          <p:cNvSpPr txBox="1"/>
          <p:nvPr/>
        </p:nvSpPr>
        <p:spPr>
          <a:xfrm>
            <a:off x="452762" y="346229"/>
            <a:ext cx="38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model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37B9B66F-5D1C-471D-8587-E0034F8D410A}"/>
              </a:ext>
            </a:extLst>
          </p:cNvPr>
          <p:cNvSpPr/>
          <p:nvPr/>
        </p:nvSpPr>
        <p:spPr>
          <a:xfrm>
            <a:off x="4190260" y="2258420"/>
            <a:ext cx="26633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5ED3984-E237-4A50-97A7-19DD183A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E755B-D6F8-47B3-B815-21EEFDA826A2}"/>
              </a:ext>
            </a:extLst>
          </p:cNvPr>
          <p:cNvSpPr txBox="1"/>
          <p:nvPr/>
        </p:nvSpPr>
        <p:spPr>
          <a:xfrm>
            <a:off x="417251" y="434096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MPC controller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AF336D-7586-4414-A8C6-0986AF632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8" t="26077" r="28204" b="9178"/>
          <a:stretch/>
        </p:blipFill>
        <p:spPr>
          <a:xfrm>
            <a:off x="6457025" y="292963"/>
            <a:ext cx="5734975" cy="423464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0CB4F43-48AB-4ED1-9146-5DC0E9198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57" t="23905" r="20194" b="4970"/>
          <a:stretch/>
        </p:blipFill>
        <p:spPr>
          <a:xfrm>
            <a:off x="0" y="2059619"/>
            <a:ext cx="7154429" cy="4364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691A4-DF9A-4D33-A56D-BCD7B2C80642}"/>
              </a:ext>
            </a:extLst>
          </p:cNvPr>
          <p:cNvSpPr txBox="1"/>
          <p:nvPr/>
        </p:nvSpPr>
        <p:spPr>
          <a:xfrm>
            <a:off x="480874" y="966756"/>
            <a:ext cx="295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Integrator choice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9E7066-5DFC-4A0A-9C50-18A4BE6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F8889-E42F-416B-9A55-C8E828503AE9}"/>
              </a:ext>
            </a:extLst>
          </p:cNvPr>
          <p:cNvSpPr txBox="1"/>
          <p:nvPr/>
        </p:nvSpPr>
        <p:spPr>
          <a:xfrm>
            <a:off x="1207363" y="674703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MPC controller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2C65A3-D15E-4FD8-AF9A-938E1045E24A}"/>
                  </a:ext>
                </a:extLst>
              </p:cNvPr>
              <p:cNvSpPr txBox="1"/>
              <p:nvPr/>
            </p:nvSpPr>
            <p:spPr>
              <a:xfrm>
                <a:off x="1207363" y="1384918"/>
                <a:ext cx="7963270" cy="2620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Model: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𝑟h𝑠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, 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𝑟h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acc>
                                <m:accPr>
                                  <m:chr m:val="̇"/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dirty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</m:acc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Integrator: (Euler explicit)</a:t>
                </a: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𝑟h𝑠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Solver: (L-BFGS-B)</a:t>
                </a:r>
              </a:p>
              <a:p>
                <a:r>
                  <a:rPr lang="en-US" dirty="0"/>
                  <a:t>	</a:t>
                </a:r>
                <a:r>
                  <a:rPr lang="en-US" dirty="0" err="1"/>
                  <a:t>scipy.minimize</a:t>
                </a:r>
                <a:r>
                  <a:rPr lang="en-US" dirty="0"/>
                  <a:t>(‘L-BFGS-B’)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2C65A3-D15E-4FD8-AF9A-938E1045E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363" y="1384918"/>
                <a:ext cx="7963270" cy="2620974"/>
              </a:xfrm>
              <a:prstGeom prst="rect">
                <a:avLst/>
              </a:prstGeom>
              <a:blipFill>
                <a:blip r:embed="rId2"/>
                <a:stretch>
                  <a:fillRect l="-613" t="-1395" b="-2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F65A05-6A40-4E19-9E15-31971667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11F29F-C8FE-432C-B101-14C1B2FCAB5F}"/>
              </a:ext>
            </a:extLst>
          </p:cNvPr>
          <p:cNvSpPr txBox="1"/>
          <p:nvPr/>
        </p:nvSpPr>
        <p:spPr>
          <a:xfrm>
            <a:off x="747944" y="84958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MPC speed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F3256B-E21E-4C72-9783-40D3FA72DA4E}"/>
                  </a:ext>
                </a:extLst>
              </p:cNvPr>
              <p:cNvSpPr txBox="1"/>
              <p:nvPr/>
            </p:nvSpPr>
            <p:spPr>
              <a:xfrm>
                <a:off x="1795525" y="1556809"/>
                <a:ext cx="7332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F3256B-E21E-4C72-9783-40D3FA72D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525" y="1556809"/>
                <a:ext cx="73329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49AC93C7-7AAE-40D4-B5C0-A72AD891FD9D}"/>
              </a:ext>
            </a:extLst>
          </p:cNvPr>
          <p:cNvSpPr/>
          <p:nvPr/>
        </p:nvSpPr>
        <p:spPr>
          <a:xfrm>
            <a:off x="2015231" y="2361459"/>
            <a:ext cx="53489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4F315B5-219B-4360-BE44-06D13F9FA3B0}"/>
              </a:ext>
            </a:extLst>
          </p:cNvPr>
          <p:cNvSpPr/>
          <p:nvPr/>
        </p:nvSpPr>
        <p:spPr>
          <a:xfrm>
            <a:off x="2746396" y="3664629"/>
            <a:ext cx="726490" cy="471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^2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7065067-8D5B-4FBF-98B5-0F173C64EABC}"/>
              </a:ext>
            </a:extLst>
          </p:cNvPr>
          <p:cNvSpPr/>
          <p:nvPr/>
        </p:nvSpPr>
        <p:spPr>
          <a:xfrm>
            <a:off x="2842193" y="5197875"/>
            <a:ext cx="534896" cy="3693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E9F6167-206B-4C7B-818F-CA50F76922C5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3109641" y="4135887"/>
            <a:ext cx="0" cy="10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9E39311-F645-4C77-A370-6F4A1E6735BC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2471793" y="2676704"/>
            <a:ext cx="637848" cy="98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38B0A35A-1FBD-472D-96E3-FA997A0A8545}"/>
              </a:ext>
            </a:extLst>
          </p:cNvPr>
          <p:cNvSpPr/>
          <p:nvPr/>
        </p:nvSpPr>
        <p:spPr>
          <a:xfrm>
            <a:off x="945709" y="3133447"/>
            <a:ext cx="726490" cy="471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</a:t>
            </a:r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51B63C0-68A0-4792-BFE6-C69BD911879A}"/>
              </a:ext>
            </a:extLst>
          </p:cNvPr>
          <p:cNvSpPr/>
          <p:nvPr/>
        </p:nvSpPr>
        <p:spPr>
          <a:xfrm>
            <a:off x="945709" y="4179846"/>
            <a:ext cx="726490" cy="471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^2</a:t>
            </a:r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B5744C50-DB87-4C14-B2C5-898EBCD3A48B}"/>
              </a:ext>
            </a:extLst>
          </p:cNvPr>
          <p:cNvSpPr/>
          <p:nvPr/>
        </p:nvSpPr>
        <p:spPr>
          <a:xfrm>
            <a:off x="1041506" y="5197875"/>
            <a:ext cx="534896" cy="3693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ru-RU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4AF7378-D9C5-4E5C-A255-12DD829EF48C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1308954" y="4651104"/>
            <a:ext cx="0" cy="546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BC01267-8242-4309-8A26-4FF6811D510D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>
            <a:off x="1308954" y="3604705"/>
            <a:ext cx="0" cy="57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3469D6E-D47F-40B8-9A68-B3A4BB265477}"/>
              </a:ext>
            </a:extLst>
          </p:cNvPr>
          <p:cNvCxnSpPr>
            <a:stCxn id="18" idx="0"/>
            <a:endCxn id="5" idx="3"/>
          </p:cNvCxnSpPr>
          <p:nvPr/>
        </p:nvCxnSpPr>
        <p:spPr>
          <a:xfrm flipV="1">
            <a:off x="1308954" y="2676704"/>
            <a:ext cx="784611" cy="456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B823D8CE-4880-4782-BE69-F9E4C901155B}"/>
              </a:ext>
            </a:extLst>
          </p:cNvPr>
          <p:cNvSpPr/>
          <p:nvPr/>
        </p:nvSpPr>
        <p:spPr>
          <a:xfrm>
            <a:off x="7911986" y="2546125"/>
            <a:ext cx="534896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1EFF6A70-3176-4192-AFC9-B3E05F0F305D}"/>
              </a:ext>
            </a:extLst>
          </p:cNvPr>
          <p:cNvSpPr/>
          <p:nvPr/>
        </p:nvSpPr>
        <p:spPr>
          <a:xfrm>
            <a:off x="6842464" y="3318113"/>
            <a:ext cx="726490" cy="471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</a:t>
            </a:r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8F83480C-38A7-47F7-861D-62BC6B0E03EF}"/>
              </a:ext>
            </a:extLst>
          </p:cNvPr>
          <p:cNvSpPr/>
          <p:nvPr/>
        </p:nvSpPr>
        <p:spPr>
          <a:xfrm>
            <a:off x="7836402" y="4246203"/>
            <a:ext cx="726490" cy="471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^2</a:t>
            </a:r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2DED79F-D50B-4471-9010-A9280A9E7B7F}"/>
              </a:ext>
            </a:extLst>
          </p:cNvPr>
          <p:cNvSpPr/>
          <p:nvPr/>
        </p:nvSpPr>
        <p:spPr>
          <a:xfrm>
            <a:off x="7932199" y="5395000"/>
            <a:ext cx="534896" cy="3693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ru-RU" dirty="0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7F061AF-580F-47DB-A471-2B0D57C06A33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>
            <a:off x="8199647" y="4717461"/>
            <a:ext cx="0" cy="677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B04D22F-37AA-43DA-A42F-6C04D02CBB90}"/>
              </a:ext>
            </a:extLst>
          </p:cNvPr>
          <p:cNvCxnSpPr>
            <a:stCxn id="36" idx="4"/>
            <a:endCxn id="37" idx="0"/>
          </p:cNvCxnSpPr>
          <p:nvPr/>
        </p:nvCxnSpPr>
        <p:spPr>
          <a:xfrm>
            <a:off x="7205709" y="3789371"/>
            <a:ext cx="993938" cy="45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87B348A-2C88-4D53-B743-F1CB3AAA5F9E}"/>
              </a:ext>
            </a:extLst>
          </p:cNvPr>
          <p:cNvCxnSpPr>
            <a:stCxn id="36" idx="0"/>
            <a:endCxn id="31" idx="3"/>
          </p:cNvCxnSpPr>
          <p:nvPr/>
        </p:nvCxnSpPr>
        <p:spPr>
          <a:xfrm flipV="1">
            <a:off x="7205709" y="2861370"/>
            <a:ext cx="784611" cy="456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6ECC9710-F363-4B75-8400-2887D40F909D}"/>
              </a:ext>
            </a:extLst>
          </p:cNvPr>
          <p:cNvCxnSpPr>
            <a:stCxn id="31" idx="4"/>
            <a:endCxn id="37" idx="0"/>
          </p:cNvCxnSpPr>
          <p:nvPr/>
        </p:nvCxnSpPr>
        <p:spPr>
          <a:xfrm>
            <a:off x="8179434" y="2915458"/>
            <a:ext cx="20213" cy="133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9E99E0D-DB9D-41A2-B46B-672B7626951A}"/>
                  </a:ext>
                </a:extLst>
              </p:cNvPr>
              <p:cNvSpPr txBox="1"/>
              <p:nvPr/>
            </p:nvSpPr>
            <p:spPr>
              <a:xfrm>
                <a:off x="1615625" y="1965084"/>
                <a:ext cx="1334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9E99E0D-DB9D-41A2-B46B-672B76269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25" y="1965084"/>
                <a:ext cx="13341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330FE2-D03F-4D40-951E-EB3222C18034}"/>
                  </a:ext>
                </a:extLst>
              </p:cNvPr>
              <p:cNvSpPr txBox="1"/>
              <p:nvPr/>
            </p:nvSpPr>
            <p:spPr>
              <a:xfrm>
                <a:off x="7323266" y="1924503"/>
                <a:ext cx="1334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330FE2-D03F-4D40-951E-EB3222C1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266" y="1924503"/>
                <a:ext cx="13341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asADi">
            <a:extLst>
              <a:ext uri="{FF2B5EF4-FFF2-40B4-BE49-F238E27FC236}">
                <a16:creationId xmlns:a16="http://schemas.microsoft.com/office/drawing/2014/main" id="{DDB823DB-72BC-49FA-B201-3D1B995E5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50" y="485646"/>
            <a:ext cx="2545706" cy="5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BC5B3CB-FE9D-487B-805C-7CE6107F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7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366</Words>
  <Application>Microsoft Office PowerPoint</Application>
  <PresentationFormat>Широкоэкранный</PresentationFormat>
  <Paragraphs>101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Dante (Headings)2</vt:lpstr>
      <vt:lpstr>Georgia Pro</vt:lpstr>
      <vt:lpstr>Wingdings 2</vt:lpstr>
      <vt:lpstr>OffsetVTI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Ковалев Вячеслав Витальевич</dc:creator>
  <cp:lastModifiedBy>Ковалев Вячеслав Витальевич</cp:lastModifiedBy>
  <cp:revision>12</cp:revision>
  <dcterms:created xsi:type="dcterms:W3CDTF">2022-05-23T12:06:49Z</dcterms:created>
  <dcterms:modified xsi:type="dcterms:W3CDTF">2022-05-24T13:43:10Z</dcterms:modified>
</cp:coreProperties>
</file>