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5"/>
  </p:notesMasterIdLst>
  <p:handoutMasterIdLst>
    <p:handoutMasterId r:id="rId46"/>
  </p:handoutMasterIdLst>
  <p:sldIdLst>
    <p:sldId id="456" r:id="rId3"/>
    <p:sldId id="404" r:id="rId4"/>
    <p:sldId id="405" r:id="rId5"/>
    <p:sldId id="426" r:id="rId6"/>
    <p:sldId id="430" r:id="rId7"/>
    <p:sldId id="431" r:id="rId8"/>
    <p:sldId id="433" r:id="rId9"/>
    <p:sldId id="434" r:id="rId10"/>
    <p:sldId id="435" r:id="rId11"/>
    <p:sldId id="427" r:id="rId12"/>
    <p:sldId id="436" r:id="rId13"/>
    <p:sldId id="437" r:id="rId14"/>
    <p:sldId id="460" r:id="rId15"/>
    <p:sldId id="410" r:id="rId16"/>
    <p:sldId id="411" r:id="rId17"/>
    <p:sldId id="412" r:id="rId18"/>
    <p:sldId id="413" r:id="rId19"/>
    <p:sldId id="414" r:id="rId20"/>
    <p:sldId id="442" r:id="rId21"/>
    <p:sldId id="407" r:id="rId22"/>
    <p:sldId id="408" r:id="rId23"/>
    <p:sldId id="409" r:id="rId24"/>
    <p:sldId id="457" r:id="rId25"/>
    <p:sldId id="451" r:id="rId26"/>
    <p:sldId id="448" r:id="rId27"/>
    <p:sldId id="449" r:id="rId28"/>
    <p:sldId id="428" r:id="rId29"/>
    <p:sldId id="424" r:id="rId30"/>
    <p:sldId id="443" r:id="rId31"/>
    <p:sldId id="445" r:id="rId32"/>
    <p:sldId id="418" r:id="rId33"/>
    <p:sldId id="417" r:id="rId34"/>
    <p:sldId id="439" r:id="rId35"/>
    <p:sldId id="440" r:id="rId36"/>
    <p:sldId id="446" r:id="rId37"/>
    <p:sldId id="447" r:id="rId38"/>
    <p:sldId id="420" r:id="rId39"/>
    <p:sldId id="461" r:id="rId40"/>
    <p:sldId id="462" r:id="rId41"/>
    <p:sldId id="463" r:id="rId42"/>
    <p:sldId id="454" r:id="rId43"/>
    <p:sldId id="459" r:id="rId4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6"/>
            <p14:sldId id="404"/>
            <p14:sldId id="405"/>
          </p14:sldIdLst>
        </p14:section>
        <p14:section name="Database Design" id="{2CB55A70-2DF8-4513-8A52-DF3FAE148E61}">
          <p14:sldIdLst>
            <p14:sldId id="426"/>
            <p14:sldId id="430"/>
            <p14:sldId id="431"/>
            <p14:sldId id="433"/>
            <p14:sldId id="434"/>
            <p14:sldId id="435"/>
          </p14:sldIdLst>
        </p14:section>
        <p14:section name="Table Relations" id="{9F3449FD-3C65-4BB3-85E2-3118594BA9A2}">
          <p14:sldIdLst>
            <p14:sldId id="427"/>
            <p14:sldId id="436"/>
            <p14:sldId id="437"/>
            <p14:sldId id="460"/>
            <p14:sldId id="410"/>
            <p14:sldId id="411"/>
            <p14:sldId id="412"/>
            <p14:sldId id="413"/>
            <p14:sldId id="414"/>
            <p14:sldId id="442"/>
            <p14:sldId id="407"/>
            <p14:sldId id="408"/>
            <p14:sldId id="409"/>
          </p14:sldIdLst>
        </p14:section>
        <p14:section name="JOINs" id="{0EC60B3E-31EE-4D6D-ACF7-0A30D962D284}">
          <p14:sldIdLst>
            <p14:sldId id="457"/>
            <p14:sldId id="451"/>
            <p14:sldId id="448"/>
            <p14:sldId id="449"/>
          </p14:sldIdLst>
        </p14:section>
        <p14:section name="Cascade Operations" id="{BF27B817-E6C4-4B68-BBCB-845821164BAB}">
          <p14:sldIdLst>
            <p14:sldId id="428"/>
            <p14:sldId id="424"/>
            <p14:sldId id="443"/>
            <p14:sldId id="445"/>
            <p14:sldId id="418"/>
            <p14:sldId id="417"/>
          </p14:sldIdLst>
        </p14:section>
        <p14:section name="E/R Diagrams" id="{D27CDBEF-C1B0-423B-904A-EB88F33794AA}">
          <p14:sldIdLst>
            <p14:sldId id="439"/>
            <p14:sldId id="440"/>
            <p14:sldId id="446"/>
            <p14:sldId id="447"/>
          </p14:sldIdLst>
        </p14:section>
        <p14:section name="Conclusion" id="{C6E3D5A5-B0DF-43D0-8B0A-3EBBED2805AE}">
          <p14:sldIdLst>
            <p14:sldId id="420"/>
            <p14:sldId id="461"/>
            <p14:sldId id="462"/>
            <p14:sldId id="463"/>
            <p14:sldId id="45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19574"/>
    <a:srgbClr val="FFFFFF"/>
    <a:srgbClr val="FF0000"/>
    <a:srgbClr val="F3BE60"/>
    <a:srgbClr val="3BABFF"/>
    <a:srgbClr val="613306"/>
    <a:srgbClr val="371D03"/>
    <a:srgbClr val="482604"/>
    <a:srgbClr val="FFF0D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84317" autoAdjust="0"/>
  </p:normalViewPr>
  <p:slideViewPr>
    <p:cSldViewPr>
      <p:cViewPr varScale="1">
        <p:scale>
          <a:sx n="66" d="100"/>
          <a:sy n="66" d="100"/>
        </p:scale>
        <p:origin x="264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32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535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498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22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A886D-BF20-4286-B44E-ACDAD3D72D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289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dge.softuni.bg/Contests/Practice/Index/292#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92#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4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6926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8" name="TextBox 17"/>
          <p:cNvSpPr txBox="1"/>
          <p:nvPr/>
        </p:nvSpPr>
        <p:spPr>
          <a:xfrm rot="576164">
            <a:off x="5213152" y="3719827"/>
            <a:ext cx="142763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Relations</a:t>
            </a: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5" name="Picture 2" descr="database, storag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4"/>
          <p:cNvSpPr>
            <a:spLocks noGrp="1"/>
          </p:cNvSpPr>
          <p:nvPr>
            <p:ph type="ctrTitle"/>
          </p:nvPr>
        </p:nvSpPr>
        <p:spPr>
          <a:xfrm>
            <a:off x="4580708" y="914400"/>
            <a:ext cx="7035859" cy="1087372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5637212" y="1849984"/>
            <a:ext cx="6014713" cy="686636"/>
          </a:xfrm>
        </p:spPr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CDA65A-F0A8-448C-9F01-BAC58820BA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202257-9AB3-4E7E-ABBE-8C4B5A1F51B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Table Relations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Relational Database Model in Action</a:t>
            </a:r>
          </a:p>
        </p:txBody>
      </p:sp>
      <p:pic>
        <p:nvPicPr>
          <p:cNvPr id="1028" name="Picture 4" descr="Image result for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377" y="2863489"/>
            <a:ext cx="2053062" cy="173328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ab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2864205"/>
            <a:ext cx="2209800" cy="186561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лаковидно 2"/>
          <p:cNvSpPr/>
          <p:nvPr/>
        </p:nvSpPr>
        <p:spPr>
          <a:xfrm>
            <a:off x="5010314" y="1324586"/>
            <a:ext cx="2057400" cy="1308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Овал 3"/>
          <p:cNvSpPr/>
          <p:nvPr/>
        </p:nvSpPr>
        <p:spPr>
          <a:xfrm>
            <a:off x="6502844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6212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34" name="Picture 10" descr="Image result for hearth animated l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39" y="149647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Relationships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3421" y="32488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49106"/>
              </p:ext>
            </p:extLst>
          </p:nvPr>
        </p:nvGraphicFramePr>
        <p:xfrm>
          <a:off x="1395214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Moscow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66978"/>
              </p:ext>
            </p:extLst>
          </p:nvPr>
        </p:nvGraphicFramePr>
        <p:xfrm>
          <a:off x="8151812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Russia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6412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0656" y="41157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4207" y="45238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7105" y="49408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0656" y="50839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0656" y="550604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7012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4042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2212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5626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sz="3200" dirty="0"/>
              <a:t>is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another 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 repeated</a:t>
            </a:r>
            <a:r>
              <a:rPr lang="en-US" sz="3000" dirty="0"/>
              <a:t>, it is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referred to</a:t>
            </a:r>
            <a:r>
              <a:rPr lang="en-US" sz="3000" dirty="0"/>
              <a:t> by its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421" y="3934673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8496"/>
              </p:ext>
            </p:extLst>
          </p:nvPr>
        </p:nvGraphicFramePr>
        <p:xfrm>
          <a:off x="1395214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Munich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Berlin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01920"/>
              </p:ext>
            </p:extLst>
          </p:nvPr>
        </p:nvGraphicFramePr>
        <p:xfrm>
          <a:off x="8151812" y="4518992"/>
          <a:ext cx="2590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rgbClr val="A1957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Germany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0656" y="4801597"/>
            <a:ext cx="1626856" cy="26647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4207" y="5209673"/>
            <a:ext cx="1633305" cy="53394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7105" y="5626613"/>
            <a:ext cx="1620407" cy="103758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0656" y="5769730"/>
            <a:ext cx="1626856" cy="42211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6412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0FDA3-BCE1-4CF6-808E-49F9C3D9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B5CE-4F51-454A-BA18-1831ED0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country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towns</a:t>
            </a:r>
            <a:endParaRPr lang="bg-BG" sz="3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student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courses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course </a:t>
            </a:r>
            <a:r>
              <a:rPr lang="en-US" sz="3400" dirty="0"/>
              <a:t>has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many students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driver </a:t>
            </a:r>
            <a:r>
              <a:rPr lang="en-US" sz="3400" dirty="0"/>
              <a:t>has only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one car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Rarely used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</p:spTree>
    <p:extLst>
      <p:ext uri="{BB962C8B-B14F-4D97-AF65-F5344CB8AC3E}">
        <p14:creationId xmlns:p14="http://schemas.microsoft.com/office/powerpoint/2010/main" val="10013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79505"/>
              </p:ext>
            </p:extLst>
          </p:nvPr>
        </p:nvGraphicFramePr>
        <p:xfrm>
          <a:off x="1163438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5833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09210"/>
              </p:ext>
            </p:extLst>
          </p:nvPr>
        </p:nvGraphicFramePr>
        <p:xfrm>
          <a:off x="6309157" y="3107377"/>
          <a:ext cx="459971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PeakID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MountainID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Musala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Malyovitsa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09012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3042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3420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0842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2188" y="4121521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98826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FOREIGN KEY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26567" y="709019"/>
            <a:ext cx="2018306" cy="558487"/>
          </a:xfrm>
          <a:prstGeom prst="wedgeRoundRectCallout">
            <a:avLst>
              <a:gd name="adj1" fmla="val -50911"/>
              <a:gd name="adj2" fmla="val 91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0412" y="4876800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C243-3657-484D-A8F3-7F8AAE23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referenced primary key </a:t>
            </a:r>
            <a:r>
              <a:rPr lang="en-US" dirty="0"/>
              <a:t>is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parent/referenced table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3688404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1492" y="2611877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79655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6063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Parent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3201" y="4441545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0FDCEB0E-1E68-43DA-BBA0-68F455E1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Many-to-many</a:t>
            </a:r>
            <a:r>
              <a:rPr lang="en-US" dirty="0"/>
              <a:t> relations 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mapping/join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9299"/>
              </p:ext>
            </p:extLst>
          </p:nvPr>
        </p:nvGraphicFramePr>
        <p:xfrm>
          <a:off x="836613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1923"/>
              </p:ext>
            </p:extLst>
          </p:nvPr>
        </p:nvGraphicFramePr>
        <p:xfrm>
          <a:off x="7466012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  <a:endParaRPr lang="en-US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2148" y="229349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77" y="2241683"/>
            <a:ext cx="135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59103"/>
              </p:ext>
            </p:extLst>
          </p:nvPr>
        </p:nvGraphicFramePr>
        <p:xfrm>
          <a:off x="4037012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ProjectID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247722" y="4209643"/>
            <a:ext cx="2931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6612" y="3523843"/>
            <a:ext cx="3093361" cy="2322844"/>
          </a:xfrm>
          <a:prstGeom prst="bentConnector3">
            <a:avLst>
              <a:gd name="adj1" fmla="val -7390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0391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09158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5012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8108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665413" y="1371600"/>
            <a:ext cx="6858000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96441" y="1151121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44017" y="253935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30886" y="180934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44017" y="3453319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44017" y="4737371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16011" y="5583677"/>
            <a:ext cx="2405036" cy="886851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79427" y="3826418"/>
            <a:ext cx="2472465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 to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Table Relations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Cascade 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/>
              <a:t>E/R Diagrams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612" y="4577904"/>
            <a:ext cx="2014848" cy="1716352"/>
          </a:xfrm>
          <a:prstGeom prst="rect">
            <a:avLst/>
          </a:prstGeom>
          <a:noFill/>
        </p:spPr>
      </p:pic>
      <p:pic>
        <p:nvPicPr>
          <p:cNvPr id="12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684" y="5663035"/>
            <a:ext cx="691672" cy="691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55" y="3066940"/>
            <a:ext cx="1657459" cy="165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Trash\db-diagram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307839">
            <a:off x="4866873" y="1439231"/>
            <a:ext cx="2590916" cy="1220851"/>
          </a:xfrm>
          <a:prstGeom prst="rect">
            <a:avLst/>
          </a:prstGeom>
          <a:noFill/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B013D772-BD85-4E9E-AC7E-D9A200FA34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43997"/>
              </p:ext>
            </p:extLst>
          </p:nvPr>
        </p:nvGraphicFramePr>
        <p:xfrm>
          <a:off x="760412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10792"/>
              </p:ext>
            </p:extLst>
          </p:nvPr>
        </p:nvGraphicFramePr>
        <p:xfrm>
          <a:off x="7389812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5948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2977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3212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2442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4012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2738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7236" y="914400"/>
            <a:ext cx="9667776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REFERENCES Drivers(DriverID)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003915" y="894973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34216" y="4160196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16182" y="3124200"/>
            <a:ext cx="1928984" cy="977247"/>
          </a:xfrm>
          <a:prstGeom prst="wedgeRoundRectCallout">
            <a:avLst>
              <a:gd name="adj1" fmla="val -64178"/>
              <a:gd name="adj2" fmla="val 107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One driver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per car</a:t>
            </a:r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79636" y="2658202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2370" y="4995867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0512" y="3411343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2813" y="1340419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3124" y="5017474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Referenced Table</a:t>
            </a:r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Related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Simple JOIN statements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79403" y="1778410"/>
            <a:ext cx="7030018" cy="2535738"/>
            <a:chOff x="5103812" y="4564221"/>
            <a:chExt cx="4795838" cy="1729865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66900" cy="1377951"/>
              <a:chOff x="5103812" y="4565808"/>
              <a:chExt cx="18669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03812" y="53484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0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Towns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8" cy="272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Countries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 statement, we can get data from two tables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simultaneously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JOIN</a:t>
            </a:r>
            <a:r>
              <a:rPr lang="en-US" dirty="0"/>
              <a:t>s require at least two tables and a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condition</a:t>
            </a:r>
            <a:r>
              <a:rPr lang="en-US" dirty="0"/>
              <a:t>"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Statements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4136" y="3505200"/>
            <a:ext cx="10277376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Towns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Countries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 Countries.Id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Towns.CountryId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97655" y="5486400"/>
            <a:ext cx="2438400" cy="558485"/>
          </a:xfrm>
          <a:prstGeom prst="wedgeRoundRectCallout">
            <a:avLst>
              <a:gd name="adj1" fmla="val -41263"/>
              <a:gd name="adj2" fmla="val -989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database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Geography</a:t>
            </a:r>
            <a:r>
              <a:rPr lang="en-US" sz="3200" dirty="0"/>
              <a:t>". Report all peaks for "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Rila</a:t>
            </a:r>
            <a:r>
              <a:rPr lang="en-US" sz="3200" dirty="0"/>
              <a:t>" mountain.</a:t>
            </a:r>
          </a:p>
          <a:p>
            <a:pPr lvl="1"/>
            <a:r>
              <a:rPr lang="en-US" dirty="0"/>
              <a:t>Report includes mountain's name, peak's name and also peak's elevation.</a:t>
            </a:r>
          </a:p>
          <a:p>
            <a:pPr lvl="1"/>
            <a:r>
              <a:rPr lang="en-US" dirty="0"/>
              <a:t>Peaks 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en-US" dirty="0"/>
              <a:t> by elevation descending.</a:t>
            </a:r>
            <a:r>
              <a:rPr lang="en-US" sz="3000" dirty="0"/>
              <a:t/>
            </a:r>
            <a:br>
              <a:rPr lang="en-US" sz="3000" dirty="0"/>
            </a:br>
            <a:endParaRPr lang="bg-BG" sz="28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Peaks in </a:t>
            </a:r>
            <a:r>
              <a:rPr lang="en-US" noProof="1"/>
              <a:t>Rila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3810000"/>
            <a:ext cx="5715000" cy="2068488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https://judge.softuni.bg/Contests/Practice/Index/292#6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Peaks </a:t>
            </a:r>
            <a:r>
              <a:rPr lang="en-US"/>
              <a:t>in </a:t>
            </a:r>
            <a:r>
              <a:rPr lang="en-US" noProof="1"/>
              <a:t>Rila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46236" y="2209800"/>
            <a:ext cx="10582176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SELECT m.MountainRange, p.PeakName, p.Elevation 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FROM Mountains AS m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JOIN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Peaks As p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p.MountainId = m.Id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m.MountainRange = 'Rila'</a:t>
            </a:r>
          </a:p>
          <a:p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ORDER BY p.Elevation DESC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</a:t>
            </a:r>
            <a:r>
              <a:rPr lang="en-US"/>
              <a:t>: </a:t>
            </a:r>
            <a:r>
              <a:rPr lang="en-US">
                <a:hlinkClick r:id="rId2"/>
              </a:rPr>
              <a:t>https://judge.softuni.bg/Contests/Practice/Index/292#6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52096" y="1388079"/>
            <a:ext cx="3714316" cy="558487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509112" y="4056699"/>
            <a:ext cx="2514600" cy="558487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Cascade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Cascade Delete/Update</a:t>
            </a:r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6764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89492"/>
              </p:ext>
            </p:extLst>
          </p:nvPr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45484"/>
              </p:ext>
            </p:extLst>
          </p:nvPr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OrderID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Cascading allows when a change is made to certain entity, this change to apply to all related entities.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1846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1" y="302202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820696" y="3094968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2156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logical delete</a:t>
            </a:r>
            <a:r>
              <a:rPr lang="en-US" dirty="0"/>
              <a:t>“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triggers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4199" y="988263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6612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999412" y="6004702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Cascade</a:t>
            </a:r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E/R Diagrams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2084" y="5754968"/>
            <a:ext cx="9806728" cy="692873"/>
          </a:xfrm>
        </p:spPr>
        <p:txBody>
          <a:bodyPr/>
          <a:lstStyle/>
          <a:p>
            <a:r>
              <a:rPr lang="en-US" dirty="0"/>
              <a:t>Entity / Relationship Diagrams</a:t>
            </a:r>
          </a:p>
        </p:txBody>
      </p:sp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84" y="1524000"/>
            <a:ext cx="3710728" cy="301776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474" y="2652712"/>
            <a:ext cx="280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Relational schema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structure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metadata</a:t>
            </a:r>
            <a:endParaRPr lang="bg-BG" dirty="0"/>
          </a:p>
          <a:p>
            <a:r>
              <a:rPr lang="en-US" dirty="0"/>
              <a:t>Relational schemas are graphically displayed in </a:t>
            </a:r>
            <a:br>
              <a:rPr lang="en-US" dirty="0"/>
            </a:br>
            <a:r>
              <a:rPr lang="en-US" dirty="0"/>
              <a:t>Entity / Relationship diagrams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Diagram: Usage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5" y="3243747"/>
            <a:ext cx="4275148" cy="2362200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2662722"/>
            <a:ext cx="4467225" cy="3524250"/>
          </a:xfrm>
          <a:prstGeom prst="rect">
            <a:avLst/>
          </a:prstGeom>
        </p:spPr>
      </p:pic>
      <p:sp>
        <p:nvSpPr>
          <p:cNvPr id="8" name="Arrow: Right 6"/>
          <p:cNvSpPr/>
          <p:nvPr/>
        </p:nvSpPr>
        <p:spPr>
          <a:xfrm>
            <a:off x="5536012" y="4120047"/>
            <a:ext cx="457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Expand a database in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 Explorer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Right click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Database Diagrams</a:t>
            </a:r>
            <a:r>
              <a:rPr lang="en-US" sz="3000" dirty="0"/>
              <a:t>" then select 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New Database Diagram</a:t>
            </a:r>
            <a:r>
              <a:rPr lang="en-US" sz="3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 E/R Diagram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990600"/>
            <a:ext cx="9420225" cy="5391150"/>
          </a:xfrm>
          <a:prstGeom prst="roundRect">
            <a:avLst>
              <a:gd name="adj" fmla="val 2773"/>
            </a:avLst>
          </a:prstGeom>
        </p:spPr>
      </p:pic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to design multiple tables with related data?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What are the types of table relations?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Cascading – pros and cons?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How can we visualize all of our relations</a:t>
            </a:r>
            <a:br>
              <a:rPr lang="en-US" sz="3200" dirty="0"/>
            </a:br>
            <a:r>
              <a:rPr lang="en-US" sz="3200" dirty="0"/>
              <a:t>in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75192" y="4237552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0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4864243" y="4537772"/>
            <a:ext cx="2590916" cy="1220851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652499" y="4597299"/>
            <a:ext cx="3081986" cy="1628125"/>
            <a:chOff x="998778" y="2709000"/>
            <a:chExt cx="7687634" cy="35107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</a:p>
          </p:txBody>
        </p:sp>
      </p:grpSp>
      <p:pic>
        <p:nvPicPr>
          <p:cNvPr id="14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22" y="4237552"/>
            <a:ext cx="1922494" cy="1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FA1547-5D83-4774-AA8D-0AB2F696467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100124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en-US" dirty="0"/>
              <a:t>Fundamental Concepts</a:t>
            </a:r>
          </a:p>
        </p:txBody>
      </p:sp>
      <p:pic>
        <p:nvPicPr>
          <p:cNvPr id="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613985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Identify and model relationships</a:t>
            </a:r>
            <a:endParaRPr lang="bg-BG" dirty="0"/>
          </a:p>
          <a:p>
            <a:pPr marL="1163638" lvl="2" indent="-514350">
              <a:lnSpc>
                <a:spcPct val="100000"/>
              </a:lnSpc>
            </a:pPr>
            <a:r>
              <a:rPr lang="en-US" dirty="0"/>
              <a:t>Multiplicity of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Fill tables with test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68524" y="331583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185254" y="3758517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66040" y="406465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904568" y="4440687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enlistment</a:t>
            </a:r>
            <a:r>
              <a:rPr lang="en-US" dirty="0"/>
              <a:t> and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36220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98686" y="418410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156866" y="417748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81932" y="417748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571150" y="418000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 </a:t>
            </a:r>
            <a:r>
              <a:rPr lang="en-US" dirty="0"/>
              <a:t>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countries</a:t>
            </a:r>
            <a:r>
              <a:rPr lang="en-US" dirty="0"/>
              <a:t>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Students</a:t>
            </a:r>
            <a:r>
              <a:rPr lang="en-US" dirty="0"/>
              <a:t> are trained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Courses</a:t>
            </a:r>
            <a:r>
              <a:rPr lang="en-US" dirty="0"/>
              <a:t> are held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576" y="2240880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7612" y="2634387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47262" y="2621561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3661" y="2996438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50142" y="3015068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05212" y="336550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4494</TotalTime>
  <Words>2165</Words>
  <Application>Microsoft Office PowerPoint</Application>
  <PresentationFormat>Custom</PresentationFormat>
  <Paragraphs>499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 16x9</vt:lpstr>
      <vt:lpstr>Table Relations</vt:lpstr>
      <vt:lpstr>Table of Content</vt:lpstr>
      <vt:lpstr>Questions</vt:lpstr>
      <vt:lpstr>Database Design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Table Relations</vt:lpstr>
      <vt:lpstr>Table Relations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Retrieving Related Data</vt:lpstr>
      <vt:lpstr>JOIN Statements</vt:lpstr>
      <vt:lpstr>Problem: Peaks in Rila</vt:lpstr>
      <vt:lpstr>Solution: Peaks in Rila</vt:lpstr>
      <vt:lpstr>Cascade Operations</vt:lpstr>
      <vt:lpstr>Definition</vt:lpstr>
      <vt:lpstr>Cascade Delete</vt:lpstr>
      <vt:lpstr>Cascade Update</vt:lpstr>
      <vt:lpstr>Cascade Delete: Example</vt:lpstr>
      <vt:lpstr>Cascade Update: Example</vt:lpstr>
      <vt:lpstr>E/R Diagrams</vt:lpstr>
      <vt:lpstr>Relational Schema</vt:lpstr>
      <vt:lpstr>SSMS E/R Diagram: Usage</vt:lpstr>
      <vt:lpstr>SSMS E/R Diagram</vt:lpstr>
      <vt:lpstr>Summary</vt:lpstr>
      <vt:lpstr>Table Relations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andrianatodorova@outlook.com</cp:lastModifiedBy>
  <cp:revision>323</cp:revision>
  <dcterms:created xsi:type="dcterms:W3CDTF">2014-01-02T17:00:34Z</dcterms:created>
  <dcterms:modified xsi:type="dcterms:W3CDTF">2018-05-21T19:56:02Z</dcterms:modified>
  <cp:category>DB Basics Course @ SoftUni - https://softuni.bg/courses/databases-basics-ms-sql-server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