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6" r:id="rId3"/>
    <p:sldId id="530" r:id="rId4"/>
    <p:sldId id="483" r:id="rId5"/>
    <p:sldId id="522" r:id="rId6"/>
    <p:sldId id="521" r:id="rId7"/>
    <p:sldId id="488" r:id="rId8"/>
    <p:sldId id="489" r:id="rId9"/>
    <p:sldId id="490" r:id="rId10"/>
    <p:sldId id="484" r:id="rId11"/>
    <p:sldId id="491" r:id="rId12"/>
    <p:sldId id="531" r:id="rId13"/>
    <p:sldId id="532" r:id="rId14"/>
    <p:sldId id="533" r:id="rId15"/>
    <p:sldId id="469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81" r:id="rId24"/>
    <p:sldId id="478" r:id="rId25"/>
    <p:sldId id="482" r:id="rId26"/>
    <p:sldId id="494" r:id="rId27"/>
    <p:sldId id="495" r:id="rId28"/>
    <p:sldId id="496" r:id="rId29"/>
    <p:sldId id="485" r:id="rId30"/>
    <p:sldId id="497" r:id="rId31"/>
    <p:sldId id="501" r:id="rId32"/>
    <p:sldId id="499" r:id="rId33"/>
    <p:sldId id="486" r:id="rId34"/>
    <p:sldId id="502" r:id="rId35"/>
    <p:sldId id="503" r:id="rId36"/>
    <p:sldId id="504" r:id="rId37"/>
    <p:sldId id="505" r:id="rId38"/>
    <p:sldId id="506" r:id="rId39"/>
    <p:sldId id="507" r:id="rId40"/>
    <p:sldId id="509" r:id="rId41"/>
    <p:sldId id="510" r:id="rId42"/>
    <p:sldId id="349" r:id="rId43"/>
    <p:sldId id="528" r:id="rId44"/>
    <p:sldId id="492" r:id="rId45"/>
    <p:sldId id="493" r:id="rId46"/>
    <p:sldId id="529" r:id="rId47"/>
    <p:sldId id="4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HTTP Basics" id="{D50B3049-70C2-4A7B-A434-1CA88C6C24CD}">
          <p14:sldIdLst>
            <p14:sldId id="483"/>
            <p14:sldId id="522"/>
            <p14:sldId id="521"/>
            <p14:sldId id="488"/>
            <p14:sldId id="489"/>
            <p14:sldId id="490"/>
          </p14:sldIdLst>
        </p14:section>
        <p14:section name="Developer Tools" id="{E0AEEA01-584D-45CB-AAFD-C8B47DC5FAC8}">
          <p14:sldIdLst>
            <p14:sldId id="484"/>
            <p14:sldId id="491"/>
            <p14:sldId id="531"/>
            <p14:sldId id="532"/>
          </p14:sldIdLst>
        </p14:section>
        <p14:section name="HTML Forms" id="{37804766-A178-4C09-8CD9-6A1C2488B213}">
          <p14:sldIdLst>
            <p14:sldId id="533"/>
            <p14:sldId id="469"/>
            <p14:sldId id="471"/>
            <p14:sldId id="472"/>
            <p14:sldId id="473"/>
          </p14:sldIdLst>
        </p14:section>
        <p14:section name="URL" id="{8690D1C9-23F3-4A45-A47A-B0B5CAB7CA60}">
          <p14:sldIdLst>
            <p14:sldId id="474"/>
            <p14:sldId id="475"/>
            <p14:sldId id="476"/>
            <p14:sldId id="477"/>
            <p14:sldId id="481"/>
            <p14:sldId id="478"/>
          </p14:sldIdLst>
        </p14:section>
        <p14:section name="MIME" id="{22C8F2EE-1110-4C38-B0FE-060ED8A1D5DB}">
          <p14:sldIdLst>
            <p14:sldId id="482"/>
            <p14:sldId id="494"/>
            <p14:sldId id="495"/>
            <p14:sldId id="496"/>
          </p14:sldIdLst>
        </p14:section>
        <p14:section name="HTTP Request" id="{0EBCF037-30E0-4149-8442-B2F2C5D19646}">
          <p14:sldIdLst>
            <p14:sldId id="485"/>
            <p14:sldId id="497"/>
            <p14:sldId id="501"/>
            <p14:sldId id="499"/>
          </p14:sldIdLst>
        </p14:section>
        <p14:section name="HTTP Response" id="{7169BEAA-2F24-4102-ABEC-9707C86880F6}">
          <p14:sldIdLst>
            <p14:sldId id="486"/>
            <p14:sldId id="502"/>
            <p14:sldId id="503"/>
            <p14:sldId id="504"/>
            <p14:sldId id="505"/>
            <p14:sldId id="506"/>
            <p14:sldId id="507"/>
            <p14:sldId id="509"/>
            <p14:sldId id="510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>
        <p:scale>
          <a:sx n="80" d="100"/>
          <a:sy n="80" d="100"/>
        </p:scale>
        <p:origin x="182" y="10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188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11" Type="http://schemas.openxmlformats.org/officeDocument/2006/relationships/image" Target="../media/image91.svg"/><Relationship Id="rId5" Type="http://schemas.openxmlformats.org/officeDocument/2006/relationships/image" Target="../media/image85.sv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orialspoint.com/http/http_header_fields.ht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10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9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10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104.png"/><Relationship Id="rId10" Type="http://schemas.openxmlformats.org/officeDocument/2006/relationships/image" Target="../media/image9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9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105.jpe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109.gif"/><Relationship Id="rId5" Type="http://schemas.openxmlformats.org/officeDocument/2006/relationships/image" Target="../media/image10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108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1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59" y="1994510"/>
            <a:ext cx="4476082" cy="30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22065"/>
            <a:ext cx="10961783" cy="768084"/>
          </a:xfrm>
        </p:spPr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6FE8-C4D1-4B8D-B374-556E3FEDD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07678"/>
            <a:ext cx="10961783" cy="499819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Chrome Developer Tools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Mozilla Developer Tools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Tools for Developers - 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7" y="5059388"/>
            <a:ext cx="10961783" cy="768084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ADDF-3CD8-497B-B760-A3BDD5691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907222"/>
            <a:ext cx="10961783" cy="499819"/>
          </a:xfrm>
        </p:spPr>
        <p:txBody>
          <a:bodyPr/>
          <a:lstStyle/>
          <a:p>
            <a:r>
              <a:rPr lang="en-US" dirty="0"/>
              <a:t>Form Method and Action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-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5385595"/>
            <a:ext cx="2667000" cy="998522"/>
          </a:xfrm>
          <a:prstGeom prst="wedgeRoundRectCallout">
            <a:avLst>
              <a:gd name="adj1" fmla="val -126968"/>
              <a:gd name="adj2" fmla="val -7529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03407"/>
            <a:ext cx="10961783" cy="768084"/>
          </a:xfr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1B18A-EE7E-48AD-B950-F847A24DF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89020"/>
            <a:ext cx="10961783" cy="499819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723299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is not part 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searches and dynamic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 -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Each character is converted to its </a:t>
            </a:r>
            <a:r>
              <a:rPr lang="en-US" b="1" dirty="0"/>
              <a:t>ASCII value</a:t>
            </a:r>
            <a:r>
              <a:rPr lang="en-US" b="1" dirty="0">
                <a:solidFill>
                  <a:schemeClr val="bg2"/>
                </a:solidFill>
              </a:rPr>
              <a:t>, represented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hexadecimal</a:t>
            </a:r>
            <a:r>
              <a:rPr lang="en-US" b="1" dirty="0">
                <a:solidFill>
                  <a:schemeClr val="bg2"/>
                </a:solidFill>
              </a:rPr>
              <a:t> digits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invalid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75418"/>
            <a:ext cx="10961783" cy="768084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A6B91-2996-461A-A6EE-A941B9B7F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1031"/>
            <a:ext cx="10961783" cy="499819"/>
          </a:xfrm>
        </p:spPr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28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text/html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image/gif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application/pdf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28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attachment;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filename=logo.jpg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4984746"/>
            <a:ext cx="10961783" cy="768084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B94F4-BE1A-48DB-8C60-8EE971F369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6651"/>
            <a:ext cx="10961783" cy="499819"/>
          </a:xfrm>
        </p:spPr>
        <p:txBody>
          <a:bodyPr/>
          <a:lstStyle/>
          <a:p>
            <a:r>
              <a:rPr lang="en-US" dirty="0"/>
              <a:t>What is a HTTP Request?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 line</a:t>
            </a:r>
          </a:p>
          <a:p>
            <a:pPr lvl="2"/>
            <a:r>
              <a:rPr lang="en-US" dirty="0"/>
              <a:t>Request method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URI (URL)</a:t>
            </a:r>
          </a:p>
          <a:p>
            <a:pPr lvl="2"/>
            <a:r>
              <a:rPr lang="en-US" dirty="0"/>
              <a:t>Protocol version</a:t>
            </a:r>
          </a:p>
          <a:p>
            <a:pPr lvl="1"/>
            <a:r>
              <a:rPr lang="en-US" dirty="0"/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 body</a:t>
            </a:r>
            <a:r>
              <a:rPr lang="en-US" dirty="0"/>
              <a:t> 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379" y="2801050"/>
            <a:ext cx="2971800" cy="555746"/>
          </a:xfrm>
          <a:prstGeom prst="wedgeRoundRectCallout">
            <a:avLst>
              <a:gd name="adj1" fmla="val -101443"/>
              <a:gd name="adj2" fmla="val 5246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614" y="4210960"/>
            <a:ext cx="3562973" cy="555746"/>
          </a:xfrm>
          <a:prstGeom prst="wedgeRoundRectCallout">
            <a:avLst>
              <a:gd name="adj1" fmla="val -128518"/>
              <a:gd name="adj2" fmla="val -866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588" y="5260061"/>
            <a:ext cx="3691022" cy="920690"/>
          </a:xfrm>
          <a:prstGeom prst="wedgeRoundRectCallout">
            <a:avLst>
              <a:gd name="adj1" fmla="val -74992"/>
              <a:gd name="adj2" fmla="val -922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holds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47725"/>
            <a:ext cx="10961783" cy="768084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A9613-486D-46F1-8A2F-296696F6A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33338"/>
            <a:ext cx="10961783" cy="499819"/>
          </a:xfrm>
        </p:spPr>
        <p:txBody>
          <a:bodyPr/>
          <a:lstStyle/>
          <a:p>
            <a:r>
              <a:rPr lang="en-US" dirty="0"/>
              <a:t>What is a HTTP Response?</a:t>
            </a:r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response message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1" y="990601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577475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80967" y="1631693"/>
            <a:ext cx="3555931" cy="638953"/>
          </a:xfrm>
          <a:prstGeom prst="wedgeRoundRectCallout">
            <a:avLst>
              <a:gd name="adj1" fmla="val -138624"/>
              <a:gd name="adj2" fmla="val -114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2141" y="3452710"/>
            <a:ext cx="2365618" cy="1279472"/>
          </a:xfrm>
          <a:prstGeom prst="wedgeRoundRectCallout">
            <a:avLst>
              <a:gd name="adj1" fmla="val -94175"/>
              <a:gd name="adj2" fmla="val 57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82531" y="2521266"/>
            <a:ext cx="3352800" cy="650304"/>
          </a:xfrm>
          <a:prstGeom prst="wedgeRoundRectCallout">
            <a:avLst>
              <a:gd name="adj1" fmla="val -75128"/>
              <a:gd name="adj2" fmla="val 141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12735"/>
            <a:ext cx="10961783" cy="768084"/>
          </a:xfrm>
        </p:spPr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0CF8-99D3-44B4-AD21-70414BEE4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98348"/>
            <a:ext cx="10961783" cy="499819"/>
          </a:xfrm>
        </p:spPr>
        <p:txBody>
          <a:bodyPr/>
          <a:lstStyle/>
          <a:p>
            <a:r>
              <a:rPr lang="en-US" dirty="0"/>
              <a:t>Web Communication Explained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HTML forms can send 2 types of HTTP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requests: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500" dirty="0">
                <a:solidFill>
                  <a:schemeClr val="bg2"/>
                </a:solidFill>
              </a:rPr>
              <a:t> and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HTTP works with message pairs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called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request </a:t>
            </a:r>
            <a:r>
              <a:rPr lang="en-US" sz="2500" dirty="0">
                <a:solidFill>
                  <a:schemeClr val="bg2"/>
                </a:solidFill>
              </a:rPr>
              <a:t>and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response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headers </a:t>
            </a:r>
            <a:r>
              <a:rPr lang="en-US" sz="2500" dirty="0">
                <a:solidFill>
                  <a:schemeClr val="bg2"/>
                </a:solidFill>
              </a:rPr>
              <a:t>describe the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See the most used headers </a:t>
            </a:r>
            <a:r>
              <a:rPr lang="en-US" sz="2500" dirty="0">
                <a:solidFill>
                  <a:schemeClr val="bg2"/>
                </a:solidFill>
                <a:hlinkClick r:id="rId4"/>
              </a:rPr>
              <a:t>here</a:t>
            </a:r>
            <a:endParaRPr lang="en-US" sz="25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The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sz="25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2401" y="4953000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4108</TotalTime>
  <Words>2506</Words>
  <Application>Microsoft Office PowerPoint</Application>
  <PresentationFormat>Widescreen</PresentationFormat>
  <Paragraphs>481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メイリオ</vt:lpstr>
      <vt:lpstr>Arial</vt:lpstr>
      <vt:lpstr>Calibri</vt:lpstr>
      <vt:lpstr>Consolas</vt:lpstr>
      <vt:lpstr>Wingdings</vt:lpstr>
      <vt:lpstr>Wingdings 2</vt:lpstr>
      <vt:lpstr>1_SoftUni3_1</vt:lpstr>
      <vt:lpstr>HTTP Protocol</vt:lpstr>
      <vt:lpstr>Table of Contents</vt:lpstr>
      <vt:lpstr>Have a Question?</vt:lpstr>
      <vt:lpstr>PowerPoint Presentation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PowerPoint Presentation</vt:lpstr>
      <vt:lpstr>Tools for Developers – Browser Dev Tools </vt:lpstr>
      <vt:lpstr>Tools for Developers – Browser Add-ons</vt:lpstr>
      <vt:lpstr>HTTP Tools for Developers - Desktop</vt:lpstr>
      <vt:lpstr>PowerPoint Presentation</vt:lpstr>
      <vt:lpstr>HTML Forms - Action Attribute</vt:lpstr>
      <vt:lpstr>HTML Forms – Method Attribute </vt:lpstr>
      <vt:lpstr>HTML Forms – Method Attribute (2)</vt:lpstr>
      <vt:lpstr>URL Encoded Form Data – Example</vt:lpstr>
      <vt:lpstr>PowerPoint Presentation</vt:lpstr>
      <vt:lpstr>Uniform Resource Locator (URL)</vt:lpstr>
      <vt:lpstr>Query String in C# </vt:lpstr>
      <vt:lpstr>URL Encoding</vt:lpstr>
      <vt:lpstr>URL Encoding - Examples</vt:lpstr>
      <vt:lpstr>Valid and Invalid URLs – Examples</vt:lpstr>
      <vt:lpstr>PowerPoint Presentation</vt:lpstr>
      <vt:lpstr>What is MIME?</vt:lpstr>
      <vt:lpstr>Concepts of MIME</vt:lpstr>
      <vt:lpstr>Common MIME Media Types</vt:lpstr>
      <vt:lpstr>PowerPoint Presentation</vt:lpstr>
      <vt:lpstr>HTTP Request Message</vt:lpstr>
      <vt:lpstr>GET Request Method – Example</vt:lpstr>
      <vt:lpstr>POST Request Method – Example</vt:lpstr>
      <vt:lpstr>PowerPoint Presentation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Ivaylo Jelev</cp:lastModifiedBy>
  <cp:revision>96</cp:revision>
  <dcterms:created xsi:type="dcterms:W3CDTF">2018-05-23T13:08:44Z</dcterms:created>
  <dcterms:modified xsi:type="dcterms:W3CDTF">2018-09-18T14:27:41Z</dcterms:modified>
</cp:coreProperties>
</file>