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318" r:id="rId3"/>
    <p:sldId id="319" r:id="rId4"/>
    <p:sldId id="317" r:id="rId5"/>
    <p:sldId id="322" r:id="rId6"/>
    <p:sldId id="331" r:id="rId7"/>
    <p:sldId id="327" r:id="rId8"/>
    <p:sldId id="329" r:id="rId9"/>
    <p:sldId id="328" r:id="rId10"/>
    <p:sldId id="330" r:id="rId11"/>
    <p:sldId id="324" r:id="rId12"/>
    <p:sldId id="325" r:id="rId13"/>
    <p:sldId id="326" r:id="rId14"/>
    <p:sldId id="332"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8362" autoAdjust="0"/>
  </p:normalViewPr>
  <p:slideViewPr>
    <p:cSldViewPr snapToGrid="0">
      <p:cViewPr varScale="1">
        <p:scale>
          <a:sx n="85" d="100"/>
          <a:sy n="85" d="100"/>
        </p:scale>
        <p:origin x="192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0"/>
            <a:t>Tổng quan về File trên Linux.</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0"/>
            <a:t>Đọc ghi File trong Linux</a:t>
          </a:r>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9DD2FBBB-4BBB-4751-A781-FA47050AA5C9}">
      <dgm:prSet/>
      <dgm:spPr/>
      <dgm:t>
        <a:bodyPr/>
        <a:lstStyle/>
        <a:p>
          <a:r>
            <a:rPr lang="en-US" b="0"/>
            <a:t>Quản lý File trên Linux.</a:t>
          </a:r>
        </a:p>
      </dgm:t>
    </dgm:pt>
    <dgm:pt modelId="{E39110C3-C9D5-4CBA-AE5E-898116A074B1}" type="parTrans" cxnId="{03D82C95-DDB1-4E19-A264-E94099ED6599}">
      <dgm:prSet/>
      <dgm:spPr/>
      <dgm:t>
        <a:bodyPr/>
        <a:lstStyle/>
        <a:p>
          <a:endParaRPr lang="en-US"/>
        </a:p>
      </dgm:t>
    </dgm:pt>
    <dgm:pt modelId="{93B14983-DE37-4F06-A897-B623737628F4}" type="sibTrans" cxnId="{03D82C95-DDB1-4E19-A264-E94099ED6599}">
      <dgm:prSet/>
      <dgm:spPr/>
      <dgm:t>
        <a:bodyPr/>
        <a:lstStyle/>
        <a:p>
          <a:endParaRPr lang="en-US"/>
        </a:p>
      </dgm:t>
    </dgm:pt>
    <dgm:pt modelId="{7FBC60B6-5069-45EE-88B0-918A302D1DEC}">
      <dgm:prSet/>
      <dgm:spPr/>
      <dgm:t>
        <a:bodyPr/>
        <a:lstStyle/>
        <a:p>
          <a:r>
            <a:rPr lang="en-US" b="0"/>
            <a:t>Đọc ghi File bất đồng bộ.</a:t>
          </a:r>
        </a:p>
      </dgm:t>
    </dgm:pt>
    <dgm:pt modelId="{EF9B141F-2C44-423B-B4B3-5FEA2B85E02E}" type="parTrans" cxnId="{834925BE-23FB-48A9-8A45-9E38315D8FA3}">
      <dgm:prSet/>
      <dgm:spPr/>
      <dgm:t>
        <a:bodyPr/>
        <a:lstStyle/>
        <a:p>
          <a:endParaRPr lang="en-US"/>
        </a:p>
      </dgm:t>
    </dgm:pt>
    <dgm:pt modelId="{F7EFC735-C818-49D4-BC98-4C9417F18343}" type="sibTrans" cxnId="{834925BE-23FB-48A9-8A45-9E38315D8FA3}">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4"/>
      <dgm:spPr/>
    </dgm:pt>
    <dgm:pt modelId="{AC0743EE-5FE9-49B7-B5FD-CE7DF33B6331}" type="pres">
      <dgm:prSet presAssocID="{9DD2FBBB-4BBB-4751-A781-FA47050AA5C9}" presName="parentText" presStyleLbl="node1" presStyleIdx="2" presStyleCnt="4">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4">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4"/>
      <dgm:spPr/>
    </dgm:pt>
    <dgm:pt modelId="{4F3C5F5E-C88E-48BC-9DB1-8052BB7563CC}" type="pres">
      <dgm:prSet presAssocID="{7FBC60B6-5069-45EE-88B0-918A302D1DEC}" presName="parentText" presStyleLbl="node1" presStyleIdx="3" presStyleCnt="4">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4">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B145BE04-DA91-4669-BD55-61150658FFBD}">
      <dgm:prSet/>
      <dgm:spPr/>
      <dgm:t>
        <a:bodyPr/>
        <a:lstStyle/>
        <a:p>
          <a:r>
            <a:rPr lang="en-US"/>
            <a:t>Các thao tác đọc/ghi với file</a:t>
          </a:r>
        </a:p>
      </dgm:t>
    </dgm:pt>
    <dgm:pt modelId="{1A2D6B9A-6FFA-4ACB-B054-CE0579C50E79}" type="parTrans" cxnId="{62B8340D-335C-46CC-B7BA-20EE5FA13D45}">
      <dgm:prSet/>
      <dgm:spPr/>
      <dgm:t>
        <a:bodyPr/>
        <a:lstStyle/>
        <a:p>
          <a:endParaRPr lang="en-US"/>
        </a:p>
      </dgm:t>
    </dgm:pt>
    <dgm:pt modelId="{20889D8C-D4F4-4139-8A3B-59E5237F777D}" type="sibTrans" cxnId="{62B8340D-335C-46CC-B7BA-20EE5FA13D45}">
      <dgm:prSet phldrT="01" phldr="0"/>
      <dgm:spPr/>
      <dgm:t>
        <a:bodyPr/>
        <a:lstStyle/>
        <a:p>
          <a:r>
            <a:rPr lang="en-US"/>
            <a:t>01</a:t>
          </a:r>
        </a:p>
      </dgm:t>
    </dgm:pt>
    <dgm:pt modelId="{52E7636A-E252-4260-B56F-DF49AC283278}">
      <dgm:prSet/>
      <dgm:spPr/>
      <dgm:t>
        <a:bodyPr/>
        <a:lstStyle/>
        <a:p>
          <a:r>
            <a:rPr lang="en-US"/>
            <a:t>Cơ chế quản lý file trong linux</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2" phldr="0"/>
      <dgm:spPr/>
      <dgm:t>
        <a:bodyPr/>
        <a:lstStyle/>
        <a:p>
          <a:r>
            <a:rPr lang="en-US"/>
            <a:t>02</a:t>
          </a:r>
        </a:p>
      </dgm:t>
    </dgm:pt>
    <dgm:pt modelId="{023B85AF-D032-4FF6-B95F-3D5669F5E41E}">
      <dgm:prSet/>
      <dgm:spPr/>
      <dgm:t>
        <a:bodyPr/>
        <a:lstStyle/>
        <a:p>
          <a:r>
            <a:rPr lang="en-US"/>
            <a:t>Đọc ghi file bất đồng bộ</a:t>
          </a:r>
        </a:p>
      </dgm:t>
    </dgm:pt>
    <dgm:pt modelId="{7F722436-3D53-481D-8721-C0D6748C7B73}" type="parTrans" cxnId="{35C521D8-1107-40B4-B429-5EA913157719}">
      <dgm:prSet/>
      <dgm:spPr/>
      <dgm:t>
        <a:bodyPr/>
        <a:lstStyle/>
        <a:p>
          <a:endParaRPr lang="en-US"/>
        </a:p>
      </dgm:t>
    </dgm:pt>
    <dgm:pt modelId="{F0EC7222-C1A6-4A26-992E-CAF36E0B410A}" type="sibTrans" cxnId="{35C521D8-1107-40B4-B429-5EA913157719}">
      <dgm:prSet phldrT="03" phldr="0"/>
      <dgm:spPr/>
      <dgm:t>
        <a:bodyPr/>
        <a:lstStyle/>
        <a:p>
          <a:r>
            <a:rPr lang="en-US"/>
            <a:t>03</a:t>
          </a:r>
        </a:p>
      </dgm:t>
    </dgm:pt>
    <dgm:pt modelId="{27A71A0B-F7DA-46CD-A13B-55FFE7C085A2}" type="pres">
      <dgm:prSet presAssocID="{686EBB99-495C-4FF6-A70B-663F9ACD09EB}" presName="Name0" presStyleCnt="0">
        <dgm:presLayoutVars>
          <dgm:animLvl val="lvl"/>
          <dgm:resizeHandles val="exact"/>
        </dgm:presLayoutVars>
      </dgm:prSet>
      <dgm:spPr/>
    </dgm:pt>
    <dgm:pt modelId="{31531534-8182-44BF-BB68-5838C8111DBD}" type="pres">
      <dgm:prSet presAssocID="{B145BE04-DA91-4669-BD55-61150658FFBD}" presName="compositeNode" presStyleCnt="0">
        <dgm:presLayoutVars>
          <dgm:bulletEnabled val="1"/>
        </dgm:presLayoutVars>
      </dgm:prSet>
      <dgm:spPr/>
    </dgm:pt>
    <dgm:pt modelId="{0DB9EEA7-C6A8-4D6C-884F-9A3A72C51064}" type="pres">
      <dgm:prSet presAssocID="{B145BE04-DA91-4669-BD55-61150658FFBD}" presName="bgRect" presStyleLbl="alignNode1" presStyleIdx="0" presStyleCnt="3"/>
      <dgm:spPr/>
    </dgm:pt>
    <dgm:pt modelId="{95341953-0D4A-41AD-865D-746823D050FD}" type="pres">
      <dgm:prSet presAssocID="{20889D8C-D4F4-4139-8A3B-59E5237F777D}" presName="sibTransNodeRect" presStyleLbl="alignNode1" presStyleIdx="0" presStyleCnt="3">
        <dgm:presLayoutVars>
          <dgm:chMax val="0"/>
          <dgm:bulletEnabled val="1"/>
        </dgm:presLayoutVars>
      </dgm:prSet>
      <dgm:spPr/>
    </dgm:pt>
    <dgm:pt modelId="{21605194-933C-4D46-9A16-1DD8AC65FB1B}" type="pres">
      <dgm:prSet presAssocID="{B145BE04-DA91-4669-BD55-61150658FFBD}" presName="nodeRect" presStyleLbl="alignNode1" presStyleIdx="0" presStyleCnt="3">
        <dgm:presLayoutVars>
          <dgm:bulletEnabled val="1"/>
        </dgm:presLayoutVars>
      </dgm:prSet>
      <dgm:spPr/>
    </dgm:pt>
    <dgm:pt modelId="{5C70B4BE-DFE0-4FC2-A10C-5B72CAB0A982}" type="pres">
      <dgm:prSet presAssocID="{20889D8C-D4F4-4139-8A3B-59E5237F777D}" presName="sibTrans" presStyleCnt="0"/>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1" presStyleCnt="3"/>
      <dgm:spPr/>
    </dgm:pt>
    <dgm:pt modelId="{EDDDBBFC-9F8C-4602-B020-EFB93D3EFEA9}" type="pres">
      <dgm:prSet presAssocID="{C6141B82-7A81-4B83-A532-110344A4733D}" presName="sibTransNodeRect" presStyleLbl="alignNode1" presStyleIdx="1" presStyleCnt="3">
        <dgm:presLayoutVars>
          <dgm:chMax val="0"/>
          <dgm:bulletEnabled val="1"/>
        </dgm:presLayoutVars>
      </dgm:prSet>
      <dgm:spPr/>
    </dgm:pt>
    <dgm:pt modelId="{26FA3E1D-78E4-45F3-A037-2D46F4A0DCC7}" type="pres">
      <dgm:prSet presAssocID="{52E7636A-E252-4260-B56F-DF49AC283278}" presName="nodeRect" presStyleLbl="alignNode1" presStyleIdx="1" presStyleCnt="3">
        <dgm:presLayoutVars>
          <dgm:bulletEnabled val="1"/>
        </dgm:presLayoutVars>
      </dgm:prSet>
      <dgm:spPr/>
    </dgm:pt>
    <dgm:pt modelId="{76BD4415-B0E6-49B5-86FA-A92356FB4CBC}" type="pres">
      <dgm:prSet presAssocID="{C6141B82-7A81-4B83-A532-110344A4733D}" presName="sibTrans" presStyleCnt="0"/>
      <dgm:spPr/>
    </dgm:pt>
    <dgm:pt modelId="{85B7931A-43A6-4491-B933-2946B016A0EA}" type="pres">
      <dgm:prSet presAssocID="{023B85AF-D032-4FF6-B95F-3D5669F5E41E}" presName="compositeNode" presStyleCnt="0">
        <dgm:presLayoutVars>
          <dgm:bulletEnabled val="1"/>
        </dgm:presLayoutVars>
      </dgm:prSet>
      <dgm:spPr/>
    </dgm:pt>
    <dgm:pt modelId="{1212A43E-E4E8-40D7-83A6-F339AE180783}" type="pres">
      <dgm:prSet presAssocID="{023B85AF-D032-4FF6-B95F-3D5669F5E41E}" presName="bgRect" presStyleLbl="alignNode1" presStyleIdx="2" presStyleCnt="3"/>
      <dgm:spPr/>
    </dgm:pt>
    <dgm:pt modelId="{81919D54-7A29-4B2F-8BD4-95F988E2C6F2}" type="pres">
      <dgm:prSet presAssocID="{F0EC7222-C1A6-4A26-992E-CAF36E0B410A}" presName="sibTransNodeRect" presStyleLbl="alignNode1" presStyleIdx="2" presStyleCnt="3">
        <dgm:presLayoutVars>
          <dgm:chMax val="0"/>
          <dgm:bulletEnabled val="1"/>
        </dgm:presLayoutVars>
      </dgm:prSet>
      <dgm:spPr/>
    </dgm:pt>
    <dgm:pt modelId="{635DC67B-982A-4796-9907-B078AA8B50CA}" type="pres">
      <dgm:prSet presAssocID="{023B85AF-D032-4FF6-B95F-3D5669F5E41E}" presName="nodeRect" presStyleLbl="alignNode1" presStyleIdx="2" presStyleCnt="3">
        <dgm:presLayoutVars>
          <dgm:bulletEnabled val="1"/>
        </dgm:presLayoutVars>
      </dgm:prSet>
      <dgm:spPr/>
    </dgm:pt>
  </dgm:ptLst>
  <dgm:cxnLst>
    <dgm:cxn modelId="{54961A03-BF64-4B74-AEE2-A18DA850F1B2}" type="presOf" srcId="{B145BE04-DA91-4669-BD55-61150658FFBD}" destId="{0DB9EEA7-C6A8-4D6C-884F-9A3A72C51064}" srcOrd="0" destOrd="0" presId="urn:microsoft.com/office/officeart/2016/7/layout/LinearBlockProcessNumbered"/>
    <dgm:cxn modelId="{62B8340D-335C-46CC-B7BA-20EE5FA13D45}" srcId="{686EBB99-495C-4FF6-A70B-663F9ACD09EB}" destId="{B145BE04-DA91-4669-BD55-61150658FFBD}" srcOrd="0" destOrd="0" parTransId="{1A2D6B9A-6FFA-4ACB-B054-CE0579C50E79}" sibTransId="{20889D8C-D4F4-4139-8A3B-59E5237F777D}"/>
    <dgm:cxn modelId="{D473FF17-04C0-4C34-8FC6-E4122FD2DF09}" type="presOf" srcId="{F0EC7222-C1A6-4A26-992E-CAF36E0B410A}" destId="{81919D54-7A29-4B2F-8BD4-95F988E2C6F2}" srcOrd="0" destOrd="0" presId="urn:microsoft.com/office/officeart/2016/7/layout/LinearBlockProcessNumbered"/>
    <dgm:cxn modelId="{4949D522-3005-41BE-9C9C-BE77FF554FE8}" srcId="{686EBB99-495C-4FF6-A70B-663F9ACD09EB}" destId="{52E7636A-E252-4260-B56F-DF49AC283278}" srcOrd="1"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0D1CD42C-FCE0-41E3-BD44-39EA18A4F483}" type="presOf" srcId="{52E7636A-E252-4260-B56F-DF49AC283278}" destId="{867877EF-3BB3-41E9-AC31-8041D3F60AED}" srcOrd="0" destOrd="0" presId="urn:microsoft.com/office/officeart/2016/7/layout/LinearBlockProcessNumbered"/>
    <dgm:cxn modelId="{74C0DC33-5F86-47C5-82C2-D231420DFC83}" type="presOf" srcId="{023B85AF-D032-4FF6-B95F-3D5669F5E41E}" destId="{1212A43E-E4E8-40D7-83A6-F339AE180783}"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5969686A-1372-47E4-972B-52CB0D424501}" type="presOf" srcId="{023B85AF-D032-4FF6-B95F-3D5669F5E41E}" destId="{635DC67B-982A-4796-9907-B078AA8B50CA}" srcOrd="1" destOrd="0" presId="urn:microsoft.com/office/officeart/2016/7/layout/LinearBlockProcessNumbered"/>
    <dgm:cxn modelId="{36483BB4-C74B-4EBD-B6B8-E91B4B40EB4B}" type="presOf" srcId="{20889D8C-D4F4-4139-8A3B-59E5237F777D}" destId="{95341953-0D4A-41AD-865D-746823D050FD}" srcOrd="0" destOrd="0" presId="urn:microsoft.com/office/officeart/2016/7/layout/LinearBlockProcessNumbered"/>
    <dgm:cxn modelId="{35C521D8-1107-40B4-B429-5EA913157719}" srcId="{686EBB99-495C-4FF6-A70B-663F9ACD09EB}" destId="{023B85AF-D032-4FF6-B95F-3D5669F5E41E}" srcOrd="2" destOrd="0" parTransId="{7F722436-3D53-481D-8721-C0D6748C7B73}" sibTransId="{F0EC7222-C1A6-4A26-992E-CAF36E0B410A}"/>
    <dgm:cxn modelId="{EF583DFC-0CDC-4FFC-B20B-612F95AF7C19}" type="presOf" srcId="{B145BE04-DA91-4669-BD55-61150658FFBD}" destId="{21605194-933C-4D46-9A16-1DD8AC65FB1B}" srcOrd="1" destOrd="0" presId="urn:microsoft.com/office/officeart/2016/7/layout/LinearBlockProcessNumbered"/>
    <dgm:cxn modelId="{533DD08C-30B7-4C4B-861B-DAB19B410386}" type="presParOf" srcId="{27A71A0B-F7DA-46CD-A13B-55FFE7C085A2}" destId="{31531534-8182-44BF-BB68-5838C8111DBD}" srcOrd="0" destOrd="0" presId="urn:microsoft.com/office/officeart/2016/7/layout/LinearBlockProcessNumbered"/>
    <dgm:cxn modelId="{D1F097D4-B8A7-4ADE-9E84-2E24BEA768B6}" type="presParOf" srcId="{31531534-8182-44BF-BB68-5838C8111DBD}" destId="{0DB9EEA7-C6A8-4D6C-884F-9A3A72C51064}" srcOrd="0" destOrd="0" presId="urn:microsoft.com/office/officeart/2016/7/layout/LinearBlockProcessNumbered"/>
    <dgm:cxn modelId="{4A8F3EE8-D471-4898-BD5D-F49D78AB1C65}" type="presParOf" srcId="{31531534-8182-44BF-BB68-5838C8111DBD}" destId="{95341953-0D4A-41AD-865D-746823D050FD}" srcOrd="1" destOrd="0" presId="urn:microsoft.com/office/officeart/2016/7/layout/LinearBlockProcessNumbered"/>
    <dgm:cxn modelId="{2AE1E79D-7DF4-4C4E-87FF-0254E0394FC7}" type="presParOf" srcId="{31531534-8182-44BF-BB68-5838C8111DBD}" destId="{21605194-933C-4D46-9A16-1DD8AC65FB1B}" srcOrd="2" destOrd="0" presId="urn:microsoft.com/office/officeart/2016/7/layout/LinearBlockProcessNumbered"/>
    <dgm:cxn modelId="{E5CC2A8C-28FE-410F-9F26-8A14290D7A7C}" type="presParOf" srcId="{27A71A0B-F7DA-46CD-A13B-55FFE7C085A2}" destId="{5C70B4BE-DFE0-4FC2-A10C-5B72CAB0A982}" srcOrd="1" destOrd="0" presId="urn:microsoft.com/office/officeart/2016/7/layout/LinearBlockProcessNumbered"/>
    <dgm:cxn modelId="{8CE1F6A7-5953-48F4-99B4-E9F9F8A34288}" type="presParOf" srcId="{27A71A0B-F7DA-46CD-A13B-55FFE7C085A2}" destId="{80F51CF0-C625-4A0F-891D-1978BAF03C10}" srcOrd="2"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3" destOrd="0" presId="urn:microsoft.com/office/officeart/2016/7/layout/LinearBlockProcessNumbered"/>
    <dgm:cxn modelId="{6A0AE7DE-8930-4C51-B77D-1F941705BB8A}" type="presParOf" srcId="{27A71A0B-F7DA-46CD-A13B-55FFE7C085A2}" destId="{85B7931A-43A6-4491-B933-2946B016A0EA}" srcOrd="4" destOrd="0" presId="urn:microsoft.com/office/officeart/2016/7/layout/LinearBlockProcessNumbered"/>
    <dgm:cxn modelId="{7AEF08A4-463F-422C-BA6B-5A6663053CB2}" type="presParOf" srcId="{85B7931A-43A6-4491-B933-2946B016A0EA}" destId="{1212A43E-E4E8-40D7-83A6-F339AE180783}" srcOrd="0" destOrd="0" presId="urn:microsoft.com/office/officeart/2016/7/layout/LinearBlockProcessNumbered"/>
    <dgm:cxn modelId="{B8A232D6-7817-4BB3-AFA4-4EE7328E03AD}" type="presParOf" srcId="{85B7931A-43A6-4491-B933-2946B016A0EA}" destId="{81919D54-7A29-4B2F-8BD4-95F988E2C6F2}" srcOrd="1" destOrd="0" presId="urn:microsoft.com/office/officeart/2016/7/layout/LinearBlockProcessNumbered"/>
    <dgm:cxn modelId="{1E475CC4-0B3A-4CC6-B9A0-B2D17EB14801}" type="presParOf" srcId="{85B7931A-43A6-4491-B933-2946B016A0EA}" destId="{635DC67B-982A-4796-9907-B078AA8B50C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778895"/>
          <a:ext cx="6364224"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380375"/>
          <a:ext cx="4454956"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00150">
            <a:lnSpc>
              <a:spcPct val="90000"/>
            </a:lnSpc>
            <a:spcBef>
              <a:spcPct val="0"/>
            </a:spcBef>
            <a:spcAft>
              <a:spcPct val="35000"/>
            </a:spcAft>
            <a:buNone/>
          </a:pPr>
          <a:r>
            <a:rPr lang="en-US" sz="2700" b="0" kern="1200"/>
            <a:t>Tổng quan về File trên Linux.</a:t>
          </a:r>
        </a:p>
      </dsp:txBody>
      <dsp:txXfrm>
        <a:off x="357119" y="419283"/>
        <a:ext cx="4377140" cy="719224"/>
      </dsp:txXfrm>
    </dsp:sp>
    <dsp:sp modelId="{3DE4A7C3-0719-416D-87FC-6D61BCD93860}">
      <dsp:nvSpPr>
        <dsp:cNvPr id="0" name=""/>
        <dsp:cNvSpPr/>
      </dsp:nvSpPr>
      <dsp:spPr>
        <a:xfrm>
          <a:off x="0" y="2003615"/>
          <a:ext cx="6364224" cy="680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605095"/>
          <a:ext cx="4454956" cy="7970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00150">
            <a:lnSpc>
              <a:spcPct val="90000"/>
            </a:lnSpc>
            <a:spcBef>
              <a:spcPct val="0"/>
            </a:spcBef>
            <a:spcAft>
              <a:spcPct val="35000"/>
            </a:spcAft>
            <a:buNone/>
          </a:pPr>
          <a:r>
            <a:rPr lang="en-US" sz="2700" b="0" kern="1200"/>
            <a:t>Đọc ghi File trong Linux</a:t>
          </a:r>
        </a:p>
      </dsp:txBody>
      <dsp:txXfrm>
        <a:off x="357119" y="1644003"/>
        <a:ext cx="4377140" cy="719224"/>
      </dsp:txXfrm>
    </dsp:sp>
    <dsp:sp modelId="{F86E42AA-B44D-4FB3-8EB8-D26BDB237C33}">
      <dsp:nvSpPr>
        <dsp:cNvPr id="0" name=""/>
        <dsp:cNvSpPr/>
      </dsp:nvSpPr>
      <dsp:spPr>
        <a:xfrm>
          <a:off x="0" y="3228336"/>
          <a:ext cx="6364224" cy="6804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43EE-5FE9-49B7-B5FD-CE7DF33B6331}">
      <dsp:nvSpPr>
        <dsp:cNvPr id="0" name=""/>
        <dsp:cNvSpPr/>
      </dsp:nvSpPr>
      <dsp:spPr>
        <a:xfrm>
          <a:off x="318211" y="2829815"/>
          <a:ext cx="4454956" cy="7970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00150">
            <a:lnSpc>
              <a:spcPct val="90000"/>
            </a:lnSpc>
            <a:spcBef>
              <a:spcPct val="0"/>
            </a:spcBef>
            <a:spcAft>
              <a:spcPct val="35000"/>
            </a:spcAft>
            <a:buNone/>
          </a:pPr>
          <a:r>
            <a:rPr lang="en-US" sz="2700" b="0" kern="1200"/>
            <a:t>Quản lý File trên Linux.</a:t>
          </a:r>
        </a:p>
      </dsp:txBody>
      <dsp:txXfrm>
        <a:off x="357119" y="2868723"/>
        <a:ext cx="4377140" cy="719224"/>
      </dsp:txXfrm>
    </dsp:sp>
    <dsp:sp modelId="{D1474A62-C056-4CA6-90B4-7B9321173736}">
      <dsp:nvSpPr>
        <dsp:cNvPr id="0" name=""/>
        <dsp:cNvSpPr/>
      </dsp:nvSpPr>
      <dsp:spPr>
        <a:xfrm>
          <a:off x="0" y="4453056"/>
          <a:ext cx="6364224" cy="680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C5F5E-C88E-48BC-9DB1-8052BB7563CC}">
      <dsp:nvSpPr>
        <dsp:cNvPr id="0" name=""/>
        <dsp:cNvSpPr/>
      </dsp:nvSpPr>
      <dsp:spPr>
        <a:xfrm>
          <a:off x="318211" y="4054536"/>
          <a:ext cx="4454956" cy="7970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200150">
            <a:lnSpc>
              <a:spcPct val="90000"/>
            </a:lnSpc>
            <a:spcBef>
              <a:spcPct val="0"/>
            </a:spcBef>
            <a:spcAft>
              <a:spcPct val="35000"/>
            </a:spcAft>
            <a:buNone/>
          </a:pPr>
          <a:r>
            <a:rPr lang="en-US" sz="2700" b="0" kern="1200"/>
            <a:t>Đọc ghi File bất đồng bộ.</a:t>
          </a:r>
        </a:p>
      </dsp:txBody>
      <dsp:txXfrm>
        <a:off x="357119" y="4093444"/>
        <a:ext cx="437714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9EEA7-C6A8-4D6C-884F-9A3A72C51064}">
      <dsp:nvSpPr>
        <dsp:cNvPr id="0" name=""/>
        <dsp:cNvSpPr/>
      </dsp:nvSpPr>
      <dsp:spPr>
        <a:xfrm>
          <a:off x="497" y="1548707"/>
          <a:ext cx="2013680" cy="241641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Các thao tác đọc/ghi với file</a:t>
          </a:r>
        </a:p>
      </dsp:txBody>
      <dsp:txXfrm>
        <a:off x="497" y="2515274"/>
        <a:ext cx="2013680" cy="1449849"/>
      </dsp:txXfrm>
    </dsp:sp>
    <dsp:sp modelId="{95341953-0D4A-41AD-865D-746823D050FD}">
      <dsp:nvSpPr>
        <dsp:cNvPr id="0" name=""/>
        <dsp:cNvSpPr/>
      </dsp:nvSpPr>
      <dsp:spPr>
        <a:xfrm>
          <a:off x="497"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97" y="1548707"/>
        <a:ext cx="2013680" cy="966566"/>
      </dsp:txXfrm>
    </dsp:sp>
    <dsp:sp modelId="{867877EF-3BB3-41E9-AC31-8041D3F60AED}">
      <dsp:nvSpPr>
        <dsp:cNvPr id="0" name=""/>
        <dsp:cNvSpPr/>
      </dsp:nvSpPr>
      <dsp:spPr>
        <a:xfrm>
          <a:off x="2175271" y="1548707"/>
          <a:ext cx="2013680" cy="241641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Cơ chế quản lý file trong linux</a:t>
          </a:r>
        </a:p>
      </dsp:txBody>
      <dsp:txXfrm>
        <a:off x="2175271" y="2515274"/>
        <a:ext cx="2013680" cy="1449849"/>
      </dsp:txXfrm>
    </dsp:sp>
    <dsp:sp modelId="{EDDDBBFC-9F8C-4602-B020-EFB93D3EFEA9}">
      <dsp:nvSpPr>
        <dsp:cNvPr id="0" name=""/>
        <dsp:cNvSpPr/>
      </dsp:nvSpPr>
      <dsp:spPr>
        <a:xfrm>
          <a:off x="2175271"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75271" y="1548707"/>
        <a:ext cx="2013680" cy="966566"/>
      </dsp:txXfrm>
    </dsp:sp>
    <dsp:sp modelId="{1212A43E-E4E8-40D7-83A6-F339AE180783}">
      <dsp:nvSpPr>
        <dsp:cNvPr id="0" name=""/>
        <dsp:cNvSpPr/>
      </dsp:nvSpPr>
      <dsp:spPr>
        <a:xfrm>
          <a:off x="4350046" y="1548707"/>
          <a:ext cx="2013680" cy="241641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Đọc ghi file bất đồng bộ</a:t>
          </a:r>
        </a:p>
      </dsp:txBody>
      <dsp:txXfrm>
        <a:off x="4350046" y="2515274"/>
        <a:ext cx="2013680" cy="1449849"/>
      </dsp:txXfrm>
    </dsp:sp>
    <dsp:sp modelId="{81919D54-7A29-4B2F-8BD4-95F988E2C6F2}">
      <dsp:nvSpPr>
        <dsp:cNvPr id="0" name=""/>
        <dsp:cNvSpPr/>
      </dsp:nvSpPr>
      <dsp:spPr>
        <a:xfrm>
          <a:off x="4350046"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50046" y="1548707"/>
        <a:ext cx="2013680" cy="9665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lixir.bootlin.com/linux/latest/source/includ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lixir.bootlin.com/linux/latest/source/include/linux/sched.h" TargetMode="External"/><Relationship Id="rId4" Type="http://schemas.openxmlformats.org/officeDocument/2006/relationships/hyperlink" Target="https://elixir.bootlin.com/linux/latest/source/include/linu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25075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Quá trình đọc ghi file dùng các system call read(), write() là quá trình đồng bộ. Tiến trình sẽ tạm dừng cho đến khi quá trình đọc ghi file kết thúc. Việc này sẽ gây ra vấn đề nếu quá trình đọc ghi tốn thời gian quá lâu.</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14911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Linux cung cấp các API cho phép thực hiện việc đọc ghi bất đồng bộ. Trong quá trình đọc ghi file tiến trình vẫn tiếp tục thực hiện, khi quá trình đọc ghi kết thúc tiến trình sẽ nhận được một signal báo hiệu.</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304642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aiocbp: struct chứa tất cả thông tin về việc đọc file như file descriptor, con trỏ chứa nội dung, số byte đọc, loại signal dùng để thông báo quá trình đọc kết thúc.</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250688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2667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Cột 1: ký tự đầu tiên là loại file, các ký tự tiếp theo là quyền hạn của file.</a:t>
            </a:r>
          </a:p>
          <a:p>
            <a:r>
              <a:rPr lang="en-US" sz="1200" kern="1200">
                <a:solidFill>
                  <a:schemeClr val="tx1"/>
                </a:solidFill>
                <a:effectLst/>
                <a:latin typeface="+mn-lt"/>
                <a:ea typeface="+mn-ea"/>
                <a:cs typeface="+mn-cs"/>
              </a:rPr>
              <a:t>Cột 2: Số hard link của file ( số file cùng liên kết tới 1 vùng dữ liệu)</a:t>
            </a:r>
          </a:p>
          <a:p>
            <a:r>
              <a:rPr lang="en-US" sz="1200" kern="1200">
                <a:solidFill>
                  <a:schemeClr val="tx1"/>
                </a:solidFill>
                <a:effectLst/>
                <a:latin typeface="+mn-lt"/>
                <a:ea typeface="+mn-ea"/>
                <a:cs typeface="+mn-cs"/>
              </a:rPr>
              <a:t>Cột 3: tên tài khoản tạo file.</a:t>
            </a:r>
          </a:p>
          <a:p>
            <a:r>
              <a:rPr lang="en-US" sz="1200" kern="1200">
                <a:solidFill>
                  <a:schemeClr val="tx1"/>
                </a:solidFill>
                <a:effectLst/>
                <a:latin typeface="+mn-lt"/>
                <a:ea typeface="+mn-ea"/>
                <a:cs typeface="+mn-cs"/>
              </a:rPr>
              <a:t>Cột 4: tên group của tài khoản tạo file.</a:t>
            </a:r>
          </a:p>
          <a:p>
            <a:r>
              <a:rPr lang="en-US" sz="1200" kern="1200">
                <a:solidFill>
                  <a:schemeClr val="tx1"/>
                </a:solidFill>
                <a:effectLst/>
                <a:latin typeface="+mn-lt"/>
                <a:ea typeface="+mn-ea"/>
                <a:cs typeface="+mn-cs"/>
              </a:rPr>
              <a:t>Cột 5: kích thước file (byte)</a:t>
            </a:r>
          </a:p>
          <a:p>
            <a:r>
              <a:rPr lang="en-US" sz="1200" kern="1200">
                <a:solidFill>
                  <a:schemeClr val="tx1"/>
                </a:solidFill>
                <a:effectLst/>
                <a:latin typeface="+mn-lt"/>
                <a:ea typeface="+mn-ea"/>
                <a:cs typeface="+mn-cs"/>
              </a:rPr>
              <a:t>Cột 6: thời điểm lần cuối edit file.</a:t>
            </a:r>
          </a:p>
          <a:p>
            <a:r>
              <a:rPr lang="en-US" sz="1200" kern="1200">
                <a:solidFill>
                  <a:schemeClr val="tx1"/>
                </a:solidFill>
                <a:effectLst/>
                <a:latin typeface="+mn-lt"/>
                <a:ea typeface="+mn-ea"/>
                <a:cs typeface="+mn-cs"/>
              </a:rPr>
              <a:t>Cột 7: tên file.</a:t>
            </a:r>
          </a:p>
          <a:p>
            <a:r>
              <a:rPr lang="en-US" sz="1200" kern="1200">
                <a:solidFill>
                  <a:schemeClr val="tx1"/>
                </a:solidFill>
                <a:effectLst/>
                <a:latin typeface="+mn-lt"/>
                <a:ea typeface="+mn-ea"/>
                <a:cs typeface="+mn-cs"/>
              </a:rPr>
              <a:t>(Với file Device sẽ có thêm 2 cột về major number và minor number)</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98318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21102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401728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b="0" i="0">
                <a:solidFill>
                  <a:srgbClr val="464545"/>
                </a:solidFill>
                <a:effectLst/>
                <a:latin typeface="-apple-system"/>
              </a:rPr>
              <a:t>There are file_struct members in process task_struct</a:t>
            </a:r>
          </a:p>
          <a:p>
            <a:pPr marL="800100" marR="0" lvl="1" indent="-34290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r>
              <a:rPr lang="en-US" sz="1200" u="sng">
                <a:solidFill>
                  <a:schemeClr val="accent1"/>
                </a:solidFill>
                <a:effectLst/>
                <a:highlight>
                  <a:srgbClr val="0000FF"/>
                </a:highlight>
                <a:latin typeface="Ubuntu"/>
                <a:ea typeface="Times New Roman" panose="02020603050405020304" pitchFamily="18" charset="0"/>
              </a:rPr>
              <a:t>include/linux/fdtable.h</a:t>
            </a:r>
            <a:endParaRPr lang="en-US" b="0" i="0">
              <a:solidFill>
                <a:srgbClr val="464545"/>
              </a:solidFill>
              <a:effectLst/>
              <a:latin typeface="-apple-system"/>
            </a:endParaRPr>
          </a:p>
          <a:p>
            <a:pPr marL="800100" marR="0" lvl="1" indent="-342900" algn="just" fontAlgn="auto" hangingPunct="1">
              <a:lnSpc>
                <a:spcPct val="150000"/>
              </a:lnSpc>
              <a:spcBef>
                <a:spcPts val="0"/>
              </a:spcBef>
              <a:spcAft>
                <a:spcPts val="800"/>
              </a:spcAft>
              <a:buFont typeface="Courier New" panose="02070309020205020404" pitchFamily="49" charset="0"/>
              <a:buChar char="o"/>
            </a:pPr>
            <a:r>
              <a:rPr lang="en-US" b="0" i="0" u="none" strike="noStrike">
                <a:solidFill>
                  <a:srgbClr val="000000"/>
                </a:solidFill>
                <a:effectLst/>
                <a:latin typeface="Ubuntu"/>
                <a:hlinkClick r:id="rId3"/>
              </a:rPr>
              <a:t>include</a:t>
            </a:r>
            <a:r>
              <a:rPr lang="en-US" b="0" i="0">
                <a:solidFill>
                  <a:srgbClr val="888888"/>
                </a:solidFill>
                <a:effectLst/>
                <a:latin typeface="Ubuntu"/>
              </a:rPr>
              <a:t>/</a:t>
            </a:r>
            <a:r>
              <a:rPr lang="en-US" b="0" i="0" u="none" strike="noStrike">
                <a:solidFill>
                  <a:srgbClr val="555555"/>
                </a:solidFill>
                <a:effectLst/>
                <a:latin typeface="Ubuntu"/>
                <a:hlinkClick r:id="rId4"/>
              </a:rPr>
              <a:t>linux</a:t>
            </a:r>
            <a:r>
              <a:rPr lang="en-US" b="0" i="0">
                <a:solidFill>
                  <a:srgbClr val="888888"/>
                </a:solidFill>
                <a:effectLst/>
                <a:latin typeface="Ubuntu"/>
              </a:rPr>
              <a:t>/</a:t>
            </a:r>
            <a:r>
              <a:rPr lang="en-US" b="0" i="0" u="none" strike="noStrike">
                <a:solidFill>
                  <a:srgbClr val="555555"/>
                </a:solidFill>
                <a:effectLst/>
                <a:latin typeface="Ubuntu"/>
                <a:hlinkClick r:id="rId5"/>
              </a:rPr>
              <a:t>sched.h</a:t>
            </a: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File descriptor table: là bảng nằm trong struct process control block của mỗi tiến trình. Mỗi phần tử được đánh số thứ tự gọi là file descriptor và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Fd Flags: Flag một số mode hoạt động của file description.</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pointer: chỉ số </a:t>
            </a:r>
            <a:r>
              <a:rPr lang="en-US" sz="1200">
                <a:solidFill>
                  <a:srgbClr val="0070C0"/>
                </a:solidFill>
                <a:effectLst/>
                <a:latin typeface="Times New Roman" panose="02020603050405020304" pitchFamily="18" charset="0"/>
                <a:ea typeface="Times New Roman" panose="02020603050405020304" pitchFamily="18" charset="0"/>
              </a:rPr>
              <a:t>của</a:t>
            </a:r>
            <a:r>
              <a:rPr lang="en-US" sz="1200">
                <a:effectLst/>
                <a:latin typeface="Times New Roman" panose="02020603050405020304" pitchFamily="18" charset="0"/>
                <a:ea typeface="Times New Roman" panose="02020603050405020304" pitchFamily="18" charset="0"/>
              </a:rPr>
              <a:t> phần tử tương ứng trong bảng Open file table.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u="sng">
                <a:solidFill>
                  <a:srgbClr val="0070C0"/>
                </a:solidFill>
                <a:effectLst/>
                <a:latin typeface="Times New Roman" panose="02020603050405020304" pitchFamily="18" charset="0"/>
                <a:ea typeface="Times New Roman" panose="02020603050405020304" pitchFamily="18" charset="0"/>
              </a:rPr>
              <a:t>struct fdtable </a:t>
            </a:r>
            <a:r>
              <a:rPr lang="en-US" sz="1200">
                <a:solidFill>
                  <a:srgbClr val="0070C0"/>
                </a:solidFill>
                <a:effectLst/>
                <a:latin typeface="Times New Roman" panose="02020603050405020304" pitchFamily="18" charset="0"/>
                <a:ea typeface="Times New Roman" panose="02020603050405020304" pitchFamily="18" charset="0"/>
              </a:rPr>
              <a:t>in </a:t>
            </a:r>
            <a:r>
              <a:rPr lang="en-US" sz="1200" u="sng">
                <a:solidFill>
                  <a:schemeClr val="accent1"/>
                </a:solidFill>
                <a:effectLst/>
                <a:highlight>
                  <a:srgbClr val="0000FF"/>
                </a:highlight>
                <a:latin typeface="Ubuntu"/>
                <a:ea typeface="Times New Roman" panose="02020603050405020304" pitchFamily="18" charset="0"/>
              </a:rPr>
              <a:t>include/linux/fdtable.h</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u="sng">
              <a:solidFill>
                <a:schemeClr val="accent1"/>
              </a:solidFill>
              <a:effectLst/>
              <a:highlight>
                <a:srgbClr val="0000FF"/>
              </a:highlight>
              <a:latin typeface="Ubuntu"/>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Open file table: là bảng dùng chung cho tất cả các tiến trình chứa tất cả thông tin của một file đã được mở. Mỗi phần tử được đánh số thứ tự và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Giá trị con trỏ Offset hiện tại của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Trạng thái được set khi mở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Chế độ truy cập ( read only, write only …)</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Chỉ số của phần tử tương ứng trong bảng I-node table.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b="0" i="0" u="sng">
                <a:solidFill>
                  <a:srgbClr val="FFFFFF"/>
                </a:solidFill>
                <a:effectLst/>
                <a:latin typeface="Roboto" panose="02000000000000000000" pitchFamily="2" charset="0"/>
              </a:rPr>
              <a:t>struct file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I-node table: là bảng chứa thông tin của tất cả các file trong một file system như đã nói ở trên. Mỗi phần tử của I-node table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Loại file, tài khoản tạo file, phân quyền, kích thước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Số hard link liên kết tới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Con trỏ tới vùng dữ liệu của file.</a:t>
            </a: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r>
              <a:rPr lang="en-US" b="0" i="0" u="sng">
                <a:solidFill>
                  <a:srgbClr val="FFFFFF"/>
                </a:solidFill>
                <a:effectLst/>
                <a:latin typeface="Roboto" panose="02000000000000000000" pitchFamily="2" charset="0"/>
              </a:rPr>
              <a:t>struct inode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endParaRPr lang="en-US" b="0" i="0" u="sng">
              <a:solidFill>
                <a:srgbClr val="FFFFFF"/>
              </a:solidFill>
              <a:effectLst/>
              <a:latin typeface="Roboto" panose="02000000000000000000" pitchFamily="2"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1: Kernel tìm i-node number tương ứng với tên file muốn mở (File Directory sẽ chứa thông tin tên file tương ứng với I-node number). </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2: Kernel sẽ thêm một phần tử vào bảng Open File Table, các giá trị của phần tử này sẽ được set tương ứng theo các tham số truyền vào hàm open() trong đó có tham số trỏ đến vị trí của file trong bảng i-node. </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Nếu một file được mở nhiều lần bởi cùng 1 tiến trình hay nhiều tiến trình kernel đều thêm nhiều phần tử vào bảng Open File Table tương ứng với số lần gọi hàm open(). Các phần tử này sẽ cùng chỉ đến một phần tử trên bảng i-node table.</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Số phần tử của bảng Open File Table là giới hạn trước nên một hệ thống chỉ cho phép mở một số lượng file nhất định cùng lúc.</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3:  Kernel sẽ tìm một phần tử chưa sử dụng trong bảng File Descriptor Table của tiến trình và set giá trị để phần tử này trỏ tới phần tử mới được tạo trong bảng Open File Table. Giá trị trả về của lệnh open() chính là chỉ số của phần tử trong bảng File Descriptor Table.</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Chú ý: Nội dung của file sẽ không được load lên ram trong quá trình open file.</a:t>
            </a:r>
          </a:p>
          <a:p>
            <a:pPr marL="285750" marR="0" lvl="0"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endParaRPr lang="en-US" b="0" i="0" u="sng">
              <a:solidFill>
                <a:srgbClr val="FFFFFF"/>
              </a:solidFill>
              <a:effectLst/>
              <a:latin typeface="Roboto" panose="02000000000000000000" pitchFamily="2"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Documents:</a:t>
            </a: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https://www.joyk.com/dig/detail/1608468062718245</a:t>
            </a: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https://man7.org/training/download/lusp_fileio_slides.pdf</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158676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261534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239722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Linux File System</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inode.</a:t>
            </a:r>
          </a:p>
        </p:txBody>
      </p:sp>
      <p:pic>
        <p:nvPicPr>
          <p:cNvPr id="3" name="Picture 2">
            <a:extLst>
              <a:ext uri="{FF2B5EF4-FFF2-40B4-BE49-F238E27FC236}">
                <a16:creationId xmlns:a16="http://schemas.microsoft.com/office/drawing/2014/main" id="{EB59AFF0-03A8-48BA-803B-9121FB3328F5}"/>
              </a:ext>
            </a:extLst>
          </p:cNvPr>
          <p:cNvPicPr>
            <a:picLocks noChangeAspect="1"/>
          </p:cNvPicPr>
          <p:nvPr/>
        </p:nvPicPr>
        <p:blipFill>
          <a:blip r:embed="rId3"/>
          <a:stretch>
            <a:fillRect/>
          </a:stretch>
        </p:blipFill>
        <p:spPr>
          <a:xfrm>
            <a:off x="5266114" y="1370421"/>
            <a:ext cx="6758569" cy="4781142"/>
          </a:xfrm>
          <a:prstGeom prst="rect">
            <a:avLst/>
          </a:prstGeom>
        </p:spPr>
      </p:pic>
    </p:spTree>
    <p:extLst>
      <p:ext uri="{BB962C8B-B14F-4D97-AF65-F5344CB8AC3E}">
        <p14:creationId xmlns:p14="http://schemas.microsoft.com/office/powerpoint/2010/main" val="102224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3" y="2551617"/>
            <a:ext cx="4971086"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Việc đọc ghi file với system call read write là quá trình đồng bộ, làm cho chương trình bị block cho tới khi việc đọc ghi kết thúc.</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3" name="Picture 12">
            <a:extLst>
              <a:ext uri="{FF2B5EF4-FFF2-40B4-BE49-F238E27FC236}">
                <a16:creationId xmlns:a16="http://schemas.microsoft.com/office/drawing/2014/main" id="{18306C3E-D4F2-4DFE-B77E-AA2344F94BD3}"/>
              </a:ext>
            </a:extLst>
          </p:cNvPr>
          <p:cNvPicPr/>
          <p:nvPr/>
        </p:nvPicPr>
        <p:blipFill>
          <a:blip r:embed="rId3"/>
          <a:stretch>
            <a:fillRect/>
          </a:stretch>
        </p:blipFill>
        <p:spPr>
          <a:xfrm>
            <a:off x="5382830" y="1677035"/>
            <a:ext cx="5769739" cy="3313430"/>
          </a:xfrm>
          <a:prstGeom prst="rect">
            <a:avLst/>
          </a:prstGeom>
        </p:spPr>
      </p:pic>
      <p:sp>
        <p:nvSpPr>
          <p:cNvPr id="18" name="TextBox 17">
            <a:extLst>
              <a:ext uri="{FF2B5EF4-FFF2-40B4-BE49-F238E27FC236}">
                <a16:creationId xmlns:a16="http://schemas.microsoft.com/office/drawing/2014/main" id="{E9AC1C5B-A2CF-4550-B16E-26A87DEDA64D}"/>
              </a:ext>
            </a:extLst>
          </p:cNvPr>
          <p:cNvSpPr txBox="1"/>
          <p:nvPr/>
        </p:nvSpPr>
        <p:spPr>
          <a:xfrm>
            <a:off x="411479" y="1064417"/>
            <a:ext cx="477012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Tree>
    <p:extLst>
      <p:ext uri="{BB962C8B-B14F-4D97-AF65-F5344CB8AC3E}">
        <p14:creationId xmlns:p14="http://schemas.microsoft.com/office/powerpoint/2010/main" val="362816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79" y="991443"/>
            <a:ext cx="4703445"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2" y="2527539"/>
            <a:ext cx="5195501"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cung cấp các API để thực hiện đọc ghi bất đồng bộ.</a:t>
            </a:r>
          </a:p>
          <a:p>
            <a:pPr marL="914400" lvl="1" indent="-342900">
              <a:lnSpc>
                <a:spcPct val="90000"/>
              </a:lnSpc>
              <a:spcAft>
                <a:spcPts val="600"/>
              </a:spcAft>
              <a:buFont typeface="Courier New" panose="02070309020205020404" pitchFamily="49" charset="0"/>
              <a:buChar char="o"/>
            </a:pPr>
            <a:r>
              <a:rPr lang="en-US" sz="2000"/>
              <a:t>aio_read()</a:t>
            </a:r>
          </a:p>
          <a:p>
            <a:pPr marL="914400" lvl="1" indent="-342900">
              <a:lnSpc>
                <a:spcPct val="90000"/>
              </a:lnSpc>
              <a:spcAft>
                <a:spcPts val="600"/>
              </a:spcAft>
              <a:buFont typeface="Courier New" panose="02070309020205020404" pitchFamily="49" charset="0"/>
              <a:buChar char="o"/>
            </a:pPr>
            <a:r>
              <a:rPr lang="en-US" sz="2000"/>
              <a:t>aio_write()</a:t>
            </a:r>
          </a:p>
          <a:p>
            <a:pPr marL="457200" indent="-342900">
              <a:lnSpc>
                <a:spcPct val="90000"/>
              </a:lnSpc>
              <a:spcAft>
                <a:spcPts val="600"/>
              </a:spcAft>
              <a:buFont typeface="Arial" panose="020B0604020202020204" pitchFamily="34" charset="0"/>
              <a:buChar char="•"/>
            </a:pPr>
            <a:r>
              <a:rPr lang="en-US" sz="2000"/>
              <a:t>Ngoài ra có thể tạo sử dụng multil-thread.</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0" name="Picture 9">
            <a:extLst>
              <a:ext uri="{FF2B5EF4-FFF2-40B4-BE49-F238E27FC236}">
                <a16:creationId xmlns:a16="http://schemas.microsoft.com/office/drawing/2014/main" id="{27A9A7A9-3B29-4D40-B9C5-6ED425EEA9CF}"/>
              </a:ext>
            </a:extLst>
          </p:cNvPr>
          <p:cNvPicPr/>
          <p:nvPr/>
        </p:nvPicPr>
        <p:blipFill>
          <a:blip r:embed="rId3"/>
          <a:stretch>
            <a:fillRect/>
          </a:stretch>
        </p:blipFill>
        <p:spPr>
          <a:xfrm>
            <a:off x="6096000" y="1751870"/>
            <a:ext cx="4632333" cy="3415581"/>
          </a:xfrm>
          <a:prstGeom prst="rect">
            <a:avLst/>
          </a:prstGeom>
        </p:spPr>
      </p:pic>
    </p:spTree>
    <p:extLst>
      <p:ext uri="{BB962C8B-B14F-4D97-AF65-F5344CB8AC3E}">
        <p14:creationId xmlns:p14="http://schemas.microsoft.com/office/powerpoint/2010/main" val="366341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71297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30610" y="2510108"/>
            <a:ext cx="3741420" cy="3492868"/>
          </a:xfrm>
          <a:prstGeom prst="rect">
            <a:avLst/>
          </a:prstGeom>
        </p:spPr>
        <p:txBody>
          <a:bodyPr vert="horz" lIns="91440" tIns="45720" rIns="91440" bIns="45720" rtlCol="0">
            <a:normAutofit/>
          </a:bodyPr>
          <a:lstStyle/>
          <a:p>
            <a:pPr marL="457200" indent="-342900">
              <a:lnSpc>
                <a:spcPct val="90000"/>
              </a:lnSpc>
              <a:spcAft>
                <a:spcPts val="600"/>
              </a:spcAft>
              <a:buFont typeface="Arial" panose="020B0604020202020204" pitchFamily="34" charset="0"/>
              <a:buChar char="•"/>
            </a:pPr>
            <a:r>
              <a:rPr lang="en-US" sz="2000"/>
              <a:t>aio_read()</a:t>
            </a:r>
          </a:p>
          <a:p>
            <a:pPr marL="457200" indent="-342900">
              <a:lnSpc>
                <a:spcPct val="90000"/>
              </a:lnSpc>
              <a:spcAft>
                <a:spcPts val="600"/>
              </a:spcAft>
              <a:buFont typeface="Arial" panose="020B0604020202020204" pitchFamily="34" charset="0"/>
              <a:buChar char="•"/>
            </a:pPr>
            <a:r>
              <a:rPr lang="en-US" sz="2000"/>
              <a:t>aio_write()</a:t>
            </a:r>
          </a:p>
          <a:p>
            <a:pPr marL="457200" indent="-342900">
              <a:lnSpc>
                <a:spcPct val="90000"/>
              </a:lnSpc>
              <a:spcAft>
                <a:spcPts val="600"/>
              </a:spcAft>
              <a:buFont typeface="Arial" panose="020B0604020202020204" pitchFamily="34" charset="0"/>
              <a:buChar char="•"/>
            </a:pPr>
            <a:r>
              <a:rPr lang="en-US" sz="2000"/>
              <a:t>struct aiocbp</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1" name="Rectangle 10">
            <a:extLst>
              <a:ext uri="{FF2B5EF4-FFF2-40B4-BE49-F238E27FC236}">
                <a16:creationId xmlns:a16="http://schemas.microsoft.com/office/drawing/2014/main" id="{6B55DE84-361F-4D73-8E2E-C524255DC792}"/>
              </a:ext>
            </a:extLst>
          </p:cNvPr>
          <p:cNvSpPr/>
          <p:nvPr/>
        </p:nvSpPr>
        <p:spPr>
          <a:xfrm>
            <a:off x="5179194" y="2318786"/>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aio_read(struct aiocb *aiocbp);</a:t>
            </a:r>
          </a:p>
          <a:p>
            <a:pPr marL="0" lvl="1" defTabSz="977900">
              <a:lnSpc>
                <a:spcPct val="90000"/>
              </a:lnSpc>
              <a:spcBef>
                <a:spcPct val="0"/>
              </a:spcBef>
              <a:spcAft>
                <a:spcPct val="15000"/>
              </a:spcAft>
            </a:pPr>
            <a:r>
              <a:rPr lang="en-US" sz="2000">
                <a:solidFill>
                  <a:schemeClr val="tx1"/>
                </a:solidFill>
              </a:rPr>
              <a:t>	return 0 if success, -1 if error</a:t>
            </a:r>
            <a:endParaRPr lang="en-US" sz="2000">
              <a:latin typeface="Calibri (Body)"/>
            </a:endParaRPr>
          </a:p>
        </p:txBody>
      </p:sp>
      <p:sp>
        <p:nvSpPr>
          <p:cNvPr id="12" name="Rectangle 11">
            <a:extLst>
              <a:ext uri="{FF2B5EF4-FFF2-40B4-BE49-F238E27FC236}">
                <a16:creationId xmlns:a16="http://schemas.microsoft.com/office/drawing/2014/main" id="{BCF79521-BC48-423A-94BB-CEA739137692}"/>
              </a:ext>
            </a:extLst>
          </p:cNvPr>
          <p:cNvSpPr/>
          <p:nvPr/>
        </p:nvSpPr>
        <p:spPr>
          <a:xfrm>
            <a:off x="5179194" y="4319791"/>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aio_write(struct aiocb *aiocbp);</a:t>
            </a:r>
          </a:p>
          <a:p>
            <a:pPr marL="0" lvl="1" defTabSz="977900">
              <a:lnSpc>
                <a:spcPct val="90000"/>
              </a:lnSpc>
              <a:spcBef>
                <a:spcPct val="0"/>
              </a:spcBef>
              <a:spcAft>
                <a:spcPct val="15000"/>
              </a:spcAft>
            </a:pPr>
            <a:r>
              <a:rPr lang="en-US" sz="2000">
                <a:latin typeface="Calibri (Body)"/>
              </a:rPr>
              <a:t>	</a:t>
            </a:r>
            <a:r>
              <a:rPr lang="en-US" sz="2000">
                <a:solidFill>
                  <a:schemeClr val="tx1"/>
                </a:solidFill>
              </a:rPr>
              <a:t> return 0 if success, -1 if error</a:t>
            </a:r>
            <a:endParaRPr lang="en-US" sz="2000">
              <a:latin typeface="Calibri (Body)"/>
            </a:endParaRPr>
          </a:p>
        </p:txBody>
      </p:sp>
    </p:spTree>
    <p:extLst>
      <p:ext uri="{BB962C8B-B14F-4D97-AF65-F5344CB8AC3E}">
        <p14:creationId xmlns:p14="http://schemas.microsoft.com/office/powerpoint/2010/main" val="417080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a:extLst>
              <a:ext uri="{FF2B5EF4-FFF2-40B4-BE49-F238E27FC236}">
                <a16:creationId xmlns:a16="http://schemas.microsoft.com/office/drawing/2014/main" id="{1B592A83-0DA1-41A5-B9EE-C1D1F2EE4A03}"/>
              </a:ext>
            </a:extLst>
          </p:cNvPr>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a:extLst>
              <a:ext uri="{FF2B5EF4-FFF2-40B4-BE49-F238E27FC236}">
                <a16:creationId xmlns:a16="http://schemas.microsoft.com/office/drawing/2014/main" id="{9A057599-6667-44E5-B332-134D52E593D3}"/>
              </a:ext>
            </a:extLst>
          </p:cNvPr>
          <p:cNvGrpSpPr/>
          <p:nvPr/>
        </p:nvGrpSpPr>
        <p:grpSpPr>
          <a:xfrm>
            <a:off x="4854634" y="2896871"/>
            <a:ext cx="7170049" cy="2254738"/>
            <a:chOff x="0" y="1419690"/>
            <a:chExt cx="7195991" cy="4782274"/>
          </a:xfrm>
        </p:grpSpPr>
        <p:sp>
          <p:nvSpPr>
            <p:cNvPr id="19" name="Rectangle 18">
              <a:extLst>
                <a:ext uri="{FF2B5EF4-FFF2-40B4-BE49-F238E27FC236}">
                  <a16:creationId xmlns:a16="http://schemas.microsoft.com/office/drawing/2014/main" id="{591515D9-8C4C-4B0B-B760-8FF7DC9144B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038DC846-1BD0-4E34-946F-D88691EAADAA}"/>
                </a:ext>
              </a:extLst>
            </p:cNvPr>
            <p:cNvSpPr txBox="1"/>
            <p:nvPr/>
          </p:nvSpPr>
          <p:spPr>
            <a:xfrm>
              <a:off x="33543" y="1459184"/>
              <a:ext cx="7162448" cy="4742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một chương trình sử dụng các api đọc ghi bất đồng bộ thực</a:t>
              </a:r>
              <a:r>
                <a:rPr lang="en-US" sz="2200" b="0" kern="1200"/>
                <a:t> hiện ghi giá trị từ 1-1000000 vào hai file riêng fileA.txt và fileB.txt. Tính toán thời gian thực hiện.</a:t>
              </a:r>
            </a:p>
          </p:txBody>
        </p:sp>
      </p:grpSp>
      <p:grpSp>
        <p:nvGrpSpPr>
          <p:cNvPr id="21" name="Group 20">
            <a:extLst>
              <a:ext uri="{FF2B5EF4-FFF2-40B4-BE49-F238E27FC236}">
                <a16:creationId xmlns:a16="http://schemas.microsoft.com/office/drawing/2014/main" id="{1358F0B8-0725-4C40-BE62-E3B5A119EA4A}"/>
              </a:ext>
            </a:extLst>
          </p:cNvPr>
          <p:cNvGrpSpPr/>
          <p:nvPr/>
        </p:nvGrpSpPr>
        <p:grpSpPr>
          <a:xfrm>
            <a:off x="4826240" y="2456697"/>
            <a:ext cx="1089047" cy="349072"/>
            <a:chOff x="345025" y="1094970"/>
            <a:chExt cx="4830358" cy="649440"/>
          </a:xfrm>
        </p:grpSpPr>
        <p:sp>
          <p:nvSpPr>
            <p:cNvPr id="22" name="Rectangle: Rounded Corners 21">
              <a:extLst>
                <a:ext uri="{FF2B5EF4-FFF2-40B4-BE49-F238E27FC236}">
                  <a16:creationId xmlns:a16="http://schemas.microsoft.com/office/drawing/2014/main" id="{850CEA60-8C61-42BF-9BE8-75CAE6AC349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2" name="Rectangle: Rounded Corners 9">
              <a:extLst>
                <a:ext uri="{FF2B5EF4-FFF2-40B4-BE49-F238E27FC236}">
                  <a16:creationId xmlns:a16="http://schemas.microsoft.com/office/drawing/2014/main" id="{90FF4ACD-0B16-4810-B82D-355FD2E60A29}"/>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3</a:t>
              </a:r>
            </a:p>
          </p:txBody>
        </p:sp>
      </p:grpSp>
      <p:sp>
        <p:nvSpPr>
          <p:cNvPr id="33" name="TextBox 32">
            <a:extLst>
              <a:ext uri="{FF2B5EF4-FFF2-40B4-BE49-F238E27FC236}">
                <a16:creationId xmlns:a16="http://schemas.microsoft.com/office/drawing/2014/main" id="{0F89C62A-2101-4B68-95C0-8202BDA57BA0}"/>
              </a:ext>
            </a:extLst>
          </p:cNvPr>
          <p:cNvSpPr txBox="1"/>
          <p:nvPr/>
        </p:nvSpPr>
        <p:spPr>
          <a:xfrm>
            <a:off x="5727940" y="478227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29147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203844127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294982914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Tổng quan về File trên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5212080" y="2131876"/>
            <a:ext cx="6900512" cy="4019400"/>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1" kern="1200"/>
                <a:t>Regular file</a:t>
              </a:r>
              <a:r>
                <a:rPr lang="en-US" sz="2000" kern="1200"/>
                <a:t>: là các file thông thường như text file, executable file.</a:t>
              </a:r>
            </a:p>
            <a:p>
              <a:pPr marL="228600" lvl="1" indent="-228600" algn="l" defTabSz="977900">
                <a:lnSpc>
                  <a:spcPct val="90000"/>
                </a:lnSpc>
                <a:spcBef>
                  <a:spcPct val="0"/>
                </a:spcBef>
                <a:spcAft>
                  <a:spcPct val="15000"/>
                </a:spcAft>
                <a:buChar char="•"/>
              </a:pPr>
              <a:r>
                <a:rPr lang="en-US" sz="2000" b="1" kern="1200"/>
                <a:t>Directories file</a:t>
              </a:r>
              <a:r>
                <a:rPr lang="en-US" sz="2000" kern="1200"/>
                <a:t>: file chứa danh sách các file khác.</a:t>
              </a:r>
            </a:p>
            <a:p>
              <a:pPr marL="228600" lvl="1" indent="-228600" algn="l" defTabSz="977900">
                <a:lnSpc>
                  <a:spcPct val="90000"/>
                </a:lnSpc>
                <a:spcBef>
                  <a:spcPct val="0"/>
                </a:spcBef>
                <a:spcAft>
                  <a:spcPct val="15000"/>
                </a:spcAft>
                <a:buChar char="•"/>
              </a:pPr>
              <a:r>
                <a:rPr lang="en-US" sz="2000" b="1" kern="1200"/>
                <a:t>Character Device file: </a:t>
              </a:r>
              <a:r>
                <a:rPr lang="en-US" sz="2000" b="0" kern="1200"/>
                <a:t>file đại diện cho các thiết bị không có địa chỉ vùng nhớ.</a:t>
              </a:r>
            </a:p>
            <a:p>
              <a:pPr marL="228600" lvl="1" indent="-228600" algn="l" defTabSz="977900">
                <a:lnSpc>
                  <a:spcPct val="90000"/>
                </a:lnSpc>
                <a:spcBef>
                  <a:spcPct val="0"/>
                </a:spcBef>
                <a:spcAft>
                  <a:spcPct val="15000"/>
                </a:spcAft>
                <a:buChar char="•"/>
              </a:pPr>
              <a:r>
                <a:rPr lang="en-US" sz="2000" b="1" kern="1200"/>
                <a:t>Block Device file: </a:t>
              </a:r>
              <a:r>
                <a:rPr lang="en-US" sz="2000" b="0" kern="1200"/>
                <a:t>file đại diện cho các thiết bị có địa chỉ vùng nhớ.</a:t>
              </a:r>
            </a:p>
            <a:p>
              <a:pPr marL="228600" lvl="1" indent="-228600" algn="l" defTabSz="977900">
                <a:lnSpc>
                  <a:spcPct val="90000"/>
                </a:lnSpc>
                <a:spcBef>
                  <a:spcPct val="0"/>
                </a:spcBef>
                <a:spcAft>
                  <a:spcPct val="15000"/>
                </a:spcAft>
                <a:buChar char="•"/>
              </a:pPr>
              <a:r>
                <a:rPr lang="en-US" sz="2000" b="1" kern="1200"/>
                <a:t>Link files: </a:t>
              </a:r>
              <a:r>
                <a:rPr lang="en-US" sz="2000" b="0" kern="1200"/>
                <a:t>file đại diện cho một file khác</a:t>
              </a:r>
              <a:r>
                <a:rPr lang="en-US" sz="2000" b="1" kern="1200"/>
                <a:t>.</a:t>
              </a:r>
              <a:endParaRPr lang="en-US" sz="2000" kern="1200"/>
            </a:p>
            <a:p>
              <a:pPr marL="228600" lvl="1" indent="-228600" algn="l" defTabSz="977900">
                <a:lnSpc>
                  <a:spcPct val="90000"/>
                </a:lnSpc>
                <a:spcBef>
                  <a:spcPct val="0"/>
                </a:spcBef>
                <a:spcAft>
                  <a:spcPct val="15000"/>
                </a:spcAft>
                <a:buChar char="•"/>
              </a:pPr>
              <a:r>
                <a:rPr lang="en-US" sz="2000" b="1" kern="1200"/>
                <a:t>Socket file: </a:t>
              </a:r>
              <a:r>
                <a:rPr lang="en-US" sz="2000" b="0" kern="1200"/>
                <a:t>file đại diện cho 1 socket.</a:t>
              </a:r>
            </a:p>
            <a:p>
              <a:pPr marL="228600" lvl="1" indent="-228600" algn="l" defTabSz="977900">
                <a:lnSpc>
                  <a:spcPct val="90000"/>
                </a:lnSpc>
                <a:spcBef>
                  <a:spcPct val="0"/>
                </a:spcBef>
                <a:spcAft>
                  <a:spcPct val="15000"/>
                </a:spcAft>
                <a:buChar char="•"/>
              </a:pPr>
              <a:r>
                <a:rPr lang="en-US" sz="2000" b="1" kern="1200"/>
                <a:t>Pipe file: </a:t>
              </a:r>
              <a:r>
                <a:rPr lang="en-US" sz="2000" b="0" kern="1200"/>
                <a:t>file đại diện cho 1 pipe .</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349853" y="1581328"/>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Các loại file trên linux:</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quản lý tất cả mọi thứ như một file.</a:t>
            </a:r>
          </a:p>
          <a:p>
            <a:pPr indent="-228600">
              <a:lnSpc>
                <a:spcPct val="90000"/>
              </a:lnSpc>
              <a:spcAft>
                <a:spcPts val="600"/>
              </a:spcAft>
              <a:buFont typeface="Arial" panose="020B0604020202020204" pitchFamily="34" charset="0"/>
              <a:buChar char="•"/>
            </a:pPr>
            <a:endParaRPr lang="en-US" sz="2000" b="1"/>
          </a:p>
        </p:txBody>
      </p:sp>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Tổng quan về File trên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80368"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Hiển thị thông tin file.</a:t>
            </a:r>
          </a:p>
          <a:p>
            <a:pPr indent="-228600">
              <a:lnSpc>
                <a:spcPct val="90000"/>
              </a:lnSpc>
              <a:spcAft>
                <a:spcPts val="600"/>
              </a:spcAft>
              <a:buFont typeface="Arial" panose="020B0604020202020204" pitchFamily="34" charset="0"/>
              <a:buChar char="•"/>
            </a:pPr>
            <a:endParaRPr lang="en-US" sz="2000" b="1"/>
          </a:p>
        </p:txBody>
      </p:sp>
      <p:pic>
        <p:nvPicPr>
          <p:cNvPr id="11" name="Picture 10">
            <a:extLst>
              <a:ext uri="{FF2B5EF4-FFF2-40B4-BE49-F238E27FC236}">
                <a16:creationId xmlns:a16="http://schemas.microsoft.com/office/drawing/2014/main" id="{CBE95395-8C96-4F21-846A-A24B0EF9F684}"/>
              </a:ext>
            </a:extLst>
          </p:cNvPr>
          <p:cNvPicPr>
            <a:picLocks noChangeAspect="1"/>
          </p:cNvPicPr>
          <p:nvPr/>
        </p:nvPicPr>
        <p:blipFill>
          <a:blip r:embed="rId3"/>
          <a:stretch>
            <a:fillRect/>
          </a:stretch>
        </p:blipFill>
        <p:spPr>
          <a:xfrm>
            <a:off x="5385816" y="1235730"/>
            <a:ext cx="6440424" cy="4331185"/>
          </a:xfrm>
          <a:prstGeom prst="rect">
            <a:avLst/>
          </a:prstGeom>
        </p:spPr>
      </p:pic>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extLst>
      <p:ext uri="{BB962C8B-B14F-4D97-AF65-F5344CB8AC3E}">
        <p14:creationId xmlns:p14="http://schemas.microsoft.com/office/powerpoint/2010/main" val="6198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4" name="TextBox 13"/>
          <p:cNvSpPr txBox="1"/>
          <p:nvPr/>
        </p:nvSpPr>
        <p:spPr>
          <a:xfrm>
            <a:off x="5875125" y="2206361"/>
            <a:ext cx="515143" cy="430887"/>
          </a:xfrm>
          <a:prstGeom prst="rect">
            <a:avLst/>
          </a:prstGeom>
          <a:noFill/>
        </p:spPr>
        <p:txBody>
          <a:bodyPr wrap="square" rtlCol="0">
            <a:spAutoFit/>
          </a:bodyPr>
          <a:lstStyle/>
          <a:p>
            <a:pPr marL="285750" indent="-285750">
              <a:buFont typeface="Wingdings" panose="05000000000000000000" pitchFamily="2" charset="2"/>
              <a:buChar char="Ø"/>
            </a:pPr>
            <a:endParaRPr lang="en-US" sz="2200"/>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3" name="Rectangle 22">
            <a:extLst>
              <a:ext uri="{FF2B5EF4-FFF2-40B4-BE49-F238E27FC236}">
                <a16:creationId xmlns:a16="http://schemas.microsoft.com/office/drawing/2014/main" id="{F186B57C-99A7-4481-BBF7-4B31837CF5D3}"/>
              </a:ext>
            </a:extLst>
          </p:cNvPr>
          <p:cNvSpPr/>
          <p:nvPr/>
        </p:nvSpPr>
        <p:spPr>
          <a:xfrm>
            <a:off x="5266114" y="1952952"/>
            <a:ext cx="6829012" cy="43088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r>
              <a:rPr lang="fr-FR" sz="2200">
                <a:solidFill>
                  <a:schemeClr val="tx1"/>
                </a:solidFill>
                <a:effectLst/>
              </a:rPr>
              <a:t>int open(const char *pathname, int flags, mode_t mode);</a:t>
            </a:r>
          </a:p>
        </p:txBody>
      </p:sp>
      <p:sp>
        <p:nvSpPr>
          <p:cNvPr id="24" name="Rectangle 23">
            <a:extLst>
              <a:ext uri="{FF2B5EF4-FFF2-40B4-BE49-F238E27FC236}">
                <a16:creationId xmlns:a16="http://schemas.microsoft.com/office/drawing/2014/main" id="{ADB77063-3F28-42E9-9A74-D06BD8864433}"/>
              </a:ext>
            </a:extLst>
          </p:cNvPr>
          <p:cNvSpPr/>
          <p:nvPr/>
        </p:nvSpPr>
        <p:spPr>
          <a:xfrm>
            <a:off x="5266113" y="2634576"/>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solidFill>
                  <a:schemeClr val="tx1"/>
                </a:solidFill>
              </a:rPr>
              <a:t>ssize_t read(int fd, void *buffer, size_t count);</a:t>
            </a:r>
          </a:p>
        </p:txBody>
      </p:sp>
      <p:sp>
        <p:nvSpPr>
          <p:cNvPr id="25" name="Rectangle 24">
            <a:extLst>
              <a:ext uri="{FF2B5EF4-FFF2-40B4-BE49-F238E27FC236}">
                <a16:creationId xmlns:a16="http://schemas.microsoft.com/office/drawing/2014/main" id="{6D8389E2-1AD0-4522-9695-9635CE90A32D}"/>
              </a:ext>
            </a:extLst>
          </p:cNvPr>
          <p:cNvSpPr/>
          <p:nvPr/>
        </p:nvSpPr>
        <p:spPr>
          <a:xfrm>
            <a:off x="5266113" y="3282345"/>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ssize_t write(int fd, void *buffer, size_t count);</a:t>
            </a:r>
          </a:p>
        </p:txBody>
      </p:sp>
      <p:sp>
        <p:nvSpPr>
          <p:cNvPr id="26" name="Rectangle 25">
            <a:extLst>
              <a:ext uri="{FF2B5EF4-FFF2-40B4-BE49-F238E27FC236}">
                <a16:creationId xmlns:a16="http://schemas.microsoft.com/office/drawing/2014/main" id="{91651379-A40E-4058-A4F7-371D13E422EC}"/>
              </a:ext>
            </a:extLst>
          </p:cNvPr>
          <p:cNvSpPr/>
          <p:nvPr/>
        </p:nvSpPr>
        <p:spPr>
          <a:xfrm>
            <a:off x="5266113" y="3889213"/>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off_t  lseek(int fd, off_t offset, int whence);</a:t>
            </a:r>
          </a:p>
        </p:txBody>
      </p:sp>
      <p:sp>
        <p:nvSpPr>
          <p:cNvPr id="28" name="Rectangle 27">
            <a:extLst>
              <a:ext uri="{FF2B5EF4-FFF2-40B4-BE49-F238E27FC236}">
                <a16:creationId xmlns:a16="http://schemas.microsoft.com/office/drawing/2014/main" id="{3259F73C-08BE-4017-8C5D-95C5BB0AC18E}"/>
              </a:ext>
            </a:extLst>
          </p:cNvPr>
          <p:cNvSpPr/>
          <p:nvPr/>
        </p:nvSpPr>
        <p:spPr>
          <a:xfrm>
            <a:off x="5266113" y="4573767"/>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int  close(int fd);</a:t>
            </a: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cung cấp một bộ system call cơ bản để thực hiện việc đọc ghi và thao tác với file, bao gồm:</a:t>
            </a:r>
          </a:p>
          <a:p>
            <a:pPr marL="857250" lvl="1" indent="-285750">
              <a:lnSpc>
                <a:spcPct val="90000"/>
              </a:lnSpc>
              <a:spcAft>
                <a:spcPts val="600"/>
              </a:spcAft>
              <a:buFont typeface="Courier New" panose="02070309020205020404" pitchFamily="49" charset="0"/>
              <a:buChar char="o"/>
            </a:pPr>
            <a:r>
              <a:rPr lang="en-US" sz="2000"/>
              <a:t>open()</a:t>
            </a:r>
          </a:p>
          <a:p>
            <a:pPr marL="857250" lvl="1" indent="-285750">
              <a:lnSpc>
                <a:spcPct val="90000"/>
              </a:lnSpc>
              <a:spcAft>
                <a:spcPts val="600"/>
              </a:spcAft>
              <a:buFont typeface="Courier New" panose="02070309020205020404" pitchFamily="49" charset="0"/>
              <a:buChar char="o"/>
            </a:pPr>
            <a:r>
              <a:rPr lang="en-US" sz="2000"/>
              <a:t>read()</a:t>
            </a:r>
          </a:p>
          <a:p>
            <a:pPr marL="857250" lvl="1" indent="-285750">
              <a:lnSpc>
                <a:spcPct val="90000"/>
              </a:lnSpc>
              <a:spcAft>
                <a:spcPts val="600"/>
              </a:spcAft>
              <a:buFont typeface="Courier New" panose="02070309020205020404" pitchFamily="49" charset="0"/>
              <a:buChar char="o"/>
            </a:pPr>
            <a:r>
              <a:rPr lang="en-US" sz="2000"/>
              <a:t>write()</a:t>
            </a:r>
          </a:p>
          <a:p>
            <a:pPr marL="857250" lvl="1" indent="-285750">
              <a:lnSpc>
                <a:spcPct val="90000"/>
              </a:lnSpc>
              <a:spcAft>
                <a:spcPts val="600"/>
              </a:spcAft>
              <a:buFont typeface="Courier New" panose="02070309020205020404" pitchFamily="49" charset="0"/>
              <a:buChar char="o"/>
            </a:pPr>
            <a:r>
              <a:rPr lang="en-US" sz="2000"/>
              <a:t>lseek()</a:t>
            </a:r>
          </a:p>
          <a:p>
            <a:pPr marL="857250" lvl="1" indent="-285750">
              <a:lnSpc>
                <a:spcPct val="90000"/>
              </a:lnSpc>
              <a:spcAft>
                <a:spcPts val="600"/>
              </a:spcAft>
              <a:buFont typeface="Courier New" panose="02070309020205020404" pitchFamily="49" charset="0"/>
              <a:buChar char="o"/>
            </a:pPr>
            <a:r>
              <a:rPr lang="en-US" sz="2000"/>
              <a:t>close</a:t>
            </a:r>
          </a:p>
        </p:txBody>
      </p:sp>
    </p:spTree>
    <p:extLst>
      <p:ext uri="{BB962C8B-B14F-4D97-AF65-F5344CB8AC3E}">
        <p14:creationId xmlns:p14="http://schemas.microsoft.com/office/powerpoint/2010/main" val="136820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a:extLst>
              <a:ext uri="{FF2B5EF4-FFF2-40B4-BE49-F238E27FC236}">
                <a16:creationId xmlns:a16="http://schemas.microsoft.com/office/drawing/2014/main" id="{1B592A83-0DA1-41A5-B9EE-C1D1F2EE4A03}"/>
              </a:ext>
            </a:extLst>
          </p:cNvPr>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a:extLst>
              <a:ext uri="{FF2B5EF4-FFF2-40B4-BE49-F238E27FC236}">
                <a16:creationId xmlns:a16="http://schemas.microsoft.com/office/drawing/2014/main" id="{9A057599-6667-44E5-B332-134D52E593D3}"/>
              </a:ext>
            </a:extLst>
          </p:cNvPr>
          <p:cNvGrpSpPr/>
          <p:nvPr/>
        </p:nvGrpSpPr>
        <p:grpSpPr>
          <a:xfrm>
            <a:off x="5254999" y="2285541"/>
            <a:ext cx="6812603" cy="1431342"/>
            <a:chOff x="0" y="1419690"/>
            <a:chExt cx="6900512" cy="4019400"/>
          </a:xfrm>
        </p:grpSpPr>
        <p:sp>
          <p:nvSpPr>
            <p:cNvPr id="19" name="Rectangle 18">
              <a:extLst>
                <a:ext uri="{FF2B5EF4-FFF2-40B4-BE49-F238E27FC236}">
                  <a16:creationId xmlns:a16="http://schemas.microsoft.com/office/drawing/2014/main" id="{591515D9-8C4C-4B0B-B760-8FF7DC9144B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038DC846-1BD0-4E34-946F-D88691EAADAA}"/>
                </a:ext>
              </a:extLst>
            </p:cNvPr>
            <p:cNvSpPr txBox="1"/>
            <p:nvPr/>
          </p:nvSpPr>
          <p:spPr>
            <a:xfrm>
              <a:off x="1" y="1419690"/>
              <a:ext cx="6833424"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Tạo file filesystem.txt và ghi một đoạn dự liệu bất kì. Thực hiện ghi ra màn hình các thông tin: Loại file,  thời gian chỉnh sửa file lần cuối, kích thước.</a:t>
              </a:r>
            </a:p>
          </p:txBody>
        </p:sp>
      </p:grpSp>
      <p:grpSp>
        <p:nvGrpSpPr>
          <p:cNvPr id="21" name="Group 20">
            <a:extLst>
              <a:ext uri="{FF2B5EF4-FFF2-40B4-BE49-F238E27FC236}">
                <a16:creationId xmlns:a16="http://schemas.microsoft.com/office/drawing/2014/main" id="{1358F0B8-0725-4C40-BE62-E3B5A119EA4A}"/>
              </a:ext>
            </a:extLst>
          </p:cNvPr>
          <p:cNvGrpSpPr/>
          <p:nvPr/>
        </p:nvGrpSpPr>
        <p:grpSpPr>
          <a:xfrm>
            <a:off x="5266114" y="1772311"/>
            <a:ext cx="1089047" cy="349072"/>
            <a:chOff x="345025" y="1094970"/>
            <a:chExt cx="4830358" cy="649440"/>
          </a:xfrm>
        </p:grpSpPr>
        <p:sp>
          <p:nvSpPr>
            <p:cNvPr id="22" name="Rectangle: Rounded Corners 21">
              <a:extLst>
                <a:ext uri="{FF2B5EF4-FFF2-40B4-BE49-F238E27FC236}">
                  <a16:creationId xmlns:a16="http://schemas.microsoft.com/office/drawing/2014/main" id="{850CEA60-8C61-42BF-9BE8-75CAE6AC349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2" name="Rectangle: Rounded Corners 9">
              <a:extLst>
                <a:ext uri="{FF2B5EF4-FFF2-40B4-BE49-F238E27FC236}">
                  <a16:creationId xmlns:a16="http://schemas.microsoft.com/office/drawing/2014/main" id="{90FF4ACD-0B16-4810-B82D-355FD2E60A29}"/>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sp>
        <p:nvSpPr>
          <p:cNvPr id="33" name="TextBox 32">
            <a:extLst>
              <a:ext uri="{FF2B5EF4-FFF2-40B4-BE49-F238E27FC236}">
                <a16:creationId xmlns:a16="http://schemas.microsoft.com/office/drawing/2014/main" id="{0F89C62A-2101-4B68-95C0-8202BDA57BA0}"/>
              </a:ext>
            </a:extLst>
          </p:cNvPr>
          <p:cNvSpPr txBox="1"/>
          <p:nvPr/>
        </p:nvSpPr>
        <p:spPr>
          <a:xfrm>
            <a:off x="5694823" y="4791282"/>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34" name="Group 33">
            <a:extLst>
              <a:ext uri="{FF2B5EF4-FFF2-40B4-BE49-F238E27FC236}">
                <a16:creationId xmlns:a16="http://schemas.microsoft.com/office/drawing/2014/main" id="{6237E7AE-F8F6-4B59-B1C0-233FC98EB4DC}"/>
              </a:ext>
            </a:extLst>
          </p:cNvPr>
          <p:cNvGrpSpPr/>
          <p:nvPr/>
        </p:nvGrpSpPr>
        <p:grpSpPr>
          <a:xfrm>
            <a:off x="5221882" y="4549284"/>
            <a:ext cx="6812603" cy="1622916"/>
            <a:chOff x="0" y="1419690"/>
            <a:chExt cx="6900512" cy="4019400"/>
          </a:xfrm>
        </p:grpSpPr>
        <p:sp>
          <p:nvSpPr>
            <p:cNvPr id="35" name="Rectangle 34">
              <a:extLst>
                <a:ext uri="{FF2B5EF4-FFF2-40B4-BE49-F238E27FC236}">
                  <a16:creationId xmlns:a16="http://schemas.microsoft.com/office/drawing/2014/main" id="{93950F2E-4F8B-4830-8717-7469FC2001F8}"/>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TextBox 35">
              <a:extLst>
                <a:ext uri="{FF2B5EF4-FFF2-40B4-BE49-F238E27FC236}">
                  <a16:creationId xmlns:a16="http://schemas.microsoft.com/office/drawing/2014/main" id="{2E536B6D-8502-4113-872B-0A44D78EBB92}"/>
                </a:ext>
              </a:extLst>
            </p:cNvPr>
            <p:cNvSpPr txBox="1"/>
            <p:nvPr/>
          </p:nvSpPr>
          <p:spPr>
            <a:xfrm>
              <a:off x="1" y="1419690"/>
              <a:ext cx="6558368"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Viết một chương trình thực</a:t>
              </a:r>
              <a:r>
                <a:rPr lang="en-US" sz="2000" b="0" kern="1200"/>
                <a:t> hiện ghi giá trị từ </a:t>
              </a:r>
            </a:p>
            <a:p>
              <a:pPr marL="0" lvl="1" algn="l" defTabSz="977900">
                <a:lnSpc>
                  <a:spcPct val="90000"/>
                </a:lnSpc>
                <a:spcBef>
                  <a:spcPct val="0"/>
                </a:spcBef>
                <a:spcAft>
                  <a:spcPct val="15000"/>
                </a:spcAft>
              </a:pPr>
              <a:r>
                <a:rPr lang="en-US" sz="2000" b="0" kern="1200"/>
                <a:t>1-1000000 vào hai file riêng fileA.txt và fileB.txt. Tính toán thời gian thực hiện.</a:t>
              </a:r>
            </a:p>
          </p:txBody>
        </p:sp>
      </p:grpSp>
      <p:grpSp>
        <p:nvGrpSpPr>
          <p:cNvPr id="37" name="Group 36">
            <a:extLst>
              <a:ext uri="{FF2B5EF4-FFF2-40B4-BE49-F238E27FC236}">
                <a16:creationId xmlns:a16="http://schemas.microsoft.com/office/drawing/2014/main" id="{39E6D1B5-6F7D-4126-BCA8-9D54F6FF5CBB}"/>
              </a:ext>
            </a:extLst>
          </p:cNvPr>
          <p:cNvGrpSpPr/>
          <p:nvPr/>
        </p:nvGrpSpPr>
        <p:grpSpPr>
          <a:xfrm>
            <a:off x="5221882" y="4075100"/>
            <a:ext cx="1089047" cy="349072"/>
            <a:chOff x="345025" y="1094970"/>
            <a:chExt cx="4830358" cy="649440"/>
          </a:xfrm>
        </p:grpSpPr>
        <p:sp>
          <p:nvSpPr>
            <p:cNvPr id="38" name="Rectangle: Rounded Corners 37">
              <a:extLst>
                <a:ext uri="{FF2B5EF4-FFF2-40B4-BE49-F238E27FC236}">
                  <a16:creationId xmlns:a16="http://schemas.microsoft.com/office/drawing/2014/main" id="{959F2B7E-F822-4D68-948B-FEF7CA33CD34}"/>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39" name="Rectangle: Rounded Corners 9">
              <a:extLst>
                <a:ext uri="{FF2B5EF4-FFF2-40B4-BE49-F238E27FC236}">
                  <a16:creationId xmlns:a16="http://schemas.microsoft.com/office/drawing/2014/main" id="{D452BBD5-861A-4134-A189-0739D1505E60}"/>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59834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pic>
        <p:nvPicPr>
          <p:cNvPr id="3" name="Picture 2">
            <a:extLst>
              <a:ext uri="{FF2B5EF4-FFF2-40B4-BE49-F238E27FC236}">
                <a16:creationId xmlns:a16="http://schemas.microsoft.com/office/drawing/2014/main" id="{2451232D-7188-46C4-B692-63A068110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737" y="1325238"/>
            <a:ext cx="6638263" cy="4656244"/>
          </a:xfrm>
          <a:prstGeom prst="rect">
            <a:avLst/>
          </a:prstGeom>
        </p:spPr>
      </p:pic>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điều khiển việc tương tác giữa tiến trình và file thông qua ba bảng:</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File descriptor table</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Open file table</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I-node table</a:t>
            </a:r>
            <a:endParaRPr lang="en-US" sz="2000"/>
          </a:p>
          <a:p>
            <a:pPr marL="342900"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254477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Một process có thể có nhiều FDs cùng tham chiếu vào một vị trí trong OFD.</a:t>
            </a:r>
          </a:p>
          <a:p>
            <a:pPr marL="342900" indent="-228600">
              <a:lnSpc>
                <a:spcPct val="90000"/>
              </a:lnSpc>
              <a:spcAft>
                <a:spcPts val="600"/>
              </a:spcAft>
              <a:buFont typeface="Arial" panose="020B0604020202020204" pitchFamily="34" charset="0"/>
              <a:buChar char="•"/>
            </a:pPr>
            <a:r>
              <a:rPr lang="en-US" sz="2000"/>
              <a:t>Sử dụng dup(), dup2().</a:t>
            </a:r>
          </a:p>
          <a:p>
            <a:pPr marL="342900" indent="-228600">
              <a:lnSpc>
                <a:spcPct val="90000"/>
              </a:lnSpc>
              <a:spcAft>
                <a:spcPts val="600"/>
              </a:spcAft>
              <a:buFont typeface="Arial" panose="020B0604020202020204" pitchFamily="34" charset="0"/>
              <a:buChar char="•"/>
            </a:pPr>
            <a:endParaRPr lang="en-US" sz="2000"/>
          </a:p>
        </p:txBody>
      </p:sp>
      <p:pic>
        <p:nvPicPr>
          <p:cNvPr id="4" name="Picture 3">
            <a:extLst>
              <a:ext uri="{FF2B5EF4-FFF2-40B4-BE49-F238E27FC236}">
                <a16:creationId xmlns:a16="http://schemas.microsoft.com/office/drawing/2014/main" id="{56AD90EE-B300-4632-A1A6-852A21FB6708}"/>
              </a:ext>
            </a:extLst>
          </p:cNvPr>
          <p:cNvPicPr>
            <a:picLocks noChangeAspect="1"/>
          </p:cNvPicPr>
          <p:nvPr/>
        </p:nvPicPr>
        <p:blipFill>
          <a:blip r:embed="rId3"/>
          <a:stretch>
            <a:fillRect/>
          </a:stretch>
        </p:blipFill>
        <p:spPr>
          <a:xfrm>
            <a:off x="5212080" y="1130300"/>
            <a:ext cx="6979920" cy="4851182"/>
          </a:xfrm>
          <a:prstGeom prst="rect">
            <a:avLst/>
          </a:prstGeom>
        </p:spPr>
      </p:pic>
    </p:spTree>
    <p:extLst>
      <p:ext uri="{BB962C8B-B14F-4D97-AF65-F5344CB8AC3E}">
        <p14:creationId xmlns:p14="http://schemas.microsoft.com/office/powerpoint/2010/main" val="163488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58DAD045-71D8-494A-860A-5AD3B8F06CE2}"/>
              </a:ext>
            </a:extLst>
          </p:cNvPr>
          <p:cNvSpPr txBox="1"/>
          <p:nvPr/>
        </p:nvSpPr>
        <p:spPr>
          <a:xfrm>
            <a:off x="167316" y="2510858"/>
            <a:ext cx="5573083"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OFD.</a:t>
            </a:r>
          </a:p>
          <a:p>
            <a:pPr marL="342900" indent="-228600">
              <a:lnSpc>
                <a:spcPct val="90000"/>
              </a:lnSpc>
              <a:spcAft>
                <a:spcPts val="600"/>
              </a:spcAft>
              <a:buFont typeface="Arial" panose="020B0604020202020204" pitchFamily="34" charset="0"/>
              <a:buChar char="•"/>
            </a:pPr>
            <a:r>
              <a:rPr lang="en-US" sz="2000"/>
              <a:t>Sử dụng fork().</a:t>
            </a:r>
          </a:p>
          <a:p>
            <a:pPr marL="342900" indent="-228600">
              <a:lnSpc>
                <a:spcPct val="90000"/>
              </a:lnSpc>
              <a:spcAft>
                <a:spcPts val="600"/>
              </a:spcAft>
              <a:buFont typeface="Arial" panose="020B0604020202020204" pitchFamily="34" charset="0"/>
              <a:buChar char="•"/>
            </a:pPr>
            <a:endParaRPr lang="en-US" sz="2000"/>
          </a:p>
        </p:txBody>
      </p:sp>
      <p:pic>
        <p:nvPicPr>
          <p:cNvPr id="6" name="Picture 5">
            <a:extLst>
              <a:ext uri="{FF2B5EF4-FFF2-40B4-BE49-F238E27FC236}">
                <a16:creationId xmlns:a16="http://schemas.microsoft.com/office/drawing/2014/main" id="{218BECBB-3366-4D10-B4EC-CF81ED34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0" y="1334683"/>
            <a:ext cx="6807200" cy="4842280"/>
          </a:xfrm>
          <a:prstGeom prst="rect">
            <a:avLst/>
          </a:prstGeom>
        </p:spPr>
      </p:pic>
    </p:spTree>
    <p:extLst>
      <p:ext uri="{BB962C8B-B14F-4D97-AF65-F5344CB8AC3E}">
        <p14:creationId xmlns:p14="http://schemas.microsoft.com/office/powerpoint/2010/main" val="390470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1658</Words>
  <Application>Microsoft Office PowerPoint</Application>
  <PresentationFormat>Widescreen</PresentationFormat>
  <Paragraphs>154</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(Body)</vt:lpstr>
      <vt:lpstr>Calibri Light</vt:lpstr>
      <vt:lpstr>Courier New</vt:lpstr>
      <vt:lpstr>Roboto</vt:lpstr>
      <vt:lpstr>Times New Roman</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173</cp:revision>
  <dcterms:created xsi:type="dcterms:W3CDTF">2018-12-15T05:56:00Z</dcterms:created>
  <dcterms:modified xsi:type="dcterms:W3CDTF">2021-11-20T16:58:38Z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