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318" r:id="rId3"/>
    <p:sldId id="319" r:id="rId4"/>
    <p:sldId id="333" r:id="rId5"/>
    <p:sldId id="334" r:id="rId6"/>
    <p:sldId id="335" r:id="rId7"/>
    <p:sldId id="337" r:id="rId8"/>
    <p:sldId id="336" r:id="rId9"/>
    <p:sldId id="339" r:id="rId10"/>
    <p:sldId id="340" r:id="rId11"/>
    <p:sldId id="341" r:id="rId12"/>
    <p:sldId id="342" r:id="rId13"/>
    <p:sldId id="343" r:id="rId14"/>
    <p:sldId id="344" r:id="rId15"/>
    <p:sldId id="345" r:id="rId16"/>
    <p:sldId id="346" r:id="rId17"/>
    <p:sldId id="347" r:id="rId18"/>
    <p:sldId id="348" r:id="rId19"/>
    <p:sldId id="31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78554" autoAdjust="0"/>
  </p:normalViewPr>
  <p:slideViewPr>
    <p:cSldViewPr snapToGrid="0">
      <p:cViewPr varScale="1">
        <p:scale>
          <a:sx n="86" d="100"/>
          <a:sy n="86" d="100"/>
        </p:scale>
        <p:origin x="188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1"/>
            <a:t>Giới thiệu</a:t>
          </a:r>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dgm:spPr/>
      <dgm:t>
        <a:bodyPr/>
        <a:lstStyle/>
        <a:p>
          <a:r>
            <a:rPr lang="en-US" b="1" i="0"/>
            <a:t>Command-line Arguments</a:t>
          </a:r>
          <a:endParaRPr lang="en-US" b="0"/>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9DD2FBBB-4BBB-4751-A781-FA47050AA5C9}">
      <dgm:prSet/>
      <dgm:spPr/>
      <dgm:t>
        <a:bodyPr/>
        <a:lstStyle/>
        <a:p>
          <a:r>
            <a:rPr lang="en-US" b="1"/>
            <a:t>Memory layout của một Process</a:t>
          </a:r>
        </a:p>
      </dgm:t>
    </dgm:pt>
    <dgm:pt modelId="{E39110C3-C9D5-4CBA-AE5E-898116A074B1}" type="parTrans" cxnId="{03D82C95-DDB1-4E19-A264-E94099ED6599}">
      <dgm:prSet/>
      <dgm:spPr/>
      <dgm:t>
        <a:bodyPr/>
        <a:lstStyle/>
        <a:p>
          <a:endParaRPr lang="en-US"/>
        </a:p>
      </dgm:t>
    </dgm:pt>
    <dgm:pt modelId="{93B14983-DE37-4F06-A897-B623737628F4}" type="sibTrans" cxnId="{03D82C95-DDB1-4E19-A264-E94099ED6599}">
      <dgm:prSet/>
      <dgm:spPr/>
      <dgm:t>
        <a:bodyPr/>
        <a:lstStyle/>
        <a:p>
          <a:endParaRPr lang="en-US"/>
        </a:p>
      </dgm:t>
    </dgm:pt>
    <dgm:pt modelId="{7FBC60B6-5069-45EE-88B0-918A302D1DEC}">
      <dgm:prSet/>
      <dgm:spPr/>
      <dgm:t>
        <a:bodyPr/>
        <a:lstStyle/>
        <a:p>
          <a:r>
            <a:rPr lang="en-US" b="1"/>
            <a:t>Thao tác với Process</a:t>
          </a:r>
        </a:p>
      </dgm:t>
    </dgm:pt>
    <dgm:pt modelId="{EF9B141F-2C44-423B-B4B3-5FEA2B85E02E}" type="parTrans" cxnId="{834925BE-23FB-48A9-8A45-9E38315D8FA3}">
      <dgm:prSet/>
      <dgm:spPr/>
      <dgm:t>
        <a:bodyPr/>
        <a:lstStyle/>
        <a:p>
          <a:endParaRPr lang="en-US"/>
        </a:p>
      </dgm:t>
    </dgm:pt>
    <dgm:pt modelId="{F7EFC735-C818-49D4-BC98-4C9417F18343}" type="sibTrans" cxnId="{834925BE-23FB-48A9-8A45-9E38315D8FA3}">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82EF2E8C-357C-4EDA-B7E2-F87004E72A7D}" type="pres">
      <dgm:prSet presAssocID="{9DD2FBBB-4BBB-4751-A781-FA47050AA5C9}" presName="parentLin" presStyleCnt="0"/>
      <dgm:spPr/>
    </dgm:pt>
    <dgm:pt modelId="{5F8967CF-6246-4EB0-B4EE-160DECDB79E8}" type="pres">
      <dgm:prSet presAssocID="{9DD2FBBB-4BBB-4751-A781-FA47050AA5C9}" presName="parentLeftMargin" presStyleLbl="node1" presStyleIdx="1" presStyleCnt="4"/>
      <dgm:spPr/>
    </dgm:pt>
    <dgm:pt modelId="{AC0743EE-5FE9-49B7-B5FD-CE7DF33B6331}" type="pres">
      <dgm:prSet presAssocID="{9DD2FBBB-4BBB-4751-A781-FA47050AA5C9}" presName="parentText" presStyleLbl="node1" presStyleIdx="2" presStyleCnt="4">
        <dgm:presLayoutVars>
          <dgm:chMax val="0"/>
          <dgm:bulletEnabled val="1"/>
        </dgm:presLayoutVars>
      </dgm:prSet>
      <dgm:spPr/>
    </dgm:pt>
    <dgm:pt modelId="{F28F9A72-FBDE-4869-9680-2DEF0986CB49}" type="pres">
      <dgm:prSet presAssocID="{9DD2FBBB-4BBB-4751-A781-FA47050AA5C9}" presName="negativeSpace" presStyleCnt="0"/>
      <dgm:spPr/>
    </dgm:pt>
    <dgm:pt modelId="{F86E42AA-B44D-4FB3-8EB8-D26BDB237C33}" type="pres">
      <dgm:prSet presAssocID="{9DD2FBBB-4BBB-4751-A781-FA47050AA5C9}" presName="childText" presStyleLbl="conFgAcc1" presStyleIdx="2" presStyleCnt="4" custLinFactNeighborX="-1533" custLinFactNeighborY="-51694">
        <dgm:presLayoutVars>
          <dgm:bulletEnabled val="1"/>
        </dgm:presLayoutVars>
      </dgm:prSet>
      <dgm:spPr/>
    </dgm:pt>
    <dgm:pt modelId="{731A3B3A-113D-4ECE-B7E4-842C48D668C3}" type="pres">
      <dgm:prSet presAssocID="{93B14983-DE37-4F06-A897-B623737628F4}" presName="spaceBetweenRectangles" presStyleCnt="0"/>
      <dgm:spPr/>
    </dgm:pt>
    <dgm:pt modelId="{76ECB5F8-576E-4FBA-A451-5B18EA9A262F}" type="pres">
      <dgm:prSet presAssocID="{7FBC60B6-5069-45EE-88B0-918A302D1DEC}" presName="parentLin" presStyleCnt="0"/>
      <dgm:spPr/>
    </dgm:pt>
    <dgm:pt modelId="{60B42665-F0A6-4901-A597-CB46FEE2B289}" type="pres">
      <dgm:prSet presAssocID="{7FBC60B6-5069-45EE-88B0-918A302D1DEC}" presName="parentLeftMargin" presStyleLbl="node1" presStyleIdx="2" presStyleCnt="4"/>
      <dgm:spPr/>
    </dgm:pt>
    <dgm:pt modelId="{4F3C5F5E-C88E-48BC-9DB1-8052BB7563CC}" type="pres">
      <dgm:prSet presAssocID="{7FBC60B6-5069-45EE-88B0-918A302D1DEC}" presName="parentText" presStyleLbl="node1" presStyleIdx="3" presStyleCnt="4">
        <dgm:presLayoutVars>
          <dgm:chMax val="0"/>
          <dgm:bulletEnabled val="1"/>
        </dgm:presLayoutVars>
      </dgm:prSet>
      <dgm:spPr/>
    </dgm:pt>
    <dgm:pt modelId="{3F0F4B07-47F5-49A7-9D12-F6D910632AEA}" type="pres">
      <dgm:prSet presAssocID="{7FBC60B6-5069-45EE-88B0-918A302D1DEC}" presName="negativeSpace" presStyleCnt="0"/>
      <dgm:spPr/>
    </dgm:pt>
    <dgm:pt modelId="{D1474A62-C056-4CA6-90B4-7B9321173736}" type="pres">
      <dgm:prSet presAssocID="{7FBC60B6-5069-45EE-88B0-918A302D1DEC}" presName="childText" presStyleLbl="conFgAcc1" presStyleIdx="3" presStyleCnt="4">
        <dgm:presLayoutVars>
          <dgm:bulletEnabled val="1"/>
        </dgm:presLayoutVars>
      </dgm:prSet>
      <dgm:spPr/>
    </dgm:pt>
  </dgm:ptLst>
  <dgm:cxnLst>
    <dgm:cxn modelId="{28CAAF00-68E6-423A-94F5-E6F35159DFB4}" type="presOf" srcId="{7FBC60B6-5069-45EE-88B0-918A302D1DEC}" destId="{4F3C5F5E-C88E-48BC-9DB1-8052BB7563CC}"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03D82C95-DDB1-4E19-A264-E94099ED6599}" srcId="{FBDD58BD-8349-47ED-AE60-ED48355B863E}" destId="{9DD2FBBB-4BBB-4751-A781-FA47050AA5C9}" srcOrd="2" destOrd="0" parTransId="{E39110C3-C9D5-4CBA-AE5E-898116A074B1}" sibTransId="{93B14983-DE37-4F06-A897-B623737628F4}"/>
    <dgm:cxn modelId="{834925BE-23FB-48A9-8A45-9E38315D8FA3}" srcId="{FBDD58BD-8349-47ED-AE60-ED48355B863E}" destId="{7FBC60B6-5069-45EE-88B0-918A302D1DEC}" srcOrd="3" destOrd="0" parTransId="{EF9B141F-2C44-423B-B4B3-5FEA2B85E02E}" sibTransId="{F7EFC735-C818-49D4-BC98-4C9417F18343}"/>
    <dgm:cxn modelId="{784C56CA-4142-486C-89E8-493AC0D579D6}" type="presOf" srcId="{9DD2FBBB-4BBB-4751-A781-FA47050AA5C9}" destId="{AC0743EE-5FE9-49B7-B5FD-CE7DF33B6331}" srcOrd="1" destOrd="0" presId="urn:microsoft.com/office/officeart/2005/8/layout/list1"/>
    <dgm:cxn modelId="{EAEB4FD1-7D04-419F-B435-F298433BF30D}" type="presOf" srcId="{7FBC60B6-5069-45EE-88B0-918A302D1DEC}" destId="{60B42665-F0A6-4901-A597-CB46FEE2B289}"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AF5EA4F9-A0EB-4F37-AD2D-4E743E0EF88C}" type="presOf" srcId="{9DD2FBBB-4BBB-4751-A781-FA47050AA5C9}" destId="{5F8967CF-6246-4EB0-B4EE-160DECDB79E8}"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EB49ED0C-5626-4FD4-AF96-5E8DBA055C7F}" type="presParOf" srcId="{639F4090-9AE3-429F-9D98-1055173C895C}" destId="{82EF2E8C-357C-4EDA-B7E2-F87004E72A7D}" srcOrd="8" destOrd="0" presId="urn:microsoft.com/office/officeart/2005/8/layout/list1"/>
    <dgm:cxn modelId="{ECF193B3-0F89-431C-952A-44A124DC9B23}" type="presParOf" srcId="{82EF2E8C-357C-4EDA-B7E2-F87004E72A7D}" destId="{5F8967CF-6246-4EB0-B4EE-160DECDB79E8}" srcOrd="0" destOrd="0" presId="urn:microsoft.com/office/officeart/2005/8/layout/list1"/>
    <dgm:cxn modelId="{566E8D34-ACCA-43B8-A6C7-670BFE764880}" type="presParOf" srcId="{82EF2E8C-357C-4EDA-B7E2-F87004E72A7D}" destId="{AC0743EE-5FE9-49B7-B5FD-CE7DF33B6331}" srcOrd="1" destOrd="0" presId="urn:microsoft.com/office/officeart/2005/8/layout/list1"/>
    <dgm:cxn modelId="{08F14604-12EF-428F-870F-D118C82F9EF8}" type="presParOf" srcId="{639F4090-9AE3-429F-9D98-1055173C895C}" destId="{F28F9A72-FBDE-4869-9680-2DEF0986CB49}" srcOrd="9" destOrd="0" presId="urn:microsoft.com/office/officeart/2005/8/layout/list1"/>
    <dgm:cxn modelId="{122DE702-BC83-472F-9626-2611E0A95746}" type="presParOf" srcId="{639F4090-9AE3-429F-9D98-1055173C895C}" destId="{F86E42AA-B44D-4FB3-8EB8-D26BDB237C33}" srcOrd="10" destOrd="0" presId="urn:microsoft.com/office/officeart/2005/8/layout/list1"/>
    <dgm:cxn modelId="{EB1402EB-AD37-486D-BF03-99A62A0A695C}" type="presParOf" srcId="{639F4090-9AE3-429F-9D98-1055173C895C}" destId="{731A3B3A-113D-4ECE-B7E4-842C48D668C3}" srcOrd="11" destOrd="0" presId="urn:microsoft.com/office/officeart/2005/8/layout/list1"/>
    <dgm:cxn modelId="{CD9742FB-9081-4498-A47C-6F71000552A7}" type="presParOf" srcId="{639F4090-9AE3-429F-9D98-1055173C895C}" destId="{76ECB5F8-576E-4FBA-A451-5B18EA9A262F}" srcOrd="12" destOrd="0" presId="urn:microsoft.com/office/officeart/2005/8/layout/list1"/>
    <dgm:cxn modelId="{3D5D8FDD-D560-43DE-BD2A-DF17B400E1DF}" type="presParOf" srcId="{76ECB5F8-576E-4FBA-A451-5B18EA9A262F}" destId="{60B42665-F0A6-4901-A597-CB46FEE2B289}" srcOrd="0" destOrd="0" presId="urn:microsoft.com/office/officeart/2005/8/layout/list1"/>
    <dgm:cxn modelId="{F1EE72CF-6A86-431A-AF3B-4841309A5A40}" type="presParOf" srcId="{76ECB5F8-576E-4FBA-A451-5B18EA9A262F}" destId="{4F3C5F5E-C88E-48BC-9DB1-8052BB7563CC}" srcOrd="1" destOrd="0" presId="urn:microsoft.com/office/officeart/2005/8/layout/list1"/>
    <dgm:cxn modelId="{19E5A81A-5877-4C69-8BCD-8B66A1C9B0E1}" type="presParOf" srcId="{639F4090-9AE3-429F-9D98-1055173C895C}" destId="{3F0F4B07-47F5-49A7-9D12-F6D910632AEA}" srcOrd="13" destOrd="0" presId="urn:microsoft.com/office/officeart/2005/8/layout/list1"/>
    <dgm:cxn modelId="{25278310-558B-4061-B4AD-74C6E8D72642}" type="presParOf" srcId="{639F4090-9AE3-429F-9D98-1055173C895C}" destId="{D1474A62-C056-4CA6-90B4-7B932117373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en-US" sz="1800"/>
            <a:t>Tham số môi trường</a:t>
          </a:r>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1" phldr="0"/>
      <dgm:spPr/>
      <dgm:t>
        <a:bodyPr/>
        <a:lstStyle/>
        <a:p>
          <a:r>
            <a:rPr lang="en-US"/>
            <a:t>01</a:t>
          </a:r>
        </a:p>
      </dgm:t>
    </dgm:pt>
    <dgm:pt modelId="{A64CF524-B93B-49EE-83FF-1F7CDDD33F14}">
      <dgm:prSet custT="1"/>
      <dgm:spPr/>
      <dgm:t>
        <a:bodyPr/>
        <a:lstStyle/>
        <a:p>
          <a:r>
            <a:rPr lang="en-US" sz="1800"/>
            <a:t>Cách tạo một process mới với system call fork()</a:t>
          </a:r>
        </a:p>
      </dgm:t>
    </dgm:pt>
    <dgm:pt modelId="{D76683F3-205F-4267-A6A2-4C8F2DD60EC0}" type="parTrans" cxnId="{2C498625-4274-45F9-8C86-D77766DC18CE}">
      <dgm:prSet/>
      <dgm:spPr/>
      <dgm:t>
        <a:bodyPr/>
        <a:lstStyle/>
        <a:p>
          <a:endParaRPr lang="en-US"/>
        </a:p>
      </dgm:t>
    </dgm:pt>
    <dgm:pt modelId="{67E78C0F-094E-434B-ACCC-848239B8B600}" type="sibTrans" cxnId="{2C498625-4274-45F9-8C86-D77766DC18CE}">
      <dgm:prSet phldrT="03" phldr="0"/>
      <dgm:spPr/>
      <dgm:t>
        <a:bodyPr/>
        <a:lstStyle/>
        <a:p>
          <a:r>
            <a:rPr lang="en-US"/>
            <a:t>03</a:t>
          </a:r>
        </a:p>
      </dgm:t>
    </dgm:pt>
    <dgm:pt modelId="{1223E83A-A7F4-48F8-8595-91DB20E4C335}">
      <dgm:prSet custT="1"/>
      <dgm:spPr/>
      <dgm:t>
        <a:bodyPr/>
        <a:lstStyle/>
        <a:p>
          <a:r>
            <a:rPr lang="en-US" sz="1800"/>
            <a:t>Memory</a:t>
          </a:r>
          <a:r>
            <a:rPr lang="en-US" sz="1800" baseline="0"/>
            <a:t> layout của một process</a:t>
          </a:r>
          <a:endParaRPr lang="en-US" sz="1800"/>
        </a:p>
      </dgm:t>
    </dgm:pt>
    <dgm:pt modelId="{1517BF8F-EB79-4662-A42D-219F7DCB8043}" type="parTrans" cxnId="{1D3E2B8A-EBD9-44A0-B311-77A9A74BDFD8}">
      <dgm:prSet/>
      <dgm:spPr/>
      <dgm:t>
        <a:bodyPr/>
        <a:lstStyle/>
        <a:p>
          <a:endParaRPr lang="en-US"/>
        </a:p>
      </dgm:t>
    </dgm:pt>
    <dgm:pt modelId="{DA0A2811-7F07-47A8-8C28-06B50052FA02}" type="sibTrans" cxnId="{1D3E2B8A-EBD9-44A0-B311-77A9A74BDFD8}">
      <dgm:prSet phldrT="02" phldr="0"/>
      <dgm:spPr/>
      <dgm:t>
        <a:bodyPr/>
        <a:lstStyle/>
        <a:p>
          <a:r>
            <a:rPr lang="en-US"/>
            <a:t>02</a:t>
          </a:r>
        </a:p>
      </dgm:t>
    </dgm:pt>
    <dgm:pt modelId="{2968BB6E-89C1-4E1D-AA33-0E4C88716D67}">
      <dgm:prSet custT="1"/>
      <dgm:spPr/>
      <dgm:t>
        <a:bodyPr/>
        <a:lstStyle/>
        <a:p>
          <a:r>
            <a:rPr lang="en-US" sz="1800"/>
            <a:t>Kết thúc process bình thường và bất thường</a:t>
          </a:r>
        </a:p>
      </dgm:t>
    </dgm:pt>
    <dgm:pt modelId="{127E61FE-2895-432F-98D0-0CE391B49B20}" type="parTrans" cxnId="{121C48F5-E976-4AF1-855A-F2E02C84159A}">
      <dgm:prSet/>
      <dgm:spPr/>
      <dgm:t>
        <a:bodyPr/>
        <a:lstStyle/>
        <a:p>
          <a:endParaRPr lang="en-US"/>
        </a:p>
      </dgm:t>
    </dgm:pt>
    <dgm:pt modelId="{2F7D0E0E-85B5-4508-88B9-7A27DA90B6AC}" type="sibTrans" cxnId="{121C48F5-E976-4AF1-855A-F2E02C84159A}">
      <dgm:prSet phldrT="04" phldr="0"/>
      <dgm:spPr/>
      <dgm:t>
        <a:bodyPr/>
        <a:lstStyle/>
        <a:p>
          <a:r>
            <a:rPr lang="en-US"/>
            <a:t>04</a:t>
          </a:r>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4" custScaleY="159846" custLinFactNeighborX="2791" custLinFactNeighborY="-254"/>
      <dgm:spPr/>
    </dgm:pt>
    <dgm:pt modelId="{EDDDBBFC-9F8C-4602-B020-EFB93D3EFEA9}" type="pres">
      <dgm:prSet presAssocID="{C6141B82-7A81-4B83-A532-110344A4733D}" presName="sibTransNodeRect" presStyleLbl="alignNode1" presStyleIdx="0" presStyleCnt="4">
        <dgm:presLayoutVars>
          <dgm:chMax val="0"/>
          <dgm:bulletEnabled val="1"/>
        </dgm:presLayoutVars>
      </dgm:prSet>
      <dgm:spPr/>
    </dgm:pt>
    <dgm:pt modelId="{26FA3E1D-78E4-45F3-A037-2D46F4A0DCC7}" type="pres">
      <dgm:prSet presAssocID="{52E7636A-E252-4260-B56F-DF49AC283278}" presName="nodeRect" presStyleLbl="alignNode1" presStyleIdx="0" presStyleCnt="4">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4" custScaleY="159846"/>
      <dgm:spPr/>
    </dgm:pt>
    <dgm:pt modelId="{A470C0E5-C7B0-43E0-AB94-D0F3941DCFF9}" type="pres">
      <dgm:prSet presAssocID="{DA0A2811-7F07-47A8-8C28-06B50052FA02}" presName="sibTransNodeRect" presStyleLbl="alignNode1" presStyleIdx="1" presStyleCnt="4">
        <dgm:presLayoutVars>
          <dgm:chMax val="0"/>
          <dgm:bulletEnabled val="1"/>
        </dgm:presLayoutVars>
      </dgm:prSet>
      <dgm:spPr/>
    </dgm:pt>
    <dgm:pt modelId="{DC89204F-8776-4091-96ED-00473B3BCC74}" type="pres">
      <dgm:prSet presAssocID="{1223E83A-A7F4-48F8-8595-91DB20E4C335}" presName="nodeRect" presStyleLbl="alignNode1" presStyleIdx="1" presStyleCnt="4">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4" custScaleY="159846" custLinFactNeighborX="2215" custLinFactNeighborY="-189"/>
      <dgm:spPr/>
    </dgm:pt>
    <dgm:pt modelId="{E82F70F2-2634-4B67-A53A-ABDDF116600F}" type="pres">
      <dgm:prSet presAssocID="{67E78C0F-094E-434B-ACCC-848239B8B600}" presName="sibTransNodeRect" presStyleLbl="alignNode1" presStyleIdx="2" presStyleCnt="4">
        <dgm:presLayoutVars>
          <dgm:chMax val="0"/>
          <dgm:bulletEnabled val="1"/>
        </dgm:presLayoutVars>
      </dgm:prSet>
      <dgm:spPr/>
    </dgm:pt>
    <dgm:pt modelId="{DC507524-4EA0-4113-9FAE-08C8E7E8A09F}" type="pres">
      <dgm:prSet presAssocID="{A64CF524-B93B-49EE-83FF-1F7CDDD33F14}" presName="nodeRect" presStyleLbl="alignNode1" presStyleIdx="2" presStyleCnt="4">
        <dgm:presLayoutVars>
          <dgm:bulletEnabled val="1"/>
        </dgm:presLayoutVars>
      </dgm:prSet>
      <dgm:spPr/>
    </dgm:pt>
    <dgm:pt modelId="{232B3586-30D8-44AE-9967-3EE28937668D}" type="pres">
      <dgm:prSet presAssocID="{67E78C0F-094E-434B-ACCC-848239B8B600}" presName="sibTrans" presStyleCnt="0"/>
      <dgm:spPr/>
    </dgm:pt>
    <dgm:pt modelId="{4567195B-30B6-41D1-8927-1A29FACF1D40}" type="pres">
      <dgm:prSet presAssocID="{2968BB6E-89C1-4E1D-AA33-0E4C88716D67}" presName="compositeNode" presStyleCnt="0">
        <dgm:presLayoutVars>
          <dgm:bulletEnabled val="1"/>
        </dgm:presLayoutVars>
      </dgm:prSet>
      <dgm:spPr/>
    </dgm:pt>
    <dgm:pt modelId="{A5854D1F-A383-4998-BDE4-C564A83C335E}" type="pres">
      <dgm:prSet presAssocID="{2968BB6E-89C1-4E1D-AA33-0E4C88716D67}" presName="bgRect" presStyleLbl="alignNode1" presStyleIdx="3" presStyleCnt="4" custScaleY="159846"/>
      <dgm:spPr/>
    </dgm:pt>
    <dgm:pt modelId="{DFD6817E-3927-4A02-B64E-3E0DA62D9F14}" type="pres">
      <dgm:prSet presAssocID="{2F7D0E0E-85B5-4508-88B9-7A27DA90B6AC}" presName="sibTransNodeRect" presStyleLbl="alignNode1" presStyleIdx="3" presStyleCnt="4">
        <dgm:presLayoutVars>
          <dgm:chMax val="0"/>
          <dgm:bulletEnabled val="1"/>
        </dgm:presLayoutVars>
      </dgm:prSet>
      <dgm:spPr/>
    </dgm:pt>
    <dgm:pt modelId="{52E38869-4CC5-4409-9213-9DA29D511D78}" type="pres">
      <dgm:prSet presAssocID="{2968BB6E-89C1-4E1D-AA33-0E4C88716D67}" presName="nodeRect" presStyleLbl="alignNode1" presStyleIdx="3" presStyleCnt="4">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BA1EF767-1B71-4BD4-8A51-D978A61BA686}" type="presOf" srcId="{2F7D0E0E-85B5-4508-88B9-7A27DA90B6AC}" destId="{DFD6817E-3927-4A02-B64E-3E0DA62D9F14}"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0AF531AE-C1B2-4396-9E21-4B33DA6A4118}" type="presOf" srcId="{2968BB6E-89C1-4E1D-AA33-0E4C88716D67}" destId="{A5854D1F-A383-4998-BDE4-C564A83C335E}" srcOrd="0"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6DAF48C9-8BD3-448B-AD62-E1AF10B5679B}" type="presOf" srcId="{2968BB6E-89C1-4E1D-AA33-0E4C88716D67}" destId="{52E38869-4CC5-4409-9213-9DA29D511D78}" srcOrd="1" destOrd="0" presId="urn:microsoft.com/office/officeart/2016/7/layout/LinearBlockProcessNumbered"/>
    <dgm:cxn modelId="{121C48F5-E976-4AF1-855A-F2E02C84159A}" srcId="{686EBB99-495C-4FF6-A70B-663F9ACD09EB}" destId="{2968BB6E-89C1-4E1D-AA33-0E4C88716D67}" srcOrd="3" destOrd="0" parTransId="{127E61FE-2895-432F-98D0-0CE391B49B20}" sibTransId="{2F7D0E0E-85B5-4508-88B9-7A27DA90B6AC}"/>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 modelId="{B917043F-26A1-4C6B-98B5-1028D1090819}" type="presParOf" srcId="{27A71A0B-F7DA-46CD-A13B-55FFE7C085A2}" destId="{232B3586-30D8-44AE-9967-3EE28937668D}" srcOrd="5" destOrd="0" presId="urn:microsoft.com/office/officeart/2016/7/layout/LinearBlockProcessNumbered"/>
    <dgm:cxn modelId="{2CD7A25C-BB0A-4161-81C7-AB4BDFA94CC4}" type="presParOf" srcId="{27A71A0B-F7DA-46CD-A13B-55FFE7C085A2}" destId="{4567195B-30B6-41D1-8927-1A29FACF1D40}" srcOrd="6" destOrd="0" presId="urn:microsoft.com/office/officeart/2016/7/layout/LinearBlockProcessNumbered"/>
    <dgm:cxn modelId="{8D99136B-F339-42BB-90FE-CA4995D3BDED}" type="presParOf" srcId="{4567195B-30B6-41D1-8927-1A29FACF1D40}" destId="{A5854D1F-A383-4998-BDE4-C564A83C335E}" srcOrd="0" destOrd="0" presId="urn:microsoft.com/office/officeart/2016/7/layout/LinearBlockProcessNumbered"/>
    <dgm:cxn modelId="{79985224-88E2-4CE5-82C8-BD9D54E5EEEC}" type="presParOf" srcId="{4567195B-30B6-41D1-8927-1A29FACF1D40}" destId="{DFD6817E-3927-4A02-B64E-3E0DA62D9F14}" srcOrd="1" destOrd="0" presId="urn:microsoft.com/office/officeart/2016/7/layout/LinearBlockProcessNumbered"/>
    <dgm:cxn modelId="{3281A4F6-B720-4FF2-AC27-386AFDF8601E}" type="presParOf" srcId="{4567195B-30B6-41D1-8927-1A29FACF1D40}" destId="{52E38869-4CC5-4409-9213-9DA29D511D7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1071936"/>
          <a:ext cx="6364224"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18211" y="732456"/>
          <a:ext cx="4454956"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22350">
            <a:lnSpc>
              <a:spcPct val="90000"/>
            </a:lnSpc>
            <a:spcBef>
              <a:spcPct val="0"/>
            </a:spcBef>
            <a:spcAft>
              <a:spcPct val="35000"/>
            </a:spcAft>
            <a:buNone/>
          </a:pPr>
          <a:r>
            <a:rPr lang="en-US" sz="2300" b="1" kern="1200"/>
            <a:t>Giới thiệu</a:t>
          </a:r>
        </a:p>
      </dsp:txBody>
      <dsp:txXfrm>
        <a:off x="351355" y="765600"/>
        <a:ext cx="4388668" cy="612672"/>
      </dsp:txXfrm>
    </dsp:sp>
    <dsp:sp modelId="{3DE4A7C3-0719-416D-87FC-6D61BCD93860}">
      <dsp:nvSpPr>
        <dsp:cNvPr id="0" name=""/>
        <dsp:cNvSpPr/>
      </dsp:nvSpPr>
      <dsp:spPr>
        <a:xfrm>
          <a:off x="0" y="2115216"/>
          <a:ext cx="6364224" cy="579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18211" y="1775736"/>
          <a:ext cx="4454956" cy="6789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22350">
            <a:lnSpc>
              <a:spcPct val="90000"/>
            </a:lnSpc>
            <a:spcBef>
              <a:spcPct val="0"/>
            </a:spcBef>
            <a:spcAft>
              <a:spcPct val="35000"/>
            </a:spcAft>
            <a:buNone/>
          </a:pPr>
          <a:r>
            <a:rPr lang="en-US" sz="2300" b="1" i="0" kern="1200"/>
            <a:t>Command-line Arguments</a:t>
          </a:r>
          <a:endParaRPr lang="en-US" sz="2300" b="0" kern="1200"/>
        </a:p>
      </dsp:txBody>
      <dsp:txXfrm>
        <a:off x="351355" y="1808880"/>
        <a:ext cx="4388668" cy="612672"/>
      </dsp:txXfrm>
    </dsp:sp>
    <dsp:sp modelId="{F86E42AA-B44D-4FB3-8EB8-D26BDB237C33}">
      <dsp:nvSpPr>
        <dsp:cNvPr id="0" name=""/>
        <dsp:cNvSpPr/>
      </dsp:nvSpPr>
      <dsp:spPr>
        <a:xfrm>
          <a:off x="0" y="3094292"/>
          <a:ext cx="6364224" cy="579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743EE-5FE9-49B7-B5FD-CE7DF33B6331}">
      <dsp:nvSpPr>
        <dsp:cNvPr id="0" name=""/>
        <dsp:cNvSpPr/>
      </dsp:nvSpPr>
      <dsp:spPr>
        <a:xfrm>
          <a:off x="318211" y="2819016"/>
          <a:ext cx="4454956" cy="6789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22350">
            <a:lnSpc>
              <a:spcPct val="90000"/>
            </a:lnSpc>
            <a:spcBef>
              <a:spcPct val="0"/>
            </a:spcBef>
            <a:spcAft>
              <a:spcPct val="35000"/>
            </a:spcAft>
            <a:buNone/>
          </a:pPr>
          <a:r>
            <a:rPr lang="en-US" sz="2300" b="1" kern="1200"/>
            <a:t>Memory layout của một Process</a:t>
          </a:r>
        </a:p>
      </dsp:txBody>
      <dsp:txXfrm>
        <a:off x="351355" y="2852160"/>
        <a:ext cx="4388668" cy="612672"/>
      </dsp:txXfrm>
    </dsp:sp>
    <dsp:sp modelId="{D1474A62-C056-4CA6-90B4-7B9321173736}">
      <dsp:nvSpPr>
        <dsp:cNvPr id="0" name=""/>
        <dsp:cNvSpPr/>
      </dsp:nvSpPr>
      <dsp:spPr>
        <a:xfrm>
          <a:off x="0" y="4201776"/>
          <a:ext cx="6364224" cy="579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3C5F5E-C88E-48BC-9DB1-8052BB7563CC}">
      <dsp:nvSpPr>
        <dsp:cNvPr id="0" name=""/>
        <dsp:cNvSpPr/>
      </dsp:nvSpPr>
      <dsp:spPr>
        <a:xfrm>
          <a:off x="318211" y="3862296"/>
          <a:ext cx="4454956"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22350">
            <a:lnSpc>
              <a:spcPct val="90000"/>
            </a:lnSpc>
            <a:spcBef>
              <a:spcPct val="0"/>
            </a:spcBef>
            <a:spcAft>
              <a:spcPct val="35000"/>
            </a:spcAft>
            <a:buNone/>
          </a:pPr>
          <a:r>
            <a:rPr lang="en-US" sz="2300" b="1" kern="1200"/>
            <a:t>Thao tác với Process</a:t>
          </a:r>
        </a:p>
      </dsp:txBody>
      <dsp:txXfrm>
        <a:off x="351355" y="3895440"/>
        <a:ext cx="4388668"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77EF-3BB3-41E9-AC31-8041D3F60AED}">
      <dsp:nvSpPr>
        <dsp:cNvPr id="0" name=""/>
        <dsp:cNvSpPr/>
      </dsp:nvSpPr>
      <dsp:spPr>
        <a:xfrm>
          <a:off x="42015" y="1312827"/>
          <a:ext cx="1500937" cy="287902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Tham số môi trường</a:t>
          </a:r>
        </a:p>
      </dsp:txBody>
      <dsp:txXfrm>
        <a:off x="42015" y="2464438"/>
        <a:ext cx="1500937" cy="1727415"/>
      </dsp:txXfrm>
    </dsp:sp>
    <dsp:sp modelId="{EDDDBBFC-9F8C-4602-B020-EFB93D3EFEA9}">
      <dsp:nvSpPr>
        <dsp:cNvPr id="0" name=""/>
        <dsp:cNvSpPr/>
      </dsp:nvSpPr>
      <dsp:spPr>
        <a:xfrm>
          <a:off x="124"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01</a:t>
          </a:r>
        </a:p>
      </dsp:txBody>
      <dsp:txXfrm>
        <a:off x="124" y="1856353"/>
        <a:ext cx="1500937" cy="720450"/>
      </dsp:txXfrm>
    </dsp:sp>
    <dsp:sp modelId="{733AE746-1730-4723-8E26-4D4FF2A04066}">
      <dsp:nvSpPr>
        <dsp:cNvPr id="0" name=""/>
        <dsp:cNvSpPr/>
      </dsp:nvSpPr>
      <dsp:spPr>
        <a:xfrm>
          <a:off x="1621136" y="1317402"/>
          <a:ext cx="1500937" cy="2879026"/>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Memory</a:t>
          </a:r>
          <a:r>
            <a:rPr lang="en-US" sz="1800" kern="1200" baseline="0"/>
            <a:t> layout của một process</a:t>
          </a:r>
          <a:endParaRPr lang="en-US" sz="1800" kern="1200"/>
        </a:p>
      </dsp:txBody>
      <dsp:txXfrm>
        <a:off x="1621136" y="2469013"/>
        <a:ext cx="1500937" cy="1727415"/>
      </dsp:txXfrm>
    </dsp:sp>
    <dsp:sp modelId="{A470C0E5-C7B0-43E0-AB94-D0F3941DCFF9}">
      <dsp:nvSpPr>
        <dsp:cNvPr id="0" name=""/>
        <dsp:cNvSpPr/>
      </dsp:nvSpPr>
      <dsp:spPr>
        <a:xfrm>
          <a:off x="1621136"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02</a:t>
          </a:r>
        </a:p>
      </dsp:txBody>
      <dsp:txXfrm>
        <a:off x="1621136" y="1856353"/>
        <a:ext cx="1500937" cy="720450"/>
      </dsp:txXfrm>
    </dsp:sp>
    <dsp:sp modelId="{0C24FF75-019D-466C-B96D-B8AEEABA60C6}">
      <dsp:nvSpPr>
        <dsp:cNvPr id="0" name=""/>
        <dsp:cNvSpPr/>
      </dsp:nvSpPr>
      <dsp:spPr>
        <a:xfrm>
          <a:off x="3275395" y="1313998"/>
          <a:ext cx="1500937" cy="287902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Cách tạo một process mới với system call fork()</a:t>
          </a:r>
        </a:p>
      </dsp:txBody>
      <dsp:txXfrm>
        <a:off x="3275395" y="2465609"/>
        <a:ext cx="1500937" cy="1727415"/>
      </dsp:txXfrm>
    </dsp:sp>
    <dsp:sp modelId="{E82F70F2-2634-4B67-A53A-ABDDF116600F}">
      <dsp:nvSpPr>
        <dsp:cNvPr id="0" name=""/>
        <dsp:cNvSpPr/>
      </dsp:nvSpPr>
      <dsp:spPr>
        <a:xfrm>
          <a:off x="3242149"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03</a:t>
          </a:r>
        </a:p>
      </dsp:txBody>
      <dsp:txXfrm>
        <a:off x="3242149" y="1856353"/>
        <a:ext cx="1500937" cy="720450"/>
      </dsp:txXfrm>
    </dsp:sp>
    <dsp:sp modelId="{A5854D1F-A383-4998-BDE4-C564A83C335E}">
      <dsp:nvSpPr>
        <dsp:cNvPr id="0" name=""/>
        <dsp:cNvSpPr/>
      </dsp:nvSpPr>
      <dsp:spPr>
        <a:xfrm>
          <a:off x="4863162" y="1317402"/>
          <a:ext cx="1500937" cy="287902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Kết thúc process bình thường và bất thường</a:t>
          </a:r>
        </a:p>
      </dsp:txBody>
      <dsp:txXfrm>
        <a:off x="4863162" y="2469013"/>
        <a:ext cx="1500937" cy="1727415"/>
      </dsp:txXfrm>
    </dsp:sp>
    <dsp:sp modelId="{DFD6817E-3927-4A02-B64E-3E0DA62D9F14}">
      <dsp:nvSpPr>
        <dsp:cNvPr id="0" name=""/>
        <dsp:cNvSpPr/>
      </dsp:nvSpPr>
      <dsp:spPr>
        <a:xfrm>
          <a:off x="4863162"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04</a:t>
          </a:r>
        </a:p>
      </dsp:txBody>
      <dsp:txXfrm>
        <a:off x="4863162" y="1856353"/>
        <a:ext cx="1500937" cy="7204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t>11/20/2021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sz="1200" b="0" i="0">
                <a:solidFill>
                  <a:srgbClr val="1B1B1B"/>
                </a:solidFill>
                <a:effectLst/>
                <a:latin typeface="Calibri (Body)"/>
              </a:rPr>
              <a:t>Khi có lời gọi tới một hàm, một stack frame sẽ được tạo cho hàm đó nhằm</a:t>
            </a:r>
            <a:endParaRPr lang="en-US" sz="1200" b="0" i="0">
              <a:solidFill>
                <a:srgbClr val="1B1B1B"/>
              </a:solidFill>
              <a:effectLst/>
              <a:latin typeface="Calibri (Body)"/>
            </a:endParaRPr>
          </a:p>
          <a:p>
            <a:pPr algn="l">
              <a:buFont typeface="Arial" panose="020B0604020202020204" pitchFamily="34" charset="0"/>
              <a:buNone/>
            </a:pPr>
            <a:r>
              <a:rPr lang="vi-VN" sz="1200" b="0" i="0">
                <a:solidFill>
                  <a:srgbClr val="1B1B1B"/>
                </a:solidFill>
                <a:effectLst/>
                <a:latin typeface="Calibri (Body)"/>
              </a:rPr>
              <a:t> mục đích lưu trữ các thông tin về các biến cục bộ, các arguments của hàm, giá trị return.</a:t>
            </a:r>
          </a:p>
          <a:p>
            <a:pPr algn="l">
              <a:buFont typeface="Arial" panose="020B0604020202020204" pitchFamily="34" charset="0"/>
              <a:buChar char="•"/>
            </a:pPr>
            <a:r>
              <a:rPr lang="vi-VN" sz="1200" b="0" i="0">
                <a:solidFill>
                  <a:srgbClr val="1B1B1B"/>
                </a:solidFill>
                <a:effectLst/>
                <a:latin typeface="Calibri (Body)"/>
              </a:rPr>
              <a:t>Stack frame sẽ được giải phóng sau khi hàm kết thúc.</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338219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2762674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2058872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Trong số rất nhiều các ứng dụng hiện nay, việc tạo nhiều process (</a:t>
            </a:r>
            <a:r>
              <a:rPr lang="vi-VN" b="1" i="0">
                <a:solidFill>
                  <a:srgbClr val="1B1B1B"/>
                </a:solidFill>
                <a:effectLst/>
                <a:latin typeface="Open Sans" panose="020B0606030504020204" pitchFamily="34" charset="0"/>
              </a:rPr>
              <a:t>multiple process</a:t>
            </a:r>
            <a:r>
              <a:rPr lang="vi-VN" b="0" i="0">
                <a:solidFill>
                  <a:srgbClr val="1B1B1B"/>
                </a:solidFill>
                <a:effectLst/>
                <a:latin typeface="Open Sans" panose="020B0606030504020204" pitchFamily="34" charset="0"/>
              </a:rPr>
              <a:t>) để xử lý các tác vụ (</a:t>
            </a:r>
            <a:r>
              <a:rPr lang="vi-VN" b="1" i="0">
                <a:solidFill>
                  <a:srgbClr val="1B1B1B"/>
                </a:solidFill>
                <a:effectLst/>
                <a:latin typeface="Open Sans" panose="020B0606030504020204" pitchFamily="34" charset="0"/>
              </a:rPr>
              <a:t>task</a:t>
            </a:r>
            <a:r>
              <a:rPr lang="vi-VN" b="0" i="0">
                <a:solidFill>
                  <a:srgbClr val="1B1B1B"/>
                </a:solidFill>
                <a:effectLst/>
                <a:latin typeface="Open Sans" panose="020B0606030504020204" pitchFamily="34" charset="0"/>
              </a:rPr>
              <a:t>) giúp cho khả năng tính toán trở nên mạnh mẽ hơn.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Ví dụ, Ta có một tiến trình network server lắng nghe các request từ nhiều clients khác nhau. Nó có thể tạo nhiều process con để chia nhỏ các tác vụ xử lý cho clients trong khi vẫn tiếp tục lắng nghe request từ các clients còn lại.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Việc chia nhỏ task như vậy có nhiều ý nghĩa cho việc thiết kế ứng dụng, tăng khả năng xử lý vì nhiều process cùng hoạt động đồng thời.</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13</a:t>
            </a:fld>
            <a:endParaRPr lang="en-US"/>
          </a:p>
        </p:txBody>
      </p:sp>
    </p:spTree>
    <p:extLst>
      <p:ext uri="{BB962C8B-B14F-4D97-AF65-F5344CB8AC3E}">
        <p14:creationId xmlns:p14="http://schemas.microsoft.com/office/powerpoint/2010/main" val="83271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B1B1B"/>
                </a:solidFill>
                <a:effectLst/>
                <a:latin typeface="Open Sans" panose="020B0606030504020204" pitchFamily="34" charset="0"/>
              </a:rPr>
              <a:t>T</a:t>
            </a:r>
            <a:r>
              <a:rPr lang="vi-VN" b="0" i="0">
                <a:solidFill>
                  <a:srgbClr val="1B1B1B"/>
                </a:solidFill>
                <a:effectLst/>
                <a:latin typeface="Open Sans" panose="020B0606030504020204" pitchFamily="34" charset="0"/>
              </a:rPr>
              <a:t>rong nhiều trường hợp bạn đang có một tiến trình A đang thực thi và bạn muốn chạy một chương trình B nào đó từ tiến trình A hoặc con của nó.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Điều này hoàn toàn có thể thực hiện được thông qua việc sử dụng một danh sách các hàm thuộc dòng </a:t>
            </a:r>
            <a:r>
              <a:rPr lang="vi-VN" b="1" i="1">
                <a:solidFill>
                  <a:srgbClr val="1B1B1B"/>
                </a:solidFill>
                <a:effectLst/>
                <a:latin typeface="Open Sans" panose="020B0606030504020204" pitchFamily="34" charset="0"/>
              </a:rPr>
              <a:t>exec</a:t>
            </a:r>
            <a:r>
              <a:rPr lang="vi-VN" b="0" i="0">
                <a:solidFill>
                  <a:srgbClr val="1B1B1B"/>
                </a:solidFill>
                <a:effectLst/>
                <a:latin typeface="Open Sans" panose="020B0606030504020204" pitchFamily="34" charset="0"/>
              </a:rPr>
              <a:t>.</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14</a:t>
            </a:fld>
            <a:endParaRPr lang="en-US"/>
          </a:p>
        </p:txBody>
      </p:sp>
    </p:spTree>
    <p:extLst>
      <p:ext uri="{BB962C8B-B14F-4D97-AF65-F5344CB8AC3E}">
        <p14:creationId xmlns:p14="http://schemas.microsoft.com/office/powerpoint/2010/main" val="2632183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15</a:t>
            </a:fld>
            <a:endParaRPr lang="en-US"/>
          </a:p>
        </p:txBody>
      </p:sp>
    </p:spTree>
    <p:extLst>
      <p:ext uri="{BB962C8B-B14F-4D97-AF65-F5344CB8AC3E}">
        <p14:creationId xmlns:p14="http://schemas.microsoft.com/office/powerpoint/2010/main" val="3587742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Đối số status truyền vào cho hàm _exit() định nghĩa trạng thái kết thúc (</a:t>
            </a:r>
            <a:r>
              <a:rPr lang="vi-VN" b="1" i="0">
                <a:solidFill>
                  <a:srgbClr val="1B1B1B"/>
                </a:solidFill>
                <a:effectLst/>
                <a:latin typeface="Open Sans" panose="020B0606030504020204" pitchFamily="34" charset="0"/>
              </a:rPr>
              <a:t>terminal status</a:t>
            </a:r>
            <a:r>
              <a:rPr lang="vi-VN" b="0" i="0">
                <a:solidFill>
                  <a:srgbClr val="1B1B1B"/>
                </a:solidFill>
                <a:effectLst/>
                <a:latin typeface="Open Sans" panose="020B0606030504020204" pitchFamily="34" charset="0"/>
              </a:rPr>
              <a:t>) của process, có giá trị từ 0 - 255.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Trạng thái này sẽ được gửi tới process cha để thông báo rằng process con kết thúc thành công (</a:t>
            </a:r>
            <a:r>
              <a:rPr lang="vi-VN" b="1" i="0">
                <a:solidFill>
                  <a:srgbClr val="1B1B1B"/>
                </a:solidFill>
                <a:effectLst/>
                <a:latin typeface="Open Sans" panose="020B0606030504020204" pitchFamily="34" charset="0"/>
              </a:rPr>
              <a:t>success</a:t>
            </a:r>
            <a:r>
              <a:rPr lang="vi-VN" b="0" i="0">
                <a:solidFill>
                  <a:srgbClr val="1B1B1B"/>
                </a:solidFill>
                <a:effectLst/>
                <a:latin typeface="Open Sans" panose="020B0606030504020204" pitchFamily="34" charset="0"/>
              </a:rPr>
              <a:t>) hay thất bại (</a:t>
            </a:r>
            <a:r>
              <a:rPr lang="vi-VN" b="1" i="0">
                <a:solidFill>
                  <a:srgbClr val="1B1B1B"/>
                </a:solidFill>
                <a:effectLst/>
                <a:latin typeface="Open Sans" panose="020B0606030504020204" pitchFamily="34" charset="0"/>
              </a:rPr>
              <a:t>failure</a:t>
            </a:r>
            <a:r>
              <a:rPr lang="vi-VN" b="0" i="0">
                <a:solidFill>
                  <a:srgbClr val="1B1B1B"/>
                </a:solidFill>
                <a:effectLst/>
                <a:latin typeface="Open Sans" panose="020B0606030504020204" pitchFamily="34" charset="0"/>
              </a:rPr>
              <a:t>).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Process cha sẽ sử dụng system call </a:t>
            </a:r>
            <a:r>
              <a:rPr lang="vi-VN" b="1" i="0">
                <a:solidFill>
                  <a:srgbClr val="1B1B1B"/>
                </a:solidFill>
                <a:effectLst/>
                <a:latin typeface="Open Sans" panose="020B0606030504020204" pitchFamily="34" charset="0"/>
              </a:rPr>
              <a:t>wait()</a:t>
            </a:r>
            <a:r>
              <a:rPr lang="vi-VN" b="0" i="0">
                <a:solidFill>
                  <a:srgbClr val="1B1B1B"/>
                </a:solidFill>
                <a:effectLst/>
                <a:latin typeface="Open Sans" panose="020B0606030504020204" pitchFamily="34" charset="0"/>
              </a:rPr>
              <a:t> để đọc trạng thái này.</a:t>
            </a:r>
            <a:endParaRPr lang="en-US" b="0" i="0">
              <a:solidFill>
                <a:srgbClr val="1B1B1B"/>
              </a:solidFill>
              <a:effectLst/>
              <a:latin typeface="Open Sans" panose="020B0606030504020204" pitchFamily="34" charset="0"/>
            </a:endParaRPr>
          </a:p>
          <a:p>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Để cho thuận tiện, giá trị status bằng 0 nghĩa là process thực thi thành công, ngược lại khác 0 nghĩa là thất bại.</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Ngoài ra, ta cũng có thể sử dụng </a:t>
            </a:r>
            <a:r>
              <a:rPr lang="vi-VN" b="1" i="0">
                <a:solidFill>
                  <a:srgbClr val="1B1B1B"/>
                </a:solidFill>
                <a:effectLst/>
                <a:latin typeface="Open Sans" panose="020B0606030504020204" pitchFamily="34" charset="0"/>
              </a:rPr>
              <a:t>return n</a:t>
            </a:r>
            <a:r>
              <a:rPr lang="vi-VN" b="0" i="0">
                <a:solidFill>
                  <a:srgbClr val="1B1B1B"/>
                </a:solidFill>
                <a:effectLst/>
                <a:latin typeface="Open Sans" panose="020B0606030504020204" pitchFamily="34" charset="0"/>
              </a:rPr>
              <a:t> trong hàm </a:t>
            </a:r>
            <a:r>
              <a:rPr lang="vi-VN" b="1" i="0">
                <a:solidFill>
                  <a:srgbClr val="1B1B1B"/>
                </a:solidFill>
                <a:effectLst/>
                <a:latin typeface="Open Sans" panose="020B0606030504020204" pitchFamily="34" charset="0"/>
              </a:rPr>
              <a:t>main()</a:t>
            </a:r>
            <a:r>
              <a:rPr lang="vi-VN" b="0" i="0">
                <a:solidFill>
                  <a:srgbClr val="1B1B1B"/>
                </a:solidFill>
                <a:effectLst/>
                <a:latin typeface="Open Sans" panose="020B0606030504020204" pitchFamily="34" charset="0"/>
              </a:rPr>
              <a:t> . Điều này tương đương với việc gọi </a:t>
            </a:r>
            <a:r>
              <a:rPr lang="vi-VN" b="1" i="0">
                <a:solidFill>
                  <a:srgbClr val="1B1B1B"/>
                </a:solidFill>
                <a:effectLst/>
                <a:latin typeface="Open Sans" panose="020B0606030504020204" pitchFamily="34" charset="0"/>
              </a:rPr>
              <a:t>exit(n)</a:t>
            </a:r>
            <a:r>
              <a:rPr lang="vi-VN" b="0" i="0">
                <a:solidFill>
                  <a:srgbClr val="1B1B1B"/>
                </a:solidFill>
                <a:effectLst/>
                <a:latin typeface="Open Sans" panose="020B0606030504020204" pitchFamily="34" charset="0"/>
              </a:rPr>
              <a:t> .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Đây chính là lý do khi kết thúc hàm main() chúng ta thường hay sử dụng return 0 - success.</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16</a:t>
            </a:fld>
            <a:endParaRPr lang="en-US"/>
          </a:p>
        </p:txBody>
      </p:sp>
    </p:spTree>
    <p:extLst>
      <p:ext uri="{BB962C8B-B14F-4D97-AF65-F5344CB8AC3E}">
        <p14:creationId xmlns:p14="http://schemas.microsoft.com/office/powerpoint/2010/main" val="1270457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17</a:t>
            </a:fld>
            <a:endParaRPr lang="en-US"/>
          </a:p>
        </p:txBody>
      </p:sp>
    </p:spTree>
    <p:extLst>
      <p:ext uri="{BB962C8B-B14F-4D97-AF65-F5344CB8AC3E}">
        <p14:creationId xmlns:p14="http://schemas.microsoft.com/office/powerpoint/2010/main" val="348405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18</a:t>
            </a:fld>
            <a:endParaRPr lang="en-US"/>
          </a:p>
        </p:txBody>
      </p:sp>
    </p:spTree>
    <p:extLst>
      <p:ext uri="{BB962C8B-B14F-4D97-AF65-F5344CB8AC3E}">
        <p14:creationId xmlns:p14="http://schemas.microsoft.com/office/powerpoint/2010/main" val="84148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173954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4736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354960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423746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a:solidFill>
                  <a:srgbClr val="1B1B1B"/>
                </a:solidFill>
                <a:effectLst/>
                <a:latin typeface="Calibri (Body)"/>
              </a:rPr>
              <a:t>Bởi vì nhiều process có thể chạy từ một program. Do đó text segment được thiết lập là sharable để chia sẽ giữa các process nhằm tiết kiệm tài nguyên.</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3184770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220523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sz="1200" b="0" i="0">
                <a:solidFill>
                  <a:srgbClr val="1B1B1B"/>
                </a:solidFill>
                <a:effectLst/>
                <a:latin typeface="Calibri (Body)"/>
              </a:rPr>
              <a:t>Trước khi bắt đầu chạy program, hệ thống sẽ khởi tạo giá trị cho các biến nằm trong segment này thành 0.</a:t>
            </a:r>
          </a:p>
          <a:p>
            <a:pPr algn="l">
              <a:buFont typeface="Arial" panose="020B0604020202020204" pitchFamily="34" charset="0"/>
              <a:buChar char="•"/>
            </a:pPr>
            <a:r>
              <a:rPr lang="vi-VN" sz="1200" b="0" i="0">
                <a:solidFill>
                  <a:srgbClr val="1B1B1B"/>
                </a:solidFill>
                <a:effectLst/>
                <a:latin typeface="Calibri (Body)"/>
              </a:rPr>
              <a:t>Segment này còn được gọi là bss segment.</a:t>
            </a:r>
          </a:p>
          <a:p>
            <a:pPr algn="l">
              <a:buFont typeface="Arial" panose="020B0604020202020204" pitchFamily="34" charset="0"/>
              <a:buChar char="•"/>
            </a:pPr>
            <a:r>
              <a:rPr lang="vi-VN" sz="1200" b="0" i="0">
                <a:solidFill>
                  <a:srgbClr val="1B1B1B"/>
                </a:solidFill>
                <a:effectLst/>
                <a:latin typeface="Calibri (Body)"/>
              </a:rPr>
              <a:t>Lý do cần phải phân chia các biến global và static vào hai phân đoạn bộ nhớ initialized và uninitialized là bởi, khi chương trình đang được lưu trữ trên ổ đĩa cứng (HDD, SSD), </a:t>
            </a:r>
            <a:endParaRPr lang="en-US" sz="1200" b="0" i="0">
              <a:solidFill>
                <a:srgbClr val="1B1B1B"/>
              </a:solidFill>
              <a:effectLst/>
              <a:latin typeface="Calibri (Body)"/>
            </a:endParaRPr>
          </a:p>
          <a:p>
            <a:pPr algn="l">
              <a:buFont typeface="Arial" panose="020B0604020202020204" pitchFamily="34" charset="0"/>
              <a:buNone/>
            </a:pPr>
            <a:r>
              <a:rPr lang="vi-VN" sz="1200" b="0" i="0">
                <a:solidFill>
                  <a:srgbClr val="1B1B1B"/>
                </a:solidFill>
                <a:effectLst/>
                <a:latin typeface="Calibri (Body)"/>
              </a:rPr>
              <a:t>chúng ta không cần thiết cấp phát cho các biến uninitizlied bởi vì điều này sẽ làm size của program tăng không cần thiết.</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6338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78B660-CB7F-45AE-A6DF-7AAE94B33294}"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78B660-CB7F-45AE-A6DF-7AAE94B33294}"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78B660-CB7F-45AE-A6DF-7AAE94B33294}"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t>11/20/2021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Process</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Memory layout của một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32372"/>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48357" y="2510108"/>
            <a:ext cx="460627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1" i="0">
                <a:solidFill>
                  <a:srgbClr val="1B1B1B"/>
                </a:solidFill>
                <a:effectLst/>
                <a:latin typeface="Calibri (Body)"/>
              </a:rPr>
              <a:t>Stack segment</a:t>
            </a:r>
          </a:p>
          <a:p>
            <a:pPr marL="342900" indent="-342900">
              <a:buFont typeface="Courier New" panose="02070309020205020404" pitchFamily="49" charset="0"/>
              <a:buChar char="o"/>
            </a:pPr>
            <a:r>
              <a:rPr lang="vi-VN" sz="2000" b="0" i="0">
                <a:solidFill>
                  <a:srgbClr val="1B1B1B"/>
                </a:solidFill>
                <a:effectLst/>
                <a:latin typeface="Calibri (Body)"/>
              </a:rPr>
              <a:t>Có thể co dãn vùng nhớ bằng cách cấp phát hoặc giải phóng các stack frames.</a:t>
            </a:r>
          </a:p>
          <a:p>
            <a:pPr marL="342900" indent="-342900">
              <a:buFont typeface="Courier New" panose="02070309020205020404" pitchFamily="49" charset="0"/>
              <a:buChar char="o"/>
            </a:pPr>
            <a:r>
              <a:rPr lang="vi-VN" sz="2000" b="0" i="0">
                <a:solidFill>
                  <a:srgbClr val="1B1B1B"/>
                </a:solidFill>
                <a:effectLst/>
                <a:latin typeface="Calibri (Body)"/>
              </a:rPr>
              <a:t>Segment này có quyền read, write.</a:t>
            </a:r>
          </a:p>
          <a:p>
            <a:pPr algn="l"/>
            <a:endParaRPr lang="vi-VN" sz="2000" b="0" i="0">
              <a:solidFill>
                <a:srgbClr val="1B1B1B"/>
              </a:solidFill>
              <a:effectLst/>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pic>
        <p:nvPicPr>
          <p:cNvPr id="4" name="Picture 3">
            <a:extLst>
              <a:ext uri="{FF2B5EF4-FFF2-40B4-BE49-F238E27FC236}">
                <a16:creationId xmlns:a16="http://schemas.microsoft.com/office/drawing/2014/main" id="{BFDE68C0-0FCC-4ED3-A04D-244C710D7C0E}"/>
              </a:ext>
            </a:extLst>
          </p:cNvPr>
          <p:cNvPicPr>
            <a:picLocks noChangeAspect="1"/>
          </p:cNvPicPr>
          <p:nvPr/>
        </p:nvPicPr>
        <p:blipFill>
          <a:blip r:embed="rId3"/>
          <a:stretch>
            <a:fillRect/>
          </a:stretch>
        </p:blipFill>
        <p:spPr>
          <a:xfrm>
            <a:off x="5266114" y="790478"/>
            <a:ext cx="6677530" cy="5441501"/>
          </a:xfrm>
          <a:prstGeom prst="rect">
            <a:avLst/>
          </a:prstGeom>
        </p:spPr>
      </p:pic>
    </p:spTree>
    <p:extLst>
      <p:ext uri="{BB962C8B-B14F-4D97-AF65-F5344CB8AC3E}">
        <p14:creationId xmlns:p14="http://schemas.microsoft.com/office/powerpoint/2010/main" val="154110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Memory layout của một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411480" y="2627413"/>
            <a:ext cx="4389120"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1" i="0">
                <a:solidFill>
                  <a:srgbClr val="1B1B1B"/>
                </a:solidFill>
                <a:effectLst/>
                <a:latin typeface="Calibri (Body)"/>
              </a:rPr>
              <a:t>Heap segment</a:t>
            </a:r>
          </a:p>
          <a:p>
            <a:pPr marL="342900" indent="-342900">
              <a:buFont typeface="Courier New" panose="02070309020205020404" pitchFamily="49" charset="0"/>
              <a:buChar char="o"/>
            </a:pPr>
            <a:r>
              <a:rPr lang="vi-VN" sz="2000" b="0" i="0">
                <a:solidFill>
                  <a:srgbClr val="1B1B1B"/>
                </a:solidFill>
                <a:effectLst/>
                <a:latin typeface="Calibri (Body)"/>
              </a:rPr>
              <a:t>Segment dành cho việc cấp phát bộ nhớ một cách tự động. Sử dụng các hàm như </a:t>
            </a:r>
            <a:r>
              <a:rPr lang="vi-VN" sz="2000" i="0">
                <a:solidFill>
                  <a:srgbClr val="1B1B1B"/>
                </a:solidFill>
                <a:effectLst/>
                <a:latin typeface="Calibri (Body)"/>
              </a:rPr>
              <a:t>alloc(), malloc(), calloc()</a:t>
            </a:r>
            <a:r>
              <a:rPr lang="en-US" sz="2000" i="0">
                <a:solidFill>
                  <a:srgbClr val="1B1B1B"/>
                </a:solidFill>
                <a:effectLst/>
                <a:latin typeface="Calibri (Body)"/>
              </a:rPr>
              <a:t>.</a:t>
            </a:r>
            <a:endParaRPr lang="vi-VN" sz="2000" i="0">
              <a:solidFill>
                <a:srgbClr val="1B1B1B"/>
              </a:solidFill>
              <a:effectLst/>
              <a:latin typeface="Calibri (Body)"/>
            </a:endParaRPr>
          </a:p>
          <a:p>
            <a:pPr marL="342900" indent="-342900">
              <a:buFont typeface="Courier New" panose="02070309020205020404" pitchFamily="49" charset="0"/>
              <a:buChar char="o"/>
            </a:pPr>
            <a:r>
              <a:rPr lang="vi-VN" sz="2000" b="0" i="0">
                <a:solidFill>
                  <a:srgbClr val="1B1B1B"/>
                </a:solidFill>
                <a:effectLst/>
                <a:latin typeface="Calibri (Body)"/>
              </a:rPr>
              <a:t>Heap có thể co dãn tương tự stack. Điểm kết thúc của Heap được gọi là </a:t>
            </a:r>
            <a:r>
              <a:rPr lang="en-US" sz="2000" b="0">
                <a:solidFill>
                  <a:srgbClr val="1B1B1B"/>
                </a:solidFill>
                <a:latin typeface="Calibri (Body)"/>
              </a:rPr>
              <a:t>p</a:t>
            </a:r>
            <a:r>
              <a:rPr lang="vi-VN" sz="2000" i="0">
                <a:solidFill>
                  <a:srgbClr val="1B1B1B"/>
                </a:solidFill>
                <a:effectLst/>
                <a:latin typeface="Calibri (Body)"/>
              </a:rPr>
              <a:t>rogram break</a:t>
            </a:r>
            <a:r>
              <a:rPr lang="vi-VN" sz="2000" b="0" i="0">
                <a:solidFill>
                  <a:srgbClr val="1B1B1B"/>
                </a:solidFill>
                <a:effectLst/>
                <a:latin typeface="Calibri (Body)"/>
              </a:rPr>
              <a:t>.</a:t>
            </a:r>
          </a:p>
          <a:p>
            <a:pPr marL="342900" indent="-342900">
              <a:buFont typeface="Courier New" panose="02070309020205020404" pitchFamily="49" charset="0"/>
              <a:buChar char="o"/>
            </a:pPr>
            <a:r>
              <a:rPr lang="vi-VN" sz="2000" b="0" i="0">
                <a:solidFill>
                  <a:srgbClr val="1B1B1B"/>
                </a:solidFill>
                <a:effectLst/>
                <a:latin typeface="Calibri (Body)"/>
              </a:rPr>
              <a:t>Segment này có quyền read, write.</a:t>
            </a:r>
          </a:p>
          <a:p>
            <a:pPr algn="l"/>
            <a:endParaRPr lang="vi-VN" sz="2000" b="0" i="0">
              <a:solidFill>
                <a:srgbClr val="1B1B1B"/>
              </a:solidFill>
              <a:effectLst/>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pic>
        <p:nvPicPr>
          <p:cNvPr id="4" name="Picture 3">
            <a:extLst>
              <a:ext uri="{FF2B5EF4-FFF2-40B4-BE49-F238E27FC236}">
                <a16:creationId xmlns:a16="http://schemas.microsoft.com/office/drawing/2014/main" id="{BFDE68C0-0FCC-4ED3-A04D-244C710D7C0E}"/>
              </a:ext>
            </a:extLst>
          </p:cNvPr>
          <p:cNvPicPr>
            <a:picLocks noChangeAspect="1"/>
          </p:cNvPicPr>
          <p:nvPr/>
        </p:nvPicPr>
        <p:blipFill>
          <a:blip r:embed="rId3"/>
          <a:stretch>
            <a:fillRect/>
          </a:stretch>
        </p:blipFill>
        <p:spPr>
          <a:xfrm>
            <a:off x="5266114" y="790478"/>
            <a:ext cx="6677530" cy="5441501"/>
          </a:xfrm>
          <a:prstGeom prst="rect">
            <a:avLst/>
          </a:prstGeom>
        </p:spPr>
      </p:pic>
    </p:spTree>
    <p:extLst>
      <p:ext uri="{BB962C8B-B14F-4D97-AF65-F5344CB8AC3E}">
        <p14:creationId xmlns:p14="http://schemas.microsoft.com/office/powerpoint/2010/main" val="123052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Memory layout của một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188611" y="2371870"/>
            <a:ext cx="4666023" cy="3492868"/>
          </a:xfrm>
          <a:prstGeom prst="rect">
            <a:avLst/>
          </a:prstGeom>
        </p:spPr>
        <p:txBody>
          <a:bodyPr vert="horz" lIns="91440" tIns="45720" rIns="91440" bIns="45720" rtlCol="0">
            <a:normAutofit/>
          </a:bodyPr>
          <a:lstStyle/>
          <a:p>
            <a:pPr algn="l"/>
            <a:endParaRPr lang="vi-VN" sz="2000" b="0" i="0">
              <a:solidFill>
                <a:srgbClr val="1B1B1B"/>
              </a:solidFill>
              <a:effectLst/>
              <a:latin typeface="Open Sans" panose="020B0606030504020204" pitchFamily="34" charset="0"/>
            </a:endParaRPr>
          </a:p>
          <a:p>
            <a:pPr marL="342900" indent="-228600">
              <a:lnSpc>
                <a:spcPct val="90000"/>
              </a:lnSpc>
              <a:spcAft>
                <a:spcPts val="600"/>
              </a:spcAft>
              <a:buFont typeface="Arial" panose="020B0604020202020204" pitchFamily="34" charset="0"/>
              <a:buChar char="•"/>
            </a:pPr>
            <a:r>
              <a:rPr lang="vi-VN" sz="2000" b="0" i="0">
                <a:solidFill>
                  <a:srgbClr val="1B1B1B"/>
                </a:solidFill>
                <a:effectLst/>
                <a:latin typeface="Calibri (Body)"/>
              </a:rPr>
              <a:t>Đoạn mã sau đây là một ví dụ thể hiện việc ánh xạ giữa các biến trong C với các segments trong process.</a:t>
            </a:r>
            <a:endParaRPr lang="en-US" sz="2000">
              <a:latin typeface="Calibri (Body)"/>
            </a:endParaRPr>
          </a:p>
        </p:txBody>
      </p:sp>
      <p:pic>
        <p:nvPicPr>
          <p:cNvPr id="3" name="Picture 2" descr="Graphical user interface, text, application&#10;&#10;Description automatically generated">
            <a:extLst>
              <a:ext uri="{FF2B5EF4-FFF2-40B4-BE49-F238E27FC236}">
                <a16:creationId xmlns:a16="http://schemas.microsoft.com/office/drawing/2014/main" id="{4709C672-4A44-4EC6-874E-8DE9F0E69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432" y="2285540"/>
            <a:ext cx="6858957" cy="3734551"/>
          </a:xfrm>
          <a:prstGeom prst="rect">
            <a:avLst/>
          </a:prstGeom>
        </p:spPr>
      </p:pic>
    </p:spTree>
    <p:extLst>
      <p:ext uri="{BB962C8B-B14F-4D97-AF65-F5344CB8AC3E}">
        <p14:creationId xmlns:p14="http://schemas.microsoft.com/office/powerpoint/2010/main" val="251718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Thao tác với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188611" y="2285541"/>
            <a:ext cx="4666023" cy="3579197"/>
          </a:xfrm>
          <a:prstGeom prst="rect">
            <a:avLst/>
          </a:prstGeom>
        </p:spPr>
        <p:txBody>
          <a:bodyPr vert="horz" lIns="91440" tIns="45720" rIns="91440" bIns="45720" rtlCol="0">
            <a:normAutofit/>
          </a:bodyPr>
          <a:lstStyle/>
          <a:p>
            <a:pPr algn="l"/>
            <a:endParaRPr lang="vi-VN" sz="2000" b="0" i="0">
              <a:solidFill>
                <a:srgbClr val="1B1B1B"/>
              </a:solidFill>
              <a:effectLst/>
              <a:latin typeface="Open Sans" panose="020B0606030504020204" pitchFamily="34" charset="0"/>
            </a:endParaRPr>
          </a:p>
          <a:p>
            <a:pPr marL="114300">
              <a:lnSpc>
                <a:spcPct val="90000"/>
              </a:lnSpc>
              <a:spcAft>
                <a:spcPts val="600"/>
              </a:spcAft>
            </a:pPr>
            <a:r>
              <a:rPr lang="en-US" sz="2000" b="1" i="0">
                <a:solidFill>
                  <a:srgbClr val="1B1B1B"/>
                </a:solidFill>
                <a:effectLst/>
                <a:latin typeface="Calibri (Body)"/>
              </a:rPr>
              <a:t>Tạo một tiến trình mới</a:t>
            </a:r>
            <a:r>
              <a:rPr lang="en-US" sz="2000" b="0" i="0">
                <a:solidFill>
                  <a:srgbClr val="1B1B1B"/>
                </a:solidFill>
                <a:effectLst/>
                <a:latin typeface="Calibri (Body)"/>
              </a:rPr>
              <a:t>.</a:t>
            </a:r>
          </a:p>
          <a:p>
            <a:pPr marL="457200" indent="-342900">
              <a:lnSpc>
                <a:spcPct val="90000"/>
              </a:lnSpc>
              <a:spcAft>
                <a:spcPts val="600"/>
              </a:spcAft>
              <a:buFont typeface="Courier New" panose="02070309020205020404" pitchFamily="49" charset="0"/>
              <a:buChar char="o"/>
            </a:pPr>
            <a:r>
              <a:rPr lang="en-US" sz="2000">
                <a:solidFill>
                  <a:srgbClr val="1B1B1B"/>
                </a:solidFill>
                <a:latin typeface="Calibri (Body)"/>
              </a:rPr>
              <a:t>Sử dụng system call fork().</a:t>
            </a:r>
          </a:p>
          <a:p>
            <a:pPr marL="457200" indent="-342900">
              <a:lnSpc>
                <a:spcPct val="90000"/>
              </a:lnSpc>
              <a:spcAft>
                <a:spcPts val="600"/>
              </a:spcAft>
              <a:buFont typeface="Courier New" panose="02070309020205020404" pitchFamily="49" charset="0"/>
              <a:buChar char="o"/>
            </a:pPr>
            <a:r>
              <a:rPr lang="en-US" sz="2000">
                <a:solidFill>
                  <a:srgbClr val="1B1B1B"/>
                </a:solidFill>
                <a:latin typeface="Calibri (Body)"/>
              </a:rPr>
              <a:t>Tiến trình gọi fork() được gọi là tiến trình cha mẹ (parent process).</a:t>
            </a:r>
          </a:p>
          <a:p>
            <a:pPr marL="457200" indent="-342900">
              <a:lnSpc>
                <a:spcPct val="90000"/>
              </a:lnSpc>
              <a:spcAft>
                <a:spcPts val="600"/>
              </a:spcAft>
              <a:buFont typeface="Courier New" panose="02070309020205020404" pitchFamily="49" charset="0"/>
              <a:buChar char="o"/>
            </a:pPr>
            <a:r>
              <a:rPr lang="en-US" sz="2000">
                <a:solidFill>
                  <a:srgbClr val="1B1B1B"/>
                </a:solidFill>
                <a:latin typeface="Calibri (Body)"/>
              </a:rPr>
              <a:t>Tiến trình mới được tạo ra gọi là tiến trình con (child process)</a:t>
            </a:r>
          </a:p>
          <a:p>
            <a:pPr marL="457200" indent="-342900">
              <a:lnSpc>
                <a:spcPct val="90000"/>
              </a:lnSpc>
              <a:spcAft>
                <a:spcPts val="600"/>
              </a:spcAft>
              <a:buFont typeface="Courier New" panose="02070309020205020404" pitchFamily="49" charset="0"/>
              <a:buChar char="o"/>
            </a:pPr>
            <a:r>
              <a:rPr lang="en-US" sz="2000">
                <a:solidFill>
                  <a:srgbClr val="1B1B1B"/>
                </a:solidFill>
                <a:latin typeface="Calibri (Body)"/>
              </a:rPr>
              <a:t>Tiến trình init là tiến trình đầu tiên được chạy, là cha của mọi tiến trình khác và có pid là 1.</a:t>
            </a:r>
          </a:p>
        </p:txBody>
      </p:sp>
      <p:pic>
        <p:nvPicPr>
          <p:cNvPr id="4" name="Picture 3">
            <a:extLst>
              <a:ext uri="{FF2B5EF4-FFF2-40B4-BE49-F238E27FC236}">
                <a16:creationId xmlns:a16="http://schemas.microsoft.com/office/drawing/2014/main" id="{193B01CD-863D-49D7-9282-EA1D0C051CC5}"/>
              </a:ext>
            </a:extLst>
          </p:cNvPr>
          <p:cNvPicPr>
            <a:picLocks noChangeAspect="1"/>
          </p:cNvPicPr>
          <p:nvPr/>
        </p:nvPicPr>
        <p:blipFill>
          <a:blip r:embed="rId3"/>
          <a:stretch>
            <a:fillRect/>
          </a:stretch>
        </p:blipFill>
        <p:spPr>
          <a:xfrm>
            <a:off x="5212080" y="1267225"/>
            <a:ext cx="6979920" cy="5082253"/>
          </a:xfrm>
          <a:prstGeom prst="rect">
            <a:avLst/>
          </a:prstGeom>
        </p:spPr>
      </p:pic>
    </p:spTree>
    <p:extLst>
      <p:ext uri="{BB962C8B-B14F-4D97-AF65-F5344CB8AC3E}">
        <p14:creationId xmlns:p14="http://schemas.microsoft.com/office/powerpoint/2010/main" val="186876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Thao tác với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50660"/>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188610" y="2294685"/>
            <a:ext cx="4666023" cy="3492868"/>
          </a:xfrm>
          <a:prstGeom prst="rect">
            <a:avLst/>
          </a:prstGeom>
        </p:spPr>
        <p:txBody>
          <a:bodyPr vert="horz" lIns="91440" tIns="45720" rIns="91440" bIns="45720" rtlCol="0">
            <a:normAutofit/>
          </a:bodyPr>
          <a:lstStyle/>
          <a:p>
            <a:pPr algn="l"/>
            <a:endParaRPr lang="vi-VN" sz="2000" b="0" i="0">
              <a:solidFill>
                <a:srgbClr val="1B1B1B"/>
              </a:solidFill>
              <a:effectLst/>
              <a:latin typeface="Calibri (Body)"/>
            </a:endParaRPr>
          </a:p>
          <a:p>
            <a:pPr marL="114300">
              <a:lnSpc>
                <a:spcPct val="90000"/>
              </a:lnSpc>
              <a:spcAft>
                <a:spcPts val="600"/>
              </a:spcAft>
            </a:pPr>
            <a:r>
              <a:rPr lang="en-US" sz="2000" b="1" i="0">
                <a:solidFill>
                  <a:srgbClr val="1B1B1B"/>
                </a:solidFill>
                <a:effectLst/>
                <a:latin typeface="Calibri (Body)"/>
              </a:rPr>
              <a:t>Chạy một chương trình mới</a:t>
            </a:r>
            <a:r>
              <a:rPr lang="en-US" sz="2000" b="0" i="0">
                <a:solidFill>
                  <a:srgbClr val="1B1B1B"/>
                </a:solidFill>
                <a:effectLst/>
                <a:latin typeface="Calibri (Body)"/>
              </a:rPr>
              <a:t>.</a:t>
            </a:r>
          </a:p>
          <a:p>
            <a:pPr marL="457200" indent="-342900">
              <a:lnSpc>
                <a:spcPct val="90000"/>
              </a:lnSpc>
              <a:spcAft>
                <a:spcPts val="600"/>
              </a:spcAft>
              <a:buFont typeface="Courier New" panose="02070309020205020404" pitchFamily="49" charset="0"/>
              <a:buChar char="o"/>
            </a:pPr>
            <a:r>
              <a:rPr lang="en-US" sz="2000" b="0" i="0">
                <a:solidFill>
                  <a:srgbClr val="1B1B1B"/>
                </a:solidFill>
                <a:effectLst/>
                <a:latin typeface="Calibri (Body)"/>
              </a:rPr>
              <a:t>T</a:t>
            </a:r>
            <a:r>
              <a:rPr lang="vi-VN" sz="2000" b="0" i="0">
                <a:solidFill>
                  <a:srgbClr val="1B1B1B"/>
                </a:solidFill>
                <a:effectLst/>
                <a:latin typeface="Calibri (Body)"/>
              </a:rPr>
              <a:t>rong nhiều trường hợp bạn đang có một tiến trình A đang thực thi và bạn muốn chạy một chương trình B nào đó từ tiến trình A hoặc con của nó. Điều này hoàn toàn có thể thực hiện được thông qua việc sử dụng một danh sách các hàm thuộc dòng </a:t>
            </a:r>
            <a:r>
              <a:rPr lang="vi-VN" sz="2000" b="1" i="1">
                <a:solidFill>
                  <a:srgbClr val="1B1B1B"/>
                </a:solidFill>
                <a:effectLst/>
                <a:latin typeface="Calibri (Body)"/>
              </a:rPr>
              <a:t>exec</a:t>
            </a:r>
            <a:r>
              <a:rPr lang="vi-VN" sz="2000" b="0" i="0">
                <a:solidFill>
                  <a:srgbClr val="1B1B1B"/>
                </a:solidFill>
                <a:effectLst/>
                <a:latin typeface="Calibri (Body)"/>
              </a:rPr>
              <a:t>.</a:t>
            </a:r>
            <a:endParaRPr lang="en-US" sz="2000">
              <a:latin typeface="Calibri (Body)"/>
            </a:endParaRPr>
          </a:p>
          <a:p>
            <a:pPr marL="114300">
              <a:lnSpc>
                <a:spcPct val="90000"/>
              </a:lnSpc>
              <a:spcAft>
                <a:spcPts val="600"/>
              </a:spcAft>
            </a:pPr>
            <a:endParaRPr lang="en-US" sz="2000" b="0" i="0">
              <a:solidFill>
                <a:srgbClr val="1B1B1B"/>
              </a:solidFill>
              <a:effectLst/>
              <a:latin typeface="Calibri (Body)"/>
            </a:endParaRPr>
          </a:p>
          <a:p>
            <a:pPr marL="114300">
              <a:lnSpc>
                <a:spcPct val="90000"/>
              </a:lnSpc>
              <a:spcAft>
                <a:spcPts val="600"/>
              </a:spcAft>
            </a:pPr>
            <a:endParaRPr lang="en-US" sz="2000" b="0" i="0">
              <a:solidFill>
                <a:srgbClr val="1B1B1B"/>
              </a:solidFill>
              <a:effectLst/>
              <a:latin typeface="Calibri (Body)"/>
            </a:endParaRPr>
          </a:p>
        </p:txBody>
      </p:sp>
      <p:pic>
        <p:nvPicPr>
          <p:cNvPr id="3" name="Picture 2">
            <a:extLst>
              <a:ext uri="{FF2B5EF4-FFF2-40B4-BE49-F238E27FC236}">
                <a16:creationId xmlns:a16="http://schemas.microsoft.com/office/drawing/2014/main" id="{5AC62E7F-86C5-42BB-A289-8CF875C08ADD}"/>
              </a:ext>
            </a:extLst>
          </p:cNvPr>
          <p:cNvPicPr>
            <a:picLocks noChangeAspect="1"/>
          </p:cNvPicPr>
          <p:nvPr/>
        </p:nvPicPr>
        <p:blipFill>
          <a:blip r:embed="rId3"/>
          <a:stretch>
            <a:fillRect/>
          </a:stretch>
        </p:blipFill>
        <p:spPr>
          <a:xfrm>
            <a:off x="5236733" y="2371871"/>
            <a:ext cx="6573167" cy="3492868"/>
          </a:xfrm>
          <a:prstGeom prst="rect">
            <a:avLst/>
          </a:prstGeom>
        </p:spPr>
      </p:pic>
    </p:spTree>
    <p:extLst>
      <p:ext uri="{BB962C8B-B14F-4D97-AF65-F5344CB8AC3E}">
        <p14:creationId xmlns:p14="http://schemas.microsoft.com/office/powerpoint/2010/main" val="2670570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Thao tác với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29540" y="2322791"/>
            <a:ext cx="4666023" cy="3492868"/>
          </a:xfrm>
          <a:prstGeom prst="rect">
            <a:avLst/>
          </a:prstGeom>
        </p:spPr>
        <p:txBody>
          <a:bodyPr vert="horz" lIns="91440" tIns="45720" rIns="91440" bIns="45720" rtlCol="0">
            <a:normAutofit/>
          </a:bodyPr>
          <a:lstStyle/>
          <a:p>
            <a:pPr algn="l"/>
            <a:endParaRPr lang="vi-VN" sz="2000" b="0" i="0">
              <a:solidFill>
                <a:srgbClr val="1B1B1B"/>
              </a:solidFill>
              <a:effectLst/>
              <a:latin typeface="Calibri (Body)"/>
            </a:endParaRPr>
          </a:p>
          <a:p>
            <a:pPr marL="342900" indent="-342900" algn="l">
              <a:buFont typeface="Arial" panose="020B0604020202020204" pitchFamily="34" charset="0"/>
              <a:buChar char="•"/>
            </a:pPr>
            <a:r>
              <a:rPr lang="en-US" sz="2000" b="1" i="0">
                <a:solidFill>
                  <a:srgbClr val="1B1B1B"/>
                </a:solidFill>
                <a:effectLst/>
                <a:latin typeface="Open Sans" panose="020B0606030504020204" pitchFamily="34" charset="0"/>
              </a:rPr>
              <a:t>execl()</a:t>
            </a:r>
          </a:p>
          <a:p>
            <a:pPr marL="114300">
              <a:lnSpc>
                <a:spcPct val="90000"/>
              </a:lnSpc>
              <a:spcAft>
                <a:spcPts val="600"/>
              </a:spcAft>
            </a:pPr>
            <a:endParaRPr lang="en-US" sz="2000" b="0" i="0">
              <a:solidFill>
                <a:srgbClr val="1B1B1B"/>
              </a:solidFill>
              <a:effectLst/>
              <a:latin typeface="Calibri (Body)"/>
            </a:endParaRPr>
          </a:p>
          <a:p>
            <a:pPr marL="114300">
              <a:lnSpc>
                <a:spcPct val="90000"/>
              </a:lnSpc>
              <a:spcAft>
                <a:spcPts val="600"/>
              </a:spcAft>
            </a:pPr>
            <a:endParaRPr lang="en-US" sz="2000" b="0" i="0">
              <a:solidFill>
                <a:srgbClr val="1B1B1B"/>
              </a:solidFill>
              <a:effectLst/>
              <a:latin typeface="Calibri (Body)"/>
            </a:endParaRPr>
          </a:p>
        </p:txBody>
      </p:sp>
      <p:grpSp>
        <p:nvGrpSpPr>
          <p:cNvPr id="9" name="Group 8">
            <a:extLst>
              <a:ext uri="{FF2B5EF4-FFF2-40B4-BE49-F238E27FC236}">
                <a16:creationId xmlns:a16="http://schemas.microsoft.com/office/drawing/2014/main" id="{56013AC9-7888-4870-A040-98159D9D879C}"/>
              </a:ext>
            </a:extLst>
          </p:cNvPr>
          <p:cNvGrpSpPr/>
          <p:nvPr/>
        </p:nvGrpSpPr>
        <p:grpSpPr>
          <a:xfrm>
            <a:off x="4978448" y="2722902"/>
            <a:ext cx="6936438" cy="946964"/>
            <a:chOff x="0" y="1419690"/>
            <a:chExt cx="6900512" cy="4019400"/>
          </a:xfrm>
        </p:grpSpPr>
        <p:sp>
          <p:nvSpPr>
            <p:cNvPr id="10" name="Rectangle 9">
              <a:extLst>
                <a:ext uri="{FF2B5EF4-FFF2-40B4-BE49-F238E27FC236}">
                  <a16:creationId xmlns:a16="http://schemas.microsoft.com/office/drawing/2014/main" id="{41FA0D0E-19A0-4331-82C7-37DFCAD9A70C}"/>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TextBox 10">
              <a:extLst>
                <a:ext uri="{FF2B5EF4-FFF2-40B4-BE49-F238E27FC236}">
                  <a16:creationId xmlns:a16="http://schemas.microsoft.com/office/drawing/2014/main" id="{30B1D89B-772C-423B-9EF3-FF38E4DBB77A}"/>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0" lvl="1" algn="l" defTabSz="977900">
                <a:lnSpc>
                  <a:spcPct val="90000"/>
                </a:lnSpc>
                <a:spcBef>
                  <a:spcPct val="0"/>
                </a:spcBef>
                <a:spcAft>
                  <a:spcPct val="15000"/>
                </a:spcAft>
              </a:pPr>
              <a:r>
                <a:rPr lang="en-US" sz="2000" b="0" i="0">
                  <a:solidFill>
                    <a:schemeClr val="tx1"/>
                  </a:solidFill>
                  <a:effectLst/>
                  <a:latin typeface="SFMono-Regular"/>
                </a:rPr>
                <a:t>int execl(const char *path, char *const argv[]);</a:t>
              </a:r>
              <a:endParaRPr lang="en-US" sz="2000" kern="1200">
                <a:solidFill>
                  <a:schemeClr val="tx1"/>
                </a:solidFill>
              </a:endParaRPr>
            </a:p>
          </p:txBody>
        </p:sp>
      </p:grpSp>
      <p:grpSp>
        <p:nvGrpSpPr>
          <p:cNvPr id="12" name="Group 11">
            <a:extLst>
              <a:ext uri="{FF2B5EF4-FFF2-40B4-BE49-F238E27FC236}">
                <a16:creationId xmlns:a16="http://schemas.microsoft.com/office/drawing/2014/main" id="{E6A2E53B-5966-4659-A9C3-6AB65B2C6FA7}"/>
              </a:ext>
            </a:extLst>
          </p:cNvPr>
          <p:cNvGrpSpPr/>
          <p:nvPr/>
        </p:nvGrpSpPr>
        <p:grpSpPr>
          <a:xfrm>
            <a:off x="5028081" y="2172354"/>
            <a:ext cx="4954424" cy="399031"/>
            <a:chOff x="345025" y="1094970"/>
            <a:chExt cx="4830358" cy="649440"/>
          </a:xfrm>
        </p:grpSpPr>
        <p:sp>
          <p:nvSpPr>
            <p:cNvPr id="13" name="Rectangle: Rounded Corners 12">
              <a:extLst>
                <a:ext uri="{FF2B5EF4-FFF2-40B4-BE49-F238E27FC236}">
                  <a16:creationId xmlns:a16="http://schemas.microsoft.com/office/drawing/2014/main" id="{B5B55763-B4F4-4033-87E5-D9E4124B7EDA}"/>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103E0B1B-6B80-4FA5-AD2F-00A69BC9109A}"/>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e</a:t>
              </a:r>
              <a:r>
                <a:rPr lang="en-US" sz="2200" kern="1200"/>
                <a:t>xecl</a:t>
              </a:r>
              <a:r>
                <a:rPr lang="en-US" sz="2200"/>
                <a:t>()</a:t>
              </a:r>
              <a:endParaRPr lang="en-US" sz="2200" kern="1200"/>
            </a:p>
          </p:txBody>
        </p:sp>
      </p:grpSp>
      <p:pic>
        <p:nvPicPr>
          <p:cNvPr id="4" name="Picture 3">
            <a:extLst>
              <a:ext uri="{FF2B5EF4-FFF2-40B4-BE49-F238E27FC236}">
                <a16:creationId xmlns:a16="http://schemas.microsoft.com/office/drawing/2014/main" id="{3207AC04-D9B5-4189-A056-B34E1DAC75A6}"/>
              </a:ext>
            </a:extLst>
          </p:cNvPr>
          <p:cNvPicPr>
            <a:picLocks noChangeAspect="1"/>
          </p:cNvPicPr>
          <p:nvPr/>
        </p:nvPicPr>
        <p:blipFill>
          <a:blip r:embed="rId3"/>
          <a:stretch>
            <a:fillRect/>
          </a:stretch>
        </p:blipFill>
        <p:spPr>
          <a:xfrm>
            <a:off x="4978448" y="3970681"/>
            <a:ext cx="6936438" cy="1752845"/>
          </a:xfrm>
          <a:prstGeom prst="rect">
            <a:avLst/>
          </a:prstGeom>
        </p:spPr>
      </p:pic>
    </p:spTree>
    <p:extLst>
      <p:ext uri="{BB962C8B-B14F-4D97-AF65-F5344CB8AC3E}">
        <p14:creationId xmlns:p14="http://schemas.microsoft.com/office/powerpoint/2010/main" val="329943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Thao tác với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96166" y="2285541"/>
            <a:ext cx="4666023" cy="3492868"/>
          </a:xfrm>
          <a:prstGeom prst="rect">
            <a:avLst/>
          </a:prstGeom>
        </p:spPr>
        <p:txBody>
          <a:bodyPr vert="horz" lIns="91440" tIns="45720" rIns="91440" bIns="45720" rtlCol="0">
            <a:normAutofit/>
          </a:bodyPr>
          <a:lstStyle/>
          <a:p>
            <a:pPr algn="l"/>
            <a:endParaRPr lang="vi-VN" sz="2000" b="0" i="0">
              <a:solidFill>
                <a:srgbClr val="1B1B1B"/>
              </a:solidFill>
              <a:effectLst/>
              <a:latin typeface="Calibri (Body)"/>
            </a:endParaRPr>
          </a:p>
          <a:p>
            <a:pPr algn="l"/>
            <a:r>
              <a:rPr lang="en-US" sz="2000" b="1" i="0">
                <a:solidFill>
                  <a:srgbClr val="1B1B1B"/>
                </a:solidFill>
                <a:effectLst/>
                <a:latin typeface="Calibri (Body)"/>
              </a:rPr>
              <a:t>Kết thúc tiến trình</a:t>
            </a:r>
          </a:p>
          <a:p>
            <a:pPr marL="342900" indent="-342900">
              <a:buFont typeface="Arial" panose="020B0604020202020204" pitchFamily="34" charset="0"/>
              <a:buChar char="•"/>
            </a:pPr>
            <a:r>
              <a:rPr lang="en-US" sz="2000" i="0">
                <a:solidFill>
                  <a:srgbClr val="1B1B1B"/>
                </a:solidFill>
                <a:effectLst/>
                <a:latin typeface="Calibri (Body)"/>
              </a:rPr>
              <a:t>Kết thúc bình thường (normally termination)</a:t>
            </a:r>
          </a:p>
          <a:p>
            <a:pPr marL="800100" lvl="1" indent="-342900">
              <a:buFont typeface="Courier New" panose="02070309020205020404" pitchFamily="49" charset="0"/>
              <a:buChar char="o"/>
            </a:pPr>
            <a:r>
              <a:rPr lang="vi-VN" sz="2000" b="0" i="0">
                <a:solidFill>
                  <a:srgbClr val="1B1B1B"/>
                </a:solidFill>
                <a:effectLst/>
                <a:latin typeface="Calibri (Body)"/>
              </a:rPr>
              <a:t>Một process có thể hoàn thành việc thực thi của nó một các</a:t>
            </a:r>
            <a:r>
              <a:rPr lang="en-US" sz="2000" b="0" i="0">
                <a:solidFill>
                  <a:srgbClr val="1B1B1B"/>
                </a:solidFill>
                <a:effectLst/>
                <a:latin typeface="Calibri (Body)"/>
              </a:rPr>
              <a:t>h bình thường</a:t>
            </a:r>
            <a:r>
              <a:rPr lang="vi-VN" sz="2000" b="0" i="0">
                <a:solidFill>
                  <a:srgbClr val="1B1B1B"/>
                </a:solidFill>
                <a:effectLst/>
                <a:latin typeface="Calibri (Body)"/>
              </a:rPr>
              <a:t> bằng cách gọi system call </a:t>
            </a:r>
            <a:r>
              <a:rPr lang="vi-VN" sz="2000" b="1" i="0">
                <a:solidFill>
                  <a:srgbClr val="1B1B1B"/>
                </a:solidFill>
                <a:effectLst/>
                <a:latin typeface="Calibri (Body)"/>
              </a:rPr>
              <a:t>_exit()</a:t>
            </a:r>
            <a:r>
              <a:rPr lang="en-US" sz="2000">
                <a:solidFill>
                  <a:srgbClr val="1B1B1B"/>
                </a:solidFill>
                <a:latin typeface="Calibri (Body)"/>
              </a:rPr>
              <a:t> hoặc dùng hàm exit().</a:t>
            </a:r>
            <a:endParaRPr lang="en-US" sz="2000" i="0">
              <a:solidFill>
                <a:srgbClr val="1B1B1B"/>
              </a:solidFill>
              <a:effectLst/>
              <a:latin typeface="Calibri (Body)"/>
            </a:endParaRPr>
          </a:p>
          <a:p>
            <a:pPr algn="l"/>
            <a:endParaRPr lang="en-US" sz="2000" b="1" i="0">
              <a:solidFill>
                <a:srgbClr val="1B1B1B"/>
              </a:solidFill>
              <a:effectLst/>
              <a:latin typeface="Calibri (Body)"/>
            </a:endParaRPr>
          </a:p>
          <a:p>
            <a:pPr marL="114300">
              <a:lnSpc>
                <a:spcPct val="90000"/>
              </a:lnSpc>
              <a:spcAft>
                <a:spcPts val="600"/>
              </a:spcAft>
            </a:pPr>
            <a:endParaRPr lang="en-US" sz="2000" b="0" i="0">
              <a:solidFill>
                <a:srgbClr val="1B1B1B"/>
              </a:solidFill>
              <a:effectLst/>
              <a:latin typeface="Calibri (Body)"/>
            </a:endParaRPr>
          </a:p>
          <a:p>
            <a:pPr marL="114300">
              <a:lnSpc>
                <a:spcPct val="90000"/>
              </a:lnSpc>
              <a:spcAft>
                <a:spcPts val="600"/>
              </a:spcAft>
            </a:pPr>
            <a:endParaRPr lang="en-US" sz="2000" b="0" i="0">
              <a:solidFill>
                <a:srgbClr val="1B1B1B"/>
              </a:solidFill>
              <a:effectLst/>
              <a:latin typeface="Calibri (Body)"/>
            </a:endParaRPr>
          </a:p>
        </p:txBody>
      </p:sp>
      <p:grpSp>
        <p:nvGrpSpPr>
          <p:cNvPr id="15" name="Group 14">
            <a:extLst>
              <a:ext uri="{FF2B5EF4-FFF2-40B4-BE49-F238E27FC236}">
                <a16:creationId xmlns:a16="http://schemas.microsoft.com/office/drawing/2014/main" id="{373228EB-E27A-477C-996E-B16F6ABF7789}"/>
              </a:ext>
            </a:extLst>
          </p:cNvPr>
          <p:cNvGrpSpPr/>
          <p:nvPr/>
        </p:nvGrpSpPr>
        <p:grpSpPr>
          <a:xfrm>
            <a:off x="4962189" y="2854377"/>
            <a:ext cx="6936438" cy="946964"/>
            <a:chOff x="0" y="1419690"/>
            <a:chExt cx="6900512" cy="4019400"/>
          </a:xfrm>
        </p:grpSpPr>
        <p:sp>
          <p:nvSpPr>
            <p:cNvPr id="16" name="Rectangle 15">
              <a:extLst>
                <a:ext uri="{FF2B5EF4-FFF2-40B4-BE49-F238E27FC236}">
                  <a16:creationId xmlns:a16="http://schemas.microsoft.com/office/drawing/2014/main" id="{FF0EB66A-DF6B-45E2-8678-8155C28A4C90}"/>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9" name="TextBox 18">
              <a:extLst>
                <a:ext uri="{FF2B5EF4-FFF2-40B4-BE49-F238E27FC236}">
                  <a16:creationId xmlns:a16="http://schemas.microsoft.com/office/drawing/2014/main" id="{EFF7F48F-4616-45C2-9150-72374ACEF609}"/>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0" lvl="1" algn="l" defTabSz="977900">
                <a:lnSpc>
                  <a:spcPct val="90000"/>
                </a:lnSpc>
                <a:spcBef>
                  <a:spcPct val="0"/>
                </a:spcBef>
                <a:spcAft>
                  <a:spcPct val="15000"/>
                </a:spcAft>
              </a:pPr>
              <a:r>
                <a:rPr lang="en-US" sz="2000" b="0" i="0">
                  <a:solidFill>
                    <a:schemeClr val="tx1"/>
                  </a:solidFill>
                  <a:effectLst/>
                  <a:latin typeface="SFMono-Regular"/>
                </a:rPr>
                <a:t>void _exit(int status);</a:t>
              </a:r>
              <a:endParaRPr lang="en-US" sz="2000" kern="1200">
                <a:solidFill>
                  <a:schemeClr val="tx1"/>
                </a:solidFill>
              </a:endParaRPr>
            </a:p>
          </p:txBody>
        </p:sp>
      </p:grpSp>
      <p:grpSp>
        <p:nvGrpSpPr>
          <p:cNvPr id="20" name="Group 19">
            <a:extLst>
              <a:ext uri="{FF2B5EF4-FFF2-40B4-BE49-F238E27FC236}">
                <a16:creationId xmlns:a16="http://schemas.microsoft.com/office/drawing/2014/main" id="{B62CE632-0327-40EC-B74A-0F49FA2306FB}"/>
              </a:ext>
            </a:extLst>
          </p:cNvPr>
          <p:cNvGrpSpPr/>
          <p:nvPr/>
        </p:nvGrpSpPr>
        <p:grpSpPr>
          <a:xfrm>
            <a:off x="5011822" y="2303829"/>
            <a:ext cx="4954424" cy="399031"/>
            <a:chOff x="345025" y="1094970"/>
            <a:chExt cx="4830358" cy="649440"/>
          </a:xfrm>
        </p:grpSpPr>
        <p:sp>
          <p:nvSpPr>
            <p:cNvPr id="21" name="Rectangle: Rounded Corners 20">
              <a:extLst>
                <a:ext uri="{FF2B5EF4-FFF2-40B4-BE49-F238E27FC236}">
                  <a16:creationId xmlns:a16="http://schemas.microsoft.com/office/drawing/2014/main" id="{50D65BCB-2646-46EA-86C4-91AD24CEBC3C}"/>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2" name="Rectangle: Rounded Corners 9">
              <a:extLst>
                <a:ext uri="{FF2B5EF4-FFF2-40B4-BE49-F238E27FC236}">
                  <a16:creationId xmlns:a16="http://schemas.microsoft.com/office/drawing/2014/main" id="{50AF8DB5-ABB9-430C-A8AD-8E1D0E4D737B}"/>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_exit()</a:t>
              </a:r>
              <a:endParaRPr lang="en-US" sz="2200" kern="1200"/>
            </a:p>
          </p:txBody>
        </p:sp>
      </p:grpSp>
      <p:grpSp>
        <p:nvGrpSpPr>
          <p:cNvPr id="23" name="Group 22">
            <a:extLst>
              <a:ext uri="{FF2B5EF4-FFF2-40B4-BE49-F238E27FC236}">
                <a16:creationId xmlns:a16="http://schemas.microsoft.com/office/drawing/2014/main" id="{380CCF8C-4297-415C-97C9-49774BEA31FD}"/>
              </a:ext>
            </a:extLst>
          </p:cNvPr>
          <p:cNvGrpSpPr/>
          <p:nvPr/>
        </p:nvGrpSpPr>
        <p:grpSpPr>
          <a:xfrm>
            <a:off x="4962189" y="4763212"/>
            <a:ext cx="6936438" cy="946964"/>
            <a:chOff x="0" y="1419690"/>
            <a:chExt cx="6900512" cy="4019400"/>
          </a:xfrm>
        </p:grpSpPr>
        <p:sp>
          <p:nvSpPr>
            <p:cNvPr id="24" name="Rectangle 23">
              <a:extLst>
                <a:ext uri="{FF2B5EF4-FFF2-40B4-BE49-F238E27FC236}">
                  <a16:creationId xmlns:a16="http://schemas.microsoft.com/office/drawing/2014/main" id="{0D132C93-829D-4C99-BEEB-96999228F626}"/>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a:extLst>
                <a:ext uri="{FF2B5EF4-FFF2-40B4-BE49-F238E27FC236}">
                  <a16:creationId xmlns:a16="http://schemas.microsoft.com/office/drawing/2014/main" id="{14038804-B76F-4178-9F68-10F4056E3FE5}"/>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0" lvl="1" algn="l" defTabSz="977900">
                <a:lnSpc>
                  <a:spcPct val="90000"/>
                </a:lnSpc>
                <a:spcBef>
                  <a:spcPct val="0"/>
                </a:spcBef>
                <a:spcAft>
                  <a:spcPct val="15000"/>
                </a:spcAft>
              </a:pPr>
              <a:r>
                <a:rPr lang="en-US" sz="2000" b="0" i="0">
                  <a:solidFill>
                    <a:schemeClr val="tx1"/>
                  </a:solidFill>
                  <a:effectLst/>
                  <a:latin typeface="SFMono-Regular"/>
                </a:rPr>
                <a:t>void exit(int status);</a:t>
              </a:r>
              <a:endParaRPr lang="en-US" sz="2000" kern="1200">
                <a:solidFill>
                  <a:schemeClr val="tx1"/>
                </a:solidFill>
              </a:endParaRPr>
            </a:p>
          </p:txBody>
        </p:sp>
      </p:grpSp>
      <p:grpSp>
        <p:nvGrpSpPr>
          <p:cNvPr id="26" name="Group 25">
            <a:extLst>
              <a:ext uri="{FF2B5EF4-FFF2-40B4-BE49-F238E27FC236}">
                <a16:creationId xmlns:a16="http://schemas.microsoft.com/office/drawing/2014/main" id="{00ECF59E-E48B-4620-8BA1-E07D99B85719}"/>
              </a:ext>
            </a:extLst>
          </p:cNvPr>
          <p:cNvGrpSpPr/>
          <p:nvPr/>
        </p:nvGrpSpPr>
        <p:grpSpPr>
          <a:xfrm>
            <a:off x="5011822" y="4212664"/>
            <a:ext cx="4954424" cy="399031"/>
            <a:chOff x="345025" y="1094970"/>
            <a:chExt cx="4830358" cy="649440"/>
          </a:xfrm>
        </p:grpSpPr>
        <p:sp>
          <p:nvSpPr>
            <p:cNvPr id="28" name="Rectangle: Rounded Corners 27">
              <a:extLst>
                <a:ext uri="{FF2B5EF4-FFF2-40B4-BE49-F238E27FC236}">
                  <a16:creationId xmlns:a16="http://schemas.microsoft.com/office/drawing/2014/main" id="{594C58A0-C62F-488E-8988-02B5AFBCA967}"/>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0" name="Rectangle: Rounded Corners 9">
              <a:extLst>
                <a:ext uri="{FF2B5EF4-FFF2-40B4-BE49-F238E27FC236}">
                  <a16:creationId xmlns:a16="http://schemas.microsoft.com/office/drawing/2014/main" id="{3EA566D0-FD19-4329-8A69-EA742C86EFD1}"/>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exit()</a:t>
              </a:r>
              <a:endParaRPr lang="en-US" sz="2200" kern="1200"/>
            </a:p>
          </p:txBody>
        </p:sp>
      </p:grpSp>
    </p:spTree>
    <p:extLst>
      <p:ext uri="{BB962C8B-B14F-4D97-AF65-F5344CB8AC3E}">
        <p14:creationId xmlns:p14="http://schemas.microsoft.com/office/powerpoint/2010/main" val="37458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Thao tác với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96166" y="2285541"/>
            <a:ext cx="4666023" cy="3492868"/>
          </a:xfrm>
          <a:prstGeom prst="rect">
            <a:avLst/>
          </a:prstGeom>
        </p:spPr>
        <p:txBody>
          <a:bodyPr vert="horz" lIns="91440" tIns="45720" rIns="91440" bIns="45720" rtlCol="0">
            <a:normAutofit/>
          </a:bodyPr>
          <a:lstStyle/>
          <a:p>
            <a:pPr algn="l"/>
            <a:endParaRPr lang="vi-VN" sz="2000" b="0" i="0">
              <a:solidFill>
                <a:srgbClr val="1B1B1B"/>
              </a:solidFill>
              <a:effectLst/>
              <a:latin typeface="Calibri (Body)"/>
            </a:endParaRPr>
          </a:p>
          <a:p>
            <a:pPr algn="l"/>
            <a:r>
              <a:rPr lang="en-US" sz="2000" b="1" i="0">
                <a:solidFill>
                  <a:srgbClr val="1B1B1B"/>
                </a:solidFill>
                <a:effectLst/>
                <a:latin typeface="Calibri (Body)"/>
              </a:rPr>
              <a:t>Kết thúc tiến trình</a:t>
            </a:r>
          </a:p>
          <a:p>
            <a:pPr marL="342900" indent="-342900">
              <a:buFont typeface="Arial" panose="020B0604020202020204" pitchFamily="34" charset="0"/>
              <a:buChar char="•"/>
            </a:pPr>
            <a:r>
              <a:rPr lang="en-US" sz="2000" i="0">
                <a:solidFill>
                  <a:srgbClr val="1B1B1B"/>
                </a:solidFill>
                <a:effectLst/>
                <a:latin typeface="Calibri (Body)"/>
              </a:rPr>
              <a:t>Kết thúc bất thường (abnormally termination)</a:t>
            </a:r>
          </a:p>
          <a:p>
            <a:pPr marL="800100" lvl="1" indent="-342900">
              <a:buFont typeface="Courier New" panose="02070309020205020404" pitchFamily="49" charset="0"/>
              <a:buChar char="o"/>
            </a:pPr>
            <a:r>
              <a:rPr lang="vi-VN" sz="2000" b="0" i="0">
                <a:solidFill>
                  <a:srgbClr val="1B1B1B"/>
                </a:solidFill>
                <a:effectLst/>
                <a:latin typeface="Calibri (Body)"/>
              </a:rPr>
              <a:t>Một process có thể </a:t>
            </a:r>
            <a:r>
              <a:rPr lang="en-US" sz="2000" b="0" i="0">
                <a:solidFill>
                  <a:srgbClr val="1B1B1B"/>
                </a:solidFill>
                <a:effectLst/>
                <a:latin typeface="Calibri (Body)"/>
              </a:rPr>
              <a:t>bị kết thúc bằng cách sử dụng câu lệnh </a:t>
            </a:r>
            <a:r>
              <a:rPr lang="en-US" sz="2000" b="1" i="0">
                <a:solidFill>
                  <a:srgbClr val="1B1B1B"/>
                </a:solidFill>
                <a:effectLst/>
                <a:latin typeface="Calibri (Body)"/>
              </a:rPr>
              <a:t>kill</a:t>
            </a:r>
            <a:r>
              <a:rPr lang="en-US" sz="2000" b="0" i="0">
                <a:solidFill>
                  <a:srgbClr val="1B1B1B"/>
                </a:solidFill>
                <a:effectLst/>
                <a:latin typeface="Calibri (Body)"/>
              </a:rPr>
              <a:t> trong linux</a:t>
            </a:r>
            <a:endParaRPr lang="en-US" sz="2000" i="0">
              <a:solidFill>
                <a:srgbClr val="1B1B1B"/>
              </a:solidFill>
              <a:effectLst/>
              <a:latin typeface="Calibri (Body)"/>
            </a:endParaRPr>
          </a:p>
          <a:p>
            <a:pPr algn="l"/>
            <a:endParaRPr lang="en-US" sz="2000" b="1" i="0">
              <a:solidFill>
                <a:srgbClr val="1B1B1B"/>
              </a:solidFill>
              <a:effectLst/>
              <a:latin typeface="Calibri (Body)"/>
            </a:endParaRPr>
          </a:p>
          <a:p>
            <a:pPr marL="114300">
              <a:lnSpc>
                <a:spcPct val="90000"/>
              </a:lnSpc>
              <a:spcAft>
                <a:spcPts val="600"/>
              </a:spcAft>
            </a:pPr>
            <a:endParaRPr lang="en-US" sz="2000" b="0" i="0">
              <a:solidFill>
                <a:srgbClr val="1B1B1B"/>
              </a:solidFill>
              <a:effectLst/>
              <a:latin typeface="Calibri (Body)"/>
            </a:endParaRPr>
          </a:p>
          <a:p>
            <a:pPr marL="114300">
              <a:lnSpc>
                <a:spcPct val="90000"/>
              </a:lnSpc>
              <a:spcAft>
                <a:spcPts val="600"/>
              </a:spcAft>
            </a:pPr>
            <a:endParaRPr lang="en-US" sz="2000" b="0" i="0">
              <a:solidFill>
                <a:srgbClr val="1B1B1B"/>
              </a:solidFill>
              <a:effectLst/>
              <a:latin typeface="Calibri (Body)"/>
            </a:endParaRPr>
          </a:p>
        </p:txBody>
      </p:sp>
      <p:pic>
        <p:nvPicPr>
          <p:cNvPr id="1026" name="Picture 2">
            <a:extLst>
              <a:ext uri="{FF2B5EF4-FFF2-40B4-BE49-F238E27FC236}">
                <a16:creationId xmlns:a16="http://schemas.microsoft.com/office/drawing/2014/main" id="{2CC67DE0-0373-48E3-8AB2-544F6FCEB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2241467"/>
            <a:ext cx="7195274" cy="353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96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a:extLst>
              <a:ext uri="{FF2B5EF4-FFF2-40B4-BE49-F238E27FC236}">
                <a16:creationId xmlns:a16="http://schemas.microsoft.com/office/drawing/2014/main" id="{95B29738-DA09-4CAC-B701-8D5F6119229E}"/>
              </a:ext>
            </a:extLst>
          </p:cNvPr>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a:extLst>
              <a:ext uri="{FF2B5EF4-FFF2-40B4-BE49-F238E27FC236}">
                <a16:creationId xmlns:a16="http://schemas.microsoft.com/office/drawing/2014/main" id="{88CA1216-325F-4B6E-9429-5C4C8B4DC6A3}"/>
              </a:ext>
            </a:extLst>
          </p:cNvPr>
          <p:cNvGrpSpPr/>
          <p:nvPr/>
        </p:nvGrpSpPr>
        <p:grpSpPr>
          <a:xfrm>
            <a:off x="5254999" y="2285541"/>
            <a:ext cx="6812603" cy="1431342"/>
            <a:chOff x="0" y="1419690"/>
            <a:chExt cx="6900512" cy="4019400"/>
          </a:xfrm>
        </p:grpSpPr>
        <p:sp>
          <p:nvSpPr>
            <p:cNvPr id="11" name="Rectangle 10">
              <a:extLst>
                <a:ext uri="{FF2B5EF4-FFF2-40B4-BE49-F238E27FC236}">
                  <a16:creationId xmlns:a16="http://schemas.microsoft.com/office/drawing/2014/main" id="{FA68F38C-C895-40D9-8046-0EFBF0742B4E}"/>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8C136C30-6236-4722-9CD4-4E3068CE2F8D}"/>
                </a:ext>
              </a:extLst>
            </p:cNvPr>
            <p:cNvSpPr txBox="1"/>
            <p:nvPr/>
          </p:nvSpPr>
          <p:spPr>
            <a:xfrm>
              <a:off x="1" y="1419690"/>
              <a:ext cx="6833424"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Viết một chương trình A tạo ra một tiến trình con B rồi in ra PID và PPID của chúng.</a:t>
              </a:r>
            </a:p>
          </p:txBody>
        </p:sp>
      </p:grpSp>
      <p:grpSp>
        <p:nvGrpSpPr>
          <p:cNvPr id="13" name="Group 12">
            <a:extLst>
              <a:ext uri="{FF2B5EF4-FFF2-40B4-BE49-F238E27FC236}">
                <a16:creationId xmlns:a16="http://schemas.microsoft.com/office/drawing/2014/main" id="{B7E83E32-68C9-411D-B355-B44BDF929882}"/>
              </a:ext>
            </a:extLst>
          </p:cNvPr>
          <p:cNvGrpSpPr/>
          <p:nvPr/>
        </p:nvGrpSpPr>
        <p:grpSpPr>
          <a:xfrm>
            <a:off x="5266114" y="1772311"/>
            <a:ext cx="1089047" cy="349072"/>
            <a:chOff x="345025" y="1094970"/>
            <a:chExt cx="4830358" cy="649440"/>
          </a:xfrm>
        </p:grpSpPr>
        <p:sp>
          <p:nvSpPr>
            <p:cNvPr id="14" name="Rectangle: Rounded Corners 13">
              <a:extLst>
                <a:ext uri="{FF2B5EF4-FFF2-40B4-BE49-F238E27FC236}">
                  <a16:creationId xmlns:a16="http://schemas.microsoft.com/office/drawing/2014/main" id="{198E9AE8-6031-402A-95C9-6FCBAEC1D84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5" name="Rectangle: Rounded Corners 9">
              <a:extLst>
                <a:ext uri="{FF2B5EF4-FFF2-40B4-BE49-F238E27FC236}">
                  <a16:creationId xmlns:a16="http://schemas.microsoft.com/office/drawing/2014/main" id="{A437C797-4AAE-4A18-AF4E-9DC0790B7232}"/>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p>
          </p:txBody>
        </p:sp>
      </p:grpSp>
      <p:grpSp>
        <p:nvGrpSpPr>
          <p:cNvPr id="16" name="Group 15">
            <a:extLst>
              <a:ext uri="{FF2B5EF4-FFF2-40B4-BE49-F238E27FC236}">
                <a16:creationId xmlns:a16="http://schemas.microsoft.com/office/drawing/2014/main" id="{253262CE-465C-481E-A00C-8635A081A9DA}"/>
              </a:ext>
            </a:extLst>
          </p:cNvPr>
          <p:cNvGrpSpPr/>
          <p:nvPr/>
        </p:nvGrpSpPr>
        <p:grpSpPr>
          <a:xfrm>
            <a:off x="5254999" y="4347963"/>
            <a:ext cx="6812603" cy="2308717"/>
            <a:chOff x="0" y="1419688"/>
            <a:chExt cx="6900512" cy="4650018"/>
          </a:xfrm>
        </p:grpSpPr>
        <p:sp>
          <p:nvSpPr>
            <p:cNvPr id="19" name="Rectangle 18">
              <a:extLst>
                <a:ext uri="{FF2B5EF4-FFF2-40B4-BE49-F238E27FC236}">
                  <a16:creationId xmlns:a16="http://schemas.microsoft.com/office/drawing/2014/main" id="{C14B55D8-CF1D-4A65-9663-7AF7E4C877D7}"/>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TextBox 19">
              <a:extLst>
                <a:ext uri="{FF2B5EF4-FFF2-40B4-BE49-F238E27FC236}">
                  <a16:creationId xmlns:a16="http://schemas.microsoft.com/office/drawing/2014/main" id="{9F323046-C7A4-45F2-A339-E0E2DE304FE2}"/>
                </a:ext>
              </a:extLst>
            </p:cNvPr>
            <p:cNvSpPr txBox="1"/>
            <p:nvPr/>
          </p:nvSpPr>
          <p:spPr>
            <a:xfrm>
              <a:off x="1" y="1419688"/>
              <a:ext cx="6558368" cy="46500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Viết một chương trình A tạo ra một tiến trình con B. Bên trong A thực hiện tạo ra file hello.txt nằm ở đường dẫn ./log/hello.txt và ghi thông điệp vào file đấy. Ở B sẽ thực hiện đọc lại nội dung file và in ra màn hình.</a:t>
              </a:r>
            </a:p>
          </p:txBody>
        </p:sp>
      </p:grpSp>
      <p:grpSp>
        <p:nvGrpSpPr>
          <p:cNvPr id="21" name="Group 20">
            <a:extLst>
              <a:ext uri="{FF2B5EF4-FFF2-40B4-BE49-F238E27FC236}">
                <a16:creationId xmlns:a16="http://schemas.microsoft.com/office/drawing/2014/main" id="{98C0EF01-BD65-4564-BE23-60011180269B}"/>
              </a:ext>
            </a:extLst>
          </p:cNvPr>
          <p:cNvGrpSpPr/>
          <p:nvPr/>
        </p:nvGrpSpPr>
        <p:grpSpPr>
          <a:xfrm>
            <a:off x="5254999" y="3864215"/>
            <a:ext cx="1089047" cy="349072"/>
            <a:chOff x="345025" y="1094970"/>
            <a:chExt cx="4830358" cy="649440"/>
          </a:xfrm>
        </p:grpSpPr>
        <p:sp>
          <p:nvSpPr>
            <p:cNvPr id="22" name="Rectangle: Rounded Corners 21">
              <a:extLst>
                <a:ext uri="{FF2B5EF4-FFF2-40B4-BE49-F238E27FC236}">
                  <a16:creationId xmlns:a16="http://schemas.microsoft.com/office/drawing/2014/main" id="{05E576C2-5E58-4225-8B80-8C92A1820FFC}"/>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a:lstStyle/>
            <a:p>
              <a:endParaRPr lang="en-US"/>
            </a:p>
          </p:txBody>
        </p:sp>
        <p:sp>
          <p:nvSpPr>
            <p:cNvPr id="23" name="Rectangle: Rounded Corners 9">
              <a:extLst>
                <a:ext uri="{FF2B5EF4-FFF2-40B4-BE49-F238E27FC236}">
                  <a16:creationId xmlns:a16="http://schemas.microsoft.com/office/drawing/2014/main" id="{7F1EE727-2CAE-4EE8-BBDE-1CE38346AA8A}"/>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2</a:t>
              </a:r>
            </a:p>
          </p:txBody>
        </p:sp>
      </p:grpSp>
    </p:spTree>
    <p:extLst>
      <p:ext uri="{BB962C8B-B14F-4D97-AF65-F5344CB8AC3E}">
        <p14:creationId xmlns:p14="http://schemas.microsoft.com/office/powerpoint/2010/main" val="32782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88905591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6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45" name="Rectangle 4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88807789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Giới thiệu</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5228797" y="2489474"/>
            <a:ext cx="6762739" cy="1297124"/>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Chương trình là một nhóm các câu lệnh thực thi một nhiệm cụ thể, được thể hiện bằng các file thực thi và nằm trên ổ cứng máy tính. </a:t>
              </a:r>
              <a:endParaRPr lang="en-US" sz="2000" kern="1200"/>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1938926"/>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Program</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latin typeface="Calibri (Body)"/>
              </a:rPr>
              <a:t>Chương trình (program) và tiến trình (process) là hai thuật ngữ có liên quan tới nhau. </a:t>
            </a:r>
          </a:p>
          <a:p>
            <a:pPr marL="342900" indent="-228600">
              <a:lnSpc>
                <a:spcPct val="90000"/>
              </a:lnSpc>
              <a:spcAft>
                <a:spcPts val="600"/>
              </a:spcAft>
              <a:buFont typeface="Arial" panose="020B0604020202020204" pitchFamily="34" charset="0"/>
              <a:buChar char="•"/>
            </a:pPr>
            <a:r>
              <a:rPr lang="en-US" sz="2000">
                <a:latin typeface="Calibri (Body)"/>
              </a:rPr>
              <a:t>Cần phải phân biệt giữa chương trình và tiếng trình.</a:t>
            </a:r>
          </a:p>
          <a:p>
            <a:pPr marL="342900" indent="-228600">
              <a:lnSpc>
                <a:spcPct val="90000"/>
              </a:lnSpc>
              <a:spcAft>
                <a:spcPts val="600"/>
              </a:spcAft>
              <a:buFont typeface="Arial" panose="020B0604020202020204" pitchFamily="34" charset="0"/>
              <a:buChar char="•"/>
            </a:pPr>
            <a:r>
              <a:rPr lang="vi-VN" sz="2000" b="0" i="0">
                <a:solidFill>
                  <a:srgbClr val="1B1B1B"/>
                </a:solidFill>
                <a:effectLst/>
                <a:latin typeface="Calibri (Body)"/>
              </a:rPr>
              <a:t>Mỗi một process có một mã dùng để định danh gọi là process ID (PID), đây là số nguyên dương và duy nhất cho mỗi process trên hệ thống</a:t>
            </a:r>
            <a:r>
              <a:rPr lang="en-US" sz="2000" b="0" i="0">
                <a:solidFill>
                  <a:srgbClr val="1B1B1B"/>
                </a:solidFill>
                <a:effectLst/>
                <a:latin typeface="Calibri (Body)"/>
              </a:rPr>
              <a:t>.</a:t>
            </a: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20" name="Group 19">
            <a:extLst>
              <a:ext uri="{FF2B5EF4-FFF2-40B4-BE49-F238E27FC236}">
                <a16:creationId xmlns:a16="http://schemas.microsoft.com/office/drawing/2014/main" id="{D85D0654-3679-4C87-8F86-D85A2207C67A}"/>
              </a:ext>
            </a:extLst>
          </p:cNvPr>
          <p:cNvGrpSpPr/>
          <p:nvPr/>
        </p:nvGrpSpPr>
        <p:grpSpPr>
          <a:xfrm>
            <a:off x="5228797" y="4723283"/>
            <a:ext cx="6762739" cy="1297124"/>
            <a:chOff x="0" y="1419690"/>
            <a:chExt cx="6900512" cy="4019400"/>
          </a:xfrm>
        </p:grpSpPr>
        <p:sp>
          <p:nvSpPr>
            <p:cNvPr id="21" name="Rectangle 20">
              <a:extLst>
                <a:ext uri="{FF2B5EF4-FFF2-40B4-BE49-F238E27FC236}">
                  <a16:creationId xmlns:a16="http://schemas.microsoft.com/office/drawing/2014/main" id="{9D83B660-BCBC-4369-87D1-445EEE23D47A}"/>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9F901949-035B-4E52-9641-70E161625619}"/>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Tiến trình là một chương trình đang được thực thi và sử dụng tài nguyên của hệ thống. </a:t>
              </a:r>
              <a:endParaRPr lang="en-US" sz="2000" kern="1200"/>
            </a:p>
          </p:txBody>
        </p:sp>
      </p:grpSp>
      <p:grpSp>
        <p:nvGrpSpPr>
          <p:cNvPr id="23" name="Group 22">
            <a:extLst>
              <a:ext uri="{FF2B5EF4-FFF2-40B4-BE49-F238E27FC236}">
                <a16:creationId xmlns:a16="http://schemas.microsoft.com/office/drawing/2014/main" id="{5B9C7F5F-197D-4B3D-9CE5-33229730388C}"/>
              </a:ext>
            </a:extLst>
          </p:cNvPr>
          <p:cNvGrpSpPr/>
          <p:nvPr/>
        </p:nvGrpSpPr>
        <p:grpSpPr>
          <a:xfrm>
            <a:off x="5228798" y="4172735"/>
            <a:ext cx="4830358" cy="649440"/>
            <a:chOff x="345025" y="1094970"/>
            <a:chExt cx="4830358" cy="649440"/>
          </a:xfrm>
        </p:grpSpPr>
        <p:sp>
          <p:nvSpPr>
            <p:cNvPr id="24" name="Rectangle: Rounded Corners 23">
              <a:extLst>
                <a:ext uri="{FF2B5EF4-FFF2-40B4-BE49-F238E27FC236}">
                  <a16:creationId xmlns:a16="http://schemas.microsoft.com/office/drawing/2014/main" id="{14F72F7B-3B2D-4538-879D-503B2B3AC265}"/>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5" name="Rectangle: Rounded Corners 9">
              <a:extLst>
                <a:ext uri="{FF2B5EF4-FFF2-40B4-BE49-F238E27FC236}">
                  <a16:creationId xmlns:a16="http://schemas.microsoft.com/office/drawing/2014/main" id="{A1576E6B-D7B5-412B-BB35-01EB71372BE5}"/>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Process</a:t>
              </a:r>
            </a:p>
          </p:txBody>
        </p:sp>
      </p:grpSp>
    </p:spTree>
    <p:extLst>
      <p:ext uri="{BB962C8B-B14F-4D97-AF65-F5344CB8AC3E}">
        <p14:creationId xmlns:p14="http://schemas.microsoft.com/office/powerpoint/2010/main" val="6598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i="0"/>
              <a:t>Command-line Arguments</a:t>
            </a:r>
            <a:endParaRPr lang="en-US" sz="3600" b="0"/>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5055098" y="2854377"/>
            <a:ext cx="6936438" cy="796984"/>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Số lượng tham số truyền vào hàm main().</a:t>
              </a:r>
              <a:endParaRPr lang="en-US" sz="2000" kern="1200"/>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104731" y="2303829"/>
            <a:ext cx="4954424" cy="399031"/>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argc</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Mỗi một chương trình đều bắt đầu khởi chạy từ hàm main().</a:t>
            </a:r>
          </a:p>
          <a:p>
            <a:pPr marL="342900" indent="-228600">
              <a:lnSpc>
                <a:spcPct val="90000"/>
              </a:lnSpc>
              <a:spcAft>
                <a:spcPts val="600"/>
              </a:spcAft>
              <a:buFont typeface="Arial" panose="020B0604020202020204" pitchFamily="34" charset="0"/>
              <a:buChar char="•"/>
            </a:pPr>
            <a:r>
              <a:rPr lang="en-US" sz="2000"/>
              <a:t>Khi chạy chương trình, các tham số môi trường (command-line arguments) sẽ được truyền qua hai đối số trong hàm main().</a:t>
            </a:r>
          </a:p>
          <a:p>
            <a:pPr marL="914400" lvl="1" indent="-342900">
              <a:lnSpc>
                <a:spcPct val="90000"/>
              </a:lnSpc>
              <a:spcAft>
                <a:spcPts val="600"/>
              </a:spcAft>
              <a:buFont typeface="Courier New" panose="02070309020205020404" pitchFamily="49" charset="0"/>
              <a:buChar char="o"/>
            </a:pPr>
            <a:r>
              <a:rPr lang="en-US" sz="2000"/>
              <a:t>argc</a:t>
            </a:r>
          </a:p>
          <a:p>
            <a:pPr marL="914400" lvl="1" indent="-342900">
              <a:lnSpc>
                <a:spcPct val="90000"/>
              </a:lnSpc>
              <a:spcAft>
                <a:spcPts val="600"/>
              </a:spcAft>
              <a:buFont typeface="Courier New" panose="02070309020205020404" pitchFamily="49" charset="0"/>
              <a:buChar char="o"/>
            </a:pPr>
            <a:r>
              <a:rPr lang="en-US" sz="2000"/>
              <a:t>argv[]</a:t>
            </a:r>
          </a:p>
          <a:p>
            <a:pPr marL="571500" lvl="1">
              <a:lnSpc>
                <a:spcPct val="90000"/>
              </a:lnSpc>
              <a:spcAft>
                <a:spcPts val="600"/>
              </a:spcAft>
            </a:pPr>
            <a:endParaRPr lang="en-US" sz="2000"/>
          </a:p>
          <a:p>
            <a:pPr marL="342900" indent="-228600">
              <a:lnSpc>
                <a:spcPct val="90000"/>
              </a:lnSpc>
              <a:spcAft>
                <a:spcPts val="600"/>
              </a:spcAft>
              <a:buFont typeface="Arial" panose="020B0604020202020204" pitchFamily="34" charset="0"/>
              <a:buChar char="•"/>
            </a:pPr>
            <a:endParaRPr lang="en-US" sz="2000" b="1"/>
          </a:p>
        </p:txBody>
      </p:sp>
      <p:sp>
        <p:nvSpPr>
          <p:cNvPr id="19" name="TextBox 18">
            <a:extLst>
              <a:ext uri="{FF2B5EF4-FFF2-40B4-BE49-F238E27FC236}">
                <a16:creationId xmlns:a16="http://schemas.microsoft.com/office/drawing/2014/main" id="{2AC3795E-ACD5-4219-8A12-5672D3FFC37D}"/>
              </a:ext>
            </a:extLst>
          </p:cNvPr>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0" name="Group 19">
            <a:extLst>
              <a:ext uri="{FF2B5EF4-FFF2-40B4-BE49-F238E27FC236}">
                <a16:creationId xmlns:a16="http://schemas.microsoft.com/office/drawing/2014/main" id="{D85D0654-3679-4C87-8F86-D85A2207C67A}"/>
              </a:ext>
            </a:extLst>
          </p:cNvPr>
          <p:cNvGrpSpPr/>
          <p:nvPr/>
        </p:nvGrpSpPr>
        <p:grpSpPr>
          <a:xfrm>
            <a:off x="5055098" y="5088186"/>
            <a:ext cx="6936438" cy="946964"/>
            <a:chOff x="0" y="1419690"/>
            <a:chExt cx="6900512" cy="4019400"/>
          </a:xfrm>
        </p:grpSpPr>
        <p:sp>
          <p:nvSpPr>
            <p:cNvPr id="21" name="Rectangle 20">
              <a:extLst>
                <a:ext uri="{FF2B5EF4-FFF2-40B4-BE49-F238E27FC236}">
                  <a16:creationId xmlns:a16="http://schemas.microsoft.com/office/drawing/2014/main" id="{9D83B660-BCBC-4369-87D1-445EEE23D47A}"/>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9F901949-035B-4E52-9641-70E161625619}"/>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Mảng con trỏ trỏ tới các tham số được truyền cho chương trình đó. </a:t>
              </a:r>
              <a:endParaRPr lang="en-US" sz="2000" kern="1200"/>
            </a:p>
          </p:txBody>
        </p:sp>
      </p:grpSp>
      <p:grpSp>
        <p:nvGrpSpPr>
          <p:cNvPr id="23" name="Group 22">
            <a:extLst>
              <a:ext uri="{FF2B5EF4-FFF2-40B4-BE49-F238E27FC236}">
                <a16:creationId xmlns:a16="http://schemas.microsoft.com/office/drawing/2014/main" id="{5B9C7F5F-197D-4B3D-9CE5-33229730388C}"/>
              </a:ext>
            </a:extLst>
          </p:cNvPr>
          <p:cNvGrpSpPr/>
          <p:nvPr/>
        </p:nvGrpSpPr>
        <p:grpSpPr>
          <a:xfrm>
            <a:off x="5104731" y="4537638"/>
            <a:ext cx="4954424" cy="399031"/>
            <a:chOff x="345025" y="1094970"/>
            <a:chExt cx="4830358" cy="649440"/>
          </a:xfrm>
        </p:grpSpPr>
        <p:sp>
          <p:nvSpPr>
            <p:cNvPr id="24" name="Rectangle: Rounded Corners 23">
              <a:extLst>
                <a:ext uri="{FF2B5EF4-FFF2-40B4-BE49-F238E27FC236}">
                  <a16:creationId xmlns:a16="http://schemas.microsoft.com/office/drawing/2014/main" id="{14F72F7B-3B2D-4538-879D-503B2B3AC265}"/>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5" name="Rectangle: Rounded Corners 9">
              <a:extLst>
                <a:ext uri="{FF2B5EF4-FFF2-40B4-BE49-F238E27FC236}">
                  <a16:creationId xmlns:a16="http://schemas.microsoft.com/office/drawing/2014/main" id="{A1576E6B-D7B5-412B-BB35-01EB71372BE5}"/>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a</a:t>
              </a:r>
              <a:r>
                <a:rPr lang="en-US" sz="2200" kern="1200"/>
                <a:t>rgv[]</a:t>
              </a:r>
            </a:p>
          </p:txBody>
        </p:sp>
      </p:grpSp>
    </p:spTree>
    <p:extLst>
      <p:ext uri="{BB962C8B-B14F-4D97-AF65-F5344CB8AC3E}">
        <p14:creationId xmlns:p14="http://schemas.microsoft.com/office/powerpoint/2010/main" val="354314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i="0"/>
              <a:t>Command-line Arguments</a:t>
            </a:r>
            <a:endParaRPr lang="en-US" sz="3600" b="0"/>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59645" y="2527224"/>
            <a:ext cx="4674011" cy="3492868"/>
          </a:xfrm>
          <a:prstGeom prst="rect">
            <a:avLst/>
          </a:prstGeom>
        </p:spPr>
        <p:txBody>
          <a:bodyPr vert="horz" lIns="91440" tIns="45720" rIns="91440" bIns="45720" rtlCol="0">
            <a:normAutofit/>
          </a:bodyPr>
          <a:lstStyle/>
          <a:p>
            <a:pPr marL="914400" lvl="1" indent="-342900">
              <a:lnSpc>
                <a:spcPct val="90000"/>
              </a:lnSpc>
              <a:spcAft>
                <a:spcPts val="600"/>
              </a:spcAft>
              <a:buFont typeface="Arial" panose="020B0604020202020204" pitchFamily="34" charset="0"/>
              <a:buChar char="•"/>
            </a:pPr>
            <a:r>
              <a:rPr lang="en-US" sz="2000"/>
              <a:t>Ví dụ tham số môi trường.		</a:t>
            </a:r>
          </a:p>
          <a:p>
            <a:pPr marL="342900" indent="-228600">
              <a:lnSpc>
                <a:spcPct val="90000"/>
              </a:lnSpc>
              <a:spcAft>
                <a:spcPts val="600"/>
              </a:spcAft>
              <a:buFont typeface="Arial" panose="020B0604020202020204" pitchFamily="34" charset="0"/>
              <a:buChar char="•"/>
            </a:pPr>
            <a:endParaRPr lang="en-US" sz="2000" b="1"/>
          </a:p>
        </p:txBody>
      </p:sp>
      <p:pic>
        <p:nvPicPr>
          <p:cNvPr id="3" name="Picture 2">
            <a:extLst>
              <a:ext uri="{FF2B5EF4-FFF2-40B4-BE49-F238E27FC236}">
                <a16:creationId xmlns:a16="http://schemas.microsoft.com/office/drawing/2014/main" id="{9F804D08-48CC-469D-8B26-CA86AD187BAE}"/>
              </a:ext>
            </a:extLst>
          </p:cNvPr>
          <p:cNvPicPr>
            <a:picLocks noChangeAspect="1"/>
          </p:cNvPicPr>
          <p:nvPr/>
        </p:nvPicPr>
        <p:blipFill>
          <a:blip r:embed="rId3"/>
          <a:stretch>
            <a:fillRect/>
          </a:stretch>
        </p:blipFill>
        <p:spPr>
          <a:xfrm>
            <a:off x="5057834" y="2285540"/>
            <a:ext cx="6984999" cy="3702725"/>
          </a:xfrm>
          <a:prstGeom prst="rect">
            <a:avLst/>
          </a:prstGeom>
        </p:spPr>
      </p:pic>
    </p:spTree>
    <p:extLst>
      <p:ext uri="{BB962C8B-B14F-4D97-AF65-F5344CB8AC3E}">
        <p14:creationId xmlns:p14="http://schemas.microsoft.com/office/powerpoint/2010/main" val="329303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Memory layout của một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37068" y="2527224"/>
            <a:ext cx="5192889" cy="3492868"/>
          </a:xfrm>
          <a:prstGeom prst="rect">
            <a:avLst/>
          </a:prstGeom>
        </p:spPr>
        <p:txBody>
          <a:bodyPr vert="horz" lIns="91440" tIns="45720" rIns="91440" bIns="45720" rtlCol="0">
            <a:normAutofit/>
          </a:bodyPr>
          <a:lstStyle/>
          <a:p>
            <a:pPr marL="914400" lvl="1" indent="-342900">
              <a:lnSpc>
                <a:spcPct val="90000"/>
              </a:lnSpc>
              <a:spcAft>
                <a:spcPts val="600"/>
              </a:spcAft>
              <a:buFont typeface="Arial" panose="020B0604020202020204" pitchFamily="34" charset="0"/>
              <a:buChar char="•"/>
            </a:pPr>
            <a:r>
              <a:rPr lang="vi-VN" sz="2000" b="0" i="0">
                <a:solidFill>
                  <a:srgbClr val="1B1B1B"/>
                </a:solidFill>
                <a:effectLst/>
                <a:latin typeface="Calibri (Body)"/>
              </a:rPr>
              <a:t>Bộ nhớ cấp phát cho mỗi một process được chia thành nhiều phần khác nhau. Thông thường chúng được gọi là các segments </a:t>
            </a:r>
            <a:r>
              <a:rPr lang="en-US" sz="2000" b="0" i="0">
                <a:solidFill>
                  <a:srgbClr val="1B1B1B"/>
                </a:solidFill>
                <a:effectLst/>
                <a:latin typeface="Calibri (Body)"/>
              </a:rPr>
              <a:t>(</a:t>
            </a:r>
            <a:r>
              <a:rPr lang="en-US" sz="2000">
                <a:solidFill>
                  <a:srgbClr val="1B1B1B"/>
                </a:solidFill>
                <a:latin typeface="Calibri (Body)"/>
              </a:rPr>
              <a:t>c</a:t>
            </a:r>
            <a:r>
              <a:rPr lang="vi-VN" sz="2000" b="0" i="0">
                <a:solidFill>
                  <a:srgbClr val="1B1B1B"/>
                </a:solidFill>
                <a:effectLst/>
                <a:latin typeface="Calibri (Body)"/>
              </a:rPr>
              <a:t>ác phân đoạn vùng nhớ</a:t>
            </a:r>
            <a:r>
              <a:rPr lang="en-US" sz="2000" b="0" i="0">
                <a:solidFill>
                  <a:srgbClr val="1B1B1B"/>
                </a:solidFill>
                <a:effectLst/>
                <a:latin typeface="Calibri (Body)"/>
              </a:rPr>
              <a:t>)</a:t>
            </a:r>
            <a:r>
              <a:rPr lang="vi-VN" sz="2000" b="0" i="0">
                <a:solidFill>
                  <a:srgbClr val="1B1B1B"/>
                </a:solidFill>
                <a:effectLst/>
                <a:latin typeface="Calibri (Body)"/>
              </a:rPr>
              <a:t>.</a:t>
            </a:r>
            <a:r>
              <a:rPr lang="en-US" sz="2000">
                <a:latin typeface="Calibri (Body)"/>
              </a:rPr>
              <a:t>	</a:t>
            </a:r>
          </a:p>
          <a:p>
            <a:pPr marL="342900" indent="-228600">
              <a:lnSpc>
                <a:spcPct val="90000"/>
              </a:lnSpc>
              <a:spcAft>
                <a:spcPts val="600"/>
              </a:spcAft>
              <a:buFont typeface="Arial" panose="020B0604020202020204" pitchFamily="34" charset="0"/>
              <a:buChar char="•"/>
            </a:pPr>
            <a:endParaRPr lang="en-US" sz="2000" b="1">
              <a:latin typeface="Calibri (Body)"/>
            </a:endParaRPr>
          </a:p>
        </p:txBody>
      </p:sp>
      <p:pic>
        <p:nvPicPr>
          <p:cNvPr id="4" name="Picture 3">
            <a:extLst>
              <a:ext uri="{FF2B5EF4-FFF2-40B4-BE49-F238E27FC236}">
                <a16:creationId xmlns:a16="http://schemas.microsoft.com/office/drawing/2014/main" id="{BFDE68C0-0FCC-4ED3-A04D-244C710D7C0E}"/>
              </a:ext>
            </a:extLst>
          </p:cNvPr>
          <p:cNvPicPr>
            <a:picLocks noChangeAspect="1"/>
          </p:cNvPicPr>
          <p:nvPr/>
        </p:nvPicPr>
        <p:blipFill>
          <a:blip r:embed="rId3"/>
          <a:stretch>
            <a:fillRect/>
          </a:stretch>
        </p:blipFill>
        <p:spPr>
          <a:xfrm>
            <a:off x="5266114" y="790478"/>
            <a:ext cx="6677530" cy="5441501"/>
          </a:xfrm>
          <a:prstGeom prst="rect">
            <a:avLst/>
          </a:prstGeom>
        </p:spPr>
      </p:pic>
    </p:spTree>
    <p:extLst>
      <p:ext uri="{BB962C8B-B14F-4D97-AF65-F5344CB8AC3E}">
        <p14:creationId xmlns:p14="http://schemas.microsoft.com/office/powerpoint/2010/main" val="55223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Memory layout của một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48356" y="2574654"/>
            <a:ext cx="5192889"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1" i="0">
                <a:solidFill>
                  <a:srgbClr val="1B1B1B"/>
                </a:solidFill>
                <a:effectLst/>
                <a:latin typeface="Calibri (Body)"/>
              </a:rPr>
              <a:t>Text segment</a:t>
            </a:r>
          </a:p>
          <a:p>
            <a:pPr marL="342900" indent="-342900">
              <a:buFont typeface="Courier New" panose="02070309020205020404" pitchFamily="49" charset="0"/>
              <a:buChar char="o"/>
            </a:pPr>
            <a:r>
              <a:rPr lang="vi-VN" sz="2000" b="0" i="0">
                <a:solidFill>
                  <a:srgbClr val="1B1B1B"/>
                </a:solidFill>
                <a:effectLst/>
                <a:latin typeface="Calibri (Body)"/>
              </a:rPr>
              <a:t>Chứa các chỉ lệnh ngôn ngữ máy (machine-language) của program.</a:t>
            </a:r>
          </a:p>
          <a:p>
            <a:pPr marL="342900" indent="-342900">
              <a:buFont typeface="Courier New" panose="02070309020205020404" pitchFamily="49" charset="0"/>
              <a:buChar char="o"/>
            </a:pPr>
            <a:r>
              <a:rPr lang="vi-VN" sz="2000" b="0" i="0">
                <a:solidFill>
                  <a:srgbClr val="1B1B1B"/>
                </a:solidFill>
                <a:effectLst/>
                <a:latin typeface="Calibri (Body)"/>
              </a:rPr>
              <a:t>Segment này có quyền read-only</a:t>
            </a:r>
            <a:r>
              <a:rPr lang="en-US" sz="2000" b="0" i="0">
                <a:solidFill>
                  <a:srgbClr val="1B1B1B"/>
                </a:solidFill>
                <a:effectLst/>
                <a:latin typeface="Calibri (Body)"/>
              </a:rPr>
              <a:t>.</a:t>
            </a: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pic>
        <p:nvPicPr>
          <p:cNvPr id="4" name="Picture 3">
            <a:extLst>
              <a:ext uri="{FF2B5EF4-FFF2-40B4-BE49-F238E27FC236}">
                <a16:creationId xmlns:a16="http://schemas.microsoft.com/office/drawing/2014/main" id="{BFDE68C0-0FCC-4ED3-A04D-244C710D7C0E}"/>
              </a:ext>
            </a:extLst>
          </p:cNvPr>
          <p:cNvPicPr>
            <a:picLocks noChangeAspect="1"/>
          </p:cNvPicPr>
          <p:nvPr/>
        </p:nvPicPr>
        <p:blipFill>
          <a:blip r:embed="rId3"/>
          <a:stretch>
            <a:fillRect/>
          </a:stretch>
        </p:blipFill>
        <p:spPr>
          <a:xfrm>
            <a:off x="5266114" y="790478"/>
            <a:ext cx="6677530" cy="5441501"/>
          </a:xfrm>
          <a:prstGeom prst="rect">
            <a:avLst/>
          </a:prstGeom>
        </p:spPr>
      </p:pic>
    </p:spTree>
    <p:extLst>
      <p:ext uri="{BB962C8B-B14F-4D97-AF65-F5344CB8AC3E}">
        <p14:creationId xmlns:p14="http://schemas.microsoft.com/office/powerpoint/2010/main" val="170949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Memory layout của một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48356" y="2574654"/>
            <a:ext cx="4702785"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1" i="0">
                <a:solidFill>
                  <a:srgbClr val="1B1B1B"/>
                </a:solidFill>
                <a:effectLst/>
                <a:latin typeface="Calibri (Body)"/>
              </a:rPr>
              <a:t> Initialized data segment</a:t>
            </a:r>
          </a:p>
          <a:p>
            <a:pPr marL="342900" indent="-342900">
              <a:buFont typeface="Courier New" panose="02070309020205020404" pitchFamily="49" charset="0"/>
              <a:buChar char="o"/>
            </a:pPr>
            <a:r>
              <a:rPr lang="vi-VN" sz="2000" b="0" i="0">
                <a:solidFill>
                  <a:srgbClr val="1B1B1B"/>
                </a:solidFill>
                <a:effectLst/>
                <a:latin typeface="Calibri (Body)"/>
              </a:rPr>
              <a:t>Bao gồm các biến global và biến static đã được khởi tạo một cách tường minh.</a:t>
            </a:r>
          </a:p>
          <a:p>
            <a:pPr marL="342900" indent="-342900">
              <a:buFont typeface="Courier New" panose="02070309020205020404" pitchFamily="49" charset="0"/>
              <a:buChar char="o"/>
            </a:pPr>
            <a:r>
              <a:rPr lang="vi-VN" sz="2000" b="0" i="0">
                <a:solidFill>
                  <a:srgbClr val="1B1B1B"/>
                </a:solidFill>
                <a:effectLst/>
                <a:latin typeface="Calibri (Body)"/>
              </a:rPr>
              <a:t>Segment này có quyền read, write.</a:t>
            </a:r>
          </a:p>
          <a:p>
            <a:pPr marL="342900" indent="-228600">
              <a:lnSpc>
                <a:spcPct val="90000"/>
              </a:lnSpc>
              <a:spcAft>
                <a:spcPts val="600"/>
              </a:spcAft>
              <a:buFont typeface="Arial" panose="020B0604020202020204" pitchFamily="34" charset="0"/>
              <a:buChar char="•"/>
            </a:pPr>
            <a:endParaRPr lang="en-US" sz="2000" b="1">
              <a:latin typeface="Calibri (Body)"/>
            </a:endParaRPr>
          </a:p>
        </p:txBody>
      </p:sp>
      <p:pic>
        <p:nvPicPr>
          <p:cNvPr id="4" name="Picture 3">
            <a:extLst>
              <a:ext uri="{FF2B5EF4-FFF2-40B4-BE49-F238E27FC236}">
                <a16:creationId xmlns:a16="http://schemas.microsoft.com/office/drawing/2014/main" id="{BFDE68C0-0FCC-4ED3-A04D-244C710D7C0E}"/>
              </a:ext>
            </a:extLst>
          </p:cNvPr>
          <p:cNvPicPr>
            <a:picLocks noChangeAspect="1"/>
          </p:cNvPicPr>
          <p:nvPr/>
        </p:nvPicPr>
        <p:blipFill>
          <a:blip r:embed="rId3"/>
          <a:stretch>
            <a:fillRect/>
          </a:stretch>
        </p:blipFill>
        <p:spPr>
          <a:xfrm>
            <a:off x="5519854" y="790478"/>
            <a:ext cx="6423790" cy="5441501"/>
          </a:xfrm>
          <a:prstGeom prst="rect">
            <a:avLst/>
          </a:prstGeom>
        </p:spPr>
      </p:pic>
    </p:spTree>
    <p:extLst>
      <p:ext uri="{BB962C8B-B14F-4D97-AF65-F5344CB8AC3E}">
        <p14:creationId xmlns:p14="http://schemas.microsoft.com/office/powerpoint/2010/main" val="169719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Memory layout của một Process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48357" y="2574654"/>
            <a:ext cx="4769402"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1" i="0">
                <a:solidFill>
                  <a:srgbClr val="1B1B1B"/>
                </a:solidFill>
                <a:effectLst/>
                <a:latin typeface="Calibri (Body)"/>
              </a:rPr>
              <a:t>Uninitialized data segment</a:t>
            </a:r>
          </a:p>
          <a:p>
            <a:pPr marL="342900" indent="-342900">
              <a:buFont typeface="Courier New" panose="02070309020205020404" pitchFamily="49" charset="0"/>
              <a:buChar char="o"/>
            </a:pPr>
            <a:r>
              <a:rPr lang="vi-VN" sz="2000" b="0" i="0">
                <a:solidFill>
                  <a:srgbClr val="1B1B1B"/>
                </a:solidFill>
                <a:effectLst/>
                <a:latin typeface="Calibri (Body)"/>
              </a:rPr>
              <a:t>Bao gồm các biến global và biến static không được khởi tạo tường minh.</a:t>
            </a:r>
          </a:p>
          <a:p>
            <a:pPr marL="342900" indent="-342900">
              <a:buFont typeface="Courier New" panose="02070309020205020404" pitchFamily="49" charset="0"/>
              <a:buChar char="o"/>
            </a:pPr>
            <a:r>
              <a:rPr lang="vi-VN" sz="2000" b="0" i="0">
                <a:solidFill>
                  <a:srgbClr val="1B1B1B"/>
                </a:solidFill>
                <a:effectLst/>
                <a:latin typeface="Calibri (Body)"/>
              </a:rPr>
              <a:t>Segment này có quyền read, write.</a:t>
            </a:r>
          </a:p>
          <a:p>
            <a:pPr marL="342900" indent="-228600">
              <a:lnSpc>
                <a:spcPct val="90000"/>
              </a:lnSpc>
              <a:spcAft>
                <a:spcPts val="600"/>
              </a:spcAft>
              <a:buFont typeface="Arial" panose="020B0604020202020204" pitchFamily="34" charset="0"/>
              <a:buChar char="•"/>
            </a:pPr>
            <a:endParaRPr lang="en-US" sz="2000" b="1">
              <a:latin typeface="Calibri (Body)"/>
            </a:endParaRPr>
          </a:p>
        </p:txBody>
      </p:sp>
      <p:pic>
        <p:nvPicPr>
          <p:cNvPr id="4" name="Picture 3">
            <a:extLst>
              <a:ext uri="{FF2B5EF4-FFF2-40B4-BE49-F238E27FC236}">
                <a16:creationId xmlns:a16="http://schemas.microsoft.com/office/drawing/2014/main" id="{BFDE68C0-0FCC-4ED3-A04D-244C710D7C0E}"/>
              </a:ext>
            </a:extLst>
          </p:cNvPr>
          <p:cNvPicPr>
            <a:picLocks noChangeAspect="1"/>
          </p:cNvPicPr>
          <p:nvPr/>
        </p:nvPicPr>
        <p:blipFill>
          <a:blip r:embed="rId3"/>
          <a:stretch>
            <a:fillRect/>
          </a:stretch>
        </p:blipFill>
        <p:spPr>
          <a:xfrm>
            <a:off x="5184552" y="814193"/>
            <a:ext cx="6677530" cy="5441501"/>
          </a:xfrm>
          <a:prstGeom prst="rect">
            <a:avLst/>
          </a:prstGeom>
        </p:spPr>
      </p:pic>
    </p:spTree>
    <p:extLst>
      <p:ext uri="{BB962C8B-B14F-4D97-AF65-F5344CB8AC3E}">
        <p14:creationId xmlns:p14="http://schemas.microsoft.com/office/powerpoint/2010/main" val="226281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1934</TotalTime>
  <Words>1366</Words>
  <Application>Microsoft Office PowerPoint</Application>
  <PresentationFormat>Widescreen</PresentationFormat>
  <Paragraphs>135</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(Body)</vt:lpstr>
      <vt:lpstr>Calibri Light</vt:lpstr>
      <vt:lpstr>Courier New</vt:lpstr>
      <vt:lpstr>Open Sans</vt:lpstr>
      <vt:lpstr>SFMono-Regular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Sv Phong</cp:lastModifiedBy>
  <cp:revision>177</cp:revision>
  <dcterms:created xsi:type="dcterms:W3CDTF">2018-12-15T05:56:00Z</dcterms:created>
  <dcterms:modified xsi:type="dcterms:W3CDTF">2021-11-20T17:08:15Z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