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318" r:id="rId3"/>
    <p:sldId id="319" r:id="rId4"/>
    <p:sldId id="336" r:id="rId5"/>
    <p:sldId id="338" r:id="rId6"/>
    <p:sldId id="337" r:id="rId7"/>
    <p:sldId id="339" r:id="rId8"/>
    <p:sldId id="340" r:id="rId9"/>
    <p:sldId id="341" r:id="rId10"/>
    <p:sldId id="342" r:id="rId11"/>
    <p:sldId id="343" r:id="rId12"/>
    <p:sldId id="344" r:id="rId13"/>
    <p:sldId id="345" r:id="rId14"/>
    <p:sldId id="346" r:id="rId15"/>
    <p:sldId id="349" r:id="rId16"/>
    <p:sldId id="347" r:id="rId17"/>
    <p:sldId id="348" r:id="rId18"/>
    <p:sldId id="314" r:id="rId19"/>
    <p:sldId id="35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78554" autoAdjust="0"/>
  </p:normalViewPr>
  <p:slideViewPr>
    <p:cSldViewPr snapToGrid="0">
      <p:cViewPr>
        <p:scale>
          <a:sx n="100" d="100"/>
          <a:sy n="100" d="100"/>
        </p:scale>
        <p:origin x="1320" y="-4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1"/>
            <a:t>Giới thiệu</a:t>
          </a:r>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dgm:spPr/>
      <dgm:t>
        <a:bodyPr/>
        <a:lstStyle/>
        <a:p>
          <a:r>
            <a:rPr lang="en-US" b="1"/>
            <a:t>Nguyên lý hoạt động</a:t>
          </a:r>
          <a:endParaRPr lang="en-US" b="0"/>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9DD2FBBB-4BBB-4751-A781-FA47050AA5C9}">
      <dgm:prSet/>
      <dgm:spPr/>
      <dgm:t>
        <a:bodyPr/>
        <a:lstStyle/>
        <a:p>
          <a:r>
            <a:rPr lang="en-US" b="1"/>
            <a:t>So sánh Process với Thread</a:t>
          </a:r>
        </a:p>
      </dgm:t>
    </dgm:pt>
    <dgm:pt modelId="{E39110C3-C9D5-4CBA-AE5E-898116A074B1}" type="parTrans" cxnId="{03D82C95-DDB1-4E19-A264-E94099ED6599}">
      <dgm:prSet/>
      <dgm:spPr/>
      <dgm:t>
        <a:bodyPr/>
        <a:lstStyle/>
        <a:p>
          <a:endParaRPr lang="en-US"/>
        </a:p>
      </dgm:t>
    </dgm:pt>
    <dgm:pt modelId="{93B14983-DE37-4F06-A897-B623737628F4}" type="sibTrans" cxnId="{03D82C95-DDB1-4E19-A264-E94099ED6599}">
      <dgm:prSet/>
      <dgm:spPr/>
      <dgm:t>
        <a:bodyPr/>
        <a:lstStyle/>
        <a:p>
          <a:endParaRPr lang="en-US"/>
        </a:p>
      </dgm:t>
    </dgm:pt>
    <dgm:pt modelId="{7FBC60B6-5069-45EE-88B0-918A302D1DEC}">
      <dgm:prSet/>
      <dgm:spPr/>
      <dgm:t>
        <a:bodyPr/>
        <a:lstStyle/>
        <a:p>
          <a:r>
            <a:rPr lang="en-US" b="1"/>
            <a:t>Thao tác với Thread</a:t>
          </a:r>
        </a:p>
      </dgm:t>
    </dgm:pt>
    <dgm:pt modelId="{EF9B141F-2C44-423B-B4B3-5FEA2B85E02E}" type="parTrans" cxnId="{834925BE-23FB-48A9-8A45-9E38315D8FA3}">
      <dgm:prSet/>
      <dgm:spPr/>
      <dgm:t>
        <a:bodyPr/>
        <a:lstStyle/>
        <a:p>
          <a:endParaRPr lang="en-US"/>
        </a:p>
      </dgm:t>
    </dgm:pt>
    <dgm:pt modelId="{F7EFC735-C818-49D4-BC98-4C9417F18343}" type="sibTrans" cxnId="{834925BE-23FB-48A9-8A45-9E38315D8FA3}">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82EF2E8C-357C-4EDA-B7E2-F87004E72A7D}" type="pres">
      <dgm:prSet presAssocID="{9DD2FBBB-4BBB-4751-A781-FA47050AA5C9}" presName="parentLin" presStyleCnt="0"/>
      <dgm:spPr/>
    </dgm:pt>
    <dgm:pt modelId="{5F8967CF-6246-4EB0-B4EE-160DECDB79E8}" type="pres">
      <dgm:prSet presAssocID="{9DD2FBBB-4BBB-4751-A781-FA47050AA5C9}" presName="parentLeftMargin" presStyleLbl="node1" presStyleIdx="1" presStyleCnt="4"/>
      <dgm:spPr/>
    </dgm:pt>
    <dgm:pt modelId="{AC0743EE-5FE9-49B7-B5FD-CE7DF33B6331}" type="pres">
      <dgm:prSet presAssocID="{9DD2FBBB-4BBB-4751-A781-FA47050AA5C9}" presName="parentText" presStyleLbl="node1" presStyleIdx="2" presStyleCnt="4">
        <dgm:presLayoutVars>
          <dgm:chMax val="0"/>
          <dgm:bulletEnabled val="1"/>
        </dgm:presLayoutVars>
      </dgm:prSet>
      <dgm:spPr/>
    </dgm:pt>
    <dgm:pt modelId="{F28F9A72-FBDE-4869-9680-2DEF0986CB49}" type="pres">
      <dgm:prSet presAssocID="{9DD2FBBB-4BBB-4751-A781-FA47050AA5C9}" presName="negativeSpace" presStyleCnt="0"/>
      <dgm:spPr/>
    </dgm:pt>
    <dgm:pt modelId="{F86E42AA-B44D-4FB3-8EB8-D26BDB237C33}" type="pres">
      <dgm:prSet presAssocID="{9DD2FBBB-4BBB-4751-A781-FA47050AA5C9}" presName="childText" presStyleLbl="conFgAcc1" presStyleIdx="2" presStyleCnt="4" custLinFactNeighborX="-1533" custLinFactNeighborY="-51694">
        <dgm:presLayoutVars>
          <dgm:bulletEnabled val="1"/>
        </dgm:presLayoutVars>
      </dgm:prSet>
      <dgm:spPr/>
    </dgm:pt>
    <dgm:pt modelId="{731A3B3A-113D-4ECE-B7E4-842C48D668C3}" type="pres">
      <dgm:prSet presAssocID="{93B14983-DE37-4F06-A897-B623737628F4}" presName="spaceBetweenRectangles" presStyleCnt="0"/>
      <dgm:spPr/>
    </dgm:pt>
    <dgm:pt modelId="{76ECB5F8-576E-4FBA-A451-5B18EA9A262F}" type="pres">
      <dgm:prSet presAssocID="{7FBC60B6-5069-45EE-88B0-918A302D1DEC}" presName="parentLin" presStyleCnt="0"/>
      <dgm:spPr/>
    </dgm:pt>
    <dgm:pt modelId="{60B42665-F0A6-4901-A597-CB46FEE2B289}" type="pres">
      <dgm:prSet presAssocID="{7FBC60B6-5069-45EE-88B0-918A302D1DEC}" presName="parentLeftMargin" presStyleLbl="node1" presStyleIdx="2" presStyleCnt="4"/>
      <dgm:spPr/>
    </dgm:pt>
    <dgm:pt modelId="{4F3C5F5E-C88E-48BC-9DB1-8052BB7563CC}" type="pres">
      <dgm:prSet presAssocID="{7FBC60B6-5069-45EE-88B0-918A302D1DEC}" presName="parentText" presStyleLbl="node1" presStyleIdx="3" presStyleCnt="4">
        <dgm:presLayoutVars>
          <dgm:chMax val="0"/>
          <dgm:bulletEnabled val="1"/>
        </dgm:presLayoutVars>
      </dgm:prSet>
      <dgm:spPr/>
    </dgm:pt>
    <dgm:pt modelId="{3F0F4B07-47F5-49A7-9D12-F6D910632AEA}" type="pres">
      <dgm:prSet presAssocID="{7FBC60B6-5069-45EE-88B0-918A302D1DEC}" presName="negativeSpace" presStyleCnt="0"/>
      <dgm:spPr/>
    </dgm:pt>
    <dgm:pt modelId="{D1474A62-C056-4CA6-90B4-7B9321173736}" type="pres">
      <dgm:prSet presAssocID="{7FBC60B6-5069-45EE-88B0-918A302D1DEC}" presName="childText" presStyleLbl="conFgAcc1" presStyleIdx="3" presStyleCnt="4">
        <dgm:presLayoutVars>
          <dgm:bulletEnabled val="1"/>
        </dgm:presLayoutVars>
      </dgm:prSet>
      <dgm:spPr/>
    </dgm:pt>
  </dgm:ptLst>
  <dgm:cxnLst>
    <dgm:cxn modelId="{28CAAF00-68E6-423A-94F5-E6F35159DFB4}" type="presOf" srcId="{7FBC60B6-5069-45EE-88B0-918A302D1DEC}" destId="{4F3C5F5E-C88E-48BC-9DB1-8052BB7563CC}"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03D82C95-DDB1-4E19-A264-E94099ED6599}" srcId="{FBDD58BD-8349-47ED-AE60-ED48355B863E}" destId="{9DD2FBBB-4BBB-4751-A781-FA47050AA5C9}" srcOrd="2" destOrd="0" parTransId="{E39110C3-C9D5-4CBA-AE5E-898116A074B1}" sibTransId="{93B14983-DE37-4F06-A897-B623737628F4}"/>
    <dgm:cxn modelId="{834925BE-23FB-48A9-8A45-9E38315D8FA3}" srcId="{FBDD58BD-8349-47ED-AE60-ED48355B863E}" destId="{7FBC60B6-5069-45EE-88B0-918A302D1DEC}" srcOrd="3" destOrd="0" parTransId="{EF9B141F-2C44-423B-B4B3-5FEA2B85E02E}" sibTransId="{F7EFC735-C818-49D4-BC98-4C9417F18343}"/>
    <dgm:cxn modelId="{784C56CA-4142-486C-89E8-493AC0D579D6}" type="presOf" srcId="{9DD2FBBB-4BBB-4751-A781-FA47050AA5C9}" destId="{AC0743EE-5FE9-49B7-B5FD-CE7DF33B6331}" srcOrd="1" destOrd="0" presId="urn:microsoft.com/office/officeart/2005/8/layout/list1"/>
    <dgm:cxn modelId="{EAEB4FD1-7D04-419F-B435-F298433BF30D}" type="presOf" srcId="{7FBC60B6-5069-45EE-88B0-918A302D1DEC}" destId="{60B42665-F0A6-4901-A597-CB46FEE2B289}"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AF5EA4F9-A0EB-4F37-AD2D-4E743E0EF88C}" type="presOf" srcId="{9DD2FBBB-4BBB-4751-A781-FA47050AA5C9}" destId="{5F8967CF-6246-4EB0-B4EE-160DECDB79E8}"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EB49ED0C-5626-4FD4-AF96-5E8DBA055C7F}" type="presParOf" srcId="{639F4090-9AE3-429F-9D98-1055173C895C}" destId="{82EF2E8C-357C-4EDA-B7E2-F87004E72A7D}" srcOrd="8" destOrd="0" presId="urn:microsoft.com/office/officeart/2005/8/layout/list1"/>
    <dgm:cxn modelId="{ECF193B3-0F89-431C-952A-44A124DC9B23}" type="presParOf" srcId="{82EF2E8C-357C-4EDA-B7E2-F87004E72A7D}" destId="{5F8967CF-6246-4EB0-B4EE-160DECDB79E8}" srcOrd="0" destOrd="0" presId="urn:microsoft.com/office/officeart/2005/8/layout/list1"/>
    <dgm:cxn modelId="{566E8D34-ACCA-43B8-A6C7-670BFE764880}" type="presParOf" srcId="{82EF2E8C-357C-4EDA-B7E2-F87004E72A7D}" destId="{AC0743EE-5FE9-49B7-B5FD-CE7DF33B6331}" srcOrd="1" destOrd="0" presId="urn:microsoft.com/office/officeart/2005/8/layout/list1"/>
    <dgm:cxn modelId="{08F14604-12EF-428F-870F-D118C82F9EF8}" type="presParOf" srcId="{639F4090-9AE3-429F-9D98-1055173C895C}" destId="{F28F9A72-FBDE-4869-9680-2DEF0986CB49}" srcOrd="9" destOrd="0" presId="urn:microsoft.com/office/officeart/2005/8/layout/list1"/>
    <dgm:cxn modelId="{122DE702-BC83-472F-9626-2611E0A95746}" type="presParOf" srcId="{639F4090-9AE3-429F-9D98-1055173C895C}" destId="{F86E42AA-B44D-4FB3-8EB8-D26BDB237C33}" srcOrd="10" destOrd="0" presId="urn:microsoft.com/office/officeart/2005/8/layout/list1"/>
    <dgm:cxn modelId="{EB1402EB-AD37-486D-BF03-99A62A0A695C}" type="presParOf" srcId="{639F4090-9AE3-429F-9D98-1055173C895C}" destId="{731A3B3A-113D-4ECE-B7E4-842C48D668C3}" srcOrd="11" destOrd="0" presId="urn:microsoft.com/office/officeart/2005/8/layout/list1"/>
    <dgm:cxn modelId="{CD9742FB-9081-4498-A47C-6F71000552A7}" type="presParOf" srcId="{639F4090-9AE3-429F-9D98-1055173C895C}" destId="{76ECB5F8-576E-4FBA-A451-5B18EA9A262F}" srcOrd="12" destOrd="0" presId="urn:microsoft.com/office/officeart/2005/8/layout/list1"/>
    <dgm:cxn modelId="{3D5D8FDD-D560-43DE-BD2A-DF17B400E1DF}" type="presParOf" srcId="{76ECB5F8-576E-4FBA-A451-5B18EA9A262F}" destId="{60B42665-F0A6-4901-A597-CB46FEE2B289}" srcOrd="0" destOrd="0" presId="urn:microsoft.com/office/officeart/2005/8/layout/list1"/>
    <dgm:cxn modelId="{F1EE72CF-6A86-431A-AF3B-4841309A5A40}" type="presParOf" srcId="{76ECB5F8-576E-4FBA-A451-5B18EA9A262F}" destId="{4F3C5F5E-C88E-48BC-9DB1-8052BB7563CC}" srcOrd="1" destOrd="0" presId="urn:microsoft.com/office/officeart/2005/8/layout/list1"/>
    <dgm:cxn modelId="{19E5A81A-5877-4C69-8BCD-8B66A1C9B0E1}" type="presParOf" srcId="{639F4090-9AE3-429F-9D98-1055173C895C}" destId="{3F0F4B07-47F5-49A7-9D12-F6D910632AEA}" srcOrd="13" destOrd="0" presId="urn:microsoft.com/office/officeart/2005/8/layout/list1"/>
    <dgm:cxn modelId="{25278310-558B-4061-B4AD-74C6E8D72642}" type="presParOf" srcId="{639F4090-9AE3-429F-9D98-1055173C895C}" destId="{D1474A62-C056-4CA6-90B4-7B932117373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vi-VN" sz="1800" b="0" i="0"/>
            <a:t>Phân biệt được program, process và </a:t>
          </a:r>
          <a:r>
            <a:rPr lang="en-US" sz="1800" b="0" i="0"/>
            <a:t>Thread</a:t>
          </a:r>
          <a:r>
            <a:rPr lang="vi-VN" sz="1800" b="0" i="0"/>
            <a:t>.</a:t>
          </a:r>
          <a:endParaRPr lang="en-US" sz="1800"/>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1" phldr="0"/>
      <dgm:spPr/>
      <dgm:t>
        <a:bodyPr/>
        <a:lstStyle/>
        <a:p>
          <a:r>
            <a:rPr lang="en-US"/>
            <a:t>01</a:t>
          </a:r>
        </a:p>
      </dgm:t>
    </dgm:pt>
    <dgm:pt modelId="{A64CF524-B93B-49EE-83FF-1F7CDDD33F14}">
      <dgm:prSet custT="1"/>
      <dgm:spPr/>
      <dgm:t>
        <a:bodyPr/>
        <a:lstStyle/>
        <a:p>
          <a:r>
            <a:rPr lang="en-US" sz="1800"/>
            <a:t>Cách sử dụng ThreadID</a:t>
          </a:r>
        </a:p>
      </dgm:t>
    </dgm:pt>
    <dgm:pt modelId="{D76683F3-205F-4267-A6A2-4C8F2DD60EC0}" type="parTrans" cxnId="{2C498625-4274-45F9-8C86-D77766DC18CE}">
      <dgm:prSet/>
      <dgm:spPr/>
      <dgm:t>
        <a:bodyPr/>
        <a:lstStyle/>
        <a:p>
          <a:endParaRPr lang="en-US"/>
        </a:p>
      </dgm:t>
    </dgm:pt>
    <dgm:pt modelId="{67E78C0F-094E-434B-ACCC-848239B8B600}" type="sibTrans" cxnId="{2C498625-4274-45F9-8C86-D77766DC18CE}">
      <dgm:prSet phldrT="03" phldr="0"/>
      <dgm:spPr/>
      <dgm:t>
        <a:bodyPr/>
        <a:lstStyle/>
        <a:p>
          <a:r>
            <a:rPr lang="en-US"/>
            <a:t>03</a:t>
          </a:r>
        </a:p>
      </dgm:t>
    </dgm:pt>
    <dgm:pt modelId="{1223E83A-A7F4-48F8-8595-91DB20E4C335}">
      <dgm:prSet custT="1"/>
      <dgm:spPr/>
      <dgm:t>
        <a:bodyPr/>
        <a:lstStyle/>
        <a:p>
          <a:r>
            <a:rPr lang="en-US" sz="1800"/>
            <a:t>So sánh giữa Process và Thread</a:t>
          </a:r>
        </a:p>
      </dgm:t>
    </dgm:pt>
    <dgm:pt modelId="{1517BF8F-EB79-4662-A42D-219F7DCB8043}" type="parTrans" cxnId="{1D3E2B8A-EBD9-44A0-B311-77A9A74BDFD8}">
      <dgm:prSet/>
      <dgm:spPr/>
      <dgm:t>
        <a:bodyPr/>
        <a:lstStyle/>
        <a:p>
          <a:endParaRPr lang="en-US"/>
        </a:p>
      </dgm:t>
    </dgm:pt>
    <dgm:pt modelId="{DA0A2811-7F07-47A8-8C28-06B50052FA02}" type="sibTrans" cxnId="{1D3E2B8A-EBD9-44A0-B311-77A9A74BDFD8}">
      <dgm:prSet phldrT="02" phldr="0"/>
      <dgm:spPr/>
      <dgm:t>
        <a:bodyPr/>
        <a:lstStyle/>
        <a:p>
          <a:r>
            <a:rPr lang="en-US"/>
            <a:t>02</a:t>
          </a:r>
        </a:p>
      </dgm:t>
    </dgm:pt>
    <dgm:pt modelId="{2968BB6E-89C1-4E1D-AA33-0E4C88716D67}">
      <dgm:prSet custT="1"/>
      <dgm:spPr/>
      <dgm:t>
        <a:bodyPr/>
        <a:lstStyle/>
        <a:p>
          <a:r>
            <a:rPr lang="en-US" sz="1800"/>
            <a:t>Tạo mới và kết thúc Thread.</a:t>
          </a:r>
        </a:p>
      </dgm:t>
    </dgm:pt>
    <dgm:pt modelId="{127E61FE-2895-432F-98D0-0CE391B49B20}" type="parTrans" cxnId="{121C48F5-E976-4AF1-855A-F2E02C84159A}">
      <dgm:prSet/>
      <dgm:spPr/>
      <dgm:t>
        <a:bodyPr/>
        <a:lstStyle/>
        <a:p>
          <a:endParaRPr lang="en-US"/>
        </a:p>
      </dgm:t>
    </dgm:pt>
    <dgm:pt modelId="{2F7D0E0E-85B5-4508-88B9-7A27DA90B6AC}" type="sibTrans" cxnId="{121C48F5-E976-4AF1-855A-F2E02C84159A}">
      <dgm:prSet phldrT="04" phldr="0"/>
      <dgm:spPr/>
      <dgm:t>
        <a:bodyPr/>
        <a:lstStyle/>
        <a:p>
          <a:r>
            <a:rPr lang="en-US"/>
            <a:t>04</a:t>
          </a:r>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4" custScaleY="159846" custLinFactNeighborX="2791" custLinFactNeighborY="-254"/>
      <dgm:spPr/>
    </dgm:pt>
    <dgm:pt modelId="{EDDDBBFC-9F8C-4602-B020-EFB93D3EFEA9}" type="pres">
      <dgm:prSet presAssocID="{C6141B82-7A81-4B83-A532-110344A4733D}" presName="sibTransNodeRect" presStyleLbl="alignNode1" presStyleIdx="0" presStyleCnt="4">
        <dgm:presLayoutVars>
          <dgm:chMax val="0"/>
          <dgm:bulletEnabled val="1"/>
        </dgm:presLayoutVars>
      </dgm:prSet>
      <dgm:spPr/>
    </dgm:pt>
    <dgm:pt modelId="{26FA3E1D-78E4-45F3-A037-2D46F4A0DCC7}" type="pres">
      <dgm:prSet presAssocID="{52E7636A-E252-4260-B56F-DF49AC283278}" presName="nodeRect" presStyleLbl="alignNode1" presStyleIdx="0" presStyleCnt="4">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4" custScaleY="159846"/>
      <dgm:spPr/>
    </dgm:pt>
    <dgm:pt modelId="{A470C0E5-C7B0-43E0-AB94-D0F3941DCFF9}" type="pres">
      <dgm:prSet presAssocID="{DA0A2811-7F07-47A8-8C28-06B50052FA02}" presName="sibTransNodeRect" presStyleLbl="alignNode1" presStyleIdx="1" presStyleCnt="4">
        <dgm:presLayoutVars>
          <dgm:chMax val="0"/>
          <dgm:bulletEnabled val="1"/>
        </dgm:presLayoutVars>
      </dgm:prSet>
      <dgm:spPr/>
    </dgm:pt>
    <dgm:pt modelId="{DC89204F-8776-4091-96ED-00473B3BCC74}" type="pres">
      <dgm:prSet presAssocID="{1223E83A-A7F4-48F8-8595-91DB20E4C335}" presName="nodeRect" presStyleLbl="alignNode1" presStyleIdx="1" presStyleCnt="4">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4" custScaleY="159846" custLinFactNeighborX="2215" custLinFactNeighborY="-189"/>
      <dgm:spPr/>
    </dgm:pt>
    <dgm:pt modelId="{E82F70F2-2634-4B67-A53A-ABDDF116600F}" type="pres">
      <dgm:prSet presAssocID="{67E78C0F-094E-434B-ACCC-848239B8B600}" presName="sibTransNodeRect" presStyleLbl="alignNode1" presStyleIdx="2" presStyleCnt="4">
        <dgm:presLayoutVars>
          <dgm:chMax val="0"/>
          <dgm:bulletEnabled val="1"/>
        </dgm:presLayoutVars>
      </dgm:prSet>
      <dgm:spPr/>
    </dgm:pt>
    <dgm:pt modelId="{DC507524-4EA0-4113-9FAE-08C8E7E8A09F}" type="pres">
      <dgm:prSet presAssocID="{A64CF524-B93B-49EE-83FF-1F7CDDD33F14}" presName="nodeRect" presStyleLbl="alignNode1" presStyleIdx="2" presStyleCnt="4">
        <dgm:presLayoutVars>
          <dgm:bulletEnabled val="1"/>
        </dgm:presLayoutVars>
      </dgm:prSet>
      <dgm:spPr/>
    </dgm:pt>
    <dgm:pt modelId="{232B3586-30D8-44AE-9967-3EE28937668D}" type="pres">
      <dgm:prSet presAssocID="{67E78C0F-094E-434B-ACCC-848239B8B600}" presName="sibTrans" presStyleCnt="0"/>
      <dgm:spPr/>
    </dgm:pt>
    <dgm:pt modelId="{4567195B-30B6-41D1-8927-1A29FACF1D40}" type="pres">
      <dgm:prSet presAssocID="{2968BB6E-89C1-4E1D-AA33-0E4C88716D67}" presName="compositeNode" presStyleCnt="0">
        <dgm:presLayoutVars>
          <dgm:bulletEnabled val="1"/>
        </dgm:presLayoutVars>
      </dgm:prSet>
      <dgm:spPr/>
    </dgm:pt>
    <dgm:pt modelId="{A5854D1F-A383-4998-BDE4-C564A83C335E}" type="pres">
      <dgm:prSet presAssocID="{2968BB6E-89C1-4E1D-AA33-0E4C88716D67}" presName="bgRect" presStyleLbl="alignNode1" presStyleIdx="3" presStyleCnt="4" custScaleY="159846"/>
      <dgm:spPr/>
    </dgm:pt>
    <dgm:pt modelId="{DFD6817E-3927-4A02-B64E-3E0DA62D9F14}" type="pres">
      <dgm:prSet presAssocID="{2F7D0E0E-85B5-4508-88B9-7A27DA90B6AC}" presName="sibTransNodeRect" presStyleLbl="alignNode1" presStyleIdx="3" presStyleCnt="4">
        <dgm:presLayoutVars>
          <dgm:chMax val="0"/>
          <dgm:bulletEnabled val="1"/>
        </dgm:presLayoutVars>
      </dgm:prSet>
      <dgm:spPr/>
    </dgm:pt>
    <dgm:pt modelId="{52E38869-4CC5-4409-9213-9DA29D511D78}" type="pres">
      <dgm:prSet presAssocID="{2968BB6E-89C1-4E1D-AA33-0E4C88716D67}" presName="nodeRect" presStyleLbl="alignNode1" presStyleIdx="3" presStyleCnt="4">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BA1EF767-1B71-4BD4-8A51-D978A61BA686}" type="presOf" srcId="{2F7D0E0E-85B5-4508-88B9-7A27DA90B6AC}" destId="{DFD6817E-3927-4A02-B64E-3E0DA62D9F14}"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0AF531AE-C1B2-4396-9E21-4B33DA6A4118}" type="presOf" srcId="{2968BB6E-89C1-4E1D-AA33-0E4C88716D67}" destId="{A5854D1F-A383-4998-BDE4-C564A83C335E}" srcOrd="0"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6DAF48C9-8BD3-448B-AD62-E1AF10B5679B}" type="presOf" srcId="{2968BB6E-89C1-4E1D-AA33-0E4C88716D67}" destId="{52E38869-4CC5-4409-9213-9DA29D511D78}" srcOrd="1" destOrd="0" presId="urn:microsoft.com/office/officeart/2016/7/layout/LinearBlockProcessNumbered"/>
    <dgm:cxn modelId="{121C48F5-E976-4AF1-855A-F2E02C84159A}" srcId="{686EBB99-495C-4FF6-A70B-663F9ACD09EB}" destId="{2968BB6E-89C1-4E1D-AA33-0E4C88716D67}" srcOrd="3" destOrd="0" parTransId="{127E61FE-2895-432F-98D0-0CE391B49B20}" sibTransId="{2F7D0E0E-85B5-4508-88B9-7A27DA90B6AC}"/>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 modelId="{B917043F-26A1-4C6B-98B5-1028D1090819}" type="presParOf" srcId="{27A71A0B-F7DA-46CD-A13B-55FFE7C085A2}" destId="{232B3586-30D8-44AE-9967-3EE28937668D}" srcOrd="5" destOrd="0" presId="urn:microsoft.com/office/officeart/2016/7/layout/LinearBlockProcessNumbered"/>
    <dgm:cxn modelId="{2CD7A25C-BB0A-4161-81C7-AB4BDFA94CC4}" type="presParOf" srcId="{27A71A0B-F7DA-46CD-A13B-55FFE7C085A2}" destId="{4567195B-30B6-41D1-8927-1A29FACF1D40}" srcOrd="6" destOrd="0" presId="urn:microsoft.com/office/officeart/2016/7/layout/LinearBlockProcessNumbered"/>
    <dgm:cxn modelId="{8D99136B-F339-42BB-90FE-CA4995D3BDED}" type="presParOf" srcId="{4567195B-30B6-41D1-8927-1A29FACF1D40}" destId="{A5854D1F-A383-4998-BDE4-C564A83C335E}" srcOrd="0" destOrd="0" presId="urn:microsoft.com/office/officeart/2016/7/layout/LinearBlockProcessNumbered"/>
    <dgm:cxn modelId="{79985224-88E2-4CE5-82C8-BD9D54E5EEEC}" type="presParOf" srcId="{4567195B-30B6-41D1-8927-1A29FACF1D40}" destId="{DFD6817E-3927-4A02-B64E-3E0DA62D9F14}" srcOrd="1" destOrd="0" presId="urn:microsoft.com/office/officeart/2016/7/layout/LinearBlockProcessNumbered"/>
    <dgm:cxn modelId="{3281A4F6-B720-4FF2-AC27-386AFDF8601E}" type="presParOf" srcId="{4567195B-30B6-41D1-8927-1A29FACF1D40}" destId="{52E38869-4CC5-4409-9213-9DA29D511D7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705635"/>
          <a:ext cx="6364224"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18211" y="292355"/>
          <a:ext cx="4454956"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244600">
            <a:lnSpc>
              <a:spcPct val="90000"/>
            </a:lnSpc>
            <a:spcBef>
              <a:spcPct val="0"/>
            </a:spcBef>
            <a:spcAft>
              <a:spcPct val="35000"/>
            </a:spcAft>
            <a:buNone/>
          </a:pPr>
          <a:r>
            <a:rPr lang="en-US" sz="2800" b="1" kern="1200"/>
            <a:t>Giới thiệu</a:t>
          </a:r>
        </a:p>
      </dsp:txBody>
      <dsp:txXfrm>
        <a:off x="358560" y="332704"/>
        <a:ext cx="4374258" cy="745862"/>
      </dsp:txXfrm>
    </dsp:sp>
    <dsp:sp modelId="{3DE4A7C3-0719-416D-87FC-6D61BCD93860}">
      <dsp:nvSpPr>
        <dsp:cNvPr id="0" name=""/>
        <dsp:cNvSpPr/>
      </dsp:nvSpPr>
      <dsp:spPr>
        <a:xfrm>
          <a:off x="0" y="1975716"/>
          <a:ext cx="6364224" cy="705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18211" y="1562435"/>
          <a:ext cx="4454956" cy="8265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244600">
            <a:lnSpc>
              <a:spcPct val="90000"/>
            </a:lnSpc>
            <a:spcBef>
              <a:spcPct val="0"/>
            </a:spcBef>
            <a:spcAft>
              <a:spcPct val="35000"/>
            </a:spcAft>
            <a:buNone/>
          </a:pPr>
          <a:r>
            <a:rPr lang="en-US" sz="2800" b="1" kern="1200"/>
            <a:t>Nguyên lý hoạt động</a:t>
          </a:r>
          <a:endParaRPr lang="en-US" sz="2800" b="0" kern="1200"/>
        </a:p>
      </dsp:txBody>
      <dsp:txXfrm>
        <a:off x="358560" y="1602784"/>
        <a:ext cx="4374258" cy="745862"/>
      </dsp:txXfrm>
    </dsp:sp>
    <dsp:sp modelId="{F86E42AA-B44D-4FB3-8EB8-D26BDB237C33}">
      <dsp:nvSpPr>
        <dsp:cNvPr id="0" name=""/>
        <dsp:cNvSpPr/>
      </dsp:nvSpPr>
      <dsp:spPr>
        <a:xfrm>
          <a:off x="0" y="3167634"/>
          <a:ext cx="6364224" cy="705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743EE-5FE9-49B7-B5FD-CE7DF33B6331}">
      <dsp:nvSpPr>
        <dsp:cNvPr id="0" name=""/>
        <dsp:cNvSpPr/>
      </dsp:nvSpPr>
      <dsp:spPr>
        <a:xfrm>
          <a:off x="318211" y="2832516"/>
          <a:ext cx="4454956" cy="8265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244600">
            <a:lnSpc>
              <a:spcPct val="90000"/>
            </a:lnSpc>
            <a:spcBef>
              <a:spcPct val="0"/>
            </a:spcBef>
            <a:spcAft>
              <a:spcPct val="35000"/>
            </a:spcAft>
            <a:buNone/>
          </a:pPr>
          <a:r>
            <a:rPr lang="en-US" sz="2800" b="1" kern="1200"/>
            <a:t>So sánh Process với Thread</a:t>
          </a:r>
        </a:p>
      </dsp:txBody>
      <dsp:txXfrm>
        <a:off x="358560" y="2872865"/>
        <a:ext cx="4374258" cy="745862"/>
      </dsp:txXfrm>
    </dsp:sp>
    <dsp:sp modelId="{D1474A62-C056-4CA6-90B4-7B9321173736}">
      <dsp:nvSpPr>
        <dsp:cNvPr id="0" name=""/>
        <dsp:cNvSpPr/>
      </dsp:nvSpPr>
      <dsp:spPr>
        <a:xfrm>
          <a:off x="0" y="4515876"/>
          <a:ext cx="6364224" cy="705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3C5F5E-C88E-48BC-9DB1-8052BB7563CC}">
      <dsp:nvSpPr>
        <dsp:cNvPr id="0" name=""/>
        <dsp:cNvSpPr/>
      </dsp:nvSpPr>
      <dsp:spPr>
        <a:xfrm>
          <a:off x="318211" y="4102596"/>
          <a:ext cx="4454956"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244600">
            <a:lnSpc>
              <a:spcPct val="90000"/>
            </a:lnSpc>
            <a:spcBef>
              <a:spcPct val="0"/>
            </a:spcBef>
            <a:spcAft>
              <a:spcPct val="35000"/>
            </a:spcAft>
            <a:buNone/>
          </a:pPr>
          <a:r>
            <a:rPr lang="en-US" sz="2800" b="1" kern="1200"/>
            <a:t>Thao tác với Thread</a:t>
          </a:r>
        </a:p>
      </dsp:txBody>
      <dsp:txXfrm>
        <a:off x="358560" y="4142945"/>
        <a:ext cx="4374258"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77EF-3BB3-41E9-AC31-8041D3F60AED}">
      <dsp:nvSpPr>
        <dsp:cNvPr id="0" name=""/>
        <dsp:cNvSpPr/>
      </dsp:nvSpPr>
      <dsp:spPr>
        <a:xfrm>
          <a:off x="49138" y="1060636"/>
          <a:ext cx="1755406" cy="336713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95" tIns="0" rIns="173395" bIns="330200" numCol="1" spcCol="1270" anchor="t" anchorCtr="0">
          <a:noAutofit/>
        </a:bodyPr>
        <a:lstStyle/>
        <a:p>
          <a:pPr marL="0" lvl="0" indent="0" algn="l" defTabSz="800100">
            <a:lnSpc>
              <a:spcPct val="90000"/>
            </a:lnSpc>
            <a:spcBef>
              <a:spcPct val="0"/>
            </a:spcBef>
            <a:spcAft>
              <a:spcPct val="35000"/>
            </a:spcAft>
            <a:buNone/>
          </a:pPr>
          <a:r>
            <a:rPr lang="vi-VN" sz="1800" b="0" i="0" kern="1200"/>
            <a:t>Phân biệt được program, process và </a:t>
          </a:r>
          <a:r>
            <a:rPr lang="en-US" sz="1800" b="0" i="0" kern="1200"/>
            <a:t>Thread</a:t>
          </a:r>
          <a:r>
            <a:rPr lang="vi-VN" sz="1800" b="0" i="0" kern="1200"/>
            <a:t>.</a:t>
          </a:r>
          <a:endParaRPr lang="en-US" sz="1800" kern="1200"/>
        </a:p>
      </dsp:txBody>
      <dsp:txXfrm>
        <a:off x="49138" y="2407491"/>
        <a:ext cx="1755406" cy="2020282"/>
      </dsp:txXfrm>
    </dsp:sp>
    <dsp:sp modelId="{EDDDBBFC-9F8C-4602-B020-EFB93D3EFEA9}">
      <dsp:nvSpPr>
        <dsp:cNvPr id="0" name=""/>
        <dsp:cNvSpPr/>
      </dsp:nvSpPr>
      <dsp:spPr>
        <a:xfrm>
          <a:off x="145" y="1696311"/>
          <a:ext cx="1755406" cy="84259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3395" tIns="165100" rIns="173395" bIns="165100" numCol="1" spcCol="1270" anchor="ctr" anchorCtr="0">
          <a:noAutofit/>
        </a:bodyPr>
        <a:lstStyle/>
        <a:p>
          <a:pPr marL="0" lvl="0" indent="0" algn="l" defTabSz="1600200">
            <a:lnSpc>
              <a:spcPct val="90000"/>
            </a:lnSpc>
            <a:spcBef>
              <a:spcPct val="0"/>
            </a:spcBef>
            <a:spcAft>
              <a:spcPct val="35000"/>
            </a:spcAft>
            <a:buNone/>
          </a:pPr>
          <a:r>
            <a:rPr lang="en-US" sz="3600" kern="1200"/>
            <a:t>01</a:t>
          </a:r>
        </a:p>
      </dsp:txBody>
      <dsp:txXfrm>
        <a:off x="145" y="1696311"/>
        <a:ext cx="1755406" cy="842595"/>
      </dsp:txXfrm>
    </dsp:sp>
    <dsp:sp modelId="{733AE746-1730-4723-8E26-4D4FF2A04066}">
      <dsp:nvSpPr>
        <dsp:cNvPr id="0" name=""/>
        <dsp:cNvSpPr/>
      </dsp:nvSpPr>
      <dsp:spPr>
        <a:xfrm>
          <a:off x="1895984" y="1065987"/>
          <a:ext cx="1755406" cy="3367137"/>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95" tIns="0" rIns="173395" bIns="330200" numCol="1" spcCol="1270" anchor="t" anchorCtr="0">
          <a:noAutofit/>
        </a:bodyPr>
        <a:lstStyle/>
        <a:p>
          <a:pPr marL="0" lvl="0" indent="0" algn="l" defTabSz="800100">
            <a:lnSpc>
              <a:spcPct val="90000"/>
            </a:lnSpc>
            <a:spcBef>
              <a:spcPct val="0"/>
            </a:spcBef>
            <a:spcAft>
              <a:spcPct val="35000"/>
            </a:spcAft>
            <a:buNone/>
          </a:pPr>
          <a:r>
            <a:rPr lang="en-US" sz="1800" kern="1200"/>
            <a:t>So sánh giữa Process và Thread</a:t>
          </a:r>
        </a:p>
      </dsp:txBody>
      <dsp:txXfrm>
        <a:off x="1895984" y="2412842"/>
        <a:ext cx="1755406" cy="2020282"/>
      </dsp:txXfrm>
    </dsp:sp>
    <dsp:sp modelId="{A470C0E5-C7B0-43E0-AB94-D0F3941DCFF9}">
      <dsp:nvSpPr>
        <dsp:cNvPr id="0" name=""/>
        <dsp:cNvSpPr/>
      </dsp:nvSpPr>
      <dsp:spPr>
        <a:xfrm>
          <a:off x="1895984" y="1696311"/>
          <a:ext cx="1755406" cy="84259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3395" tIns="165100" rIns="173395" bIns="165100" numCol="1" spcCol="1270" anchor="ctr" anchorCtr="0">
          <a:noAutofit/>
        </a:bodyPr>
        <a:lstStyle/>
        <a:p>
          <a:pPr marL="0" lvl="0" indent="0" algn="l" defTabSz="1600200">
            <a:lnSpc>
              <a:spcPct val="90000"/>
            </a:lnSpc>
            <a:spcBef>
              <a:spcPct val="0"/>
            </a:spcBef>
            <a:spcAft>
              <a:spcPct val="35000"/>
            </a:spcAft>
            <a:buNone/>
          </a:pPr>
          <a:r>
            <a:rPr lang="en-US" sz="3600" kern="1200"/>
            <a:t>02</a:t>
          </a:r>
        </a:p>
      </dsp:txBody>
      <dsp:txXfrm>
        <a:off x="1895984" y="1696311"/>
        <a:ext cx="1755406" cy="842595"/>
      </dsp:txXfrm>
    </dsp:sp>
    <dsp:sp modelId="{0C24FF75-019D-466C-B96D-B8AEEABA60C6}">
      <dsp:nvSpPr>
        <dsp:cNvPr id="0" name=""/>
        <dsp:cNvSpPr/>
      </dsp:nvSpPr>
      <dsp:spPr>
        <a:xfrm>
          <a:off x="3830706" y="1062006"/>
          <a:ext cx="1755406" cy="3367137"/>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95" tIns="0" rIns="173395" bIns="330200" numCol="1" spcCol="1270" anchor="t" anchorCtr="0">
          <a:noAutofit/>
        </a:bodyPr>
        <a:lstStyle/>
        <a:p>
          <a:pPr marL="0" lvl="0" indent="0" algn="l" defTabSz="800100">
            <a:lnSpc>
              <a:spcPct val="90000"/>
            </a:lnSpc>
            <a:spcBef>
              <a:spcPct val="0"/>
            </a:spcBef>
            <a:spcAft>
              <a:spcPct val="35000"/>
            </a:spcAft>
            <a:buNone/>
          </a:pPr>
          <a:r>
            <a:rPr lang="en-US" sz="1800" kern="1200"/>
            <a:t>Cách sử dụng ThreadID</a:t>
          </a:r>
        </a:p>
      </dsp:txBody>
      <dsp:txXfrm>
        <a:off x="3830706" y="2408861"/>
        <a:ext cx="1755406" cy="2020282"/>
      </dsp:txXfrm>
    </dsp:sp>
    <dsp:sp modelId="{E82F70F2-2634-4B67-A53A-ABDDF116600F}">
      <dsp:nvSpPr>
        <dsp:cNvPr id="0" name=""/>
        <dsp:cNvSpPr/>
      </dsp:nvSpPr>
      <dsp:spPr>
        <a:xfrm>
          <a:off x="3791824" y="1696311"/>
          <a:ext cx="1755406" cy="84259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3395" tIns="165100" rIns="173395" bIns="165100" numCol="1" spcCol="1270" anchor="ctr" anchorCtr="0">
          <a:noAutofit/>
        </a:bodyPr>
        <a:lstStyle/>
        <a:p>
          <a:pPr marL="0" lvl="0" indent="0" algn="l" defTabSz="1600200">
            <a:lnSpc>
              <a:spcPct val="90000"/>
            </a:lnSpc>
            <a:spcBef>
              <a:spcPct val="0"/>
            </a:spcBef>
            <a:spcAft>
              <a:spcPct val="35000"/>
            </a:spcAft>
            <a:buNone/>
          </a:pPr>
          <a:r>
            <a:rPr lang="en-US" sz="3600" kern="1200"/>
            <a:t>03</a:t>
          </a:r>
        </a:p>
      </dsp:txBody>
      <dsp:txXfrm>
        <a:off x="3791824" y="1696311"/>
        <a:ext cx="1755406" cy="842595"/>
      </dsp:txXfrm>
    </dsp:sp>
    <dsp:sp modelId="{A5854D1F-A383-4998-BDE4-C564A83C335E}">
      <dsp:nvSpPr>
        <dsp:cNvPr id="0" name=""/>
        <dsp:cNvSpPr/>
      </dsp:nvSpPr>
      <dsp:spPr>
        <a:xfrm>
          <a:off x="5687663" y="1065987"/>
          <a:ext cx="1755406" cy="336713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95" tIns="0" rIns="173395" bIns="330200" numCol="1" spcCol="1270" anchor="t" anchorCtr="0">
          <a:noAutofit/>
        </a:bodyPr>
        <a:lstStyle/>
        <a:p>
          <a:pPr marL="0" lvl="0" indent="0" algn="l" defTabSz="800100">
            <a:lnSpc>
              <a:spcPct val="90000"/>
            </a:lnSpc>
            <a:spcBef>
              <a:spcPct val="0"/>
            </a:spcBef>
            <a:spcAft>
              <a:spcPct val="35000"/>
            </a:spcAft>
            <a:buNone/>
          </a:pPr>
          <a:r>
            <a:rPr lang="en-US" sz="1800" kern="1200"/>
            <a:t>Tạo mới và kết thúc Thread.</a:t>
          </a:r>
        </a:p>
      </dsp:txBody>
      <dsp:txXfrm>
        <a:off x="5687663" y="2412842"/>
        <a:ext cx="1755406" cy="2020282"/>
      </dsp:txXfrm>
    </dsp:sp>
    <dsp:sp modelId="{DFD6817E-3927-4A02-B64E-3E0DA62D9F14}">
      <dsp:nvSpPr>
        <dsp:cNvPr id="0" name=""/>
        <dsp:cNvSpPr/>
      </dsp:nvSpPr>
      <dsp:spPr>
        <a:xfrm>
          <a:off x="5687663" y="1696311"/>
          <a:ext cx="1755406" cy="84259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3395" tIns="165100" rIns="173395" bIns="165100" numCol="1" spcCol="1270" anchor="ctr" anchorCtr="0">
          <a:noAutofit/>
        </a:bodyPr>
        <a:lstStyle/>
        <a:p>
          <a:pPr marL="0" lvl="0" indent="0" algn="l" defTabSz="1600200">
            <a:lnSpc>
              <a:spcPct val="90000"/>
            </a:lnSpc>
            <a:spcBef>
              <a:spcPct val="0"/>
            </a:spcBef>
            <a:spcAft>
              <a:spcPct val="35000"/>
            </a:spcAft>
            <a:buNone/>
          </a:pPr>
          <a:r>
            <a:rPr lang="en-US" sz="3600" kern="1200"/>
            <a:t>04</a:t>
          </a:r>
        </a:p>
      </dsp:txBody>
      <dsp:txXfrm>
        <a:off x="5687663" y="1696311"/>
        <a:ext cx="1755406" cy="84259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threads-and-its-types-in-operating-system/"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practice.geeksforgeeks.org/problems/what-is-context-switching" TargetMode="External"/><Relationship Id="rId4" Type="http://schemas.openxmlformats.org/officeDocument/2006/relationships/hyperlink" Target="https://www.geeksforgeeks.org/introduction-of-process-managemen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378944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r>
              <a:rPr lang="vi-VN" b="0" i="0">
                <a:solidFill>
                  <a:srgbClr val="1B1B1B"/>
                </a:solidFill>
                <a:effectLst/>
                <a:latin typeface="Open Sans" panose="020B0606030504020204" pitchFamily="34" charset="0"/>
              </a:rPr>
              <a:t>Lấy một ví dụ về việc sử dụng hai chức năng trên, giả sử rằng ta có một danh sách liên kết chứa dữ liệu của các threads khác nhau.</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Mỗi một node trong danh sách liên kết này chứa thread ID và dữ liệu tương ứng của thread ID đó.</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Lúc này, bất cứ khi nào thread muốn lấy dữ liệu của nó từ danh sách liên kết.</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Bước đầu tiên nó cần phải lấy được thread ID của chính mình bằng việc gọi pthread_self() và sau đó nó sẽ gọi pthread_equal() để kiếm tra node nào đang chứa dữ liệu mà nó cần.</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1948016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4229786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13</a:t>
            </a:fld>
            <a:endParaRPr lang="en-US"/>
          </a:p>
        </p:txBody>
      </p:sp>
    </p:spTree>
    <p:extLst>
      <p:ext uri="{BB962C8B-B14F-4D97-AF65-F5344CB8AC3E}">
        <p14:creationId xmlns:p14="http://schemas.microsoft.com/office/powerpoint/2010/main" val="827419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14</a:t>
            </a:fld>
            <a:endParaRPr lang="en-US"/>
          </a:p>
        </p:txBody>
      </p:sp>
    </p:spTree>
    <p:extLst>
      <p:ext uri="{BB962C8B-B14F-4D97-AF65-F5344CB8AC3E}">
        <p14:creationId xmlns:p14="http://schemas.microsoft.com/office/powerpoint/2010/main" val="3247895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15</a:t>
            </a:fld>
            <a:endParaRPr lang="en-US"/>
          </a:p>
        </p:txBody>
      </p:sp>
    </p:spTree>
    <p:extLst>
      <p:ext uri="{BB962C8B-B14F-4D97-AF65-F5344CB8AC3E}">
        <p14:creationId xmlns:p14="http://schemas.microsoft.com/office/powerpoint/2010/main" val="841487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16</a:t>
            </a:fld>
            <a:endParaRPr lang="en-US"/>
          </a:p>
        </p:txBody>
      </p:sp>
    </p:spTree>
    <p:extLst>
      <p:ext uri="{BB962C8B-B14F-4D97-AF65-F5344CB8AC3E}">
        <p14:creationId xmlns:p14="http://schemas.microsoft.com/office/powerpoint/2010/main" val="2191025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17</a:t>
            </a:fld>
            <a:endParaRPr lang="en-US"/>
          </a:p>
        </p:txBody>
      </p:sp>
    </p:spTree>
    <p:extLst>
      <p:ext uri="{BB962C8B-B14F-4D97-AF65-F5344CB8AC3E}">
        <p14:creationId xmlns:p14="http://schemas.microsoft.com/office/powerpoint/2010/main" val="776959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mutual exclusion: loại trừ lẫn nhau.</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19</a:t>
            </a:fld>
            <a:endParaRPr lang="en-US"/>
          </a:p>
        </p:txBody>
      </p:sp>
    </p:spTree>
    <p:extLst>
      <p:ext uri="{BB962C8B-B14F-4D97-AF65-F5344CB8AC3E}">
        <p14:creationId xmlns:p14="http://schemas.microsoft.com/office/powerpoint/2010/main" val="76626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173954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77352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ach time a process is removed from access to the processor, sufficient information on its current operating state must be stored</a:t>
            </a:r>
          </a:p>
          <a:p>
            <a:r>
              <a:rPr lang="en-US" b="0" i="0">
                <a:solidFill>
                  <a:srgbClr val="000000"/>
                </a:solidFill>
                <a:effectLst/>
                <a:latin typeface="Times New Roman" panose="02020603050405020304" pitchFamily="18" charset="0"/>
              </a:rPr>
              <a:t> such that when it is again scheduled to run on the processor it can resume its operation from an identical position</a:t>
            </a:r>
          </a:p>
          <a:p>
            <a:endParaRPr lang="en-US" b="0" i="0">
              <a:solidFill>
                <a:srgbClr val="000000"/>
              </a:solidFill>
              <a:effectLst/>
              <a:latin typeface="Times New Roman" panose="02020603050405020304" pitchFamily="18" charset="0"/>
            </a:endParaRPr>
          </a:p>
          <a:p>
            <a:r>
              <a:rPr lang="en-US" b="0" i="0">
                <a:solidFill>
                  <a:srgbClr val="000000"/>
                </a:solidFill>
                <a:effectLst/>
                <a:latin typeface="Times New Roman" panose="02020603050405020304" pitchFamily="18" charset="0"/>
              </a:rPr>
              <a:t>This operational state data is known as its </a:t>
            </a:r>
            <a:r>
              <a:rPr lang="en-US" b="0" i="1">
                <a:solidFill>
                  <a:srgbClr val="000000"/>
                </a:solidFill>
                <a:effectLst/>
                <a:latin typeface="Times New Roman" panose="02020603050405020304" pitchFamily="18" charset="0"/>
              </a:rPr>
              <a:t>context</a:t>
            </a:r>
            <a:r>
              <a:rPr lang="en-US" b="0" i="0">
                <a:solidFill>
                  <a:srgbClr val="000000"/>
                </a:solidFill>
                <a:effectLst/>
                <a:latin typeface="Times New Roman" panose="02020603050405020304" pitchFamily="18" charset="0"/>
              </a:rPr>
              <a:t> and the </a:t>
            </a:r>
          </a:p>
          <a:p>
            <a:r>
              <a:rPr lang="en-US" b="0" i="0">
                <a:solidFill>
                  <a:srgbClr val="000000"/>
                </a:solidFill>
                <a:effectLst/>
                <a:latin typeface="Times New Roman" panose="02020603050405020304" pitchFamily="18" charset="0"/>
              </a:rPr>
              <a:t>act of removing the process's thread of execution from the processor (and replacing it with another) is known as a </a:t>
            </a:r>
            <a:r>
              <a:rPr lang="en-US" b="0" i="1">
                <a:solidFill>
                  <a:srgbClr val="000000"/>
                </a:solidFill>
                <a:effectLst/>
                <a:latin typeface="Times New Roman" panose="02020603050405020304" pitchFamily="18" charset="0"/>
              </a:rPr>
              <a:t>process switch </a:t>
            </a:r>
            <a:r>
              <a:rPr lang="en-US" b="0" i="0">
                <a:solidFill>
                  <a:srgbClr val="000000"/>
                </a:solidFill>
                <a:effectLst/>
                <a:latin typeface="Times New Roman" panose="02020603050405020304" pitchFamily="18" charset="0"/>
              </a:rPr>
              <a:t>or</a:t>
            </a:r>
            <a:r>
              <a:rPr lang="en-US" b="0" i="1">
                <a:solidFill>
                  <a:srgbClr val="000000"/>
                </a:solidFill>
                <a:effectLst/>
                <a:latin typeface="Times New Roman" panose="02020603050405020304" pitchFamily="18" charset="0"/>
              </a:rPr>
              <a:t> context switch.</a:t>
            </a:r>
            <a:endParaRPr lang="en-US" b="0" i="0">
              <a:solidFill>
                <a:srgbClr val="000000"/>
              </a:solidFill>
              <a:effectLst/>
              <a:latin typeface="Times New Roman" panose="02020603050405020304" pitchFamily="18" charset="0"/>
            </a:endParaRPr>
          </a:p>
          <a:p>
            <a:endParaRPr lang="en-US" b="0" i="0">
              <a:solidFill>
                <a:srgbClr val="000000"/>
              </a:solidFill>
              <a:effectLst/>
              <a:latin typeface="Times New Roman" panose="02020603050405020304" pitchFamily="18" charset="0"/>
            </a:endParaRPr>
          </a:p>
          <a:p>
            <a:r>
              <a:rPr lang="en-US" b="0" i="0">
                <a:solidFill>
                  <a:srgbClr val="000000"/>
                </a:solidFill>
                <a:effectLst/>
                <a:latin typeface="Times New Roman" panose="02020603050405020304" pitchFamily="18" charset="0"/>
              </a:rPr>
              <a:t>The context of a process includes its address space, stack space, virtual address space, register set image (e.g. Program Counter (PC), Stack Pointer (SP</a:t>
            </a:r>
          </a:p>
          <a:p>
            <a:endParaRPr lang="en-US" b="0" i="0">
              <a:solidFill>
                <a:srgbClr val="000000"/>
              </a:solidFill>
              <a:effectLst/>
              <a:latin typeface="Times New Roman" panose="02020603050405020304" pitchFamily="18" charset="0"/>
            </a:endParaRPr>
          </a:p>
          <a:p>
            <a:r>
              <a:rPr lang="en-US" b="0" i="0">
                <a:solidFill>
                  <a:srgbClr val="000000"/>
                </a:solidFill>
                <a:effectLst/>
                <a:latin typeface="Times New Roman" panose="02020603050405020304" pitchFamily="18" charset="0"/>
              </a:rPr>
              <a:t>https://tldp.org/LDP/LG/issue23/flower/context.html</a:t>
            </a:r>
          </a:p>
          <a:p>
            <a:endParaRPr lang="en-US" b="0" i="0">
              <a:solidFill>
                <a:srgbClr val="000000"/>
              </a:solidFill>
              <a:effectLst/>
              <a:latin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593232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a:solidFill>
                  <a:srgbClr val="273239"/>
                </a:solidFill>
                <a:effectLst/>
                <a:latin typeface="urw-din"/>
              </a:rPr>
              <a:t>1. </a:t>
            </a:r>
            <a:r>
              <a:rPr lang="en-US" b="0" i="0" u="sng">
                <a:solidFill>
                  <a:srgbClr val="273239"/>
                </a:solidFill>
                <a:effectLst/>
                <a:latin typeface="urw-din"/>
                <a:hlinkClick r:id="rId3"/>
              </a:rPr>
              <a:t>Thread Switching</a:t>
            </a:r>
            <a:r>
              <a:rPr lang="en-US" b="1" i="0">
                <a:solidFill>
                  <a:srgbClr val="273239"/>
                </a:solidFill>
                <a:effectLst/>
                <a:latin typeface="urw-din"/>
              </a:rPr>
              <a:t> :</a:t>
            </a:r>
            <a:br>
              <a:rPr lang="en-US" b="0" i="0">
                <a:solidFill>
                  <a:srgbClr val="273239"/>
                </a:solidFill>
                <a:effectLst/>
                <a:latin typeface="urw-din"/>
              </a:rPr>
            </a:br>
            <a:r>
              <a:rPr lang="en-US" b="0" i="0">
                <a:solidFill>
                  <a:srgbClr val="273239"/>
                </a:solidFill>
                <a:effectLst/>
                <a:latin typeface="urw-din"/>
              </a:rPr>
              <a:t>Thread switching is a type of context switching from one thread to another thread in the same process. </a:t>
            </a:r>
          </a:p>
          <a:p>
            <a:pPr algn="l" fontAlgn="base"/>
            <a:r>
              <a:rPr lang="en-US" b="0" i="0">
                <a:solidFill>
                  <a:srgbClr val="273239"/>
                </a:solidFill>
                <a:effectLst/>
                <a:latin typeface="urw-din"/>
              </a:rPr>
              <a:t>Thread switching is very efficient and much cheaper because it involves switching out only identities and resources such as the program counter, registers and stack pointers. </a:t>
            </a:r>
          </a:p>
          <a:p>
            <a:pPr algn="l" fontAlgn="base"/>
            <a:r>
              <a:rPr lang="en-US" b="0" i="0">
                <a:solidFill>
                  <a:srgbClr val="273239"/>
                </a:solidFill>
                <a:effectLst/>
                <a:latin typeface="urw-din"/>
              </a:rPr>
              <a:t>The cost of thread-to-thread switching is about the same as the cost of entering and exiting the kernel.</a:t>
            </a:r>
          </a:p>
          <a:p>
            <a:pPr algn="l" fontAlgn="base"/>
            <a:br>
              <a:rPr lang="en-US"/>
            </a:br>
            <a:r>
              <a:rPr lang="en-US" b="1" i="0">
                <a:solidFill>
                  <a:srgbClr val="273239"/>
                </a:solidFill>
                <a:effectLst/>
                <a:latin typeface="urw-din"/>
              </a:rPr>
              <a:t>2. </a:t>
            </a:r>
            <a:r>
              <a:rPr lang="en-US" b="0" i="0" u="sng">
                <a:solidFill>
                  <a:srgbClr val="273239"/>
                </a:solidFill>
                <a:effectLst/>
                <a:latin typeface="urw-din"/>
                <a:hlinkClick r:id="rId4"/>
              </a:rPr>
              <a:t>Process Switching</a:t>
            </a:r>
            <a:r>
              <a:rPr lang="en-US" b="1" i="0">
                <a:solidFill>
                  <a:srgbClr val="273239"/>
                </a:solidFill>
                <a:effectLst/>
                <a:latin typeface="urw-din"/>
              </a:rPr>
              <a:t> :</a:t>
            </a:r>
            <a:br>
              <a:rPr lang="en-US" b="0" i="0">
                <a:solidFill>
                  <a:srgbClr val="273239"/>
                </a:solidFill>
                <a:effectLst/>
                <a:latin typeface="urw-din"/>
              </a:rPr>
            </a:br>
            <a:r>
              <a:rPr lang="en-US" b="0" i="0">
                <a:solidFill>
                  <a:srgbClr val="273239"/>
                </a:solidFill>
                <a:effectLst/>
                <a:latin typeface="urw-din"/>
              </a:rPr>
              <a:t>Process switching is a type of </a:t>
            </a:r>
            <a:r>
              <a:rPr lang="en-US" b="0" i="0" u="sng">
                <a:solidFill>
                  <a:srgbClr val="273239"/>
                </a:solidFill>
                <a:effectLst/>
                <a:latin typeface="urw-din"/>
                <a:hlinkClick r:id="rId5"/>
              </a:rPr>
              <a:t>context switching</a:t>
            </a:r>
            <a:r>
              <a:rPr lang="en-US" b="0" i="0">
                <a:solidFill>
                  <a:srgbClr val="273239"/>
                </a:solidFill>
                <a:effectLst/>
                <a:latin typeface="urw-din"/>
              </a:rPr>
              <a:t> where we switch one process with another process. </a:t>
            </a:r>
          </a:p>
          <a:p>
            <a:pPr algn="l" fontAlgn="base"/>
            <a:r>
              <a:rPr lang="en-US" b="0" i="0">
                <a:solidFill>
                  <a:srgbClr val="273239"/>
                </a:solidFill>
                <a:effectLst/>
                <a:latin typeface="urw-din"/>
              </a:rPr>
              <a:t>It involves switching of all the process resources with those needed by a new process. </a:t>
            </a:r>
          </a:p>
          <a:p>
            <a:pPr algn="l" fontAlgn="base"/>
            <a:r>
              <a:rPr lang="en-US" b="0" i="0">
                <a:solidFill>
                  <a:srgbClr val="273239"/>
                </a:solidFill>
                <a:effectLst/>
                <a:latin typeface="urw-din"/>
              </a:rPr>
              <a:t>This means switching the memory address space. This includes memory addresses, page tables, and kernel resources, caches in the processor.</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3600968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1352554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1490024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123307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78B660-CB7F-45AE-A6DF-7AAE94B3329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78B660-CB7F-45AE-A6DF-7AAE94B33294}"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78B660-CB7F-45AE-A6DF-7AAE94B33294}"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78B660-CB7F-45AE-A6DF-7AAE94B33294}"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78B660-CB7F-45AE-A6DF-7AAE94B33294}"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Thread</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982732" y="1079173"/>
            <a:ext cx="9784091" cy="4065775"/>
            <a:chOff x="0" y="1403418"/>
            <a:chExt cx="6900512" cy="2544517"/>
          </a:xfrm>
        </p:grpSpPr>
        <p:sp>
          <p:nvSpPr>
            <p:cNvPr id="9" name="Rectangle 8">
              <a:extLst>
                <a:ext uri="{FF2B5EF4-FFF2-40B4-BE49-F238E27FC236}">
                  <a16:creationId xmlns:a16="http://schemas.microsoft.com/office/drawing/2014/main" id="{89FDA924-93F4-49C2-937F-1E03A3143BBD}"/>
                </a:ext>
              </a:extLst>
            </p:cNvPr>
            <p:cNvSpPr/>
            <p:nvPr/>
          </p:nvSpPr>
          <p:spPr>
            <a:xfrm>
              <a:off x="0" y="1403418"/>
              <a:ext cx="6900512" cy="2544517"/>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0" y="1403418"/>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vi-VN" sz="2200" b="0" i="0">
                  <a:solidFill>
                    <a:srgbClr val="1B1B1B"/>
                  </a:solidFill>
                  <a:effectLst/>
                  <a:latin typeface="Calibri (Body)"/>
                </a:rPr>
                <a:t>Thread ID sẽ được đại diện bởi kiểu </a:t>
              </a:r>
              <a:r>
                <a:rPr lang="vi-VN" sz="2200" b="1" i="0">
                  <a:solidFill>
                    <a:srgbClr val="1B1B1B"/>
                  </a:solidFill>
                  <a:effectLst/>
                  <a:latin typeface="Calibri (Body)"/>
                </a:rPr>
                <a:t>pthread_t</a:t>
              </a:r>
              <a:r>
                <a:rPr lang="vi-VN" sz="2200" b="0" i="0">
                  <a:solidFill>
                    <a:srgbClr val="1B1B1B"/>
                  </a:solidFill>
                  <a:effectLst/>
                  <a:latin typeface="Calibri (Body)"/>
                </a:rPr>
                <a:t>. </a:t>
              </a:r>
              <a:endParaRPr lang="en-US" sz="2200" b="0" i="0">
                <a:solidFill>
                  <a:srgbClr val="1B1B1B"/>
                </a:solidFill>
                <a:effectLst/>
                <a:latin typeface="Calibri (Body)"/>
              </a:endParaRPr>
            </a:p>
            <a:p>
              <a:pPr marL="228600" lvl="1" indent="-228600" algn="l" defTabSz="977900">
                <a:lnSpc>
                  <a:spcPct val="90000"/>
                </a:lnSpc>
                <a:spcBef>
                  <a:spcPct val="0"/>
                </a:spcBef>
                <a:spcAft>
                  <a:spcPct val="15000"/>
                </a:spcAft>
                <a:buChar char="•"/>
              </a:pPr>
              <a:endParaRPr lang="en-US" sz="2200" b="0" i="0">
                <a:solidFill>
                  <a:srgbClr val="1B1B1B"/>
                </a:solidFill>
                <a:effectLst/>
                <a:latin typeface="Calibri (Body)"/>
              </a:endParaRPr>
            </a:p>
            <a:p>
              <a:pPr marL="228600" lvl="1" indent="-228600" algn="l" defTabSz="977900">
                <a:lnSpc>
                  <a:spcPct val="90000"/>
                </a:lnSpc>
                <a:spcBef>
                  <a:spcPct val="0"/>
                </a:spcBef>
                <a:spcAft>
                  <a:spcPct val="15000"/>
                </a:spcAft>
                <a:buChar char="•"/>
              </a:pPr>
              <a:r>
                <a:rPr lang="vi-VN" sz="2200" b="0" i="0">
                  <a:solidFill>
                    <a:srgbClr val="1B1B1B"/>
                  </a:solidFill>
                  <a:effectLst/>
                  <a:latin typeface="Calibri (Body)"/>
                </a:rPr>
                <a:t>Phần lớn các trường hợp thread ID sẽ là một structure nên để so sánh hai thread ID với nhau ta cần một function có thể thực hiện công việc này (Đối với process ID là một số nguyên thì việc so sánh đơn giản hơn)</a:t>
              </a:r>
              <a:r>
                <a:rPr lang="en-US" sz="2200" b="0" i="0">
                  <a:solidFill>
                    <a:srgbClr val="1B1B1B"/>
                  </a:solidFill>
                  <a:effectLst/>
                  <a:latin typeface="Calibri (Body)"/>
                </a:rPr>
                <a:t>.</a:t>
              </a:r>
            </a:p>
            <a:p>
              <a:pPr marL="228600" lvl="1" indent="-228600" algn="l" defTabSz="977900">
                <a:lnSpc>
                  <a:spcPct val="90000"/>
                </a:lnSpc>
                <a:spcBef>
                  <a:spcPct val="0"/>
                </a:spcBef>
                <a:spcAft>
                  <a:spcPct val="15000"/>
                </a:spcAft>
                <a:buChar char="•"/>
              </a:pPr>
              <a:endParaRPr lang="en-US" sz="2200">
                <a:solidFill>
                  <a:srgbClr val="1B1B1B"/>
                </a:solidFill>
                <a:latin typeface="Calibri (Body)"/>
              </a:endParaRPr>
            </a:p>
            <a:p>
              <a:pPr marL="228600" lvl="1" indent="-228600" algn="l" defTabSz="977900">
                <a:lnSpc>
                  <a:spcPct val="90000"/>
                </a:lnSpc>
                <a:spcBef>
                  <a:spcPct val="0"/>
                </a:spcBef>
                <a:spcAft>
                  <a:spcPct val="15000"/>
                </a:spcAft>
                <a:buChar char="•"/>
              </a:pPr>
              <a:r>
                <a:rPr lang="en-US" sz="2200">
                  <a:solidFill>
                    <a:srgbClr val="1B1B1B"/>
                  </a:solidFill>
                  <a:latin typeface="Calibri (Body)"/>
                </a:rPr>
                <a:t>Để làm được việc này ta sử dụng hai hàm sau:</a:t>
              </a:r>
            </a:p>
            <a:p>
              <a:pPr marL="800100" lvl="2" indent="-342900" defTabSz="977900">
                <a:lnSpc>
                  <a:spcPct val="90000"/>
                </a:lnSpc>
                <a:spcBef>
                  <a:spcPct val="0"/>
                </a:spcBef>
                <a:spcAft>
                  <a:spcPct val="15000"/>
                </a:spcAft>
                <a:buFont typeface="Courier New" panose="02070309020205020404" pitchFamily="49" charset="0"/>
                <a:buChar char="o"/>
              </a:pPr>
              <a:r>
                <a:rPr lang="en-US" sz="2400" b="0" i="0">
                  <a:solidFill>
                    <a:schemeClr val="tx1"/>
                  </a:solidFill>
                  <a:effectLst/>
                  <a:latin typeface="Calibri (Body)"/>
                </a:rPr>
                <a:t>pthread_self()</a:t>
              </a:r>
            </a:p>
            <a:p>
              <a:pPr marL="800100" lvl="2" indent="-342900" defTabSz="977900">
                <a:lnSpc>
                  <a:spcPct val="90000"/>
                </a:lnSpc>
                <a:spcBef>
                  <a:spcPct val="0"/>
                </a:spcBef>
                <a:spcAft>
                  <a:spcPct val="15000"/>
                </a:spcAft>
                <a:buFont typeface="Courier New" panose="02070309020205020404" pitchFamily="49" charset="0"/>
                <a:buChar char="o"/>
              </a:pPr>
              <a:r>
                <a:rPr lang="en-US" sz="2400" b="0" i="0">
                  <a:solidFill>
                    <a:schemeClr val="tx1"/>
                  </a:solidFill>
                  <a:effectLst/>
                  <a:latin typeface="Calibri (Body)"/>
                </a:rPr>
                <a:t>pthread_equal</a:t>
              </a:r>
              <a:r>
                <a:rPr lang="en-US" sz="2400">
                  <a:solidFill>
                    <a:schemeClr val="tx1"/>
                  </a:solidFill>
                  <a:latin typeface="Calibri (Body)"/>
                </a:rPr>
                <a:t>()</a:t>
              </a:r>
              <a:endParaRPr lang="en-US" sz="2200" b="0" i="0">
                <a:solidFill>
                  <a:schemeClr val="tx1"/>
                </a:solidFill>
                <a:effectLst/>
                <a:latin typeface="Calibri (Body)"/>
              </a:endParaRPr>
            </a:p>
            <a:p>
              <a:pPr marL="228600" lvl="1" indent="-228600" algn="l" defTabSz="977900">
                <a:lnSpc>
                  <a:spcPct val="90000"/>
                </a:lnSpc>
                <a:spcBef>
                  <a:spcPct val="0"/>
                </a:spcBef>
                <a:spcAft>
                  <a:spcPct val="15000"/>
                </a:spcAft>
                <a:buChar char="•"/>
              </a:pPr>
              <a:endParaRPr lang="en-US" sz="2200" kern="1200">
                <a:solidFill>
                  <a:srgbClr val="1B1B1B"/>
                </a:solidFill>
                <a:latin typeface="Calibri (Body)"/>
              </a:endParaRPr>
            </a:p>
            <a:p>
              <a:pPr marL="0" lvl="1" algn="l" defTabSz="977900">
                <a:lnSpc>
                  <a:spcPct val="90000"/>
                </a:lnSpc>
                <a:spcBef>
                  <a:spcPct val="0"/>
                </a:spcBef>
                <a:spcAft>
                  <a:spcPct val="15000"/>
                </a:spcAft>
              </a:pPr>
              <a:endParaRPr lang="en-US" sz="2200" kern="1200">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0" name="Rectangle: Rounded Corners 9">
            <a:extLst>
              <a:ext uri="{FF2B5EF4-FFF2-40B4-BE49-F238E27FC236}">
                <a16:creationId xmlns:a16="http://schemas.microsoft.com/office/drawing/2014/main" id="{247CB76F-3949-494E-B542-2769D9EDFB4A}"/>
              </a:ext>
            </a:extLst>
          </p:cNvPr>
          <p:cNvSpPr txBox="1"/>
          <p:nvPr/>
        </p:nvSpPr>
        <p:spPr>
          <a:xfrm>
            <a:off x="1189221" y="505833"/>
            <a:ext cx="2400659" cy="6037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1">
                <a:latin typeface="Calibri (Body)"/>
              </a:rPr>
              <a:t>p</a:t>
            </a:r>
            <a:r>
              <a:rPr lang="en-US" sz="2000" b="1" i="0">
                <a:effectLst/>
                <a:latin typeface="Calibri (Body)"/>
              </a:rPr>
              <a:t>thread_equal()</a:t>
            </a:r>
            <a:endParaRPr lang="en-US" sz="2000" b="1" kern="1200">
              <a:latin typeface="Calibri (Body)"/>
            </a:endParaRPr>
          </a:p>
        </p:txBody>
      </p:sp>
      <p:grpSp>
        <p:nvGrpSpPr>
          <p:cNvPr id="27" name="Group 26">
            <a:extLst>
              <a:ext uri="{FF2B5EF4-FFF2-40B4-BE49-F238E27FC236}">
                <a16:creationId xmlns:a16="http://schemas.microsoft.com/office/drawing/2014/main" id="{1A23DA65-BF28-4450-B55D-7D9657BA8F28}"/>
              </a:ext>
            </a:extLst>
          </p:cNvPr>
          <p:cNvGrpSpPr/>
          <p:nvPr/>
        </p:nvGrpSpPr>
        <p:grpSpPr>
          <a:xfrm>
            <a:off x="374621" y="565467"/>
            <a:ext cx="2524696" cy="616562"/>
            <a:chOff x="345025" y="1094970"/>
            <a:chExt cx="4830358" cy="649440"/>
          </a:xfrm>
        </p:grpSpPr>
        <p:sp>
          <p:nvSpPr>
            <p:cNvPr id="28" name="Rectangle: Rounded Corners 27">
              <a:extLst>
                <a:ext uri="{FF2B5EF4-FFF2-40B4-BE49-F238E27FC236}">
                  <a16:creationId xmlns:a16="http://schemas.microsoft.com/office/drawing/2014/main" id="{FFCAFBDD-6EDE-42E2-945D-BF5AE757B766}"/>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9" name="Rectangle: Rounded Corners 9">
              <a:extLst>
                <a:ext uri="{FF2B5EF4-FFF2-40B4-BE49-F238E27FC236}">
                  <a16:creationId xmlns:a16="http://schemas.microsoft.com/office/drawing/2014/main" id="{B118A567-A5F6-4A2E-B3B1-183EEDF0F975}"/>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400" b="1" i="0">
                  <a:effectLst/>
                  <a:latin typeface="Calibri (Body)"/>
                </a:rPr>
                <a:t>Thread ID</a:t>
              </a:r>
              <a:endParaRPr lang="en-US" sz="2200" b="1" kern="1200">
                <a:latin typeface="Calibri (Body)"/>
              </a:endParaRPr>
            </a:p>
          </p:txBody>
        </p:sp>
      </p:grpSp>
    </p:spTree>
    <p:extLst>
      <p:ext uri="{BB962C8B-B14F-4D97-AF65-F5344CB8AC3E}">
        <p14:creationId xmlns:p14="http://schemas.microsoft.com/office/powerpoint/2010/main" val="322853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73255" y="1597906"/>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5" name="TextBox 14">
            <a:extLst>
              <a:ext uri="{FF2B5EF4-FFF2-40B4-BE49-F238E27FC236}">
                <a16:creationId xmlns:a16="http://schemas.microsoft.com/office/drawing/2014/main" id="{EF65ED33-3CB8-4FDF-9734-87ED1D0EB57D}"/>
              </a:ext>
            </a:extLst>
          </p:cNvPr>
          <p:cNvSpPr txBox="1"/>
          <p:nvPr/>
        </p:nvSpPr>
        <p:spPr>
          <a:xfrm>
            <a:off x="1425177" y="4822450"/>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3" name="Picture 2">
            <a:extLst>
              <a:ext uri="{FF2B5EF4-FFF2-40B4-BE49-F238E27FC236}">
                <a16:creationId xmlns:a16="http://schemas.microsoft.com/office/drawing/2014/main" id="{A0D23048-86D2-477A-BAAA-45F68242F2F5}"/>
              </a:ext>
            </a:extLst>
          </p:cNvPr>
          <p:cNvPicPr>
            <a:picLocks noChangeAspect="1"/>
          </p:cNvPicPr>
          <p:nvPr/>
        </p:nvPicPr>
        <p:blipFill>
          <a:blip r:embed="rId3"/>
          <a:stretch>
            <a:fillRect/>
          </a:stretch>
        </p:blipFill>
        <p:spPr>
          <a:xfrm>
            <a:off x="2358267" y="1013045"/>
            <a:ext cx="7234094" cy="2003275"/>
          </a:xfrm>
          <a:prstGeom prst="rect">
            <a:avLst/>
          </a:prstGeom>
        </p:spPr>
      </p:pic>
      <p:pic>
        <p:nvPicPr>
          <p:cNvPr id="5" name="Picture 4">
            <a:extLst>
              <a:ext uri="{FF2B5EF4-FFF2-40B4-BE49-F238E27FC236}">
                <a16:creationId xmlns:a16="http://schemas.microsoft.com/office/drawing/2014/main" id="{E11A2B2A-B6DD-4577-A0DF-F547D0CD7299}"/>
              </a:ext>
            </a:extLst>
          </p:cNvPr>
          <p:cNvPicPr>
            <a:picLocks noChangeAspect="1"/>
          </p:cNvPicPr>
          <p:nvPr/>
        </p:nvPicPr>
        <p:blipFill>
          <a:blip r:embed="rId4"/>
          <a:stretch>
            <a:fillRect/>
          </a:stretch>
        </p:blipFill>
        <p:spPr>
          <a:xfrm>
            <a:off x="2373585" y="4031764"/>
            <a:ext cx="7224568" cy="2003275"/>
          </a:xfrm>
          <a:prstGeom prst="rect">
            <a:avLst/>
          </a:prstGeom>
        </p:spPr>
      </p:pic>
      <p:grpSp>
        <p:nvGrpSpPr>
          <p:cNvPr id="12" name="Group 11">
            <a:extLst>
              <a:ext uri="{FF2B5EF4-FFF2-40B4-BE49-F238E27FC236}">
                <a16:creationId xmlns:a16="http://schemas.microsoft.com/office/drawing/2014/main" id="{5CCEE96A-18C3-4337-8CBB-48677D893A41}"/>
              </a:ext>
            </a:extLst>
          </p:cNvPr>
          <p:cNvGrpSpPr/>
          <p:nvPr/>
        </p:nvGrpSpPr>
        <p:grpSpPr>
          <a:xfrm>
            <a:off x="1173255" y="473172"/>
            <a:ext cx="2432591" cy="669073"/>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1">
                  <a:latin typeface="Calibri (Body)"/>
                </a:rPr>
                <a:t>p</a:t>
              </a:r>
              <a:r>
                <a:rPr lang="en-US" sz="2000" b="1" i="0">
                  <a:effectLst/>
                  <a:latin typeface="Calibri (Body)"/>
                </a:rPr>
                <a:t>thread_equal()</a:t>
              </a:r>
              <a:endParaRPr lang="en-US" sz="2000" b="1" kern="1200">
                <a:latin typeface="Calibri (Body)"/>
              </a:endParaRPr>
            </a:p>
          </p:txBody>
        </p:sp>
      </p:grpSp>
      <p:grpSp>
        <p:nvGrpSpPr>
          <p:cNvPr id="16" name="Group 15">
            <a:extLst>
              <a:ext uri="{FF2B5EF4-FFF2-40B4-BE49-F238E27FC236}">
                <a16:creationId xmlns:a16="http://schemas.microsoft.com/office/drawing/2014/main" id="{77A8C661-D5C5-4B59-B896-41CAB3C7A7F0}"/>
              </a:ext>
            </a:extLst>
          </p:cNvPr>
          <p:cNvGrpSpPr/>
          <p:nvPr/>
        </p:nvGrpSpPr>
        <p:grpSpPr>
          <a:xfrm>
            <a:off x="1173255" y="3523532"/>
            <a:ext cx="2463875" cy="669073"/>
            <a:chOff x="282905" y="1094970"/>
            <a:chExt cx="4892478" cy="649440"/>
          </a:xfrm>
        </p:grpSpPr>
        <p:sp>
          <p:nvSpPr>
            <p:cNvPr id="18" name="Rectangle: Rounded Corners 17">
              <a:extLst>
                <a:ext uri="{FF2B5EF4-FFF2-40B4-BE49-F238E27FC236}">
                  <a16:creationId xmlns:a16="http://schemas.microsoft.com/office/drawing/2014/main" id="{022D40DF-F112-4A81-B170-58D2428458F5}"/>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9" name="Rectangle: Rounded Corners 9">
              <a:extLst>
                <a:ext uri="{FF2B5EF4-FFF2-40B4-BE49-F238E27FC236}">
                  <a16:creationId xmlns:a16="http://schemas.microsoft.com/office/drawing/2014/main" id="{FFC522F3-3773-4298-B74F-9B7308FD7DB1}"/>
                </a:ext>
              </a:extLst>
            </p:cNvPr>
            <p:cNvSpPr txBox="1"/>
            <p:nvPr/>
          </p:nvSpPr>
          <p:spPr>
            <a:xfrm>
              <a:off x="282905" y="1158376"/>
              <a:ext cx="4766951"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1">
                  <a:latin typeface="Calibri (Body)"/>
                </a:rPr>
                <a:t>p</a:t>
              </a:r>
              <a:r>
                <a:rPr lang="en-US" sz="2000" b="1" i="0">
                  <a:effectLst/>
                  <a:latin typeface="Calibri (Body)"/>
                </a:rPr>
                <a:t>thread_self()</a:t>
              </a:r>
              <a:endParaRPr lang="en-US" sz="2000" b="1" kern="1200">
                <a:latin typeface="Calibri (Body)"/>
              </a:endParaRPr>
            </a:p>
          </p:txBody>
        </p:sp>
      </p:grpSp>
    </p:spTree>
    <p:extLst>
      <p:ext uri="{BB962C8B-B14F-4D97-AF65-F5344CB8AC3E}">
        <p14:creationId xmlns:p14="http://schemas.microsoft.com/office/powerpoint/2010/main" val="97992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Thao tác với thread</a:t>
            </a: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37068" y="2527224"/>
            <a:ext cx="5489292" cy="3492868"/>
          </a:xfrm>
          <a:prstGeom prst="rect">
            <a:avLst/>
          </a:prstGeom>
        </p:spPr>
        <p:txBody>
          <a:bodyPr vert="horz" lIns="91440" tIns="45720" rIns="91440" bIns="45720" rtlCol="0">
            <a:normAutofit/>
          </a:bodyPr>
          <a:lstStyle/>
          <a:p>
            <a:pPr marL="571500" lvl="1">
              <a:lnSpc>
                <a:spcPct val="90000"/>
              </a:lnSpc>
              <a:spcAft>
                <a:spcPts val="600"/>
              </a:spcAft>
            </a:pPr>
            <a:r>
              <a:rPr lang="en-US" sz="2000" b="1">
                <a:latin typeface="Calibri (Body)"/>
              </a:rPr>
              <a:t>Tạo một thread mới.</a:t>
            </a:r>
          </a:p>
          <a:p>
            <a:pPr marL="914400" lvl="1" indent="-342900">
              <a:lnSpc>
                <a:spcPct val="90000"/>
              </a:lnSpc>
              <a:spcAft>
                <a:spcPts val="600"/>
              </a:spcAft>
              <a:buFont typeface="Arial" panose="020B0604020202020204" pitchFamily="34" charset="0"/>
              <a:buChar char="•"/>
            </a:pPr>
            <a:r>
              <a:rPr lang="en-US" sz="2000">
                <a:solidFill>
                  <a:srgbClr val="1B1B1B"/>
                </a:solidFill>
                <a:latin typeface="Calibri (Body)"/>
              </a:rPr>
              <a:t>Chương</a:t>
            </a:r>
            <a:r>
              <a:rPr lang="vi-VN" sz="2000" b="0" i="0">
                <a:solidFill>
                  <a:srgbClr val="1B1B1B"/>
                </a:solidFill>
                <a:effectLst/>
                <a:latin typeface="Calibri (Body)"/>
              </a:rPr>
              <a:t> trình (</a:t>
            </a:r>
            <a:r>
              <a:rPr lang="vi-VN" sz="2000" b="1" i="0">
                <a:solidFill>
                  <a:srgbClr val="1B1B1B"/>
                </a:solidFill>
                <a:effectLst/>
                <a:latin typeface="Calibri (Body)"/>
              </a:rPr>
              <a:t>program</a:t>
            </a:r>
            <a:r>
              <a:rPr lang="vi-VN" sz="2000" b="0" i="0">
                <a:solidFill>
                  <a:srgbClr val="1B1B1B"/>
                </a:solidFill>
                <a:effectLst/>
                <a:latin typeface="Calibri (Body)"/>
              </a:rPr>
              <a:t>) được khởi chạy và trở thành một tiến trình (</a:t>
            </a:r>
            <a:r>
              <a:rPr lang="vi-VN" sz="2000" b="1" i="0">
                <a:solidFill>
                  <a:srgbClr val="1B1B1B"/>
                </a:solidFill>
                <a:effectLst/>
                <a:latin typeface="Calibri (Body)"/>
              </a:rPr>
              <a:t>process</a:t>
            </a:r>
            <a:r>
              <a:rPr lang="vi-VN" sz="2000" b="0" i="0">
                <a:solidFill>
                  <a:srgbClr val="1B1B1B"/>
                </a:solidFill>
                <a:effectLst/>
                <a:latin typeface="Calibri (Body)"/>
              </a:rPr>
              <a:t>), lúc này bản thân tiến trình đó chính là một </a:t>
            </a:r>
            <a:r>
              <a:rPr lang="vi-VN" sz="2000" b="1" i="0">
                <a:solidFill>
                  <a:srgbClr val="1B1B1B"/>
                </a:solidFill>
                <a:effectLst/>
                <a:latin typeface="Calibri (Body)"/>
              </a:rPr>
              <a:t>single-thread</a:t>
            </a:r>
            <a:r>
              <a:rPr lang="vi-VN" sz="2000" b="0" i="0">
                <a:solidFill>
                  <a:srgbClr val="1B1B1B"/>
                </a:solidFill>
                <a:effectLst/>
                <a:latin typeface="Calibri (Body)"/>
              </a:rPr>
              <a:t> (tiến trình đơn luồng)</a:t>
            </a:r>
            <a:r>
              <a:rPr lang="en-US" sz="2000" b="0" i="0">
                <a:solidFill>
                  <a:srgbClr val="1B1B1B"/>
                </a:solidFill>
                <a:effectLst/>
                <a:latin typeface="Calibri (Body)"/>
              </a:rPr>
              <a:t>.</a:t>
            </a:r>
          </a:p>
          <a:p>
            <a:pPr marL="914400" lvl="1" indent="-342900">
              <a:lnSpc>
                <a:spcPct val="90000"/>
              </a:lnSpc>
              <a:spcAft>
                <a:spcPts val="600"/>
              </a:spcAft>
              <a:buFont typeface="Arial" panose="020B0604020202020204" pitchFamily="34" charset="0"/>
              <a:buChar char="•"/>
            </a:pPr>
            <a:r>
              <a:rPr lang="vi-VN" sz="2000" b="0" i="0">
                <a:solidFill>
                  <a:srgbClr val="1B1B1B"/>
                </a:solidFill>
                <a:effectLst/>
                <a:latin typeface="Calibri (Body)"/>
              </a:rPr>
              <a:t> </a:t>
            </a:r>
            <a:r>
              <a:rPr lang="en-US" sz="2000" b="0" i="0">
                <a:solidFill>
                  <a:srgbClr val="1B1B1B"/>
                </a:solidFill>
                <a:effectLst/>
                <a:latin typeface="Calibri (Body)"/>
              </a:rPr>
              <a:t>T</a:t>
            </a:r>
            <a:r>
              <a:rPr lang="vi-VN" sz="2000" b="0" i="0">
                <a:solidFill>
                  <a:srgbClr val="1B1B1B"/>
                </a:solidFill>
                <a:effectLst/>
                <a:latin typeface="Calibri (Body)"/>
              </a:rPr>
              <a:t>iến trình tạo nhiều hơn 1 threads được gọi là </a:t>
            </a:r>
            <a:r>
              <a:rPr lang="vi-VN" sz="2000" b="1" i="0">
                <a:solidFill>
                  <a:srgbClr val="1B1B1B"/>
                </a:solidFill>
                <a:effectLst/>
                <a:latin typeface="Calibri (Body)"/>
              </a:rPr>
              <a:t>mutiple-thread</a:t>
            </a:r>
            <a:r>
              <a:rPr lang="vi-VN" sz="2000" b="0" i="0">
                <a:solidFill>
                  <a:srgbClr val="1B1B1B"/>
                </a:solidFill>
                <a:effectLst/>
                <a:latin typeface="Calibri (Body)"/>
              </a:rPr>
              <a:t> (tiến trình đa luồng)</a:t>
            </a:r>
            <a:r>
              <a:rPr lang="en-US" sz="2000" b="0" i="0">
                <a:solidFill>
                  <a:srgbClr val="1B1B1B"/>
                </a:solidFill>
                <a:effectLst/>
                <a:latin typeface="Calibri (Body)"/>
              </a:rPr>
              <a:t>.</a:t>
            </a:r>
          </a:p>
          <a:p>
            <a:pPr marL="914400" lvl="1" indent="-342900">
              <a:lnSpc>
                <a:spcPct val="90000"/>
              </a:lnSpc>
              <a:spcAft>
                <a:spcPts val="600"/>
              </a:spcAft>
              <a:buFont typeface="Arial" panose="020B0604020202020204" pitchFamily="34" charset="0"/>
              <a:buChar char="•"/>
            </a:pPr>
            <a:r>
              <a:rPr lang="en-US" sz="2000" b="0" i="0">
                <a:solidFill>
                  <a:srgbClr val="1B1B1B"/>
                </a:solidFill>
                <a:effectLst/>
                <a:latin typeface="Calibri (Body)"/>
              </a:rPr>
              <a:t>Ta </a:t>
            </a:r>
            <a:r>
              <a:rPr lang="vi-VN" sz="2000" b="0" i="0">
                <a:solidFill>
                  <a:srgbClr val="1B1B1B"/>
                </a:solidFill>
                <a:effectLst/>
                <a:latin typeface="Calibri (Body)"/>
              </a:rPr>
              <a:t>có thể kết luận rằng mọi tiến trình đều có ít nhất một thread. Trong đó, thread chứa hàm main được gọi là </a:t>
            </a:r>
            <a:r>
              <a:rPr lang="vi-VN" sz="2000" b="1" i="0">
                <a:solidFill>
                  <a:srgbClr val="1B1B1B"/>
                </a:solidFill>
                <a:effectLst/>
                <a:latin typeface="Calibri (Body)"/>
              </a:rPr>
              <a:t>main thread</a:t>
            </a:r>
            <a:r>
              <a:rPr lang="vi-VN" sz="2000" b="0" i="0">
                <a:solidFill>
                  <a:srgbClr val="1B1B1B"/>
                </a:solidFill>
                <a:effectLst/>
                <a:latin typeface="Calibri (Body)"/>
              </a:rPr>
              <a:t>.</a:t>
            </a:r>
            <a:endParaRPr lang="en-US" sz="2000">
              <a:latin typeface="Calibri (Body)"/>
            </a:endParaRPr>
          </a:p>
          <a:p>
            <a:pPr marL="571500" lvl="1">
              <a:lnSpc>
                <a:spcPct val="90000"/>
              </a:lnSpc>
              <a:spcAft>
                <a:spcPts val="600"/>
              </a:spcAft>
            </a:pPr>
            <a:endParaRPr lang="en-US" sz="2000">
              <a:latin typeface="Calibri (Body)"/>
            </a:endParaRPr>
          </a:p>
          <a:p>
            <a:pPr marL="571500" lvl="1">
              <a:lnSpc>
                <a:spcPct val="90000"/>
              </a:lnSpc>
              <a:spcAft>
                <a:spcPts val="600"/>
              </a:spcAft>
            </a:pP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5" name="TextBox 14">
            <a:extLst>
              <a:ext uri="{FF2B5EF4-FFF2-40B4-BE49-F238E27FC236}">
                <a16:creationId xmlns:a16="http://schemas.microsoft.com/office/drawing/2014/main" id="{EF65ED33-3CB8-4FDF-9734-87ED1D0EB5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3" name="Picture 2">
            <a:extLst>
              <a:ext uri="{FF2B5EF4-FFF2-40B4-BE49-F238E27FC236}">
                <a16:creationId xmlns:a16="http://schemas.microsoft.com/office/drawing/2014/main" id="{909F72F8-1F50-424B-93B6-98998F73B33B}"/>
              </a:ext>
            </a:extLst>
          </p:cNvPr>
          <p:cNvPicPr>
            <a:picLocks noChangeAspect="1"/>
          </p:cNvPicPr>
          <p:nvPr/>
        </p:nvPicPr>
        <p:blipFill>
          <a:blip r:embed="rId3"/>
          <a:stretch>
            <a:fillRect/>
          </a:stretch>
        </p:blipFill>
        <p:spPr>
          <a:xfrm>
            <a:off x="5455706" y="2307230"/>
            <a:ext cx="6118893" cy="3492868"/>
          </a:xfrm>
          <a:prstGeom prst="rect">
            <a:avLst/>
          </a:prstGeom>
        </p:spPr>
      </p:pic>
    </p:spTree>
    <p:extLst>
      <p:ext uri="{BB962C8B-B14F-4D97-AF65-F5344CB8AC3E}">
        <p14:creationId xmlns:p14="http://schemas.microsoft.com/office/powerpoint/2010/main" val="92934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Thao tác với thread</a:t>
            </a: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37068" y="2527224"/>
            <a:ext cx="4797917" cy="3492868"/>
          </a:xfrm>
          <a:prstGeom prst="rect">
            <a:avLst/>
          </a:prstGeom>
        </p:spPr>
        <p:txBody>
          <a:bodyPr vert="horz" lIns="91440" tIns="45720" rIns="91440" bIns="45720" rtlCol="0">
            <a:normAutofit/>
          </a:bodyPr>
          <a:lstStyle/>
          <a:p>
            <a:pPr marL="571500" lvl="1">
              <a:lnSpc>
                <a:spcPct val="90000"/>
              </a:lnSpc>
              <a:spcAft>
                <a:spcPts val="600"/>
              </a:spcAft>
            </a:pPr>
            <a:r>
              <a:rPr lang="en-US" sz="2000" b="1">
                <a:latin typeface="Calibri (Body)"/>
              </a:rPr>
              <a:t>Tạo một thread mới.</a:t>
            </a:r>
          </a:p>
          <a:p>
            <a:pPr marL="914400" lvl="1" indent="-342900">
              <a:lnSpc>
                <a:spcPct val="90000"/>
              </a:lnSpc>
              <a:spcAft>
                <a:spcPts val="600"/>
              </a:spcAft>
              <a:buFont typeface="Arial" panose="020B0604020202020204" pitchFamily="34" charset="0"/>
              <a:buChar char="•"/>
            </a:pPr>
            <a:r>
              <a:rPr lang="vi-VN" sz="2000" b="0" i="0">
                <a:solidFill>
                  <a:srgbClr val="1B1B1B"/>
                </a:solidFill>
                <a:effectLst/>
                <a:latin typeface="Calibri (Body)"/>
              </a:rPr>
              <a:t>Để tạo một thread mới chúng ta sử dụng hàm </a:t>
            </a:r>
            <a:r>
              <a:rPr lang="vi-VN" sz="2000" b="1" i="0">
                <a:solidFill>
                  <a:srgbClr val="1B1B1B"/>
                </a:solidFill>
                <a:effectLst/>
                <a:latin typeface="Calibri (Body)"/>
              </a:rPr>
              <a:t>pthread_create()</a:t>
            </a:r>
            <a:r>
              <a:rPr lang="vi-VN" sz="2000" b="0" i="0">
                <a:solidFill>
                  <a:srgbClr val="1B1B1B"/>
                </a:solidFill>
                <a:effectLst/>
                <a:latin typeface="Calibri (Body)"/>
              </a:rPr>
              <a:t> </a:t>
            </a:r>
            <a:r>
              <a:rPr lang="en-US" sz="2000" b="0" i="0">
                <a:solidFill>
                  <a:srgbClr val="1B1B1B"/>
                </a:solidFill>
                <a:effectLst/>
                <a:latin typeface="Calibri (Body)"/>
              </a:rPr>
              <a:t>.</a:t>
            </a:r>
            <a:endParaRPr lang="en-US" sz="2000">
              <a:latin typeface="Calibri (Body)"/>
            </a:endParaRPr>
          </a:p>
          <a:p>
            <a:pPr marL="571500" lvl="1">
              <a:lnSpc>
                <a:spcPct val="90000"/>
              </a:lnSpc>
              <a:spcAft>
                <a:spcPts val="600"/>
              </a:spcAft>
            </a:pP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5" name="TextBox 14">
            <a:extLst>
              <a:ext uri="{FF2B5EF4-FFF2-40B4-BE49-F238E27FC236}">
                <a16:creationId xmlns:a16="http://schemas.microsoft.com/office/drawing/2014/main" id="{EF65ED33-3CB8-4FDF-9734-87ED1D0EB5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7" name="Picture 6">
            <a:extLst>
              <a:ext uri="{FF2B5EF4-FFF2-40B4-BE49-F238E27FC236}">
                <a16:creationId xmlns:a16="http://schemas.microsoft.com/office/drawing/2014/main" id="{3452A0CA-5ACA-4158-9806-E1D8D76D6515}"/>
              </a:ext>
            </a:extLst>
          </p:cNvPr>
          <p:cNvPicPr>
            <a:picLocks noChangeAspect="1"/>
          </p:cNvPicPr>
          <p:nvPr/>
        </p:nvPicPr>
        <p:blipFill>
          <a:blip r:embed="rId3"/>
          <a:stretch>
            <a:fillRect/>
          </a:stretch>
        </p:blipFill>
        <p:spPr>
          <a:xfrm>
            <a:off x="4650059" y="2411245"/>
            <a:ext cx="7154273" cy="2035510"/>
          </a:xfrm>
          <a:prstGeom prst="rect">
            <a:avLst/>
          </a:prstGeom>
        </p:spPr>
      </p:pic>
    </p:spTree>
    <p:extLst>
      <p:ext uri="{BB962C8B-B14F-4D97-AF65-F5344CB8AC3E}">
        <p14:creationId xmlns:p14="http://schemas.microsoft.com/office/powerpoint/2010/main" val="366673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982732" y="1079173"/>
            <a:ext cx="11004829" cy="5042847"/>
            <a:chOff x="0" y="1403418"/>
            <a:chExt cx="6900512" cy="2544517"/>
          </a:xfrm>
        </p:grpSpPr>
        <p:sp>
          <p:nvSpPr>
            <p:cNvPr id="9" name="Rectangle 8">
              <a:extLst>
                <a:ext uri="{FF2B5EF4-FFF2-40B4-BE49-F238E27FC236}">
                  <a16:creationId xmlns:a16="http://schemas.microsoft.com/office/drawing/2014/main" id="{89FDA924-93F4-49C2-937F-1E03A3143BBD}"/>
                </a:ext>
              </a:extLst>
            </p:cNvPr>
            <p:cNvSpPr/>
            <p:nvPr/>
          </p:nvSpPr>
          <p:spPr>
            <a:xfrm>
              <a:off x="0" y="1403418"/>
              <a:ext cx="6900512" cy="2544517"/>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0" y="1403418"/>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buFont typeface="Arial" panose="020B0604020202020204" pitchFamily="34" charset="0"/>
                <a:buChar char="•"/>
              </a:pPr>
              <a:r>
                <a:rPr lang="en-US" sz="2000" b="1" i="0">
                  <a:solidFill>
                    <a:srgbClr val="1B1B1B"/>
                  </a:solidFill>
                  <a:effectLst/>
                  <a:latin typeface="Calibri (Body)"/>
                </a:rPr>
                <a:t> </a:t>
              </a:r>
              <a:r>
                <a:rPr lang="vi-VN" sz="2000" b="1" i="0">
                  <a:solidFill>
                    <a:srgbClr val="1B1B1B"/>
                  </a:solidFill>
                  <a:effectLst/>
                  <a:latin typeface="Calibri (Body)"/>
                </a:rPr>
                <a:t>Đối số đầu tiên</a:t>
              </a:r>
              <a:r>
                <a:rPr lang="vi-VN" sz="2000" b="0" i="0">
                  <a:solidFill>
                    <a:srgbClr val="1B1B1B"/>
                  </a:solidFill>
                  <a:effectLst/>
                  <a:latin typeface="Calibri (Body)"/>
                </a:rPr>
                <a:t> : Một khi tiến trình được gọi thành công, đối số đầu tiên sẽ giữ thread ID của thread mới được tạo.</a:t>
              </a:r>
              <a:endParaRPr lang="en-US" sz="2000" b="0" i="0">
                <a:solidFill>
                  <a:srgbClr val="1B1B1B"/>
                </a:solidFill>
                <a:effectLst/>
                <a:latin typeface="Calibri (Body)"/>
              </a:endParaRPr>
            </a:p>
            <a:p>
              <a:pPr algn="l">
                <a:buFont typeface="Arial" panose="020B0604020202020204" pitchFamily="34" charset="0"/>
                <a:buChar char="•"/>
              </a:pPr>
              <a:endParaRPr lang="vi-VN" sz="2000" b="0" i="0">
                <a:solidFill>
                  <a:srgbClr val="1B1B1B"/>
                </a:solidFill>
                <a:effectLst/>
                <a:latin typeface="Calibri (Body)"/>
              </a:endParaRPr>
            </a:p>
            <a:p>
              <a:pPr algn="l">
                <a:buFont typeface="Arial" panose="020B0604020202020204" pitchFamily="34" charset="0"/>
                <a:buChar char="•"/>
              </a:pPr>
              <a:r>
                <a:rPr lang="en-US" sz="2000" b="1" i="0">
                  <a:solidFill>
                    <a:srgbClr val="1B1B1B"/>
                  </a:solidFill>
                  <a:effectLst/>
                  <a:latin typeface="Calibri (Body)"/>
                </a:rPr>
                <a:t> </a:t>
              </a:r>
              <a:r>
                <a:rPr lang="vi-VN" sz="2000" b="1" i="0">
                  <a:solidFill>
                    <a:srgbClr val="1B1B1B"/>
                  </a:solidFill>
                  <a:effectLst/>
                  <a:latin typeface="Calibri (Body)"/>
                </a:rPr>
                <a:t>Đối số thứ hai</a:t>
              </a:r>
              <a:r>
                <a:rPr lang="vi-VN" sz="2000" b="0" i="0">
                  <a:solidFill>
                    <a:srgbClr val="1B1B1B"/>
                  </a:solidFill>
                  <a:effectLst/>
                  <a:latin typeface="Calibri (Body)"/>
                </a:rPr>
                <a:t> : Thông thường giá trị này đặt thành NULL.</a:t>
              </a:r>
              <a:endParaRPr lang="en-US" sz="2000" b="0" i="0">
                <a:solidFill>
                  <a:srgbClr val="1B1B1B"/>
                </a:solidFill>
                <a:effectLst/>
                <a:latin typeface="Calibri (Body)"/>
              </a:endParaRPr>
            </a:p>
            <a:p>
              <a:pPr algn="l">
                <a:buFont typeface="Arial" panose="020B0604020202020204" pitchFamily="34" charset="0"/>
                <a:buChar char="•"/>
              </a:pPr>
              <a:endParaRPr lang="vi-VN" sz="2000" b="0" i="0">
                <a:solidFill>
                  <a:srgbClr val="1B1B1B"/>
                </a:solidFill>
                <a:effectLst/>
                <a:latin typeface="Calibri (Body)"/>
              </a:endParaRPr>
            </a:p>
            <a:p>
              <a:pPr algn="l">
                <a:buFont typeface="Arial" panose="020B0604020202020204" pitchFamily="34" charset="0"/>
                <a:buChar char="•"/>
              </a:pPr>
              <a:r>
                <a:rPr lang="en-US" sz="2000" b="1" i="0">
                  <a:solidFill>
                    <a:srgbClr val="1B1B1B"/>
                  </a:solidFill>
                  <a:effectLst/>
                  <a:latin typeface="Calibri (Body)"/>
                </a:rPr>
                <a:t> </a:t>
              </a:r>
              <a:r>
                <a:rPr lang="vi-VN" sz="2000" b="1" i="0">
                  <a:solidFill>
                    <a:srgbClr val="1B1B1B"/>
                  </a:solidFill>
                  <a:effectLst/>
                  <a:latin typeface="Calibri (Body)"/>
                </a:rPr>
                <a:t>Đối số thứ ba</a:t>
              </a:r>
              <a:r>
                <a:rPr lang="vi-VN" sz="2000" b="0" i="0">
                  <a:solidFill>
                    <a:srgbClr val="1B1B1B"/>
                  </a:solidFill>
                  <a:effectLst/>
                  <a:latin typeface="Calibri (Body)"/>
                </a:rPr>
                <a:t> : Là một con trỏ hàm (</a:t>
              </a:r>
              <a:r>
                <a:rPr lang="vi-VN" sz="2000" b="1" i="0">
                  <a:solidFill>
                    <a:srgbClr val="1B1B1B"/>
                  </a:solidFill>
                  <a:effectLst/>
                  <a:latin typeface="Calibri (Body)"/>
                </a:rPr>
                <a:t>function pointer</a:t>
              </a:r>
              <a:r>
                <a:rPr lang="vi-VN" sz="2000" b="0" i="0">
                  <a:solidFill>
                    <a:srgbClr val="1B1B1B"/>
                  </a:solidFill>
                  <a:effectLst/>
                  <a:latin typeface="Calibri (Body)"/>
                </a:rPr>
                <a:t>) . Mỗi một thread sẽ chạy riêng một function, địa chỉ của function này sẽ được truyền tại đối số thứ ba để linux biết được thread này bắt đầu chạy từ đâu.</a:t>
              </a:r>
              <a:endParaRPr lang="en-US" sz="2000" b="0" i="0">
                <a:solidFill>
                  <a:srgbClr val="1B1B1B"/>
                </a:solidFill>
                <a:effectLst/>
                <a:latin typeface="Calibri (Body)"/>
              </a:endParaRPr>
            </a:p>
            <a:p>
              <a:pPr algn="l">
                <a:buFont typeface="Arial" panose="020B0604020202020204" pitchFamily="34" charset="0"/>
                <a:buChar char="•"/>
              </a:pPr>
              <a:endParaRPr lang="vi-VN" sz="2000" b="0" i="0">
                <a:solidFill>
                  <a:srgbClr val="1B1B1B"/>
                </a:solidFill>
                <a:effectLst/>
                <a:latin typeface="Calibri (Body)"/>
              </a:endParaRPr>
            </a:p>
            <a:p>
              <a:pPr algn="l">
                <a:buFont typeface="Arial" panose="020B0604020202020204" pitchFamily="34" charset="0"/>
                <a:buChar char="•"/>
              </a:pPr>
              <a:r>
                <a:rPr lang="en-US" sz="2000" b="1" i="0">
                  <a:solidFill>
                    <a:srgbClr val="1B1B1B"/>
                  </a:solidFill>
                  <a:effectLst/>
                  <a:latin typeface="Calibri (Body)"/>
                </a:rPr>
                <a:t> </a:t>
              </a:r>
              <a:r>
                <a:rPr lang="vi-VN" sz="2000" b="1" i="0">
                  <a:solidFill>
                    <a:srgbClr val="1B1B1B"/>
                  </a:solidFill>
                  <a:effectLst/>
                  <a:latin typeface="Calibri (Body)"/>
                </a:rPr>
                <a:t>Đối số thứ tư</a:t>
              </a:r>
              <a:r>
                <a:rPr lang="vi-VN" sz="2000" b="0" i="0">
                  <a:solidFill>
                    <a:srgbClr val="1B1B1B"/>
                  </a:solidFill>
                  <a:effectLst/>
                  <a:latin typeface="Calibri (Body)"/>
                </a:rPr>
                <a:t> : Đối sô arg được truyền vào có kiểu void, điều này cho phép ta truyền bất kì kiểu dữ liệu nào vào hàm xử lý của thread. Hoặc giá trị này có thể là NULL nếu ta không muốn truyền bất cứ đối số nào. Điều này sẽ được thể hiện rõ ràng hơn trong ví dụ dưới đây.</a:t>
              </a:r>
            </a:p>
            <a:p>
              <a:pPr marL="228600" lvl="1" indent="-228600" algn="l" defTabSz="977900">
                <a:lnSpc>
                  <a:spcPct val="90000"/>
                </a:lnSpc>
                <a:spcBef>
                  <a:spcPct val="0"/>
                </a:spcBef>
                <a:spcAft>
                  <a:spcPct val="15000"/>
                </a:spcAft>
                <a:buChar char="•"/>
              </a:pPr>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204439" y="548439"/>
            <a:ext cx="11144590" cy="739622"/>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pthread_create(pthread_t *threadID, const pthread_attr_t *attr, void *(*start)(void *), void *arg);</a:t>
              </a:r>
              <a:endParaRPr lang="en-US" sz="2000" b="1" kern="1200">
                <a:solidFill>
                  <a:schemeClr val="bg1"/>
                </a:solidFill>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225713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a:extLst>
              <a:ext uri="{FF2B5EF4-FFF2-40B4-BE49-F238E27FC236}">
                <a16:creationId xmlns:a16="http://schemas.microsoft.com/office/drawing/2014/main" id="{95B29738-DA09-4CAC-B701-8D5F6119229E}"/>
              </a:ext>
            </a:extLst>
          </p:cNvPr>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a:extLst>
              <a:ext uri="{FF2B5EF4-FFF2-40B4-BE49-F238E27FC236}">
                <a16:creationId xmlns:a16="http://schemas.microsoft.com/office/drawing/2014/main" id="{88CA1216-325F-4B6E-9429-5C4C8B4DC6A3}"/>
              </a:ext>
            </a:extLst>
          </p:cNvPr>
          <p:cNvGrpSpPr/>
          <p:nvPr/>
        </p:nvGrpSpPr>
        <p:grpSpPr>
          <a:xfrm>
            <a:off x="4516244" y="1766250"/>
            <a:ext cx="7553189" cy="2850355"/>
            <a:chOff x="0" y="1419687"/>
            <a:chExt cx="6900512" cy="4433125"/>
          </a:xfrm>
        </p:grpSpPr>
        <p:sp>
          <p:nvSpPr>
            <p:cNvPr id="11" name="Rectangle 10">
              <a:extLst>
                <a:ext uri="{FF2B5EF4-FFF2-40B4-BE49-F238E27FC236}">
                  <a16:creationId xmlns:a16="http://schemas.microsoft.com/office/drawing/2014/main" id="{FA68F38C-C895-40D9-8046-0EFBF0742B4E}"/>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8C136C30-6236-4722-9CD4-4E3068CE2F8D}"/>
                </a:ext>
              </a:extLst>
            </p:cNvPr>
            <p:cNvSpPr txBox="1"/>
            <p:nvPr/>
          </p:nvSpPr>
          <p:spPr>
            <a:xfrm>
              <a:off x="1" y="1419687"/>
              <a:ext cx="6833424" cy="4433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b="0" kern="1200"/>
                <a:t>Viết một chương trình thực hiện tạo 2 threads. Cả hai threads này đều dùng chung một hàm handle. Kiểm tra nếu là thread1 đang thực hiện thì in ra thông điệp bất kì để thông báo. Nếu là thread2 thì truyền vào dữ liệu kiểu </a:t>
              </a:r>
              <a:r>
                <a:rPr lang="en-US" sz="2200" b="1" kern="1200"/>
                <a:t>struct human </a:t>
              </a:r>
              <a:r>
                <a:rPr lang="en-US" sz="2200" b="0" kern="1200"/>
                <a:t>được khởi tạo từ trước, với các thông tin: Họ tên, năm sinh, sdt, quê quán.</a:t>
              </a:r>
            </a:p>
          </p:txBody>
        </p:sp>
      </p:grpSp>
      <p:grpSp>
        <p:nvGrpSpPr>
          <p:cNvPr id="13" name="Group 12">
            <a:extLst>
              <a:ext uri="{FF2B5EF4-FFF2-40B4-BE49-F238E27FC236}">
                <a16:creationId xmlns:a16="http://schemas.microsoft.com/office/drawing/2014/main" id="{B7E83E32-68C9-411D-B355-B44BDF929882}"/>
              </a:ext>
            </a:extLst>
          </p:cNvPr>
          <p:cNvGrpSpPr/>
          <p:nvPr/>
        </p:nvGrpSpPr>
        <p:grpSpPr>
          <a:xfrm>
            <a:off x="4683512" y="1349298"/>
            <a:ext cx="1366305" cy="433993"/>
            <a:chOff x="345025" y="1094970"/>
            <a:chExt cx="4830358" cy="649440"/>
          </a:xfrm>
        </p:grpSpPr>
        <p:sp>
          <p:nvSpPr>
            <p:cNvPr id="14" name="Rectangle: Rounded Corners 13">
              <a:extLst>
                <a:ext uri="{FF2B5EF4-FFF2-40B4-BE49-F238E27FC236}">
                  <a16:creationId xmlns:a16="http://schemas.microsoft.com/office/drawing/2014/main" id="{198E9AE8-6031-402A-95C9-6FCBAEC1D84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5" name="Rectangle: Rounded Corners 9">
              <a:extLst>
                <a:ext uri="{FF2B5EF4-FFF2-40B4-BE49-F238E27FC236}">
                  <a16:creationId xmlns:a16="http://schemas.microsoft.com/office/drawing/2014/main" id="{A437C797-4AAE-4A18-AF4E-9DC0790B7232}"/>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p>
          </p:txBody>
        </p:sp>
      </p:grpSp>
    </p:spTree>
    <p:extLst>
      <p:ext uri="{BB962C8B-B14F-4D97-AF65-F5344CB8AC3E}">
        <p14:creationId xmlns:p14="http://schemas.microsoft.com/office/powerpoint/2010/main" val="327823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Thao tác với thread</a:t>
            </a: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37068" y="2307230"/>
            <a:ext cx="5489292" cy="3492868"/>
          </a:xfrm>
          <a:prstGeom prst="rect">
            <a:avLst/>
          </a:prstGeom>
        </p:spPr>
        <p:txBody>
          <a:bodyPr vert="horz" lIns="91440" tIns="45720" rIns="91440" bIns="45720" rtlCol="0">
            <a:noAutofit/>
          </a:bodyPr>
          <a:lstStyle/>
          <a:p>
            <a:pPr marL="571500" lvl="1">
              <a:lnSpc>
                <a:spcPct val="90000"/>
              </a:lnSpc>
              <a:spcAft>
                <a:spcPts val="600"/>
              </a:spcAft>
            </a:pPr>
            <a:r>
              <a:rPr lang="en-US" sz="2000" b="1">
                <a:latin typeface="Calibri (Body)"/>
              </a:rPr>
              <a:t>Kết thúc thread.</a:t>
            </a:r>
          </a:p>
          <a:p>
            <a:pPr marL="914400" lvl="1" indent="-342900">
              <a:lnSpc>
                <a:spcPct val="90000"/>
              </a:lnSpc>
              <a:spcAft>
                <a:spcPts val="600"/>
              </a:spcAft>
              <a:buFont typeface="Arial" panose="020B0604020202020204" pitchFamily="34" charset="0"/>
              <a:buChar char="•"/>
            </a:pPr>
            <a:r>
              <a:rPr lang="en-US" sz="2000" b="0" i="0">
                <a:solidFill>
                  <a:srgbClr val="1B1B1B"/>
                </a:solidFill>
                <a:effectLst/>
                <a:latin typeface="Calibri (Body)"/>
              </a:rPr>
              <a:t>Kết thúc thread sử dụng hàm pthread_exit().</a:t>
            </a:r>
          </a:p>
          <a:p>
            <a:pPr marL="914400" lvl="1" indent="-342900">
              <a:lnSpc>
                <a:spcPct val="90000"/>
              </a:lnSpc>
              <a:spcAft>
                <a:spcPts val="600"/>
              </a:spcAft>
              <a:buFont typeface="Arial" panose="020B0604020202020204" pitchFamily="34" charset="0"/>
              <a:buChar char="•"/>
            </a:pPr>
            <a:endParaRPr lang="en-US" sz="2000">
              <a:latin typeface="Calibri (Body)"/>
            </a:endParaRPr>
          </a:p>
          <a:p>
            <a:pPr marL="571500" lvl="1">
              <a:lnSpc>
                <a:spcPct val="90000"/>
              </a:lnSpc>
              <a:spcAft>
                <a:spcPts val="600"/>
              </a:spcAft>
            </a:pP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5" name="TextBox 14">
            <a:extLst>
              <a:ext uri="{FF2B5EF4-FFF2-40B4-BE49-F238E27FC236}">
                <a16:creationId xmlns:a16="http://schemas.microsoft.com/office/drawing/2014/main" id="{EF65ED33-3CB8-4FDF-9734-87ED1D0EB5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4" name="Picture 3">
            <a:extLst>
              <a:ext uri="{FF2B5EF4-FFF2-40B4-BE49-F238E27FC236}">
                <a16:creationId xmlns:a16="http://schemas.microsoft.com/office/drawing/2014/main" id="{4FF347BF-7111-4660-8A9D-C5B46F9CF9B8}"/>
              </a:ext>
            </a:extLst>
          </p:cNvPr>
          <p:cNvPicPr>
            <a:picLocks noChangeAspect="1"/>
          </p:cNvPicPr>
          <p:nvPr/>
        </p:nvPicPr>
        <p:blipFill>
          <a:blip r:embed="rId3"/>
          <a:stretch>
            <a:fillRect/>
          </a:stretch>
        </p:blipFill>
        <p:spPr>
          <a:xfrm>
            <a:off x="4854633" y="2439295"/>
            <a:ext cx="7155229" cy="1865075"/>
          </a:xfrm>
          <a:prstGeom prst="rect">
            <a:avLst/>
          </a:prstGeom>
        </p:spPr>
      </p:pic>
    </p:spTree>
    <p:extLst>
      <p:ext uri="{BB962C8B-B14F-4D97-AF65-F5344CB8AC3E}">
        <p14:creationId xmlns:p14="http://schemas.microsoft.com/office/powerpoint/2010/main" val="19536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982732" y="1079173"/>
            <a:ext cx="11004829" cy="2605971"/>
            <a:chOff x="0" y="1403418"/>
            <a:chExt cx="6900512" cy="2544517"/>
          </a:xfrm>
        </p:grpSpPr>
        <p:sp>
          <p:nvSpPr>
            <p:cNvPr id="9" name="Rectangle 8">
              <a:extLst>
                <a:ext uri="{FF2B5EF4-FFF2-40B4-BE49-F238E27FC236}">
                  <a16:creationId xmlns:a16="http://schemas.microsoft.com/office/drawing/2014/main" id="{89FDA924-93F4-49C2-937F-1E03A3143BBD}"/>
                </a:ext>
              </a:extLst>
            </p:cNvPr>
            <p:cNvSpPr/>
            <p:nvPr/>
          </p:nvSpPr>
          <p:spPr>
            <a:xfrm>
              <a:off x="0" y="1403418"/>
              <a:ext cx="6900512" cy="2544517"/>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0" y="1403418"/>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buFont typeface="Arial" panose="020B0604020202020204" pitchFamily="34" charset="0"/>
                <a:buChar char="•"/>
              </a:pPr>
              <a:r>
                <a:rPr lang="en-US" sz="2200" b="1" i="0">
                  <a:solidFill>
                    <a:srgbClr val="1B1B1B"/>
                  </a:solidFill>
                  <a:effectLst/>
                  <a:latin typeface="Calibri (Body)"/>
                </a:rPr>
                <a:t> </a:t>
              </a:r>
              <a:r>
                <a:rPr lang="vi-VN" sz="2200" b="0" i="0">
                  <a:solidFill>
                    <a:srgbClr val="1B1B1B"/>
                  </a:solidFill>
                  <a:effectLst/>
                  <a:latin typeface="Calibri (Body)"/>
                </a:rPr>
                <a:t>Ta thấy rằng hàm này chỉ chấp nhận một đối số, đó là giá trị trả về từ thread đang gọi hàm này. </a:t>
              </a:r>
              <a:endParaRPr lang="en-US" sz="2200">
                <a:solidFill>
                  <a:srgbClr val="1B1B1B"/>
                </a:solidFill>
                <a:latin typeface="Calibri (Body)"/>
              </a:endParaRPr>
            </a:p>
            <a:p>
              <a:pPr algn="l">
                <a:buFont typeface="Arial" panose="020B0604020202020204" pitchFamily="34" charset="0"/>
                <a:buChar char="•"/>
              </a:pPr>
              <a:endParaRPr lang="en-US" sz="2200" b="0" i="0">
                <a:solidFill>
                  <a:srgbClr val="1B1B1B"/>
                </a:solidFill>
                <a:effectLst/>
                <a:latin typeface="Calibri (Body)"/>
              </a:endParaRPr>
            </a:p>
            <a:p>
              <a:pPr algn="l">
                <a:buFont typeface="Arial" panose="020B0604020202020204" pitchFamily="34" charset="0"/>
                <a:buChar char="•"/>
              </a:pPr>
              <a:r>
                <a:rPr lang="en-US" sz="2200">
                  <a:solidFill>
                    <a:srgbClr val="1B1B1B"/>
                  </a:solidFill>
                  <a:latin typeface="Calibri (Body)"/>
                </a:rPr>
                <a:t> </a:t>
              </a:r>
              <a:r>
                <a:rPr lang="vi-VN" sz="2200" b="0" i="0">
                  <a:solidFill>
                    <a:srgbClr val="1B1B1B"/>
                  </a:solidFill>
                  <a:effectLst/>
                  <a:latin typeface="Calibri (Body)"/>
                </a:rPr>
                <a:t>Giá trị trả về này được truy cập bởi thread cha đang đợi thread này kết thúc và có thể được truy cập bởi một thread khác thông qua </a:t>
              </a:r>
              <a:r>
                <a:rPr lang="vi-VN" sz="2200" b="1" i="0">
                  <a:solidFill>
                    <a:srgbClr val="1B1B1B"/>
                  </a:solidFill>
                  <a:effectLst/>
                  <a:latin typeface="Calibri (Body)"/>
                </a:rPr>
                <a:t>pthread_join()</a:t>
              </a:r>
              <a:r>
                <a:rPr lang="vi-VN" sz="2200" b="0" i="0">
                  <a:solidFill>
                    <a:srgbClr val="1B1B1B"/>
                  </a:solidFill>
                  <a:effectLst/>
                  <a:latin typeface="Calibri (Body)"/>
                </a:rPr>
                <a:t>.</a:t>
              </a:r>
              <a:endParaRPr lang="en-US" sz="2200" kern="1200">
                <a:solidFill>
                  <a:srgbClr val="1B1B1B"/>
                </a:solidFill>
                <a:latin typeface="Calibri (Body)"/>
              </a:endParaRPr>
            </a:p>
            <a:p>
              <a:pPr marL="0" lvl="1" algn="l" defTabSz="977900">
                <a:lnSpc>
                  <a:spcPct val="90000"/>
                </a:lnSpc>
                <a:spcBef>
                  <a:spcPct val="0"/>
                </a:spcBef>
                <a:spcAft>
                  <a:spcPct val="15000"/>
                </a:spcAft>
              </a:pPr>
              <a:endParaRPr lang="en-US" sz="2200" kern="1200">
                <a:latin typeface="Calibri (Body)"/>
              </a:endParaRPr>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204439" y="548439"/>
            <a:ext cx="4311805" cy="739622"/>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596874"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SFMono-Regular"/>
                </a:rPr>
                <a:t>void pthread_exit(void *retval);</a:t>
              </a:r>
              <a:endParaRPr lang="en-US" sz="2000" b="1" kern="1200">
                <a:solidFill>
                  <a:schemeClr val="bg1"/>
                </a:solidFill>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399937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3390987682"/>
              </p:ext>
            </p:extLst>
          </p:nvPr>
        </p:nvGraphicFramePr>
        <p:xfrm>
          <a:off x="4224528" y="691376"/>
          <a:ext cx="7443216" cy="549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64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626035"/>
            <a:ext cx="7029243" cy="3610378"/>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Mutex (mutual exclusion) là một kĩ thuật được sử dụng để đảm bảo rằng tại một thời điểm chỉ có 1 thread mới có quyền truy cập vào các tài nguyên dùng chung (shared resources).</a:t>
              </a:r>
            </a:p>
            <a:p>
              <a:pPr marL="228600" lvl="1" indent="-228600" algn="l" defTabSz="977900">
                <a:lnSpc>
                  <a:spcPct val="90000"/>
                </a:lnSpc>
                <a:spcBef>
                  <a:spcPct val="0"/>
                </a:spcBef>
                <a:spcAft>
                  <a:spcPct val="15000"/>
                </a:spcAft>
                <a:buChar char="•"/>
              </a:pPr>
              <a:endParaRPr lang="en-US" sz="2000"/>
            </a:p>
            <a:p>
              <a:pPr marL="228600" lvl="1" indent="-228600" algn="l" defTabSz="977900">
                <a:lnSpc>
                  <a:spcPct val="90000"/>
                </a:lnSpc>
                <a:spcBef>
                  <a:spcPct val="0"/>
                </a:spcBef>
                <a:spcAft>
                  <a:spcPct val="15000"/>
                </a:spcAft>
                <a:buChar char="•"/>
              </a:pPr>
              <a:r>
                <a:rPr lang="en-US" sz="2000"/>
                <a:t>Việc triển khai mutex nhìn chung thực hiện qua 3 bước:</a:t>
              </a:r>
            </a:p>
            <a:p>
              <a:pPr marL="685800" lvl="2" indent="-228600" defTabSz="977900">
                <a:lnSpc>
                  <a:spcPct val="90000"/>
                </a:lnSpc>
                <a:spcBef>
                  <a:spcPct val="0"/>
                </a:spcBef>
                <a:spcAft>
                  <a:spcPct val="15000"/>
                </a:spcAft>
                <a:buChar char="•"/>
              </a:pPr>
              <a:r>
                <a:rPr lang="en-US" sz="2000"/>
                <a:t>Thực hiện hiện khóa mutex cho các shared resource trước khi vào critical section.</a:t>
              </a:r>
            </a:p>
            <a:p>
              <a:pPr marL="685800" lvl="2" indent="-228600" defTabSz="977900">
                <a:lnSpc>
                  <a:spcPct val="90000"/>
                </a:lnSpc>
                <a:spcBef>
                  <a:spcPct val="0"/>
                </a:spcBef>
                <a:spcAft>
                  <a:spcPct val="15000"/>
                </a:spcAft>
                <a:buChar char="•"/>
              </a:pPr>
              <a:r>
                <a:rPr lang="en-US" sz="2000"/>
                <a:t>Thực hiện truy cập vào shared resources.</a:t>
              </a:r>
            </a:p>
            <a:p>
              <a:pPr marL="685800" lvl="2" indent="-228600" defTabSz="977900">
                <a:lnSpc>
                  <a:spcPct val="90000"/>
                </a:lnSpc>
                <a:spcBef>
                  <a:spcPct val="0"/>
                </a:spcBef>
                <a:spcAft>
                  <a:spcPct val="15000"/>
                </a:spcAft>
                <a:buChar char="•"/>
              </a:pPr>
              <a:r>
                <a:rPr lang="en-US" sz="2000"/>
                <a:t>Mở khóa/giải phóng khóa mutex.</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2075487"/>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Mutex</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Mutex</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246392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11022603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ea typeface="+mj-ea"/>
                <a:cs typeface="Times New Roman" panose="02020603050405020304" pitchFamily="18" charset="0"/>
              </a:rPr>
              <a:t>Nguyên lý hoạt động</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5228797" y="2489474"/>
            <a:ext cx="6762739" cy="1297124"/>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Tiến trình là một chương trình đang được thực thi và sử dụng tài nguyên của hệ thống. </a:t>
              </a:r>
              <a:endParaRPr lang="en-US" sz="2000" kern="1200"/>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1938926"/>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Process</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Tương tự như process, thread được tạo ra với mục đích xử lý đồng thời nhiều công việc cùng một lúc (mutil-task).</a:t>
            </a:r>
          </a:p>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20" name="Group 19">
            <a:extLst>
              <a:ext uri="{FF2B5EF4-FFF2-40B4-BE49-F238E27FC236}">
                <a16:creationId xmlns:a16="http://schemas.microsoft.com/office/drawing/2014/main" id="{D85D0654-3679-4C87-8F86-D85A2207C67A}"/>
              </a:ext>
            </a:extLst>
          </p:cNvPr>
          <p:cNvGrpSpPr/>
          <p:nvPr/>
        </p:nvGrpSpPr>
        <p:grpSpPr>
          <a:xfrm>
            <a:off x="5228797" y="4723283"/>
            <a:ext cx="6762739" cy="1297124"/>
            <a:chOff x="0" y="1419690"/>
            <a:chExt cx="6900512" cy="4019400"/>
          </a:xfrm>
        </p:grpSpPr>
        <p:sp>
          <p:nvSpPr>
            <p:cNvPr id="21" name="Rectangle 20">
              <a:extLst>
                <a:ext uri="{FF2B5EF4-FFF2-40B4-BE49-F238E27FC236}">
                  <a16:creationId xmlns:a16="http://schemas.microsoft.com/office/drawing/2014/main" id="{9D83B660-BCBC-4369-87D1-445EEE23D47A}"/>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9F901949-035B-4E52-9641-70E161625619}"/>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vi-VN" sz="2000">
                  <a:latin typeface="Calibri (Body)"/>
                  <a:cs typeface="Calibri" panose="020F0502020204030204" pitchFamily="34" charset="0"/>
                </a:rPr>
                <a:t>Một </a:t>
              </a:r>
              <a:r>
                <a:rPr lang="en-US" sz="2000">
                  <a:latin typeface="Calibri (Body)"/>
                  <a:cs typeface="Calibri" panose="020F0502020204030204" pitchFamily="34" charset="0"/>
                </a:rPr>
                <a:t>thread</a:t>
              </a:r>
              <a:r>
                <a:rPr lang="vi-VN" sz="2000">
                  <a:latin typeface="Calibri (Body)"/>
                  <a:cs typeface="Calibri" panose="020F0502020204030204" pitchFamily="34" charset="0"/>
                </a:rPr>
                <a:t> là một </a:t>
              </a:r>
              <a:r>
                <a:rPr lang="en-US" sz="2000" b="0" i="0">
                  <a:solidFill>
                    <a:srgbClr val="000000"/>
                  </a:solidFill>
                  <a:effectLst/>
                  <a:latin typeface="Calibri (Body)"/>
                  <a:cs typeface="Calibri" panose="020F0502020204030204" pitchFamily="34" charset="0"/>
                </a:rPr>
                <a:t>lightweight process </a:t>
              </a:r>
              <a:r>
                <a:rPr lang="vi-VN" sz="2000">
                  <a:latin typeface="Calibri (Body)"/>
                  <a:cs typeface="Calibri" panose="020F0502020204030204" pitchFamily="34" charset="0"/>
                </a:rPr>
                <a:t>có thể được quản lý độc lập bởi một bộ lập lịch</a:t>
              </a:r>
              <a:r>
                <a:rPr lang="en-US" sz="2000">
                  <a:latin typeface="Calibri (Body)"/>
                  <a:cs typeface="Calibri" panose="020F0502020204030204" pitchFamily="34" charset="0"/>
                </a:rPr>
                <a:t>.</a:t>
              </a:r>
              <a:endParaRPr lang="en-US" sz="2000" kern="1200">
                <a:latin typeface="Calibri (Body)"/>
                <a:cs typeface="Calibri" panose="020F0502020204030204" pitchFamily="34" charset="0"/>
              </a:endParaRPr>
            </a:p>
          </p:txBody>
        </p:sp>
      </p:grpSp>
      <p:grpSp>
        <p:nvGrpSpPr>
          <p:cNvPr id="23" name="Group 22">
            <a:extLst>
              <a:ext uri="{FF2B5EF4-FFF2-40B4-BE49-F238E27FC236}">
                <a16:creationId xmlns:a16="http://schemas.microsoft.com/office/drawing/2014/main" id="{5B9C7F5F-197D-4B3D-9CE5-33229730388C}"/>
              </a:ext>
            </a:extLst>
          </p:cNvPr>
          <p:cNvGrpSpPr/>
          <p:nvPr/>
        </p:nvGrpSpPr>
        <p:grpSpPr>
          <a:xfrm>
            <a:off x="5228798" y="4172735"/>
            <a:ext cx="4830358" cy="649440"/>
            <a:chOff x="345025" y="1094970"/>
            <a:chExt cx="4830358" cy="649440"/>
          </a:xfrm>
        </p:grpSpPr>
        <p:sp>
          <p:nvSpPr>
            <p:cNvPr id="24" name="Rectangle: Rounded Corners 23">
              <a:extLst>
                <a:ext uri="{FF2B5EF4-FFF2-40B4-BE49-F238E27FC236}">
                  <a16:creationId xmlns:a16="http://schemas.microsoft.com/office/drawing/2014/main" id="{14F72F7B-3B2D-4538-879D-503B2B3AC265}"/>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5" name="Rectangle: Rounded Corners 9">
              <a:extLst>
                <a:ext uri="{FF2B5EF4-FFF2-40B4-BE49-F238E27FC236}">
                  <a16:creationId xmlns:a16="http://schemas.microsoft.com/office/drawing/2014/main" id="{A1576E6B-D7B5-412B-BB35-01EB71372BE5}"/>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Thread</a:t>
              </a:r>
            </a:p>
          </p:txBody>
        </p:sp>
      </p:grpSp>
    </p:spTree>
    <p:extLst>
      <p:ext uri="{BB962C8B-B14F-4D97-AF65-F5344CB8AC3E}">
        <p14:creationId xmlns:p14="http://schemas.microsoft.com/office/powerpoint/2010/main" val="6598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Nguyên lý hoạt động</a:t>
            </a: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37068" y="2527224"/>
            <a:ext cx="5489292" cy="3492868"/>
          </a:xfrm>
          <a:prstGeom prst="rect">
            <a:avLst/>
          </a:prstGeom>
        </p:spPr>
        <p:txBody>
          <a:bodyPr vert="horz" lIns="91440" tIns="45720" rIns="91440" bIns="45720" rtlCol="0">
            <a:normAutofit/>
          </a:bodyPr>
          <a:lstStyle/>
          <a:p>
            <a:pPr marL="914400" lvl="1" indent="-342900">
              <a:lnSpc>
                <a:spcPct val="90000"/>
              </a:lnSpc>
              <a:spcAft>
                <a:spcPts val="600"/>
              </a:spcAft>
              <a:buFont typeface="Arial" panose="020B0604020202020204" pitchFamily="34" charset="0"/>
              <a:buChar char="•"/>
            </a:pPr>
            <a:r>
              <a:rPr lang="en-US" sz="2000"/>
              <a:t>Trên một hệ thống mutil-core. Nhiều threads có thể hoạt động song song.</a:t>
            </a:r>
          </a:p>
          <a:p>
            <a:pPr marL="914400" lvl="1" indent="-342900">
              <a:lnSpc>
                <a:spcPct val="90000"/>
              </a:lnSpc>
              <a:spcAft>
                <a:spcPts val="600"/>
              </a:spcAft>
              <a:buFont typeface="Arial" panose="020B0604020202020204" pitchFamily="34" charset="0"/>
              <a:buChar char="•"/>
            </a:pPr>
            <a:endParaRPr lang="en-US" sz="2000"/>
          </a:p>
          <a:p>
            <a:pPr marL="914400" lvl="1" indent="-342900">
              <a:lnSpc>
                <a:spcPct val="90000"/>
              </a:lnSpc>
              <a:spcAft>
                <a:spcPts val="600"/>
              </a:spcAft>
              <a:buFont typeface="Arial" panose="020B0604020202020204" pitchFamily="34" charset="0"/>
              <a:buChar char="•"/>
            </a:pPr>
            <a:r>
              <a:rPr lang="en-US" sz="2000"/>
              <a:t>Nếu một thread bị block, các thread khác vẫn hoạt động bình thường.</a:t>
            </a:r>
          </a:p>
          <a:p>
            <a:pPr marL="914400" lvl="1" indent="-342900">
              <a:lnSpc>
                <a:spcPct val="90000"/>
              </a:lnSpc>
              <a:spcAft>
                <a:spcPts val="600"/>
              </a:spcAft>
              <a:buFont typeface="Arial" panose="020B0604020202020204" pitchFamily="34" charset="0"/>
              <a:buChar char="•"/>
            </a:pPr>
            <a:endParaRPr lang="en-US" sz="2000"/>
          </a:p>
          <a:p>
            <a:pPr marL="914400" lvl="1" indent="-342900">
              <a:lnSpc>
                <a:spcPct val="90000"/>
              </a:lnSpc>
              <a:spcAft>
                <a:spcPts val="600"/>
              </a:spcAft>
              <a:buFont typeface="Arial" panose="020B0604020202020204" pitchFamily="34" charset="0"/>
              <a:buChar char="•"/>
            </a:pPr>
            <a:r>
              <a:rPr lang="en-US" sz="2000"/>
              <a:t>Mỗi khi một thread được tạo, chúng sẽ được đặt trong stack segments.</a:t>
            </a:r>
          </a:p>
          <a:p>
            <a:pPr marL="571500" lvl="1">
              <a:lnSpc>
                <a:spcPct val="90000"/>
              </a:lnSpc>
              <a:spcAft>
                <a:spcPts val="600"/>
              </a:spcAft>
            </a:pPr>
            <a:endParaRPr lang="en-US" sz="2000"/>
          </a:p>
          <a:p>
            <a:pPr marL="571500" lvl="1">
              <a:lnSpc>
                <a:spcPct val="90000"/>
              </a:lnSpc>
              <a:spcAft>
                <a:spcPts val="600"/>
              </a:spcAft>
            </a:pP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pic>
        <p:nvPicPr>
          <p:cNvPr id="10" name="Picture 9">
            <a:extLst>
              <a:ext uri="{FF2B5EF4-FFF2-40B4-BE49-F238E27FC236}">
                <a16:creationId xmlns:a16="http://schemas.microsoft.com/office/drawing/2014/main" id="{62137E40-6278-432D-B5FE-0EA7C78FEBB1}"/>
              </a:ext>
            </a:extLst>
          </p:cNvPr>
          <p:cNvPicPr>
            <a:picLocks noChangeAspect="1"/>
          </p:cNvPicPr>
          <p:nvPr/>
        </p:nvPicPr>
        <p:blipFill>
          <a:blip r:embed="rId3"/>
          <a:stretch>
            <a:fillRect/>
          </a:stretch>
        </p:blipFill>
        <p:spPr>
          <a:xfrm>
            <a:off x="6188928" y="672094"/>
            <a:ext cx="5742878" cy="5640977"/>
          </a:xfrm>
          <a:prstGeom prst="rect">
            <a:avLst/>
          </a:prstGeom>
        </p:spPr>
      </p:pic>
    </p:spTree>
    <p:extLst>
      <p:ext uri="{BB962C8B-B14F-4D97-AF65-F5344CB8AC3E}">
        <p14:creationId xmlns:p14="http://schemas.microsoft.com/office/powerpoint/2010/main" val="406801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79" y="991443"/>
            <a:ext cx="4662325" cy="1087819"/>
          </a:xfrm>
          <a:prstGeom prst="rect">
            <a:avLst/>
          </a:prstGeom>
        </p:spPr>
        <p:txBody>
          <a:bodyPr vert="horz" lIns="91440" tIns="45720" rIns="91440" bIns="45720" rtlCol="0" anchor="b">
            <a:normAutofit/>
          </a:bodyPr>
          <a:lstStyle/>
          <a:p>
            <a:pPr marL="0" lvl="0" indent="0" algn="l" defTabSz="977900">
              <a:lnSpc>
                <a:spcPct val="90000"/>
              </a:lnSpc>
              <a:spcBef>
                <a:spcPct val="0"/>
              </a:spcBef>
              <a:spcAft>
                <a:spcPct val="35000"/>
              </a:spcAft>
              <a:buNone/>
            </a:pPr>
            <a:r>
              <a:rPr lang="en-US" sz="3600" b="1" i="0">
                <a:effectLst/>
                <a:latin typeface="Calibri (Body)"/>
              </a:rPr>
              <a:t>Context switching</a:t>
            </a:r>
            <a:endParaRPr lang="en-US" sz="3600" b="1" kern="1200">
              <a:latin typeface="Calibri (Body)"/>
            </a:endParaRP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37068" y="2527224"/>
            <a:ext cx="5489292" cy="3492868"/>
          </a:xfrm>
          <a:prstGeom prst="rect">
            <a:avLst/>
          </a:prstGeom>
        </p:spPr>
        <p:txBody>
          <a:bodyPr vert="horz" lIns="91440" tIns="45720" rIns="91440" bIns="45720" rtlCol="0">
            <a:normAutofit/>
          </a:bodyPr>
          <a:lstStyle/>
          <a:p>
            <a:pPr marL="571500" lvl="1">
              <a:lnSpc>
                <a:spcPct val="90000"/>
              </a:lnSpc>
              <a:spcAft>
                <a:spcPts val="600"/>
              </a:spcAft>
            </a:pP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5250908" y="1970629"/>
            <a:ext cx="3324571"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400" b="0" i="0">
                <a:effectLst/>
                <a:latin typeface="Calibri (Body)"/>
              </a:rPr>
              <a:t>Context switching time</a:t>
            </a:r>
            <a:endParaRPr lang="en-US" sz="2200" kern="1200">
              <a:latin typeface="Calibri (Body)"/>
            </a:endParaRPr>
          </a:p>
        </p:txBody>
      </p:sp>
      <p:sp>
        <p:nvSpPr>
          <p:cNvPr id="15" name="TextBox 14">
            <a:extLst>
              <a:ext uri="{FF2B5EF4-FFF2-40B4-BE49-F238E27FC236}">
                <a16:creationId xmlns:a16="http://schemas.microsoft.com/office/drawing/2014/main" id="{EF65ED33-3CB8-4FDF-9734-87ED1D0EB5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2050" name="Picture 2" descr="Introduction of Process Management - GeeksforGeeks">
            <a:extLst>
              <a:ext uri="{FF2B5EF4-FFF2-40B4-BE49-F238E27FC236}">
                <a16:creationId xmlns:a16="http://schemas.microsoft.com/office/drawing/2014/main" id="{51997D3C-77ED-4947-A0D0-7B0C7EF2C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377" y="2403899"/>
            <a:ext cx="6111427" cy="356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334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So sánh Process với Thread</a:t>
            </a: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37068" y="2527224"/>
            <a:ext cx="5489292" cy="3492868"/>
          </a:xfrm>
          <a:prstGeom prst="rect">
            <a:avLst/>
          </a:prstGeom>
        </p:spPr>
        <p:txBody>
          <a:bodyPr vert="horz" lIns="91440" tIns="45720" rIns="91440" bIns="45720" rtlCol="0">
            <a:normAutofit/>
          </a:bodyPr>
          <a:lstStyle/>
          <a:p>
            <a:pPr marL="914400" lvl="1" indent="-342900">
              <a:lnSpc>
                <a:spcPct val="90000"/>
              </a:lnSpc>
              <a:spcAft>
                <a:spcPts val="600"/>
              </a:spcAft>
              <a:buFont typeface="Arial" panose="020B0604020202020204" pitchFamily="34" charset="0"/>
              <a:buChar char="•"/>
            </a:pPr>
            <a:r>
              <a:rPr lang="en-US" sz="2000"/>
              <a:t>Cùng phân tích lại bài toán: Một network server được thiết kế để nhận và xử lý message đến từ nhiều clients khác nhau. Điều này có thể thực hiện bằng việc gọi fork() tạo ra nhiều process để xử lý dữ liệu cho nhiều clients. </a:t>
            </a:r>
          </a:p>
          <a:p>
            <a:pPr marL="914400" lvl="1" indent="-342900">
              <a:lnSpc>
                <a:spcPct val="90000"/>
              </a:lnSpc>
              <a:spcAft>
                <a:spcPts val="600"/>
              </a:spcAft>
              <a:buFont typeface="Arial" panose="020B0604020202020204" pitchFamily="34" charset="0"/>
              <a:buChar char="•"/>
            </a:pPr>
            <a:endParaRPr lang="en-US" sz="2000"/>
          </a:p>
          <a:p>
            <a:pPr marL="914400" lvl="1" indent="-342900">
              <a:lnSpc>
                <a:spcPct val="90000"/>
              </a:lnSpc>
              <a:spcAft>
                <a:spcPts val="600"/>
              </a:spcAft>
              <a:buFont typeface="Arial" panose="020B0604020202020204" pitchFamily="34" charset="0"/>
              <a:buChar char="•"/>
            </a:pPr>
            <a:r>
              <a:rPr lang="en-US" sz="2000"/>
              <a:t>Ta cũng có thể xử lý bài toán trên với việc sử dụng mutil-thread.</a:t>
            </a:r>
          </a:p>
          <a:p>
            <a:pPr marL="571500" lvl="1">
              <a:lnSpc>
                <a:spcPct val="90000"/>
              </a:lnSpc>
              <a:spcAft>
                <a:spcPts val="600"/>
              </a:spcAft>
            </a:pPr>
            <a:endParaRPr lang="en-US" sz="2000"/>
          </a:p>
          <a:p>
            <a:pPr marL="571500" lvl="1">
              <a:lnSpc>
                <a:spcPct val="90000"/>
              </a:lnSpc>
              <a:spcAft>
                <a:spcPts val="600"/>
              </a:spcAft>
            </a:pP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5434498" y="2489474"/>
            <a:ext cx="6341190" cy="2327853"/>
            <a:chOff x="0" y="1419690"/>
            <a:chExt cx="6900512" cy="2544517"/>
          </a:xfrm>
        </p:grpSpPr>
        <p:sp>
          <p:nvSpPr>
            <p:cNvPr id="9" name="Rectangle 8">
              <a:extLst>
                <a:ext uri="{FF2B5EF4-FFF2-40B4-BE49-F238E27FC236}">
                  <a16:creationId xmlns:a16="http://schemas.microsoft.com/office/drawing/2014/main" id="{89FDA924-93F4-49C2-937F-1E03A3143BBD}"/>
                </a:ext>
              </a:extLst>
            </p:cNvPr>
            <p:cNvSpPr/>
            <p:nvPr/>
          </p:nvSpPr>
          <p:spPr>
            <a:xfrm>
              <a:off x="0" y="1419690"/>
              <a:ext cx="6900512" cy="2544517"/>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TextBox 10">
              <a:extLst>
                <a:ext uri="{FF2B5EF4-FFF2-40B4-BE49-F238E27FC236}">
                  <a16:creationId xmlns:a16="http://schemas.microsoft.com/office/drawing/2014/main" id="{8E2640DC-2C39-4AFA-8D8C-A03380F45EFD}"/>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Process cần nhiều thời gian hơn vì chúng nặng hơn.</a:t>
              </a:r>
            </a:p>
            <a:p>
              <a:pPr marL="228600" lvl="1" indent="-228600" algn="l" defTabSz="977900">
                <a:lnSpc>
                  <a:spcPct val="90000"/>
                </a:lnSpc>
                <a:spcBef>
                  <a:spcPct val="0"/>
                </a:spcBef>
                <a:spcAft>
                  <a:spcPct val="15000"/>
                </a:spcAft>
                <a:buChar char="•"/>
              </a:pPr>
              <a:endParaRPr lang="en-US" sz="2000" kern="1200"/>
            </a:p>
            <a:p>
              <a:pPr marL="228600" lvl="1" indent="-228600" algn="l" defTabSz="977900">
                <a:lnSpc>
                  <a:spcPct val="90000"/>
                </a:lnSpc>
                <a:spcBef>
                  <a:spcPct val="0"/>
                </a:spcBef>
                <a:spcAft>
                  <a:spcPct val="15000"/>
                </a:spcAft>
                <a:buChar char="•"/>
              </a:pPr>
              <a:r>
                <a:rPr lang="en-US" sz="2000"/>
                <a:t>Thread cần ít thời gian hơn vì chúng nhẹ hơn process.</a:t>
              </a:r>
              <a:endParaRPr lang="en-US" sz="2000" kern="1200"/>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5228798" y="1938926"/>
            <a:ext cx="3368792" cy="649440"/>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400" b="1" i="0">
                  <a:effectLst/>
                  <a:latin typeface="Calibri (Body)"/>
                </a:rPr>
                <a:t>Context switching time</a:t>
              </a:r>
              <a:endParaRPr lang="en-US" sz="2200" b="1" kern="1200">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201959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So sánh Process với Thread</a:t>
            </a: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37068" y="2527224"/>
            <a:ext cx="5489292" cy="3492868"/>
          </a:xfrm>
          <a:prstGeom prst="rect">
            <a:avLst/>
          </a:prstGeom>
        </p:spPr>
        <p:txBody>
          <a:bodyPr vert="horz" lIns="91440" tIns="45720" rIns="91440" bIns="45720" rtlCol="0">
            <a:normAutofit/>
          </a:bodyPr>
          <a:lstStyle/>
          <a:p>
            <a:pPr marL="914400" lvl="1" indent="-342900">
              <a:lnSpc>
                <a:spcPct val="90000"/>
              </a:lnSpc>
              <a:spcAft>
                <a:spcPts val="600"/>
              </a:spcAft>
              <a:buFont typeface="Arial" panose="020B0604020202020204" pitchFamily="34" charset="0"/>
              <a:buChar char="•"/>
            </a:pPr>
            <a:r>
              <a:rPr lang="en-US" sz="2000"/>
              <a:t>Khi tạo tiến trình với fork(), tiến trình và tiến trình con nằm trên hai vùng nhớ được phân bổ khác nhau. Dẫn tới việc chia sẻ dữ liệu giữa chúng trở nên khó khăn hơn.</a:t>
            </a:r>
          </a:p>
          <a:p>
            <a:pPr marL="914400" lvl="1" indent="-342900">
              <a:lnSpc>
                <a:spcPct val="90000"/>
              </a:lnSpc>
              <a:spcAft>
                <a:spcPts val="600"/>
              </a:spcAft>
              <a:buFont typeface="Arial" panose="020B0604020202020204" pitchFamily="34" charset="0"/>
              <a:buChar char="•"/>
            </a:pPr>
            <a:endParaRPr lang="en-US" sz="2000"/>
          </a:p>
          <a:p>
            <a:pPr marL="914400" lvl="1" indent="-342900">
              <a:lnSpc>
                <a:spcPct val="90000"/>
              </a:lnSpc>
              <a:spcAft>
                <a:spcPts val="600"/>
              </a:spcAft>
              <a:buFont typeface="Arial" panose="020B0604020202020204" pitchFamily="34" charset="0"/>
              <a:buChar char="•"/>
            </a:pPr>
            <a:r>
              <a:rPr lang="en-US" sz="2000"/>
              <a:t>Dữ liệu được chia sẽ giữa các thread trong một tiến trình nhanh và dễ dàng hơn vì chúng cùng nằm trong một không gian bộ nhớ của tiến trình.</a:t>
            </a:r>
          </a:p>
          <a:p>
            <a:pPr marL="914400" lvl="1" indent="-342900">
              <a:lnSpc>
                <a:spcPct val="90000"/>
              </a:lnSpc>
              <a:spcAft>
                <a:spcPts val="600"/>
              </a:spcAft>
              <a:buFont typeface="Arial" panose="020B0604020202020204" pitchFamily="34" charset="0"/>
              <a:buChar char="•"/>
            </a:pPr>
            <a:endParaRPr lang="en-US" sz="2000"/>
          </a:p>
          <a:p>
            <a:pPr marL="571500" lvl="1">
              <a:lnSpc>
                <a:spcPct val="90000"/>
              </a:lnSpc>
              <a:spcAft>
                <a:spcPts val="600"/>
              </a:spcAft>
            </a:pPr>
            <a:endParaRPr lang="en-US" sz="2000"/>
          </a:p>
          <a:p>
            <a:pPr marL="571500" lvl="1">
              <a:lnSpc>
                <a:spcPct val="90000"/>
              </a:lnSpc>
              <a:spcAft>
                <a:spcPts val="600"/>
              </a:spcAft>
            </a:pP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5434498" y="2489474"/>
            <a:ext cx="6341190" cy="2327853"/>
            <a:chOff x="0" y="1419690"/>
            <a:chExt cx="6900512" cy="2544517"/>
          </a:xfrm>
        </p:grpSpPr>
        <p:sp>
          <p:nvSpPr>
            <p:cNvPr id="9" name="Rectangle 8">
              <a:extLst>
                <a:ext uri="{FF2B5EF4-FFF2-40B4-BE49-F238E27FC236}">
                  <a16:creationId xmlns:a16="http://schemas.microsoft.com/office/drawing/2014/main" id="{89FDA924-93F4-49C2-937F-1E03A3143BBD}"/>
                </a:ext>
              </a:extLst>
            </p:cNvPr>
            <p:cNvSpPr/>
            <p:nvPr/>
          </p:nvSpPr>
          <p:spPr>
            <a:xfrm>
              <a:off x="0" y="1419690"/>
              <a:ext cx="6900512" cy="2544517"/>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TextBox 10">
              <a:extLst>
                <a:ext uri="{FF2B5EF4-FFF2-40B4-BE49-F238E27FC236}">
                  <a16:creationId xmlns:a16="http://schemas.microsoft.com/office/drawing/2014/main" id="{8E2640DC-2C39-4AFA-8D8C-A03380F45EFD}"/>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Chia sẻ dữ liệu giữa các tiến trình là khó khăn hơn. Thông qua các cơ chế IPC</a:t>
              </a:r>
            </a:p>
            <a:p>
              <a:pPr marL="228600" lvl="1" indent="-228600" algn="l" defTabSz="977900">
                <a:lnSpc>
                  <a:spcPct val="90000"/>
                </a:lnSpc>
                <a:spcBef>
                  <a:spcPct val="0"/>
                </a:spcBef>
                <a:spcAft>
                  <a:spcPct val="15000"/>
                </a:spcAft>
                <a:buChar char="•"/>
              </a:pPr>
              <a:endParaRPr lang="en-US" sz="2000" kern="1200"/>
            </a:p>
            <a:p>
              <a:pPr marL="228600" lvl="1" indent="-228600" algn="l" defTabSz="977900">
                <a:lnSpc>
                  <a:spcPct val="90000"/>
                </a:lnSpc>
                <a:spcBef>
                  <a:spcPct val="0"/>
                </a:spcBef>
                <a:spcAft>
                  <a:spcPct val="15000"/>
                </a:spcAft>
                <a:buChar char="•"/>
              </a:pPr>
              <a:r>
                <a:rPr lang="en-US" sz="2000"/>
                <a:t>Các thread trong một process có thể chia sẻ dữ liệu với nhau nhanh chóng và dễ dàng.</a:t>
              </a:r>
              <a:endParaRPr lang="en-US" sz="2000" kern="1200"/>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5228798" y="1938926"/>
            <a:ext cx="3368792" cy="649440"/>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400" b="1" i="0">
                  <a:effectLst/>
                  <a:latin typeface="Calibri (Body)"/>
                </a:rPr>
                <a:t>Shared Memory</a:t>
              </a:r>
              <a:endParaRPr lang="en-US" sz="2200" b="1" kern="1200">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06480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So sánh Process với Thread</a:t>
            </a:r>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237068" y="2527224"/>
            <a:ext cx="5489292" cy="3492868"/>
          </a:xfrm>
          <a:prstGeom prst="rect">
            <a:avLst/>
          </a:prstGeom>
        </p:spPr>
        <p:txBody>
          <a:bodyPr vert="horz" lIns="91440" tIns="45720" rIns="91440" bIns="45720" rtlCol="0">
            <a:normAutofit/>
          </a:bodyPr>
          <a:lstStyle/>
          <a:p>
            <a:pPr marL="914400" lvl="1" indent="-342900">
              <a:lnSpc>
                <a:spcPct val="90000"/>
              </a:lnSpc>
              <a:spcAft>
                <a:spcPts val="600"/>
              </a:spcAft>
              <a:buFont typeface="Arial" panose="020B0604020202020204" pitchFamily="34" charset="0"/>
              <a:buChar char="•"/>
            </a:pPr>
            <a:r>
              <a:rPr lang="en-US" sz="2000"/>
              <a:t>Khi tạo tiến trình với fork(), tiến trình và tiến trình con nằm trên hai vùng nhớ được phân bổ khác nhau, hoạt động độc lập với nhau. Khi một tiến trình xảy ra lỗi tiến trình khác vẫn thực thi bình thường.</a:t>
            </a:r>
          </a:p>
          <a:p>
            <a:pPr marL="914400" lvl="1" indent="-342900">
              <a:lnSpc>
                <a:spcPct val="90000"/>
              </a:lnSpc>
              <a:spcAft>
                <a:spcPts val="600"/>
              </a:spcAft>
              <a:buFont typeface="Arial" panose="020B0604020202020204" pitchFamily="34" charset="0"/>
              <a:buChar char="•"/>
            </a:pPr>
            <a:endParaRPr lang="en-US" sz="2000"/>
          </a:p>
          <a:p>
            <a:pPr marL="914400" lvl="1" indent="-342900">
              <a:lnSpc>
                <a:spcPct val="90000"/>
              </a:lnSpc>
              <a:spcAft>
                <a:spcPts val="600"/>
              </a:spcAft>
              <a:buFont typeface="Arial" panose="020B0604020202020204" pitchFamily="34" charset="0"/>
              <a:buChar char="•"/>
            </a:pPr>
            <a:r>
              <a:rPr lang="en-US" sz="2000"/>
              <a:t>Các threads trên một tiến trình hoạt động đồng thời với nhau. Khi một thread bị crashed sẽ khiến cho các thread khác chấm dứt.</a:t>
            </a:r>
          </a:p>
          <a:p>
            <a:pPr marL="914400" lvl="1" indent="-342900">
              <a:lnSpc>
                <a:spcPct val="90000"/>
              </a:lnSpc>
              <a:spcAft>
                <a:spcPts val="600"/>
              </a:spcAft>
              <a:buFont typeface="Arial" panose="020B0604020202020204" pitchFamily="34" charset="0"/>
              <a:buChar char="•"/>
            </a:pPr>
            <a:endParaRPr lang="en-US" sz="2000"/>
          </a:p>
          <a:p>
            <a:pPr marL="571500" lvl="1">
              <a:lnSpc>
                <a:spcPct val="90000"/>
              </a:lnSpc>
              <a:spcAft>
                <a:spcPts val="600"/>
              </a:spcAft>
            </a:pPr>
            <a:endParaRPr lang="en-US" sz="2000"/>
          </a:p>
          <a:p>
            <a:pPr marL="571500" lvl="1">
              <a:lnSpc>
                <a:spcPct val="90000"/>
              </a:lnSpc>
              <a:spcAft>
                <a:spcPts val="600"/>
              </a:spcAft>
            </a:pPr>
            <a:endParaRPr lang="en-US" sz="2000">
              <a:latin typeface="Calibri (Body)"/>
            </a:endParaRPr>
          </a:p>
          <a:p>
            <a:pPr marL="342900" indent="-228600">
              <a:lnSpc>
                <a:spcPct val="90000"/>
              </a:lnSpc>
              <a:spcAft>
                <a:spcPts val="600"/>
              </a:spcAft>
              <a:buFont typeface="Arial" panose="020B0604020202020204" pitchFamily="34" charset="0"/>
              <a:buChar char="•"/>
            </a:pPr>
            <a:endParaRPr lang="en-US" sz="2000" b="1">
              <a:latin typeface="Calibri (Body)"/>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5434498" y="2489474"/>
            <a:ext cx="6341190" cy="2327853"/>
            <a:chOff x="0" y="1419690"/>
            <a:chExt cx="6900512" cy="2544517"/>
          </a:xfrm>
        </p:grpSpPr>
        <p:sp>
          <p:nvSpPr>
            <p:cNvPr id="9" name="Rectangle 8">
              <a:extLst>
                <a:ext uri="{FF2B5EF4-FFF2-40B4-BE49-F238E27FC236}">
                  <a16:creationId xmlns:a16="http://schemas.microsoft.com/office/drawing/2014/main" id="{89FDA924-93F4-49C2-937F-1E03A3143BBD}"/>
                </a:ext>
              </a:extLst>
            </p:cNvPr>
            <p:cNvSpPr/>
            <p:nvPr/>
          </p:nvSpPr>
          <p:spPr>
            <a:xfrm>
              <a:off x="0" y="1419690"/>
              <a:ext cx="6900512" cy="2544517"/>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0" y="1419690"/>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Nếu một process bị crashed, process khác vẫn thực thi bình thường.</a:t>
              </a:r>
            </a:p>
            <a:p>
              <a:pPr marL="228600" lvl="1" indent="-228600" algn="l" defTabSz="977900">
                <a:lnSpc>
                  <a:spcPct val="90000"/>
                </a:lnSpc>
                <a:spcBef>
                  <a:spcPct val="0"/>
                </a:spcBef>
                <a:spcAft>
                  <a:spcPct val="15000"/>
                </a:spcAft>
                <a:buChar char="•"/>
              </a:pPr>
              <a:endParaRPr lang="en-US" sz="2000" kern="1200"/>
            </a:p>
            <a:p>
              <a:pPr marL="228600" lvl="1" indent="-228600" algn="l" defTabSz="977900">
                <a:lnSpc>
                  <a:spcPct val="90000"/>
                </a:lnSpc>
                <a:spcBef>
                  <a:spcPct val="0"/>
                </a:spcBef>
                <a:spcAft>
                  <a:spcPct val="15000"/>
                </a:spcAft>
                <a:buChar char="•"/>
              </a:pPr>
              <a:r>
                <a:rPr lang="en-US" sz="2000"/>
                <a:t>Nếu một thread bị crashed, các threads khác chấm dứt ngay lập tức.</a:t>
              </a:r>
              <a:endParaRPr lang="en-US" sz="2000" kern="1200"/>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5228798" y="1938926"/>
            <a:ext cx="3368792" cy="649440"/>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400" b="1" i="0">
                  <a:effectLst/>
                  <a:latin typeface="Calibri (Body)"/>
                </a:rPr>
                <a:t>Crashed</a:t>
              </a:r>
              <a:endParaRPr lang="en-US" sz="2200" b="1" kern="1200">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09019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1016186" y="1079172"/>
            <a:ext cx="10904468" cy="4195355"/>
            <a:chOff x="0" y="1403418"/>
            <a:chExt cx="6900512" cy="2544517"/>
          </a:xfrm>
        </p:grpSpPr>
        <p:sp>
          <p:nvSpPr>
            <p:cNvPr id="9" name="Rectangle 8">
              <a:extLst>
                <a:ext uri="{FF2B5EF4-FFF2-40B4-BE49-F238E27FC236}">
                  <a16:creationId xmlns:a16="http://schemas.microsoft.com/office/drawing/2014/main" id="{89FDA924-93F4-49C2-937F-1E03A3143BBD}"/>
                </a:ext>
              </a:extLst>
            </p:cNvPr>
            <p:cNvSpPr/>
            <p:nvPr/>
          </p:nvSpPr>
          <p:spPr>
            <a:xfrm>
              <a:off x="0" y="1403418"/>
              <a:ext cx="6900512" cy="2544517"/>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0" y="1403418"/>
              <a:ext cx="6900512" cy="12971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vi-VN" sz="2200" b="0" i="0">
                  <a:solidFill>
                    <a:srgbClr val="1B1B1B"/>
                  </a:solidFill>
                  <a:effectLst/>
                  <a:latin typeface="Calibri (Body)"/>
                </a:rPr>
                <a:t>Cũng giống như một tiến trình được xác định bởi một </a:t>
              </a:r>
              <a:r>
                <a:rPr lang="vi-VN" sz="2200" b="1" i="0">
                  <a:solidFill>
                    <a:srgbClr val="1B1B1B"/>
                  </a:solidFill>
                  <a:effectLst/>
                  <a:latin typeface="Calibri (Body)"/>
                </a:rPr>
                <a:t>process ID</a:t>
              </a:r>
              <a:r>
                <a:rPr lang="vi-VN" sz="2200" b="0" i="0">
                  <a:solidFill>
                    <a:srgbClr val="1B1B1B"/>
                  </a:solidFill>
                  <a:effectLst/>
                  <a:latin typeface="Calibri (Body)"/>
                </a:rPr>
                <a:t>, một thread trong process được xác định bởi một </a:t>
              </a:r>
              <a:r>
                <a:rPr lang="vi-VN" sz="2200" b="1" i="0">
                  <a:solidFill>
                    <a:srgbClr val="1B1B1B"/>
                  </a:solidFill>
                  <a:effectLst/>
                  <a:latin typeface="Calibri (Body)"/>
                </a:rPr>
                <a:t>thread ID</a:t>
              </a:r>
              <a:r>
                <a:rPr lang="vi-VN" sz="2200" b="0" i="0">
                  <a:solidFill>
                    <a:srgbClr val="1B1B1B"/>
                  </a:solidFill>
                  <a:effectLst/>
                  <a:latin typeface="Calibri (Body)"/>
                </a:rPr>
                <a:t>. </a:t>
              </a:r>
              <a:endParaRPr lang="en-US" sz="2200" b="0" i="0">
                <a:solidFill>
                  <a:srgbClr val="1B1B1B"/>
                </a:solidFill>
                <a:effectLst/>
                <a:latin typeface="Calibri (Body)"/>
              </a:endParaRPr>
            </a:p>
            <a:p>
              <a:pPr marL="228600" lvl="1" indent="-228600" algn="l" defTabSz="977900">
                <a:lnSpc>
                  <a:spcPct val="90000"/>
                </a:lnSpc>
                <a:spcBef>
                  <a:spcPct val="0"/>
                </a:spcBef>
                <a:spcAft>
                  <a:spcPct val="15000"/>
                </a:spcAft>
                <a:buChar char="•"/>
              </a:pPr>
              <a:endParaRPr lang="en-US" sz="2200" b="0" i="0">
                <a:solidFill>
                  <a:srgbClr val="1B1B1B"/>
                </a:solidFill>
                <a:effectLst/>
                <a:latin typeface="Calibri (Body)"/>
              </a:endParaRPr>
            </a:p>
            <a:p>
              <a:pPr marL="228600" lvl="1" indent="-228600" algn="l" defTabSz="977900">
                <a:lnSpc>
                  <a:spcPct val="90000"/>
                </a:lnSpc>
                <a:spcBef>
                  <a:spcPct val="0"/>
                </a:spcBef>
                <a:spcAft>
                  <a:spcPct val="15000"/>
                </a:spcAft>
                <a:buChar char="•"/>
              </a:pPr>
              <a:r>
                <a:rPr lang="en-US" sz="2200">
                  <a:solidFill>
                    <a:srgbClr val="1B1B1B"/>
                  </a:solidFill>
                  <a:latin typeface="Calibri (Body)"/>
                </a:rPr>
                <a:t>Cần phải làm rõ một vài điểm sau:</a:t>
              </a:r>
              <a:endParaRPr lang="en-US" sz="2200" b="0" i="0">
                <a:solidFill>
                  <a:srgbClr val="1B1B1B"/>
                </a:solidFill>
                <a:effectLst/>
                <a:latin typeface="Calibri (Body)"/>
              </a:endParaRPr>
            </a:p>
            <a:p>
              <a:pPr marL="800100" lvl="2" indent="-342900" defTabSz="977900">
                <a:lnSpc>
                  <a:spcPct val="90000"/>
                </a:lnSpc>
                <a:spcBef>
                  <a:spcPct val="0"/>
                </a:spcBef>
                <a:spcAft>
                  <a:spcPct val="15000"/>
                </a:spcAft>
                <a:buFont typeface="Courier New" panose="02070309020205020404" pitchFamily="49" charset="0"/>
                <a:buChar char="o"/>
              </a:pPr>
              <a:r>
                <a:rPr lang="en-US" sz="2200" b="0" i="0">
                  <a:solidFill>
                    <a:srgbClr val="1B1B1B"/>
                  </a:solidFill>
                  <a:effectLst/>
                  <a:latin typeface="Calibri (Body)"/>
                </a:rPr>
                <a:t>process ID là duy nhất trên toàn hệ thống, trong đó thread ID là duy nhất trong một tiến trình (process).</a:t>
              </a:r>
            </a:p>
            <a:p>
              <a:pPr marL="800100" lvl="2" indent="-342900" defTabSz="977900">
                <a:lnSpc>
                  <a:spcPct val="90000"/>
                </a:lnSpc>
                <a:spcBef>
                  <a:spcPct val="0"/>
                </a:spcBef>
                <a:spcAft>
                  <a:spcPct val="15000"/>
                </a:spcAft>
                <a:buFont typeface="Courier New" panose="02070309020205020404" pitchFamily="49" charset="0"/>
                <a:buChar char="o"/>
              </a:pPr>
              <a:r>
                <a:rPr lang="vi-VN" sz="2200" b="0" i="0">
                  <a:solidFill>
                    <a:srgbClr val="1B1B1B"/>
                  </a:solidFill>
                  <a:effectLst/>
                  <a:latin typeface="Calibri (Body)"/>
                </a:rPr>
                <a:t>process ID là một giá trị số nguyên nhưng thread ID không nhất thiết phải là một giá trị số nguyên. Nó có thể là một </a:t>
              </a:r>
              <a:r>
                <a:rPr lang="vi-VN" sz="2200" b="1" i="0">
                  <a:solidFill>
                    <a:srgbClr val="1B1B1B"/>
                  </a:solidFill>
                  <a:effectLst/>
                  <a:latin typeface="Calibri (Body)"/>
                </a:rPr>
                <a:t>structure</a:t>
              </a:r>
              <a:r>
                <a:rPr lang="vi-VN" sz="2200" b="0" i="0">
                  <a:solidFill>
                    <a:srgbClr val="1B1B1B"/>
                  </a:solidFill>
                  <a:effectLst/>
                  <a:latin typeface="Calibri (Body)"/>
                </a:rPr>
                <a:t>.</a:t>
              </a:r>
              <a:endParaRPr lang="en-US" sz="2200" b="0" i="0">
                <a:solidFill>
                  <a:srgbClr val="1B1B1B"/>
                </a:solidFill>
                <a:effectLst/>
                <a:latin typeface="Calibri (Body)"/>
              </a:endParaRPr>
            </a:p>
            <a:p>
              <a:pPr marL="800100" lvl="2" indent="-342900" defTabSz="977900">
                <a:lnSpc>
                  <a:spcPct val="90000"/>
                </a:lnSpc>
                <a:spcBef>
                  <a:spcPct val="0"/>
                </a:spcBef>
                <a:spcAft>
                  <a:spcPct val="15000"/>
                </a:spcAft>
                <a:buFont typeface="Courier New" panose="02070309020205020404" pitchFamily="49" charset="0"/>
                <a:buChar char="o"/>
              </a:pPr>
              <a:r>
                <a:rPr lang="vi-VN" sz="2200" b="0" i="0">
                  <a:solidFill>
                    <a:srgbClr val="1B1B1B"/>
                  </a:solidFill>
                  <a:effectLst/>
                  <a:latin typeface="Calibri (Body)"/>
                </a:rPr>
                <a:t>process ID có thể được in ra rất dễ dàng trong khi thread ID thì không.</a:t>
              </a:r>
            </a:p>
            <a:p>
              <a:pPr marL="800100" lvl="2" indent="-342900" defTabSz="977900">
                <a:lnSpc>
                  <a:spcPct val="90000"/>
                </a:lnSpc>
                <a:spcBef>
                  <a:spcPct val="0"/>
                </a:spcBef>
                <a:spcAft>
                  <a:spcPct val="15000"/>
                </a:spcAft>
                <a:buFont typeface="Courier New" panose="02070309020205020404" pitchFamily="49" charset="0"/>
                <a:buChar char="o"/>
              </a:pPr>
              <a:endParaRPr lang="vi-VN" sz="2200" b="0" i="0">
                <a:solidFill>
                  <a:srgbClr val="1B1B1B"/>
                </a:solidFill>
                <a:effectLst/>
                <a:latin typeface="Calibri (Body)"/>
              </a:endParaRPr>
            </a:p>
            <a:p>
              <a:pPr marL="800100" lvl="2" indent="-342900" defTabSz="977900">
                <a:lnSpc>
                  <a:spcPct val="90000"/>
                </a:lnSpc>
                <a:spcBef>
                  <a:spcPct val="0"/>
                </a:spcBef>
                <a:spcAft>
                  <a:spcPct val="15000"/>
                </a:spcAft>
                <a:buFont typeface="Courier New" panose="02070309020205020404" pitchFamily="49" charset="0"/>
                <a:buChar char="o"/>
              </a:pPr>
              <a:endParaRPr lang="en-US" sz="2200" kern="1200">
                <a:latin typeface="Calibri (Body)"/>
              </a:endParaRPr>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374621" y="565467"/>
            <a:ext cx="2524696" cy="616562"/>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400" b="1" i="0">
                  <a:effectLst/>
                  <a:latin typeface="Calibri (Body)"/>
                </a:rPr>
                <a:t>Thread ID</a:t>
              </a:r>
              <a:endParaRPr lang="en-US" sz="2200" b="1" kern="1200">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2403317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2563</TotalTime>
  <Words>1673</Words>
  <Application>Microsoft Office PowerPoint</Application>
  <PresentationFormat>Widescreen</PresentationFormat>
  <Paragraphs>153</Paragraphs>
  <Slides>19</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(Body)</vt:lpstr>
      <vt:lpstr>Calibri Light</vt:lpstr>
      <vt:lpstr>Courier New</vt:lpstr>
      <vt:lpstr>Open Sans</vt:lpstr>
      <vt:lpstr>SFMono-Regular</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Sv Phong</cp:lastModifiedBy>
  <cp:revision>190</cp:revision>
  <dcterms:created xsi:type="dcterms:W3CDTF">2018-12-15T05:56:00Z</dcterms:created>
  <dcterms:modified xsi:type="dcterms:W3CDTF">2022-01-19T13:12:50Z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