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89" r:id="rId4"/>
    <p:sldId id="302" r:id="rId5"/>
    <p:sldId id="303" r:id="rId6"/>
    <p:sldId id="305" r:id="rId7"/>
    <p:sldId id="307" r:id="rId8"/>
    <p:sldId id="308" r:id="rId9"/>
    <p:sldId id="309" r:id="rId10"/>
    <p:sldId id="310" r:id="rId11"/>
    <p:sldId id="311" r:id="rId12"/>
    <p:sldId id="312" r:id="rId13"/>
    <p:sldId id="313" r:id="rId14"/>
    <p:sldId id="3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6210" autoAdjust="0"/>
  </p:normalViewPr>
  <p:slideViewPr>
    <p:cSldViewPr snapToGrid="0">
      <p:cViewPr>
        <p:scale>
          <a:sx n="100" d="100"/>
          <a:sy n="100" d="100"/>
        </p:scale>
        <p:origin x="1320" y="29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Nguyên lý hoạt động của Makefile.</a:t>
            </a:r>
          </a:p>
          <a:p>
            <a:r>
              <a:rPr lang="vi-VN"/>
              <a:t>	+ file name &lt;Makefile, makefile, abc.mk&gt;</a:t>
            </a:r>
          </a:p>
          <a:p>
            <a:r>
              <a:rPr lang="vi-VN"/>
              <a:t>	</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190085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https://github.com/Phongsv97/wpa_ctrl.git</a:t>
            </a:r>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783397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220232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https://renenyffenegger.ch/notes/development/languages/C-C-plus-plus/GCC/create-libraries/index</a:t>
            </a:r>
          </a:p>
          <a:p>
            <a:r>
              <a:rPr lang="en-US"/>
              <a:t>https://www.geeksforgeeks.org/difference-between-static-and-shared-libraries/</a:t>
            </a:r>
          </a:p>
          <a:p>
            <a:r>
              <a:rPr lang="en-US"/>
              <a:t>https://www.quora.com/What-is-the-difference-between-static-and-dynamic-linking</a:t>
            </a:r>
          </a:p>
          <a:p>
            <a:endParaRPr lang="en-US"/>
          </a:p>
          <a:p>
            <a:pPr algn="l">
              <a:buFont typeface="+mj-lt"/>
              <a:buAutoNum type="arabicPeriod"/>
            </a:pPr>
            <a:r>
              <a:rPr lang="en-US" b="0" i="0" u="sng">
                <a:solidFill>
                  <a:srgbClr val="000000"/>
                </a:solidFill>
                <a:effectLst/>
                <a:latin typeface="Times New Roman" panose="02020603050405020304" pitchFamily="18" charset="0"/>
              </a:rPr>
              <a:t>Compile Time</a:t>
            </a:r>
            <a:r>
              <a:rPr lang="en-US" b="0" i="0">
                <a:solidFill>
                  <a:srgbClr val="000000"/>
                </a:solidFill>
                <a:effectLst/>
                <a:latin typeface="Times New Roman" panose="02020603050405020304" pitchFamily="18" charset="0"/>
              </a:rPr>
              <a:t> - here we need to tell the linker to scan the shared library while building the executable program, so it will be convinced that no symbols are missing. It will not really take the object files from the shared library and insert them into the program.</a:t>
            </a:r>
          </a:p>
          <a:p>
            <a:pPr algn="l">
              <a:buFont typeface="+mj-lt"/>
              <a:buAutoNum type="arabicPeriod"/>
            </a:pPr>
            <a:r>
              <a:rPr lang="en-US" b="0" i="0" u="sng">
                <a:solidFill>
                  <a:srgbClr val="000000"/>
                </a:solidFill>
                <a:effectLst/>
                <a:latin typeface="Times New Roman" panose="02020603050405020304" pitchFamily="18" charset="0"/>
              </a:rPr>
              <a:t>Run Time</a:t>
            </a:r>
            <a:r>
              <a:rPr lang="en-US" b="0" i="0">
                <a:solidFill>
                  <a:srgbClr val="000000"/>
                </a:solidFill>
                <a:effectLst/>
                <a:latin typeface="Times New Roman" panose="02020603050405020304" pitchFamily="18" charset="0"/>
              </a:rPr>
              <a:t> - when we run the program, we need to tell the system's dynamic loader (the process in charge of automatically loading and linking shared libraries into the running process) where to find our shared library.</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2312671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13</a:t>
            </a:fld>
            <a:endParaRPr lang="en-US"/>
          </a:p>
        </p:txBody>
      </p:sp>
    </p:spTree>
    <p:extLst>
      <p:ext uri="{BB962C8B-B14F-4D97-AF65-F5344CB8AC3E}">
        <p14:creationId xmlns:p14="http://schemas.microsoft.com/office/powerpoint/2010/main" val="303013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78B660-CB7F-45AE-A6DF-7AAE94B3329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78B660-CB7F-45AE-A6DF-7AAE94B3329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78B660-CB7F-45AE-A6DF-7AAE94B33294}"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78B660-CB7F-45AE-A6DF-7AAE94B33294}"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78B660-CB7F-45AE-A6DF-7AAE94B33294}"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t>11/14/2021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848"/>
            <a:ext cx="12191999" cy="922020"/>
          </a:xfrm>
          <a:prstGeom prst="rect">
            <a:avLst/>
          </a:prstGeom>
          <a:solidFill>
            <a:schemeClr val="accent2">
              <a:lumMod val="50000"/>
            </a:schemeClr>
          </a:solidFill>
        </p:spPr>
        <p:txBody>
          <a:bodyPr wrap="square" rtlCol="0">
            <a:spAutoFit/>
          </a:bodyPr>
          <a:lstStyle/>
          <a:p>
            <a:pPr algn="ctr"/>
            <a:r>
              <a:rPr lang="en-US" sz="5400" b="1">
                <a:solidFill>
                  <a:schemeClr val="bg1"/>
                </a:solidFill>
              </a:rPr>
              <a:t>General Knowledge  </a:t>
            </a:r>
            <a:endParaRPr lang="en-US" sz="5400" b="1" dirty="0">
              <a:solidFill>
                <a:schemeClr val="bg1"/>
              </a:solidFill>
            </a:endParaRP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183" y="1543644"/>
            <a:ext cx="8045632" cy="50043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Compiling a C program</a:t>
            </a:r>
            <a:endParaRPr lang="en-US" sz="5400" b="1" dirty="0">
              <a:solidFill>
                <a:schemeClr val="bg1"/>
              </a:solidFill>
            </a:endParaRPr>
          </a:p>
        </p:txBody>
      </p:sp>
      <p:sp>
        <p:nvSpPr>
          <p:cNvPr id="3" name="TextBox 2"/>
          <p:cNvSpPr txBox="1"/>
          <p:nvPr/>
        </p:nvSpPr>
        <p:spPr>
          <a:xfrm>
            <a:off x="1365251" y="2152074"/>
            <a:ext cx="10422798" cy="341632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4. </a:t>
            </a:r>
            <a:r>
              <a:rPr lang="vi-VN" sz="3600" b="1">
                <a:latin typeface="Times New Roman" panose="02020603050405020304" pitchFamily="18" charset="0"/>
                <a:cs typeface="Times New Roman" panose="02020603050405020304" pitchFamily="18" charset="0"/>
              </a:rPr>
              <a:t>Giai đoạn Linker</a:t>
            </a:r>
            <a:r>
              <a:rPr lang="en-US" sz="3600" b="1">
                <a:latin typeface="Times New Roman" panose="02020603050405020304" pitchFamily="18" charset="0"/>
                <a:cs typeface="Times New Roman" panose="02020603050405020304" pitchFamily="18" charset="0"/>
              </a:rPr>
              <a:t> (Linking)</a:t>
            </a:r>
            <a:endParaRPr lang="en-US" sz="3600" b="1" i="0">
              <a:solidFill>
                <a:srgbClr val="15112B"/>
              </a:solidFill>
              <a:effectLst/>
              <a:latin typeface="Montserrat" panose="00000500000000000000" pitchFamily="2" charset="0"/>
            </a:endParaRPr>
          </a:p>
          <a:p>
            <a:pPr marL="1028700" lvl="1" indent="-571500" fontAlgn="base">
              <a:buFont typeface="Arial" panose="020B0604020202020204" pitchFamily="34" charset="0"/>
              <a:buChar char="•"/>
            </a:pPr>
            <a:r>
              <a:rPr lang="en-US" sz="3600">
                <a:solidFill>
                  <a:srgbClr val="273239"/>
                </a:solidFill>
                <a:latin typeface="Times New Roman" panose="02020603050405020304" pitchFamily="18" charset="0"/>
                <a:cs typeface="Times New Roman" panose="02020603050405020304" pitchFamily="18" charset="0"/>
              </a:rPr>
              <a:t>Mỗi một file “.o” thu được ở gian đoạn Assembly là một phần của chương trình. </a:t>
            </a:r>
          </a:p>
          <a:p>
            <a:pPr marL="1028700" lvl="1" indent="-571500" fontAlgn="base">
              <a:buFont typeface="Arial" panose="020B0604020202020204" pitchFamily="34" charset="0"/>
              <a:buChar char="•"/>
            </a:pPr>
            <a:r>
              <a:rPr lang="en-US" sz="3600" b="0" i="0">
                <a:solidFill>
                  <a:srgbClr val="273239"/>
                </a:solidFill>
                <a:effectLst/>
                <a:latin typeface="Times New Roman" panose="02020603050405020304" pitchFamily="18" charset="0"/>
                <a:cs typeface="Times New Roman" panose="02020603050405020304" pitchFamily="18" charset="0"/>
              </a:rPr>
              <a:t>Ở giai </a:t>
            </a:r>
            <a:r>
              <a:rPr lang="en-US" sz="3600">
                <a:solidFill>
                  <a:srgbClr val="273239"/>
                </a:solidFill>
                <a:latin typeface="Times New Roman" panose="02020603050405020304" pitchFamily="18" charset="0"/>
                <a:cs typeface="Times New Roman" panose="02020603050405020304" pitchFamily="18" charset="0"/>
              </a:rPr>
              <a:t>đoạn linking sẽ liên kết chúng để thu được một file thực thi hoàn chỉnh.</a:t>
            </a:r>
            <a:endParaRPr lang="en-US" sz="3600" b="0" i="0">
              <a:solidFill>
                <a:srgbClr val="273239"/>
              </a:solidFill>
              <a:effectLst/>
              <a:latin typeface="Times New Roman" panose="02020603050405020304" pitchFamily="18" charset="0"/>
              <a:cs typeface="Times New Roman" panose="02020603050405020304" pitchFamily="18" charset="0"/>
            </a:endParaRPr>
          </a:p>
          <a:p>
            <a:endParaRPr lang="vi-VN"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81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Static Lib and Share Lib</a:t>
            </a:r>
            <a:endParaRPr lang="en-US" sz="5400" b="1" dirty="0">
              <a:solidFill>
                <a:schemeClr val="bg1"/>
              </a:solidFill>
            </a:endParaRPr>
          </a:p>
        </p:txBody>
      </p:sp>
      <p:pic>
        <p:nvPicPr>
          <p:cNvPr id="4" name="Picture 3" descr="Shape&#10;&#10;Description automatically generated with medium confidence">
            <a:extLst>
              <a:ext uri="{FF2B5EF4-FFF2-40B4-BE49-F238E27FC236}">
                <a16:creationId xmlns:a16="http://schemas.microsoft.com/office/drawing/2014/main" id="{640A329C-0B33-4FC9-834D-E232EAA5C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830" y="1863963"/>
            <a:ext cx="4832962" cy="3916823"/>
          </a:xfrm>
          <a:prstGeom prst="rect">
            <a:avLst/>
          </a:prstGeom>
        </p:spPr>
      </p:pic>
      <p:sp>
        <p:nvSpPr>
          <p:cNvPr id="7" name="TextBox 6">
            <a:extLst>
              <a:ext uri="{FF2B5EF4-FFF2-40B4-BE49-F238E27FC236}">
                <a16:creationId xmlns:a16="http://schemas.microsoft.com/office/drawing/2014/main" id="{64F67A04-BA05-493A-A466-BD3F8AAFE986}"/>
              </a:ext>
            </a:extLst>
          </p:cNvPr>
          <p:cNvSpPr txBox="1"/>
          <p:nvPr/>
        </p:nvSpPr>
        <p:spPr>
          <a:xfrm>
            <a:off x="625208" y="1806439"/>
            <a:ext cx="5962459" cy="4031873"/>
          </a:xfrm>
          <a:prstGeom prst="rect">
            <a:avLst/>
          </a:prstGeom>
          <a:noFill/>
        </p:spPr>
        <p:txBody>
          <a:bodyPr wrap="square">
            <a:spAutoFit/>
          </a:bodyPr>
          <a:lstStyle/>
          <a:p>
            <a:pPr marL="571500" indent="-57150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Thư viện là một tập hợp các đoạn mã được biên dịch sẵn để có thể được sử dụng lại trong một chương trình.</a:t>
            </a:r>
          </a:p>
          <a:p>
            <a:pPr marL="571500" indent="-571500">
              <a:buFont typeface="Arial" panose="020B0604020202020204" pitchFamily="34" charset="0"/>
              <a:buChar char="•"/>
            </a:pPr>
            <a:endParaRPr lang="en-US" sz="32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Được chia ra làm 2 loại:</a:t>
            </a:r>
          </a:p>
          <a:p>
            <a:pPr marL="1028700" lvl="1" indent="-57150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Static lib</a:t>
            </a:r>
          </a:p>
          <a:p>
            <a:pPr marL="1028700" lvl="1" indent="-57150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Shared lib</a:t>
            </a:r>
          </a:p>
        </p:txBody>
      </p:sp>
    </p:spTree>
    <p:extLst>
      <p:ext uri="{BB962C8B-B14F-4D97-AF65-F5344CB8AC3E}">
        <p14:creationId xmlns:p14="http://schemas.microsoft.com/office/powerpoint/2010/main" val="65836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Static Lib and Shared Lib</a:t>
            </a:r>
            <a:endParaRPr lang="en-US" sz="5400" b="1" dirty="0">
              <a:solidFill>
                <a:schemeClr val="bg1"/>
              </a:solidFill>
            </a:endParaRPr>
          </a:p>
        </p:txBody>
      </p:sp>
      <p:graphicFrame>
        <p:nvGraphicFramePr>
          <p:cNvPr id="2" name="Table 3">
            <a:extLst>
              <a:ext uri="{FF2B5EF4-FFF2-40B4-BE49-F238E27FC236}">
                <a16:creationId xmlns:a16="http://schemas.microsoft.com/office/drawing/2014/main" id="{866DE74E-51E3-4221-840D-65A63C3EA8CA}"/>
              </a:ext>
            </a:extLst>
          </p:cNvPr>
          <p:cNvGraphicFramePr>
            <a:graphicFrameLocks noGrp="1"/>
          </p:cNvGraphicFramePr>
          <p:nvPr>
            <p:extLst>
              <p:ext uri="{D42A27DB-BD31-4B8C-83A1-F6EECF244321}">
                <p14:modId xmlns:p14="http://schemas.microsoft.com/office/powerpoint/2010/main" val="1988978002"/>
              </p:ext>
            </p:extLst>
          </p:nvPr>
        </p:nvGraphicFramePr>
        <p:xfrm>
          <a:off x="0" y="0"/>
          <a:ext cx="12192000" cy="6858000"/>
        </p:xfrm>
        <a:graphic>
          <a:graphicData uri="http://schemas.openxmlformats.org/drawingml/2006/table">
            <a:tbl>
              <a:tblPr firstRow="1" bandRow="1">
                <a:tableStyleId>{5C22544A-7EE6-4342-B048-85BDC9FD1C3A}</a:tableStyleId>
              </a:tblPr>
              <a:tblGrid>
                <a:gridCol w="2530627">
                  <a:extLst>
                    <a:ext uri="{9D8B030D-6E8A-4147-A177-3AD203B41FA5}">
                      <a16:colId xmlns:a16="http://schemas.microsoft.com/office/drawing/2014/main" val="3687458010"/>
                    </a:ext>
                  </a:extLst>
                </a:gridCol>
                <a:gridCol w="4771874">
                  <a:extLst>
                    <a:ext uri="{9D8B030D-6E8A-4147-A177-3AD203B41FA5}">
                      <a16:colId xmlns:a16="http://schemas.microsoft.com/office/drawing/2014/main" val="1487343188"/>
                    </a:ext>
                  </a:extLst>
                </a:gridCol>
                <a:gridCol w="4889499">
                  <a:extLst>
                    <a:ext uri="{9D8B030D-6E8A-4147-A177-3AD203B41FA5}">
                      <a16:colId xmlns:a16="http://schemas.microsoft.com/office/drawing/2014/main" val="3352007905"/>
                    </a:ext>
                  </a:extLst>
                </a:gridCol>
              </a:tblGrid>
              <a:tr h="507786">
                <a:tc>
                  <a:txBody>
                    <a:bodyPr/>
                    <a:lstStyle/>
                    <a:p>
                      <a:pPr algn="ctr">
                        <a:lnSpc>
                          <a:spcPct val="150000"/>
                        </a:lnSpc>
                      </a:pPr>
                      <a:r>
                        <a:rPr lang="en-US" sz="2000" b="1">
                          <a:latin typeface="Times New Roman" panose="02020603050405020304" pitchFamily="18" charset="0"/>
                          <a:cs typeface="Times New Roman" panose="02020603050405020304" pitchFamily="18" charset="0"/>
                        </a:rPr>
                        <a:t>Properties</a:t>
                      </a:r>
                    </a:p>
                  </a:txBody>
                  <a:tcPr/>
                </a:tc>
                <a:tc>
                  <a:txBody>
                    <a:bodyPr/>
                    <a:lstStyle/>
                    <a:p>
                      <a:pPr algn="ctr">
                        <a:lnSpc>
                          <a:spcPct val="150000"/>
                        </a:lnSpc>
                      </a:pPr>
                      <a:r>
                        <a:rPr lang="en-US" sz="2000" b="1">
                          <a:latin typeface="Times New Roman" panose="02020603050405020304" pitchFamily="18" charset="0"/>
                          <a:cs typeface="Times New Roman" panose="02020603050405020304" pitchFamily="18" charset="0"/>
                        </a:rPr>
                        <a:t>Static Library</a:t>
                      </a:r>
                    </a:p>
                  </a:txBody>
                  <a:tcPr/>
                </a:tc>
                <a:tc>
                  <a:txBody>
                    <a:bodyPr/>
                    <a:lstStyle/>
                    <a:p>
                      <a:pPr algn="ctr">
                        <a:lnSpc>
                          <a:spcPct val="150000"/>
                        </a:lnSpc>
                      </a:pPr>
                      <a:r>
                        <a:rPr lang="en-US" sz="2000" b="1">
                          <a:latin typeface="Times New Roman" panose="02020603050405020304" pitchFamily="18" charset="0"/>
                          <a:cs typeface="Times New Roman" panose="02020603050405020304" pitchFamily="18" charset="0"/>
                        </a:rPr>
                        <a:t>Shared Library</a:t>
                      </a:r>
                    </a:p>
                  </a:txBody>
                  <a:tcPr/>
                </a:tc>
                <a:extLst>
                  <a:ext uri="{0D108BD9-81ED-4DB2-BD59-A6C34878D82A}">
                    <a16:rowId xmlns:a16="http://schemas.microsoft.com/office/drawing/2014/main" val="3605525022"/>
                  </a:ext>
                </a:extLst>
              </a:tr>
              <a:tr h="2858341">
                <a:tc>
                  <a:txBody>
                    <a:bodyPr/>
                    <a:lstStyle/>
                    <a:p>
                      <a:pPr>
                        <a:lnSpc>
                          <a:spcPct val="150000"/>
                        </a:lnSpc>
                      </a:pPr>
                      <a:r>
                        <a:rPr lang="en-US" sz="2000">
                          <a:latin typeface="Times New Roman" panose="02020603050405020304" pitchFamily="18" charset="0"/>
                          <a:cs typeface="Times New Roman" panose="02020603050405020304" pitchFamily="18" charset="0"/>
                        </a:rPr>
                        <a:t>Linking time</a:t>
                      </a:r>
                    </a:p>
                  </a:txBody>
                  <a:tcPr/>
                </a:tc>
                <a:tc>
                  <a:txBody>
                    <a:bodyPr/>
                    <a:lstStyle/>
                    <a:p>
                      <a:pPr>
                        <a:lnSpc>
                          <a:spcPct val="150000"/>
                        </a:lnSpc>
                      </a:pPr>
                      <a:r>
                        <a:rPr lang="en-US" sz="2000">
                          <a:latin typeface="Times New Roman" panose="02020603050405020304" pitchFamily="18" charset="0"/>
                          <a:cs typeface="Times New Roman" panose="02020603050405020304" pitchFamily="18" charset="0"/>
                        </a:rPr>
                        <a:t>Tất cả các modules trong thư viện sẽ được copy vào trong file thực thi tại thời điểm biên dịch (compile time). Khi chương trình được load vào bộ nhớ, OS chỉ đặt một file thực thi duy nhất bao gồm source code và thư viện được link (Static linking)</a:t>
                      </a:r>
                    </a:p>
                  </a:txBody>
                  <a:tcPr/>
                </a:tc>
                <a:tc>
                  <a:txBody>
                    <a:bodyPr/>
                    <a:lstStyle/>
                    <a:p>
                      <a:pPr>
                        <a:lnSpc>
                          <a:spcPct val="150000"/>
                        </a:lnSpc>
                      </a:pPr>
                      <a:r>
                        <a:rPr lang="en-US" sz="2000">
                          <a:latin typeface="Times New Roman" panose="02020603050405020304" pitchFamily="18" charset="0"/>
                          <a:cs typeface="Times New Roman" panose="02020603050405020304" pitchFamily="18" charset="0"/>
                        </a:rPr>
                        <a:t>Trong khi đó, shared lib được sử dụng trong quá trình link khi mà cả file thực thi và file thư viện đều được load vào bộ nhớ (runtime). Một shared lib có thể được nhiều chương trình sử dụng. (Dynamic linking).</a:t>
                      </a:r>
                    </a:p>
                  </a:txBody>
                  <a:tcPr/>
                </a:tc>
                <a:extLst>
                  <a:ext uri="{0D108BD9-81ED-4DB2-BD59-A6C34878D82A}">
                    <a16:rowId xmlns:a16="http://schemas.microsoft.com/office/drawing/2014/main" val="1812798821"/>
                  </a:ext>
                </a:extLst>
              </a:tr>
              <a:tr h="1256988">
                <a:tc>
                  <a:txBody>
                    <a:bodyPr/>
                    <a:lstStyle/>
                    <a:p>
                      <a:pPr>
                        <a:lnSpc>
                          <a:spcPct val="150000"/>
                        </a:lnSpc>
                      </a:pPr>
                      <a:r>
                        <a:rPr lang="en-US" sz="2000">
                          <a:latin typeface="Times New Roman" panose="02020603050405020304" pitchFamily="18" charset="0"/>
                          <a:cs typeface="Times New Roman" panose="02020603050405020304" pitchFamily="18" charset="0"/>
                        </a:rPr>
                        <a:t>Size</a:t>
                      </a:r>
                    </a:p>
                  </a:txBody>
                  <a:tcPr/>
                </a:tc>
                <a:tc>
                  <a:txBody>
                    <a:bodyPr/>
                    <a:lstStyle/>
                    <a:p>
                      <a:pPr>
                        <a:lnSpc>
                          <a:spcPct val="150000"/>
                        </a:lnSpc>
                      </a:pPr>
                      <a:r>
                        <a:rPr lang="en-US" sz="2000">
                          <a:latin typeface="Times New Roman" panose="02020603050405020304" pitchFamily="18" charset="0"/>
                          <a:cs typeface="Times New Roman" panose="02020603050405020304" pitchFamily="18" charset="0"/>
                        </a:rPr>
                        <a:t>Sử dụng static lib tốn nhiều bộ nhớ hơn shared lib.</a:t>
                      </a:r>
                    </a:p>
                  </a:txBody>
                  <a:tcPr/>
                </a:tc>
                <a:tc>
                  <a:txBody>
                    <a:bodyPr/>
                    <a:lstStyle/>
                    <a:p>
                      <a:pPr>
                        <a:lnSpc>
                          <a:spcPct val="150000"/>
                        </a:lnSpc>
                      </a:pPr>
                      <a:r>
                        <a:rPr lang="en-US" sz="2000">
                          <a:latin typeface="Times New Roman" panose="02020603050405020304" pitchFamily="18" charset="0"/>
                          <a:cs typeface="Times New Roman" panose="02020603050405020304" pitchFamily="18" charset="0"/>
                        </a:rPr>
                        <a:t>Sử dụng shared lib tốn ít bộ nhớ hơn vì chỉ có duy nhất một bản sao trong bộ nhớ.</a:t>
                      </a:r>
                    </a:p>
                  </a:txBody>
                  <a:tcPr/>
                </a:tc>
                <a:extLst>
                  <a:ext uri="{0D108BD9-81ED-4DB2-BD59-A6C34878D82A}">
                    <a16:rowId xmlns:a16="http://schemas.microsoft.com/office/drawing/2014/main" val="2956063104"/>
                  </a:ext>
                </a:extLst>
              </a:tr>
              <a:tr h="977897">
                <a:tc>
                  <a:txBody>
                    <a:bodyPr/>
                    <a:lstStyle/>
                    <a:p>
                      <a:pPr>
                        <a:lnSpc>
                          <a:spcPct val="150000"/>
                        </a:lnSpc>
                      </a:pPr>
                      <a:r>
                        <a:rPr lang="en-US" sz="2000">
                          <a:latin typeface="Times New Roman" panose="02020603050405020304" pitchFamily="18" charset="0"/>
                          <a:cs typeface="Times New Roman" panose="02020603050405020304" pitchFamily="18" charset="0"/>
                        </a:rPr>
                        <a:t>External File changes</a:t>
                      </a:r>
                    </a:p>
                  </a:txBody>
                  <a:tcPr/>
                </a:tc>
                <a:tc>
                  <a:txBody>
                    <a:bodyPr/>
                    <a:lstStyle/>
                    <a:p>
                      <a:pPr>
                        <a:lnSpc>
                          <a:spcPct val="150000"/>
                        </a:lnSpc>
                      </a:pPr>
                      <a:r>
                        <a:rPr lang="en-US" sz="2000">
                          <a:latin typeface="Times New Roman" panose="02020603050405020304" pitchFamily="18" charset="0"/>
                          <a:cs typeface="Times New Roman" panose="02020603050405020304" pitchFamily="18" charset="0"/>
                        </a:rPr>
                        <a:t>File thực thi cần phải recompile lại bất cứ khi nào có sự thay đổi trong static lib.</a:t>
                      </a:r>
                    </a:p>
                  </a:txBody>
                  <a:tcPr/>
                </a:tc>
                <a:tc>
                  <a:txBody>
                    <a:bodyPr/>
                    <a:lstStyle/>
                    <a:p>
                      <a:pPr>
                        <a:lnSpc>
                          <a:spcPct val="150000"/>
                        </a:lnSpc>
                      </a:pPr>
                      <a:r>
                        <a:rPr lang="en-US" sz="2000">
                          <a:latin typeface="Times New Roman" panose="02020603050405020304" pitchFamily="18" charset="0"/>
                          <a:cs typeface="Times New Roman" panose="02020603050405020304" pitchFamily="18" charset="0"/>
                        </a:rPr>
                        <a:t>Đối với shared lib, không cần phải biên dịch lại file thực thi.</a:t>
                      </a:r>
                    </a:p>
                  </a:txBody>
                  <a:tcPr/>
                </a:tc>
                <a:extLst>
                  <a:ext uri="{0D108BD9-81ED-4DB2-BD59-A6C34878D82A}">
                    <a16:rowId xmlns:a16="http://schemas.microsoft.com/office/drawing/2014/main" val="2296359431"/>
                  </a:ext>
                </a:extLst>
              </a:tr>
              <a:tr h="1256988">
                <a:tc>
                  <a:txBody>
                    <a:bodyPr/>
                    <a:lstStyle/>
                    <a:p>
                      <a:pPr>
                        <a:lnSpc>
                          <a:spcPct val="150000"/>
                        </a:lnSpc>
                      </a:pPr>
                      <a:r>
                        <a:rPr lang="en-US" sz="2000">
                          <a:latin typeface="Times New Roman" panose="02020603050405020304" pitchFamily="18" charset="0"/>
                          <a:cs typeface="Times New Roman" panose="02020603050405020304" pitchFamily="18" charset="0"/>
                        </a:rPr>
                        <a:t>Time</a:t>
                      </a:r>
                    </a:p>
                  </a:txBody>
                  <a:tcPr/>
                </a:tc>
                <a:tc>
                  <a:txBody>
                    <a:bodyPr/>
                    <a:lstStyle/>
                    <a:p>
                      <a:pPr>
                        <a:lnSpc>
                          <a:spcPct val="150000"/>
                        </a:lnSpc>
                      </a:pPr>
                      <a:r>
                        <a:rPr lang="en-US" sz="2000">
                          <a:latin typeface="Times New Roman" panose="02020603050405020304" pitchFamily="18" charset="0"/>
                          <a:cs typeface="Times New Roman" panose="02020603050405020304" pitchFamily="18" charset="0"/>
                        </a:rPr>
                        <a:t>Mất nhiều thời gian hơn để thực thi.</a:t>
                      </a:r>
                    </a:p>
                  </a:txBody>
                  <a:tcPr/>
                </a:tc>
                <a:tc>
                  <a:txBody>
                    <a:bodyPr/>
                    <a:lstStyle/>
                    <a:p>
                      <a:pPr>
                        <a:lnSpc>
                          <a:spcPct val="150000"/>
                        </a:lnSpc>
                      </a:pPr>
                      <a:r>
                        <a:rPr lang="en-US" sz="2000">
                          <a:latin typeface="Times New Roman" panose="02020603050405020304" pitchFamily="18" charset="0"/>
                          <a:cs typeface="Times New Roman" panose="02020603050405020304" pitchFamily="18" charset="0"/>
                        </a:rPr>
                        <a:t>Sử dụng shared lib tốn ít thời gian hơn để thực thi vì  thư viện nằm sẵn trong bộ nhớ.</a:t>
                      </a:r>
                    </a:p>
                  </a:txBody>
                  <a:tcPr/>
                </a:tc>
                <a:extLst>
                  <a:ext uri="{0D108BD9-81ED-4DB2-BD59-A6C34878D82A}">
                    <a16:rowId xmlns:a16="http://schemas.microsoft.com/office/drawing/2014/main" val="4182038191"/>
                  </a:ext>
                </a:extLst>
              </a:tr>
            </a:tbl>
          </a:graphicData>
        </a:graphic>
      </p:graphicFrame>
    </p:spTree>
    <p:extLst>
      <p:ext uri="{BB962C8B-B14F-4D97-AF65-F5344CB8AC3E}">
        <p14:creationId xmlns:p14="http://schemas.microsoft.com/office/powerpoint/2010/main" val="79479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Static Lib and Shared Lib</a:t>
            </a:r>
            <a:endParaRPr lang="en-US" sz="5400" b="1" dirty="0">
              <a:solidFill>
                <a:schemeClr val="bg1"/>
              </a:solidFill>
            </a:endParaRPr>
          </a:p>
        </p:txBody>
      </p:sp>
      <p:sp>
        <p:nvSpPr>
          <p:cNvPr id="3" name="TextBox 2"/>
          <p:cNvSpPr txBox="1"/>
          <p:nvPr/>
        </p:nvSpPr>
        <p:spPr>
          <a:xfrm>
            <a:off x="1365251" y="2152074"/>
            <a:ext cx="10422798" cy="1754326"/>
          </a:xfrm>
          <a:prstGeom prst="rect">
            <a:avLst/>
          </a:prstGeom>
          <a:noFill/>
        </p:spPr>
        <p:txBody>
          <a:bodyPr wrap="square" rtlCol="0">
            <a:spAutoFit/>
          </a:bodyPr>
          <a:lstStyle/>
          <a:p>
            <a:pPr marL="571500" indent="-571500">
              <a:buFont typeface="Wingdings" panose="05000000000000000000" pitchFamily="2" charset="2"/>
              <a:buChar char="v"/>
            </a:pPr>
            <a:r>
              <a:rPr lang="en-US" sz="3600" b="1">
                <a:latin typeface="Times New Roman" panose="02020603050405020304" pitchFamily="18" charset="0"/>
                <a:cs typeface="Times New Roman" panose="02020603050405020304" pitchFamily="18" charset="0"/>
              </a:rPr>
              <a:t>Bài tập 2: Tạo một static library</a:t>
            </a:r>
          </a:p>
          <a:p>
            <a:pPr marL="571500" indent="-571500">
              <a:buFont typeface="Wingdings" panose="05000000000000000000" pitchFamily="2" charset="2"/>
              <a:buChar char="v"/>
            </a:pPr>
            <a:r>
              <a:rPr lang="en-US" sz="3600" b="1">
                <a:latin typeface="Times New Roman" panose="02020603050405020304" pitchFamily="18" charset="0"/>
                <a:cs typeface="Times New Roman" panose="02020603050405020304" pitchFamily="18" charset="0"/>
              </a:rPr>
              <a:t>Bài tập 3: Tạo một static shared lib</a:t>
            </a:r>
            <a:endParaRPr lang="vi-VN" sz="3600" b="1">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endParaRPr lang="vi-VN"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88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Conclusion</a:t>
            </a:r>
            <a:endParaRPr lang="en-US" sz="5400" b="1" dirty="0">
              <a:solidFill>
                <a:schemeClr val="bg1"/>
              </a:solidFill>
            </a:endParaRPr>
          </a:p>
        </p:txBody>
      </p:sp>
      <p:sp>
        <p:nvSpPr>
          <p:cNvPr id="3" name="TextBox 2"/>
          <p:cNvSpPr txBox="1"/>
          <p:nvPr/>
        </p:nvSpPr>
        <p:spPr>
          <a:xfrm>
            <a:off x="1365251" y="2152074"/>
            <a:ext cx="10422798" cy="2308324"/>
          </a:xfrm>
          <a:prstGeom prst="rect">
            <a:avLst/>
          </a:prstGeom>
          <a:noFill/>
        </p:spPr>
        <p:txBody>
          <a:bodyPr wrap="square" rtlCol="0">
            <a:spAutoFit/>
          </a:bodyPr>
          <a:lstStyle/>
          <a:p>
            <a:pPr marL="571500" indent="-571500">
              <a:buFont typeface="Wingdings" panose="05000000000000000000" pitchFamily="2" charset="2"/>
              <a:buChar char="v"/>
            </a:pPr>
            <a:r>
              <a:rPr lang="en-US" sz="3600" b="1">
                <a:latin typeface="Times New Roman" panose="02020603050405020304" pitchFamily="18" charset="0"/>
                <a:cs typeface="Times New Roman" panose="02020603050405020304" pitchFamily="18" charset="0"/>
              </a:rPr>
              <a:t>Nắm được vai trò và cách viết Makefile.</a:t>
            </a:r>
          </a:p>
          <a:p>
            <a:pPr marL="571500" indent="-571500">
              <a:buFont typeface="Wingdings" panose="05000000000000000000" pitchFamily="2" charset="2"/>
              <a:buChar char="v"/>
            </a:pPr>
            <a:r>
              <a:rPr lang="en-US" sz="3600" b="1">
                <a:latin typeface="Times New Roman" panose="02020603050405020304" pitchFamily="18" charset="0"/>
                <a:cs typeface="Times New Roman" panose="02020603050405020304" pitchFamily="18" charset="0"/>
              </a:rPr>
              <a:t>4 quá trình biên dịch một chương trình C.</a:t>
            </a:r>
          </a:p>
          <a:p>
            <a:pPr marL="571500" indent="-571500">
              <a:buFont typeface="Wingdings" panose="05000000000000000000" pitchFamily="2" charset="2"/>
              <a:buChar char="v"/>
            </a:pPr>
            <a:r>
              <a:rPr lang="en-US" sz="3600" b="1">
                <a:latin typeface="Times New Roman" panose="02020603050405020304" pitchFamily="18" charset="0"/>
                <a:cs typeface="Times New Roman" panose="02020603050405020304" pitchFamily="18" charset="0"/>
              </a:rPr>
              <a:t>Static Lib &amp;&amp; Shared Lib và cách tạo ra chúng.</a:t>
            </a:r>
            <a:endParaRPr lang="vi-VN" sz="3600" b="1">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endParaRPr lang="vi-VN"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6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5" name="TextBox 14"/>
          <p:cNvSpPr txBox="1"/>
          <p:nvPr/>
        </p:nvSpPr>
        <p:spPr>
          <a:xfrm>
            <a:off x="1890313" y="2046919"/>
            <a:ext cx="9512143" cy="3170099"/>
          </a:xfrm>
          <a:prstGeom prst="rect">
            <a:avLst/>
          </a:prstGeom>
          <a:noFill/>
        </p:spPr>
        <p:txBody>
          <a:bodyPr wrap="square" rtlCol="0">
            <a:spAutoFit/>
          </a:bodyPr>
          <a:lstStyle/>
          <a:p>
            <a:pPr marL="857250" indent="-857250">
              <a:buFont typeface="+mj-lt"/>
              <a:buAutoNum type="romanUcPeriod"/>
            </a:pPr>
            <a:r>
              <a:rPr lang="en-US" sz="4000" b="1"/>
              <a:t>Giới </a:t>
            </a:r>
            <a:r>
              <a:rPr lang="en-US" sz="4000" b="1" dirty="0" err="1"/>
              <a:t>thiệu</a:t>
            </a:r>
            <a:r>
              <a:rPr lang="en-US" sz="4000" b="1" dirty="0"/>
              <a:t> </a:t>
            </a:r>
            <a:r>
              <a:rPr lang="en-US" sz="4000" b="1" dirty="0" err="1"/>
              <a:t>về</a:t>
            </a:r>
            <a:r>
              <a:rPr lang="en-US" sz="4000" b="1" dirty="0"/>
              <a:t> </a:t>
            </a:r>
            <a:r>
              <a:rPr lang="en-US" sz="4000" b="1" dirty="0" err="1"/>
              <a:t>Makefile</a:t>
            </a:r>
            <a:endParaRPr lang="en-US" sz="4000" b="1" dirty="0"/>
          </a:p>
          <a:p>
            <a:pPr marL="857250" indent="-857250">
              <a:buFont typeface="+mj-lt"/>
              <a:buAutoNum type="romanUcPeriod"/>
            </a:pPr>
            <a:endParaRPr lang="en-US" sz="4000" b="1" dirty="0"/>
          </a:p>
          <a:p>
            <a:pPr marL="857250" indent="-857250">
              <a:buFont typeface="+mj-lt"/>
              <a:buAutoNum type="romanUcPeriod"/>
            </a:pPr>
            <a:r>
              <a:rPr lang="en-US" sz="4000" b="1"/>
              <a:t>Quá trình biên dịch một chương trình C</a:t>
            </a:r>
          </a:p>
          <a:p>
            <a:pPr marL="857250" indent="-857250">
              <a:buFont typeface="+mj-lt"/>
              <a:buAutoNum type="romanUcPeriod"/>
            </a:pPr>
            <a:endParaRPr lang="en-US" sz="4000" b="1"/>
          </a:p>
          <a:p>
            <a:pPr marL="857250" indent="-857250">
              <a:buFont typeface="+mj-lt"/>
              <a:buAutoNum type="romanUcPeriod"/>
            </a:pPr>
            <a:r>
              <a:rPr lang="en-US" sz="4000" b="1"/>
              <a:t>Static Lib và Shared Lib</a:t>
            </a:r>
            <a:endParaRPr lang="en-US" sz="3600" b="1" dirty="0"/>
          </a:p>
        </p:txBody>
      </p:sp>
      <p:sp>
        <p:nvSpPr>
          <p:cNvPr id="8" name="TextBox 7"/>
          <p:cNvSpPr txBox="1"/>
          <p:nvPr/>
        </p:nvSpPr>
        <p:spPr>
          <a:xfrm>
            <a:off x="0" y="-28848"/>
            <a:ext cx="12191999" cy="922020"/>
          </a:xfrm>
          <a:prstGeom prst="rect">
            <a:avLst/>
          </a:prstGeom>
          <a:solidFill>
            <a:schemeClr val="accent2">
              <a:lumMod val="50000"/>
            </a:schemeClr>
          </a:solidFill>
        </p:spPr>
        <p:txBody>
          <a:bodyPr wrap="square" rtlCol="0">
            <a:spAutoFit/>
          </a:bodyPr>
          <a:lstStyle/>
          <a:p>
            <a:pPr algn="ctr"/>
            <a:r>
              <a:rPr lang="en-US" sz="5400" b="1">
                <a:solidFill>
                  <a:schemeClr val="bg1"/>
                </a:solidFill>
              </a:rPr>
              <a:t>Agenda</a:t>
            </a:r>
            <a:endParaRPr lang="en-US" sz="54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Makefile</a:t>
            </a:r>
            <a:endParaRPr lang="en-US" sz="5400" b="1" dirty="0">
              <a:solidFill>
                <a:schemeClr val="bg1"/>
              </a:solidFill>
            </a:endParaRPr>
          </a:p>
        </p:txBody>
      </p:sp>
      <p:sp>
        <p:nvSpPr>
          <p:cNvPr id="3" name="TextBox 2"/>
          <p:cNvSpPr txBox="1"/>
          <p:nvPr/>
        </p:nvSpPr>
        <p:spPr>
          <a:xfrm>
            <a:off x="727528" y="1899000"/>
            <a:ext cx="11373626" cy="3970318"/>
          </a:xfrm>
          <a:prstGeom prst="rect">
            <a:avLst/>
          </a:prstGeom>
          <a:noFill/>
        </p:spPr>
        <p:txBody>
          <a:bodyPr wrap="none" rtlCol="0">
            <a:spAutoFit/>
          </a:bodyPr>
          <a:lstStyle/>
          <a:p>
            <a:pPr marL="457200" indent="-457200">
              <a:buFont typeface="Wingdings" panose="05000000000000000000" pitchFamily="2" charset="2"/>
              <a:buChar char="v"/>
            </a:pPr>
            <a:r>
              <a:rPr lang="en-US" sz="3600" b="1" dirty="0" err="1">
                <a:latin typeface="Times New Roman" panose="02020603050405020304" pitchFamily="18" charset="0"/>
                <a:cs typeface="Times New Roman" panose="02020603050405020304" pitchFamily="18" charset="0"/>
              </a:rPr>
              <a:t>Makefile</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gì</a:t>
            </a:r>
            <a:r>
              <a:rPr lang="en-US" sz="3600" b="1"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Make file </a:t>
            </a:r>
            <a:r>
              <a:rPr lang="en-US" sz="3600" dirty="0" err="1">
                <a:latin typeface="Times New Roman" panose="02020603050405020304" pitchFamily="18" charset="0"/>
                <a:cs typeface="Times New Roman" panose="02020603050405020304" pitchFamily="18" charset="0"/>
              </a:rPr>
              <a:t>là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script </a:t>
            </a:r>
            <a:r>
              <a:rPr lang="en-US" sz="3600" dirty="0" err="1">
                <a:latin typeface="Times New Roman" panose="02020603050405020304" pitchFamily="18" charset="0"/>
                <a:cs typeface="Times New Roman" panose="02020603050405020304" pitchFamily="18" charset="0"/>
              </a:rPr>
              <a:t>bên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có</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chứa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thông</a:t>
            </a:r>
            <a:r>
              <a:rPr lang="en-US" sz="3600" dirty="0">
                <a:latin typeface="Times New Roman" panose="02020603050405020304" pitchFamily="18" charset="0"/>
                <a:cs typeface="Times New Roman" panose="02020603050405020304" pitchFamily="18" charset="0"/>
              </a:rPr>
              <a:t> tin:</a:t>
            </a:r>
          </a:p>
          <a:p>
            <a:pPr marL="1257300" lvl="2" indent="-342900">
              <a:buFont typeface="Arial" panose="020B0604020202020204" pitchFamily="34" charset="0"/>
              <a:buChar char="•"/>
            </a:pPr>
            <a:r>
              <a:rPr lang="en-US" sz="3600" dirty="0" err="1">
                <a:latin typeface="Times New Roman" panose="02020603050405020304" pitchFamily="18" charset="0"/>
                <a:cs typeface="Times New Roman" panose="02020603050405020304" pitchFamily="18" charset="0"/>
              </a:rPr>
              <a:t>Cấu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trúc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project(file, dependency).</a:t>
            </a:r>
          </a:p>
          <a:p>
            <a:pPr marL="1257300" lvl="2" indent="-342900">
              <a:buFont typeface="Arial" panose="020B0604020202020204" pitchFamily="34" charset="0"/>
              <a:buChar char="•"/>
            </a:pP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command line </a:t>
            </a:r>
            <a:r>
              <a:rPr lang="en-US" sz="3600" dirty="0" err="1">
                <a:latin typeface="Times New Roman" panose="02020603050405020304" pitchFamily="18" charset="0"/>
                <a:cs typeface="Times New Roman" panose="02020603050405020304" pitchFamily="18" charset="0"/>
              </a:rPr>
              <a:t>dùng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tạo-hủy</a:t>
            </a:r>
            <a:r>
              <a:rPr lang="en-US" sz="3600" dirty="0">
                <a:latin typeface="Times New Roman" panose="02020603050405020304" pitchFamily="18" charset="0"/>
                <a:cs typeface="Times New Roman" panose="02020603050405020304" pitchFamily="18" charset="0"/>
              </a:rPr>
              <a:t> file.</a:t>
            </a:r>
          </a:p>
          <a:p>
            <a:pPr marL="914400" lvl="1"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Ch</a:t>
            </a:r>
            <a:r>
              <a:rPr lang="vi-VN" sz="3600" dirty="0">
                <a:latin typeface="Times New Roman" panose="02020603050405020304" pitchFamily="18" charset="0"/>
                <a:cs typeface="Times New Roman" panose="02020603050405020304" pitchFamily="18" charset="0"/>
              </a:rPr>
              <a:t>ư</a:t>
            </a:r>
            <a:r>
              <a:rPr lang="en-US" sz="3600" dirty="0" err="1">
                <a:latin typeface="Times New Roman" panose="02020603050405020304" pitchFamily="18" charset="0"/>
                <a:cs typeface="Times New Roman" panose="02020603050405020304" pitchFamily="18" charset="0"/>
              </a:rPr>
              <a:t>ơng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trình</a:t>
            </a:r>
            <a:r>
              <a:rPr lang="en-US" sz="3600" dirty="0">
                <a:latin typeface="Times New Roman" panose="02020603050405020304" pitchFamily="18" charset="0"/>
                <a:cs typeface="Times New Roman" panose="02020603050405020304" pitchFamily="18" charset="0"/>
              </a:rPr>
              <a:t> make </a:t>
            </a:r>
            <a:r>
              <a:rPr lang="en-US" sz="3600" dirty="0" err="1">
                <a:latin typeface="Times New Roman" panose="02020603050405020304" pitchFamily="18" charset="0"/>
                <a:cs typeface="Times New Roman" panose="02020603050405020304" pitchFamily="18" charset="0"/>
              </a:rPr>
              <a:t>sẽ</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đọc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nội</a:t>
            </a:r>
            <a:r>
              <a:rPr lang="en-US" sz="3600" dirty="0">
                <a:latin typeface="Times New Roman" panose="02020603050405020304" pitchFamily="18" charset="0"/>
                <a:cs typeface="Times New Roman" panose="02020603050405020304" pitchFamily="18" charset="0"/>
              </a:rPr>
              <a:t> dung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Makefile</a:t>
            </a:r>
            <a:r>
              <a:rPr lang="en-US" sz="3600" dirty="0">
                <a:latin typeface="Times New Roman" panose="02020603050405020304" pitchFamily="18" charset="0"/>
                <a:cs typeface="Times New Roman" panose="02020603050405020304" pitchFamily="18" charset="0"/>
              </a:rPr>
              <a:t> </a:t>
            </a:r>
          </a:p>
          <a:p>
            <a:pPr lvl="1"/>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nó</a:t>
            </a:r>
            <a:r>
              <a:rPr lang="en-US" sz="3600" dirty="0">
                <a:latin typeface="Times New Roman" panose="02020603050405020304" pitchFamily="18" charset="0"/>
                <a:cs typeface="Times New Roman" panose="02020603050405020304" pitchFamily="18" charset="0"/>
              </a:rPr>
              <a:t>.</a:t>
            </a:r>
          </a:p>
          <a:p>
            <a:pPr lvl="1"/>
            <a:r>
              <a:rPr lang="en-US" sz="3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INTRODUCTION</a:t>
            </a:r>
          </a:p>
        </p:txBody>
      </p:sp>
      <p:pic>
        <p:nvPicPr>
          <p:cNvPr id="2" name="Picture 1">
            <a:extLst>
              <a:ext uri="{FF2B5EF4-FFF2-40B4-BE49-F238E27FC236}">
                <a16:creationId xmlns:a16="http://schemas.microsoft.com/office/drawing/2014/main" id="{1F5348AC-9928-4888-BA6C-E4CD20A00579}"/>
              </a:ext>
            </a:extLst>
          </p:cNvPr>
          <p:cNvPicPr>
            <a:picLocks noChangeAspect="1"/>
          </p:cNvPicPr>
          <p:nvPr/>
        </p:nvPicPr>
        <p:blipFill>
          <a:blip r:embed="rId2"/>
          <a:stretch>
            <a:fillRect/>
          </a:stretch>
        </p:blipFill>
        <p:spPr>
          <a:xfrm>
            <a:off x="4242332" y="1872401"/>
            <a:ext cx="6310056" cy="2153169"/>
          </a:xfrm>
          <a:prstGeom prst="rect">
            <a:avLst/>
          </a:prstGeom>
        </p:spPr>
      </p:pic>
      <p:sp>
        <p:nvSpPr>
          <p:cNvPr id="7" name="TextBox 6">
            <a:extLst>
              <a:ext uri="{FF2B5EF4-FFF2-40B4-BE49-F238E27FC236}">
                <a16:creationId xmlns:a16="http://schemas.microsoft.com/office/drawing/2014/main" id="{60BB82B2-2CBD-48D4-9044-61A16A09C492}"/>
              </a:ext>
            </a:extLst>
          </p:cNvPr>
          <p:cNvSpPr txBox="1"/>
          <p:nvPr/>
        </p:nvSpPr>
        <p:spPr>
          <a:xfrm>
            <a:off x="927731" y="1287625"/>
            <a:ext cx="2249527" cy="584775"/>
          </a:xfrm>
          <a:prstGeom prst="rect">
            <a:avLst/>
          </a:prstGeom>
          <a:noFill/>
        </p:spPr>
        <p:txBody>
          <a:bodyPr wrap="none" rtlCol="0">
            <a:spAutoFit/>
          </a:bodyPr>
          <a:lstStyle/>
          <a:p>
            <a:pPr marL="457200" indent="-457200">
              <a:buFont typeface="Wingdings" panose="05000000000000000000" pitchFamily="2" charset="2"/>
              <a:buChar char="v"/>
            </a:pPr>
            <a:r>
              <a:rPr lang="en-US" sz="3200" b="1" dirty="0" err="1"/>
              <a:t>Makefile</a:t>
            </a:r>
            <a:r>
              <a:rPr lang="en-US" sz="3200" b="1" dirty="0"/>
              <a:t>:</a:t>
            </a:r>
          </a:p>
        </p:txBody>
      </p:sp>
      <p:sp>
        <p:nvSpPr>
          <p:cNvPr id="9" name="TextBox 8">
            <a:extLst>
              <a:ext uri="{FF2B5EF4-FFF2-40B4-BE49-F238E27FC236}">
                <a16:creationId xmlns:a16="http://schemas.microsoft.com/office/drawing/2014/main" id="{74B4E59B-F2FB-4468-8EE9-68EF650789FD}"/>
              </a:ext>
            </a:extLst>
          </p:cNvPr>
          <p:cNvSpPr txBox="1"/>
          <p:nvPr/>
        </p:nvSpPr>
        <p:spPr>
          <a:xfrm>
            <a:off x="927731" y="4025570"/>
            <a:ext cx="2574744" cy="584775"/>
          </a:xfrm>
          <a:prstGeom prst="rect">
            <a:avLst/>
          </a:prstGeom>
          <a:noFill/>
        </p:spPr>
        <p:txBody>
          <a:bodyPr wrap="none" rtlCol="0">
            <a:spAutoFit/>
          </a:bodyPr>
          <a:lstStyle/>
          <a:p>
            <a:pPr marL="457200" indent="-457200">
              <a:buFont typeface="Wingdings" panose="05000000000000000000" pitchFamily="2" charset="2"/>
              <a:buChar char="v"/>
            </a:pPr>
            <a:r>
              <a:rPr lang="en-US" sz="3200" b="1" dirty="0"/>
              <a:t>Shell/Bash:</a:t>
            </a:r>
          </a:p>
        </p:txBody>
      </p:sp>
      <p:pic>
        <p:nvPicPr>
          <p:cNvPr id="4" name="Picture 3">
            <a:extLst>
              <a:ext uri="{FF2B5EF4-FFF2-40B4-BE49-F238E27FC236}">
                <a16:creationId xmlns:a16="http://schemas.microsoft.com/office/drawing/2014/main" id="{83F637E2-A9CD-4FA9-8551-3D5584DDD969}"/>
              </a:ext>
            </a:extLst>
          </p:cNvPr>
          <p:cNvPicPr>
            <a:picLocks noChangeAspect="1"/>
          </p:cNvPicPr>
          <p:nvPr/>
        </p:nvPicPr>
        <p:blipFill>
          <a:blip r:embed="rId3"/>
          <a:stretch>
            <a:fillRect/>
          </a:stretch>
        </p:blipFill>
        <p:spPr>
          <a:xfrm>
            <a:off x="4242332" y="4517540"/>
            <a:ext cx="6310056" cy="1748567"/>
          </a:xfrm>
          <a:prstGeom prst="rect">
            <a:avLst/>
          </a:prstGeom>
        </p:spPr>
      </p:pic>
    </p:spTree>
    <p:extLst>
      <p:ext uri="{BB962C8B-B14F-4D97-AF65-F5344CB8AC3E}">
        <p14:creationId xmlns:p14="http://schemas.microsoft.com/office/powerpoint/2010/main" val="19650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Makefile</a:t>
            </a:r>
          </a:p>
        </p:txBody>
      </p:sp>
      <p:sp>
        <p:nvSpPr>
          <p:cNvPr id="3" name="TextBox 2"/>
          <p:cNvSpPr txBox="1"/>
          <p:nvPr/>
        </p:nvSpPr>
        <p:spPr>
          <a:xfrm>
            <a:off x="2078927" y="1533588"/>
            <a:ext cx="5856090" cy="646331"/>
          </a:xfrm>
          <a:prstGeom prst="rect">
            <a:avLst/>
          </a:prstGeom>
          <a:noFill/>
        </p:spPr>
        <p:txBody>
          <a:bodyPr wrap="none" rtlCol="0">
            <a:spAutoFit/>
          </a:bodyPr>
          <a:lstStyle/>
          <a:p>
            <a:pPr marL="342900" indent="-342900">
              <a:buFont typeface="Wingdings" panose="05000000000000000000" pitchFamily="2" charset="2"/>
              <a:buChar char="v"/>
            </a:pPr>
            <a:r>
              <a:rPr lang="en-US" sz="3600" b="1" dirty="0"/>
              <a:t> </a:t>
            </a:r>
            <a:r>
              <a:rPr lang="en-US" sz="3600" b="1" dirty="0" err="1"/>
              <a:t>Cấu</a:t>
            </a:r>
            <a:r>
              <a:rPr lang="en-US" sz="3600" b="1" dirty="0"/>
              <a:t> </a:t>
            </a:r>
            <a:r>
              <a:rPr lang="en-US" sz="3600" b="1" dirty="0" err="1"/>
              <a:t>trúc</a:t>
            </a:r>
            <a:r>
              <a:rPr lang="en-US" sz="3600" b="1" dirty="0"/>
              <a:t> </a:t>
            </a:r>
            <a:r>
              <a:rPr lang="en-US" sz="3600" b="1" dirty="0" err="1"/>
              <a:t>của</a:t>
            </a:r>
            <a:r>
              <a:rPr lang="en-US" sz="3600" b="1" dirty="0"/>
              <a:t> </a:t>
            </a:r>
            <a:r>
              <a:rPr lang="en-US" sz="3600" b="1" dirty="0" err="1"/>
              <a:t>một</a:t>
            </a:r>
            <a:r>
              <a:rPr lang="en-US" sz="3600" b="1" dirty="0"/>
              <a:t> </a:t>
            </a:r>
            <a:r>
              <a:rPr lang="en-US" sz="3600" b="1" dirty="0" err="1"/>
              <a:t>Makefile</a:t>
            </a:r>
            <a:r>
              <a:rPr lang="en-US" sz="3600" b="1" dirty="0"/>
              <a:t>.</a:t>
            </a:r>
          </a:p>
        </p:txBody>
      </p:sp>
      <p:sp>
        <p:nvSpPr>
          <p:cNvPr id="2" name="TextBox 1"/>
          <p:cNvSpPr txBox="1"/>
          <p:nvPr/>
        </p:nvSpPr>
        <p:spPr>
          <a:xfrm>
            <a:off x="3880185" y="3336585"/>
            <a:ext cx="6161430" cy="954107"/>
          </a:xfrm>
          <a:prstGeom prst="rect">
            <a:avLst/>
          </a:prstGeom>
          <a:noFill/>
        </p:spPr>
        <p:txBody>
          <a:bodyPr wrap="none" rtlCol="0">
            <a:spAutoFit/>
          </a:bodyPr>
          <a:lstStyle/>
          <a:p>
            <a:r>
              <a:rPr lang="en-US" sz="2800" dirty="0" err="1"/>
              <a:t>hellomake</a:t>
            </a:r>
            <a:r>
              <a:rPr lang="en-US" sz="2800" dirty="0"/>
              <a:t> :  </a:t>
            </a:r>
            <a:r>
              <a:rPr lang="en-US" sz="2800" dirty="0" err="1"/>
              <a:t>hello.c</a:t>
            </a:r>
            <a:r>
              <a:rPr lang="en-US" sz="2800" dirty="0"/>
              <a:t>  </a:t>
            </a:r>
            <a:r>
              <a:rPr lang="en-US" sz="2800" dirty="0" err="1"/>
              <a:t>main.c</a:t>
            </a:r>
            <a:r>
              <a:rPr lang="en-US" sz="2800" dirty="0"/>
              <a:t> </a:t>
            </a:r>
          </a:p>
          <a:p>
            <a:r>
              <a:rPr lang="en-US" sz="2800" dirty="0"/>
              <a:t>	</a:t>
            </a:r>
            <a:r>
              <a:rPr lang="en-US" sz="2800" dirty="0" err="1"/>
              <a:t>gcc</a:t>
            </a:r>
            <a:r>
              <a:rPr lang="en-US" sz="2800" dirty="0"/>
              <a:t> –o </a:t>
            </a:r>
            <a:r>
              <a:rPr lang="en-US" sz="2800" dirty="0" err="1"/>
              <a:t>hellomake</a:t>
            </a:r>
            <a:r>
              <a:rPr lang="en-US" sz="2800" dirty="0"/>
              <a:t> </a:t>
            </a:r>
            <a:r>
              <a:rPr lang="en-US" sz="2800" dirty="0" err="1"/>
              <a:t>hello.c</a:t>
            </a:r>
            <a:r>
              <a:rPr lang="en-US" sz="2800" dirty="0"/>
              <a:t> </a:t>
            </a:r>
            <a:r>
              <a:rPr lang="en-US" sz="2800" dirty="0" err="1"/>
              <a:t>main.c</a:t>
            </a:r>
            <a:r>
              <a:rPr lang="en-US" sz="2800" dirty="0"/>
              <a:t> –I.</a:t>
            </a:r>
          </a:p>
        </p:txBody>
      </p:sp>
      <p:sp>
        <p:nvSpPr>
          <p:cNvPr id="4" name="Right Brace 3"/>
          <p:cNvSpPr/>
          <p:nvPr/>
        </p:nvSpPr>
        <p:spPr>
          <a:xfrm rot="16200000">
            <a:off x="4566613" y="2319615"/>
            <a:ext cx="328731" cy="1505552"/>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 name="Right Brace 8"/>
          <p:cNvSpPr/>
          <p:nvPr/>
        </p:nvSpPr>
        <p:spPr>
          <a:xfrm rot="16200000">
            <a:off x="6627682" y="1986651"/>
            <a:ext cx="328731" cy="2128215"/>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0" name="Right Brace 9"/>
          <p:cNvSpPr/>
          <p:nvPr/>
        </p:nvSpPr>
        <p:spPr>
          <a:xfrm rot="5400000">
            <a:off x="4239233" y="4140644"/>
            <a:ext cx="328731" cy="850793"/>
          </a:xfrm>
          <a:prstGeom prst="rightBrace">
            <a:avLst/>
          </a:prstGeom>
        </p:spPr>
        <p:style>
          <a:lnRef idx="3">
            <a:schemeClr val="accent5"/>
          </a:lnRef>
          <a:fillRef idx="0">
            <a:schemeClr val="accent5"/>
          </a:fillRef>
          <a:effectRef idx="2">
            <a:schemeClr val="accent5"/>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rgbClr val="FF0000"/>
              </a:solidFill>
            </a:endParaRPr>
          </a:p>
        </p:txBody>
      </p:sp>
      <p:sp>
        <p:nvSpPr>
          <p:cNvPr id="11" name="Right Brace 10"/>
          <p:cNvSpPr/>
          <p:nvPr/>
        </p:nvSpPr>
        <p:spPr>
          <a:xfrm rot="5400000">
            <a:off x="7214486" y="2117464"/>
            <a:ext cx="328731" cy="4906248"/>
          </a:xfrm>
          <a:prstGeom prst="rightBrace">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rgbClr val="FF0000"/>
              </a:solidFill>
            </a:endParaRPr>
          </a:p>
        </p:txBody>
      </p:sp>
      <p:sp>
        <p:nvSpPr>
          <p:cNvPr id="6" name="TextBox 5"/>
          <p:cNvSpPr txBox="1"/>
          <p:nvPr/>
        </p:nvSpPr>
        <p:spPr>
          <a:xfrm>
            <a:off x="4177396" y="2174973"/>
            <a:ext cx="1107163" cy="523220"/>
          </a:xfrm>
          <a:prstGeom prst="rect">
            <a:avLst/>
          </a:prstGeom>
          <a:noFill/>
        </p:spPr>
        <p:txBody>
          <a:bodyPr wrap="none" rtlCol="0">
            <a:spAutoFit/>
          </a:bodyPr>
          <a:lstStyle/>
          <a:p>
            <a:r>
              <a:rPr lang="en-US" sz="2800" b="1" dirty="0">
                <a:solidFill>
                  <a:srgbClr val="FF0000"/>
                </a:solidFill>
              </a:rPr>
              <a:t>Target</a:t>
            </a:r>
          </a:p>
        </p:txBody>
      </p:sp>
      <p:sp>
        <p:nvSpPr>
          <p:cNvPr id="13" name="TextBox 12"/>
          <p:cNvSpPr txBox="1"/>
          <p:nvPr/>
        </p:nvSpPr>
        <p:spPr>
          <a:xfrm>
            <a:off x="5658117" y="2203107"/>
            <a:ext cx="2198038" cy="523220"/>
          </a:xfrm>
          <a:prstGeom prst="rect">
            <a:avLst/>
          </a:prstGeom>
          <a:noFill/>
        </p:spPr>
        <p:txBody>
          <a:bodyPr wrap="none" rtlCol="0">
            <a:spAutoFit/>
          </a:bodyPr>
          <a:lstStyle/>
          <a:p>
            <a:r>
              <a:rPr lang="en-US" sz="2800" b="1">
                <a:solidFill>
                  <a:schemeClr val="accent6">
                    <a:lumMod val="75000"/>
                  </a:schemeClr>
                </a:solidFill>
              </a:rPr>
              <a:t>Dependences</a:t>
            </a:r>
          </a:p>
        </p:txBody>
      </p:sp>
      <p:sp>
        <p:nvSpPr>
          <p:cNvPr id="15" name="TextBox 5"/>
          <p:cNvSpPr txBox="1"/>
          <p:nvPr/>
        </p:nvSpPr>
        <p:spPr>
          <a:xfrm>
            <a:off x="4050745" y="4970130"/>
            <a:ext cx="7057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accent5">
                    <a:lumMod val="75000"/>
                  </a:schemeClr>
                </a:solidFill>
              </a:rPr>
              <a:t>Tab</a:t>
            </a:r>
          </a:p>
        </p:txBody>
      </p:sp>
      <p:sp>
        <p:nvSpPr>
          <p:cNvPr id="16" name="TextBox 5"/>
          <p:cNvSpPr txBox="1"/>
          <p:nvPr/>
        </p:nvSpPr>
        <p:spPr>
          <a:xfrm>
            <a:off x="6803212" y="4970130"/>
            <a:ext cx="1151277"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rgbClr val="7030A0"/>
                </a:solidFill>
              </a:rPr>
              <a:t>Action</a:t>
            </a:r>
          </a:p>
        </p:txBody>
      </p:sp>
      <p:sp>
        <p:nvSpPr>
          <p:cNvPr id="17" name="Right Brace 16"/>
          <p:cNvSpPr/>
          <p:nvPr/>
        </p:nvSpPr>
        <p:spPr>
          <a:xfrm>
            <a:off x="10451850" y="2891152"/>
            <a:ext cx="363628" cy="183925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 name="TextBox 6"/>
          <p:cNvSpPr txBox="1"/>
          <p:nvPr/>
        </p:nvSpPr>
        <p:spPr>
          <a:xfrm>
            <a:off x="11020815" y="3549169"/>
            <a:ext cx="848309" cy="523220"/>
          </a:xfrm>
          <a:prstGeom prst="rect">
            <a:avLst/>
          </a:prstGeom>
          <a:noFill/>
        </p:spPr>
        <p:txBody>
          <a:bodyPr wrap="none" rtlCol="0">
            <a:spAutoFit/>
          </a:bodyPr>
          <a:lstStyle/>
          <a:p>
            <a:r>
              <a:rPr lang="en-US" sz="2800" b="1"/>
              <a:t>Rule</a:t>
            </a:r>
          </a:p>
        </p:txBody>
      </p:sp>
    </p:spTree>
    <p:extLst>
      <p:ext uri="{BB962C8B-B14F-4D97-AF65-F5344CB8AC3E}">
        <p14:creationId xmlns:p14="http://schemas.microsoft.com/office/powerpoint/2010/main" val="20763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dirty="0" err="1">
                <a:solidFill>
                  <a:schemeClr val="bg1"/>
                </a:solidFill>
              </a:rPr>
              <a:t>Bài</a:t>
            </a:r>
            <a:r>
              <a:rPr lang="en-US" sz="5400" b="1" dirty="0">
                <a:solidFill>
                  <a:schemeClr val="bg1"/>
                </a:solidFill>
              </a:rPr>
              <a:t> </a:t>
            </a:r>
            <a:r>
              <a:rPr lang="en-US" sz="5400" b="1" dirty="0" err="1">
                <a:solidFill>
                  <a:schemeClr val="bg1"/>
                </a:solidFill>
              </a:rPr>
              <a:t>Tập</a:t>
            </a:r>
            <a:r>
              <a:rPr lang="en-US" sz="5400" b="1" dirty="0">
                <a:solidFill>
                  <a:schemeClr val="bg1"/>
                </a:solidFill>
              </a:rPr>
              <a:t> </a:t>
            </a:r>
            <a:r>
              <a:rPr lang="en-US" sz="5400" b="1" dirty="0" err="1">
                <a:solidFill>
                  <a:schemeClr val="bg1"/>
                </a:solidFill>
              </a:rPr>
              <a:t>Makefile</a:t>
            </a:r>
            <a:endParaRPr lang="en-US" sz="5400" b="1" dirty="0">
              <a:solidFill>
                <a:schemeClr val="bg1"/>
              </a:solidFill>
            </a:endParaRPr>
          </a:p>
        </p:txBody>
      </p:sp>
      <p:sp>
        <p:nvSpPr>
          <p:cNvPr id="3" name="TextBox 2"/>
          <p:cNvSpPr txBox="1"/>
          <p:nvPr/>
        </p:nvSpPr>
        <p:spPr>
          <a:xfrm>
            <a:off x="1015541" y="1712264"/>
            <a:ext cx="11176458" cy="3970318"/>
          </a:xfrm>
          <a:prstGeom prst="rect">
            <a:avLst/>
          </a:prstGeom>
          <a:noFill/>
        </p:spPr>
        <p:txBody>
          <a:bodyPr wrap="none" rtlCol="0">
            <a:spAutoFit/>
          </a:bodyPr>
          <a:lstStyle/>
          <a:p>
            <a:pPr marL="342900" indent="-342900">
              <a:buFont typeface="Wingdings" panose="05000000000000000000" pitchFamily="2" charset="2"/>
              <a:buChar char="v"/>
            </a:pPr>
            <a:r>
              <a:rPr lang="en-US" sz="3600" b="1">
                <a:latin typeface="Times New Roman" panose="02020603050405020304" pitchFamily="18" charset="0"/>
                <a:cs typeface="Times New Roman" panose="02020603050405020304" pitchFamily="18" charset="0"/>
              </a:rPr>
              <a:t> Bài tập 1:</a:t>
            </a:r>
          </a:p>
          <a:p>
            <a:r>
              <a:rPr lang="en-US" sz="3600" b="1">
                <a:latin typeface="Times New Roman" panose="02020603050405020304" pitchFamily="18" charset="0"/>
                <a:cs typeface="Times New Roman" panose="02020603050405020304" pitchFamily="18" charset="0"/>
              </a:rPr>
              <a:t>	</a:t>
            </a:r>
            <a:r>
              <a:rPr lang="en-US" sz="3600">
                <a:latin typeface="Times New Roman" panose="02020603050405020304" pitchFamily="18" charset="0"/>
                <a:cs typeface="Times New Roman" panose="02020603050405020304" pitchFamily="18" charset="0"/>
              </a:rPr>
              <a:t>Dựa vào mã nguồn đ</a:t>
            </a:r>
            <a:r>
              <a:rPr lang="vi-VN" sz="3600">
                <a:latin typeface="Times New Roman" panose="02020603050405020304" pitchFamily="18" charset="0"/>
                <a:cs typeface="Times New Roman" panose="02020603050405020304" pitchFamily="18" charset="0"/>
              </a:rPr>
              <a:t>ư</a:t>
            </a:r>
            <a:r>
              <a:rPr lang="en-US" sz="3600">
                <a:latin typeface="Times New Roman" panose="02020603050405020304" pitchFamily="18" charset="0"/>
                <a:cs typeface="Times New Roman" panose="02020603050405020304" pitchFamily="18" charset="0"/>
              </a:rPr>
              <a:t>ợc cung cấp. Hãy thực hiện </a:t>
            </a:r>
          </a:p>
          <a:p>
            <a:r>
              <a:rPr lang="en-US" sz="3600">
                <a:latin typeface="Times New Roman" panose="02020603050405020304" pitchFamily="18" charset="0"/>
                <a:cs typeface="Times New Roman" panose="02020603050405020304" pitchFamily="18" charset="0"/>
              </a:rPr>
              <a:t>	build ra file thực thi bằng cách sử dụng Makefile.</a:t>
            </a:r>
          </a:p>
          <a:p>
            <a:endParaRPr lang="en-US" sz="3600" b="1">
              <a:latin typeface="Times New Roman" panose="02020603050405020304" pitchFamily="18" charset="0"/>
              <a:cs typeface="Times New Roman" panose="02020603050405020304" pitchFamily="18" charset="0"/>
            </a:endParaRPr>
          </a:p>
          <a:p>
            <a:r>
              <a:rPr lang="en-US" sz="3600" b="1">
                <a:latin typeface="Times New Roman" panose="02020603050405020304" pitchFamily="18" charset="0"/>
                <a:cs typeface="Times New Roman" panose="02020603050405020304" pitchFamily="18" charset="0"/>
              </a:rPr>
              <a:t>L</a:t>
            </a:r>
            <a:r>
              <a:rPr lang="vi-VN" sz="3600" b="1">
                <a:latin typeface="Times New Roman" panose="02020603050405020304" pitchFamily="18" charset="0"/>
                <a:cs typeface="Times New Roman" panose="02020603050405020304" pitchFamily="18" charset="0"/>
              </a:rPr>
              <a:t>ư</a:t>
            </a:r>
            <a:r>
              <a:rPr lang="en-US" sz="3600" b="1">
                <a:latin typeface="Times New Roman" panose="02020603050405020304" pitchFamily="18" charset="0"/>
                <a:cs typeface="Times New Roman" panose="02020603050405020304" pitchFamily="18" charset="0"/>
              </a:rPr>
              <a:t>u ý: 3 file chính là main.cpp, wpa.cpp, wpa.hpp đ</a:t>
            </a:r>
            <a:r>
              <a:rPr lang="vi-VN" sz="3600" b="1">
                <a:latin typeface="Times New Roman" panose="02020603050405020304" pitchFamily="18" charset="0"/>
                <a:cs typeface="Times New Roman" panose="02020603050405020304" pitchFamily="18" charset="0"/>
              </a:rPr>
              <a:t>ư</a:t>
            </a:r>
            <a:r>
              <a:rPr lang="en-US" sz="3600" b="1">
                <a:latin typeface="Times New Roman" panose="02020603050405020304" pitchFamily="18" charset="0"/>
                <a:cs typeface="Times New Roman" panose="02020603050405020304" pitchFamily="18" charset="0"/>
              </a:rPr>
              <a:t>ợc</a:t>
            </a:r>
          </a:p>
          <a:p>
            <a:r>
              <a:rPr lang="en-US" sz="3600" b="1">
                <a:latin typeface="Times New Roman" panose="02020603050405020304" pitchFamily="18" charset="0"/>
                <a:cs typeface="Times New Roman" panose="02020603050405020304" pitchFamily="18" charset="0"/>
              </a:rPr>
              <a:t>viết bằng ngôn ngữ C++. Các file còn lại đều đ</a:t>
            </a:r>
            <a:r>
              <a:rPr lang="vi-VN" sz="3600" b="1">
                <a:latin typeface="Times New Roman" panose="02020603050405020304" pitchFamily="18" charset="0"/>
                <a:cs typeface="Times New Roman" panose="02020603050405020304" pitchFamily="18" charset="0"/>
              </a:rPr>
              <a:t>ư</a:t>
            </a:r>
            <a:r>
              <a:rPr lang="en-US" sz="3600" b="1">
                <a:latin typeface="Times New Roman" panose="02020603050405020304" pitchFamily="18" charset="0"/>
                <a:cs typeface="Times New Roman" panose="02020603050405020304" pitchFamily="18" charset="0"/>
              </a:rPr>
              <a:t>ợc viết</a:t>
            </a:r>
          </a:p>
          <a:p>
            <a:r>
              <a:rPr lang="en-US" sz="3600" b="1">
                <a:latin typeface="Times New Roman" panose="02020603050405020304" pitchFamily="18" charset="0"/>
                <a:cs typeface="Times New Roman" panose="02020603050405020304" pitchFamily="18" charset="0"/>
              </a:rPr>
              <a:t>bằng ngôn ngữ C.</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78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Compiling a C program</a:t>
            </a:r>
            <a:endParaRPr lang="en-US" sz="5400" b="1" dirty="0">
              <a:solidFill>
                <a:schemeClr val="bg1"/>
              </a:solidFill>
            </a:endParaRPr>
          </a:p>
        </p:txBody>
      </p:sp>
      <p:sp>
        <p:nvSpPr>
          <p:cNvPr id="3" name="TextBox 2"/>
          <p:cNvSpPr txBox="1"/>
          <p:nvPr/>
        </p:nvSpPr>
        <p:spPr>
          <a:xfrm>
            <a:off x="1365251" y="2152074"/>
            <a:ext cx="10422798" cy="3970318"/>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1. </a:t>
            </a:r>
            <a:r>
              <a:rPr lang="vi-VN" sz="3600" b="1">
                <a:latin typeface="Times New Roman" panose="02020603050405020304" pitchFamily="18" charset="0"/>
                <a:cs typeface="Times New Roman" panose="02020603050405020304" pitchFamily="18" charset="0"/>
              </a:rPr>
              <a:t>Giai đoạn tiền xử lý</a:t>
            </a:r>
            <a:r>
              <a:rPr lang="en-US" sz="3600" b="1">
                <a:latin typeface="Times New Roman" panose="02020603050405020304" pitchFamily="18" charset="0"/>
                <a:cs typeface="Times New Roman" panose="02020603050405020304" pitchFamily="18" charset="0"/>
              </a:rPr>
              <a:t> (Pre-processing)</a:t>
            </a:r>
          </a:p>
          <a:p>
            <a:pPr marL="1028700" lvl="1" indent="-571500" fontAlgn="base">
              <a:buFont typeface="Arial" panose="020B0604020202020204" pitchFamily="34" charset="0"/>
              <a:buChar char="•"/>
            </a:pPr>
            <a:r>
              <a:rPr lang="en-US" sz="3600" b="0" i="0">
                <a:solidFill>
                  <a:srgbClr val="273239"/>
                </a:solidFill>
                <a:effectLst/>
                <a:latin typeface="Times New Roman" panose="02020603050405020304" pitchFamily="18" charset="0"/>
                <a:cs typeface="Times New Roman" panose="02020603050405020304" pitchFamily="18" charset="0"/>
              </a:rPr>
              <a:t>Loại bỏ comments</a:t>
            </a:r>
          </a:p>
          <a:p>
            <a:pPr marL="1028700" lvl="1" indent="-571500" fontAlgn="base">
              <a:buFont typeface="Arial" panose="020B0604020202020204" pitchFamily="34" charset="0"/>
              <a:buChar char="•"/>
            </a:pPr>
            <a:r>
              <a:rPr lang="en-US" sz="3600" b="0" i="0">
                <a:solidFill>
                  <a:srgbClr val="273239"/>
                </a:solidFill>
                <a:effectLst/>
                <a:latin typeface="Times New Roman" panose="02020603050405020304" pitchFamily="18" charset="0"/>
                <a:cs typeface="Times New Roman" panose="02020603050405020304" pitchFamily="18" charset="0"/>
              </a:rPr>
              <a:t>Mở rộng các macros</a:t>
            </a:r>
          </a:p>
          <a:p>
            <a:pPr marL="1028700" lvl="1" indent="-571500" fontAlgn="base">
              <a:buFont typeface="Arial" panose="020B0604020202020204" pitchFamily="34" charset="0"/>
              <a:buChar char="•"/>
            </a:pPr>
            <a:r>
              <a:rPr lang="en-US" sz="3600" b="0" i="0">
                <a:solidFill>
                  <a:srgbClr val="273239"/>
                </a:solidFill>
                <a:effectLst/>
                <a:latin typeface="Times New Roman" panose="02020603050405020304" pitchFamily="18" charset="0"/>
                <a:cs typeface="Times New Roman" panose="02020603050405020304" pitchFamily="18" charset="0"/>
              </a:rPr>
              <a:t>Mở rộng các include file</a:t>
            </a:r>
          </a:p>
          <a:p>
            <a:pPr marL="1028700" lvl="1" indent="-571500" fontAlgn="base">
              <a:buFont typeface="Arial" panose="020B0604020202020204" pitchFamily="34" charset="0"/>
              <a:buChar char="•"/>
            </a:pPr>
            <a:r>
              <a:rPr lang="en-US" sz="3600" b="0" i="0">
                <a:solidFill>
                  <a:srgbClr val="273239"/>
                </a:solidFill>
                <a:effectLst/>
                <a:latin typeface="Times New Roman" panose="02020603050405020304" pitchFamily="18" charset="0"/>
                <a:cs typeface="Times New Roman" panose="02020603050405020304" pitchFamily="18" charset="0"/>
              </a:rPr>
              <a:t>Biên dịch các câu lệnh điều kiện</a:t>
            </a:r>
          </a:p>
          <a:p>
            <a:pPr marL="1028700" lvl="1" indent="-571500" fontAlgn="base">
              <a:buFont typeface="Arial" panose="020B0604020202020204" pitchFamily="34" charset="0"/>
              <a:buChar char="•"/>
            </a:pPr>
            <a:r>
              <a:rPr lang="en-US" sz="3600">
                <a:solidFill>
                  <a:srgbClr val="273239"/>
                </a:solidFill>
                <a:latin typeface="Times New Roman" panose="02020603050405020304" pitchFamily="18" charset="0"/>
                <a:cs typeface="Times New Roman" panose="02020603050405020304" pitchFamily="18" charset="0"/>
              </a:rPr>
              <a:t>Kết quả thu được sau bước này là một file “.i”</a:t>
            </a:r>
            <a:endParaRPr lang="en-US" sz="3600" b="0" i="0">
              <a:solidFill>
                <a:srgbClr val="273239"/>
              </a:solidFill>
              <a:effectLst/>
              <a:latin typeface="Times New Roman" panose="02020603050405020304" pitchFamily="18" charset="0"/>
              <a:cs typeface="Times New Roman" panose="02020603050405020304" pitchFamily="18" charset="0"/>
            </a:endParaRPr>
          </a:p>
          <a:p>
            <a:endParaRPr lang="vi-VN"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60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Compiling a C program</a:t>
            </a:r>
            <a:endParaRPr lang="en-US" sz="5400" b="1" dirty="0">
              <a:solidFill>
                <a:schemeClr val="bg1"/>
              </a:solidFill>
            </a:endParaRPr>
          </a:p>
        </p:txBody>
      </p:sp>
      <p:sp>
        <p:nvSpPr>
          <p:cNvPr id="3" name="TextBox 2"/>
          <p:cNvSpPr txBox="1"/>
          <p:nvPr/>
        </p:nvSpPr>
        <p:spPr>
          <a:xfrm>
            <a:off x="1365251" y="2152074"/>
            <a:ext cx="10422798" cy="341632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2. </a:t>
            </a:r>
            <a:r>
              <a:rPr lang="vi-VN" sz="3600" b="1">
                <a:latin typeface="Times New Roman" panose="02020603050405020304" pitchFamily="18" charset="0"/>
                <a:cs typeface="Times New Roman" panose="02020603050405020304" pitchFamily="18" charset="0"/>
              </a:rPr>
              <a:t>Giai đoạn dịch ngôn ngữ bậc cao sang asm</a:t>
            </a:r>
            <a:r>
              <a:rPr lang="en-US" sz="3600" b="1">
                <a:latin typeface="Times New Roman" panose="02020603050405020304" pitchFamily="18" charset="0"/>
                <a:cs typeface="Times New Roman" panose="02020603050405020304" pitchFamily="18" charset="0"/>
              </a:rPr>
              <a:t> (Compilation)</a:t>
            </a:r>
            <a:endParaRPr lang="vi-VN" sz="3600" b="1">
              <a:latin typeface="Times New Roman" panose="02020603050405020304" pitchFamily="18" charset="0"/>
              <a:cs typeface="Times New Roman" panose="02020603050405020304" pitchFamily="18" charset="0"/>
            </a:endParaRPr>
          </a:p>
          <a:p>
            <a:pPr marL="1028700" lvl="1" indent="-571500" fontAlgn="base">
              <a:buFont typeface="Arial" panose="020B0604020202020204" pitchFamily="34" charset="0"/>
              <a:buChar char="•"/>
            </a:pPr>
            <a:r>
              <a:rPr lang="en-US" sz="3600" b="0" i="0">
                <a:solidFill>
                  <a:srgbClr val="273239"/>
                </a:solidFill>
                <a:effectLst/>
                <a:latin typeface="Times New Roman" panose="02020603050405020304" pitchFamily="18" charset="0"/>
                <a:cs typeface="Times New Roman" panose="02020603050405020304" pitchFamily="18" charset="0"/>
              </a:rPr>
              <a:t>Ở giai đoạn này, mã nguồn sẽ tiếp tục thực hiện biên dịch từ file “.i” thu được ở bước trước thành một file “.s” (assembly).</a:t>
            </a:r>
          </a:p>
          <a:p>
            <a:endParaRPr lang="vi-VN"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23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1999"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Compiling a C program</a:t>
            </a:r>
            <a:endParaRPr lang="en-US" sz="5400" b="1" dirty="0">
              <a:solidFill>
                <a:schemeClr val="bg1"/>
              </a:solidFill>
            </a:endParaRPr>
          </a:p>
        </p:txBody>
      </p:sp>
      <p:sp>
        <p:nvSpPr>
          <p:cNvPr id="3" name="TextBox 2"/>
          <p:cNvSpPr txBox="1"/>
          <p:nvPr/>
        </p:nvSpPr>
        <p:spPr>
          <a:xfrm>
            <a:off x="1365251" y="2152074"/>
            <a:ext cx="10422798" cy="3970318"/>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3. </a:t>
            </a:r>
            <a:r>
              <a:rPr lang="vi-VN" sz="3600" b="1">
                <a:latin typeface="Times New Roman" panose="02020603050405020304" pitchFamily="18" charset="0"/>
                <a:cs typeface="Times New Roman" panose="02020603050405020304" pitchFamily="18" charset="0"/>
              </a:rPr>
              <a:t>Giai đoạn dịch asm sang mã máy </a:t>
            </a:r>
            <a:r>
              <a:rPr lang="en-US" sz="3600" b="1">
                <a:latin typeface="Times New Roman" panose="02020603050405020304" pitchFamily="18" charset="0"/>
                <a:cs typeface="Times New Roman" panose="02020603050405020304" pitchFamily="18" charset="0"/>
              </a:rPr>
              <a:t>(Assembly)</a:t>
            </a:r>
            <a:endParaRPr lang="vi-VN" sz="3600" b="1">
              <a:latin typeface="Times New Roman" panose="02020603050405020304" pitchFamily="18" charset="0"/>
              <a:cs typeface="Times New Roman" panose="02020603050405020304" pitchFamily="18" charset="0"/>
            </a:endParaRPr>
          </a:p>
          <a:p>
            <a:pPr marL="1028700" lvl="1" indent="-571500" fontAlgn="base">
              <a:buFont typeface="Arial" panose="020B0604020202020204" pitchFamily="34" charset="0"/>
              <a:buChar char="•"/>
            </a:pPr>
            <a:r>
              <a:rPr lang="en-US" sz="3600">
                <a:solidFill>
                  <a:srgbClr val="273239"/>
                </a:solidFill>
                <a:latin typeface="Times New Roman" panose="02020603050405020304" pitchFamily="18" charset="0"/>
                <a:cs typeface="Times New Roman" panose="02020603050405020304" pitchFamily="18" charset="0"/>
              </a:rPr>
              <a:t>File “.s” ở giai đoạn trước tiếp tục được sử dụng cho giai đoạn này.</a:t>
            </a:r>
          </a:p>
          <a:p>
            <a:pPr marL="1028700" lvl="1" indent="-571500" fontAlgn="base">
              <a:buFont typeface="Arial" panose="020B0604020202020204" pitchFamily="34" charset="0"/>
              <a:buChar char="•"/>
            </a:pPr>
            <a:r>
              <a:rPr lang="en-US" sz="3600">
                <a:solidFill>
                  <a:srgbClr val="273239"/>
                </a:solidFill>
                <a:latin typeface="Times New Roman" panose="02020603050405020304" pitchFamily="18" charset="0"/>
                <a:cs typeface="Times New Roman" panose="02020603050405020304" pitchFamily="18" charset="0"/>
              </a:rPr>
              <a:t>Thông qua assembler, output mà chúng ta thu được là một file “.o”. Đây là file chứa các chỉ lệnh cấp độ ngôn ngữ máy (machine language).</a:t>
            </a:r>
            <a:endParaRPr lang="en-US" sz="3600" b="0" i="0">
              <a:solidFill>
                <a:srgbClr val="273239"/>
              </a:solidFill>
              <a:effectLst/>
              <a:latin typeface="Times New Roman" panose="02020603050405020304" pitchFamily="18" charset="0"/>
              <a:cs typeface="Times New Roman" panose="02020603050405020304" pitchFamily="18" charset="0"/>
            </a:endParaRPr>
          </a:p>
          <a:p>
            <a:endParaRPr lang="vi-VN"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1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888</Words>
  <Application>Microsoft Office PowerPoint</Application>
  <PresentationFormat>Widescreen</PresentationFormat>
  <Paragraphs>98</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Montserrat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Sv Phong</cp:lastModifiedBy>
  <cp:revision>158</cp:revision>
  <dcterms:created xsi:type="dcterms:W3CDTF">2018-12-15T05:56:00Z</dcterms:created>
  <dcterms:modified xsi:type="dcterms:W3CDTF">2021-11-14T07:57:56Z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