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318" r:id="rId3"/>
    <p:sldId id="319" r:id="rId4"/>
    <p:sldId id="317" r:id="rId5"/>
    <p:sldId id="322" r:id="rId6"/>
    <p:sldId id="331" r:id="rId7"/>
    <p:sldId id="327" r:id="rId8"/>
    <p:sldId id="329" r:id="rId9"/>
    <p:sldId id="328" r:id="rId10"/>
    <p:sldId id="330" r:id="rId11"/>
    <p:sldId id="338" r:id="rId12"/>
    <p:sldId id="334" r:id="rId13"/>
    <p:sldId id="335" r:id="rId14"/>
    <p:sldId id="336" r:id="rId15"/>
    <p:sldId id="337" r:id="rId16"/>
    <p:sldId id="324" r:id="rId17"/>
    <p:sldId id="325" r:id="rId18"/>
    <p:sldId id="326" r:id="rId19"/>
    <p:sldId id="332" r:id="rId20"/>
    <p:sldId id="31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ong" initials="P"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70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96201" autoAdjust="0"/>
  </p:normalViewPr>
  <p:slideViewPr>
    <p:cSldViewPr snapToGrid="0">
      <p:cViewPr varScale="1">
        <p:scale>
          <a:sx n="105" d="100"/>
          <a:sy n="105" d="100"/>
        </p:scale>
        <p:origin x="828" y="10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DD58BD-8349-47ED-AE60-ED48355B863E}"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8E9DC0CE-F9DB-496C-A642-FAB5599E687C}">
      <dgm:prSet/>
      <dgm:spPr/>
      <dgm:t>
        <a:bodyPr/>
        <a:lstStyle/>
        <a:p>
          <a:r>
            <a:rPr lang="en-US" b="0"/>
            <a:t>Tổng quan về File trên Linux.</a:t>
          </a:r>
        </a:p>
      </dgm:t>
    </dgm:pt>
    <dgm:pt modelId="{344570C1-6DC8-4F4B-81A2-EAB31C2DCF60}" type="parTrans" cxnId="{07EC3063-9D46-4196-9FE0-5B7448AEDA35}">
      <dgm:prSet/>
      <dgm:spPr/>
      <dgm:t>
        <a:bodyPr/>
        <a:lstStyle/>
        <a:p>
          <a:endParaRPr lang="en-US"/>
        </a:p>
      </dgm:t>
    </dgm:pt>
    <dgm:pt modelId="{AF075EFD-3227-4411-BE94-EF7A4AD81A93}" type="sibTrans" cxnId="{07EC3063-9D46-4196-9FE0-5B7448AEDA35}">
      <dgm:prSet/>
      <dgm:spPr/>
      <dgm:t>
        <a:bodyPr/>
        <a:lstStyle/>
        <a:p>
          <a:endParaRPr lang="en-US"/>
        </a:p>
      </dgm:t>
    </dgm:pt>
    <dgm:pt modelId="{B354BF78-3646-4596-A3E4-1CF737FA01EC}">
      <dgm:prSet/>
      <dgm:spPr/>
      <dgm:t>
        <a:bodyPr/>
        <a:lstStyle/>
        <a:p>
          <a:r>
            <a:rPr lang="en-US" b="0"/>
            <a:t>Đọc ghi File trong Linux</a:t>
          </a:r>
        </a:p>
      </dgm:t>
    </dgm:pt>
    <dgm:pt modelId="{7A97B773-CB29-4ECA-A249-99BA44D6A67A}" type="parTrans" cxnId="{104F7D5F-D640-4743-A3B3-F29CA536F1AB}">
      <dgm:prSet/>
      <dgm:spPr/>
      <dgm:t>
        <a:bodyPr/>
        <a:lstStyle/>
        <a:p>
          <a:endParaRPr lang="en-US"/>
        </a:p>
      </dgm:t>
    </dgm:pt>
    <dgm:pt modelId="{E2DAB633-1807-4F0D-8F5A-6A6DF051124B}" type="sibTrans" cxnId="{104F7D5F-D640-4743-A3B3-F29CA536F1AB}">
      <dgm:prSet/>
      <dgm:spPr/>
      <dgm:t>
        <a:bodyPr/>
        <a:lstStyle/>
        <a:p>
          <a:endParaRPr lang="en-US"/>
        </a:p>
      </dgm:t>
    </dgm:pt>
    <dgm:pt modelId="{9DD2FBBB-4BBB-4751-A781-FA47050AA5C9}">
      <dgm:prSet/>
      <dgm:spPr/>
      <dgm:t>
        <a:bodyPr/>
        <a:lstStyle/>
        <a:p>
          <a:r>
            <a:rPr lang="en-US" b="0"/>
            <a:t>Quản lý File trên Linux.</a:t>
          </a:r>
        </a:p>
      </dgm:t>
    </dgm:pt>
    <dgm:pt modelId="{E39110C3-C9D5-4CBA-AE5E-898116A074B1}" type="parTrans" cxnId="{03D82C95-DDB1-4E19-A264-E94099ED6599}">
      <dgm:prSet/>
      <dgm:spPr/>
      <dgm:t>
        <a:bodyPr/>
        <a:lstStyle/>
        <a:p>
          <a:endParaRPr lang="en-US"/>
        </a:p>
      </dgm:t>
    </dgm:pt>
    <dgm:pt modelId="{93B14983-DE37-4F06-A897-B623737628F4}" type="sibTrans" cxnId="{03D82C95-DDB1-4E19-A264-E94099ED6599}">
      <dgm:prSet/>
      <dgm:spPr/>
      <dgm:t>
        <a:bodyPr/>
        <a:lstStyle/>
        <a:p>
          <a:endParaRPr lang="en-US"/>
        </a:p>
      </dgm:t>
    </dgm:pt>
    <dgm:pt modelId="{7FBC60B6-5069-45EE-88B0-918A302D1DEC}">
      <dgm:prSet/>
      <dgm:spPr/>
      <dgm:t>
        <a:bodyPr/>
        <a:lstStyle/>
        <a:p>
          <a:r>
            <a:rPr lang="en-US" b="0"/>
            <a:t>File Locking</a:t>
          </a:r>
        </a:p>
      </dgm:t>
    </dgm:pt>
    <dgm:pt modelId="{EF9B141F-2C44-423B-B4B3-5FEA2B85E02E}" type="parTrans" cxnId="{834925BE-23FB-48A9-8A45-9E38315D8FA3}">
      <dgm:prSet/>
      <dgm:spPr/>
      <dgm:t>
        <a:bodyPr/>
        <a:lstStyle/>
        <a:p>
          <a:endParaRPr lang="en-US"/>
        </a:p>
      </dgm:t>
    </dgm:pt>
    <dgm:pt modelId="{F7EFC735-C818-49D4-BC98-4C9417F18343}" type="sibTrans" cxnId="{834925BE-23FB-48A9-8A45-9E38315D8FA3}">
      <dgm:prSet/>
      <dgm:spPr/>
      <dgm:t>
        <a:bodyPr/>
        <a:lstStyle/>
        <a:p>
          <a:endParaRPr lang="en-US"/>
        </a:p>
      </dgm:t>
    </dgm:pt>
    <dgm:pt modelId="{F3E9AF7F-0316-4384-94E3-1686FBDA4E2D}">
      <dgm:prSet/>
      <dgm:spPr/>
      <dgm:t>
        <a:bodyPr/>
        <a:lstStyle/>
        <a:p>
          <a:r>
            <a:rPr lang="en-US" b="0"/>
            <a:t>Đọc ghi File bất đồng bộ.</a:t>
          </a:r>
        </a:p>
      </dgm:t>
    </dgm:pt>
    <dgm:pt modelId="{48252C22-A9EA-4799-938A-408721492BF0}" type="parTrans" cxnId="{F6F4BA79-80CE-4772-879B-5661FAED606F}">
      <dgm:prSet/>
      <dgm:spPr/>
      <dgm:t>
        <a:bodyPr/>
        <a:lstStyle/>
        <a:p>
          <a:endParaRPr lang="en-US"/>
        </a:p>
      </dgm:t>
    </dgm:pt>
    <dgm:pt modelId="{25B540F6-8337-4760-8190-B9461B56F43E}" type="sibTrans" cxnId="{F6F4BA79-80CE-4772-879B-5661FAED606F}">
      <dgm:prSet/>
      <dgm:spPr/>
      <dgm:t>
        <a:bodyPr/>
        <a:lstStyle/>
        <a:p>
          <a:endParaRPr lang="en-US"/>
        </a:p>
      </dgm:t>
    </dgm:pt>
    <dgm:pt modelId="{639F4090-9AE3-429F-9D98-1055173C895C}" type="pres">
      <dgm:prSet presAssocID="{FBDD58BD-8349-47ED-AE60-ED48355B863E}" presName="linear" presStyleCnt="0">
        <dgm:presLayoutVars>
          <dgm:dir/>
          <dgm:animLvl val="lvl"/>
          <dgm:resizeHandles val="exact"/>
        </dgm:presLayoutVars>
      </dgm:prSet>
      <dgm:spPr/>
    </dgm:pt>
    <dgm:pt modelId="{2FC334D1-B6DF-4076-AB77-D763DACB2FF8}" type="pres">
      <dgm:prSet presAssocID="{8E9DC0CE-F9DB-496C-A642-FAB5599E687C}" presName="parentLin" presStyleCnt="0"/>
      <dgm:spPr/>
    </dgm:pt>
    <dgm:pt modelId="{5AC8F0DF-DF24-4516-AB6C-0900AAF65C8B}" type="pres">
      <dgm:prSet presAssocID="{8E9DC0CE-F9DB-496C-A642-FAB5599E687C}" presName="parentLeftMargin" presStyleLbl="node1" presStyleIdx="0" presStyleCnt="5"/>
      <dgm:spPr/>
    </dgm:pt>
    <dgm:pt modelId="{2798E2A6-957C-4EA6-A2BB-93B84F563E64}" type="pres">
      <dgm:prSet presAssocID="{8E9DC0CE-F9DB-496C-A642-FAB5599E687C}" presName="parentText" presStyleLbl="node1" presStyleIdx="0" presStyleCnt="5">
        <dgm:presLayoutVars>
          <dgm:chMax val="0"/>
          <dgm:bulletEnabled val="1"/>
        </dgm:presLayoutVars>
      </dgm:prSet>
      <dgm:spPr/>
    </dgm:pt>
    <dgm:pt modelId="{5B448BC1-4484-4B81-8D24-AB0BC0BF97BC}" type="pres">
      <dgm:prSet presAssocID="{8E9DC0CE-F9DB-496C-A642-FAB5599E687C}" presName="negativeSpace" presStyleCnt="0"/>
      <dgm:spPr/>
    </dgm:pt>
    <dgm:pt modelId="{85843D4C-B974-4C7A-BAFF-435BE106DAF3}" type="pres">
      <dgm:prSet presAssocID="{8E9DC0CE-F9DB-496C-A642-FAB5599E687C}" presName="childText" presStyleLbl="conFgAcc1" presStyleIdx="0" presStyleCnt="5">
        <dgm:presLayoutVars>
          <dgm:bulletEnabled val="1"/>
        </dgm:presLayoutVars>
      </dgm:prSet>
      <dgm:spPr/>
    </dgm:pt>
    <dgm:pt modelId="{93223A49-390E-415C-855A-D843FFADDD66}" type="pres">
      <dgm:prSet presAssocID="{AF075EFD-3227-4411-BE94-EF7A4AD81A93}" presName="spaceBetweenRectangles" presStyleCnt="0"/>
      <dgm:spPr/>
    </dgm:pt>
    <dgm:pt modelId="{F80DA183-AD47-4381-80DF-EE0C518705D4}" type="pres">
      <dgm:prSet presAssocID="{B354BF78-3646-4596-A3E4-1CF737FA01EC}" presName="parentLin" presStyleCnt="0"/>
      <dgm:spPr/>
    </dgm:pt>
    <dgm:pt modelId="{D0518C4D-79E7-4261-8AC8-BAB5F59D3082}" type="pres">
      <dgm:prSet presAssocID="{B354BF78-3646-4596-A3E4-1CF737FA01EC}" presName="parentLeftMargin" presStyleLbl="node1" presStyleIdx="0" presStyleCnt="5"/>
      <dgm:spPr/>
    </dgm:pt>
    <dgm:pt modelId="{F7A0D427-A27B-4D6D-8B11-40715E2BB7E4}" type="pres">
      <dgm:prSet presAssocID="{B354BF78-3646-4596-A3E4-1CF737FA01EC}" presName="parentText" presStyleLbl="node1" presStyleIdx="1" presStyleCnt="5">
        <dgm:presLayoutVars>
          <dgm:chMax val="0"/>
          <dgm:bulletEnabled val="1"/>
        </dgm:presLayoutVars>
      </dgm:prSet>
      <dgm:spPr/>
    </dgm:pt>
    <dgm:pt modelId="{7388AEC4-D75F-4DB5-BF06-25A94291F428}" type="pres">
      <dgm:prSet presAssocID="{B354BF78-3646-4596-A3E4-1CF737FA01EC}" presName="negativeSpace" presStyleCnt="0"/>
      <dgm:spPr/>
    </dgm:pt>
    <dgm:pt modelId="{3DE4A7C3-0719-416D-87FC-6D61BCD93860}" type="pres">
      <dgm:prSet presAssocID="{B354BF78-3646-4596-A3E4-1CF737FA01EC}" presName="childText" presStyleLbl="conFgAcc1" presStyleIdx="1" presStyleCnt="5">
        <dgm:presLayoutVars>
          <dgm:bulletEnabled val="1"/>
        </dgm:presLayoutVars>
      </dgm:prSet>
      <dgm:spPr/>
    </dgm:pt>
    <dgm:pt modelId="{B6FB09BD-CC2D-4FE6-80BF-CDC6825757E2}" type="pres">
      <dgm:prSet presAssocID="{E2DAB633-1807-4F0D-8F5A-6A6DF051124B}" presName="spaceBetweenRectangles" presStyleCnt="0"/>
      <dgm:spPr/>
    </dgm:pt>
    <dgm:pt modelId="{82EF2E8C-357C-4EDA-B7E2-F87004E72A7D}" type="pres">
      <dgm:prSet presAssocID="{9DD2FBBB-4BBB-4751-A781-FA47050AA5C9}" presName="parentLin" presStyleCnt="0"/>
      <dgm:spPr/>
    </dgm:pt>
    <dgm:pt modelId="{5F8967CF-6246-4EB0-B4EE-160DECDB79E8}" type="pres">
      <dgm:prSet presAssocID="{9DD2FBBB-4BBB-4751-A781-FA47050AA5C9}" presName="parentLeftMargin" presStyleLbl="node1" presStyleIdx="1" presStyleCnt="5"/>
      <dgm:spPr/>
    </dgm:pt>
    <dgm:pt modelId="{AC0743EE-5FE9-49B7-B5FD-CE7DF33B6331}" type="pres">
      <dgm:prSet presAssocID="{9DD2FBBB-4BBB-4751-A781-FA47050AA5C9}" presName="parentText" presStyleLbl="node1" presStyleIdx="2" presStyleCnt="5">
        <dgm:presLayoutVars>
          <dgm:chMax val="0"/>
          <dgm:bulletEnabled val="1"/>
        </dgm:presLayoutVars>
      </dgm:prSet>
      <dgm:spPr/>
    </dgm:pt>
    <dgm:pt modelId="{F28F9A72-FBDE-4869-9680-2DEF0986CB49}" type="pres">
      <dgm:prSet presAssocID="{9DD2FBBB-4BBB-4751-A781-FA47050AA5C9}" presName="negativeSpace" presStyleCnt="0"/>
      <dgm:spPr/>
    </dgm:pt>
    <dgm:pt modelId="{F86E42AA-B44D-4FB3-8EB8-D26BDB237C33}" type="pres">
      <dgm:prSet presAssocID="{9DD2FBBB-4BBB-4751-A781-FA47050AA5C9}" presName="childText" presStyleLbl="conFgAcc1" presStyleIdx="2" presStyleCnt="5">
        <dgm:presLayoutVars>
          <dgm:bulletEnabled val="1"/>
        </dgm:presLayoutVars>
      </dgm:prSet>
      <dgm:spPr/>
    </dgm:pt>
    <dgm:pt modelId="{731A3B3A-113D-4ECE-B7E4-842C48D668C3}" type="pres">
      <dgm:prSet presAssocID="{93B14983-DE37-4F06-A897-B623737628F4}" presName="spaceBetweenRectangles" presStyleCnt="0"/>
      <dgm:spPr/>
    </dgm:pt>
    <dgm:pt modelId="{76ECB5F8-576E-4FBA-A451-5B18EA9A262F}" type="pres">
      <dgm:prSet presAssocID="{7FBC60B6-5069-45EE-88B0-918A302D1DEC}" presName="parentLin" presStyleCnt="0"/>
      <dgm:spPr/>
    </dgm:pt>
    <dgm:pt modelId="{60B42665-F0A6-4901-A597-CB46FEE2B289}" type="pres">
      <dgm:prSet presAssocID="{7FBC60B6-5069-45EE-88B0-918A302D1DEC}" presName="parentLeftMargin" presStyleLbl="node1" presStyleIdx="2" presStyleCnt="5"/>
      <dgm:spPr/>
    </dgm:pt>
    <dgm:pt modelId="{4F3C5F5E-C88E-48BC-9DB1-8052BB7563CC}" type="pres">
      <dgm:prSet presAssocID="{7FBC60B6-5069-45EE-88B0-918A302D1DEC}" presName="parentText" presStyleLbl="node1" presStyleIdx="3" presStyleCnt="5">
        <dgm:presLayoutVars>
          <dgm:chMax val="0"/>
          <dgm:bulletEnabled val="1"/>
        </dgm:presLayoutVars>
      </dgm:prSet>
      <dgm:spPr/>
    </dgm:pt>
    <dgm:pt modelId="{3F0F4B07-47F5-49A7-9D12-F6D910632AEA}" type="pres">
      <dgm:prSet presAssocID="{7FBC60B6-5069-45EE-88B0-918A302D1DEC}" presName="negativeSpace" presStyleCnt="0"/>
      <dgm:spPr/>
    </dgm:pt>
    <dgm:pt modelId="{D1474A62-C056-4CA6-90B4-7B9321173736}" type="pres">
      <dgm:prSet presAssocID="{7FBC60B6-5069-45EE-88B0-918A302D1DEC}" presName="childText" presStyleLbl="conFgAcc1" presStyleIdx="3" presStyleCnt="5">
        <dgm:presLayoutVars>
          <dgm:bulletEnabled val="1"/>
        </dgm:presLayoutVars>
      </dgm:prSet>
      <dgm:spPr/>
    </dgm:pt>
    <dgm:pt modelId="{4ECA3378-E0CE-4D9B-95CD-534AA68C3ADF}" type="pres">
      <dgm:prSet presAssocID="{F7EFC735-C818-49D4-BC98-4C9417F18343}" presName="spaceBetweenRectangles" presStyleCnt="0"/>
      <dgm:spPr/>
    </dgm:pt>
    <dgm:pt modelId="{1A3C0F79-B738-470B-A07C-CBD2445ACF29}" type="pres">
      <dgm:prSet presAssocID="{F3E9AF7F-0316-4384-94E3-1686FBDA4E2D}" presName="parentLin" presStyleCnt="0"/>
      <dgm:spPr/>
    </dgm:pt>
    <dgm:pt modelId="{A14D10A7-2965-4540-ABDB-1B1F1EB91A15}" type="pres">
      <dgm:prSet presAssocID="{F3E9AF7F-0316-4384-94E3-1686FBDA4E2D}" presName="parentLeftMargin" presStyleLbl="node1" presStyleIdx="3" presStyleCnt="5"/>
      <dgm:spPr/>
    </dgm:pt>
    <dgm:pt modelId="{FBC41B9E-3A8D-4563-A20C-D4ACEAF11B9C}" type="pres">
      <dgm:prSet presAssocID="{F3E9AF7F-0316-4384-94E3-1686FBDA4E2D}" presName="parentText" presStyleLbl="node1" presStyleIdx="4" presStyleCnt="5">
        <dgm:presLayoutVars>
          <dgm:chMax val="0"/>
          <dgm:bulletEnabled val="1"/>
        </dgm:presLayoutVars>
      </dgm:prSet>
      <dgm:spPr/>
    </dgm:pt>
    <dgm:pt modelId="{517CFBC6-E1F0-410B-A748-F33C0D6AD463}" type="pres">
      <dgm:prSet presAssocID="{F3E9AF7F-0316-4384-94E3-1686FBDA4E2D}" presName="negativeSpace" presStyleCnt="0"/>
      <dgm:spPr/>
    </dgm:pt>
    <dgm:pt modelId="{C5EFFA73-4E6B-41E1-B0ED-EB01195038A4}" type="pres">
      <dgm:prSet presAssocID="{F3E9AF7F-0316-4384-94E3-1686FBDA4E2D}" presName="childText" presStyleLbl="conFgAcc1" presStyleIdx="4" presStyleCnt="5">
        <dgm:presLayoutVars>
          <dgm:bulletEnabled val="1"/>
        </dgm:presLayoutVars>
      </dgm:prSet>
      <dgm:spPr/>
    </dgm:pt>
  </dgm:ptLst>
  <dgm:cxnLst>
    <dgm:cxn modelId="{28CAAF00-68E6-423A-94F5-E6F35159DFB4}" type="presOf" srcId="{7FBC60B6-5069-45EE-88B0-918A302D1DEC}" destId="{4F3C5F5E-C88E-48BC-9DB1-8052BB7563CC}" srcOrd="1" destOrd="0" presId="urn:microsoft.com/office/officeart/2005/8/layout/list1"/>
    <dgm:cxn modelId="{C96DD62B-1A15-4ED2-8705-E1B259375FFC}" type="presOf" srcId="{F3E9AF7F-0316-4384-94E3-1686FBDA4E2D}" destId="{FBC41B9E-3A8D-4563-A20C-D4ACEAF11B9C}" srcOrd="1" destOrd="0" presId="urn:microsoft.com/office/officeart/2005/8/layout/list1"/>
    <dgm:cxn modelId="{104F7D5F-D640-4743-A3B3-F29CA536F1AB}" srcId="{FBDD58BD-8349-47ED-AE60-ED48355B863E}" destId="{B354BF78-3646-4596-A3E4-1CF737FA01EC}" srcOrd="1" destOrd="0" parTransId="{7A97B773-CB29-4ECA-A249-99BA44D6A67A}" sibTransId="{E2DAB633-1807-4F0D-8F5A-6A6DF051124B}"/>
    <dgm:cxn modelId="{0EC7B55F-995B-42F3-8EB7-05A192C6B9FB}" type="presOf" srcId="{B354BF78-3646-4596-A3E4-1CF737FA01EC}" destId="{F7A0D427-A27B-4D6D-8B11-40715E2BB7E4}" srcOrd="1" destOrd="0" presId="urn:microsoft.com/office/officeart/2005/8/layout/list1"/>
    <dgm:cxn modelId="{07EC3063-9D46-4196-9FE0-5B7448AEDA35}" srcId="{FBDD58BD-8349-47ED-AE60-ED48355B863E}" destId="{8E9DC0CE-F9DB-496C-A642-FAB5599E687C}" srcOrd="0" destOrd="0" parTransId="{344570C1-6DC8-4F4B-81A2-EAB31C2DCF60}" sibTransId="{AF075EFD-3227-4411-BE94-EF7A4AD81A93}"/>
    <dgm:cxn modelId="{F6F4BA79-80CE-4772-879B-5661FAED606F}" srcId="{FBDD58BD-8349-47ED-AE60-ED48355B863E}" destId="{F3E9AF7F-0316-4384-94E3-1686FBDA4E2D}" srcOrd="4" destOrd="0" parTransId="{48252C22-A9EA-4799-938A-408721492BF0}" sibTransId="{25B540F6-8337-4760-8190-B9461B56F43E}"/>
    <dgm:cxn modelId="{B2BCC87B-CB6A-4570-99CF-577851E56040}" type="presOf" srcId="{B354BF78-3646-4596-A3E4-1CF737FA01EC}" destId="{D0518C4D-79E7-4261-8AC8-BAB5F59D3082}" srcOrd="0" destOrd="0" presId="urn:microsoft.com/office/officeart/2005/8/layout/list1"/>
    <dgm:cxn modelId="{EC128891-BDBF-4FD3-A121-F3EA52CB28E7}" type="presOf" srcId="{8E9DC0CE-F9DB-496C-A642-FAB5599E687C}" destId="{2798E2A6-957C-4EA6-A2BB-93B84F563E64}" srcOrd="1" destOrd="0" presId="urn:microsoft.com/office/officeart/2005/8/layout/list1"/>
    <dgm:cxn modelId="{03D82C95-DDB1-4E19-A264-E94099ED6599}" srcId="{FBDD58BD-8349-47ED-AE60-ED48355B863E}" destId="{9DD2FBBB-4BBB-4751-A781-FA47050AA5C9}" srcOrd="2" destOrd="0" parTransId="{E39110C3-C9D5-4CBA-AE5E-898116A074B1}" sibTransId="{93B14983-DE37-4F06-A897-B623737628F4}"/>
    <dgm:cxn modelId="{834925BE-23FB-48A9-8A45-9E38315D8FA3}" srcId="{FBDD58BD-8349-47ED-AE60-ED48355B863E}" destId="{7FBC60B6-5069-45EE-88B0-918A302D1DEC}" srcOrd="3" destOrd="0" parTransId="{EF9B141F-2C44-423B-B4B3-5FEA2B85E02E}" sibTransId="{F7EFC735-C818-49D4-BC98-4C9417F18343}"/>
    <dgm:cxn modelId="{784C56CA-4142-486C-89E8-493AC0D579D6}" type="presOf" srcId="{9DD2FBBB-4BBB-4751-A781-FA47050AA5C9}" destId="{AC0743EE-5FE9-49B7-B5FD-CE7DF33B6331}" srcOrd="1" destOrd="0" presId="urn:microsoft.com/office/officeart/2005/8/layout/list1"/>
    <dgm:cxn modelId="{EAEB4FD1-7D04-419F-B435-F298433BF30D}" type="presOf" srcId="{7FBC60B6-5069-45EE-88B0-918A302D1DEC}" destId="{60B42665-F0A6-4901-A597-CB46FEE2B289}" srcOrd="0" destOrd="0" presId="urn:microsoft.com/office/officeart/2005/8/layout/list1"/>
    <dgm:cxn modelId="{E56B7FE6-897F-4795-80D8-CE7700B4A2C4}" type="presOf" srcId="{FBDD58BD-8349-47ED-AE60-ED48355B863E}" destId="{639F4090-9AE3-429F-9D98-1055173C895C}" srcOrd="0" destOrd="0" presId="urn:microsoft.com/office/officeart/2005/8/layout/list1"/>
    <dgm:cxn modelId="{B639AFF6-DA99-4843-B1D0-674710671CC4}" type="presOf" srcId="{8E9DC0CE-F9DB-496C-A642-FAB5599E687C}" destId="{5AC8F0DF-DF24-4516-AB6C-0900AAF65C8B}" srcOrd="0" destOrd="0" presId="urn:microsoft.com/office/officeart/2005/8/layout/list1"/>
    <dgm:cxn modelId="{4FA0D1F6-7518-42B2-86A6-4579C3FB8612}" type="presOf" srcId="{F3E9AF7F-0316-4384-94E3-1686FBDA4E2D}" destId="{A14D10A7-2965-4540-ABDB-1B1F1EB91A15}" srcOrd="0" destOrd="0" presId="urn:microsoft.com/office/officeart/2005/8/layout/list1"/>
    <dgm:cxn modelId="{AF5EA4F9-A0EB-4F37-AD2D-4E743E0EF88C}" type="presOf" srcId="{9DD2FBBB-4BBB-4751-A781-FA47050AA5C9}" destId="{5F8967CF-6246-4EB0-B4EE-160DECDB79E8}" srcOrd="0" destOrd="0" presId="urn:microsoft.com/office/officeart/2005/8/layout/list1"/>
    <dgm:cxn modelId="{1277FE36-AB47-4CA2-8A43-5291F047D64B}" type="presParOf" srcId="{639F4090-9AE3-429F-9D98-1055173C895C}" destId="{2FC334D1-B6DF-4076-AB77-D763DACB2FF8}" srcOrd="0" destOrd="0" presId="urn:microsoft.com/office/officeart/2005/8/layout/list1"/>
    <dgm:cxn modelId="{AC427929-627B-4E56-952F-36BCD084DC0B}" type="presParOf" srcId="{2FC334D1-B6DF-4076-AB77-D763DACB2FF8}" destId="{5AC8F0DF-DF24-4516-AB6C-0900AAF65C8B}" srcOrd="0" destOrd="0" presId="urn:microsoft.com/office/officeart/2005/8/layout/list1"/>
    <dgm:cxn modelId="{ECE59504-F288-4C41-BE37-DE708EA4B08A}" type="presParOf" srcId="{2FC334D1-B6DF-4076-AB77-D763DACB2FF8}" destId="{2798E2A6-957C-4EA6-A2BB-93B84F563E64}" srcOrd="1" destOrd="0" presId="urn:microsoft.com/office/officeart/2005/8/layout/list1"/>
    <dgm:cxn modelId="{89650888-350C-477B-85B3-EA89CF1C4721}" type="presParOf" srcId="{639F4090-9AE3-429F-9D98-1055173C895C}" destId="{5B448BC1-4484-4B81-8D24-AB0BC0BF97BC}" srcOrd="1" destOrd="0" presId="urn:microsoft.com/office/officeart/2005/8/layout/list1"/>
    <dgm:cxn modelId="{11CA5A03-88C2-4BA9-89FD-86697FE4B782}" type="presParOf" srcId="{639F4090-9AE3-429F-9D98-1055173C895C}" destId="{85843D4C-B974-4C7A-BAFF-435BE106DAF3}" srcOrd="2" destOrd="0" presId="urn:microsoft.com/office/officeart/2005/8/layout/list1"/>
    <dgm:cxn modelId="{69F4804F-5F52-439B-98CB-4D49EE34A729}" type="presParOf" srcId="{639F4090-9AE3-429F-9D98-1055173C895C}" destId="{93223A49-390E-415C-855A-D843FFADDD66}" srcOrd="3" destOrd="0" presId="urn:microsoft.com/office/officeart/2005/8/layout/list1"/>
    <dgm:cxn modelId="{45F1C0DF-A0E1-42E5-B0E0-0AA83A1A23C3}" type="presParOf" srcId="{639F4090-9AE3-429F-9D98-1055173C895C}" destId="{F80DA183-AD47-4381-80DF-EE0C518705D4}" srcOrd="4" destOrd="0" presId="urn:microsoft.com/office/officeart/2005/8/layout/list1"/>
    <dgm:cxn modelId="{3E914F13-B7DB-4581-A12E-84A9AB34D7FD}" type="presParOf" srcId="{F80DA183-AD47-4381-80DF-EE0C518705D4}" destId="{D0518C4D-79E7-4261-8AC8-BAB5F59D3082}" srcOrd="0" destOrd="0" presId="urn:microsoft.com/office/officeart/2005/8/layout/list1"/>
    <dgm:cxn modelId="{E32531B2-4180-4060-BC0F-26DCA288B3FD}" type="presParOf" srcId="{F80DA183-AD47-4381-80DF-EE0C518705D4}" destId="{F7A0D427-A27B-4D6D-8B11-40715E2BB7E4}" srcOrd="1" destOrd="0" presId="urn:microsoft.com/office/officeart/2005/8/layout/list1"/>
    <dgm:cxn modelId="{FC9209BD-3B1A-4968-83A7-722569298A2A}" type="presParOf" srcId="{639F4090-9AE3-429F-9D98-1055173C895C}" destId="{7388AEC4-D75F-4DB5-BF06-25A94291F428}" srcOrd="5" destOrd="0" presId="urn:microsoft.com/office/officeart/2005/8/layout/list1"/>
    <dgm:cxn modelId="{BB59FBF1-57DA-4846-95E1-A17D6B2F5D25}" type="presParOf" srcId="{639F4090-9AE3-429F-9D98-1055173C895C}" destId="{3DE4A7C3-0719-416D-87FC-6D61BCD93860}" srcOrd="6" destOrd="0" presId="urn:microsoft.com/office/officeart/2005/8/layout/list1"/>
    <dgm:cxn modelId="{C89AD9A0-60A0-4F9D-B765-A20935910713}" type="presParOf" srcId="{639F4090-9AE3-429F-9D98-1055173C895C}" destId="{B6FB09BD-CC2D-4FE6-80BF-CDC6825757E2}" srcOrd="7" destOrd="0" presId="urn:microsoft.com/office/officeart/2005/8/layout/list1"/>
    <dgm:cxn modelId="{EB49ED0C-5626-4FD4-AF96-5E8DBA055C7F}" type="presParOf" srcId="{639F4090-9AE3-429F-9D98-1055173C895C}" destId="{82EF2E8C-357C-4EDA-B7E2-F87004E72A7D}" srcOrd="8" destOrd="0" presId="urn:microsoft.com/office/officeart/2005/8/layout/list1"/>
    <dgm:cxn modelId="{ECF193B3-0F89-431C-952A-44A124DC9B23}" type="presParOf" srcId="{82EF2E8C-357C-4EDA-B7E2-F87004E72A7D}" destId="{5F8967CF-6246-4EB0-B4EE-160DECDB79E8}" srcOrd="0" destOrd="0" presId="urn:microsoft.com/office/officeart/2005/8/layout/list1"/>
    <dgm:cxn modelId="{566E8D34-ACCA-43B8-A6C7-670BFE764880}" type="presParOf" srcId="{82EF2E8C-357C-4EDA-B7E2-F87004E72A7D}" destId="{AC0743EE-5FE9-49B7-B5FD-CE7DF33B6331}" srcOrd="1" destOrd="0" presId="urn:microsoft.com/office/officeart/2005/8/layout/list1"/>
    <dgm:cxn modelId="{08F14604-12EF-428F-870F-D118C82F9EF8}" type="presParOf" srcId="{639F4090-9AE3-429F-9D98-1055173C895C}" destId="{F28F9A72-FBDE-4869-9680-2DEF0986CB49}" srcOrd="9" destOrd="0" presId="urn:microsoft.com/office/officeart/2005/8/layout/list1"/>
    <dgm:cxn modelId="{122DE702-BC83-472F-9626-2611E0A95746}" type="presParOf" srcId="{639F4090-9AE3-429F-9D98-1055173C895C}" destId="{F86E42AA-B44D-4FB3-8EB8-D26BDB237C33}" srcOrd="10" destOrd="0" presId="urn:microsoft.com/office/officeart/2005/8/layout/list1"/>
    <dgm:cxn modelId="{EB1402EB-AD37-486D-BF03-99A62A0A695C}" type="presParOf" srcId="{639F4090-9AE3-429F-9D98-1055173C895C}" destId="{731A3B3A-113D-4ECE-B7E4-842C48D668C3}" srcOrd="11" destOrd="0" presId="urn:microsoft.com/office/officeart/2005/8/layout/list1"/>
    <dgm:cxn modelId="{CD9742FB-9081-4498-A47C-6F71000552A7}" type="presParOf" srcId="{639F4090-9AE3-429F-9D98-1055173C895C}" destId="{76ECB5F8-576E-4FBA-A451-5B18EA9A262F}" srcOrd="12" destOrd="0" presId="urn:microsoft.com/office/officeart/2005/8/layout/list1"/>
    <dgm:cxn modelId="{3D5D8FDD-D560-43DE-BD2A-DF17B400E1DF}" type="presParOf" srcId="{76ECB5F8-576E-4FBA-A451-5B18EA9A262F}" destId="{60B42665-F0A6-4901-A597-CB46FEE2B289}" srcOrd="0" destOrd="0" presId="urn:microsoft.com/office/officeart/2005/8/layout/list1"/>
    <dgm:cxn modelId="{F1EE72CF-6A86-431A-AF3B-4841309A5A40}" type="presParOf" srcId="{76ECB5F8-576E-4FBA-A451-5B18EA9A262F}" destId="{4F3C5F5E-C88E-48BC-9DB1-8052BB7563CC}" srcOrd="1" destOrd="0" presId="urn:microsoft.com/office/officeart/2005/8/layout/list1"/>
    <dgm:cxn modelId="{19E5A81A-5877-4C69-8BCD-8B66A1C9B0E1}" type="presParOf" srcId="{639F4090-9AE3-429F-9D98-1055173C895C}" destId="{3F0F4B07-47F5-49A7-9D12-F6D910632AEA}" srcOrd="13" destOrd="0" presId="urn:microsoft.com/office/officeart/2005/8/layout/list1"/>
    <dgm:cxn modelId="{25278310-558B-4061-B4AD-74C6E8D72642}" type="presParOf" srcId="{639F4090-9AE3-429F-9D98-1055173C895C}" destId="{D1474A62-C056-4CA6-90B4-7B9321173736}" srcOrd="14" destOrd="0" presId="urn:microsoft.com/office/officeart/2005/8/layout/list1"/>
    <dgm:cxn modelId="{8AA01E64-7FC1-43C6-8156-F09619ACC3A9}" type="presParOf" srcId="{639F4090-9AE3-429F-9D98-1055173C895C}" destId="{4ECA3378-E0CE-4D9B-95CD-534AA68C3ADF}" srcOrd="15" destOrd="0" presId="urn:microsoft.com/office/officeart/2005/8/layout/list1"/>
    <dgm:cxn modelId="{E68589EC-ECF3-408B-A061-4A3F0FE27402}" type="presParOf" srcId="{639F4090-9AE3-429F-9D98-1055173C895C}" destId="{1A3C0F79-B738-470B-A07C-CBD2445ACF29}" srcOrd="16" destOrd="0" presId="urn:microsoft.com/office/officeart/2005/8/layout/list1"/>
    <dgm:cxn modelId="{808E9658-BD38-4AC1-8FD3-D47879008029}" type="presParOf" srcId="{1A3C0F79-B738-470B-A07C-CBD2445ACF29}" destId="{A14D10A7-2965-4540-ABDB-1B1F1EB91A15}" srcOrd="0" destOrd="0" presId="urn:microsoft.com/office/officeart/2005/8/layout/list1"/>
    <dgm:cxn modelId="{71E9B502-9BE4-493D-80AF-6F47799F7FC2}" type="presParOf" srcId="{1A3C0F79-B738-470B-A07C-CBD2445ACF29}" destId="{FBC41B9E-3A8D-4563-A20C-D4ACEAF11B9C}" srcOrd="1" destOrd="0" presId="urn:microsoft.com/office/officeart/2005/8/layout/list1"/>
    <dgm:cxn modelId="{C8929694-272A-4A7B-99E5-7EECA8A71266}" type="presParOf" srcId="{639F4090-9AE3-429F-9D98-1055173C895C}" destId="{517CFBC6-E1F0-410B-A748-F33C0D6AD463}" srcOrd="17" destOrd="0" presId="urn:microsoft.com/office/officeart/2005/8/layout/list1"/>
    <dgm:cxn modelId="{7D5FB28E-55F7-4133-A50B-2D977C032946}" type="presParOf" srcId="{639F4090-9AE3-429F-9D98-1055173C895C}" destId="{C5EFFA73-4E6B-41E1-B0ED-EB01195038A4}"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86EBB99-495C-4FF6-A70B-663F9ACD09EB}"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B145BE04-DA91-4669-BD55-61150658FFBD}">
      <dgm:prSet/>
      <dgm:spPr/>
      <dgm:t>
        <a:bodyPr/>
        <a:lstStyle/>
        <a:p>
          <a:r>
            <a:rPr lang="en-US"/>
            <a:t>Các thao tác đọc/ghi với file</a:t>
          </a:r>
        </a:p>
      </dgm:t>
    </dgm:pt>
    <dgm:pt modelId="{1A2D6B9A-6FFA-4ACB-B054-CE0579C50E79}" type="parTrans" cxnId="{62B8340D-335C-46CC-B7BA-20EE5FA13D45}">
      <dgm:prSet/>
      <dgm:spPr/>
      <dgm:t>
        <a:bodyPr/>
        <a:lstStyle/>
        <a:p>
          <a:endParaRPr lang="en-US"/>
        </a:p>
      </dgm:t>
    </dgm:pt>
    <dgm:pt modelId="{20889D8C-D4F4-4139-8A3B-59E5237F777D}" type="sibTrans" cxnId="{62B8340D-335C-46CC-B7BA-20EE5FA13D45}">
      <dgm:prSet phldrT="01" phldr="0"/>
      <dgm:spPr/>
      <dgm:t>
        <a:bodyPr/>
        <a:lstStyle/>
        <a:p>
          <a:r>
            <a:rPr lang="en-US"/>
            <a:t>01</a:t>
          </a:r>
        </a:p>
      </dgm:t>
    </dgm:pt>
    <dgm:pt modelId="{52E7636A-E252-4260-B56F-DF49AC283278}">
      <dgm:prSet/>
      <dgm:spPr/>
      <dgm:t>
        <a:bodyPr/>
        <a:lstStyle/>
        <a:p>
          <a:r>
            <a:rPr lang="en-US"/>
            <a:t>Cơ chế quản lý file trong linux</a:t>
          </a:r>
        </a:p>
      </dgm:t>
    </dgm:pt>
    <dgm:pt modelId="{27E18C2D-B205-4371-8C2C-B34C1D4F3BF5}" type="parTrans" cxnId="{4949D522-3005-41BE-9C9C-BE77FF554FE8}">
      <dgm:prSet/>
      <dgm:spPr/>
      <dgm:t>
        <a:bodyPr/>
        <a:lstStyle/>
        <a:p>
          <a:endParaRPr lang="en-US"/>
        </a:p>
      </dgm:t>
    </dgm:pt>
    <dgm:pt modelId="{C6141B82-7A81-4B83-A532-110344A4733D}" type="sibTrans" cxnId="{4949D522-3005-41BE-9C9C-BE77FF554FE8}">
      <dgm:prSet phldrT="02" phldr="0"/>
      <dgm:spPr/>
      <dgm:t>
        <a:bodyPr/>
        <a:lstStyle/>
        <a:p>
          <a:r>
            <a:rPr lang="en-US"/>
            <a:t>02</a:t>
          </a:r>
        </a:p>
      </dgm:t>
    </dgm:pt>
    <dgm:pt modelId="{023B85AF-D032-4FF6-B95F-3D5669F5E41E}">
      <dgm:prSet/>
      <dgm:spPr/>
      <dgm:t>
        <a:bodyPr/>
        <a:lstStyle/>
        <a:p>
          <a:r>
            <a:rPr lang="en-US"/>
            <a:t>Locking File</a:t>
          </a:r>
        </a:p>
      </dgm:t>
    </dgm:pt>
    <dgm:pt modelId="{7F722436-3D53-481D-8721-C0D6748C7B73}" type="parTrans" cxnId="{35C521D8-1107-40B4-B429-5EA913157719}">
      <dgm:prSet/>
      <dgm:spPr/>
      <dgm:t>
        <a:bodyPr/>
        <a:lstStyle/>
        <a:p>
          <a:endParaRPr lang="en-US"/>
        </a:p>
      </dgm:t>
    </dgm:pt>
    <dgm:pt modelId="{F0EC7222-C1A6-4A26-992E-CAF36E0B410A}" type="sibTrans" cxnId="{35C521D8-1107-40B4-B429-5EA913157719}">
      <dgm:prSet phldrT="03" phldr="0"/>
      <dgm:spPr/>
      <dgm:t>
        <a:bodyPr/>
        <a:lstStyle/>
        <a:p>
          <a:r>
            <a:rPr lang="en-US"/>
            <a:t>03</a:t>
          </a:r>
        </a:p>
      </dgm:t>
    </dgm:pt>
    <dgm:pt modelId="{27A71A0B-F7DA-46CD-A13B-55FFE7C085A2}" type="pres">
      <dgm:prSet presAssocID="{686EBB99-495C-4FF6-A70B-663F9ACD09EB}" presName="Name0" presStyleCnt="0">
        <dgm:presLayoutVars>
          <dgm:animLvl val="lvl"/>
          <dgm:resizeHandles val="exact"/>
        </dgm:presLayoutVars>
      </dgm:prSet>
      <dgm:spPr/>
    </dgm:pt>
    <dgm:pt modelId="{31531534-8182-44BF-BB68-5838C8111DBD}" type="pres">
      <dgm:prSet presAssocID="{B145BE04-DA91-4669-BD55-61150658FFBD}" presName="compositeNode" presStyleCnt="0">
        <dgm:presLayoutVars>
          <dgm:bulletEnabled val="1"/>
        </dgm:presLayoutVars>
      </dgm:prSet>
      <dgm:spPr/>
    </dgm:pt>
    <dgm:pt modelId="{0DB9EEA7-C6A8-4D6C-884F-9A3A72C51064}" type="pres">
      <dgm:prSet presAssocID="{B145BE04-DA91-4669-BD55-61150658FFBD}" presName="bgRect" presStyleLbl="alignNode1" presStyleIdx="0" presStyleCnt="3"/>
      <dgm:spPr/>
    </dgm:pt>
    <dgm:pt modelId="{95341953-0D4A-41AD-865D-746823D050FD}" type="pres">
      <dgm:prSet presAssocID="{20889D8C-D4F4-4139-8A3B-59E5237F777D}" presName="sibTransNodeRect" presStyleLbl="alignNode1" presStyleIdx="0" presStyleCnt="3">
        <dgm:presLayoutVars>
          <dgm:chMax val="0"/>
          <dgm:bulletEnabled val="1"/>
        </dgm:presLayoutVars>
      </dgm:prSet>
      <dgm:spPr/>
    </dgm:pt>
    <dgm:pt modelId="{21605194-933C-4D46-9A16-1DD8AC65FB1B}" type="pres">
      <dgm:prSet presAssocID="{B145BE04-DA91-4669-BD55-61150658FFBD}" presName="nodeRect" presStyleLbl="alignNode1" presStyleIdx="0" presStyleCnt="3">
        <dgm:presLayoutVars>
          <dgm:bulletEnabled val="1"/>
        </dgm:presLayoutVars>
      </dgm:prSet>
      <dgm:spPr/>
    </dgm:pt>
    <dgm:pt modelId="{5C70B4BE-DFE0-4FC2-A10C-5B72CAB0A982}" type="pres">
      <dgm:prSet presAssocID="{20889D8C-D4F4-4139-8A3B-59E5237F777D}" presName="sibTrans" presStyleCnt="0"/>
      <dgm:spPr/>
    </dgm:pt>
    <dgm:pt modelId="{80F51CF0-C625-4A0F-891D-1978BAF03C10}" type="pres">
      <dgm:prSet presAssocID="{52E7636A-E252-4260-B56F-DF49AC283278}" presName="compositeNode" presStyleCnt="0">
        <dgm:presLayoutVars>
          <dgm:bulletEnabled val="1"/>
        </dgm:presLayoutVars>
      </dgm:prSet>
      <dgm:spPr/>
    </dgm:pt>
    <dgm:pt modelId="{867877EF-3BB3-41E9-AC31-8041D3F60AED}" type="pres">
      <dgm:prSet presAssocID="{52E7636A-E252-4260-B56F-DF49AC283278}" presName="bgRect" presStyleLbl="alignNode1" presStyleIdx="1" presStyleCnt="3"/>
      <dgm:spPr/>
    </dgm:pt>
    <dgm:pt modelId="{EDDDBBFC-9F8C-4602-B020-EFB93D3EFEA9}" type="pres">
      <dgm:prSet presAssocID="{C6141B82-7A81-4B83-A532-110344A4733D}" presName="sibTransNodeRect" presStyleLbl="alignNode1" presStyleIdx="1" presStyleCnt="3">
        <dgm:presLayoutVars>
          <dgm:chMax val="0"/>
          <dgm:bulletEnabled val="1"/>
        </dgm:presLayoutVars>
      </dgm:prSet>
      <dgm:spPr/>
    </dgm:pt>
    <dgm:pt modelId="{26FA3E1D-78E4-45F3-A037-2D46F4A0DCC7}" type="pres">
      <dgm:prSet presAssocID="{52E7636A-E252-4260-B56F-DF49AC283278}" presName="nodeRect" presStyleLbl="alignNode1" presStyleIdx="1" presStyleCnt="3">
        <dgm:presLayoutVars>
          <dgm:bulletEnabled val="1"/>
        </dgm:presLayoutVars>
      </dgm:prSet>
      <dgm:spPr/>
    </dgm:pt>
    <dgm:pt modelId="{76BD4415-B0E6-49B5-86FA-A92356FB4CBC}" type="pres">
      <dgm:prSet presAssocID="{C6141B82-7A81-4B83-A532-110344A4733D}" presName="sibTrans" presStyleCnt="0"/>
      <dgm:spPr/>
    </dgm:pt>
    <dgm:pt modelId="{85B7931A-43A6-4491-B933-2946B016A0EA}" type="pres">
      <dgm:prSet presAssocID="{023B85AF-D032-4FF6-B95F-3D5669F5E41E}" presName="compositeNode" presStyleCnt="0">
        <dgm:presLayoutVars>
          <dgm:bulletEnabled val="1"/>
        </dgm:presLayoutVars>
      </dgm:prSet>
      <dgm:spPr/>
    </dgm:pt>
    <dgm:pt modelId="{1212A43E-E4E8-40D7-83A6-F339AE180783}" type="pres">
      <dgm:prSet presAssocID="{023B85AF-D032-4FF6-B95F-3D5669F5E41E}" presName="bgRect" presStyleLbl="alignNode1" presStyleIdx="2" presStyleCnt="3"/>
      <dgm:spPr/>
    </dgm:pt>
    <dgm:pt modelId="{81919D54-7A29-4B2F-8BD4-95F988E2C6F2}" type="pres">
      <dgm:prSet presAssocID="{F0EC7222-C1A6-4A26-992E-CAF36E0B410A}" presName="sibTransNodeRect" presStyleLbl="alignNode1" presStyleIdx="2" presStyleCnt="3">
        <dgm:presLayoutVars>
          <dgm:chMax val="0"/>
          <dgm:bulletEnabled val="1"/>
        </dgm:presLayoutVars>
      </dgm:prSet>
      <dgm:spPr/>
    </dgm:pt>
    <dgm:pt modelId="{635DC67B-982A-4796-9907-B078AA8B50CA}" type="pres">
      <dgm:prSet presAssocID="{023B85AF-D032-4FF6-B95F-3D5669F5E41E}" presName="nodeRect" presStyleLbl="alignNode1" presStyleIdx="2" presStyleCnt="3">
        <dgm:presLayoutVars>
          <dgm:bulletEnabled val="1"/>
        </dgm:presLayoutVars>
      </dgm:prSet>
      <dgm:spPr/>
    </dgm:pt>
  </dgm:ptLst>
  <dgm:cxnLst>
    <dgm:cxn modelId="{54961A03-BF64-4B74-AEE2-A18DA850F1B2}" type="presOf" srcId="{B145BE04-DA91-4669-BD55-61150658FFBD}" destId="{0DB9EEA7-C6A8-4D6C-884F-9A3A72C51064}" srcOrd="0" destOrd="0" presId="urn:microsoft.com/office/officeart/2016/7/layout/LinearBlockProcessNumbered"/>
    <dgm:cxn modelId="{62B8340D-335C-46CC-B7BA-20EE5FA13D45}" srcId="{686EBB99-495C-4FF6-A70B-663F9ACD09EB}" destId="{B145BE04-DA91-4669-BD55-61150658FFBD}" srcOrd="0" destOrd="0" parTransId="{1A2D6B9A-6FFA-4ACB-B054-CE0579C50E79}" sibTransId="{20889D8C-D4F4-4139-8A3B-59E5237F777D}"/>
    <dgm:cxn modelId="{D473FF17-04C0-4C34-8FC6-E4122FD2DF09}" type="presOf" srcId="{F0EC7222-C1A6-4A26-992E-CAF36E0B410A}" destId="{81919D54-7A29-4B2F-8BD4-95F988E2C6F2}" srcOrd="0" destOrd="0" presId="urn:microsoft.com/office/officeart/2016/7/layout/LinearBlockProcessNumbered"/>
    <dgm:cxn modelId="{4949D522-3005-41BE-9C9C-BE77FF554FE8}" srcId="{686EBB99-495C-4FF6-A70B-663F9ACD09EB}" destId="{52E7636A-E252-4260-B56F-DF49AC283278}" srcOrd="1" destOrd="0" parTransId="{27E18C2D-B205-4371-8C2C-B34C1D4F3BF5}" sibTransId="{C6141B82-7A81-4B83-A532-110344A4733D}"/>
    <dgm:cxn modelId="{FC43ED22-81C7-4842-9913-7EA8B5124ACA}" type="presOf" srcId="{52E7636A-E252-4260-B56F-DF49AC283278}" destId="{26FA3E1D-78E4-45F3-A037-2D46F4A0DCC7}" srcOrd="1" destOrd="0" presId="urn:microsoft.com/office/officeart/2016/7/layout/LinearBlockProcessNumbered"/>
    <dgm:cxn modelId="{0D1CD42C-FCE0-41E3-BD44-39EA18A4F483}" type="presOf" srcId="{52E7636A-E252-4260-B56F-DF49AC283278}" destId="{867877EF-3BB3-41E9-AC31-8041D3F60AED}" srcOrd="0" destOrd="0" presId="urn:microsoft.com/office/officeart/2016/7/layout/LinearBlockProcessNumbered"/>
    <dgm:cxn modelId="{74C0DC33-5F86-47C5-82C2-D231420DFC83}" type="presOf" srcId="{023B85AF-D032-4FF6-B95F-3D5669F5E41E}" destId="{1212A43E-E4E8-40D7-83A6-F339AE180783}" srcOrd="0" destOrd="0" presId="urn:microsoft.com/office/officeart/2016/7/layout/LinearBlockProcessNumbered"/>
    <dgm:cxn modelId="{1259D366-FE15-487E-92A7-FE67AA41AC87}" type="presOf" srcId="{686EBB99-495C-4FF6-A70B-663F9ACD09EB}" destId="{27A71A0B-F7DA-46CD-A13B-55FFE7C085A2}" srcOrd="0" destOrd="0" presId="urn:microsoft.com/office/officeart/2016/7/layout/LinearBlockProcessNumbered"/>
    <dgm:cxn modelId="{ACC02349-3205-4933-8272-C82C14102CFE}" type="presOf" srcId="{C6141B82-7A81-4B83-A532-110344A4733D}" destId="{EDDDBBFC-9F8C-4602-B020-EFB93D3EFEA9}" srcOrd="0" destOrd="0" presId="urn:microsoft.com/office/officeart/2016/7/layout/LinearBlockProcessNumbered"/>
    <dgm:cxn modelId="{5969686A-1372-47E4-972B-52CB0D424501}" type="presOf" srcId="{023B85AF-D032-4FF6-B95F-3D5669F5E41E}" destId="{635DC67B-982A-4796-9907-B078AA8B50CA}" srcOrd="1" destOrd="0" presId="urn:microsoft.com/office/officeart/2016/7/layout/LinearBlockProcessNumbered"/>
    <dgm:cxn modelId="{36483BB4-C74B-4EBD-B6B8-E91B4B40EB4B}" type="presOf" srcId="{20889D8C-D4F4-4139-8A3B-59E5237F777D}" destId="{95341953-0D4A-41AD-865D-746823D050FD}" srcOrd="0" destOrd="0" presId="urn:microsoft.com/office/officeart/2016/7/layout/LinearBlockProcessNumbered"/>
    <dgm:cxn modelId="{35C521D8-1107-40B4-B429-5EA913157719}" srcId="{686EBB99-495C-4FF6-A70B-663F9ACD09EB}" destId="{023B85AF-D032-4FF6-B95F-3D5669F5E41E}" srcOrd="2" destOrd="0" parTransId="{7F722436-3D53-481D-8721-C0D6748C7B73}" sibTransId="{F0EC7222-C1A6-4A26-992E-CAF36E0B410A}"/>
    <dgm:cxn modelId="{EF583DFC-0CDC-4FFC-B20B-612F95AF7C19}" type="presOf" srcId="{B145BE04-DA91-4669-BD55-61150658FFBD}" destId="{21605194-933C-4D46-9A16-1DD8AC65FB1B}" srcOrd="1" destOrd="0" presId="urn:microsoft.com/office/officeart/2016/7/layout/LinearBlockProcessNumbered"/>
    <dgm:cxn modelId="{533DD08C-30B7-4C4B-861B-DAB19B410386}" type="presParOf" srcId="{27A71A0B-F7DA-46CD-A13B-55FFE7C085A2}" destId="{31531534-8182-44BF-BB68-5838C8111DBD}" srcOrd="0" destOrd="0" presId="urn:microsoft.com/office/officeart/2016/7/layout/LinearBlockProcessNumbered"/>
    <dgm:cxn modelId="{D1F097D4-B8A7-4ADE-9E84-2E24BEA768B6}" type="presParOf" srcId="{31531534-8182-44BF-BB68-5838C8111DBD}" destId="{0DB9EEA7-C6A8-4D6C-884F-9A3A72C51064}" srcOrd="0" destOrd="0" presId="urn:microsoft.com/office/officeart/2016/7/layout/LinearBlockProcessNumbered"/>
    <dgm:cxn modelId="{4A8F3EE8-D471-4898-BD5D-F49D78AB1C65}" type="presParOf" srcId="{31531534-8182-44BF-BB68-5838C8111DBD}" destId="{95341953-0D4A-41AD-865D-746823D050FD}" srcOrd="1" destOrd="0" presId="urn:microsoft.com/office/officeart/2016/7/layout/LinearBlockProcessNumbered"/>
    <dgm:cxn modelId="{2AE1E79D-7DF4-4C4E-87FF-0254E0394FC7}" type="presParOf" srcId="{31531534-8182-44BF-BB68-5838C8111DBD}" destId="{21605194-933C-4D46-9A16-1DD8AC65FB1B}" srcOrd="2" destOrd="0" presId="urn:microsoft.com/office/officeart/2016/7/layout/LinearBlockProcessNumbered"/>
    <dgm:cxn modelId="{E5CC2A8C-28FE-410F-9F26-8A14290D7A7C}" type="presParOf" srcId="{27A71A0B-F7DA-46CD-A13B-55FFE7C085A2}" destId="{5C70B4BE-DFE0-4FC2-A10C-5B72CAB0A982}" srcOrd="1" destOrd="0" presId="urn:microsoft.com/office/officeart/2016/7/layout/LinearBlockProcessNumbered"/>
    <dgm:cxn modelId="{8CE1F6A7-5953-48F4-99B4-E9F9F8A34288}" type="presParOf" srcId="{27A71A0B-F7DA-46CD-A13B-55FFE7C085A2}" destId="{80F51CF0-C625-4A0F-891D-1978BAF03C10}" srcOrd="2" destOrd="0" presId="urn:microsoft.com/office/officeart/2016/7/layout/LinearBlockProcessNumbered"/>
    <dgm:cxn modelId="{2A3730D6-A096-4304-97EC-C22D2DB3678C}" type="presParOf" srcId="{80F51CF0-C625-4A0F-891D-1978BAF03C10}" destId="{867877EF-3BB3-41E9-AC31-8041D3F60AED}" srcOrd="0" destOrd="0" presId="urn:microsoft.com/office/officeart/2016/7/layout/LinearBlockProcessNumbered"/>
    <dgm:cxn modelId="{8DAD1FA6-6202-4DE1-91C2-70EDEB2C9573}" type="presParOf" srcId="{80F51CF0-C625-4A0F-891D-1978BAF03C10}" destId="{EDDDBBFC-9F8C-4602-B020-EFB93D3EFEA9}" srcOrd="1" destOrd="0" presId="urn:microsoft.com/office/officeart/2016/7/layout/LinearBlockProcessNumbered"/>
    <dgm:cxn modelId="{7359BC9B-7E05-4798-AE00-F4E775BB607C}" type="presParOf" srcId="{80F51CF0-C625-4A0F-891D-1978BAF03C10}" destId="{26FA3E1D-78E4-45F3-A037-2D46F4A0DCC7}" srcOrd="2" destOrd="0" presId="urn:microsoft.com/office/officeart/2016/7/layout/LinearBlockProcessNumbered"/>
    <dgm:cxn modelId="{05317DFD-8C16-4693-AFAF-0B1027BB5530}" type="presParOf" srcId="{27A71A0B-F7DA-46CD-A13B-55FFE7C085A2}" destId="{76BD4415-B0E6-49B5-86FA-A92356FB4CBC}" srcOrd="3" destOrd="0" presId="urn:microsoft.com/office/officeart/2016/7/layout/LinearBlockProcessNumbered"/>
    <dgm:cxn modelId="{6A0AE7DE-8930-4C51-B77D-1F941705BB8A}" type="presParOf" srcId="{27A71A0B-F7DA-46CD-A13B-55FFE7C085A2}" destId="{85B7931A-43A6-4491-B933-2946B016A0EA}" srcOrd="4" destOrd="0" presId="urn:microsoft.com/office/officeart/2016/7/layout/LinearBlockProcessNumbered"/>
    <dgm:cxn modelId="{7AEF08A4-463F-422C-BA6B-5A6663053CB2}" type="presParOf" srcId="{85B7931A-43A6-4491-B933-2946B016A0EA}" destId="{1212A43E-E4E8-40D7-83A6-F339AE180783}" srcOrd="0" destOrd="0" presId="urn:microsoft.com/office/officeart/2016/7/layout/LinearBlockProcessNumbered"/>
    <dgm:cxn modelId="{B8A232D6-7817-4BB3-AFA4-4EE7328E03AD}" type="presParOf" srcId="{85B7931A-43A6-4491-B933-2946B016A0EA}" destId="{81919D54-7A29-4B2F-8BD4-95F988E2C6F2}" srcOrd="1" destOrd="0" presId="urn:microsoft.com/office/officeart/2016/7/layout/LinearBlockProcessNumbered"/>
    <dgm:cxn modelId="{1E475CC4-0B3A-4CC6-B9A0-B2D17EB14801}" type="presParOf" srcId="{85B7931A-43A6-4491-B933-2946B016A0EA}" destId="{635DC67B-982A-4796-9907-B078AA8B50CA}"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843D4C-B974-4C7A-BAFF-435BE106DAF3}">
      <dsp:nvSpPr>
        <dsp:cNvPr id="0" name=""/>
        <dsp:cNvSpPr/>
      </dsp:nvSpPr>
      <dsp:spPr>
        <a:xfrm>
          <a:off x="0" y="454356"/>
          <a:ext cx="6364224" cy="6048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798E2A6-957C-4EA6-A2BB-93B84F563E64}">
      <dsp:nvSpPr>
        <dsp:cNvPr id="0" name=""/>
        <dsp:cNvSpPr/>
      </dsp:nvSpPr>
      <dsp:spPr>
        <a:xfrm>
          <a:off x="318211" y="100116"/>
          <a:ext cx="4454956" cy="7084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387" tIns="0" rIns="168387" bIns="0" numCol="1" spcCol="1270" anchor="ctr" anchorCtr="0">
          <a:noAutofit/>
        </a:bodyPr>
        <a:lstStyle/>
        <a:p>
          <a:pPr marL="0" lvl="0" indent="0" algn="l" defTabSz="1066800">
            <a:lnSpc>
              <a:spcPct val="90000"/>
            </a:lnSpc>
            <a:spcBef>
              <a:spcPct val="0"/>
            </a:spcBef>
            <a:spcAft>
              <a:spcPct val="35000"/>
            </a:spcAft>
            <a:buNone/>
          </a:pPr>
          <a:r>
            <a:rPr lang="en-US" sz="2400" b="0" kern="1200"/>
            <a:t>Tổng quan về File trên Linux.</a:t>
          </a:r>
        </a:p>
      </dsp:txBody>
      <dsp:txXfrm>
        <a:off x="352796" y="134701"/>
        <a:ext cx="4385786" cy="639310"/>
      </dsp:txXfrm>
    </dsp:sp>
    <dsp:sp modelId="{3DE4A7C3-0719-416D-87FC-6D61BCD93860}">
      <dsp:nvSpPr>
        <dsp:cNvPr id="0" name=""/>
        <dsp:cNvSpPr/>
      </dsp:nvSpPr>
      <dsp:spPr>
        <a:xfrm>
          <a:off x="0" y="1542996"/>
          <a:ext cx="6364224" cy="604800"/>
        </a:xfrm>
        <a:prstGeom prst="rect">
          <a:avLst/>
        </a:prstGeom>
        <a:solidFill>
          <a:schemeClr val="lt1">
            <a:alpha val="90000"/>
            <a:hueOff val="0"/>
            <a:satOff val="0"/>
            <a:lumOff val="0"/>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dsp:style>
    </dsp:sp>
    <dsp:sp modelId="{F7A0D427-A27B-4D6D-8B11-40715E2BB7E4}">
      <dsp:nvSpPr>
        <dsp:cNvPr id="0" name=""/>
        <dsp:cNvSpPr/>
      </dsp:nvSpPr>
      <dsp:spPr>
        <a:xfrm>
          <a:off x="318211" y="1188756"/>
          <a:ext cx="4454956" cy="708480"/>
        </a:xfrm>
        <a:prstGeom prst="round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387" tIns="0" rIns="168387" bIns="0" numCol="1" spcCol="1270" anchor="ctr" anchorCtr="0">
          <a:noAutofit/>
        </a:bodyPr>
        <a:lstStyle/>
        <a:p>
          <a:pPr marL="0" lvl="0" indent="0" algn="l" defTabSz="1066800">
            <a:lnSpc>
              <a:spcPct val="90000"/>
            </a:lnSpc>
            <a:spcBef>
              <a:spcPct val="0"/>
            </a:spcBef>
            <a:spcAft>
              <a:spcPct val="35000"/>
            </a:spcAft>
            <a:buNone/>
          </a:pPr>
          <a:r>
            <a:rPr lang="en-US" sz="2400" b="0" kern="1200"/>
            <a:t>Đọc ghi File trong Linux</a:t>
          </a:r>
        </a:p>
      </dsp:txBody>
      <dsp:txXfrm>
        <a:off x="352796" y="1223341"/>
        <a:ext cx="4385786" cy="639310"/>
      </dsp:txXfrm>
    </dsp:sp>
    <dsp:sp modelId="{F86E42AA-B44D-4FB3-8EB8-D26BDB237C33}">
      <dsp:nvSpPr>
        <dsp:cNvPr id="0" name=""/>
        <dsp:cNvSpPr/>
      </dsp:nvSpPr>
      <dsp:spPr>
        <a:xfrm>
          <a:off x="0" y="2631636"/>
          <a:ext cx="6364224" cy="604800"/>
        </a:xfrm>
        <a:prstGeom prst="rect">
          <a:avLst/>
        </a:prstGeom>
        <a:solidFill>
          <a:schemeClr val="lt1">
            <a:alpha val="90000"/>
            <a:hueOff val="0"/>
            <a:satOff val="0"/>
            <a:lumOff val="0"/>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dsp:style>
    </dsp:sp>
    <dsp:sp modelId="{AC0743EE-5FE9-49B7-B5FD-CE7DF33B6331}">
      <dsp:nvSpPr>
        <dsp:cNvPr id="0" name=""/>
        <dsp:cNvSpPr/>
      </dsp:nvSpPr>
      <dsp:spPr>
        <a:xfrm>
          <a:off x="318211" y="2277396"/>
          <a:ext cx="4454956" cy="70848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387" tIns="0" rIns="168387" bIns="0" numCol="1" spcCol="1270" anchor="ctr" anchorCtr="0">
          <a:noAutofit/>
        </a:bodyPr>
        <a:lstStyle/>
        <a:p>
          <a:pPr marL="0" lvl="0" indent="0" algn="l" defTabSz="1066800">
            <a:lnSpc>
              <a:spcPct val="90000"/>
            </a:lnSpc>
            <a:spcBef>
              <a:spcPct val="0"/>
            </a:spcBef>
            <a:spcAft>
              <a:spcPct val="35000"/>
            </a:spcAft>
            <a:buNone/>
          </a:pPr>
          <a:r>
            <a:rPr lang="en-US" sz="2400" b="0" kern="1200"/>
            <a:t>Quản lý File trên Linux.</a:t>
          </a:r>
        </a:p>
      </dsp:txBody>
      <dsp:txXfrm>
        <a:off x="352796" y="2311981"/>
        <a:ext cx="4385786" cy="639310"/>
      </dsp:txXfrm>
    </dsp:sp>
    <dsp:sp modelId="{D1474A62-C056-4CA6-90B4-7B9321173736}">
      <dsp:nvSpPr>
        <dsp:cNvPr id="0" name=""/>
        <dsp:cNvSpPr/>
      </dsp:nvSpPr>
      <dsp:spPr>
        <a:xfrm>
          <a:off x="0" y="3720276"/>
          <a:ext cx="6364224" cy="604800"/>
        </a:xfrm>
        <a:prstGeom prst="rect">
          <a:avLst/>
        </a:prstGeom>
        <a:solidFill>
          <a:schemeClr val="lt1">
            <a:alpha val="90000"/>
            <a:hueOff val="0"/>
            <a:satOff val="0"/>
            <a:lumOff val="0"/>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dsp:style>
    </dsp:sp>
    <dsp:sp modelId="{4F3C5F5E-C88E-48BC-9DB1-8052BB7563CC}">
      <dsp:nvSpPr>
        <dsp:cNvPr id="0" name=""/>
        <dsp:cNvSpPr/>
      </dsp:nvSpPr>
      <dsp:spPr>
        <a:xfrm>
          <a:off x="318211" y="3366036"/>
          <a:ext cx="4454956" cy="708480"/>
        </a:xfrm>
        <a:prstGeom prst="round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387" tIns="0" rIns="168387" bIns="0" numCol="1" spcCol="1270" anchor="ctr" anchorCtr="0">
          <a:noAutofit/>
        </a:bodyPr>
        <a:lstStyle/>
        <a:p>
          <a:pPr marL="0" lvl="0" indent="0" algn="l" defTabSz="1066800">
            <a:lnSpc>
              <a:spcPct val="90000"/>
            </a:lnSpc>
            <a:spcBef>
              <a:spcPct val="0"/>
            </a:spcBef>
            <a:spcAft>
              <a:spcPct val="35000"/>
            </a:spcAft>
            <a:buNone/>
          </a:pPr>
          <a:r>
            <a:rPr lang="en-US" sz="2400" b="0" kern="1200"/>
            <a:t>File Locking</a:t>
          </a:r>
        </a:p>
      </dsp:txBody>
      <dsp:txXfrm>
        <a:off x="352796" y="3400621"/>
        <a:ext cx="4385786" cy="639310"/>
      </dsp:txXfrm>
    </dsp:sp>
    <dsp:sp modelId="{C5EFFA73-4E6B-41E1-B0ED-EB01195038A4}">
      <dsp:nvSpPr>
        <dsp:cNvPr id="0" name=""/>
        <dsp:cNvSpPr/>
      </dsp:nvSpPr>
      <dsp:spPr>
        <a:xfrm>
          <a:off x="0" y="4808915"/>
          <a:ext cx="6364224" cy="6048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 modelId="{FBC41B9E-3A8D-4563-A20C-D4ACEAF11B9C}">
      <dsp:nvSpPr>
        <dsp:cNvPr id="0" name=""/>
        <dsp:cNvSpPr/>
      </dsp:nvSpPr>
      <dsp:spPr>
        <a:xfrm>
          <a:off x="318211" y="4454675"/>
          <a:ext cx="4454956" cy="70848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387" tIns="0" rIns="168387" bIns="0" numCol="1" spcCol="1270" anchor="ctr" anchorCtr="0">
          <a:noAutofit/>
        </a:bodyPr>
        <a:lstStyle/>
        <a:p>
          <a:pPr marL="0" lvl="0" indent="0" algn="l" defTabSz="1066800">
            <a:lnSpc>
              <a:spcPct val="90000"/>
            </a:lnSpc>
            <a:spcBef>
              <a:spcPct val="0"/>
            </a:spcBef>
            <a:spcAft>
              <a:spcPct val="35000"/>
            </a:spcAft>
            <a:buNone/>
          </a:pPr>
          <a:r>
            <a:rPr lang="en-US" sz="2400" b="0" kern="1200"/>
            <a:t>Đọc ghi File bất đồng bộ.</a:t>
          </a:r>
        </a:p>
      </dsp:txBody>
      <dsp:txXfrm>
        <a:off x="352796" y="4489260"/>
        <a:ext cx="4385786" cy="639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B9EEA7-C6A8-4D6C-884F-9A3A72C51064}">
      <dsp:nvSpPr>
        <dsp:cNvPr id="0" name=""/>
        <dsp:cNvSpPr/>
      </dsp:nvSpPr>
      <dsp:spPr>
        <a:xfrm>
          <a:off x="497" y="1548707"/>
          <a:ext cx="2013680" cy="2416416"/>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8907" tIns="0" rIns="198907" bIns="330200" numCol="1" spcCol="1270" anchor="t" anchorCtr="0">
          <a:noAutofit/>
        </a:bodyPr>
        <a:lstStyle/>
        <a:p>
          <a:pPr marL="0" lvl="0" indent="0" algn="l" defTabSz="1155700">
            <a:lnSpc>
              <a:spcPct val="90000"/>
            </a:lnSpc>
            <a:spcBef>
              <a:spcPct val="0"/>
            </a:spcBef>
            <a:spcAft>
              <a:spcPct val="35000"/>
            </a:spcAft>
            <a:buNone/>
          </a:pPr>
          <a:r>
            <a:rPr lang="en-US" sz="2600" kern="1200"/>
            <a:t>Các thao tác đọc/ghi với file</a:t>
          </a:r>
        </a:p>
      </dsp:txBody>
      <dsp:txXfrm>
        <a:off x="497" y="2515274"/>
        <a:ext cx="2013680" cy="1449849"/>
      </dsp:txXfrm>
    </dsp:sp>
    <dsp:sp modelId="{95341953-0D4A-41AD-865D-746823D050FD}">
      <dsp:nvSpPr>
        <dsp:cNvPr id="0" name=""/>
        <dsp:cNvSpPr/>
      </dsp:nvSpPr>
      <dsp:spPr>
        <a:xfrm>
          <a:off x="497" y="1548707"/>
          <a:ext cx="2013680" cy="96656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8907" tIns="165100" rIns="198907" bIns="165100" numCol="1" spcCol="1270" anchor="ctr" anchorCtr="0">
          <a:noAutofit/>
        </a:bodyPr>
        <a:lstStyle/>
        <a:p>
          <a:pPr marL="0" lvl="0" indent="0" algn="l" defTabSz="2000250">
            <a:lnSpc>
              <a:spcPct val="90000"/>
            </a:lnSpc>
            <a:spcBef>
              <a:spcPct val="0"/>
            </a:spcBef>
            <a:spcAft>
              <a:spcPct val="35000"/>
            </a:spcAft>
            <a:buNone/>
          </a:pPr>
          <a:r>
            <a:rPr lang="en-US" sz="4500" kern="1200"/>
            <a:t>01</a:t>
          </a:r>
        </a:p>
      </dsp:txBody>
      <dsp:txXfrm>
        <a:off x="497" y="1548707"/>
        <a:ext cx="2013680" cy="966566"/>
      </dsp:txXfrm>
    </dsp:sp>
    <dsp:sp modelId="{867877EF-3BB3-41E9-AC31-8041D3F60AED}">
      <dsp:nvSpPr>
        <dsp:cNvPr id="0" name=""/>
        <dsp:cNvSpPr/>
      </dsp:nvSpPr>
      <dsp:spPr>
        <a:xfrm>
          <a:off x="2175271" y="1548707"/>
          <a:ext cx="2013680" cy="2416416"/>
        </a:xfrm>
        <a:prstGeom prst="rect">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8907" tIns="0" rIns="198907" bIns="330200" numCol="1" spcCol="1270" anchor="t" anchorCtr="0">
          <a:noAutofit/>
        </a:bodyPr>
        <a:lstStyle/>
        <a:p>
          <a:pPr marL="0" lvl="0" indent="0" algn="l" defTabSz="1155700">
            <a:lnSpc>
              <a:spcPct val="90000"/>
            </a:lnSpc>
            <a:spcBef>
              <a:spcPct val="0"/>
            </a:spcBef>
            <a:spcAft>
              <a:spcPct val="35000"/>
            </a:spcAft>
            <a:buNone/>
          </a:pPr>
          <a:r>
            <a:rPr lang="en-US" sz="2600" kern="1200"/>
            <a:t>Cơ chế quản lý file trong linux</a:t>
          </a:r>
        </a:p>
      </dsp:txBody>
      <dsp:txXfrm>
        <a:off x="2175271" y="2515274"/>
        <a:ext cx="2013680" cy="1449849"/>
      </dsp:txXfrm>
    </dsp:sp>
    <dsp:sp modelId="{EDDDBBFC-9F8C-4602-B020-EFB93D3EFEA9}">
      <dsp:nvSpPr>
        <dsp:cNvPr id="0" name=""/>
        <dsp:cNvSpPr/>
      </dsp:nvSpPr>
      <dsp:spPr>
        <a:xfrm>
          <a:off x="2175271" y="1548707"/>
          <a:ext cx="2013680" cy="96656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8907" tIns="165100" rIns="198907" bIns="165100" numCol="1" spcCol="1270" anchor="ctr" anchorCtr="0">
          <a:noAutofit/>
        </a:bodyPr>
        <a:lstStyle/>
        <a:p>
          <a:pPr marL="0" lvl="0" indent="0" algn="l" defTabSz="2000250">
            <a:lnSpc>
              <a:spcPct val="90000"/>
            </a:lnSpc>
            <a:spcBef>
              <a:spcPct val="0"/>
            </a:spcBef>
            <a:spcAft>
              <a:spcPct val="35000"/>
            </a:spcAft>
            <a:buNone/>
          </a:pPr>
          <a:r>
            <a:rPr lang="en-US" sz="4500" kern="1200"/>
            <a:t>02</a:t>
          </a:r>
        </a:p>
      </dsp:txBody>
      <dsp:txXfrm>
        <a:off x="2175271" y="1548707"/>
        <a:ext cx="2013680" cy="966566"/>
      </dsp:txXfrm>
    </dsp:sp>
    <dsp:sp modelId="{1212A43E-E4E8-40D7-83A6-F339AE180783}">
      <dsp:nvSpPr>
        <dsp:cNvPr id="0" name=""/>
        <dsp:cNvSpPr/>
      </dsp:nvSpPr>
      <dsp:spPr>
        <a:xfrm>
          <a:off x="4350046" y="1548707"/>
          <a:ext cx="2013680" cy="2416416"/>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8907" tIns="0" rIns="198907" bIns="330200" numCol="1" spcCol="1270" anchor="t" anchorCtr="0">
          <a:noAutofit/>
        </a:bodyPr>
        <a:lstStyle/>
        <a:p>
          <a:pPr marL="0" lvl="0" indent="0" algn="l" defTabSz="1155700">
            <a:lnSpc>
              <a:spcPct val="90000"/>
            </a:lnSpc>
            <a:spcBef>
              <a:spcPct val="0"/>
            </a:spcBef>
            <a:spcAft>
              <a:spcPct val="35000"/>
            </a:spcAft>
            <a:buNone/>
          </a:pPr>
          <a:r>
            <a:rPr lang="en-US" sz="2600" kern="1200"/>
            <a:t>Locking File</a:t>
          </a:r>
        </a:p>
      </dsp:txBody>
      <dsp:txXfrm>
        <a:off x="4350046" y="2515274"/>
        <a:ext cx="2013680" cy="1449849"/>
      </dsp:txXfrm>
    </dsp:sp>
    <dsp:sp modelId="{81919D54-7A29-4B2F-8BD4-95F988E2C6F2}">
      <dsp:nvSpPr>
        <dsp:cNvPr id="0" name=""/>
        <dsp:cNvSpPr/>
      </dsp:nvSpPr>
      <dsp:spPr>
        <a:xfrm>
          <a:off x="4350046" y="1548707"/>
          <a:ext cx="2013680" cy="96656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8907" tIns="165100" rIns="198907" bIns="165100" numCol="1" spcCol="1270" anchor="ctr" anchorCtr="0">
          <a:noAutofit/>
        </a:bodyPr>
        <a:lstStyle/>
        <a:p>
          <a:pPr marL="0" lvl="0" indent="0" algn="l" defTabSz="2000250">
            <a:lnSpc>
              <a:spcPct val="90000"/>
            </a:lnSpc>
            <a:spcBef>
              <a:spcPct val="0"/>
            </a:spcBef>
            <a:spcAft>
              <a:spcPct val="35000"/>
            </a:spcAft>
            <a:buNone/>
          </a:pPr>
          <a:r>
            <a:rPr lang="en-US" sz="4500" kern="1200"/>
            <a:t>03</a:t>
          </a:r>
        </a:p>
      </dsp:txBody>
      <dsp:txXfrm>
        <a:off x="4350046" y="1548707"/>
        <a:ext cx="2013680" cy="96656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0EA517-E501-4CA8-AB90-E9279BB9084E}" type="datetimeFigureOut">
              <a:rPr lang="en-US" smtClean="0"/>
              <a:t>2/11/2022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2F58D5-BC38-4BCB-8360-1EF771A3CE08}"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lixir.bootlin.com/linux/latest/source/include"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s://elixir.bootlin.com/linux/latest/source/include/linux/sched.h" TargetMode="External"/><Relationship Id="rId4" Type="http://schemas.openxmlformats.org/officeDocument/2006/relationships/hyperlink" Target="https://elixir.bootlin.com/linux/latest/source/include/linux"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2F58D5-BC38-4BCB-8360-1EF771A3CE08}"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just" fontAlgn="auto" hangingPunct="1">
              <a:lnSpc>
                <a:spcPct val="150000"/>
              </a:lnSpc>
              <a:spcBef>
                <a:spcPts val="0"/>
              </a:spcBef>
              <a:spcAft>
                <a:spcPts val="800"/>
              </a:spcAft>
              <a:buFont typeface="Arial" panose="020B0604020202020204" pitchFamily="34" charset="0"/>
              <a:buChar char="•"/>
            </a:pPr>
            <a:r>
              <a:rPr lang="en-US" sz="1200">
                <a:effectLst/>
                <a:latin typeface="Times New Roman" panose="02020603050405020304" pitchFamily="18" charset="0"/>
                <a:ea typeface="Times New Roman" panose="02020603050405020304" pitchFamily="18" charset="0"/>
              </a:rPr>
              <a:t>Two different FDs referring to same OFD share file offset </a:t>
            </a:r>
          </a:p>
          <a:p>
            <a:pPr marL="628650" marR="0" lvl="1" indent="-171450" algn="just" fontAlgn="auto" hangingPunct="1">
              <a:lnSpc>
                <a:spcPct val="150000"/>
              </a:lnSpc>
              <a:spcBef>
                <a:spcPts val="0"/>
              </a:spcBef>
              <a:spcAft>
                <a:spcPts val="800"/>
              </a:spcAft>
              <a:buFont typeface="Courier New" panose="02070309020205020404" pitchFamily="49" charset="0"/>
              <a:buChar char="o"/>
            </a:pPr>
            <a:r>
              <a:rPr lang="en-US" sz="1200">
                <a:effectLst/>
                <a:latin typeface="Times New Roman" panose="02020603050405020304" pitchFamily="18" charset="0"/>
                <a:ea typeface="Times New Roman" panose="02020603050405020304" pitchFamily="18" charset="0"/>
              </a:rPr>
              <a:t>(File offset == location for next read()/write()) </a:t>
            </a:r>
          </a:p>
          <a:p>
            <a:pPr marL="628650" marR="0" lvl="1" indent="-171450" algn="just" fontAlgn="auto" hangingPunct="1">
              <a:lnSpc>
                <a:spcPct val="150000"/>
              </a:lnSpc>
              <a:spcBef>
                <a:spcPts val="0"/>
              </a:spcBef>
              <a:spcAft>
                <a:spcPts val="800"/>
              </a:spcAft>
              <a:buFont typeface="Courier New" panose="02070309020205020404" pitchFamily="49" charset="0"/>
              <a:buChar char="o"/>
            </a:pPr>
            <a:r>
              <a:rPr lang="en-US" sz="1200">
                <a:effectLst/>
                <a:latin typeface="Times New Roman" panose="02020603050405020304" pitchFamily="18" charset="0"/>
                <a:ea typeface="Times New Roman" panose="02020603050405020304" pitchFamily="18" charset="0"/>
              </a:rPr>
              <a:t>Changes (read(), write(), lseek()) via one FD visible via other FD </a:t>
            </a:r>
          </a:p>
          <a:p>
            <a:pPr marL="171450" marR="0" lvl="0" indent="-171450" algn="just" fontAlgn="auto" hangingPunct="1">
              <a:lnSpc>
                <a:spcPct val="150000"/>
              </a:lnSpc>
              <a:spcBef>
                <a:spcPts val="0"/>
              </a:spcBef>
              <a:spcAft>
                <a:spcPts val="800"/>
              </a:spcAft>
              <a:buFont typeface="Arial" panose="020B0604020202020204" pitchFamily="34" charset="0"/>
              <a:buChar char="•"/>
            </a:pPr>
            <a:r>
              <a:rPr lang="en-US" sz="1200">
                <a:effectLst/>
                <a:latin typeface="Times New Roman" panose="02020603050405020304" pitchFamily="18" charset="0"/>
                <a:ea typeface="Times New Roman" panose="02020603050405020304" pitchFamily="18" charset="0"/>
              </a:rPr>
              <a:t>Applies to both intraprocess &amp; interprocess sharing of OFD Similar scope rules for status flags (O_APPEND, O_SYNC, . . . ) </a:t>
            </a:r>
          </a:p>
          <a:p>
            <a:pPr marL="628650" marR="0" lvl="1" indent="-171450" algn="just" fontAlgn="auto" hangingPunct="1">
              <a:lnSpc>
                <a:spcPct val="150000"/>
              </a:lnSpc>
              <a:spcBef>
                <a:spcPts val="0"/>
              </a:spcBef>
              <a:spcAft>
                <a:spcPts val="800"/>
              </a:spcAft>
              <a:buFont typeface="Courier New" panose="02070309020205020404" pitchFamily="49" charset="0"/>
              <a:buChar char="o"/>
            </a:pPr>
            <a:r>
              <a:rPr lang="en-US" sz="1200">
                <a:effectLst/>
                <a:latin typeface="Times New Roman" panose="02020603050405020304" pitchFamily="18" charset="0"/>
                <a:ea typeface="Times New Roman" panose="02020603050405020304" pitchFamily="18" charset="0"/>
              </a:rPr>
              <a:t>Changes via one FD are visible via other FD (fcntl(F_SETFL) and fcntl(F_GETFL)) </a:t>
            </a:r>
          </a:p>
          <a:p>
            <a:pPr marL="171450" marR="0" lvl="0" indent="-171450" algn="just" fontAlgn="auto" hangingPunct="1">
              <a:lnSpc>
                <a:spcPct val="150000"/>
              </a:lnSpc>
              <a:spcBef>
                <a:spcPts val="0"/>
              </a:spcBef>
              <a:spcAft>
                <a:spcPts val="800"/>
              </a:spcAft>
              <a:buFont typeface="Arial" panose="020B0604020202020204" pitchFamily="34" charset="0"/>
              <a:buChar char="•"/>
            </a:pPr>
            <a:r>
              <a:rPr lang="en-US" sz="1200">
                <a:effectLst/>
                <a:latin typeface="Times New Roman" panose="02020603050405020304" pitchFamily="18" charset="0"/>
                <a:ea typeface="Times New Roman" panose="02020603050405020304" pitchFamily="18" charset="0"/>
              </a:rPr>
              <a:t>Conversely, changes to FD flags (held in FD table) are private to each process and FD</a:t>
            </a:r>
          </a:p>
        </p:txBody>
      </p:sp>
      <p:sp>
        <p:nvSpPr>
          <p:cNvPr id="4" name="Slide Number Placeholder 3"/>
          <p:cNvSpPr>
            <a:spLocks noGrp="1"/>
          </p:cNvSpPr>
          <p:nvPr>
            <p:ph type="sldNum" sz="quarter" idx="5"/>
          </p:nvPr>
        </p:nvSpPr>
        <p:spPr/>
        <p:txBody>
          <a:bodyPr/>
          <a:lstStyle/>
          <a:p>
            <a:fld id="{8D2F58D5-BC38-4BCB-8360-1EF771A3CE08}" type="slidenum">
              <a:rPr lang="en-US" smtClean="0"/>
              <a:t>10</a:t>
            </a:fld>
            <a:endParaRPr lang="en-US"/>
          </a:p>
        </p:txBody>
      </p:sp>
    </p:spTree>
    <p:extLst>
      <p:ext uri="{BB962C8B-B14F-4D97-AF65-F5344CB8AC3E}">
        <p14:creationId xmlns:p14="http://schemas.microsoft.com/office/powerpoint/2010/main" val="2507570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just" fontAlgn="auto" hangingPunct="1">
              <a:lnSpc>
                <a:spcPct val="150000"/>
              </a:lnSpc>
              <a:spcBef>
                <a:spcPts val="0"/>
              </a:spcBef>
              <a:spcAft>
                <a:spcPts val="800"/>
              </a:spcAft>
              <a:buFont typeface="Arial" panose="020B0604020202020204" pitchFamily="34" charset="0"/>
              <a:buChar char="•"/>
            </a:pPr>
            <a:r>
              <a:rPr lang="en-US" sz="1200">
                <a:effectLst/>
                <a:latin typeface="Times New Roman" panose="02020603050405020304" pitchFamily="18" charset="0"/>
                <a:ea typeface="Times New Roman" panose="02020603050405020304" pitchFamily="18" charset="0"/>
              </a:rPr>
              <a:t>Two different FDs referring to same OFD share file offset </a:t>
            </a:r>
          </a:p>
          <a:p>
            <a:pPr marL="628650" marR="0" lvl="1" indent="-171450" algn="just" fontAlgn="auto" hangingPunct="1">
              <a:lnSpc>
                <a:spcPct val="150000"/>
              </a:lnSpc>
              <a:spcBef>
                <a:spcPts val="0"/>
              </a:spcBef>
              <a:spcAft>
                <a:spcPts val="800"/>
              </a:spcAft>
              <a:buFont typeface="Courier New" panose="02070309020205020404" pitchFamily="49" charset="0"/>
              <a:buChar char="o"/>
            </a:pPr>
            <a:r>
              <a:rPr lang="en-US" sz="1200">
                <a:effectLst/>
                <a:latin typeface="Times New Roman" panose="02020603050405020304" pitchFamily="18" charset="0"/>
                <a:ea typeface="Times New Roman" panose="02020603050405020304" pitchFamily="18" charset="0"/>
              </a:rPr>
              <a:t>(File offset == location for next read()/write()) </a:t>
            </a:r>
          </a:p>
          <a:p>
            <a:pPr marL="628650" marR="0" lvl="1" indent="-171450" algn="just" fontAlgn="auto" hangingPunct="1">
              <a:lnSpc>
                <a:spcPct val="150000"/>
              </a:lnSpc>
              <a:spcBef>
                <a:spcPts val="0"/>
              </a:spcBef>
              <a:spcAft>
                <a:spcPts val="800"/>
              </a:spcAft>
              <a:buFont typeface="Courier New" panose="02070309020205020404" pitchFamily="49" charset="0"/>
              <a:buChar char="o"/>
            </a:pPr>
            <a:r>
              <a:rPr lang="en-US" sz="1200">
                <a:effectLst/>
                <a:latin typeface="Times New Roman" panose="02020603050405020304" pitchFamily="18" charset="0"/>
                <a:ea typeface="Times New Roman" panose="02020603050405020304" pitchFamily="18" charset="0"/>
              </a:rPr>
              <a:t>Changes (read(), write(), lseek()) via one FD visible via other FD </a:t>
            </a:r>
          </a:p>
          <a:p>
            <a:pPr marL="171450" marR="0" lvl="0" indent="-171450" algn="just" fontAlgn="auto" hangingPunct="1">
              <a:lnSpc>
                <a:spcPct val="150000"/>
              </a:lnSpc>
              <a:spcBef>
                <a:spcPts val="0"/>
              </a:spcBef>
              <a:spcAft>
                <a:spcPts val="800"/>
              </a:spcAft>
              <a:buFont typeface="Arial" panose="020B0604020202020204" pitchFamily="34" charset="0"/>
              <a:buChar char="•"/>
            </a:pPr>
            <a:r>
              <a:rPr lang="en-US" sz="1200">
                <a:effectLst/>
                <a:latin typeface="Times New Roman" panose="02020603050405020304" pitchFamily="18" charset="0"/>
                <a:ea typeface="Times New Roman" panose="02020603050405020304" pitchFamily="18" charset="0"/>
              </a:rPr>
              <a:t>Applies to both intraprocess &amp; interprocess sharing of OFD Similar scope rules for status flags (O_APPEND, O_SYNC, . . . ) </a:t>
            </a:r>
          </a:p>
          <a:p>
            <a:pPr marL="628650" marR="0" lvl="1" indent="-171450" algn="just" fontAlgn="auto" hangingPunct="1">
              <a:lnSpc>
                <a:spcPct val="150000"/>
              </a:lnSpc>
              <a:spcBef>
                <a:spcPts val="0"/>
              </a:spcBef>
              <a:spcAft>
                <a:spcPts val="800"/>
              </a:spcAft>
              <a:buFont typeface="Courier New" panose="02070309020205020404" pitchFamily="49" charset="0"/>
              <a:buChar char="o"/>
            </a:pPr>
            <a:r>
              <a:rPr lang="en-US" sz="1200">
                <a:effectLst/>
                <a:latin typeface="Times New Roman" panose="02020603050405020304" pitchFamily="18" charset="0"/>
                <a:ea typeface="Times New Roman" panose="02020603050405020304" pitchFamily="18" charset="0"/>
              </a:rPr>
              <a:t>Changes via one FD are visible via other FD (fcntl(F_SETFL) and fcntl(F_GETFL)) </a:t>
            </a:r>
          </a:p>
          <a:p>
            <a:pPr marL="171450" marR="0" lvl="0" indent="-171450" algn="just" fontAlgn="auto" hangingPunct="1">
              <a:lnSpc>
                <a:spcPct val="150000"/>
              </a:lnSpc>
              <a:spcBef>
                <a:spcPts val="0"/>
              </a:spcBef>
              <a:spcAft>
                <a:spcPts val="800"/>
              </a:spcAft>
              <a:buFont typeface="Arial" panose="020B0604020202020204" pitchFamily="34" charset="0"/>
              <a:buChar char="•"/>
            </a:pPr>
            <a:r>
              <a:rPr lang="en-US" sz="1200">
                <a:effectLst/>
                <a:latin typeface="Times New Roman" panose="02020603050405020304" pitchFamily="18" charset="0"/>
                <a:ea typeface="Times New Roman" panose="02020603050405020304" pitchFamily="18" charset="0"/>
              </a:rPr>
              <a:t>Conversely, changes to FD flags (held in FD table) are private to each process and FD</a:t>
            </a:r>
          </a:p>
        </p:txBody>
      </p:sp>
      <p:sp>
        <p:nvSpPr>
          <p:cNvPr id="4" name="Slide Number Placeholder 3"/>
          <p:cNvSpPr>
            <a:spLocks noGrp="1"/>
          </p:cNvSpPr>
          <p:nvPr>
            <p:ph type="sldNum" sz="quarter" idx="5"/>
          </p:nvPr>
        </p:nvSpPr>
        <p:spPr/>
        <p:txBody>
          <a:bodyPr/>
          <a:lstStyle/>
          <a:p>
            <a:fld id="{8D2F58D5-BC38-4BCB-8360-1EF771A3CE08}" type="slidenum">
              <a:rPr lang="en-US" smtClean="0"/>
              <a:t>11</a:t>
            </a:fld>
            <a:endParaRPr lang="en-US"/>
          </a:p>
        </p:txBody>
      </p:sp>
    </p:spTree>
    <p:extLst>
      <p:ext uri="{BB962C8B-B14F-4D97-AF65-F5344CB8AC3E}">
        <p14:creationId xmlns:p14="http://schemas.microsoft.com/office/powerpoint/2010/main" val="20120105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just" fontAlgn="auto" hangingPunct="1">
              <a:lnSpc>
                <a:spcPct val="150000"/>
              </a:lnSpc>
              <a:spcBef>
                <a:spcPts val="0"/>
              </a:spcBef>
              <a:spcAft>
                <a:spcPts val="800"/>
              </a:spcAft>
              <a:buFont typeface="Arial" panose="020B0604020202020204" pitchFamily="34" charset="0"/>
              <a:buChar char="•"/>
            </a:pPr>
            <a:r>
              <a:rPr lang="en-US" sz="1200">
                <a:effectLst/>
                <a:latin typeface="Times New Roman" panose="02020603050405020304" pitchFamily="18" charset="0"/>
                <a:ea typeface="Times New Roman" panose="02020603050405020304" pitchFamily="18" charset="0"/>
              </a:rPr>
              <a:t>Two different FDs referring to same OFD share file offset </a:t>
            </a:r>
          </a:p>
          <a:p>
            <a:pPr marL="628650" marR="0" lvl="1" indent="-171450" algn="just" fontAlgn="auto" hangingPunct="1">
              <a:lnSpc>
                <a:spcPct val="150000"/>
              </a:lnSpc>
              <a:spcBef>
                <a:spcPts val="0"/>
              </a:spcBef>
              <a:spcAft>
                <a:spcPts val="800"/>
              </a:spcAft>
              <a:buFont typeface="Courier New" panose="02070309020205020404" pitchFamily="49" charset="0"/>
              <a:buChar char="o"/>
            </a:pPr>
            <a:r>
              <a:rPr lang="en-US" sz="1200">
                <a:effectLst/>
                <a:latin typeface="Times New Roman" panose="02020603050405020304" pitchFamily="18" charset="0"/>
                <a:ea typeface="Times New Roman" panose="02020603050405020304" pitchFamily="18" charset="0"/>
              </a:rPr>
              <a:t>(File offset == location for next read()/write()) </a:t>
            </a:r>
          </a:p>
          <a:p>
            <a:pPr marL="628650" marR="0" lvl="1" indent="-171450" algn="just" fontAlgn="auto" hangingPunct="1">
              <a:lnSpc>
                <a:spcPct val="150000"/>
              </a:lnSpc>
              <a:spcBef>
                <a:spcPts val="0"/>
              </a:spcBef>
              <a:spcAft>
                <a:spcPts val="800"/>
              </a:spcAft>
              <a:buFont typeface="Courier New" panose="02070309020205020404" pitchFamily="49" charset="0"/>
              <a:buChar char="o"/>
            </a:pPr>
            <a:r>
              <a:rPr lang="en-US" sz="1200">
                <a:effectLst/>
                <a:latin typeface="Times New Roman" panose="02020603050405020304" pitchFamily="18" charset="0"/>
                <a:ea typeface="Times New Roman" panose="02020603050405020304" pitchFamily="18" charset="0"/>
              </a:rPr>
              <a:t>Changes (read(), write(), lseek()) via one FD visible via other FD </a:t>
            </a:r>
          </a:p>
          <a:p>
            <a:pPr marL="171450" marR="0" lvl="0" indent="-171450" algn="just" fontAlgn="auto" hangingPunct="1">
              <a:lnSpc>
                <a:spcPct val="150000"/>
              </a:lnSpc>
              <a:spcBef>
                <a:spcPts val="0"/>
              </a:spcBef>
              <a:spcAft>
                <a:spcPts val="800"/>
              </a:spcAft>
              <a:buFont typeface="Arial" panose="020B0604020202020204" pitchFamily="34" charset="0"/>
              <a:buChar char="•"/>
            </a:pPr>
            <a:r>
              <a:rPr lang="en-US" sz="1200">
                <a:effectLst/>
                <a:latin typeface="Times New Roman" panose="02020603050405020304" pitchFamily="18" charset="0"/>
                <a:ea typeface="Times New Roman" panose="02020603050405020304" pitchFamily="18" charset="0"/>
              </a:rPr>
              <a:t>Applies to both intraprocess &amp; interprocess sharing of OFD Similar scope rules for status flags (O_APPEND, O_SYNC, . . . ) </a:t>
            </a:r>
          </a:p>
          <a:p>
            <a:pPr marL="628650" marR="0" lvl="1" indent="-171450" algn="just" fontAlgn="auto" hangingPunct="1">
              <a:lnSpc>
                <a:spcPct val="150000"/>
              </a:lnSpc>
              <a:spcBef>
                <a:spcPts val="0"/>
              </a:spcBef>
              <a:spcAft>
                <a:spcPts val="800"/>
              </a:spcAft>
              <a:buFont typeface="Courier New" panose="02070309020205020404" pitchFamily="49" charset="0"/>
              <a:buChar char="o"/>
            </a:pPr>
            <a:r>
              <a:rPr lang="en-US" sz="1200">
                <a:effectLst/>
                <a:latin typeface="Times New Roman" panose="02020603050405020304" pitchFamily="18" charset="0"/>
                <a:ea typeface="Times New Roman" panose="02020603050405020304" pitchFamily="18" charset="0"/>
              </a:rPr>
              <a:t>Changes via one FD are visible via other FD (fcntl(F_SETFL) and fcntl(F_GETFL)) </a:t>
            </a:r>
          </a:p>
          <a:p>
            <a:pPr marL="171450" marR="0" lvl="0" indent="-171450" algn="just" fontAlgn="auto" hangingPunct="1">
              <a:lnSpc>
                <a:spcPct val="150000"/>
              </a:lnSpc>
              <a:spcBef>
                <a:spcPts val="0"/>
              </a:spcBef>
              <a:spcAft>
                <a:spcPts val="800"/>
              </a:spcAft>
              <a:buFont typeface="Arial" panose="020B0604020202020204" pitchFamily="34" charset="0"/>
              <a:buChar char="•"/>
            </a:pPr>
            <a:r>
              <a:rPr lang="en-US" sz="1200">
                <a:effectLst/>
                <a:latin typeface="Times New Roman" panose="02020603050405020304" pitchFamily="18" charset="0"/>
                <a:ea typeface="Times New Roman" panose="02020603050405020304" pitchFamily="18" charset="0"/>
              </a:rPr>
              <a:t>Conversely, changes to FD flags (held in FD table) are private to each process and FD</a:t>
            </a:r>
          </a:p>
        </p:txBody>
      </p:sp>
      <p:sp>
        <p:nvSpPr>
          <p:cNvPr id="4" name="Slide Number Placeholder 3"/>
          <p:cNvSpPr>
            <a:spLocks noGrp="1"/>
          </p:cNvSpPr>
          <p:nvPr>
            <p:ph type="sldNum" sz="quarter" idx="5"/>
          </p:nvPr>
        </p:nvSpPr>
        <p:spPr/>
        <p:txBody>
          <a:bodyPr/>
          <a:lstStyle/>
          <a:p>
            <a:fld id="{8D2F58D5-BC38-4BCB-8360-1EF771A3CE08}" type="slidenum">
              <a:rPr lang="en-US" smtClean="0"/>
              <a:t>12</a:t>
            </a:fld>
            <a:endParaRPr lang="en-US"/>
          </a:p>
        </p:txBody>
      </p:sp>
    </p:spTree>
    <p:extLst>
      <p:ext uri="{BB962C8B-B14F-4D97-AF65-F5344CB8AC3E}">
        <p14:creationId xmlns:p14="http://schemas.microsoft.com/office/powerpoint/2010/main" val="20899414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just" fontAlgn="auto" hangingPunct="1">
              <a:lnSpc>
                <a:spcPct val="150000"/>
              </a:lnSpc>
              <a:spcBef>
                <a:spcPts val="0"/>
              </a:spcBef>
              <a:spcAft>
                <a:spcPts val="800"/>
              </a:spcAft>
              <a:buFont typeface="Arial" panose="020B0604020202020204" pitchFamily="34" charset="0"/>
              <a:buChar char="•"/>
            </a:pPr>
            <a:r>
              <a:rPr lang="en-US" sz="1200">
                <a:effectLst/>
                <a:latin typeface="Times New Roman" panose="02020603050405020304" pitchFamily="18" charset="0"/>
                <a:ea typeface="Times New Roman" panose="02020603050405020304" pitchFamily="18" charset="0"/>
              </a:rPr>
              <a:t>Two different FDs referring to same OFD share file offset </a:t>
            </a:r>
          </a:p>
          <a:p>
            <a:pPr marL="628650" marR="0" lvl="1" indent="-171450" algn="just" fontAlgn="auto" hangingPunct="1">
              <a:lnSpc>
                <a:spcPct val="150000"/>
              </a:lnSpc>
              <a:spcBef>
                <a:spcPts val="0"/>
              </a:spcBef>
              <a:spcAft>
                <a:spcPts val="800"/>
              </a:spcAft>
              <a:buFont typeface="Courier New" panose="02070309020205020404" pitchFamily="49" charset="0"/>
              <a:buChar char="o"/>
            </a:pPr>
            <a:r>
              <a:rPr lang="en-US" sz="1200">
                <a:effectLst/>
                <a:latin typeface="Times New Roman" panose="02020603050405020304" pitchFamily="18" charset="0"/>
                <a:ea typeface="Times New Roman" panose="02020603050405020304" pitchFamily="18" charset="0"/>
              </a:rPr>
              <a:t>(File offset == location for next read()/write()) </a:t>
            </a:r>
          </a:p>
          <a:p>
            <a:pPr marL="628650" marR="0" lvl="1" indent="-171450" algn="just" fontAlgn="auto" hangingPunct="1">
              <a:lnSpc>
                <a:spcPct val="150000"/>
              </a:lnSpc>
              <a:spcBef>
                <a:spcPts val="0"/>
              </a:spcBef>
              <a:spcAft>
                <a:spcPts val="800"/>
              </a:spcAft>
              <a:buFont typeface="Courier New" panose="02070309020205020404" pitchFamily="49" charset="0"/>
              <a:buChar char="o"/>
            </a:pPr>
            <a:r>
              <a:rPr lang="en-US" sz="1200">
                <a:effectLst/>
                <a:latin typeface="Times New Roman" panose="02020603050405020304" pitchFamily="18" charset="0"/>
                <a:ea typeface="Times New Roman" panose="02020603050405020304" pitchFamily="18" charset="0"/>
              </a:rPr>
              <a:t>Changes (read(), write(), lseek()) via one FD visible via other FD </a:t>
            </a:r>
          </a:p>
          <a:p>
            <a:pPr marL="171450" marR="0" lvl="0" indent="-171450" algn="just" fontAlgn="auto" hangingPunct="1">
              <a:lnSpc>
                <a:spcPct val="150000"/>
              </a:lnSpc>
              <a:spcBef>
                <a:spcPts val="0"/>
              </a:spcBef>
              <a:spcAft>
                <a:spcPts val="800"/>
              </a:spcAft>
              <a:buFont typeface="Arial" panose="020B0604020202020204" pitchFamily="34" charset="0"/>
              <a:buChar char="•"/>
            </a:pPr>
            <a:r>
              <a:rPr lang="en-US" sz="1200">
                <a:effectLst/>
                <a:latin typeface="Times New Roman" panose="02020603050405020304" pitchFamily="18" charset="0"/>
                <a:ea typeface="Times New Roman" panose="02020603050405020304" pitchFamily="18" charset="0"/>
              </a:rPr>
              <a:t>Applies to both intraprocess &amp; interprocess sharing of OFD Similar scope rules for status flags (O_APPEND, O_SYNC, . . . ) </a:t>
            </a:r>
          </a:p>
          <a:p>
            <a:pPr marL="628650" marR="0" lvl="1" indent="-171450" algn="just" fontAlgn="auto" hangingPunct="1">
              <a:lnSpc>
                <a:spcPct val="150000"/>
              </a:lnSpc>
              <a:spcBef>
                <a:spcPts val="0"/>
              </a:spcBef>
              <a:spcAft>
                <a:spcPts val="800"/>
              </a:spcAft>
              <a:buFont typeface="Courier New" panose="02070309020205020404" pitchFamily="49" charset="0"/>
              <a:buChar char="o"/>
            </a:pPr>
            <a:r>
              <a:rPr lang="en-US" sz="1200">
                <a:effectLst/>
                <a:latin typeface="Times New Roman" panose="02020603050405020304" pitchFamily="18" charset="0"/>
                <a:ea typeface="Times New Roman" panose="02020603050405020304" pitchFamily="18" charset="0"/>
              </a:rPr>
              <a:t>Changes via one FD are visible via other FD (fcntl(F_SETFL) and fcntl(F_GETFL)) </a:t>
            </a:r>
          </a:p>
          <a:p>
            <a:pPr marL="171450" marR="0" lvl="0" indent="-171450" algn="just" fontAlgn="auto" hangingPunct="1">
              <a:lnSpc>
                <a:spcPct val="150000"/>
              </a:lnSpc>
              <a:spcBef>
                <a:spcPts val="0"/>
              </a:spcBef>
              <a:spcAft>
                <a:spcPts val="800"/>
              </a:spcAft>
              <a:buFont typeface="Arial" panose="020B0604020202020204" pitchFamily="34" charset="0"/>
              <a:buChar char="•"/>
            </a:pPr>
            <a:r>
              <a:rPr lang="en-US" sz="1200">
                <a:effectLst/>
                <a:latin typeface="Times New Roman" panose="02020603050405020304" pitchFamily="18" charset="0"/>
                <a:ea typeface="Times New Roman" panose="02020603050405020304" pitchFamily="18" charset="0"/>
              </a:rPr>
              <a:t>Conversely, changes to FD flags (held in FD table) are private to each process and FD</a:t>
            </a:r>
          </a:p>
        </p:txBody>
      </p:sp>
      <p:sp>
        <p:nvSpPr>
          <p:cNvPr id="4" name="Slide Number Placeholder 3"/>
          <p:cNvSpPr>
            <a:spLocks noGrp="1"/>
          </p:cNvSpPr>
          <p:nvPr>
            <p:ph type="sldNum" sz="quarter" idx="5"/>
          </p:nvPr>
        </p:nvSpPr>
        <p:spPr/>
        <p:txBody>
          <a:bodyPr/>
          <a:lstStyle/>
          <a:p>
            <a:fld id="{8D2F58D5-BC38-4BCB-8360-1EF771A3CE08}" type="slidenum">
              <a:rPr lang="en-US" smtClean="0"/>
              <a:t>13</a:t>
            </a:fld>
            <a:endParaRPr lang="en-US"/>
          </a:p>
        </p:txBody>
      </p:sp>
    </p:spTree>
    <p:extLst>
      <p:ext uri="{BB962C8B-B14F-4D97-AF65-F5344CB8AC3E}">
        <p14:creationId xmlns:p14="http://schemas.microsoft.com/office/powerpoint/2010/main" val="5692019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just" fontAlgn="auto" hangingPunct="1">
              <a:lnSpc>
                <a:spcPct val="150000"/>
              </a:lnSpc>
              <a:spcBef>
                <a:spcPts val="0"/>
              </a:spcBef>
              <a:spcAft>
                <a:spcPts val="800"/>
              </a:spcAft>
              <a:buFont typeface="Arial" panose="020B0604020202020204" pitchFamily="34" charset="0"/>
              <a:buChar char="•"/>
            </a:pPr>
            <a:r>
              <a:rPr lang="en-US" sz="1200">
                <a:effectLst/>
                <a:latin typeface="Times New Roman" panose="02020603050405020304" pitchFamily="18" charset="0"/>
                <a:ea typeface="Times New Roman" panose="02020603050405020304" pitchFamily="18" charset="0"/>
              </a:rPr>
              <a:t>Two different FDs referring to same OFD share file offset </a:t>
            </a:r>
          </a:p>
          <a:p>
            <a:pPr marL="628650" marR="0" lvl="1" indent="-171450" algn="just" fontAlgn="auto" hangingPunct="1">
              <a:lnSpc>
                <a:spcPct val="150000"/>
              </a:lnSpc>
              <a:spcBef>
                <a:spcPts val="0"/>
              </a:spcBef>
              <a:spcAft>
                <a:spcPts val="800"/>
              </a:spcAft>
              <a:buFont typeface="Courier New" panose="02070309020205020404" pitchFamily="49" charset="0"/>
              <a:buChar char="o"/>
            </a:pPr>
            <a:r>
              <a:rPr lang="en-US" sz="1200">
                <a:effectLst/>
                <a:latin typeface="Times New Roman" panose="02020603050405020304" pitchFamily="18" charset="0"/>
                <a:ea typeface="Times New Roman" panose="02020603050405020304" pitchFamily="18" charset="0"/>
              </a:rPr>
              <a:t>(File offset == location for next read()/write()) </a:t>
            </a:r>
          </a:p>
          <a:p>
            <a:pPr marL="628650" marR="0" lvl="1" indent="-171450" algn="just" fontAlgn="auto" hangingPunct="1">
              <a:lnSpc>
                <a:spcPct val="150000"/>
              </a:lnSpc>
              <a:spcBef>
                <a:spcPts val="0"/>
              </a:spcBef>
              <a:spcAft>
                <a:spcPts val="800"/>
              </a:spcAft>
              <a:buFont typeface="Courier New" panose="02070309020205020404" pitchFamily="49" charset="0"/>
              <a:buChar char="o"/>
            </a:pPr>
            <a:r>
              <a:rPr lang="en-US" sz="1200">
                <a:effectLst/>
                <a:latin typeface="Times New Roman" panose="02020603050405020304" pitchFamily="18" charset="0"/>
                <a:ea typeface="Times New Roman" panose="02020603050405020304" pitchFamily="18" charset="0"/>
              </a:rPr>
              <a:t>Changes (read(), write(), lseek()) via one FD visible via other FD </a:t>
            </a:r>
          </a:p>
          <a:p>
            <a:pPr marL="171450" marR="0" lvl="0" indent="-171450" algn="just" fontAlgn="auto" hangingPunct="1">
              <a:lnSpc>
                <a:spcPct val="150000"/>
              </a:lnSpc>
              <a:spcBef>
                <a:spcPts val="0"/>
              </a:spcBef>
              <a:spcAft>
                <a:spcPts val="800"/>
              </a:spcAft>
              <a:buFont typeface="Arial" panose="020B0604020202020204" pitchFamily="34" charset="0"/>
              <a:buChar char="•"/>
            </a:pPr>
            <a:r>
              <a:rPr lang="en-US" sz="1200">
                <a:effectLst/>
                <a:latin typeface="Times New Roman" panose="02020603050405020304" pitchFamily="18" charset="0"/>
                <a:ea typeface="Times New Roman" panose="02020603050405020304" pitchFamily="18" charset="0"/>
              </a:rPr>
              <a:t>Applies to both intraprocess &amp; interprocess sharing of OFD Similar scope rules for status flags (O_APPEND, O_SYNC, . . . ) </a:t>
            </a:r>
          </a:p>
          <a:p>
            <a:pPr marL="628650" marR="0" lvl="1" indent="-171450" algn="just" fontAlgn="auto" hangingPunct="1">
              <a:lnSpc>
                <a:spcPct val="150000"/>
              </a:lnSpc>
              <a:spcBef>
                <a:spcPts val="0"/>
              </a:spcBef>
              <a:spcAft>
                <a:spcPts val="800"/>
              </a:spcAft>
              <a:buFont typeface="Courier New" panose="02070309020205020404" pitchFamily="49" charset="0"/>
              <a:buChar char="o"/>
            </a:pPr>
            <a:r>
              <a:rPr lang="en-US" sz="1200">
                <a:effectLst/>
                <a:latin typeface="Times New Roman" panose="02020603050405020304" pitchFamily="18" charset="0"/>
                <a:ea typeface="Times New Roman" panose="02020603050405020304" pitchFamily="18" charset="0"/>
              </a:rPr>
              <a:t>Changes via one FD are visible via other FD (fcntl(F_SETFL) and fcntl(F_GETFL)) </a:t>
            </a:r>
          </a:p>
          <a:p>
            <a:pPr marL="171450" marR="0" lvl="0" indent="-171450" algn="just" fontAlgn="auto" hangingPunct="1">
              <a:lnSpc>
                <a:spcPct val="150000"/>
              </a:lnSpc>
              <a:spcBef>
                <a:spcPts val="0"/>
              </a:spcBef>
              <a:spcAft>
                <a:spcPts val="800"/>
              </a:spcAft>
              <a:buFont typeface="Arial" panose="020B0604020202020204" pitchFamily="34" charset="0"/>
              <a:buChar char="•"/>
            </a:pPr>
            <a:r>
              <a:rPr lang="en-US" sz="1200">
                <a:effectLst/>
                <a:latin typeface="Times New Roman" panose="02020603050405020304" pitchFamily="18" charset="0"/>
                <a:ea typeface="Times New Roman" panose="02020603050405020304" pitchFamily="18" charset="0"/>
              </a:rPr>
              <a:t>Conversely, changes to FD flags (held in FD table) are private to each process and FD</a:t>
            </a:r>
          </a:p>
        </p:txBody>
      </p:sp>
      <p:sp>
        <p:nvSpPr>
          <p:cNvPr id="4" name="Slide Number Placeholder 3"/>
          <p:cNvSpPr>
            <a:spLocks noGrp="1"/>
          </p:cNvSpPr>
          <p:nvPr>
            <p:ph type="sldNum" sz="quarter" idx="5"/>
          </p:nvPr>
        </p:nvSpPr>
        <p:spPr/>
        <p:txBody>
          <a:bodyPr/>
          <a:lstStyle/>
          <a:p>
            <a:fld id="{8D2F58D5-BC38-4BCB-8360-1EF771A3CE08}" type="slidenum">
              <a:rPr lang="en-US" smtClean="0"/>
              <a:t>14</a:t>
            </a:fld>
            <a:endParaRPr lang="en-US"/>
          </a:p>
        </p:txBody>
      </p:sp>
    </p:spTree>
    <p:extLst>
      <p:ext uri="{BB962C8B-B14F-4D97-AF65-F5344CB8AC3E}">
        <p14:creationId xmlns:p14="http://schemas.microsoft.com/office/powerpoint/2010/main" val="12172354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just" fontAlgn="auto" hangingPunct="1">
              <a:lnSpc>
                <a:spcPct val="150000"/>
              </a:lnSpc>
              <a:spcBef>
                <a:spcPts val="0"/>
              </a:spcBef>
              <a:spcAft>
                <a:spcPts val="800"/>
              </a:spcAft>
              <a:buFont typeface="Arial" panose="020B0604020202020204" pitchFamily="34" charset="0"/>
              <a:buChar char="•"/>
            </a:pPr>
            <a:r>
              <a:rPr lang="en-US" sz="1200">
                <a:effectLst/>
                <a:latin typeface="Times New Roman" panose="02020603050405020304" pitchFamily="18" charset="0"/>
                <a:ea typeface="Times New Roman" panose="02020603050405020304" pitchFamily="18" charset="0"/>
              </a:rPr>
              <a:t>Two different FDs referring to same OFD share file offset </a:t>
            </a:r>
          </a:p>
          <a:p>
            <a:pPr marL="628650" marR="0" lvl="1" indent="-171450" algn="just" fontAlgn="auto" hangingPunct="1">
              <a:lnSpc>
                <a:spcPct val="150000"/>
              </a:lnSpc>
              <a:spcBef>
                <a:spcPts val="0"/>
              </a:spcBef>
              <a:spcAft>
                <a:spcPts val="800"/>
              </a:spcAft>
              <a:buFont typeface="Courier New" panose="02070309020205020404" pitchFamily="49" charset="0"/>
              <a:buChar char="o"/>
            </a:pPr>
            <a:r>
              <a:rPr lang="en-US" sz="1200">
                <a:effectLst/>
                <a:latin typeface="Times New Roman" panose="02020603050405020304" pitchFamily="18" charset="0"/>
                <a:ea typeface="Times New Roman" panose="02020603050405020304" pitchFamily="18" charset="0"/>
              </a:rPr>
              <a:t>(File offset == location for next read()/write()) </a:t>
            </a:r>
          </a:p>
          <a:p>
            <a:pPr marL="628650" marR="0" lvl="1" indent="-171450" algn="just" fontAlgn="auto" hangingPunct="1">
              <a:lnSpc>
                <a:spcPct val="150000"/>
              </a:lnSpc>
              <a:spcBef>
                <a:spcPts val="0"/>
              </a:spcBef>
              <a:spcAft>
                <a:spcPts val="800"/>
              </a:spcAft>
              <a:buFont typeface="Courier New" panose="02070309020205020404" pitchFamily="49" charset="0"/>
              <a:buChar char="o"/>
            </a:pPr>
            <a:r>
              <a:rPr lang="en-US" sz="1200">
                <a:effectLst/>
                <a:latin typeface="Times New Roman" panose="02020603050405020304" pitchFamily="18" charset="0"/>
                <a:ea typeface="Times New Roman" panose="02020603050405020304" pitchFamily="18" charset="0"/>
              </a:rPr>
              <a:t>Changes (read(), write(), lseek()) via one FD visible via other FD </a:t>
            </a:r>
          </a:p>
          <a:p>
            <a:pPr marL="171450" marR="0" lvl="0" indent="-171450" algn="just" fontAlgn="auto" hangingPunct="1">
              <a:lnSpc>
                <a:spcPct val="150000"/>
              </a:lnSpc>
              <a:spcBef>
                <a:spcPts val="0"/>
              </a:spcBef>
              <a:spcAft>
                <a:spcPts val="800"/>
              </a:spcAft>
              <a:buFont typeface="Arial" panose="020B0604020202020204" pitchFamily="34" charset="0"/>
              <a:buChar char="•"/>
            </a:pPr>
            <a:r>
              <a:rPr lang="en-US" sz="1200">
                <a:effectLst/>
                <a:latin typeface="Times New Roman" panose="02020603050405020304" pitchFamily="18" charset="0"/>
                <a:ea typeface="Times New Roman" panose="02020603050405020304" pitchFamily="18" charset="0"/>
              </a:rPr>
              <a:t>Applies to both intraprocess &amp; interprocess sharing of OFD Similar scope rules for status flags (O_APPEND, O_SYNC, . . . ) </a:t>
            </a:r>
          </a:p>
          <a:p>
            <a:pPr marL="628650" marR="0" lvl="1" indent="-171450" algn="just" fontAlgn="auto" hangingPunct="1">
              <a:lnSpc>
                <a:spcPct val="150000"/>
              </a:lnSpc>
              <a:spcBef>
                <a:spcPts val="0"/>
              </a:spcBef>
              <a:spcAft>
                <a:spcPts val="800"/>
              </a:spcAft>
              <a:buFont typeface="Courier New" panose="02070309020205020404" pitchFamily="49" charset="0"/>
              <a:buChar char="o"/>
            </a:pPr>
            <a:r>
              <a:rPr lang="en-US" sz="1200">
                <a:effectLst/>
                <a:latin typeface="Times New Roman" panose="02020603050405020304" pitchFamily="18" charset="0"/>
                <a:ea typeface="Times New Roman" panose="02020603050405020304" pitchFamily="18" charset="0"/>
              </a:rPr>
              <a:t>Changes via one FD are visible via other FD (fcntl(F_SETFL) and fcntl(F_GETFL)) </a:t>
            </a:r>
          </a:p>
          <a:p>
            <a:pPr marL="171450" marR="0" lvl="0" indent="-171450" algn="just" fontAlgn="auto" hangingPunct="1">
              <a:lnSpc>
                <a:spcPct val="150000"/>
              </a:lnSpc>
              <a:spcBef>
                <a:spcPts val="0"/>
              </a:spcBef>
              <a:spcAft>
                <a:spcPts val="800"/>
              </a:spcAft>
              <a:buFont typeface="Arial" panose="020B0604020202020204" pitchFamily="34" charset="0"/>
              <a:buChar char="•"/>
            </a:pPr>
            <a:r>
              <a:rPr lang="en-US" sz="1200">
                <a:effectLst/>
                <a:latin typeface="Times New Roman" panose="02020603050405020304" pitchFamily="18" charset="0"/>
                <a:ea typeface="Times New Roman" panose="02020603050405020304" pitchFamily="18" charset="0"/>
              </a:rPr>
              <a:t>Conversely, changes to FD flags (held in FD table) are private to each process and FD</a:t>
            </a:r>
          </a:p>
        </p:txBody>
      </p:sp>
      <p:sp>
        <p:nvSpPr>
          <p:cNvPr id="4" name="Slide Number Placeholder 3"/>
          <p:cNvSpPr>
            <a:spLocks noGrp="1"/>
          </p:cNvSpPr>
          <p:nvPr>
            <p:ph type="sldNum" sz="quarter" idx="5"/>
          </p:nvPr>
        </p:nvSpPr>
        <p:spPr/>
        <p:txBody>
          <a:bodyPr/>
          <a:lstStyle/>
          <a:p>
            <a:fld id="{8D2F58D5-BC38-4BCB-8360-1EF771A3CE08}" type="slidenum">
              <a:rPr lang="en-US" smtClean="0"/>
              <a:t>15</a:t>
            </a:fld>
            <a:endParaRPr lang="en-US"/>
          </a:p>
        </p:txBody>
      </p:sp>
    </p:spTree>
    <p:extLst>
      <p:ext uri="{BB962C8B-B14F-4D97-AF65-F5344CB8AC3E}">
        <p14:creationId xmlns:p14="http://schemas.microsoft.com/office/powerpoint/2010/main" val="42891172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effectLst/>
                <a:latin typeface="Times New Roman" panose="02020603050405020304" pitchFamily="18" charset="0"/>
                <a:ea typeface="Times New Roman" panose="02020603050405020304" pitchFamily="18" charset="0"/>
              </a:rPr>
              <a:t>Quá trình đọc ghi file dùng các system call read(), write() là quá trình đồng bộ. Tiến trình sẽ tạm dừng cho đến khi quá trình đọc ghi file kết thúc. Việc này sẽ gây ra vấn đề nếu quá trình đọc ghi tốn thời gian quá lâu.</a:t>
            </a:r>
          </a:p>
          <a:p>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16</a:t>
            </a:fld>
            <a:endParaRPr lang="en-US"/>
          </a:p>
        </p:txBody>
      </p:sp>
    </p:spTree>
    <p:extLst>
      <p:ext uri="{BB962C8B-B14F-4D97-AF65-F5344CB8AC3E}">
        <p14:creationId xmlns:p14="http://schemas.microsoft.com/office/powerpoint/2010/main" val="1491148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effectLst/>
                <a:latin typeface="Times New Roman" panose="02020603050405020304" pitchFamily="18" charset="0"/>
                <a:ea typeface="Times New Roman" panose="02020603050405020304" pitchFamily="18" charset="0"/>
              </a:rPr>
              <a:t>Linux cung cấp các API cho phép thực hiện việc đọc ghi bất đồng bộ. Trong quá trình đọc ghi file tiến trình vẫn tiếp tục thực hiện, khi quá trình đọc ghi kết thúc tiến trình sẽ nhận được một signal báo hiệu.</a:t>
            </a:r>
          </a:p>
          <a:p>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17</a:t>
            </a:fld>
            <a:endParaRPr lang="en-US"/>
          </a:p>
        </p:txBody>
      </p:sp>
    </p:spTree>
    <p:extLst>
      <p:ext uri="{BB962C8B-B14F-4D97-AF65-F5344CB8AC3E}">
        <p14:creationId xmlns:p14="http://schemas.microsoft.com/office/powerpoint/2010/main" val="30464221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algn="just" hangingPunct="0">
              <a:lnSpc>
                <a:spcPct val="150000"/>
              </a:lnSpc>
              <a:spcBef>
                <a:spcPts val="0"/>
              </a:spcBef>
              <a:spcAft>
                <a:spcPts val="0"/>
              </a:spcAft>
            </a:pPr>
            <a:r>
              <a:rPr lang="en-US" sz="1800">
                <a:effectLst/>
                <a:latin typeface="Times New Roman" panose="02020603050405020304" pitchFamily="18" charset="0"/>
                <a:ea typeface="Times New Roman" panose="02020603050405020304" pitchFamily="18" charset="0"/>
              </a:rPr>
              <a:t>aiocbp: struct chứa tất cả thông tin về việc đọc file như file descriptor, con trỏ chứa nội dung, số byte đọc, loại signal dùng để thông báo quá trình đọc kết thúc.</a:t>
            </a:r>
          </a:p>
          <a:p>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18</a:t>
            </a:fld>
            <a:endParaRPr lang="en-US"/>
          </a:p>
        </p:txBody>
      </p:sp>
    </p:spTree>
    <p:extLst>
      <p:ext uri="{BB962C8B-B14F-4D97-AF65-F5344CB8AC3E}">
        <p14:creationId xmlns:p14="http://schemas.microsoft.com/office/powerpoint/2010/main" val="25068802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8D2F58D5-BC38-4BCB-8360-1EF771A3CE08}" type="slidenum">
              <a:rPr lang="en-US" smtClean="0"/>
              <a:t>19</a:t>
            </a:fld>
            <a:endParaRPr lang="en-US"/>
          </a:p>
        </p:txBody>
      </p:sp>
    </p:spTree>
    <p:extLst>
      <p:ext uri="{BB962C8B-B14F-4D97-AF65-F5344CB8AC3E}">
        <p14:creationId xmlns:p14="http://schemas.microsoft.com/office/powerpoint/2010/main" val="26679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2F58D5-BC38-4BCB-8360-1EF771A3CE08}" type="slidenum">
              <a:rPr lang="en-US" smtClean="0"/>
              <a:t>2</a:t>
            </a:fld>
            <a:endParaRPr lang="en-US"/>
          </a:p>
        </p:txBody>
      </p:sp>
    </p:spTree>
    <p:extLst>
      <p:ext uri="{BB962C8B-B14F-4D97-AF65-F5344CB8AC3E}">
        <p14:creationId xmlns:p14="http://schemas.microsoft.com/office/powerpoint/2010/main" val="1076420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3</a:t>
            </a:fld>
            <a:endParaRPr lang="en-US"/>
          </a:p>
        </p:txBody>
      </p:sp>
    </p:spTree>
    <p:extLst>
      <p:ext uri="{BB962C8B-B14F-4D97-AF65-F5344CB8AC3E}">
        <p14:creationId xmlns:p14="http://schemas.microsoft.com/office/powerpoint/2010/main" val="1739548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Cột 1: ký tự đầu tiên là loại file, các ký tự tiếp theo là quyền hạn của file.</a:t>
            </a:r>
          </a:p>
          <a:p>
            <a:r>
              <a:rPr lang="en-US" sz="1200" kern="1200">
                <a:solidFill>
                  <a:schemeClr val="tx1"/>
                </a:solidFill>
                <a:effectLst/>
                <a:latin typeface="+mn-lt"/>
                <a:ea typeface="+mn-ea"/>
                <a:cs typeface="+mn-cs"/>
              </a:rPr>
              <a:t>Cột 2: Số hard link của file ( số file cùng liên kết tới 1 vùng dữ liệu)</a:t>
            </a:r>
          </a:p>
          <a:p>
            <a:r>
              <a:rPr lang="en-US" sz="1200" kern="1200">
                <a:solidFill>
                  <a:schemeClr val="tx1"/>
                </a:solidFill>
                <a:effectLst/>
                <a:latin typeface="+mn-lt"/>
                <a:ea typeface="+mn-ea"/>
                <a:cs typeface="+mn-cs"/>
              </a:rPr>
              <a:t>Cột 3: tên tài khoản tạo file.</a:t>
            </a:r>
          </a:p>
          <a:p>
            <a:r>
              <a:rPr lang="en-US" sz="1200" kern="1200">
                <a:solidFill>
                  <a:schemeClr val="tx1"/>
                </a:solidFill>
                <a:effectLst/>
                <a:latin typeface="+mn-lt"/>
                <a:ea typeface="+mn-ea"/>
                <a:cs typeface="+mn-cs"/>
              </a:rPr>
              <a:t>Cột 4: tên group của tài khoản tạo file.</a:t>
            </a:r>
          </a:p>
          <a:p>
            <a:r>
              <a:rPr lang="en-US" sz="1200" kern="1200">
                <a:solidFill>
                  <a:schemeClr val="tx1"/>
                </a:solidFill>
                <a:effectLst/>
                <a:latin typeface="+mn-lt"/>
                <a:ea typeface="+mn-ea"/>
                <a:cs typeface="+mn-cs"/>
              </a:rPr>
              <a:t>Cột 5: kích thước file (byte)</a:t>
            </a:r>
          </a:p>
          <a:p>
            <a:r>
              <a:rPr lang="en-US" sz="1200" kern="1200">
                <a:solidFill>
                  <a:schemeClr val="tx1"/>
                </a:solidFill>
                <a:effectLst/>
                <a:latin typeface="+mn-lt"/>
                <a:ea typeface="+mn-ea"/>
                <a:cs typeface="+mn-cs"/>
              </a:rPr>
              <a:t>Cột 6: thời điểm lần cuối edit file.</a:t>
            </a:r>
          </a:p>
          <a:p>
            <a:r>
              <a:rPr lang="en-US" sz="1200" kern="1200">
                <a:solidFill>
                  <a:schemeClr val="tx1"/>
                </a:solidFill>
                <a:effectLst/>
                <a:latin typeface="+mn-lt"/>
                <a:ea typeface="+mn-ea"/>
                <a:cs typeface="+mn-cs"/>
              </a:rPr>
              <a:t>Cột 7: tên file.</a:t>
            </a:r>
          </a:p>
          <a:p>
            <a:r>
              <a:rPr lang="en-US" sz="1200" kern="1200">
                <a:solidFill>
                  <a:schemeClr val="tx1"/>
                </a:solidFill>
                <a:effectLst/>
                <a:latin typeface="+mn-lt"/>
                <a:ea typeface="+mn-ea"/>
                <a:cs typeface="+mn-cs"/>
              </a:rPr>
              <a:t>(Với file Device sẽ có thêm 2 cột về major number và minor number)</a:t>
            </a:r>
          </a:p>
          <a:p>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t>4</a:t>
            </a:fld>
            <a:endParaRPr lang="en-US"/>
          </a:p>
        </p:txBody>
      </p:sp>
    </p:spTree>
    <p:extLst>
      <p:ext uri="{BB962C8B-B14F-4D97-AF65-F5344CB8AC3E}">
        <p14:creationId xmlns:p14="http://schemas.microsoft.com/office/powerpoint/2010/main" val="983184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a:effectLst/>
                <a:latin typeface="Times New Roman" panose="02020603050405020304" pitchFamily="18" charset="0"/>
                <a:ea typeface="Times New Roman" panose="02020603050405020304" pitchFamily="18" charset="0"/>
              </a:rPr>
              <a:t>Open()</a:t>
            </a:r>
            <a:r>
              <a:rPr lang="en-US" sz="1800">
                <a:effectLst/>
                <a:latin typeface="Times New Roman" panose="02020603050405020304" pitchFamily="18" charset="0"/>
                <a:ea typeface="Times New Roman" panose="02020603050405020304" pitchFamily="18" charset="0"/>
              </a:rPr>
              <a:t> mở một file đã tồn tại hoặc tạo mới một file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a:effectLst/>
                <a:latin typeface="Times New Roman" panose="02020603050405020304" pitchFamily="18" charset="0"/>
                <a:ea typeface="Times New Roman" panose="02020603050405020304" pitchFamily="18" charset="0"/>
              </a:rPr>
              <a:t>Read()</a:t>
            </a:r>
            <a:r>
              <a:rPr lang="en-US" sz="1800">
                <a:effectLst/>
                <a:latin typeface="Times New Roman" panose="02020603050405020304" pitchFamily="18" charset="0"/>
                <a:ea typeface="Times New Roman" panose="02020603050405020304" pitchFamily="18" charset="0"/>
              </a:rPr>
              <a:t> đọc dữ liệu của một file đang mở</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a:effectLst/>
                <a:latin typeface="Times New Roman" panose="02020603050405020304" pitchFamily="18" charset="0"/>
                <a:ea typeface="Times New Roman" panose="02020603050405020304" pitchFamily="18" charset="0"/>
              </a:rPr>
              <a:t>Write()</a:t>
            </a:r>
            <a:r>
              <a:rPr lang="en-US" sz="1800">
                <a:effectLst/>
                <a:latin typeface="Times New Roman" panose="02020603050405020304" pitchFamily="18" charset="0"/>
                <a:ea typeface="Times New Roman" panose="02020603050405020304" pitchFamily="18" charset="0"/>
              </a:rPr>
              <a:t> ghi dữ liệu vào một file đang mở</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a:effectLst/>
                <a:latin typeface="Times New Roman" panose="02020603050405020304" pitchFamily="18" charset="0"/>
                <a:ea typeface="Times New Roman" panose="02020603050405020304" pitchFamily="18" charset="0"/>
              </a:rPr>
              <a:t>Lseek()</a:t>
            </a:r>
            <a:r>
              <a:rPr lang="en-US" sz="1800">
                <a:effectLst/>
                <a:latin typeface="Times New Roman" panose="02020603050405020304" pitchFamily="18" charset="0"/>
                <a:ea typeface="Times New Roman" panose="02020603050405020304" pitchFamily="18" charset="0"/>
              </a:rPr>
              <a:t> di chuyển vị trí con trỏ file để thực hiện lệnh đọc ghi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a:effectLst/>
                <a:latin typeface="Times New Roman" panose="02020603050405020304" pitchFamily="18" charset="0"/>
                <a:ea typeface="Times New Roman" panose="02020603050405020304" pitchFamily="18" charset="0"/>
              </a:rPr>
              <a:t>Close()</a:t>
            </a:r>
            <a:r>
              <a:rPr lang="en-US" sz="1800">
                <a:effectLst/>
                <a:latin typeface="Times New Roman" panose="02020603050405020304" pitchFamily="18" charset="0"/>
                <a:ea typeface="Times New Roman" panose="02020603050405020304" pitchFamily="18" charset="0"/>
              </a:rPr>
              <a:t> đóng file</a:t>
            </a:r>
          </a:p>
        </p:txBody>
      </p:sp>
      <p:sp>
        <p:nvSpPr>
          <p:cNvPr id="4" name="Slide Number Placeholder 3"/>
          <p:cNvSpPr>
            <a:spLocks noGrp="1"/>
          </p:cNvSpPr>
          <p:nvPr>
            <p:ph type="sldNum" sz="quarter" idx="5"/>
          </p:nvPr>
        </p:nvSpPr>
        <p:spPr/>
        <p:txBody>
          <a:bodyPr/>
          <a:lstStyle/>
          <a:p>
            <a:fld id="{8D2F58D5-BC38-4BCB-8360-1EF771A3CE08}" type="slidenum">
              <a:rPr lang="en-US" smtClean="0"/>
              <a:t>5</a:t>
            </a:fld>
            <a:endParaRPr lang="en-US"/>
          </a:p>
        </p:txBody>
      </p:sp>
    </p:spTree>
    <p:extLst>
      <p:ext uri="{BB962C8B-B14F-4D97-AF65-F5344CB8AC3E}">
        <p14:creationId xmlns:p14="http://schemas.microsoft.com/office/powerpoint/2010/main" val="12110293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a:effectLst/>
                <a:latin typeface="Times New Roman" panose="02020603050405020304" pitchFamily="18" charset="0"/>
                <a:ea typeface="Times New Roman" panose="02020603050405020304" pitchFamily="18" charset="0"/>
              </a:rPr>
              <a:t>Open()</a:t>
            </a:r>
            <a:r>
              <a:rPr lang="en-US" sz="1800">
                <a:effectLst/>
                <a:latin typeface="Times New Roman" panose="02020603050405020304" pitchFamily="18" charset="0"/>
                <a:ea typeface="Times New Roman" panose="02020603050405020304" pitchFamily="18" charset="0"/>
              </a:rPr>
              <a:t> mở một file đã tồn tại hoặc tạo mới một file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a:effectLst/>
                <a:latin typeface="Times New Roman" panose="02020603050405020304" pitchFamily="18" charset="0"/>
                <a:ea typeface="Times New Roman" panose="02020603050405020304" pitchFamily="18" charset="0"/>
              </a:rPr>
              <a:t>Read()</a:t>
            </a:r>
            <a:r>
              <a:rPr lang="en-US" sz="1800">
                <a:effectLst/>
                <a:latin typeface="Times New Roman" panose="02020603050405020304" pitchFamily="18" charset="0"/>
                <a:ea typeface="Times New Roman" panose="02020603050405020304" pitchFamily="18" charset="0"/>
              </a:rPr>
              <a:t> đọc dữ liệu của một file đang mở</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a:effectLst/>
                <a:latin typeface="Times New Roman" panose="02020603050405020304" pitchFamily="18" charset="0"/>
                <a:ea typeface="Times New Roman" panose="02020603050405020304" pitchFamily="18" charset="0"/>
              </a:rPr>
              <a:t>Write()</a:t>
            </a:r>
            <a:r>
              <a:rPr lang="en-US" sz="1800">
                <a:effectLst/>
                <a:latin typeface="Times New Roman" panose="02020603050405020304" pitchFamily="18" charset="0"/>
                <a:ea typeface="Times New Roman" panose="02020603050405020304" pitchFamily="18" charset="0"/>
              </a:rPr>
              <a:t> ghi dữ liệu vào một file đang mở</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a:effectLst/>
                <a:latin typeface="Times New Roman" panose="02020603050405020304" pitchFamily="18" charset="0"/>
                <a:ea typeface="Times New Roman" panose="02020603050405020304" pitchFamily="18" charset="0"/>
              </a:rPr>
              <a:t>Lseek()</a:t>
            </a:r>
            <a:r>
              <a:rPr lang="en-US" sz="1800">
                <a:effectLst/>
                <a:latin typeface="Times New Roman" panose="02020603050405020304" pitchFamily="18" charset="0"/>
                <a:ea typeface="Times New Roman" panose="02020603050405020304" pitchFamily="18" charset="0"/>
              </a:rPr>
              <a:t> di chuyển vị trí con trỏ file để thực hiện lệnh đọc ghi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a:effectLst/>
                <a:latin typeface="Times New Roman" panose="02020603050405020304" pitchFamily="18" charset="0"/>
                <a:ea typeface="Times New Roman" panose="02020603050405020304" pitchFamily="18" charset="0"/>
              </a:rPr>
              <a:t>Close()</a:t>
            </a:r>
            <a:r>
              <a:rPr lang="en-US" sz="1800">
                <a:effectLst/>
                <a:latin typeface="Times New Roman" panose="02020603050405020304" pitchFamily="18" charset="0"/>
                <a:ea typeface="Times New Roman" panose="02020603050405020304" pitchFamily="18" charset="0"/>
              </a:rPr>
              <a:t> đóng file</a:t>
            </a:r>
          </a:p>
        </p:txBody>
      </p:sp>
      <p:sp>
        <p:nvSpPr>
          <p:cNvPr id="4" name="Slide Number Placeholder 3"/>
          <p:cNvSpPr>
            <a:spLocks noGrp="1"/>
          </p:cNvSpPr>
          <p:nvPr>
            <p:ph type="sldNum" sz="quarter" idx="5"/>
          </p:nvPr>
        </p:nvSpPr>
        <p:spPr/>
        <p:txBody>
          <a:bodyPr/>
          <a:lstStyle/>
          <a:p>
            <a:fld id="{8D2F58D5-BC38-4BCB-8360-1EF771A3CE08}" type="slidenum">
              <a:rPr lang="en-US" smtClean="0"/>
              <a:t>6</a:t>
            </a:fld>
            <a:endParaRPr lang="en-US"/>
          </a:p>
        </p:txBody>
      </p:sp>
    </p:spTree>
    <p:extLst>
      <p:ext uri="{BB962C8B-B14F-4D97-AF65-F5344CB8AC3E}">
        <p14:creationId xmlns:p14="http://schemas.microsoft.com/office/powerpoint/2010/main" val="40172800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just" fontAlgn="auto" hangingPunct="1">
              <a:lnSpc>
                <a:spcPct val="150000"/>
              </a:lnSpc>
              <a:spcBef>
                <a:spcPts val="0"/>
              </a:spcBef>
              <a:spcAft>
                <a:spcPts val="800"/>
              </a:spcAft>
              <a:buFont typeface="Times New Roman" panose="02020603050405020304" pitchFamily="18" charset="0"/>
              <a:buChar char="-"/>
            </a:pPr>
            <a:r>
              <a:rPr lang="en-US" b="0" i="0">
                <a:solidFill>
                  <a:srgbClr val="464545"/>
                </a:solidFill>
                <a:effectLst/>
                <a:latin typeface="-apple-system"/>
              </a:rPr>
              <a:t>There are file_struct members in process task_struct</a:t>
            </a:r>
          </a:p>
          <a:p>
            <a:pPr marL="800100" marR="0" lvl="1" indent="-342900" algn="just" defTabSz="914400" rtl="0" eaLnBrk="1" fontAlgn="auto" latinLnBrk="0" hangingPunct="1">
              <a:lnSpc>
                <a:spcPct val="150000"/>
              </a:lnSpc>
              <a:spcBef>
                <a:spcPts val="0"/>
              </a:spcBef>
              <a:spcAft>
                <a:spcPts val="800"/>
              </a:spcAft>
              <a:buClrTx/>
              <a:buSzTx/>
              <a:buFont typeface="Courier New" panose="02070309020205020404" pitchFamily="49" charset="0"/>
              <a:buChar char="o"/>
              <a:tabLst/>
              <a:defRPr/>
            </a:pPr>
            <a:r>
              <a:rPr lang="en-US" sz="1200" u="sng">
                <a:solidFill>
                  <a:schemeClr val="accent1"/>
                </a:solidFill>
                <a:effectLst/>
                <a:highlight>
                  <a:srgbClr val="0000FF"/>
                </a:highlight>
                <a:latin typeface="Ubuntu"/>
                <a:ea typeface="Times New Roman" panose="02020603050405020304" pitchFamily="18" charset="0"/>
              </a:rPr>
              <a:t>include/linux/fdtable.h</a:t>
            </a:r>
            <a:endParaRPr lang="en-US" b="0" i="0">
              <a:solidFill>
                <a:srgbClr val="464545"/>
              </a:solidFill>
              <a:effectLst/>
              <a:latin typeface="-apple-system"/>
            </a:endParaRPr>
          </a:p>
          <a:p>
            <a:pPr marL="800100" marR="0" lvl="1" indent="-342900" algn="just" fontAlgn="auto" hangingPunct="1">
              <a:lnSpc>
                <a:spcPct val="150000"/>
              </a:lnSpc>
              <a:spcBef>
                <a:spcPts val="0"/>
              </a:spcBef>
              <a:spcAft>
                <a:spcPts val="800"/>
              </a:spcAft>
              <a:buFont typeface="Courier New" panose="02070309020205020404" pitchFamily="49" charset="0"/>
              <a:buChar char="o"/>
            </a:pPr>
            <a:r>
              <a:rPr lang="en-US" b="0" i="0" u="none" strike="noStrike">
                <a:solidFill>
                  <a:srgbClr val="000000"/>
                </a:solidFill>
                <a:effectLst/>
                <a:latin typeface="Ubuntu"/>
                <a:hlinkClick r:id="rId3"/>
              </a:rPr>
              <a:t>include</a:t>
            </a:r>
            <a:r>
              <a:rPr lang="en-US" b="0" i="0">
                <a:solidFill>
                  <a:srgbClr val="888888"/>
                </a:solidFill>
                <a:effectLst/>
                <a:latin typeface="Ubuntu"/>
              </a:rPr>
              <a:t>/</a:t>
            </a:r>
            <a:r>
              <a:rPr lang="en-US" b="0" i="0" u="none" strike="noStrike">
                <a:solidFill>
                  <a:srgbClr val="555555"/>
                </a:solidFill>
                <a:effectLst/>
                <a:latin typeface="Ubuntu"/>
                <a:hlinkClick r:id="rId4"/>
              </a:rPr>
              <a:t>linux</a:t>
            </a:r>
            <a:r>
              <a:rPr lang="en-US" b="0" i="0">
                <a:solidFill>
                  <a:srgbClr val="888888"/>
                </a:solidFill>
                <a:effectLst/>
                <a:latin typeface="Ubuntu"/>
              </a:rPr>
              <a:t>/</a:t>
            </a:r>
            <a:r>
              <a:rPr lang="en-US" b="0" i="0" u="none" strike="noStrike">
                <a:solidFill>
                  <a:srgbClr val="555555"/>
                </a:solidFill>
                <a:effectLst/>
                <a:latin typeface="Ubuntu"/>
                <a:hlinkClick r:id="rId5"/>
              </a:rPr>
              <a:t>sched.h</a:t>
            </a:r>
            <a:endParaRPr lang="en-US" sz="1200">
              <a:effectLst/>
              <a:latin typeface="Times New Roman" panose="02020603050405020304" pitchFamily="18" charset="0"/>
              <a:ea typeface="Calibri" panose="020F0502020204030204" pitchFamily="34" charset="0"/>
            </a:endParaRPr>
          </a:p>
          <a:p>
            <a:pPr marL="342900" marR="0" lvl="0" indent="-342900" algn="just" fontAlgn="auto" hangingPunct="1">
              <a:lnSpc>
                <a:spcPct val="150000"/>
              </a:lnSpc>
              <a:spcBef>
                <a:spcPts val="0"/>
              </a:spcBef>
              <a:spcAft>
                <a:spcPts val="800"/>
              </a:spcAft>
              <a:buFont typeface="Times New Roman" panose="02020603050405020304" pitchFamily="18" charset="0"/>
              <a:buChar char="-"/>
            </a:pPr>
            <a:endParaRPr lang="en-US" sz="1200">
              <a:effectLst/>
              <a:latin typeface="Times New Roman" panose="02020603050405020304" pitchFamily="18" charset="0"/>
              <a:ea typeface="Calibri" panose="020F0502020204030204" pitchFamily="34" charset="0"/>
            </a:endParaRPr>
          </a:p>
          <a:p>
            <a:pPr marL="342900" marR="0" lvl="0" indent="-342900" algn="just" fontAlgn="auto" hangingPunct="1">
              <a:lnSpc>
                <a:spcPct val="150000"/>
              </a:lnSpc>
              <a:spcBef>
                <a:spcPts val="0"/>
              </a:spcBef>
              <a:spcAft>
                <a:spcPts val="800"/>
              </a:spcAft>
              <a:buFont typeface="Times New Roman" panose="02020603050405020304" pitchFamily="18" charset="0"/>
              <a:buChar char="-"/>
            </a:pPr>
            <a:r>
              <a:rPr lang="en-US" sz="1200">
                <a:effectLst/>
                <a:latin typeface="Times New Roman" panose="02020603050405020304" pitchFamily="18" charset="0"/>
                <a:ea typeface="Calibri" panose="020F0502020204030204" pitchFamily="34" charset="0"/>
              </a:rPr>
              <a:t>File descriptor table: là bảng nằm trong struct process control block của mỗi tiến trình. Mỗi phần tử được đánh số thứ tự gọi là file descriptor và chứa các thông tin sau:</a:t>
            </a:r>
          </a:p>
          <a:p>
            <a:pPr marL="742950" marR="0" lvl="1" indent="-285750" algn="just" fontAlgn="auto" hangingPunct="1">
              <a:lnSpc>
                <a:spcPct val="150000"/>
              </a:lnSpc>
              <a:spcBef>
                <a:spcPts val="0"/>
              </a:spcBef>
              <a:spcAft>
                <a:spcPts val="800"/>
              </a:spcAft>
              <a:buFont typeface="Courier New" panose="02070309020205020404" pitchFamily="49" charset="0"/>
              <a:buChar char="o"/>
            </a:pPr>
            <a:r>
              <a:rPr lang="en-US" sz="1200">
                <a:effectLst/>
                <a:latin typeface="Times New Roman" panose="02020603050405020304" pitchFamily="18" charset="0"/>
                <a:ea typeface="Times New Roman" panose="02020603050405020304" pitchFamily="18" charset="0"/>
              </a:rPr>
              <a:t>Fd Flags: Flag một số mode hoạt động của file description.</a:t>
            </a:r>
          </a:p>
          <a:p>
            <a:pPr marL="742950" marR="0" lvl="1" indent="-285750" algn="just" fontAlgn="auto" hangingPunct="1">
              <a:lnSpc>
                <a:spcPct val="150000"/>
              </a:lnSpc>
              <a:spcBef>
                <a:spcPts val="0"/>
              </a:spcBef>
              <a:spcAft>
                <a:spcPts val="800"/>
              </a:spcAft>
              <a:buFont typeface="Courier New" panose="02070309020205020404" pitchFamily="49" charset="0"/>
              <a:buChar char="o"/>
            </a:pPr>
            <a:r>
              <a:rPr lang="en-US" sz="1200">
                <a:effectLst/>
                <a:latin typeface="Times New Roman" panose="02020603050405020304" pitchFamily="18" charset="0"/>
                <a:ea typeface="Times New Roman" panose="02020603050405020304" pitchFamily="18" charset="0"/>
              </a:rPr>
              <a:t>File pointer: chỉ số </a:t>
            </a:r>
            <a:r>
              <a:rPr lang="en-US" sz="1200">
                <a:solidFill>
                  <a:srgbClr val="0070C0"/>
                </a:solidFill>
                <a:effectLst/>
                <a:latin typeface="Times New Roman" panose="02020603050405020304" pitchFamily="18" charset="0"/>
                <a:ea typeface="Times New Roman" panose="02020603050405020304" pitchFamily="18" charset="0"/>
              </a:rPr>
              <a:t>của</a:t>
            </a:r>
            <a:r>
              <a:rPr lang="en-US" sz="1200">
                <a:effectLst/>
                <a:latin typeface="Times New Roman" panose="02020603050405020304" pitchFamily="18" charset="0"/>
                <a:ea typeface="Times New Roman" panose="02020603050405020304" pitchFamily="18" charset="0"/>
              </a:rPr>
              <a:t> phần tử tương ứng trong bảng Open file table.</a:t>
            </a:r>
          </a:p>
          <a:p>
            <a:pPr marL="742950" marR="0" lvl="1" indent="-285750" algn="just" fontAlgn="auto" hangingPunct="1">
              <a:lnSpc>
                <a:spcPct val="150000"/>
              </a:lnSpc>
              <a:spcBef>
                <a:spcPts val="0"/>
              </a:spcBef>
              <a:spcAft>
                <a:spcPts val="800"/>
              </a:spcAft>
              <a:buFont typeface="Courier New" panose="02070309020205020404" pitchFamily="49" charset="0"/>
              <a:buChar char="o"/>
            </a:pPr>
            <a:r>
              <a:rPr lang="en-US" sz="1200" u="sng">
                <a:solidFill>
                  <a:srgbClr val="0070C0"/>
                </a:solidFill>
                <a:effectLst/>
                <a:latin typeface="Times New Roman" panose="02020603050405020304" pitchFamily="18" charset="0"/>
                <a:ea typeface="Times New Roman" panose="02020603050405020304" pitchFamily="18" charset="0"/>
              </a:rPr>
              <a:t>struct fdtable </a:t>
            </a:r>
            <a:r>
              <a:rPr lang="en-US" sz="1200">
                <a:solidFill>
                  <a:srgbClr val="0070C0"/>
                </a:solidFill>
                <a:effectLst/>
                <a:latin typeface="Times New Roman" panose="02020603050405020304" pitchFamily="18" charset="0"/>
                <a:ea typeface="Times New Roman" panose="02020603050405020304" pitchFamily="18" charset="0"/>
              </a:rPr>
              <a:t>in </a:t>
            </a:r>
            <a:r>
              <a:rPr lang="en-US" sz="1200" u="sng">
                <a:solidFill>
                  <a:schemeClr val="accent1"/>
                </a:solidFill>
                <a:effectLst/>
                <a:highlight>
                  <a:srgbClr val="0000FF"/>
                </a:highlight>
                <a:latin typeface="Ubuntu"/>
                <a:ea typeface="Times New Roman" panose="02020603050405020304" pitchFamily="18" charset="0"/>
              </a:rPr>
              <a:t>include/linux/fdtable.h</a:t>
            </a:r>
          </a:p>
          <a:p>
            <a:pPr marL="742950" marR="0" lvl="1" indent="-285750" algn="just" fontAlgn="auto" hangingPunct="1">
              <a:lnSpc>
                <a:spcPct val="150000"/>
              </a:lnSpc>
              <a:spcBef>
                <a:spcPts val="0"/>
              </a:spcBef>
              <a:spcAft>
                <a:spcPts val="800"/>
              </a:spcAft>
              <a:buFont typeface="Courier New" panose="02070309020205020404" pitchFamily="49" charset="0"/>
              <a:buChar char="o"/>
            </a:pPr>
            <a:endParaRPr lang="en-US" sz="1200" u="sng">
              <a:solidFill>
                <a:schemeClr val="accent1"/>
              </a:solidFill>
              <a:effectLst/>
              <a:highlight>
                <a:srgbClr val="0000FF"/>
              </a:highlight>
              <a:latin typeface="Ubuntu"/>
              <a:ea typeface="Times New Roman" panose="02020603050405020304" pitchFamily="18" charset="0"/>
            </a:endParaRPr>
          </a:p>
          <a:p>
            <a:pPr marL="342900" marR="0" lvl="0" indent="-342900" algn="just" fontAlgn="auto" hangingPunct="1">
              <a:lnSpc>
                <a:spcPct val="150000"/>
              </a:lnSpc>
              <a:spcBef>
                <a:spcPts val="0"/>
              </a:spcBef>
              <a:spcAft>
                <a:spcPts val="800"/>
              </a:spcAft>
              <a:buFont typeface="Times New Roman" panose="02020603050405020304" pitchFamily="18" charset="0"/>
              <a:buChar char="-"/>
            </a:pPr>
            <a:r>
              <a:rPr lang="en-US" sz="1200">
                <a:effectLst/>
                <a:latin typeface="Times New Roman" panose="02020603050405020304" pitchFamily="18" charset="0"/>
                <a:ea typeface="Calibri" panose="020F0502020204030204" pitchFamily="34" charset="0"/>
              </a:rPr>
              <a:t>Open file table: là bảng dùng chung cho tất cả các tiến trình chứa tất cả thông tin của một file đã được mở. Mỗi phần tử được đánh số thứ tự và chứa các thông tin sau:</a:t>
            </a:r>
          </a:p>
          <a:p>
            <a:pPr marL="742950" marR="0" lvl="1" indent="-285750" algn="just" fontAlgn="auto" hangingPunct="1">
              <a:lnSpc>
                <a:spcPct val="150000"/>
              </a:lnSpc>
              <a:spcBef>
                <a:spcPts val="0"/>
              </a:spcBef>
              <a:spcAft>
                <a:spcPts val="800"/>
              </a:spcAft>
              <a:buFont typeface="Courier New" panose="02070309020205020404" pitchFamily="49" charset="0"/>
              <a:buChar char="o"/>
            </a:pPr>
            <a:r>
              <a:rPr lang="en-US" sz="1200">
                <a:effectLst/>
                <a:latin typeface="Times New Roman" panose="02020603050405020304" pitchFamily="18" charset="0"/>
                <a:ea typeface="Times New Roman" panose="02020603050405020304" pitchFamily="18" charset="0"/>
              </a:rPr>
              <a:t>Giá trị con trỏ Offset hiện tại của file</a:t>
            </a:r>
          </a:p>
          <a:p>
            <a:pPr marL="742950" marR="0" lvl="1" indent="-285750" algn="just" fontAlgn="auto" hangingPunct="1">
              <a:lnSpc>
                <a:spcPct val="150000"/>
              </a:lnSpc>
              <a:spcBef>
                <a:spcPts val="0"/>
              </a:spcBef>
              <a:spcAft>
                <a:spcPts val="800"/>
              </a:spcAft>
              <a:buFont typeface="Courier New" panose="02070309020205020404" pitchFamily="49" charset="0"/>
              <a:buChar char="o"/>
            </a:pPr>
            <a:r>
              <a:rPr lang="en-US" sz="1200">
                <a:effectLst/>
                <a:latin typeface="Times New Roman" panose="02020603050405020304" pitchFamily="18" charset="0"/>
                <a:ea typeface="Times New Roman" panose="02020603050405020304" pitchFamily="18" charset="0"/>
              </a:rPr>
              <a:t>Trạng thái được set khi mở file.</a:t>
            </a:r>
          </a:p>
          <a:p>
            <a:pPr marL="742950" marR="0" lvl="1" indent="-285750" algn="just" fontAlgn="auto" hangingPunct="1">
              <a:lnSpc>
                <a:spcPct val="150000"/>
              </a:lnSpc>
              <a:spcBef>
                <a:spcPts val="0"/>
              </a:spcBef>
              <a:spcAft>
                <a:spcPts val="800"/>
              </a:spcAft>
              <a:buFont typeface="Courier New" panose="02070309020205020404" pitchFamily="49" charset="0"/>
              <a:buChar char="o"/>
            </a:pPr>
            <a:r>
              <a:rPr lang="en-US" sz="1200">
                <a:effectLst/>
                <a:latin typeface="Times New Roman" panose="02020603050405020304" pitchFamily="18" charset="0"/>
                <a:ea typeface="Times New Roman" panose="02020603050405020304" pitchFamily="18" charset="0"/>
              </a:rPr>
              <a:t>Chế độ truy cập ( read only, write only …)</a:t>
            </a:r>
          </a:p>
          <a:p>
            <a:pPr marL="742950" marR="0" lvl="1" indent="-285750" algn="just" fontAlgn="auto" hangingPunct="1">
              <a:lnSpc>
                <a:spcPct val="150000"/>
              </a:lnSpc>
              <a:spcBef>
                <a:spcPts val="0"/>
              </a:spcBef>
              <a:spcAft>
                <a:spcPts val="800"/>
              </a:spcAft>
              <a:buFont typeface="Courier New" panose="02070309020205020404" pitchFamily="49" charset="0"/>
              <a:buChar char="o"/>
            </a:pPr>
            <a:r>
              <a:rPr lang="en-US" sz="1200">
                <a:effectLst/>
                <a:latin typeface="Times New Roman" panose="02020603050405020304" pitchFamily="18" charset="0"/>
                <a:ea typeface="Times New Roman" panose="02020603050405020304" pitchFamily="18" charset="0"/>
              </a:rPr>
              <a:t>Chỉ số của phần tử tương ứng trong bảng I-node table.</a:t>
            </a:r>
          </a:p>
          <a:p>
            <a:pPr marL="742950" marR="0" lvl="1" indent="-285750" algn="just" fontAlgn="auto" hangingPunct="1">
              <a:lnSpc>
                <a:spcPct val="150000"/>
              </a:lnSpc>
              <a:spcBef>
                <a:spcPts val="0"/>
              </a:spcBef>
              <a:spcAft>
                <a:spcPts val="800"/>
              </a:spcAft>
              <a:buFont typeface="Courier New" panose="02070309020205020404" pitchFamily="49" charset="0"/>
              <a:buChar char="o"/>
            </a:pPr>
            <a:r>
              <a:rPr lang="en-US" b="0" i="0" u="sng">
                <a:solidFill>
                  <a:srgbClr val="FFFFFF"/>
                </a:solidFill>
                <a:effectLst/>
                <a:latin typeface="Roboto" panose="02000000000000000000" pitchFamily="2" charset="0"/>
              </a:rPr>
              <a:t>struct file </a:t>
            </a:r>
            <a:r>
              <a:rPr lang="en-US" b="0" i="0">
                <a:solidFill>
                  <a:srgbClr val="FFFFFF"/>
                </a:solidFill>
                <a:effectLst/>
                <a:latin typeface="Roboto" panose="02000000000000000000" pitchFamily="2" charset="0"/>
              </a:rPr>
              <a:t>in </a:t>
            </a:r>
            <a:r>
              <a:rPr lang="en-US" b="0" i="0" u="sng">
                <a:solidFill>
                  <a:srgbClr val="FFFFFF"/>
                </a:solidFill>
                <a:effectLst/>
                <a:latin typeface="Roboto" panose="02000000000000000000" pitchFamily="2" charset="0"/>
              </a:rPr>
              <a:t>include/linux/fs.h</a:t>
            </a:r>
          </a:p>
          <a:p>
            <a:pPr marL="742950" marR="0" lvl="1" indent="-285750" algn="just" fontAlgn="auto" hangingPunct="1">
              <a:lnSpc>
                <a:spcPct val="150000"/>
              </a:lnSpc>
              <a:spcBef>
                <a:spcPts val="0"/>
              </a:spcBef>
              <a:spcAft>
                <a:spcPts val="800"/>
              </a:spcAft>
              <a:buFont typeface="Courier New" panose="02070309020205020404" pitchFamily="49" charset="0"/>
              <a:buChar char="o"/>
            </a:pPr>
            <a:endParaRPr lang="en-US" sz="1200">
              <a:effectLst/>
              <a:latin typeface="Times New Roman" panose="02020603050405020304" pitchFamily="18" charset="0"/>
              <a:ea typeface="Times New Roman" panose="02020603050405020304" pitchFamily="18" charset="0"/>
            </a:endParaRPr>
          </a:p>
          <a:p>
            <a:pPr marL="342900" marR="0" lvl="0" indent="-342900" algn="just" fontAlgn="auto" hangingPunct="1">
              <a:lnSpc>
                <a:spcPct val="150000"/>
              </a:lnSpc>
              <a:spcBef>
                <a:spcPts val="0"/>
              </a:spcBef>
              <a:spcAft>
                <a:spcPts val="800"/>
              </a:spcAft>
              <a:buFont typeface="Times New Roman" panose="02020603050405020304" pitchFamily="18" charset="0"/>
              <a:buChar char="-"/>
            </a:pPr>
            <a:r>
              <a:rPr lang="en-US" sz="1200">
                <a:effectLst/>
                <a:latin typeface="Times New Roman" panose="02020603050405020304" pitchFamily="18" charset="0"/>
                <a:ea typeface="Calibri" panose="020F0502020204030204" pitchFamily="34" charset="0"/>
              </a:rPr>
              <a:t>I-node table: là bảng chứa thông tin của tất cả các file trong một file system như đã nói ở trên. Mỗi phần tử của I-node table chứa các thông tin sau:</a:t>
            </a:r>
          </a:p>
          <a:p>
            <a:pPr marL="742950" marR="0" lvl="1" indent="-285750" algn="just" fontAlgn="auto" hangingPunct="1">
              <a:lnSpc>
                <a:spcPct val="150000"/>
              </a:lnSpc>
              <a:spcBef>
                <a:spcPts val="0"/>
              </a:spcBef>
              <a:spcAft>
                <a:spcPts val="800"/>
              </a:spcAft>
              <a:buFont typeface="Courier New" panose="02070309020205020404" pitchFamily="49" charset="0"/>
              <a:buChar char="o"/>
            </a:pPr>
            <a:r>
              <a:rPr lang="en-US" sz="1200">
                <a:effectLst/>
                <a:latin typeface="Times New Roman" panose="02020603050405020304" pitchFamily="18" charset="0"/>
                <a:ea typeface="Times New Roman" panose="02020603050405020304" pitchFamily="18" charset="0"/>
              </a:rPr>
              <a:t>Loại file, tài khoản tạo file, phân quyền, kích thước file…</a:t>
            </a:r>
          </a:p>
          <a:p>
            <a:pPr marL="742950" marR="0" lvl="1" indent="-285750" algn="just" fontAlgn="auto" hangingPunct="1">
              <a:lnSpc>
                <a:spcPct val="150000"/>
              </a:lnSpc>
              <a:spcBef>
                <a:spcPts val="0"/>
              </a:spcBef>
              <a:spcAft>
                <a:spcPts val="800"/>
              </a:spcAft>
              <a:buFont typeface="Courier New" panose="02070309020205020404" pitchFamily="49" charset="0"/>
              <a:buChar char="o"/>
            </a:pPr>
            <a:r>
              <a:rPr lang="en-US" sz="1200">
                <a:effectLst/>
                <a:latin typeface="Times New Roman" panose="02020603050405020304" pitchFamily="18" charset="0"/>
                <a:ea typeface="Times New Roman" panose="02020603050405020304" pitchFamily="18" charset="0"/>
              </a:rPr>
              <a:t>Số hard link liên kết tới file.</a:t>
            </a:r>
          </a:p>
          <a:p>
            <a:pPr marL="742950" marR="0" lvl="1" indent="-285750" algn="just" fontAlgn="auto" hangingPunct="1">
              <a:lnSpc>
                <a:spcPct val="150000"/>
              </a:lnSpc>
              <a:spcBef>
                <a:spcPts val="0"/>
              </a:spcBef>
              <a:spcAft>
                <a:spcPts val="800"/>
              </a:spcAft>
              <a:buFont typeface="Courier New" panose="02070309020205020404" pitchFamily="49" charset="0"/>
              <a:buChar char="o"/>
            </a:pPr>
            <a:r>
              <a:rPr lang="en-US" sz="1200">
                <a:effectLst/>
                <a:latin typeface="Times New Roman" panose="02020603050405020304" pitchFamily="18" charset="0"/>
                <a:ea typeface="Times New Roman" panose="02020603050405020304" pitchFamily="18" charset="0"/>
              </a:rPr>
              <a:t>Con trỏ tới vùng dữ liệu của file.</a:t>
            </a:r>
          </a:p>
          <a:p>
            <a:pPr marL="742950" marR="0" lvl="1" indent="-285750" algn="just" defTabSz="914400" rtl="0" eaLnBrk="1" fontAlgn="auto" latinLnBrk="0" hangingPunct="1">
              <a:lnSpc>
                <a:spcPct val="150000"/>
              </a:lnSpc>
              <a:spcBef>
                <a:spcPts val="0"/>
              </a:spcBef>
              <a:spcAft>
                <a:spcPts val="800"/>
              </a:spcAft>
              <a:buClrTx/>
              <a:buSzTx/>
              <a:buFont typeface="Courier New" panose="02070309020205020404" pitchFamily="49" charset="0"/>
              <a:buChar char="o"/>
              <a:tabLst/>
              <a:defRPr/>
            </a:pPr>
            <a:r>
              <a:rPr lang="en-US" b="0" i="0" u="sng">
                <a:solidFill>
                  <a:srgbClr val="FFFFFF"/>
                </a:solidFill>
                <a:effectLst/>
                <a:latin typeface="Roboto" panose="02000000000000000000" pitchFamily="2" charset="0"/>
              </a:rPr>
              <a:t>struct inode </a:t>
            </a:r>
            <a:r>
              <a:rPr lang="en-US" b="0" i="0">
                <a:solidFill>
                  <a:srgbClr val="FFFFFF"/>
                </a:solidFill>
                <a:effectLst/>
                <a:latin typeface="Roboto" panose="02000000000000000000" pitchFamily="2" charset="0"/>
              </a:rPr>
              <a:t>in </a:t>
            </a:r>
            <a:r>
              <a:rPr lang="en-US" b="0" i="0" u="sng">
                <a:solidFill>
                  <a:srgbClr val="FFFFFF"/>
                </a:solidFill>
                <a:effectLst/>
                <a:latin typeface="Roboto" panose="02000000000000000000" pitchFamily="2" charset="0"/>
              </a:rPr>
              <a:t>include/linux/fs.h</a:t>
            </a:r>
          </a:p>
          <a:p>
            <a:pPr marL="742950" marR="0" lvl="1" indent="-285750" algn="just" defTabSz="914400" rtl="0" eaLnBrk="1" fontAlgn="auto" latinLnBrk="0" hangingPunct="1">
              <a:lnSpc>
                <a:spcPct val="150000"/>
              </a:lnSpc>
              <a:spcBef>
                <a:spcPts val="0"/>
              </a:spcBef>
              <a:spcAft>
                <a:spcPts val="800"/>
              </a:spcAft>
              <a:buClrTx/>
              <a:buSzTx/>
              <a:buFont typeface="Courier New" panose="02070309020205020404" pitchFamily="49" charset="0"/>
              <a:buChar char="o"/>
              <a:tabLst/>
              <a:defRPr/>
            </a:pPr>
            <a:endParaRPr lang="en-US" b="0" i="0" u="sng">
              <a:solidFill>
                <a:srgbClr val="FFFFFF"/>
              </a:solidFill>
              <a:effectLst/>
              <a:latin typeface="Roboto" panose="02000000000000000000" pitchFamily="2" charset="0"/>
            </a:endParaRPr>
          </a:p>
          <a:p>
            <a:pPr marL="228600" marR="0" algn="just" hangingPunct="0">
              <a:lnSpc>
                <a:spcPct val="150000"/>
              </a:lnSpc>
              <a:spcBef>
                <a:spcPts val="0"/>
              </a:spcBef>
              <a:spcAft>
                <a:spcPts val="0"/>
              </a:spcAft>
            </a:pPr>
            <a:r>
              <a:rPr lang="en-US" sz="1800">
                <a:effectLst/>
                <a:latin typeface="Times New Roman" panose="02020603050405020304" pitchFamily="18" charset="0"/>
                <a:ea typeface="Times New Roman" panose="02020603050405020304" pitchFamily="18" charset="0"/>
              </a:rPr>
              <a:t>Bước 1: Kernel tìm i-node number tương ứng với tên file muốn mở (File Directory sẽ chứa thông tin tên file tương ứng với I-node number). </a:t>
            </a:r>
          </a:p>
          <a:p>
            <a:pPr marL="228600" marR="0" algn="just" hangingPunct="0">
              <a:lnSpc>
                <a:spcPct val="150000"/>
              </a:lnSpc>
              <a:spcBef>
                <a:spcPts val="0"/>
              </a:spcBef>
              <a:spcAft>
                <a:spcPts val="0"/>
              </a:spcAft>
            </a:pPr>
            <a:r>
              <a:rPr lang="en-US" sz="1800">
                <a:effectLst/>
                <a:latin typeface="Times New Roman" panose="02020603050405020304" pitchFamily="18" charset="0"/>
                <a:ea typeface="Times New Roman" panose="02020603050405020304" pitchFamily="18" charset="0"/>
              </a:rPr>
              <a:t>Bước 2: Kernel sẽ thêm một phần tử vào bảng Open File Table, các giá trị của phần tử này sẽ được set tương ứng theo các tham số truyền vào hàm open() trong đó có tham số trỏ đến vị trí của file trong bảng i-node. </a:t>
            </a:r>
          </a:p>
          <a:p>
            <a:pPr marL="228600" marR="0" algn="just" hangingPunct="0">
              <a:lnSpc>
                <a:spcPct val="150000"/>
              </a:lnSpc>
              <a:spcBef>
                <a:spcPts val="0"/>
              </a:spcBef>
              <a:spcAft>
                <a:spcPts val="0"/>
              </a:spcAft>
            </a:pPr>
            <a:r>
              <a:rPr lang="en-US" sz="1800">
                <a:effectLst/>
                <a:latin typeface="Times New Roman" panose="02020603050405020304" pitchFamily="18" charset="0"/>
                <a:ea typeface="Times New Roman" panose="02020603050405020304" pitchFamily="18" charset="0"/>
              </a:rPr>
              <a:t>Nếu một file được mở nhiều lần bởi cùng 1 tiến trình hay nhiều tiến trình kernel đều thêm nhiều phần tử vào bảng Open File Table tương ứng với số lần gọi hàm open(). Các phần tử này sẽ cùng chỉ đến một phần tử trên bảng i-node table.</a:t>
            </a:r>
          </a:p>
          <a:p>
            <a:pPr marL="228600" marR="0" algn="just" hangingPunct="0">
              <a:lnSpc>
                <a:spcPct val="150000"/>
              </a:lnSpc>
              <a:spcBef>
                <a:spcPts val="0"/>
              </a:spcBef>
              <a:spcAft>
                <a:spcPts val="0"/>
              </a:spcAft>
            </a:pPr>
            <a:r>
              <a:rPr lang="en-US" sz="1800">
                <a:effectLst/>
                <a:latin typeface="Times New Roman" panose="02020603050405020304" pitchFamily="18" charset="0"/>
                <a:ea typeface="Times New Roman" panose="02020603050405020304" pitchFamily="18" charset="0"/>
              </a:rPr>
              <a:t>Số phần tử của bảng Open File Table là giới hạn trước nên một hệ thống chỉ cho phép mở một số lượng file nhất định cùng lúc.</a:t>
            </a:r>
          </a:p>
          <a:p>
            <a:pPr marL="228600" marR="0" algn="just" hangingPunct="0">
              <a:lnSpc>
                <a:spcPct val="150000"/>
              </a:lnSpc>
              <a:spcBef>
                <a:spcPts val="0"/>
              </a:spcBef>
              <a:spcAft>
                <a:spcPts val="0"/>
              </a:spcAft>
            </a:pPr>
            <a:r>
              <a:rPr lang="en-US" sz="1800">
                <a:effectLst/>
                <a:latin typeface="Times New Roman" panose="02020603050405020304" pitchFamily="18" charset="0"/>
                <a:ea typeface="Times New Roman" panose="02020603050405020304" pitchFamily="18" charset="0"/>
              </a:rPr>
              <a:t>Bước 3:  Kernel sẽ tìm một phần tử chưa sử dụng trong bảng File Descriptor Table của tiến trình và set giá trị để phần tử này trỏ tới phần tử mới được tạo trong bảng Open File Table. Giá trị trả về của lệnh open() chính là chỉ số của phần tử trong bảng File Descriptor Table.</a:t>
            </a:r>
          </a:p>
          <a:p>
            <a:pPr marL="228600" marR="0" algn="just" hangingPunct="0">
              <a:lnSpc>
                <a:spcPct val="150000"/>
              </a:lnSpc>
              <a:spcBef>
                <a:spcPts val="0"/>
              </a:spcBef>
              <a:spcAft>
                <a:spcPts val="0"/>
              </a:spcAft>
            </a:pPr>
            <a:r>
              <a:rPr lang="en-US" sz="1800">
                <a:effectLst/>
                <a:latin typeface="Times New Roman" panose="02020603050405020304" pitchFamily="18" charset="0"/>
                <a:ea typeface="Times New Roman" panose="02020603050405020304" pitchFamily="18" charset="0"/>
              </a:rPr>
              <a:t>Chú ý: Nội dung của file sẽ không được load lên ram trong quá trình open file.</a:t>
            </a:r>
          </a:p>
          <a:p>
            <a:pPr marL="285750" marR="0" lvl="0" indent="-285750" algn="just" defTabSz="914400" rtl="0" eaLnBrk="1" fontAlgn="auto" latinLnBrk="0" hangingPunct="1">
              <a:lnSpc>
                <a:spcPct val="150000"/>
              </a:lnSpc>
              <a:spcBef>
                <a:spcPts val="0"/>
              </a:spcBef>
              <a:spcAft>
                <a:spcPts val="800"/>
              </a:spcAft>
              <a:buClrTx/>
              <a:buSzTx/>
              <a:buFont typeface="Courier New" panose="02070309020205020404" pitchFamily="49" charset="0"/>
              <a:buChar char="o"/>
              <a:tabLst/>
              <a:defRPr/>
            </a:pPr>
            <a:endParaRPr lang="en-US" b="0" i="0" u="sng">
              <a:solidFill>
                <a:srgbClr val="FFFFFF"/>
              </a:solidFill>
              <a:effectLst/>
              <a:latin typeface="Roboto" panose="02000000000000000000" pitchFamily="2" charset="0"/>
            </a:endParaRPr>
          </a:p>
          <a:p>
            <a:pPr marL="457200" marR="0" lvl="1" indent="0" algn="just" fontAlgn="auto" hangingPunct="1">
              <a:lnSpc>
                <a:spcPct val="150000"/>
              </a:lnSpc>
              <a:spcBef>
                <a:spcPts val="0"/>
              </a:spcBef>
              <a:spcAft>
                <a:spcPts val="800"/>
              </a:spcAft>
              <a:buFont typeface="Courier New" panose="02070309020205020404" pitchFamily="49" charset="0"/>
              <a:buNone/>
            </a:pPr>
            <a:endParaRPr lang="en-US" sz="1200">
              <a:effectLst/>
              <a:latin typeface="Times New Roman" panose="02020603050405020304" pitchFamily="18" charset="0"/>
              <a:ea typeface="Times New Roman" panose="02020603050405020304" pitchFamily="18" charset="0"/>
            </a:endParaRPr>
          </a:p>
          <a:p>
            <a:pPr marL="457200" marR="0" lvl="1" indent="0" algn="just" fontAlgn="auto" hangingPunct="1">
              <a:lnSpc>
                <a:spcPct val="150000"/>
              </a:lnSpc>
              <a:spcBef>
                <a:spcPts val="0"/>
              </a:spcBef>
              <a:spcAft>
                <a:spcPts val="800"/>
              </a:spcAft>
              <a:buFont typeface="Courier New" panose="02070309020205020404" pitchFamily="49" charset="0"/>
              <a:buNone/>
            </a:pPr>
            <a:endParaRPr lang="en-US" sz="1200">
              <a:effectLst/>
              <a:latin typeface="Times New Roman" panose="02020603050405020304" pitchFamily="18" charset="0"/>
              <a:ea typeface="Times New Roman" panose="02020603050405020304" pitchFamily="18" charset="0"/>
            </a:endParaRPr>
          </a:p>
          <a:p>
            <a:pPr marL="457200" marR="0" lvl="1" indent="0" algn="just" fontAlgn="auto" hangingPunct="1">
              <a:lnSpc>
                <a:spcPct val="150000"/>
              </a:lnSpc>
              <a:spcBef>
                <a:spcPts val="0"/>
              </a:spcBef>
              <a:spcAft>
                <a:spcPts val="800"/>
              </a:spcAft>
              <a:buFont typeface="Courier New" panose="02070309020205020404" pitchFamily="49" charset="0"/>
              <a:buNone/>
            </a:pPr>
            <a:r>
              <a:rPr lang="en-US" sz="1200">
                <a:effectLst/>
                <a:latin typeface="Times New Roman" panose="02020603050405020304" pitchFamily="18" charset="0"/>
                <a:ea typeface="Times New Roman" panose="02020603050405020304" pitchFamily="18" charset="0"/>
              </a:rPr>
              <a:t>Documents:</a:t>
            </a:r>
          </a:p>
          <a:p>
            <a:pPr marL="457200" marR="0" lvl="1" indent="0" algn="just" fontAlgn="auto" hangingPunct="1">
              <a:lnSpc>
                <a:spcPct val="150000"/>
              </a:lnSpc>
              <a:spcBef>
                <a:spcPts val="0"/>
              </a:spcBef>
              <a:spcAft>
                <a:spcPts val="800"/>
              </a:spcAft>
              <a:buFont typeface="Courier New" panose="02070309020205020404" pitchFamily="49" charset="0"/>
              <a:buNone/>
            </a:pPr>
            <a:r>
              <a:rPr lang="en-US" sz="1200">
                <a:effectLst/>
                <a:latin typeface="Times New Roman" panose="02020603050405020304" pitchFamily="18" charset="0"/>
                <a:ea typeface="Times New Roman" panose="02020603050405020304" pitchFamily="18" charset="0"/>
              </a:rPr>
              <a:t>https://www.joyk.com/dig/detail/1608468062718245</a:t>
            </a:r>
          </a:p>
          <a:p>
            <a:pPr marL="457200" marR="0" lvl="1" indent="0" algn="just" fontAlgn="auto" hangingPunct="1">
              <a:lnSpc>
                <a:spcPct val="150000"/>
              </a:lnSpc>
              <a:spcBef>
                <a:spcPts val="0"/>
              </a:spcBef>
              <a:spcAft>
                <a:spcPts val="800"/>
              </a:spcAft>
              <a:buFont typeface="Courier New" panose="02070309020205020404" pitchFamily="49" charset="0"/>
              <a:buNone/>
            </a:pPr>
            <a:r>
              <a:rPr lang="en-US" sz="1200">
                <a:effectLst/>
                <a:latin typeface="Times New Roman" panose="02020603050405020304" pitchFamily="18" charset="0"/>
                <a:ea typeface="Times New Roman" panose="02020603050405020304" pitchFamily="18" charset="0"/>
              </a:rPr>
              <a:t>https://man7.org/training/download/lusp_fileio_slides.pdf</a:t>
            </a:r>
          </a:p>
          <a:p>
            <a:pPr marL="742950" marR="0" lvl="1" indent="-285750" algn="just" fontAlgn="auto" hangingPunct="1">
              <a:lnSpc>
                <a:spcPct val="150000"/>
              </a:lnSpc>
              <a:spcBef>
                <a:spcPts val="0"/>
              </a:spcBef>
              <a:spcAft>
                <a:spcPts val="800"/>
              </a:spcAft>
              <a:buFont typeface="Courier New" panose="02070309020205020404" pitchFamily="49" charset="0"/>
              <a:buChar char="o"/>
            </a:pPr>
            <a:endParaRPr lang="en-US" sz="1200">
              <a:effectLst/>
              <a:latin typeface="Times New Roman" panose="02020603050405020304" pitchFamily="18" charset="0"/>
              <a:ea typeface="Times New Roman" panose="02020603050405020304" pitchFamily="18" charset="0"/>
            </a:endParaRPr>
          </a:p>
          <a:p>
            <a:pPr marL="742950" marR="0" lvl="1" indent="-285750" algn="just" fontAlgn="auto" hangingPunct="1">
              <a:lnSpc>
                <a:spcPct val="150000"/>
              </a:lnSpc>
              <a:spcBef>
                <a:spcPts val="0"/>
              </a:spcBef>
              <a:spcAft>
                <a:spcPts val="800"/>
              </a:spcAft>
              <a:buFont typeface="Courier New" panose="02070309020205020404" pitchFamily="49" charset="0"/>
              <a:buChar char="o"/>
            </a:pPr>
            <a:endParaRPr lang="en-US" sz="1200">
              <a:effectLst/>
              <a:latin typeface="Times New Roman" panose="02020603050405020304" pitchFamily="18" charset="0"/>
              <a:ea typeface="Times New Roman" panose="02020603050405020304" pitchFamily="18" charset="0"/>
            </a:endParaRPr>
          </a:p>
          <a:p>
            <a:pPr marL="742950" marR="0" lvl="1" indent="-285750" algn="just" fontAlgn="auto" hangingPunct="1">
              <a:lnSpc>
                <a:spcPct val="150000"/>
              </a:lnSpc>
              <a:spcBef>
                <a:spcPts val="0"/>
              </a:spcBef>
              <a:spcAft>
                <a:spcPts val="800"/>
              </a:spcAft>
              <a:buFont typeface="Courier New" panose="02070309020205020404" pitchFamily="49" charset="0"/>
              <a:buChar char="o"/>
            </a:pPr>
            <a:endParaRPr lang="en-US" sz="120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8D2F58D5-BC38-4BCB-8360-1EF771A3CE08}" type="slidenum">
              <a:rPr lang="en-US" smtClean="0"/>
              <a:t>7</a:t>
            </a:fld>
            <a:endParaRPr lang="en-US"/>
          </a:p>
        </p:txBody>
      </p:sp>
    </p:spTree>
    <p:extLst>
      <p:ext uri="{BB962C8B-B14F-4D97-AF65-F5344CB8AC3E}">
        <p14:creationId xmlns:p14="http://schemas.microsoft.com/office/powerpoint/2010/main" val="1586766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marR="0" lvl="1" indent="-285750" algn="just" fontAlgn="auto" hangingPunct="1">
              <a:lnSpc>
                <a:spcPct val="150000"/>
              </a:lnSpc>
              <a:spcBef>
                <a:spcPts val="0"/>
              </a:spcBef>
              <a:spcAft>
                <a:spcPts val="800"/>
              </a:spcAft>
              <a:buFont typeface="Courier New" panose="02070309020205020404" pitchFamily="49" charset="0"/>
              <a:buChar char="o"/>
            </a:pPr>
            <a:endParaRPr lang="en-US" sz="120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8D2F58D5-BC38-4BCB-8360-1EF771A3CE08}" type="slidenum">
              <a:rPr lang="en-US" smtClean="0"/>
              <a:t>8</a:t>
            </a:fld>
            <a:endParaRPr lang="en-US"/>
          </a:p>
        </p:txBody>
      </p:sp>
    </p:spTree>
    <p:extLst>
      <p:ext uri="{BB962C8B-B14F-4D97-AF65-F5344CB8AC3E}">
        <p14:creationId xmlns:p14="http://schemas.microsoft.com/office/powerpoint/2010/main" val="26153407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marR="0" lvl="1" indent="-285750" algn="just" fontAlgn="auto" hangingPunct="1">
              <a:lnSpc>
                <a:spcPct val="150000"/>
              </a:lnSpc>
              <a:spcBef>
                <a:spcPts val="0"/>
              </a:spcBef>
              <a:spcAft>
                <a:spcPts val="800"/>
              </a:spcAft>
              <a:buFont typeface="Courier New" panose="02070309020205020404" pitchFamily="49" charset="0"/>
              <a:buChar char="o"/>
            </a:pPr>
            <a:endParaRPr lang="en-US" sz="120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8D2F58D5-BC38-4BCB-8360-1EF771A3CE08}" type="slidenum">
              <a:rPr lang="en-US" smtClean="0"/>
              <a:t>9</a:t>
            </a:fld>
            <a:endParaRPr lang="en-US"/>
          </a:p>
        </p:txBody>
      </p:sp>
    </p:spTree>
    <p:extLst>
      <p:ext uri="{BB962C8B-B14F-4D97-AF65-F5344CB8AC3E}">
        <p14:creationId xmlns:p14="http://schemas.microsoft.com/office/powerpoint/2010/main" val="2397223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378B660-CB7F-45AE-A6DF-7AAE94B33294}" type="datetimeFigureOut">
              <a:rPr lang="en-US" smtClean="0"/>
              <a:t>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A2143-7ED4-4C07-8F8E-8588DCC8CA1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78B660-CB7F-45AE-A6DF-7AAE94B33294}" type="datetimeFigureOut">
              <a:rPr lang="en-US" smtClean="0"/>
              <a:t>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A2143-7ED4-4C07-8F8E-8588DCC8CA1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78B660-CB7F-45AE-A6DF-7AAE94B33294}" type="datetimeFigureOut">
              <a:rPr lang="en-US" smtClean="0"/>
              <a:t>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A2143-7ED4-4C07-8F8E-8588DCC8CA1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78B660-CB7F-45AE-A6DF-7AAE94B33294}" type="datetimeFigureOut">
              <a:rPr lang="en-US" smtClean="0"/>
              <a:t>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A2143-7ED4-4C07-8F8E-8588DCC8CA1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78B660-CB7F-45AE-A6DF-7AAE94B33294}" type="datetimeFigureOut">
              <a:rPr lang="en-US" smtClean="0"/>
              <a:t>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A2143-7ED4-4C07-8F8E-8588DCC8CA1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378B660-CB7F-45AE-A6DF-7AAE94B33294}" type="datetimeFigureOut">
              <a:rPr lang="en-US" smtClean="0"/>
              <a:t>2/11/2022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2A2143-7ED4-4C07-8F8E-8588DCC8CA1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378B660-CB7F-45AE-A6DF-7AAE94B33294}" type="datetimeFigureOut">
              <a:rPr lang="en-US" smtClean="0"/>
              <a:t>2/11/2022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2A2143-7ED4-4C07-8F8E-8588DCC8CA1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378B660-CB7F-45AE-A6DF-7AAE94B33294}" type="datetimeFigureOut">
              <a:rPr lang="en-US" smtClean="0"/>
              <a:t>2/11/2022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2A2143-7ED4-4C07-8F8E-8588DCC8CA1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78B660-CB7F-45AE-A6DF-7AAE94B33294}" type="datetimeFigureOut">
              <a:rPr lang="en-US" smtClean="0"/>
              <a:t>2/11/2022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2A2143-7ED4-4C07-8F8E-8588DCC8CA1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378B660-CB7F-45AE-A6DF-7AAE94B33294}" type="datetimeFigureOut">
              <a:rPr lang="en-US" smtClean="0"/>
              <a:t>2/11/2022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2A2143-7ED4-4C07-8F8E-8588DCC8CA1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378B660-CB7F-45AE-A6DF-7AAE94B33294}" type="datetimeFigureOut">
              <a:rPr lang="en-US" smtClean="0"/>
              <a:t>2/11/2022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2A2143-7ED4-4C07-8F8E-8588DCC8CA1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78B660-CB7F-45AE-A6DF-7AAE94B33294}" type="datetimeFigureOut">
              <a:rPr lang="en-US" smtClean="0"/>
              <a:t>2/11/2022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2A2143-7ED4-4C07-8F8E-8588DCC8CA1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Freeform: Shape 27">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 name="Freeform: Shape 29">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p:cNvSpPr txBox="1"/>
          <p:nvPr/>
        </p:nvSpPr>
        <p:spPr>
          <a:xfrm>
            <a:off x="477981" y="1122363"/>
            <a:ext cx="4023360"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b="1" kern="1200">
                <a:solidFill>
                  <a:schemeClr val="tx1"/>
                </a:solidFill>
                <a:latin typeface="Times New Roman" panose="02020603050405020304" pitchFamily="18" charset="0"/>
                <a:ea typeface="+mj-ea"/>
                <a:cs typeface="Times New Roman" panose="02020603050405020304" pitchFamily="18" charset="0"/>
              </a:rPr>
              <a:t>Linux File System</a:t>
            </a:r>
          </a:p>
        </p:txBody>
      </p:sp>
      <p:sp>
        <p:nvSpPr>
          <p:cNvPr id="32" name="Rectangle 3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4" name="Rectangle 3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descr="Káº¿t quáº£ hÃ¬nh áº£nh cho beaglebone black pin"/>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14356" y="1360226"/>
            <a:ext cx="6408836" cy="398629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9BBDF46-D979-4F37-872B-72B6A3EA8EBB}"/>
              </a:ext>
            </a:extLst>
          </p:cNvPr>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11480" y="938411"/>
            <a:ext cx="4443154" cy="108781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400" b="1" kern="1200">
                <a:solidFill>
                  <a:schemeClr val="tx1"/>
                </a:solidFill>
                <a:latin typeface="Times New Roman" panose="02020603050405020304" pitchFamily="18" charset="0"/>
                <a:ea typeface="+mj-ea"/>
                <a:cs typeface="Times New Roman" panose="02020603050405020304" pitchFamily="18" charset="0"/>
              </a:rPr>
              <a:t>3. Quản lý File trong Linux</a:t>
            </a:r>
          </a:p>
        </p:txBody>
      </p:sp>
      <p:sp>
        <p:nvSpPr>
          <p:cNvPr id="29" name="Rectangle 28">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TextBox 14"/>
          <p:cNvSpPr txBox="1"/>
          <p:nvPr/>
        </p:nvSpPr>
        <p:spPr>
          <a:xfrm>
            <a:off x="167317" y="2488614"/>
            <a:ext cx="4443154" cy="349286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endParaRPr lang="en-US"/>
          </a:p>
          <a:p>
            <a:pPr indent="-228600">
              <a:lnSpc>
                <a:spcPct val="90000"/>
              </a:lnSpc>
              <a:spcAft>
                <a:spcPts val="600"/>
              </a:spcAft>
              <a:buFont typeface="Arial" panose="020B0604020202020204" pitchFamily="34" charset="0"/>
              <a:buChar char="•"/>
            </a:pPr>
            <a:endParaRPr lang="en-US" b="1"/>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19" name="TextBox 18">
            <a:extLst>
              <a:ext uri="{FF2B5EF4-FFF2-40B4-BE49-F238E27FC236}">
                <a16:creationId xmlns:a16="http://schemas.microsoft.com/office/drawing/2014/main" id="{58DAD045-71D8-494A-860A-5AD3B8F06CE2}"/>
              </a:ext>
            </a:extLst>
          </p:cNvPr>
          <p:cNvSpPr txBox="1"/>
          <p:nvPr/>
        </p:nvSpPr>
        <p:spPr>
          <a:xfrm>
            <a:off x="167317" y="2510858"/>
            <a:ext cx="5386420" cy="349286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000"/>
              <a:t>Hai process cùng mở một file, tham chiếu tới cùng một inode.</a:t>
            </a:r>
          </a:p>
        </p:txBody>
      </p:sp>
      <p:pic>
        <p:nvPicPr>
          <p:cNvPr id="3" name="Picture 2">
            <a:extLst>
              <a:ext uri="{FF2B5EF4-FFF2-40B4-BE49-F238E27FC236}">
                <a16:creationId xmlns:a16="http://schemas.microsoft.com/office/drawing/2014/main" id="{EB59AFF0-03A8-48BA-803B-9121FB3328F5}"/>
              </a:ext>
            </a:extLst>
          </p:cNvPr>
          <p:cNvPicPr>
            <a:picLocks noChangeAspect="1"/>
          </p:cNvPicPr>
          <p:nvPr/>
        </p:nvPicPr>
        <p:blipFill>
          <a:blip r:embed="rId3"/>
          <a:stretch>
            <a:fillRect/>
          </a:stretch>
        </p:blipFill>
        <p:spPr>
          <a:xfrm>
            <a:off x="5266114" y="1370421"/>
            <a:ext cx="6758569" cy="4781142"/>
          </a:xfrm>
          <a:prstGeom prst="rect">
            <a:avLst/>
          </a:prstGeom>
        </p:spPr>
      </p:pic>
    </p:spTree>
    <p:extLst>
      <p:ext uri="{BB962C8B-B14F-4D97-AF65-F5344CB8AC3E}">
        <p14:creationId xmlns:p14="http://schemas.microsoft.com/office/powerpoint/2010/main" val="1022243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11480" y="938411"/>
            <a:ext cx="4443154" cy="108781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400" b="1" kern="1200">
                <a:solidFill>
                  <a:schemeClr val="tx1"/>
                </a:solidFill>
                <a:latin typeface="Times New Roman" panose="02020603050405020304" pitchFamily="18" charset="0"/>
                <a:ea typeface="+mj-ea"/>
                <a:cs typeface="Times New Roman" panose="02020603050405020304" pitchFamily="18" charset="0"/>
              </a:rPr>
              <a:t>3. Quản lý File trong Linux</a:t>
            </a:r>
          </a:p>
        </p:txBody>
      </p:sp>
      <p:sp>
        <p:nvSpPr>
          <p:cNvPr id="29" name="Rectangle 28">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TextBox 14"/>
          <p:cNvSpPr txBox="1"/>
          <p:nvPr/>
        </p:nvSpPr>
        <p:spPr>
          <a:xfrm>
            <a:off x="167317" y="2488614"/>
            <a:ext cx="4443154" cy="349286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endParaRPr lang="en-US"/>
          </a:p>
          <a:p>
            <a:pPr indent="-228600">
              <a:lnSpc>
                <a:spcPct val="90000"/>
              </a:lnSpc>
              <a:spcAft>
                <a:spcPts val="600"/>
              </a:spcAft>
              <a:buFont typeface="Arial" panose="020B0604020202020204" pitchFamily="34" charset="0"/>
              <a:buChar char="•"/>
            </a:pPr>
            <a:endParaRPr lang="en-US" b="1"/>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19" name="TextBox 18">
            <a:extLst>
              <a:ext uri="{FF2B5EF4-FFF2-40B4-BE49-F238E27FC236}">
                <a16:creationId xmlns:a16="http://schemas.microsoft.com/office/drawing/2014/main" id="{58DAD045-71D8-494A-860A-5AD3B8F06CE2}"/>
              </a:ext>
            </a:extLst>
          </p:cNvPr>
          <p:cNvSpPr txBox="1"/>
          <p:nvPr/>
        </p:nvSpPr>
        <p:spPr>
          <a:xfrm>
            <a:off x="167317" y="2510858"/>
            <a:ext cx="3868352" cy="3492868"/>
          </a:xfrm>
          <a:prstGeom prst="rect">
            <a:avLst/>
          </a:prstGeom>
        </p:spPr>
        <p:txBody>
          <a:bodyPr vert="horz" lIns="91440" tIns="45720" rIns="91440" bIns="45720" rtlCol="0">
            <a:normAutofit/>
          </a:bodyPr>
          <a:lstStyle/>
          <a:p>
            <a:pPr marL="342900" indent="-342900">
              <a:buFont typeface="Arial" panose="020B0604020202020204" pitchFamily="34" charset="0"/>
              <a:buChar char="•"/>
            </a:pPr>
            <a:r>
              <a:rPr lang="en-US" sz="2000">
                <a:cs typeface="Times New Roman" panose="02020603050405020304" pitchFamily="18" charset="0"/>
              </a:rPr>
              <a:t>Khi tiến trình dùng lệnh read()/write()</a:t>
            </a:r>
            <a:endParaRPr lang="en-US" sz="2000" dirty="0">
              <a:cs typeface="Times New Roman" panose="02020603050405020304" pitchFamily="18" charset="0"/>
            </a:endParaRPr>
          </a:p>
        </p:txBody>
      </p:sp>
      <p:pic>
        <p:nvPicPr>
          <p:cNvPr id="10" name="Picture 9">
            <a:extLst>
              <a:ext uri="{FF2B5EF4-FFF2-40B4-BE49-F238E27FC236}">
                <a16:creationId xmlns:a16="http://schemas.microsoft.com/office/drawing/2014/main" id="{A3D6BE10-B0ED-4A10-9647-A3758CA49171}"/>
              </a:ext>
            </a:extLst>
          </p:cNvPr>
          <p:cNvPicPr>
            <a:picLocks noChangeAspect="1"/>
          </p:cNvPicPr>
          <p:nvPr/>
        </p:nvPicPr>
        <p:blipFill>
          <a:blip r:embed="rId3"/>
          <a:stretch>
            <a:fillRect/>
          </a:stretch>
        </p:blipFill>
        <p:spPr>
          <a:xfrm>
            <a:off x="6526045" y="3015329"/>
            <a:ext cx="2790163" cy="2483926"/>
          </a:xfrm>
          <a:prstGeom prst="rect">
            <a:avLst/>
          </a:prstGeom>
        </p:spPr>
      </p:pic>
      <p:sp>
        <p:nvSpPr>
          <p:cNvPr id="11" name="TextBox 10">
            <a:extLst>
              <a:ext uri="{FF2B5EF4-FFF2-40B4-BE49-F238E27FC236}">
                <a16:creationId xmlns:a16="http://schemas.microsoft.com/office/drawing/2014/main" id="{BE7A3B02-D725-4F5A-A84F-4C35B1E89887}"/>
              </a:ext>
            </a:extLst>
          </p:cNvPr>
          <p:cNvSpPr txBox="1"/>
          <p:nvPr/>
        </p:nvSpPr>
        <p:spPr>
          <a:xfrm>
            <a:off x="9467744" y="2401404"/>
            <a:ext cx="2708475" cy="1815882"/>
          </a:xfrm>
          <a:prstGeom prst="rect">
            <a:avLst/>
          </a:prstGeom>
          <a:noFill/>
        </p:spPr>
        <p:txBody>
          <a:bodyPr wrap="square" rtlCol="0">
            <a:spAutoFit/>
          </a:bodyPr>
          <a:lstStyle/>
          <a:p>
            <a:pPr marL="342900" indent="-342900">
              <a:buAutoNum type="arabicPeriod"/>
            </a:pPr>
            <a:r>
              <a:rPr lang="en-US" sz="1600" dirty="0"/>
              <a:t>Kernel </a:t>
            </a:r>
            <a:r>
              <a:rPr lang="en-US" sz="1600" dirty="0" err="1"/>
              <a:t>ghi</a:t>
            </a:r>
            <a:r>
              <a:rPr lang="en-US" sz="1600" dirty="0"/>
              <a:t> </a:t>
            </a:r>
            <a:r>
              <a:rPr lang="en-US" sz="1600" dirty="0" err="1"/>
              <a:t>nội</a:t>
            </a:r>
            <a:r>
              <a:rPr lang="en-US" sz="1600" dirty="0"/>
              <a:t> dung page </a:t>
            </a:r>
            <a:r>
              <a:rPr lang="en-US" sz="1600" dirty="0" err="1"/>
              <a:t>vào</a:t>
            </a:r>
            <a:r>
              <a:rPr lang="en-US" sz="1600" dirty="0"/>
              <a:t> page cache</a:t>
            </a:r>
          </a:p>
          <a:p>
            <a:pPr marL="342900" indent="-342900">
              <a:buAutoNum type="arabicPeriod"/>
            </a:pPr>
            <a:r>
              <a:rPr lang="en-US" sz="1600" dirty="0"/>
              <a:t>Page Cache </a:t>
            </a:r>
            <a:r>
              <a:rPr lang="en-US" sz="1600" err="1"/>
              <a:t>sẽ</a:t>
            </a:r>
            <a:r>
              <a:rPr lang="en-US" sz="1600"/>
              <a:t> được </a:t>
            </a:r>
            <a:r>
              <a:rPr lang="en-US" sz="1600" dirty="0" err="1"/>
              <a:t>ghi</a:t>
            </a:r>
            <a:r>
              <a:rPr lang="en-US" sz="1600" dirty="0"/>
              <a:t> </a:t>
            </a:r>
            <a:r>
              <a:rPr lang="en-US" sz="1600" dirty="0" err="1"/>
              <a:t>vào</a:t>
            </a:r>
            <a:r>
              <a:rPr lang="en-US" sz="1600" dirty="0"/>
              <a:t> </a:t>
            </a:r>
            <a:r>
              <a:rPr lang="en-US" sz="1600" dirty="0" err="1"/>
              <a:t>vùng</a:t>
            </a:r>
            <a:r>
              <a:rPr lang="en-US" sz="1600" dirty="0"/>
              <a:t> </a:t>
            </a:r>
            <a:r>
              <a:rPr lang="en-US" sz="1600" dirty="0" err="1"/>
              <a:t>nhớ</a:t>
            </a:r>
            <a:r>
              <a:rPr lang="en-US" sz="1600" dirty="0"/>
              <a:t> </a:t>
            </a:r>
            <a:r>
              <a:rPr lang="en-US" sz="1600" dirty="0" err="1"/>
              <a:t>vật</a:t>
            </a:r>
            <a:r>
              <a:rPr lang="en-US" sz="1600" dirty="0"/>
              <a:t> </a:t>
            </a:r>
            <a:r>
              <a:rPr lang="en-US" sz="1600" dirty="0" err="1"/>
              <a:t>lý</a:t>
            </a:r>
            <a:r>
              <a:rPr lang="en-US" sz="1600" dirty="0"/>
              <a:t> </a:t>
            </a:r>
            <a:r>
              <a:rPr lang="en-US" sz="1600" dirty="0" err="1"/>
              <a:t>định</a:t>
            </a:r>
            <a:r>
              <a:rPr lang="en-US" sz="1600" dirty="0"/>
              <a:t> </a:t>
            </a:r>
            <a:r>
              <a:rPr lang="en-US" sz="1600" dirty="0" err="1"/>
              <a:t>kỳ</a:t>
            </a:r>
            <a:r>
              <a:rPr lang="en-US" sz="1600" dirty="0"/>
              <a:t> </a:t>
            </a:r>
            <a:r>
              <a:rPr lang="en-US" sz="1600" dirty="0" err="1"/>
              <a:t>hoặc</a:t>
            </a:r>
            <a:r>
              <a:rPr lang="en-US" sz="1600" dirty="0"/>
              <a:t> </a:t>
            </a:r>
            <a:r>
              <a:rPr lang="en-US" sz="1600" dirty="0" err="1"/>
              <a:t>khi</a:t>
            </a:r>
            <a:r>
              <a:rPr lang="en-US" sz="1600" dirty="0"/>
              <a:t> </a:t>
            </a:r>
            <a:r>
              <a:rPr lang="en-US" sz="1600" dirty="0" err="1"/>
              <a:t>dùng</a:t>
            </a:r>
            <a:r>
              <a:rPr lang="en-US" sz="1600" dirty="0"/>
              <a:t> </a:t>
            </a:r>
            <a:r>
              <a:rPr lang="en-US" sz="1600" dirty="0" err="1"/>
              <a:t>các</a:t>
            </a:r>
            <a:r>
              <a:rPr lang="en-US" sz="1600" dirty="0"/>
              <a:t> </a:t>
            </a:r>
            <a:r>
              <a:rPr lang="en-US" sz="1600" dirty="0" err="1"/>
              <a:t>lệnh</a:t>
            </a:r>
            <a:r>
              <a:rPr lang="en-US" sz="1600" dirty="0"/>
              <a:t> sync(), </a:t>
            </a:r>
            <a:r>
              <a:rPr lang="en-US" sz="1600" dirty="0" err="1"/>
              <a:t>fsync</a:t>
            </a:r>
            <a:r>
              <a:rPr lang="en-US" sz="1600" dirty="0"/>
              <a:t>()</a:t>
            </a:r>
          </a:p>
          <a:p>
            <a:pPr marL="342900" indent="-342900">
              <a:buAutoNum type="arabicPeriod"/>
            </a:pPr>
            <a:endParaRPr lang="en-US" sz="1600" dirty="0"/>
          </a:p>
        </p:txBody>
      </p:sp>
      <p:sp>
        <p:nvSpPr>
          <p:cNvPr id="12" name="TextBox 11">
            <a:extLst>
              <a:ext uri="{FF2B5EF4-FFF2-40B4-BE49-F238E27FC236}">
                <a16:creationId xmlns:a16="http://schemas.microsoft.com/office/drawing/2014/main" id="{7D66E31A-759F-4ED6-BA24-AA18F141048E}"/>
              </a:ext>
            </a:extLst>
          </p:cNvPr>
          <p:cNvSpPr txBox="1"/>
          <p:nvPr/>
        </p:nvSpPr>
        <p:spPr>
          <a:xfrm>
            <a:off x="3666034" y="2401404"/>
            <a:ext cx="2708475" cy="3416320"/>
          </a:xfrm>
          <a:prstGeom prst="rect">
            <a:avLst/>
          </a:prstGeom>
          <a:noFill/>
        </p:spPr>
        <p:txBody>
          <a:bodyPr wrap="square" rtlCol="0">
            <a:spAutoFit/>
          </a:bodyPr>
          <a:lstStyle/>
          <a:p>
            <a:pPr marL="342900" indent="-342900">
              <a:buAutoNum type="arabicPeriod"/>
            </a:pPr>
            <a:r>
              <a:rPr lang="en-US" dirty="0"/>
              <a:t>Kernel </a:t>
            </a:r>
            <a:r>
              <a:rPr lang="en-US" dirty="0" err="1"/>
              <a:t>xác</a:t>
            </a:r>
            <a:r>
              <a:rPr lang="en-US" dirty="0"/>
              <a:t> </a:t>
            </a:r>
            <a:r>
              <a:rPr lang="en-US" dirty="0" err="1"/>
              <a:t>định</a:t>
            </a:r>
            <a:r>
              <a:rPr lang="en-US" dirty="0"/>
              <a:t> page </a:t>
            </a:r>
            <a:r>
              <a:rPr lang="en-US" dirty="0" err="1"/>
              <a:t>cần</a:t>
            </a:r>
            <a:r>
              <a:rPr lang="en-US" dirty="0"/>
              <a:t> </a:t>
            </a:r>
            <a:r>
              <a:rPr lang="en-US" dirty="0" err="1"/>
              <a:t>đọc</a:t>
            </a:r>
            <a:endParaRPr lang="en-US" dirty="0"/>
          </a:p>
          <a:p>
            <a:pPr marL="342900" indent="-342900">
              <a:buAutoNum type="arabicPeriod"/>
            </a:pPr>
            <a:r>
              <a:rPr lang="en-US" dirty="0"/>
              <a:t>Kernel </a:t>
            </a:r>
            <a:r>
              <a:rPr lang="en-US" dirty="0" err="1"/>
              <a:t>đọc</a:t>
            </a:r>
            <a:r>
              <a:rPr lang="en-US" dirty="0"/>
              <a:t> </a:t>
            </a:r>
            <a:r>
              <a:rPr lang="en-US" dirty="0" err="1"/>
              <a:t>từ</a:t>
            </a:r>
            <a:r>
              <a:rPr lang="en-US" dirty="0"/>
              <a:t> page cache</a:t>
            </a:r>
          </a:p>
          <a:p>
            <a:pPr marL="342900" indent="-342900">
              <a:buAutoNum type="arabicPeriod"/>
            </a:pPr>
            <a:r>
              <a:rPr lang="en-US" dirty="0" err="1"/>
              <a:t>Nếu</a:t>
            </a:r>
            <a:r>
              <a:rPr lang="en-US" dirty="0"/>
              <a:t> page </a:t>
            </a:r>
            <a:r>
              <a:rPr lang="en-US" dirty="0" err="1"/>
              <a:t>có</a:t>
            </a:r>
            <a:r>
              <a:rPr lang="en-US" dirty="0"/>
              <a:t> </a:t>
            </a:r>
            <a:r>
              <a:rPr lang="en-US" dirty="0" err="1"/>
              <a:t>trong</a:t>
            </a:r>
            <a:r>
              <a:rPr lang="en-US" dirty="0"/>
              <a:t> page cache </a:t>
            </a:r>
            <a:r>
              <a:rPr lang="en-US" dirty="0" err="1"/>
              <a:t>thông</a:t>
            </a:r>
            <a:r>
              <a:rPr lang="en-US" dirty="0"/>
              <a:t> tin </a:t>
            </a:r>
            <a:r>
              <a:rPr lang="en-US" dirty="0" err="1"/>
              <a:t>sẽ</a:t>
            </a:r>
            <a:r>
              <a:rPr lang="en-US" dirty="0"/>
              <a:t> </a:t>
            </a:r>
            <a:r>
              <a:rPr lang="en-US" dirty="0" err="1"/>
              <a:t>được</a:t>
            </a:r>
            <a:r>
              <a:rPr lang="en-US" dirty="0"/>
              <a:t> </a:t>
            </a:r>
            <a:r>
              <a:rPr lang="en-US" dirty="0" err="1"/>
              <a:t>đọc</a:t>
            </a:r>
            <a:r>
              <a:rPr lang="en-US" dirty="0"/>
              <a:t> </a:t>
            </a:r>
            <a:r>
              <a:rPr lang="en-US" dirty="0" err="1"/>
              <a:t>ra</a:t>
            </a:r>
            <a:endParaRPr lang="en-US" dirty="0"/>
          </a:p>
          <a:p>
            <a:pPr marL="342900" indent="-342900">
              <a:buAutoNum type="arabicPeriod"/>
            </a:pPr>
            <a:r>
              <a:rPr lang="en-US" dirty="0" err="1"/>
              <a:t>Nếu</a:t>
            </a:r>
            <a:r>
              <a:rPr lang="en-US" dirty="0"/>
              <a:t> page </a:t>
            </a:r>
            <a:r>
              <a:rPr lang="en-US" dirty="0" err="1"/>
              <a:t>không</a:t>
            </a:r>
            <a:r>
              <a:rPr lang="en-US" dirty="0"/>
              <a:t> </a:t>
            </a:r>
            <a:r>
              <a:rPr lang="en-US" dirty="0" err="1"/>
              <a:t>có</a:t>
            </a:r>
            <a:r>
              <a:rPr lang="en-US" dirty="0"/>
              <a:t> </a:t>
            </a:r>
            <a:r>
              <a:rPr lang="en-US" dirty="0" err="1"/>
              <a:t>trong</a:t>
            </a:r>
            <a:r>
              <a:rPr lang="en-US" dirty="0"/>
              <a:t> page cache. </a:t>
            </a:r>
            <a:r>
              <a:rPr lang="en-US" dirty="0" err="1"/>
              <a:t>Đọc</a:t>
            </a:r>
            <a:r>
              <a:rPr lang="en-US" dirty="0"/>
              <a:t> </a:t>
            </a:r>
            <a:r>
              <a:rPr lang="en-US" dirty="0" err="1"/>
              <a:t>từ</a:t>
            </a:r>
            <a:r>
              <a:rPr lang="en-US" dirty="0"/>
              <a:t> </a:t>
            </a:r>
            <a:r>
              <a:rPr lang="en-US" dirty="0" err="1"/>
              <a:t>vùng</a:t>
            </a:r>
            <a:r>
              <a:rPr lang="en-US" dirty="0"/>
              <a:t> </a:t>
            </a:r>
            <a:r>
              <a:rPr lang="en-US" dirty="0" err="1"/>
              <a:t>nhớ</a:t>
            </a:r>
            <a:r>
              <a:rPr lang="en-US" dirty="0"/>
              <a:t> </a:t>
            </a:r>
            <a:r>
              <a:rPr lang="en-US" dirty="0" err="1"/>
              <a:t>vật</a:t>
            </a:r>
            <a:r>
              <a:rPr lang="en-US" dirty="0"/>
              <a:t> </a:t>
            </a:r>
            <a:r>
              <a:rPr lang="en-US" dirty="0" err="1"/>
              <a:t>lý</a:t>
            </a:r>
            <a:r>
              <a:rPr lang="en-US" dirty="0"/>
              <a:t> </a:t>
            </a:r>
            <a:r>
              <a:rPr lang="en-US" dirty="0" err="1"/>
              <a:t>vào</a:t>
            </a:r>
            <a:r>
              <a:rPr lang="en-US" dirty="0"/>
              <a:t> page cache </a:t>
            </a:r>
            <a:r>
              <a:rPr lang="en-US" dirty="0" err="1"/>
              <a:t>sau</a:t>
            </a:r>
            <a:r>
              <a:rPr lang="en-US" dirty="0"/>
              <a:t> </a:t>
            </a:r>
            <a:r>
              <a:rPr lang="en-US" dirty="0" err="1"/>
              <a:t>đó</a:t>
            </a:r>
            <a:r>
              <a:rPr lang="en-US" dirty="0"/>
              <a:t> </a:t>
            </a:r>
            <a:r>
              <a:rPr lang="en-US" dirty="0" err="1"/>
              <a:t>đọc</a:t>
            </a:r>
            <a:r>
              <a:rPr lang="en-US" dirty="0"/>
              <a:t> </a:t>
            </a:r>
            <a:r>
              <a:rPr lang="en-US" dirty="0" err="1"/>
              <a:t>ra</a:t>
            </a:r>
            <a:r>
              <a:rPr lang="en-US" dirty="0"/>
              <a:t> </a:t>
            </a:r>
            <a:r>
              <a:rPr lang="en-US" dirty="0" err="1"/>
              <a:t>cho</a:t>
            </a:r>
            <a:r>
              <a:rPr lang="en-US" dirty="0"/>
              <a:t> </a:t>
            </a:r>
            <a:r>
              <a:rPr lang="en-US" dirty="0" err="1"/>
              <a:t>userspace</a:t>
            </a:r>
            <a:r>
              <a:rPr lang="en-US" dirty="0"/>
              <a:t>  </a:t>
            </a:r>
          </a:p>
        </p:txBody>
      </p:sp>
    </p:spTree>
    <p:extLst>
      <p:ext uri="{BB962C8B-B14F-4D97-AF65-F5344CB8AC3E}">
        <p14:creationId xmlns:p14="http://schemas.microsoft.com/office/powerpoint/2010/main" val="260186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11480" y="938411"/>
            <a:ext cx="4443154" cy="108781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400" b="1">
                <a:latin typeface="Times New Roman" panose="02020603050405020304" pitchFamily="18" charset="0"/>
                <a:ea typeface="+mj-ea"/>
                <a:cs typeface="Times New Roman" panose="02020603050405020304" pitchFamily="18" charset="0"/>
              </a:rPr>
              <a:t>4</a:t>
            </a:r>
            <a:r>
              <a:rPr lang="en-US" sz="3400" b="1" kern="1200">
                <a:solidFill>
                  <a:schemeClr val="tx1"/>
                </a:solidFill>
                <a:latin typeface="Times New Roman" panose="02020603050405020304" pitchFamily="18" charset="0"/>
                <a:ea typeface="+mj-ea"/>
                <a:cs typeface="Times New Roman" panose="02020603050405020304" pitchFamily="18" charset="0"/>
              </a:rPr>
              <a:t>. File Locking</a:t>
            </a:r>
          </a:p>
        </p:txBody>
      </p:sp>
      <p:sp>
        <p:nvSpPr>
          <p:cNvPr id="29" name="Rectangle 28">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TextBox 14"/>
          <p:cNvSpPr txBox="1"/>
          <p:nvPr/>
        </p:nvSpPr>
        <p:spPr>
          <a:xfrm>
            <a:off x="167317" y="2488614"/>
            <a:ext cx="4443154" cy="349286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endParaRPr lang="en-US"/>
          </a:p>
          <a:p>
            <a:pPr indent="-228600">
              <a:lnSpc>
                <a:spcPct val="90000"/>
              </a:lnSpc>
              <a:spcAft>
                <a:spcPts val="600"/>
              </a:spcAft>
              <a:buFont typeface="Arial" panose="020B0604020202020204" pitchFamily="34" charset="0"/>
              <a:buChar char="•"/>
            </a:pPr>
            <a:endParaRPr lang="en-US" b="1"/>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19" name="TextBox 18">
            <a:extLst>
              <a:ext uri="{FF2B5EF4-FFF2-40B4-BE49-F238E27FC236}">
                <a16:creationId xmlns:a16="http://schemas.microsoft.com/office/drawing/2014/main" id="{58DAD045-71D8-494A-860A-5AD3B8F06CE2}"/>
              </a:ext>
            </a:extLst>
          </p:cNvPr>
          <p:cNvSpPr txBox="1"/>
          <p:nvPr/>
        </p:nvSpPr>
        <p:spPr>
          <a:xfrm>
            <a:off x="1308294" y="2482793"/>
            <a:ext cx="9057836" cy="3492868"/>
          </a:xfrm>
          <a:prstGeom prst="rect">
            <a:avLst/>
          </a:prstGeom>
        </p:spPr>
        <p:txBody>
          <a:bodyPr vert="horz" lIns="91440" tIns="45720" rIns="91440" bIns="45720" rtlCol="0">
            <a:normAutofit/>
          </a:bodyPr>
          <a:lstStyle/>
          <a:p>
            <a:pPr marL="342900" lvl="0" indent="-342900">
              <a:buFont typeface="Arial" panose="020B0604020202020204" pitchFamily="34" charset="0"/>
              <a:buChar char="•"/>
            </a:pPr>
            <a:r>
              <a:rPr lang="en-US" sz="2000">
                <a:cs typeface="Times New Roman" panose="02020603050405020304" pitchFamily="18" charset="0"/>
              </a:rPr>
              <a:t>File locking dùng để quản lý việc nhiều tiến trình cùng đọc/ghi vào 1 file</a:t>
            </a:r>
          </a:p>
          <a:p>
            <a:pPr lvl="0"/>
            <a:endParaRPr lang="en-US" sz="2000">
              <a:cs typeface="Times New Roman" panose="02020603050405020304" pitchFamily="18" charset="0"/>
            </a:endParaRPr>
          </a:p>
          <a:p>
            <a:pPr marL="342900" lvl="0" indent="-342900">
              <a:buFont typeface="Arial" panose="020B0604020202020204" pitchFamily="34" charset="0"/>
              <a:buChar char="•"/>
            </a:pPr>
            <a:r>
              <a:rPr lang="en-US" sz="2000">
                <a:cs typeface="Times New Roman" panose="02020603050405020304" pitchFamily="18" charset="0"/>
              </a:rPr>
              <a:t>Cách hoạt động </a:t>
            </a:r>
          </a:p>
          <a:p>
            <a:pPr marL="800100" lvl="1" indent="-342900">
              <a:buFont typeface="Courier New" panose="02070309020205020404" pitchFamily="49" charset="0"/>
              <a:buChar char="o"/>
            </a:pPr>
            <a:r>
              <a:rPr lang="en-US" sz="2000">
                <a:cs typeface="Times New Roman" panose="02020603050405020304" pitchFamily="18" charset="0"/>
              </a:rPr>
              <a:t>Bước 1: Ghi trạng thái lock vào I-node của file.</a:t>
            </a:r>
          </a:p>
          <a:p>
            <a:pPr marL="800100" lvl="1" indent="-342900">
              <a:buFont typeface="Courier New" panose="02070309020205020404" pitchFamily="49" charset="0"/>
              <a:buChar char="o"/>
            </a:pPr>
            <a:r>
              <a:rPr lang="en-US" sz="2000">
                <a:cs typeface="Times New Roman" panose="02020603050405020304" pitchFamily="18" charset="0"/>
              </a:rPr>
              <a:t>Bước 2: Nếu thành công thì thực hiện đọc ghi file, nếu không thành công nghĩa là file đang được tiến trình khác sử dụng.</a:t>
            </a:r>
          </a:p>
          <a:p>
            <a:pPr marL="800100" lvl="1" indent="-342900">
              <a:buFont typeface="Courier New" panose="02070309020205020404" pitchFamily="49" charset="0"/>
              <a:buChar char="o"/>
            </a:pPr>
            <a:r>
              <a:rPr lang="en-US" sz="2000">
                <a:cs typeface="Times New Roman" panose="02020603050405020304" pitchFamily="18" charset="0"/>
              </a:rPr>
              <a:t>Bước 3: Sau khi đọc/ghi xong gỡ trạng thái lock ra khỏi I-node của file.</a:t>
            </a:r>
            <a:endParaRPr lang="en-US" sz="2000" dirty="0">
              <a:cs typeface="Times New Roman" panose="02020603050405020304" pitchFamily="18" charset="0"/>
            </a:endParaRPr>
          </a:p>
        </p:txBody>
      </p:sp>
    </p:spTree>
    <p:extLst>
      <p:ext uri="{BB962C8B-B14F-4D97-AF65-F5344CB8AC3E}">
        <p14:creationId xmlns:p14="http://schemas.microsoft.com/office/powerpoint/2010/main" val="2442129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11480" y="938411"/>
            <a:ext cx="4443154" cy="108781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400" b="1">
                <a:latin typeface="Times New Roman" panose="02020603050405020304" pitchFamily="18" charset="0"/>
                <a:ea typeface="+mj-ea"/>
                <a:cs typeface="Times New Roman" panose="02020603050405020304" pitchFamily="18" charset="0"/>
              </a:rPr>
              <a:t>4</a:t>
            </a:r>
            <a:r>
              <a:rPr lang="en-US" sz="3400" b="1" kern="1200">
                <a:solidFill>
                  <a:schemeClr val="tx1"/>
                </a:solidFill>
                <a:latin typeface="Times New Roman" panose="02020603050405020304" pitchFamily="18" charset="0"/>
                <a:ea typeface="+mj-ea"/>
                <a:cs typeface="Times New Roman" panose="02020603050405020304" pitchFamily="18" charset="0"/>
              </a:rPr>
              <a:t>. File Locking</a:t>
            </a:r>
          </a:p>
        </p:txBody>
      </p:sp>
      <p:sp>
        <p:nvSpPr>
          <p:cNvPr id="29" name="Rectangle 28">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TextBox 14"/>
          <p:cNvSpPr txBox="1"/>
          <p:nvPr/>
        </p:nvSpPr>
        <p:spPr>
          <a:xfrm>
            <a:off x="167317" y="2488614"/>
            <a:ext cx="4443154" cy="349286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endParaRPr lang="en-US"/>
          </a:p>
          <a:p>
            <a:pPr indent="-228600">
              <a:lnSpc>
                <a:spcPct val="90000"/>
              </a:lnSpc>
              <a:spcAft>
                <a:spcPts val="600"/>
              </a:spcAft>
              <a:buFont typeface="Arial" panose="020B0604020202020204" pitchFamily="34" charset="0"/>
              <a:buChar char="•"/>
            </a:pPr>
            <a:endParaRPr lang="en-US" b="1"/>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graphicFrame>
        <p:nvGraphicFramePr>
          <p:cNvPr id="10" name="Table 9">
            <a:extLst>
              <a:ext uri="{FF2B5EF4-FFF2-40B4-BE49-F238E27FC236}">
                <a16:creationId xmlns:a16="http://schemas.microsoft.com/office/drawing/2014/main" id="{54C6B583-4541-4912-B87E-B8A823075C0D}"/>
              </a:ext>
            </a:extLst>
          </p:cNvPr>
          <p:cNvGraphicFramePr>
            <a:graphicFrameLocks noGrp="1"/>
          </p:cNvGraphicFramePr>
          <p:nvPr>
            <p:extLst>
              <p:ext uri="{D42A27DB-BD31-4B8C-83A1-F6EECF244321}">
                <p14:modId xmlns:p14="http://schemas.microsoft.com/office/powerpoint/2010/main" val="2667610684"/>
              </p:ext>
            </p:extLst>
          </p:nvPr>
        </p:nvGraphicFramePr>
        <p:xfrm>
          <a:off x="2388894" y="2559776"/>
          <a:ext cx="8128000" cy="3268238"/>
        </p:xfrm>
        <a:graphic>
          <a:graphicData uri="http://schemas.openxmlformats.org/drawingml/2006/table">
            <a:tbl>
              <a:tblPr firstRow="1" bandRow="1">
                <a:tableStyleId>{93296810-A885-4BE3-A3E7-6D5BEEA58F35}</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482049">
                <a:tc>
                  <a:txBody>
                    <a:bodyPr/>
                    <a:lstStyle/>
                    <a:p>
                      <a:pPr algn="ctr"/>
                      <a:r>
                        <a:rPr lang="en-US" dirty="0"/>
                        <a:t>Flock()</a:t>
                      </a:r>
                    </a:p>
                  </a:txBody>
                  <a:tcPr/>
                </a:tc>
                <a:tc>
                  <a:txBody>
                    <a:bodyPr/>
                    <a:lstStyle/>
                    <a:p>
                      <a:pPr algn="ctr"/>
                      <a:r>
                        <a:rPr lang="en-US"/>
                        <a:t>Fcntl()</a:t>
                      </a:r>
                      <a:endParaRPr lang="en-US" dirty="0"/>
                    </a:p>
                  </a:txBody>
                  <a:tcPr/>
                </a:tc>
                <a:extLst>
                  <a:ext uri="{0D108BD9-81ED-4DB2-BD59-A6C34878D82A}">
                    <a16:rowId xmlns:a16="http://schemas.microsoft.com/office/drawing/2014/main" val="10000"/>
                  </a:ext>
                </a:extLst>
              </a:tr>
              <a:tr h="482049">
                <a:tc>
                  <a:txBody>
                    <a:bodyPr/>
                    <a:lstStyle/>
                    <a:p>
                      <a:r>
                        <a:rPr lang="en-US" dirty="0" err="1"/>
                        <a:t>Đơn</a:t>
                      </a:r>
                      <a:r>
                        <a:rPr lang="en-US" baseline="0" dirty="0"/>
                        <a:t> </a:t>
                      </a:r>
                      <a:r>
                        <a:rPr lang="en-US" baseline="0" dirty="0" err="1"/>
                        <a:t>giản</a:t>
                      </a:r>
                      <a:endParaRPr lang="en-US" dirty="0"/>
                    </a:p>
                  </a:txBody>
                  <a:tcPr/>
                </a:tc>
                <a:tc>
                  <a:txBody>
                    <a:bodyPr/>
                    <a:lstStyle/>
                    <a:p>
                      <a:r>
                        <a:rPr lang="en-US" dirty="0" err="1"/>
                        <a:t>Phức</a:t>
                      </a:r>
                      <a:r>
                        <a:rPr lang="en-US" baseline="0" dirty="0"/>
                        <a:t> </a:t>
                      </a:r>
                      <a:r>
                        <a:rPr lang="en-US" baseline="0" dirty="0" err="1"/>
                        <a:t>tạp</a:t>
                      </a:r>
                      <a:endParaRPr lang="en-US" dirty="0"/>
                    </a:p>
                  </a:txBody>
                  <a:tcPr/>
                </a:tc>
                <a:extLst>
                  <a:ext uri="{0D108BD9-81ED-4DB2-BD59-A6C34878D82A}">
                    <a16:rowId xmlns:a16="http://schemas.microsoft.com/office/drawing/2014/main" val="10001"/>
                  </a:ext>
                </a:extLst>
              </a:tr>
              <a:tr h="482049">
                <a:tc>
                  <a:txBody>
                    <a:bodyPr/>
                    <a:lstStyle/>
                    <a:p>
                      <a:r>
                        <a:rPr lang="en-US" dirty="0" err="1"/>
                        <a:t>Thông</a:t>
                      </a:r>
                      <a:r>
                        <a:rPr lang="en-US" baseline="0" dirty="0"/>
                        <a:t> tin </a:t>
                      </a:r>
                      <a:r>
                        <a:rPr lang="en-US" baseline="0" dirty="0" err="1"/>
                        <a:t>ghi</a:t>
                      </a:r>
                      <a:r>
                        <a:rPr lang="en-US" baseline="0" dirty="0"/>
                        <a:t> </a:t>
                      </a:r>
                      <a:r>
                        <a:rPr lang="en-US" baseline="0" dirty="0" err="1"/>
                        <a:t>vào</a:t>
                      </a:r>
                      <a:r>
                        <a:rPr lang="en-US" baseline="0" dirty="0"/>
                        <a:t> </a:t>
                      </a:r>
                      <a:r>
                        <a:rPr lang="en-US" baseline="0" dirty="0" err="1"/>
                        <a:t>i</a:t>
                      </a:r>
                      <a:r>
                        <a:rPr lang="en-US" baseline="0" dirty="0"/>
                        <a:t>-node </a:t>
                      </a:r>
                      <a:r>
                        <a:rPr lang="en-US" baseline="0" dirty="0" err="1"/>
                        <a:t>là</a:t>
                      </a:r>
                      <a:r>
                        <a:rPr lang="en-US" baseline="0" dirty="0"/>
                        <a:t> </a:t>
                      </a:r>
                      <a:r>
                        <a:rPr lang="en-US" baseline="0" dirty="0" err="1"/>
                        <a:t>trạng</a:t>
                      </a:r>
                      <a:r>
                        <a:rPr lang="en-US" baseline="0" dirty="0"/>
                        <a:t> </a:t>
                      </a:r>
                      <a:r>
                        <a:rPr lang="en-US" baseline="0" dirty="0" err="1"/>
                        <a:t>thái</a:t>
                      </a:r>
                      <a:r>
                        <a:rPr lang="en-US" baseline="0" dirty="0"/>
                        <a:t> lock</a:t>
                      </a:r>
                      <a:endParaRPr lang="en-US" dirty="0"/>
                    </a:p>
                  </a:txBody>
                  <a:tcPr/>
                </a:tc>
                <a:tc>
                  <a:txBody>
                    <a:bodyPr/>
                    <a:lstStyle/>
                    <a:p>
                      <a:r>
                        <a:rPr lang="en-US" dirty="0" err="1"/>
                        <a:t>Thông</a:t>
                      </a:r>
                      <a:r>
                        <a:rPr lang="en-US" baseline="0" dirty="0"/>
                        <a:t> tin </a:t>
                      </a:r>
                      <a:r>
                        <a:rPr lang="en-US" baseline="0" dirty="0" err="1"/>
                        <a:t>ghi</a:t>
                      </a:r>
                      <a:r>
                        <a:rPr lang="en-US" baseline="0" dirty="0"/>
                        <a:t> </a:t>
                      </a:r>
                      <a:r>
                        <a:rPr lang="en-US" baseline="0" dirty="0" err="1"/>
                        <a:t>vào</a:t>
                      </a:r>
                      <a:r>
                        <a:rPr lang="en-US" baseline="0" dirty="0"/>
                        <a:t> </a:t>
                      </a:r>
                      <a:r>
                        <a:rPr lang="en-US" baseline="0" dirty="0" err="1"/>
                        <a:t>i</a:t>
                      </a:r>
                      <a:r>
                        <a:rPr lang="en-US" baseline="0" dirty="0"/>
                        <a:t>-node </a:t>
                      </a:r>
                      <a:r>
                        <a:rPr lang="en-US" baseline="0" dirty="0" err="1"/>
                        <a:t>là</a:t>
                      </a:r>
                      <a:r>
                        <a:rPr lang="en-US" baseline="0" dirty="0"/>
                        <a:t> </a:t>
                      </a:r>
                      <a:r>
                        <a:rPr lang="en-US" baseline="0" dirty="0" err="1"/>
                        <a:t>trạng</a:t>
                      </a:r>
                      <a:r>
                        <a:rPr lang="en-US" baseline="0" dirty="0"/>
                        <a:t> </a:t>
                      </a:r>
                      <a:r>
                        <a:rPr lang="en-US" baseline="0" dirty="0" err="1"/>
                        <a:t>thái</a:t>
                      </a:r>
                      <a:r>
                        <a:rPr lang="en-US" baseline="0" dirty="0"/>
                        <a:t> lock, </a:t>
                      </a:r>
                      <a:r>
                        <a:rPr lang="en-US" baseline="0" dirty="0" err="1"/>
                        <a:t>khu</a:t>
                      </a:r>
                      <a:r>
                        <a:rPr lang="en-US" baseline="0" dirty="0"/>
                        <a:t> </a:t>
                      </a:r>
                      <a:r>
                        <a:rPr lang="en-US" baseline="0" dirty="0" err="1"/>
                        <a:t>vực</a:t>
                      </a:r>
                      <a:r>
                        <a:rPr lang="en-US" baseline="0" dirty="0"/>
                        <a:t> lock, </a:t>
                      </a:r>
                      <a:r>
                        <a:rPr lang="en-US" baseline="0" dirty="0" err="1"/>
                        <a:t>tiến</a:t>
                      </a:r>
                      <a:r>
                        <a:rPr lang="en-US" baseline="0" dirty="0"/>
                        <a:t> </a:t>
                      </a:r>
                      <a:r>
                        <a:rPr lang="en-US" baseline="0" dirty="0" err="1"/>
                        <a:t>trình</a:t>
                      </a:r>
                      <a:r>
                        <a:rPr lang="en-US" baseline="0" dirty="0"/>
                        <a:t> lock</a:t>
                      </a:r>
                      <a:endParaRPr lang="en-US" dirty="0"/>
                    </a:p>
                  </a:txBody>
                  <a:tcPr/>
                </a:tc>
                <a:extLst>
                  <a:ext uri="{0D108BD9-81ED-4DB2-BD59-A6C34878D82A}">
                    <a16:rowId xmlns:a16="http://schemas.microsoft.com/office/drawing/2014/main" val="10002"/>
                  </a:ext>
                </a:extLst>
              </a:tr>
              <a:tr h="832030">
                <a:tc>
                  <a:txBody>
                    <a:bodyPr/>
                    <a:lstStyle/>
                    <a:p>
                      <a:r>
                        <a:rPr lang="en-US" dirty="0"/>
                        <a:t>Lock </a:t>
                      </a:r>
                      <a:r>
                        <a:rPr lang="en-US" dirty="0" err="1"/>
                        <a:t>toàn</a:t>
                      </a:r>
                      <a:r>
                        <a:rPr lang="en-US" baseline="0" dirty="0"/>
                        <a:t> </a:t>
                      </a:r>
                      <a:r>
                        <a:rPr lang="en-US" baseline="0" dirty="0" err="1"/>
                        <a:t>bộ</a:t>
                      </a:r>
                      <a:r>
                        <a:rPr lang="en-US" baseline="0" dirty="0"/>
                        <a:t> file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Lock </a:t>
                      </a:r>
                      <a:r>
                        <a:rPr lang="en-US" dirty="0" err="1"/>
                        <a:t>được</a:t>
                      </a:r>
                      <a:r>
                        <a:rPr lang="en-US" baseline="0" dirty="0"/>
                        <a:t> </a:t>
                      </a:r>
                      <a:r>
                        <a:rPr lang="en-US" baseline="0" dirty="0" err="1"/>
                        <a:t>từng</a:t>
                      </a:r>
                      <a:r>
                        <a:rPr lang="en-US" baseline="0" dirty="0"/>
                        <a:t> </a:t>
                      </a:r>
                      <a:r>
                        <a:rPr lang="en-US" baseline="0" dirty="0" err="1"/>
                        <a:t>khu</a:t>
                      </a:r>
                      <a:r>
                        <a:rPr lang="en-US" baseline="0" dirty="0"/>
                        <a:t> </a:t>
                      </a:r>
                      <a:r>
                        <a:rPr lang="en-US" baseline="0" dirty="0" err="1"/>
                        <a:t>vực</a:t>
                      </a:r>
                      <a:r>
                        <a:rPr lang="en-US" baseline="0" dirty="0"/>
                        <a:t> </a:t>
                      </a:r>
                      <a:r>
                        <a:rPr lang="en-US" baseline="0" dirty="0" err="1"/>
                        <a:t>của</a:t>
                      </a:r>
                      <a:r>
                        <a:rPr lang="en-US" baseline="0" dirty="0"/>
                        <a:t> file</a:t>
                      </a:r>
                      <a:endParaRPr lang="en-US" dirty="0"/>
                    </a:p>
                    <a:p>
                      <a:endParaRPr lang="en-US" dirty="0"/>
                    </a:p>
                  </a:txBody>
                  <a:tcPr/>
                </a:tc>
                <a:extLst>
                  <a:ext uri="{0D108BD9-81ED-4DB2-BD59-A6C34878D82A}">
                    <a16:rowId xmlns:a16="http://schemas.microsoft.com/office/drawing/2014/main" val="10003"/>
                  </a:ext>
                </a:extLst>
              </a:tr>
              <a:tr h="832030">
                <a:tc>
                  <a:txBody>
                    <a:bodyPr/>
                    <a:lstStyle/>
                    <a:p>
                      <a:r>
                        <a:rPr lang="en-US" dirty="0" err="1"/>
                        <a:t>Tại</a:t>
                      </a:r>
                      <a:r>
                        <a:rPr lang="en-US" baseline="0" dirty="0"/>
                        <a:t> </a:t>
                      </a:r>
                      <a:r>
                        <a:rPr lang="en-US" baseline="0" dirty="0" err="1"/>
                        <a:t>một</a:t>
                      </a:r>
                      <a:r>
                        <a:rPr lang="en-US" baseline="0" dirty="0"/>
                        <a:t> </a:t>
                      </a:r>
                      <a:r>
                        <a:rPr lang="en-US" baseline="0" dirty="0" err="1"/>
                        <a:t>thời</a:t>
                      </a:r>
                      <a:r>
                        <a:rPr lang="en-US" baseline="0" dirty="0"/>
                        <a:t> </a:t>
                      </a:r>
                      <a:r>
                        <a:rPr lang="en-US" baseline="0" dirty="0" err="1"/>
                        <a:t>điểm</a:t>
                      </a:r>
                      <a:r>
                        <a:rPr lang="en-US" baseline="0" dirty="0"/>
                        <a:t> </a:t>
                      </a:r>
                      <a:r>
                        <a:rPr lang="en-US" baseline="0" dirty="0" err="1"/>
                        <a:t>c</a:t>
                      </a:r>
                      <a:r>
                        <a:rPr lang="en-US" dirty="0" err="1"/>
                        <a:t>hỉ</a:t>
                      </a:r>
                      <a:r>
                        <a:rPr lang="en-US" baseline="0" dirty="0"/>
                        <a:t> </a:t>
                      </a:r>
                      <a:r>
                        <a:rPr lang="en-US" baseline="0" dirty="0" err="1"/>
                        <a:t>m</a:t>
                      </a:r>
                      <a:r>
                        <a:rPr lang="en-US" dirty="0" err="1"/>
                        <a:t>ột</a:t>
                      </a:r>
                      <a:r>
                        <a:rPr lang="en-US" baseline="0" dirty="0"/>
                        <a:t> </a:t>
                      </a:r>
                      <a:r>
                        <a:rPr lang="en-US" baseline="0" dirty="0" err="1"/>
                        <a:t>tiến</a:t>
                      </a:r>
                      <a:r>
                        <a:rPr lang="en-US" baseline="0" dirty="0"/>
                        <a:t> </a:t>
                      </a:r>
                      <a:r>
                        <a:rPr lang="en-US" baseline="0" dirty="0" err="1"/>
                        <a:t>trình</a:t>
                      </a:r>
                      <a:r>
                        <a:rPr lang="en-US" baseline="0" dirty="0"/>
                        <a:t> </a:t>
                      </a:r>
                      <a:r>
                        <a:rPr lang="en-US" baseline="0" dirty="0" err="1"/>
                        <a:t>đọc</a:t>
                      </a:r>
                      <a:r>
                        <a:rPr lang="en-US" baseline="0" dirty="0"/>
                        <a:t>/</a:t>
                      </a:r>
                      <a:r>
                        <a:rPr lang="en-US" baseline="0" dirty="0" err="1"/>
                        <a:t>ghi</a:t>
                      </a:r>
                      <a:r>
                        <a:rPr lang="en-US" baseline="0" dirty="0"/>
                        <a:t> 1 file </a:t>
                      </a:r>
                      <a:endParaRPr lang="en-US" dirty="0"/>
                    </a:p>
                  </a:txBody>
                  <a:tcPr/>
                </a:tc>
                <a:tc>
                  <a:txBody>
                    <a:bodyPr/>
                    <a:lstStyle/>
                    <a:p>
                      <a:r>
                        <a:rPr lang="en-US" dirty="0" err="1"/>
                        <a:t>Nhiều</a:t>
                      </a:r>
                      <a:r>
                        <a:rPr lang="en-US" baseline="0" dirty="0"/>
                        <a:t> </a:t>
                      </a:r>
                      <a:r>
                        <a:rPr lang="en-US" baseline="0" dirty="0" err="1"/>
                        <a:t>tiến</a:t>
                      </a:r>
                      <a:r>
                        <a:rPr lang="en-US" baseline="0" dirty="0"/>
                        <a:t> </a:t>
                      </a:r>
                      <a:r>
                        <a:rPr lang="en-US" baseline="0" dirty="0" err="1"/>
                        <a:t>trình</a:t>
                      </a:r>
                      <a:r>
                        <a:rPr lang="en-US" baseline="0" dirty="0"/>
                        <a:t> </a:t>
                      </a:r>
                      <a:r>
                        <a:rPr lang="en-US" baseline="0" dirty="0" err="1"/>
                        <a:t>có</a:t>
                      </a:r>
                      <a:r>
                        <a:rPr lang="en-US" baseline="0" dirty="0"/>
                        <a:t> </a:t>
                      </a:r>
                      <a:r>
                        <a:rPr lang="en-US" baseline="0" dirty="0" err="1"/>
                        <a:t>thể</a:t>
                      </a:r>
                      <a:r>
                        <a:rPr lang="en-US" baseline="0" dirty="0"/>
                        <a:t> </a:t>
                      </a:r>
                      <a:r>
                        <a:rPr lang="en-US" baseline="0" dirty="0" err="1"/>
                        <a:t>đọc</a:t>
                      </a:r>
                      <a:r>
                        <a:rPr lang="en-US" baseline="0" dirty="0"/>
                        <a:t>/</a:t>
                      </a:r>
                      <a:r>
                        <a:rPr lang="en-US" baseline="0" dirty="0" err="1"/>
                        <a:t>ghi</a:t>
                      </a:r>
                      <a:r>
                        <a:rPr lang="en-US" baseline="0" dirty="0"/>
                        <a:t> </a:t>
                      </a:r>
                      <a:r>
                        <a:rPr lang="en-US" baseline="0" dirty="0" err="1"/>
                        <a:t>cùng</a:t>
                      </a:r>
                      <a:r>
                        <a:rPr lang="en-US" baseline="0" dirty="0"/>
                        <a:t> 1 file </a:t>
                      </a:r>
                      <a:r>
                        <a:rPr lang="en-US" baseline="0" dirty="0" err="1"/>
                        <a:t>mà</a:t>
                      </a:r>
                      <a:r>
                        <a:rPr lang="en-US" baseline="0" dirty="0"/>
                        <a:t> </a:t>
                      </a:r>
                      <a:r>
                        <a:rPr lang="en-US" baseline="0" dirty="0" err="1"/>
                        <a:t>không</a:t>
                      </a:r>
                      <a:r>
                        <a:rPr lang="en-US" baseline="0" dirty="0"/>
                        <a:t> </a:t>
                      </a:r>
                      <a:r>
                        <a:rPr lang="en-US" baseline="0" dirty="0" err="1"/>
                        <a:t>xung</a:t>
                      </a:r>
                      <a:r>
                        <a:rPr lang="en-US" baseline="0" dirty="0"/>
                        <a:t> </a:t>
                      </a:r>
                      <a:r>
                        <a:rPr lang="en-US" baseline="0" dirty="0" err="1"/>
                        <a:t>đột</a:t>
                      </a:r>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370698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11480" y="938411"/>
            <a:ext cx="4443154" cy="108781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400" b="1">
                <a:latin typeface="Times New Roman" panose="02020603050405020304" pitchFamily="18" charset="0"/>
                <a:ea typeface="+mj-ea"/>
                <a:cs typeface="Times New Roman" panose="02020603050405020304" pitchFamily="18" charset="0"/>
              </a:rPr>
              <a:t>4</a:t>
            </a:r>
            <a:r>
              <a:rPr lang="en-US" sz="3400" b="1" kern="1200">
                <a:solidFill>
                  <a:schemeClr val="tx1"/>
                </a:solidFill>
                <a:latin typeface="Times New Roman" panose="02020603050405020304" pitchFamily="18" charset="0"/>
                <a:ea typeface="+mj-ea"/>
                <a:cs typeface="Times New Roman" panose="02020603050405020304" pitchFamily="18" charset="0"/>
              </a:rPr>
              <a:t>. File Locking</a:t>
            </a:r>
          </a:p>
        </p:txBody>
      </p:sp>
      <p:sp>
        <p:nvSpPr>
          <p:cNvPr id="29" name="Rectangle 28">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TextBox 14"/>
          <p:cNvSpPr txBox="1"/>
          <p:nvPr/>
        </p:nvSpPr>
        <p:spPr>
          <a:xfrm>
            <a:off x="167317" y="2488614"/>
            <a:ext cx="4443154" cy="349286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endParaRPr lang="en-US"/>
          </a:p>
          <a:p>
            <a:pPr indent="-228600">
              <a:lnSpc>
                <a:spcPct val="90000"/>
              </a:lnSpc>
              <a:spcAft>
                <a:spcPts val="600"/>
              </a:spcAft>
              <a:buFont typeface="Arial" panose="020B0604020202020204" pitchFamily="34" charset="0"/>
              <a:buChar char="•"/>
            </a:pPr>
            <a:endParaRPr lang="en-US" b="1"/>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9" name="TextBox 8">
            <a:extLst>
              <a:ext uri="{FF2B5EF4-FFF2-40B4-BE49-F238E27FC236}">
                <a16:creationId xmlns:a16="http://schemas.microsoft.com/office/drawing/2014/main" id="{3DA8F654-5348-4031-80CC-7D27056177CB}"/>
              </a:ext>
            </a:extLst>
          </p:cNvPr>
          <p:cNvSpPr txBox="1"/>
          <p:nvPr/>
        </p:nvSpPr>
        <p:spPr>
          <a:xfrm>
            <a:off x="321605" y="2488614"/>
            <a:ext cx="5386420" cy="3492868"/>
          </a:xfrm>
          <a:prstGeom prst="rect">
            <a:avLst/>
          </a:prstGeom>
        </p:spPr>
        <p:txBody>
          <a:bodyPr vert="horz" lIns="91440" tIns="45720" rIns="91440" bIns="45720" rtlCol="0">
            <a:normAutofit/>
          </a:bodyPr>
          <a:lstStyle/>
          <a:p>
            <a:pPr marL="342900" lvl="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Lock file với flock()</a:t>
            </a:r>
            <a:endParaRPr lang="en-US" sz="2000" dirty="0">
              <a:latin typeface="Times New Roman" panose="02020603050405020304" pitchFamily="18" charset="0"/>
              <a:cs typeface="Times New Roman" panose="02020603050405020304" pitchFamily="18" charset="0"/>
            </a:endParaRPr>
          </a:p>
        </p:txBody>
      </p:sp>
      <p:grpSp>
        <p:nvGrpSpPr>
          <p:cNvPr id="11" name="Group 10">
            <a:extLst>
              <a:ext uri="{FF2B5EF4-FFF2-40B4-BE49-F238E27FC236}">
                <a16:creationId xmlns:a16="http://schemas.microsoft.com/office/drawing/2014/main" id="{8340FB49-B93E-4241-914B-976703D5D631}"/>
              </a:ext>
            </a:extLst>
          </p:cNvPr>
          <p:cNvGrpSpPr/>
          <p:nvPr/>
        </p:nvGrpSpPr>
        <p:grpSpPr>
          <a:xfrm>
            <a:off x="5212080" y="625683"/>
            <a:ext cx="6585283" cy="4544624"/>
            <a:chOff x="0" y="1419689"/>
            <a:chExt cx="6900512" cy="4560656"/>
          </a:xfrm>
        </p:grpSpPr>
        <p:sp>
          <p:nvSpPr>
            <p:cNvPr id="12" name="Rectangle 11">
              <a:extLst>
                <a:ext uri="{FF2B5EF4-FFF2-40B4-BE49-F238E27FC236}">
                  <a16:creationId xmlns:a16="http://schemas.microsoft.com/office/drawing/2014/main" id="{D68DECE5-1D02-4017-B5D4-02E94FCBBC1F}"/>
                </a:ext>
              </a:extLst>
            </p:cNvPr>
            <p:cNvSpPr/>
            <p:nvPr/>
          </p:nvSpPr>
          <p:spPr>
            <a:xfrm>
              <a:off x="0" y="1419690"/>
              <a:ext cx="6900512" cy="4019400"/>
            </a:xfrm>
            <a:prstGeom prst="rect">
              <a:avLst/>
            </a:prstGeom>
          </p:spPr>
          <p:style>
            <a:lnRef idx="2">
              <a:schemeClr val="accent2">
                <a:hueOff val="-1455363"/>
                <a:satOff val="-83928"/>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3" name="TextBox 12">
              <a:extLst>
                <a:ext uri="{FF2B5EF4-FFF2-40B4-BE49-F238E27FC236}">
                  <a16:creationId xmlns:a16="http://schemas.microsoft.com/office/drawing/2014/main" id="{1C6DB8E8-3404-453B-8F2C-2388728BD3CA}"/>
                </a:ext>
              </a:extLst>
            </p:cNvPr>
            <p:cNvSpPr txBox="1"/>
            <p:nvPr/>
          </p:nvSpPr>
          <p:spPr>
            <a:xfrm>
              <a:off x="1" y="1419689"/>
              <a:ext cx="6833424" cy="456065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5556" tIns="458216" rIns="535556" bIns="156464" numCol="1" spcCol="1270" anchor="t" anchorCtr="0">
              <a:noAutofit/>
            </a:bodyPr>
            <a:lstStyle/>
            <a:p>
              <a:pPr marL="0" lvl="1" defTabSz="977900">
                <a:lnSpc>
                  <a:spcPct val="90000"/>
                </a:lnSpc>
                <a:spcBef>
                  <a:spcPct val="0"/>
                </a:spcBef>
                <a:spcAft>
                  <a:spcPct val="15000"/>
                </a:spcAft>
              </a:pPr>
              <a:r>
                <a:rPr lang="en-US" sz="1600">
                  <a:solidFill>
                    <a:schemeClr val="tx1"/>
                  </a:solidFill>
                  <a:effectLst/>
                  <a:ea typeface="Times New Roman" panose="02020603050405020304" pitchFamily="18" charset="0"/>
                </a:rPr>
                <a:t>Flock dựa vào thông tin file descriptor để đặt trạng thái lock vào i-node table.</a:t>
              </a:r>
            </a:p>
            <a:p>
              <a:pPr marL="0" lvl="1" defTabSz="977900">
                <a:lnSpc>
                  <a:spcPct val="90000"/>
                </a:lnSpc>
                <a:spcBef>
                  <a:spcPct val="0"/>
                </a:spcBef>
                <a:spcAft>
                  <a:spcPct val="15000"/>
                </a:spcAft>
              </a:pPr>
              <a:endParaRPr lang="en-US" sz="1600">
                <a:solidFill>
                  <a:schemeClr val="tx1"/>
                </a:solidFill>
                <a:effectLst/>
                <a:ea typeface="Times New Roman" panose="02020603050405020304" pitchFamily="18" charset="0"/>
              </a:endParaRPr>
            </a:p>
            <a:p>
              <a:pPr marL="0" lvl="1" defTabSz="977900">
                <a:lnSpc>
                  <a:spcPct val="90000"/>
                </a:lnSpc>
                <a:spcBef>
                  <a:spcPct val="0"/>
                </a:spcBef>
                <a:spcAft>
                  <a:spcPct val="15000"/>
                </a:spcAft>
              </a:pPr>
              <a:r>
                <a:rPr lang="en-US" sz="1600">
                  <a:solidFill>
                    <a:schemeClr val="tx1"/>
                  </a:solidFill>
                </a:rPr>
                <a:t>Các đối số:</a:t>
              </a:r>
            </a:p>
            <a:p>
              <a:pPr marL="285750" lvl="1" indent="-285750" defTabSz="977900">
                <a:lnSpc>
                  <a:spcPct val="90000"/>
                </a:lnSpc>
                <a:spcBef>
                  <a:spcPct val="0"/>
                </a:spcBef>
                <a:spcAft>
                  <a:spcPct val="15000"/>
                </a:spcAft>
                <a:buFont typeface="Arial" panose="020B0604020202020204" pitchFamily="34" charset="0"/>
                <a:buChar char="•"/>
              </a:pPr>
              <a:r>
                <a:rPr lang="en-US" sz="1600">
                  <a:solidFill>
                    <a:schemeClr val="tx1"/>
                  </a:solidFill>
                </a:rPr>
                <a:t>Fd: file descriptor của file cần lock</a:t>
              </a:r>
            </a:p>
            <a:p>
              <a:pPr marL="285750" lvl="1" indent="-285750" defTabSz="977900">
                <a:lnSpc>
                  <a:spcPct val="90000"/>
                </a:lnSpc>
                <a:spcBef>
                  <a:spcPct val="0"/>
                </a:spcBef>
                <a:spcAft>
                  <a:spcPct val="15000"/>
                </a:spcAft>
                <a:buFont typeface="Arial" panose="020B0604020202020204" pitchFamily="34" charset="0"/>
                <a:buChar char="•"/>
              </a:pPr>
              <a:r>
                <a:rPr lang="en-US" sz="1600">
                  <a:solidFill>
                    <a:schemeClr val="tx1"/>
                  </a:solidFill>
                  <a:effectLst/>
                  <a:ea typeface="Times New Roman" panose="02020603050405020304" pitchFamily="18" charset="0"/>
                </a:rPr>
                <a:t>Operation: giá trị lock muốn set</a:t>
              </a:r>
            </a:p>
            <a:p>
              <a:pPr marL="742950" lvl="2" indent="-285750" defTabSz="977900">
                <a:lnSpc>
                  <a:spcPct val="90000"/>
                </a:lnSpc>
                <a:spcBef>
                  <a:spcPct val="0"/>
                </a:spcBef>
                <a:spcAft>
                  <a:spcPct val="15000"/>
                </a:spcAft>
                <a:buFont typeface="Arial" panose="020B0604020202020204" pitchFamily="34" charset="0"/>
                <a:buChar char="•"/>
              </a:pPr>
              <a:r>
                <a:rPr lang="en-US" sz="1600">
                  <a:solidFill>
                    <a:schemeClr val="tx1"/>
                  </a:solidFill>
                  <a:effectLst/>
                  <a:ea typeface="Times New Roman" panose="02020603050405020304" pitchFamily="18" charset="0"/>
                </a:rPr>
                <a:t>LOCK_SH: nếu set giá trị này thành công tiến trình có thể đọc file, không ghi.</a:t>
              </a:r>
            </a:p>
            <a:p>
              <a:pPr marL="742950" lvl="2" indent="-285750" defTabSz="977900">
                <a:lnSpc>
                  <a:spcPct val="90000"/>
                </a:lnSpc>
                <a:spcBef>
                  <a:spcPct val="0"/>
                </a:spcBef>
                <a:spcAft>
                  <a:spcPct val="15000"/>
                </a:spcAft>
                <a:buFont typeface="Arial" panose="020B0604020202020204" pitchFamily="34" charset="0"/>
                <a:buChar char="•"/>
              </a:pPr>
              <a:r>
                <a:rPr lang="en-US" sz="1600">
                  <a:solidFill>
                    <a:schemeClr val="tx1"/>
                  </a:solidFill>
                  <a:effectLst/>
                  <a:ea typeface="Times New Roman" panose="02020603050405020304" pitchFamily="18" charset="0"/>
                </a:rPr>
                <a:t>LOCK_EX: nếu set giá trị này thành công tiến trình có thể đọc ghi file.</a:t>
              </a:r>
            </a:p>
            <a:p>
              <a:pPr marL="742950" lvl="2" indent="-285750" defTabSz="977900">
                <a:lnSpc>
                  <a:spcPct val="90000"/>
                </a:lnSpc>
                <a:spcBef>
                  <a:spcPct val="0"/>
                </a:spcBef>
                <a:spcAft>
                  <a:spcPct val="15000"/>
                </a:spcAft>
                <a:buFont typeface="Arial" panose="020B0604020202020204" pitchFamily="34" charset="0"/>
                <a:buChar char="•"/>
              </a:pPr>
              <a:r>
                <a:rPr lang="en-US" sz="1600">
                  <a:solidFill>
                    <a:schemeClr val="tx1"/>
                  </a:solidFill>
                  <a:effectLst/>
                  <a:ea typeface="Times New Roman" panose="02020603050405020304" pitchFamily="18" charset="0"/>
                </a:rPr>
                <a:t>LOCK_UN: set giá trị này để báo file không bị lock.</a:t>
              </a:r>
            </a:p>
            <a:p>
              <a:pPr marL="742950" lvl="2" indent="-285750" defTabSz="977900">
                <a:lnSpc>
                  <a:spcPct val="90000"/>
                </a:lnSpc>
                <a:spcBef>
                  <a:spcPct val="0"/>
                </a:spcBef>
                <a:spcAft>
                  <a:spcPct val="15000"/>
                </a:spcAft>
                <a:buFont typeface="Arial" panose="020B0604020202020204" pitchFamily="34" charset="0"/>
                <a:buChar char="•"/>
              </a:pPr>
              <a:r>
                <a:rPr lang="en-US" sz="1600">
                  <a:solidFill>
                    <a:schemeClr val="tx1"/>
                  </a:solidFill>
                  <a:effectLst/>
                  <a:ea typeface="Times New Roman" panose="02020603050405020304" pitchFamily="18" charset="0"/>
                </a:rPr>
                <a:t>LOCK_NB: nếu không dùng flag này hàm flock sẽ không kết thúc cho tới khi set được lock.</a:t>
              </a:r>
            </a:p>
            <a:p>
              <a:pPr marL="285750" lvl="1" indent="-285750" defTabSz="977900">
                <a:lnSpc>
                  <a:spcPct val="90000"/>
                </a:lnSpc>
                <a:spcBef>
                  <a:spcPct val="0"/>
                </a:spcBef>
                <a:spcAft>
                  <a:spcPct val="15000"/>
                </a:spcAft>
                <a:buFont typeface="Arial" panose="020B0604020202020204" pitchFamily="34" charset="0"/>
                <a:buChar char="•"/>
              </a:pPr>
              <a:endParaRPr lang="en-US" sz="1600">
                <a:solidFill>
                  <a:schemeClr val="tx1"/>
                </a:solidFill>
              </a:endParaRPr>
            </a:p>
            <a:p>
              <a:pPr marL="228600" lvl="1" indent="-228600" algn="l" defTabSz="977900">
                <a:lnSpc>
                  <a:spcPct val="90000"/>
                </a:lnSpc>
                <a:spcBef>
                  <a:spcPct val="0"/>
                </a:spcBef>
                <a:spcAft>
                  <a:spcPct val="15000"/>
                </a:spcAft>
                <a:buChar char="•"/>
              </a:pPr>
              <a:endParaRPr lang="en-US" sz="1600" kern="1200">
                <a:solidFill>
                  <a:schemeClr val="tx1"/>
                </a:solidFill>
              </a:endParaRPr>
            </a:p>
          </p:txBody>
        </p:sp>
      </p:grpSp>
      <p:grpSp>
        <p:nvGrpSpPr>
          <p:cNvPr id="14" name="Group 13">
            <a:extLst>
              <a:ext uri="{FF2B5EF4-FFF2-40B4-BE49-F238E27FC236}">
                <a16:creationId xmlns:a16="http://schemas.microsoft.com/office/drawing/2014/main" id="{85C5E227-42B1-44AE-B83A-F0D1713603E5}"/>
              </a:ext>
            </a:extLst>
          </p:cNvPr>
          <p:cNvGrpSpPr/>
          <p:nvPr/>
        </p:nvGrpSpPr>
        <p:grpSpPr>
          <a:xfrm>
            <a:off x="4871477" y="432861"/>
            <a:ext cx="3700281" cy="349072"/>
            <a:chOff x="345025" y="1094970"/>
            <a:chExt cx="4830358" cy="649440"/>
          </a:xfrm>
        </p:grpSpPr>
        <p:sp>
          <p:nvSpPr>
            <p:cNvPr id="16" name="Rectangle: Rounded Corners 15">
              <a:extLst>
                <a:ext uri="{FF2B5EF4-FFF2-40B4-BE49-F238E27FC236}">
                  <a16:creationId xmlns:a16="http://schemas.microsoft.com/office/drawing/2014/main" id="{76B7F7F9-FA0F-4A3C-99F4-8CAFF54DF4F0}"/>
                </a:ext>
              </a:extLst>
            </p:cNvPr>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8"/>
                <a:lumOff val="8628"/>
                <a:alphaOff val="0"/>
              </a:schemeClr>
            </a:fillRef>
            <a:effectRef idx="0">
              <a:schemeClr val="accent2">
                <a:hueOff val="-1455363"/>
                <a:satOff val="-83928"/>
                <a:lumOff val="8628"/>
                <a:alphaOff val="0"/>
              </a:schemeClr>
            </a:effectRef>
            <a:fontRef idx="minor">
              <a:schemeClr val="lt1"/>
            </a:fontRef>
          </p:style>
        </p:sp>
        <p:sp>
          <p:nvSpPr>
            <p:cNvPr id="18" name="Rectangle: Rounded Corners 9">
              <a:extLst>
                <a:ext uri="{FF2B5EF4-FFF2-40B4-BE49-F238E27FC236}">
                  <a16:creationId xmlns:a16="http://schemas.microsoft.com/office/drawing/2014/main" id="{459967CA-2CDF-4D01-A736-72A1A9D94942}"/>
                </a:ext>
              </a:extLst>
            </p:cNvPr>
            <p:cNvSpPr txBox="1"/>
            <p:nvPr/>
          </p:nvSpPr>
          <p:spPr>
            <a:xfrm>
              <a:off x="376729" y="1126673"/>
              <a:ext cx="4766954" cy="5860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r>
                <a:rPr lang="en-US" sz="2000">
                  <a:solidFill>
                    <a:schemeClr val="bg1"/>
                  </a:solidFill>
                </a:rPr>
                <a:t>int flock(int fd, int operation);</a:t>
              </a:r>
              <a:endParaRPr lang="en-US" sz="2000" dirty="0">
                <a:solidFill>
                  <a:schemeClr val="bg1"/>
                </a:solidFill>
              </a:endParaRPr>
            </a:p>
          </p:txBody>
        </p:sp>
      </p:grpSp>
      <p:graphicFrame>
        <p:nvGraphicFramePr>
          <p:cNvPr id="19" name="Table 18">
            <a:extLst>
              <a:ext uri="{FF2B5EF4-FFF2-40B4-BE49-F238E27FC236}">
                <a16:creationId xmlns:a16="http://schemas.microsoft.com/office/drawing/2014/main" id="{0EC1F777-91BA-4E08-84E8-4989B3D8E4D2}"/>
              </a:ext>
            </a:extLst>
          </p:cNvPr>
          <p:cNvGraphicFramePr>
            <a:graphicFrameLocks noGrp="1"/>
          </p:cNvGraphicFramePr>
          <p:nvPr>
            <p:extLst>
              <p:ext uri="{D42A27DB-BD31-4B8C-83A1-F6EECF244321}">
                <p14:modId xmlns:p14="http://schemas.microsoft.com/office/powerpoint/2010/main" val="4196853721"/>
              </p:ext>
            </p:extLst>
          </p:nvPr>
        </p:nvGraphicFramePr>
        <p:xfrm>
          <a:off x="6270051" y="4469253"/>
          <a:ext cx="5811655" cy="1435261"/>
        </p:xfrm>
        <a:graphic>
          <a:graphicData uri="http://schemas.openxmlformats.org/drawingml/2006/table">
            <a:tbl>
              <a:tblPr firstRow="1" firstCol="1" bandRow="1">
                <a:tableStyleId>{21E4AEA4-8DFA-4A89-87EB-49C32662AFE0}</a:tableStyleId>
              </a:tblPr>
              <a:tblGrid>
                <a:gridCol w="1949717">
                  <a:extLst>
                    <a:ext uri="{9D8B030D-6E8A-4147-A177-3AD203B41FA5}">
                      <a16:colId xmlns:a16="http://schemas.microsoft.com/office/drawing/2014/main" val="20000"/>
                    </a:ext>
                  </a:extLst>
                </a:gridCol>
                <a:gridCol w="1930969">
                  <a:extLst>
                    <a:ext uri="{9D8B030D-6E8A-4147-A177-3AD203B41FA5}">
                      <a16:colId xmlns:a16="http://schemas.microsoft.com/office/drawing/2014/main" val="20001"/>
                    </a:ext>
                  </a:extLst>
                </a:gridCol>
                <a:gridCol w="1930969">
                  <a:extLst>
                    <a:ext uri="{9D8B030D-6E8A-4147-A177-3AD203B41FA5}">
                      <a16:colId xmlns:a16="http://schemas.microsoft.com/office/drawing/2014/main" val="20002"/>
                    </a:ext>
                  </a:extLst>
                </a:gridCol>
              </a:tblGrid>
              <a:tr h="297549">
                <a:tc>
                  <a:txBody>
                    <a:bodyPr/>
                    <a:lstStyle/>
                    <a:p>
                      <a:pPr marL="0" marR="0" algn="ctr">
                        <a:lnSpc>
                          <a:spcPct val="107000"/>
                        </a:lnSpc>
                        <a:spcBef>
                          <a:spcPts val="0"/>
                        </a:spcBef>
                        <a:spcAft>
                          <a:spcPts val="0"/>
                        </a:spcAft>
                      </a:pPr>
                      <a:r>
                        <a:rPr lang="en-US" sz="1100" dirty="0" err="1">
                          <a:effectLst/>
                        </a:rPr>
                        <a:t>Tiến</a:t>
                      </a:r>
                      <a:r>
                        <a:rPr lang="en-US" sz="1100" dirty="0">
                          <a:effectLst/>
                        </a:rPr>
                        <a:t> </a:t>
                      </a:r>
                      <a:r>
                        <a:rPr lang="en-US" sz="1100" dirty="0" err="1">
                          <a:effectLst/>
                        </a:rPr>
                        <a:t>trình</a:t>
                      </a:r>
                      <a:r>
                        <a:rPr lang="en-US" sz="1100" dirty="0">
                          <a:effectLst/>
                        </a:rPr>
                        <a:t> 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gn="ctr">
                        <a:lnSpc>
                          <a:spcPct val="107000"/>
                        </a:lnSpc>
                        <a:spcBef>
                          <a:spcPts val="0"/>
                        </a:spcBef>
                        <a:spcAft>
                          <a:spcPts val="0"/>
                        </a:spcAft>
                      </a:pPr>
                      <a:r>
                        <a:rPr lang="en-US" sz="1100">
                          <a:effectLst/>
                        </a:rPr>
                        <a:t>Tiến trình B</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0000"/>
                  </a:ext>
                </a:extLst>
              </a:tr>
              <a:tr h="568856">
                <a:tc>
                  <a:txBody>
                    <a:bodyPr/>
                    <a:lstStyle/>
                    <a:p>
                      <a:pPr marL="0" marR="0" algn="just">
                        <a:lnSpc>
                          <a:spcPct val="107000"/>
                        </a:lnSpc>
                        <a:spcBef>
                          <a:spcPts val="0"/>
                        </a:spcBef>
                        <a:spcAft>
                          <a:spcPts val="0"/>
                        </a:spcAft>
                      </a:pPr>
                      <a:r>
                        <a:rPr lang="en-US" sz="1100" dirty="0">
                          <a:effectLst/>
                        </a:rPr>
                        <a:t>LOCK_SH</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dirty="0" err="1">
                          <a:effectLst/>
                        </a:rPr>
                        <a:t>Không</a:t>
                      </a:r>
                      <a:r>
                        <a:rPr lang="en-US" sz="1200" dirty="0">
                          <a:effectLst/>
                        </a:rPr>
                        <a:t> </a:t>
                      </a:r>
                      <a:r>
                        <a:rPr lang="en-US" sz="1200" dirty="0" err="1">
                          <a:effectLst/>
                        </a:rPr>
                        <a:t>thể</a:t>
                      </a:r>
                      <a:r>
                        <a:rPr lang="en-US" sz="1200" dirty="0">
                          <a:effectLst/>
                        </a:rPr>
                        <a:t> set LOCK_EX</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dirty="0" err="1">
                          <a:effectLst/>
                        </a:rPr>
                        <a:t>Có</a:t>
                      </a:r>
                      <a:r>
                        <a:rPr lang="en-US" sz="1200" dirty="0">
                          <a:effectLst/>
                        </a:rPr>
                        <a:t> </a:t>
                      </a:r>
                      <a:r>
                        <a:rPr lang="en-US" sz="1200" dirty="0" err="1">
                          <a:effectLst/>
                        </a:rPr>
                        <a:t>thể</a:t>
                      </a:r>
                      <a:r>
                        <a:rPr lang="en-US" sz="1200" dirty="0">
                          <a:effectLst/>
                        </a:rPr>
                        <a:t> set LOCK_SH</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568856">
                <a:tc>
                  <a:txBody>
                    <a:bodyPr/>
                    <a:lstStyle/>
                    <a:p>
                      <a:pPr marL="0" marR="0" algn="just">
                        <a:lnSpc>
                          <a:spcPct val="107000"/>
                        </a:lnSpc>
                        <a:spcBef>
                          <a:spcPts val="0"/>
                        </a:spcBef>
                        <a:spcAft>
                          <a:spcPts val="0"/>
                        </a:spcAft>
                      </a:pPr>
                      <a:r>
                        <a:rPr lang="en-US" sz="1100">
                          <a:effectLst/>
                        </a:rPr>
                        <a:t>LOCK_EX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dirty="0" err="1">
                          <a:effectLst/>
                        </a:rPr>
                        <a:t>Không</a:t>
                      </a:r>
                      <a:r>
                        <a:rPr lang="en-US" sz="1200" dirty="0">
                          <a:effectLst/>
                        </a:rPr>
                        <a:t> </a:t>
                      </a:r>
                      <a:r>
                        <a:rPr lang="en-US" sz="1200" dirty="0" err="1">
                          <a:effectLst/>
                        </a:rPr>
                        <a:t>thể</a:t>
                      </a:r>
                      <a:r>
                        <a:rPr lang="en-US" sz="1200" dirty="0">
                          <a:effectLst/>
                        </a:rPr>
                        <a:t> set LOCK_EX</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dirty="0" err="1">
                          <a:effectLst/>
                        </a:rPr>
                        <a:t>Không</a:t>
                      </a:r>
                      <a:r>
                        <a:rPr lang="en-US" sz="1200" dirty="0">
                          <a:effectLst/>
                        </a:rPr>
                        <a:t> </a:t>
                      </a:r>
                      <a:r>
                        <a:rPr lang="en-US" sz="1200" dirty="0" err="1">
                          <a:effectLst/>
                        </a:rPr>
                        <a:t>thể</a:t>
                      </a:r>
                      <a:r>
                        <a:rPr lang="en-US" sz="1200" dirty="0">
                          <a:effectLst/>
                        </a:rPr>
                        <a:t> set LOCK_SH</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31670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11480" y="938411"/>
            <a:ext cx="4443154" cy="108781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400" b="1">
                <a:latin typeface="Times New Roman" panose="02020603050405020304" pitchFamily="18" charset="0"/>
                <a:ea typeface="+mj-ea"/>
                <a:cs typeface="Times New Roman" panose="02020603050405020304" pitchFamily="18" charset="0"/>
              </a:rPr>
              <a:t>4</a:t>
            </a:r>
            <a:r>
              <a:rPr lang="en-US" sz="3400" b="1" kern="1200">
                <a:solidFill>
                  <a:schemeClr val="tx1"/>
                </a:solidFill>
                <a:latin typeface="Times New Roman" panose="02020603050405020304" pitchFamily="18" charset="0"/>
                <a:ea typeface="+mj-ea"/>
                <a:cs typeface="Times New Roman" panose="02020603050405020304" pitchFamily="18" charset="0"/>
              </a:rPr>
              <a:t>. File Locking</a:t>
            </a:r>
          </a:p>
        </p:txBody>
      </p:sp>
      <p:sp>
        <p:nvSpPr>
          <p:cNvPr id="29" name="Rectangle 28">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TextBox 14"/>
          <p:cNvSpPr txBox="1"/>
          <p:nvPr/>
        </p:nvSpPr>
        <p:spPr>
          <a:xfrm>
            <a:off x="167317" y="2488614"/>
            <a:ext cx="4443154" cy="349286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endParaRPr lang="en-US"/>
          </a:p>
          <a:p>
            <a:pPr indent="-228600">
              <a:lnSpc>
                <a:spcPct val="90000"/>
              </a:lnSpc>
              <a:spcAft>
                <a:spcPts val="600"/>
              </a:spcAft>
              <a:buFont typeface="Arial" panose="020B0604020202020204" pitchFamily="34" charset="0"/>
              <a:buChar char="•"/>
            </a:pPr>
            <a:endParaRPr lang="en-US" b="1"/>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9" name="TextBox 8">
            <a:extLst>
              <a:ext uri="{FF2B5EF4-FFF2-40B4-BE49-F238E27FC236}">
                <a16:creationId xmlns:a16="http://schemas.microsoft.com/office/drawing/2014/main" id="{3DA8F654-5348-4031-80CC-7D27056177CB}"/>
              </a:ext>
            </a:extLst>
          </p:cNvPr>
          <p:cNvSpPr txBox="1"/>
          <p:nvPr/>
        </p:nvSpPr>
        <p:spPr>
          <a:xfrm>
            <a:off x="321605" y="2488614"/>
            <a:ext cx="5386420" cy="3492868"/>
          </a:xfrm>
          <a:prstGeom prst="rect">
            <a:avLst/>
          </a:prstGeom>
        </p:spPr>
        <p:txBody>
          <a:bodyPr vert="horz" lIns="91440" tIns="45720" rIns="91440" bIns="45720" rtlCol="0">
            <a:normAutofit/>
          </a:bodyPr>
          <a:lstStyle/>
          <a:p>
            <a:pPr marL="342900" lvl="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Lock file với fcntl()</a:t>
            </a:r>
            <a:endParaRPr lang="en-US" sz="2000" dirty="0">
              <a:latin typeface="Times New Roman" panose="02020603050405020304" pitchFamily="18" charset="0"/>
              <a:cs typeface="Times New Roman" panose="02020603050405020304" pitchFamily="18" charset="0"/>
            </a:endParaRPr>
          </a:p>
        </p:txBody>
      </p:sp>
      <p:grpSp>
        <p:nvGrpSpPr>
          <p:cNvPr id="11" name="Group 10">
            <a:extLst>
              <a:ext uri="{FF2B5EF4-FFF2-40B4-BE49-F238E27FC236}">
                <a16:creationId xmlns:a16="http://schemas.microsoft.com/office/drawing/2014/main" id="{8340FB49-B93E-4241-914B-976703D5D631}"/>
              </a:ext>
            </a:extLst>
          </p:cNvPr>
          <p:cNvGrpSpPr/>
          <p:nvPr/>
        </p:nvGrpSpPr>
        <p:grpSpPr>
          <a:xfrm>
            <a:off x="5195237" y="761373"/>
            <a:ext cx="6585283" cy="4544624"/>
            <a:chOff x="0" y="1419689"/>
            <a:chExt cx="6900512" cy="4560656"/>
          </a:xfrm>
        </p:grpSpPr>
        <p:sp>
          <p:nvSpPr>
            <p:cNvPr id="12" name="Rectangle 11">
              <a:extLst>
                <a:ext uri="{FF2B5EF4-FFF2-40B4-BE49-F238E27FC236}">
                  <a16:creationId xmlns:a16="http://schemas.microsoft.com/office/drawing/2014/main" id="{D68DECE5-1D02-4017-B5D4-02E94FCBBC1F}"/>
                </a:ext>
              </a:extLst>
            </p:cNvPr>
            <p:cNvSpPr/>
            <p:nvPr/>
          </p:nvSpPr>
          <p:spPr>
            <a:xfrm>
              <a:off x="0" y="1419690"/>
              <a:ext cx="6900512" cy="4019400"/>
            </a:xfrm>
            <a:prstGeom prst="rect">
              <a:avLst/>
            </a:prstGeom>
          </p:spPr>
          <p:style>
            <a:lnRef idx="2">
              <a:schemeClr val="accent2">
                <a:hueOff val="-1455363"/>
                <a:satOff val="-83928"/>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3" name="TextBox 12">
              <a:extLst>
                <a:ext uri="{FF2B5EF4-FFF2-40B4-BE49-F238E27FC236}">
                  <a16:creationId xmlns:a16="http://schemas.microsoft.com/office/drawing/2014/main" id="{1C6DB8E8-3404-453B-8F2C-2388728BD3CA}"/>
                </a:ext>
              </a:extLst>
            </p:cNvPr>
            <p:cNvSpPr txBox="1"/>
            <p:nvPr/>
          </p:nvSpPr>
          <p:spPr>
            <a:xfrm>
              <a:off x="1" y="1419689"/>
              <a:ext cx="6833424" cy="456065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5556" tIns="458216" rIns="535556" bIns="156464" numCol="1" spcCol="1270" anchor="t" anchorCtr="0">
              <a:noAutofit/>
            </a:bodyPr>
            <a:lstStyle/>
            <a:p>
              <a:pPr marL="0" lvl="1" defTabSz="977900">
                <a:lnSpc>
                  <a:spcPct val="90000"/>
                </a:lnSpc>
                <a:spcBef>
                  <a:spcPct val="0"/>
                </a:spcBef>
                <a:spcAft>
                  <a:spcPct val="15000"/>
                </a:spcAft>
              </a:pPr>
              <a:r>
                <a:rPr lang="en-US" sz="1600">
                  <a:effectLst/>
                  <a:ea typeface="Times New Roman" panose="02020603050405020304" pitchFamily="18" charset="0"/>
                </a:rPr>
                <a:t>fcntl() linh hoạt hơn flock(). fcntl() cho phép lock từng phần của file (thậm chí đến từng byte). Thông tin lock đặt vào i-node table sẽ gồm process ID, trạng thái lock, vùng lock.</a:t>
              </a:r>
            </a:p>
            <a:p>
              <a:pPr marL="0" lvl="1" defTabSz="977900">
                <a:lnSpc>
                  <a:spcPct val="90000"/>
                </a:lnSpc>
                <a:spcBef>
                  <a:spcPct val="0"/>
                </a:spcBef>
                <a:spcAft>
                  <a:spcPct val="15000"/>
                </a:spcAft>
              </a:pPr>
              <a:endParaRPr lang="en-US" sz="1600">
                <a:effectLst/>
                <a:ea typeface="Times New Roman" panose="02020603050405020304" pitchFamily="18" charset="0"/>
              </a:endParaRPr>
            </a:p>
            <a:p>
              <a:pPr marL="0" lvl="1" defTabSz="977900">
                <a:lnSpc>
                  <a:spcPct val="90000"/>
                </a:lnSpc>
                <a:spcBef>
                  <a:spcPct val="0"/>
                </a:spcBef>
                <a:spcAft>
                  <a:spcPct val="15000"/>
                </a:spcAft>
              </a:pPr>
              <a:r>
                <a:rPr lang="en-US" sz="1600">
                  <a:solidFill>
                    <a:srgbClr val="1B1B1B"/>
                  </a:solidFill>
                </a:rPr>
                <a:t>Các đối số:</a:t>
              </a:r>
            </a:p>
            <a:p>
              <a:pPr marL="285750" lvl="1" indent="-285750" defTabSz="977900">
                <a:lnSpc>
                  <a:spcPct val="90000"/>
                </a:lnSpc>
                <a:spcBef>
                  <a:spcPct val="0"/>
                </a:spcBef>
                <a:spcAft>
                  <a:spcPct val="15000"/>
                </a:spcAft>
                <a:buFont typeface="Arial" panose="020B0604020202020204" pitchFamily="34" charset="0"/>
                <a:buChar char="•"/>
              </a:pPr>
              <a:r>
                <a:rPr lang="en-US" sz="1600">
                  <a:solidFill>
                    <a:srgbClr val="1B1B1B"/>
                  </a:solidFill>
                </a:rPr>
                <a:t>fd: file descriptor của file cần lock</a:t>
              </a:r>
            </a:p>
            <a:p>
              <a:pPr marL="285750" lvl="1" indent="-285750" defTabSz="977900">
                <a:lnSpc>
                  <a:spcPct val="90000"/>
                </a:lnSpc>
                <a:spcBef>
                  <a:spcPct val="0"/>
                </a:spcBef>
                <a:spcAft>
                  <a:spcPct val="15000"/>
                </a:spcAft>
                <a:buFont typeface="Arial" panose="020B0604020202020204" pitchFamily="34" charset="0"/>
                <a:buChar char="•"/>
              </a:pPr>
              <a:r>
                <a:rPr lang="en-US" sz="1600">
                  <a:solidFill>
                    <a:srgbClr val="1B1B1B"/>
                  </a:solidFill>
                </a:rPr>
                <a:t>cmd: </a:t>
              </a:r>
              <a:r>
                <a:rPr lang="en-US" sz="1600">
                  <a:effectLst/>
                  <a:ea typeface="Times New Roman" panose="02020603050405020304" pitchFamily="18" charset="0"/>
                </a:rPr>
                <a:t>action muốn thực hiện</a:t>
              </a:r>
            </a:p>
            <a:p>
              <a:pPr marL="742950" lvl="2" indent="-285750" defTabSz="977900">
                <a:lnSpc>
                  <a:spcPct val="90000"/>
                </a:lnSpc>
                <a:spcBef>
                  <a:spcPct val="0"/>
                </a:spcBef>
                <a:spcAft>
                  <a:spcPct val="15000"/>
                </a:spcAft>
                <a:buFont typeface="Courier New" panose="02070309020205020404" pitchFamily="49" charset="0"/>
                <a:buChar char="o"/>
              </a:pPr>
              <a:r>
                <a:rPr lang="en-US" sz="1600">
                  <a:effectLst/>
                  <a:ea typeface="Times New Roman" panose="02020603050405020304" pitchFamily="18" charset="0"/>
                </a:rPr>
                <a:t>F_SETLK: đặt lock, bỏ lock</a:t>
              </a:r>
            </a:p>
            <a:p>
              <a:pPr marL="742950" lvl="2" indent="-285750" defTabSz="977900">
                <a:lnSpc>
                  <a:spcPct val="90000"/>
                </a:lnSpc>
                <a:spcBef>
                  <a:spcPct val="0"/>
                </a:spcBef>
                <a:spcAft>
                  <a:spcPct val="15000"/>
                </a:spcAft>
                <a:buFont typeface="Courier New" panose="02070309020205020404" pitchFamily="49" charset="0"/>
                <a:buChar char="o"/>
              </a:pPr>
              <a:r>
                <a:rPr lang="en-US" sz="1600">
                  <a:effectLst/>
                  <a:ea typeface="Times New Roman" panose="02020603050405020304" pitchFamily="18" charset="0"/>
                </a:rPr>
                <a:t>F_GETLK: đọc thông tin lock</a:t>
              </a:r>
              <a:endParaRPr lang="en-US" sz="1600">
                <a:solidFill>
                  <a:srgbClr val="1B1B1B"/>
                </a:solidFill>
              </a:endParaRPr>
            </a:p>
            <a:p>
              <a:pPr marL="285750" lvl="1" indent="-285750" defTabSz="977900">
                <a:lnSpc>
                  <a:spcPct val="90000"/>
                </a:lnSpc>
                <a:spcBef>
                  <a:spcPct val="0"/>
                </a:spcBef>
                <a:spcAft>
                  <a:spcPct val="15000"/>
                </a:spcAft>
                <a:buFont typeface="Arial" panose="020B0604020202020204" pitchFamily="34" charset="0"/>
                <a:buChar char="•"/>
              </a:pPr>
              <a:r>
                <a:rPr lang="en-US" sz="1600">
                  <a:solidFill>
                    <a:srgbClr val="1B1B1B"/>
                  </a:solidFill>
                </a:rPr>
                <a:t>flockstr:</a:t>
              </a:r>
              <a:r>
                <a:rPr lang="en-US" sz="1600"/>
                <a:t>  thông tin muốn lock ( gồm trạng thái lock, vùng muốn lock, process lock ) </a:t>
              </a:r>
              <a:endParaRPr lang="en-US" sz="1600">
                <a:solidFill>
                  <a:srgbClr val="1B1B1B"/>
                </a:solidFill>
              </a:endParaRPr>
            </a:p>
            <a:p>
              <a:pPr marL="742950" lvl="2" indent="-285750" defTabSz="977900">
                <a:lnSpc>
                  <a:spcPct val="90000"/>
                </a:lnSpc>
                <a:spcBef>
                  <a:spcPct val="0"/>
                </a:spcBef>
                <a:spcAft>
                  <a:spcPct val="15000"/>
                </a:spcAft>
                <a:buFont typeface="Arial" panose="020B0604020202020204" pitchFamily="34" charset="0"/>
                <a:buChar char="•"/>
              </a:pPr>
              <a:endParaRPr lang="en-US" sz="1600">
                <a:solidFill>
                  <a:srgbClr val="1B1B1B"/>
                </a:solidFill>
              </a:endParaRPr>
            </a:p>
            <a:p>
              <a:pPr marL="228600" lvl="1" indent="-228600" algn="l" defTabSz="977900">
                <a:lnSpc>
                  <a:spcPct val="90000"/>
                </a:lnSpc>
                <a:spcBef>
                  <a:spcPct val="0"/>
                </a:spcBef>
                <a:spcAft>
                  <a:spcPct val="15000"/>
                </a:spcAft>
                <a:buChar char="•"/>
              </a:pPr>
              <a:endParaRPr lang="en-US" sz="1600" b="0" kern="1200"/>
            </a:p>
          </p:txBody>
        </p:sp>
      </p:grpSp>
      <p:grpSp>
        <p:nvGrpSpPr>
          <p:cNvPr id="14" name="Group 13">
            <a:extLst>
              <a:ext uri="{FF2B5EF4-FFF2-40B4-BE49-F238E27FC236}">
                <a16:creationId xmlns:a16="http://schemas.microsoft.com/office/drawing/2014/main" id="{85C5E227-42B1-44AE-B83A-F0D1713603E5}"/>
              </a:ext>
            </a:extLst>
          </p:cNvPr>
          <p:cNvGrpSpPr/>
          <p:nvPr/>
        </p:nvGrpSpPr>
        <p:grpSpPr>
          <a:xfrm>
            <a:off x="4933766" y="582857"/>
            <a:ext cx="2988103" cy="349072"/>
            <a:chOff x="345025" y="1094970"/>
            <a:chExt cx="4830358" cy="649440"/>
          </a:xfrm>
        </p:grpSpPr>
        <p:sp>
          <p:nvSpPr>
            <p:cNvPr id="16" name="Rectangle: Rounded Corners 15">
              <a:extLst>
                <a:ext uri="{FF2B5EF4-FFF2-40B4-BE49-F238E27FC236}">
                  <a16:creationId xmlns:a16="http://schemas.microsoft.com/office/drawing/2014/main" id="{76B7F7F9-FA0F-4A3C-99F4-8CAFF54DF4F0}"/>
                </a:ext>
              </a:extLst>
            </p:cNvPr>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8"/>
                <a:lumOff val="8628"/>
                <a:alphaOff val="0"/>
              </a:schemeClr>
            </a:fillRef>
            <a:effectRef idx="0">
              <a:schemeClr val="accent2">
                <a:hueOff val="-1455363"/>
                <a:satOff val="-83928"/>
                <a:lumOff val="8628"/>
                <a:alphaOff val="0"/>
              </a:schemeClr>
            </a:effectRef>
            <a:fontRef idx="minor">
              <a:schemeClr val="lt1"/>
            </a:fontRef>
          </p:style>
        </p:sp>
        <p:sp>
          <p:nvSpPr>
            <p:cNvPr id="18" name="Rectangle: Rounded Corners 9">
              <a:extLst>
                <a:ext uri="{FF2B5EF4-FFF2-40B4-BE49-F238E27FC236}">
                  <a16:creationId xmlns:a16="http://schemas.microsoft.com/office/drawing/2014/main" id="{459967CA-2CDF-4D01-A736-72A1A9D94942}"/>
                </a:ext>
              </a:extLst>
            </p:cNvPr>
            <p:cNvSpPr txBox="1"/>
            <p:nvPr/>
          </p:nvSpPr>
          <p:spPr>
            <a:xfrm>
              <a:off x="376729" y="1126673"/>
              <a:ext cx="4766954" cy="5860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lvl="0" eaLnBrk="0" fontAlgn="base" hangingPunct="0">
                <a:spcBef>
                  <a:spcPct val="0"/>
                </a:spcBef>
                <a:spcAft>
                  <a:spcPct val="0"/>
                </a:spcAft>
              </a:pPr>
              <a:r>
                <a:rPr lang="en-US" altLang="en-US" sz="2000">
                  <a:solidFill>
                    <a:schemeClr val="bg1"/>
                  </a:solidFill>
                  <a:ea typeface="Calibri" panose="020F0502020204030204" pitchFamily="34" charset="0"/>
                  <a:cs typeface="Times New Roman" panose="02020603050405020304" pitchFamily="18" charset="0"/>
                </a:rPr>
                <a:t>fcntl(fd, cmd, &amp;flockstr)</a:t>
              </a:r>
              <a:endParaRPr lang="en-US" altLang="en-US" sz="2000" dirty="0">
                <a:solidFill>
                  <a:schemeClr val="bg1"/>
                </a:solidFill>
                <a:cs typeface="Times New Roman" panose="02020603050405020304" pitchFamily="18" charset="0"/>
              </a:endParaRPr>
            </a:p>
          </p:txBody>
        </p:sp>
      </p:grpSp>
      <p:sp>
        <p:nvSpPr>
          <p:cNvPr id="19" name="Rectangle 18">
            <a:extLst>
              <a:ext uri="{FF2B5EF4-FFF2-40B4-BE49-F238E27FC236}">
                <a16:creationId xmlns:a16="http://schemas.microsoft.com/office/drawing/2014/main" id="{D02843A2-88DC-4DAF-B23E-9EB1A4BFF56C}"/>
              </a:ext>
            </a:extLst>
          </p:cNvPr>
          <p:cNvSpPr/>
          <p:nvPr/>
        </p:nvSpPr>
        <p:spPr>
          <a:xfrm>
            <a:off x="6033739" y="3972544"/>
            <a:ext cx="5920510" cy="2275879"/>
          </a:xfrm>
          <a:prstGeom prst="rect">
            <a:avLst/>
          </a:prstGeom>
          <a:solidFill>
            <a:schemeClr val="bg2"/>
          </a:solidFill>
          <a:ln>
            <a:solidFill>
              <a:schemeClr val="tx1"/>
            </a:solidFill>
          </a:ln>
        </p:spPr>
        <p:txBody>
          <a:bodyPr wrap="square">
            <a:spAutoFit/>
          </a:bodyPr>
          <a:lstStyle/>
          <a:p>
            <a:pPr>
              <a:lnSpc>
                <a:spcPct val="107000"/>
              </a:lnSpc>
              <a:spcAft>
                <a:spcPts val="800"/>
              </a:spcAft>
            </a:pPr>
            <a:r>
              <a:rPr lang="en-US" sz="1200" dirty="0" err="1">
                <a:ea typeface="Times New Roman" panose="02020603050405020304" pitchFamily="18" charset="0"/>
                <a:cs typeface="Times New Roman" panose="02020603050405020304" pitchFamily="18" charset="0"/>
              </a:rPr>
              <a:t>struct</a:t>
            </a:r>
            <a:r>
              <a:rPr lang="en-US" sz="1200" dirty="0">
                <a:ea typeface="Times New Roman" panose="02020603050405020304" pitchFamily="18" charset="0"/>
                <a:cs typeface="Times New Roman" panose="02020603050405020304" pitchFamily="18" charset="0"/>
              </a:rPr>
              <a:t> flock { </a:t>
            </a:r>
            <a:endParaRPr lang="en-US" sz="1200" dirty="0">
              <a:ea typeface="Calibri" panose="020F0502020204030204" pitchFamily="34" charset="0"/>
              <a:cs typeface="Times New Roman" panose="02020603050405020304" pitchFamily="18" charset="0"/>
            </a:endParaRPr>
          </a:p>
          <a:p>
            <a:pPr>
              <a:lnSpc>
                <a:spcPct val="107000"/>
              </a:lnSpc>
              <a:spcAft>
                <a:spcPts val="800"/>
              </a:spcAft>
            </a:pPr>
            <a:r>
              <a:rPr lang="en-US" sz="1200" dirty="0">
                <a:ea typeface="Times New Roman" panose="02020603050405020304" pitchFamily="18" charset="0"/>
                <a:cs typeface="Times New Roman" panose="02020603050405020304" pitchFamily="18" charset="0"/>
              </a:rPr>
              <a:t>    short </a:t>
            </a:r>
            <a:r>
              <a:rPr lang="en-US" sz="1200" dirty="0" err="1">
                <a:ea typeface="Times New Roman" panose="02020603050405020304" pitchFamily="18" charset="0"/>
                <a:cs typeface="Times New Roman" panose="02020603050405020304" pitchFamily="18" charset="0"/>
              </a:rPr>
              <a:t>l_type</a:t>
            </a:r>
            <a:r>
              <a:rPr lang="en-US" sz="1200" dirty="0">
                <a:ea typeface="Times New Roman" panose="02020603050405020304" pitchFamily="18" charset="0"/>
                <a:cs typeface="Times New Roman" panose="02020603050405020304" pitchFamily="18" charset="0"/>
              </a:rPr>
              <a:t>;  	 /* Lock type: F_RDLCK, F_WRLCK, F_UNLCK */ </a:t>
            </a:r>
            <a:endParaRPr lang="en-US" sz="1200" dirty="0">
              <a:ea typeface="Calibri" panose="020F0502020204030204" pitchFamily="34" charset="0"/>
              <a:cs typeface="Times New Roman" panose="02020603050405020304" pitchFamily="18" charset="0"/>
            </a:endParaRPr>
          </a:p>
          <a:p>
            <a:pPr>
              <a:lnSpc>
                <a:spcPct val="107000"/>
              </a:lnSpc>
              <a:spcAft>
                <a:spcPts val="800"/>
              </a:spcAft>
            </a:pPr>
            <a:r>
              <a:rPr lang="en-US" sz="1200" dirty="0">
                <a:ea typeface="Times New Roman" panose="02020603050405020304" pitchFamily="18" charset="0"/>
                <a:cs typeface="Times New Roman" panose="02020603050405020304" pitchFamily="18" charset="0"/>
              </a:rPr>
              <a:t>    short </a:t>
            </a:r>
            <a:r>
              <a:rPr lang="en-US" sz="1200" dirty="0" err="1">
                <a:ea typeface="Times New Roman" panose="02020603050405020304" pitchFamily="18" charset="0"/>
                <a:cs typeface="Times New Roman" panose="02020603050405020304" pitchFamily="18" charset="0"/>
              </a:rPr>
              <a:t>l_whence</a:t>
            </a:r>
            <a:r>
              <a:rPr lang="en-US" sz="1200" dirty="0">
                <a:ea typeface="Times New Roman" panose="02020603050405020304" pitchFamily="18" charset="0"/>
                <a:cs typeface="Times New Roman" panose="02020603050405020304" pitchFamily="18" charset="0"/>
              </a:rPr>
              <a:t>;	 /* How to interpret '</a:t>
            </a:r>
            <a:r>
              <a:rPr lang="en-US" sz="1200" dirty="0" err="1">
                <a:ea typeface="Times New Roman" panose="02020603050405020304" pitchFamily="18" charset="0"/>
                <a:cs typeface="Times New Roman" panose="02020603050405020304" pitchFamily="18" charset="0"/>
              </a:rPr>
              <a:t>l_start</a:t>
            </a:r>
            <a:r>
              <a:rPr lang="en-US" sz="1200" dirty="0">
                <a:ea typeface="Times New Roman" panose="02020603050405020304" pitchFamily="18" charset="0"/>
                <a:cs typeface="Times New Roman" panose="02020603050405020304" pitchFamily="18" charset="0"/>
              </a:rPr>
              <a:t>': SEEK_SET, SEEK_CUR, SEEK_END */</a:t>
            </a:r>
            <a:endParaRPr lang="en-US" sz="1200" dirty="0">
              <a:ea typeface="Calibri" panose="020F0502020204030204" pitchFamily="34" charset="0"/>
              <a:cs typeface="Times New Roman" panose="02020603050405020304" pitchFamily="18" charset="0"/>
            </a:endParaRPr>
          </a:p>
          <a:p>
            <a:pPr algn="just">
              <a:lnSpc>
                <a:spcPct val="107000"/>
              </a:lnSpc>
              <a:spcAft>
                <a:spcPts val="800"/>
              </a:spcAft>
            </a:pPr>
            <a:r>
              <a:rPr lang="en-US" sz="1200" dirty="0">
                <a:ea typeface="Times New Roman" panose="02020603050405020304" pitchFamily="18" charset="0"/>
                <a:cs typeface="Times New Roman" panose="02020603050405020304" pitchFamily="18" charset="0"/>
              </a:rPr>
              <a:t>    </a:t>
            </a:r>
            <a:r>
              <a:rPr lang="en-US" sz="1200" dirty="0" err="1">
                <a:ea typeface="Times New Roman" panose="02020603050405020304" pitchFamily="18" charset="0"/>
                <a:cs typeface="Times New Roman" panose="02020603050405020304" pitchFamily="18" charset="0"/>
              </a:rPr>
              <a:t>off_t</a:t>
            </a:r>
            <a:r>
              <a:rPr lang="en-US" sz="1200" dirty="0">
                <a:ea typeface="Times New Roman" panose="02020603050405020304" pitchFamily="18" charset="0"/>
                <a:cs typeface="Times New Roman" panose="02020603050405020304" pitchFamily="18" charset="0"/>
              </a:rPr>
              <a:t> </a:t>
            </a:r>
            <a:r>
              <a:rPr lang="en-US" sz="1200" dirty="0" err="1">
                <a:ea typeface="Times New Roman" panose="02020603050405020304" pitchFamily="18" charset="0"/>
                <a:cs typeface="Times New Roman" panose="02020603050405020304" pitchFamily="18" charset="0"/>
              </a:rPr>
              <a:t>l_start</a:t>
            </a:r>
            <a:r>
              <a:rPr lang="en-US" sz="1200" dirty="0">
                <a:ea typeface="Times New Roman" panose="02020603050405020304" pitchFamily="18" charset="0"/>
                <a:cs typeface="Times New Roman" panose="02020603050405020304" pitchFamily="18" charset="0"/>
              </a:rPr>
              <a:t>;  	/* Offset where the lock begins */ </a:t>
            </a:r>
            <a:endParaRPr lang="en-US" sz="1200" dirty="0">
              <a:ea typeface="Calibri" panose="020F0502020204030204" pitchFamily="34" charset="0"/>
              <a:cs typeface="Times New Roman" panose="02020603050405020304" pitchFamily="18" charset="0"/>
            </a:endParaRPr>
          </a:p>
          <a:p>
            <a:pPr algn="just">
              <a:lnSpc>
                <a:spcPct val="107000"/>
              </a:lnSpc>
              <a:spcAft>
                <a:spcPts val="800"/>
              </a:spcAft>
            </a:pPr>
            <a:r>
              <a:rPr lang="en-US" sz="1200" dirty="0">
                <a:ea typeface="Times New Roman" panose="02020603050405020304" pitchFamily="18" charset="0"/>
                <a:cs typeface="Times New Roman" panose="02020603050405020304" pitchFamily="18" charset="0"/>
              </a:rPr>
              <a:t>    </a:t>
            </a:r>
            <a:r>
              <a:rPr lang="en-US" sz="1200" dirty="0" err="1">
                <a:ea typeface="Times New Roman" panose="02020603050405020304" pitchFamily="18" charset="0"/>
                <a:cs typeface="Times New Roman" panose="02020603050405020304" pitchFamily="18" charset="0"/>
              </a:rPr>
              <a:t>off_t</a:t>
            </a:r>
            <a:r>
              <a:rPr lang="en-US" sz="1200" dirty="0">
                <a:ea typeface="Times New Roman" panose="02020603050405020304" pitchFamily="18" charset="0"/>
                <a:cs typeface="Times New Roman" panose="02020603050405020304" pitchFamily="18" charset="0"/>
              </a:rPr>
              <a:t> </a:t>
            </a:r>
            <a:r>
              <a:rPr lang="en-US" sz="1200" dirty="0" err="1">
                <a:ea typeface="Times New Roman" panose="02020603050405020304" pitchFamily="18" charset="0"/>
                <a:cs typeface="Times New Roman" panose="02020603050405020304" pitchFamily="18" charset="0"/>
              </a:rPr>
              <a:t>l_len</a:t>
            </a:r>
            <a:r>
              <a:rPr lang="en-US" sz="1200" dirty="0">
                <a:ea typeface="Times New Roman" panose="02020603050405020304" pitchFamily="18" charset="0"/>
                <a:cs typeface="Times New Roman" panose="02020603050405020304" pitchFamily="18" charset="0"/>
              </a:rPr>
              <a:t>;    	/* Number of bytes to lock; 0 means "until EOF" */</a:t>
            </a:r>
            <a:endParaRPr lang="en-US" sz="1200" dirty="0">
              <a:ea typeface="Calibri" panose="020F0502020204030204" pitchFamily="34" charset="0"/>
              <a:cs typeface="Times New Roman" panose="02020603050405020304" pitchFamily="18" charset="0"/>
            </a:endParaRPr>
          </a:p>
          <a:p>
            <a:pPr algn="just">
              <a:lnSpc>
                <a:spcPct val="107000"/>
              </a:lnSpc>
              <a:spcAft>
                <a:spcPts val="800"/>
              </a:spcAft>
            </a:pPr>
            <a:r>
              <a:rPr lang="en-US" sz="1200" dirty="0">
                <a:ea typeface="Times New Roman" panose="02020603050405020304" pitchFamily="18" charset="0"/>
                <a:cs typeface="Times New Roman" panose="02020603050405020304" pitchFamily="18" charset="0"/>
              </a:rPr>
              <a:t>    </a:t>
            </a:r>
            <a:r>
              <a:rPr lang="en-US" sz="1200" dirty="0" err="1">
                <a:ea typeface="Times New Roman" panose="02020603050405020304" pitchFamily="18" charset="0"/>
                <a:cs typeface="Times New Roman" panose="02020603050405020304" pitchFamily="18" charset="0"/>
              </a:rPr>
              <a:t>pid_t</a:t>
            </a:r>
            <a:r>
              <a:rPr lang="en-US" sz="1200" dirty="0">
                <a:ea typeface="Times New Roman" panose="02020603050405020304" pitchFamily="18" charset="0"/>
                <a:cs typeface="Times New Roman" panose="02020603050405020304" pitchFamily="18" charset="0"/>
              </a:rPr>
              <a:t> </a:t>
            </a:r>
            <a:r>
              <a:rPr lang="en-US" sz="1200" dirty="0" err="1">
                <a:ea typeface="Times New Roman" panose="02020603050405020304" pitchFamily="18" charset="0"/>
                <a:cs typeface="Times New Roman" panose="02020603050405020304" pitchFamily="18" charset="0"/>
              </a:rPr>
              <a:t>l_pid</a:t>
            </a:r>
            <a:r>
              <a:rPr lang="en-US" sz="1200" dirty="0">
                <a:ea typeface="Times New Roman" panose="02020603050405020304" pitchFamily="18" charset="0"/>
                <a:cs typeface="Times New Roman" panose="02020603050405020304" pitchFamily="18" charset="0"/>
              </a:rPr>
              <a:t>;    	/* Process preventing our lock (F_GETLK only) */</a:t>
            </a:r>
            <a:endParaRPr lang="en-US" sz="1200" dirty="0">
              <a:ea typeface="Calibri" panose="020F0502020204030204" pitchFamily="34" charset="0"/>
              <a:cs typeface="Times New Roman" panose="02020603050405020304" pitchFamily="18" charset="0"/>
            </a:endParaRPr>
          </a:p>
          <a:p>
            <a:r>
              <a:rPr lang="en-US" sz="1200" dirty="0">
                <a:ea typeface="Times New Roman" panose="02020603050405020304" pitchFamily="18" charset="0"/>
              </a:rPr>
              <a:t>}</a:t>
            </a:r>
            <a:endParaRPr lang="en-US" sz="1200" dirty="0"/>
          </a:p>
        </p:txBody>
      </p:sp>
    </p:spTree>
    <p:extLst>
      <p:ext uri="{BB962C8B-B14F-4D97-AF65-F5344CB8AC3E}">
        <p14:creationId xmlns:p14="http://schemas.microsoft.com/office/powerpoint/2010/main" val="1722507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TextBox 14"/>
          <p:cNvSpPr txBox="1"/>
          <p:nvPr/>
        </p:nvSpPr>
        <p:spPr>
          <a:xfrm>
            <a:off x="210513" y="2551617"/>
            <a:ext cx="4971086" cy="349286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000"/>
              <a:t>Việc đọc ghi file với system call read write là quá trình đồng bộ, làm cho chương trình bị block cho tới khi việc đọc ghi kết thúc.</a:t>
            </a:r>
          </a:p>
          <a:p>
            <a:pPr indent="-228600">
              <a:lnSpc>
                <a:spcPct val="90000"/>
              </a:lnSpc>
              <a:spcAft>
                <a:spcPts val="600"/>
              </a:spcAft>
              <a:buFont typeface="Arial" panose="020B0604020202020204" pitchFamily="34" charset="0"/>
              <a:buChar char="•"/>
            </a:pPr>
            <a:endParaRPr lang="en-US" sz="2000" b="1"/>
          </a:p>
        </p:txBody>
      </p:sp>
      <p:sp>
        <p:nvSpPr>
          <p:cNvPr id="14" name="TextBox 13"/>
          <p:cNvSpPr txBox="1"/>
          <p:nvPr/>
        </p:nvSpPr>
        <p:spPr>
          <a:xfrm>
            <a:off x="5727940" y="2527539"/>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pic>
        <p:nvPicPr>
          <p:cNvPr id="13" name="Picture 12">
            <a:extLst>
              <a:ext uri="{FF2B5EF4-FFF2-40B4-BE49-F238E27FC236}">
                <a16:creationId xmlns:a16="http://schemas.microsoft.com/office/drawing/2014/main" id="{18306C3E-D4F2-4DFE-B77E-AA2344F94BD3}"/>
              </a:ext>
            </a:extLst>
          </p:cNvPr>
          <p:cNvPicPr/>
          <p:nvPr/>
        </p:nvPicPr>
        <p:blipFill>
          <a:blip r:embed="rId3"/>
          <a:stretch>
            <a:fillRect/>
          </a:stretch>
        </p:blipFill>
        <p:spPr>
          <a:xfrm>
            <a:off x="5382830" y="1677035"/>
            <a:ext cx="5769739" cy="3313430"/>
          </a:xfrm>
          <a:prstGeom prst="rect">
            <a:avLst/>
          </a:prstGeom>
        </p:spPr>
      </p:pic>
      <p:sp>
        <p:nvSpPr>
          <p:cNvPr id="18" name="TextBox 17">
            <a:extLst>
              <a:ext uri="{FF2B5EF4-FFF2-40B4-BE49-F238E27FC236}">
                <a16:creationId xmlns:a16="http://schemas.microsoft.com/office/drawing/2014/main" id="{E9AC1C5B-A2CF-4550-B16E-26A87DEDA64D}"/>
              </a:ext>
            </a:extLst>
          </p:cNvPr>
          <p:cNvSpPr txBox="1"/>
          <p:nvPr/>
        </p:nvSpPr>
        <p:spPr>
          <a:xfrm>
            <a:off x="411479" y="1064417"/>
            <a:ext cx="4770120" cy="108781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400" b="1">
                <a:latin typeface="Times New Roman" panose="02020603050405020304" pitchFamily="18" charset="0"/>
                <a:ea typeface="+mj-ea"/>
                <a:cs typeface="Times New Roman" panose="02020603050405020304" pitchFamily="18" charset="0"/>
              </a:rPr>
              <a:t>Đọc ghi File bất đồng bộ</a:t>
            </a:r>
          </a:p>
        </p:txBody>
      </p:sp>
    </p:spTree>
    <p:extLst>
      <p:ext uri="{BB962C8B-B14F-4D97-AF65-F5344CB8AC3E}">
        <p14:creationId xmlns:p14="http://schemas.microsoft.com/office/powerpoint/2010/main" val="3628161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11479" y="991443"/>
            <a:ext cx="4703445" cy="108781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400" b="1">
                <a:latin typeface="Times New Roman" panose="02020603050405020304" pitchFamily="18" charset="0"/>
                <a:ea typeface="+mj-ea"/>
                <a:cs typeface="Times New Roman" panose="02020603050405020304" pitchFamily="18" charset="0"/>
              </a:rPr>
              <a:t>Đọc ghi File bất đồng bộ</a:t>
            </a:r>
          </a:p>
        </p:txBody>
      </p:sp>
      <p:sp>
        <p:nvSpPr>
          <p:cNvPr id="29" name="Rectangle 28">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TextBox 14"/>
          <p:cNvSpPr txBox="1"/>
          <p:nvPr/>
        </p:nvSpPr>
        <p:spPr>
          <a:xfrm>
            <a:off x="210512" y="2527539"/>
            <a:ext cx="5195501" cy="349286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000"/>
              <a:t>Linux cung cấp các API để thực hiện đọc ghi bất đồng bộ.</a:t>
            </a:r>
          </a:p>
          <a:p>
            <a:pPr marL="914400" lvl="1" indent="-342900">
              <a:lnSpc>
                <a:spcPct val="90000"/>
              </a:lnSpc>
              <a:spcAft>
                <a:spcPts val="600"/>
              </a:spcAft>
              <a:buFont typeface="Courier New" panose="02070309020205020404" pitchFamily="49" charset="0"/>
              <a:buChar char="o"/>
            </a:pPr>
            <a:r>
              <a:rPr lang="en-US" sz="2000"/>
              <a:t>aio_read()</a:t>
            </a:r>
          </a:p>
          <a:p>
            <a:pPr marL="914400" lvl="1" indent="-342900">
              <a:lnSpc>
                <a:spcPct val="90000"/>
              </a:lnSpc>
              <a:spcAft>
                <a:spcPts val="600"/>
              </a:spcAft>
              <a:buFont typeface="Courier New" panose="02070309020205020404" pitchFamily="49" charset="0"/>
              <a:buChar char="o"/>
            </a:pPr>
            <a:r>
              <a:rPr lang="en-US" sz="2000"/>
              <a:t>aio_write()</a:t>
            </a:r>
          </a:p>
          <a:p>
            <a:pPr marL="457200" indent="-342900">
              <a:lnSpc>
                <a:spcPct val="90000"/>
              </a:lnSpc>
              <a:spcAft>
                <a:spcPts val="600"/>
              </a:spcAft>
              <a:buFont typeface="Arial" panose="020B0604020202020204" pitchFamily="34" charset="0"/>
              <a:buChar char="•"/>
            </a:pPr>
            <a:r>
              <a:rPr lang="en-US" sz="2000"/>
              <a:t>Ngoài ra có thể tạo sử dụng multil-thread.</a:t>
            </a:r>
          </a:p>
          <a:p>
            <a:pPr indent="-228600">
              <a:lnSpc>
                <a:spcPct val="90000"/>
              </a:lnSpc>
              <a:spcAft>
                <a:spcPts val="600"/>
              </a:spcAft>
              <a:buFont typeface="Arial" panose="020B0604020202020204" pitchFamily="34" charset="0"/>
              <a:buChar char="•"/>
            </a:pPr>
            <a:endParaRPr lang="en-US" sz="2000" b="1"/>
          </a:p>
        </p:txBody>
      </p:sp>
      <p:sp>
        <p:nvSpPr>
          <p:cNvPr id="14" name="TextBox 13"/>
          <p:cNvSpPr txBox="1"/>
          <p:nvPr/>
        </p:nvSpPr>
        <p:spPr>
          <a:xfrm>
            <a:off x="5727940" y="2527539"/>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pic>
        <p:nvPicPr>
          <p:cNvPr id="10" name="Picture 9">
            <a:extLst>
              <a:ext uri="{FF2B5EF4-FFF2-40B4-BE49-F238E27FC236}">
                <a16:creationId xmlns:a16="http://schemas.microsoft.com/office/drawing/2014/main" id="{27A9A7A9-3B29-4D40-B9C5-6ED425EEA9CF}"/>
              </a:ext>
            </a:extLst>
          </p:cNvPr>
          <p:cNvPicPr/>
          <p:nvPr/>
        </p:nvPicPr>
        <p:blipFill>
          <a:blip r:embed="rId3"/>
          <a:stretch>
            <a:fillRect/>
          </a:stretch>
        </p:blipFill>
        <p:spPr>
          <a:xfrm>
            <a:off x="6096000" y="1751870"/>
            <a:ext cx="4632333" cy="3415581"/>
          </a:xfrm>
          <a:prstGeom prst="rect">
            <a:avLst/>
          </a:prstGeom>
        </p:spPr>
      </p:pic>
    </p:spTree>
    <p:extLst>
      <p:ext uri="{BB962C8B-B14F-4D97-AF65-F5344CB8AC3E}">
        <p14:creationId xmlns:p14="http://schemas.microsoft.com/office/powerpoint/2010/main" val="36634140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11480" y="991443"/>
            <a:ext cx="4712970" cy="108781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400" b="1">
                <a:latin typeface="Times New Roman" panose="02020603050405020304" pitchFamily="18" charset="0"/>
                <a:ea typeface="+mj-ea"/>
                <a:cs typeface="Times New Roman" panose="02020603050405020304" pitchFamily="18" charset="0"/>
              </a:rPr>
              <a:t>Đọc ghi File bất đồng bộ</a:t>
            </a:r>
          </a:p>
        </p:txBody>
      </p:sp>
      <p:sp>
        <p:nvSpPr>
          <p:cNvPr id="29" name="Rectangle 28">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TextBox 14"/>
          <p:cNvSpPr txBox="1"/>
          <p:nvPr/>
        </p:nvSpPr>
        <p:spPr>
          <a:xfrm>
            <a:off x="230610" y="2510108"/>
            <a:ext cx="3741420" cy="3492868"/>
          </a:xfrm>
          <a:prstGeom prst="rect">
            <a:avLst/>
          </a:prstGeom>
        </p:spPr>
        <p:txBody>
          <a:bodyPr vert="horz" lIns="91440" tIns="45720" rIns="91440" bIns="45720" rtlCol="0">
            <a:normAutofit/>
          </a:bodyPr>
          <a:lstStyle/>
          <a:p>
            <a:pPr marL="457200" indent="-342900">
              <a:lnSpc>
                <a:spcPct val="90000"/>
              </a:lnSpc>
              <a:spcAft>
                <a:spcPts val="600"/>
              </a:spcAft>
              <a:buFont typeface="Arial" panose="020B0604020202020204" pitchFamily="34" charset="0"/>
              <a:buChar char="•"/>
            </a:pPr>
            <a:r>
              <a:rPr lang="en-US" sz="2000"/>
              <a:t>aio_read()</a:t>
            </a:r>
          </a:p>
          <a:p>
            <a:pPr marL="457200" indent="-342900">
              <a:lnSpc>
                <a:spcPct val="90000"/>
              </a:lnSpc>
              <a:spcAft>
                <a:spcPts val="600"/>
              </a:spcAft>
              <a:buFont typeface="Arial" panose="020B0604020202020204" pitchFamily="34" charset="0"/>
              <a:buChar char="•"/>
            </a:pPr>
            <a:r>
              <a:rPr lang="en-US" sz="2000"/>
              <a:t>aio_write()</a:t>
            </a:r>
          </a:p>
          <a:p>
            <a:pPr marL="457200" indent="-342900">
              <a:lnSpc>
                <a:spcPct val="90000"/>
              </a:lnSpc>
              <a:spcAft>
                <a:spcPts val="600"/>
              </a:spcAft>
              <a:buFont typeface="Arial" panose="020B0604020202020204" pitchFamily="34" charset="0"/>
              <a:buChar char="•"/>
            </a:pPr>
            <a:r>
              <a:rPr lang="en-US" sz="2000"/>
              <a:t>struct aiocbp</a:t>
            </a:r>
          </a:p>
          <a:p>
            <a:pPr indent="-228600">
              <a:lnSpc>
                <a:spcPct val="90000"/>
              </a:lnSpc>
              <a:spcAft>
                <a:spcPts val="600"/>
              </a:spcAft>
              <a:buFont typeface="Arial" panose="020B0604020202020204" pitchFamily="34" charset="0"/>
              <a:buChar char="•"/>
            </a:pPr>
            <a:endParaRPr lang="en-US" sz="2000" b="1"/>
          </a:p>
        </p:txBody>
      </p:sp>
      <p:sp>
        <p:nvSpPr>
          <p:cNvPr id="14" name="TextBox 13"/>
          <p:cNvSpPr txBox="1"/>
          <p:nvPr/>
        </p:nvSpPr>
        <p:spPr>
          <a:xfrm>
            <a:off x="5727940" y="2527539"/>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11" name="Rectangle 10">
            <a:extLst>
              <a:ext uri="{FF2B5EF4-FFF2-40B4-BE49-F238E27FC236}">
                <a16:creationId xmlns:a16="http://schemas.microsoft.com/office/drawing/2014/main" id="{6B55DE84-361F-4D73-8E2E-C524255DC792}"/>
              </a:ext>
            </a:extLst>
          </p:cNvPr>
          <p:cNvSpPr/>
          <p:nvPr/>
        </p:nvSpPr>
        <p:spPr>
          <a:xfrm>
            <a:off x="5179194" y="2318786"/>
            <a:ext cx="6829012" cy="1338828"/>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wrap="square">
            <a:spAutoFit/>
          </a:bodyPr>
          <a:lstStyle/>
          <a:p>
            <a:pPr marL="0" lvl="1" defTabSz="977900">
              <a:lnSpc>
                <a:spcPct val="90000"/>
              </a:lnSpc>
              <a:spcBef>
                <a:spcPct val="0"/>
              </a:spcBef>
              <a:spcAft>
                <a:spcPct val="15000"/>
              </a:spcAft>
            </a:pPr>
            <a:r>
              <a:rPr lang="en-US" sz="2000">
                <a:solidFill>
                  <a:schemeClr val="tx1"/>
                </a:solidFill>
              </a:rPr>
              <a:t>#include&lt;aio.h&gt;</a:t>
            </a:r>
          </a:p>
          <a:p>
            <a:pPr marL="0" lvl="1" defTabSz="977900">
              <a:lnSpc>
                <a:spcPct val="90000"/>
              </a:lnSpc>
              <a:spcBef>
                <a:spcPct val="0"/>
              </a:spcBef>
              <a:spcAft>
                <a:spcPct val="15000"/>
              </a:spcAft>
            </a:pPr>
            <a:endParaRPr lang="en-US" sz="2000">
              <a:effectLst/>
              <a:latin typeface="Calibri (Body)"/>
              <a:ea typeface="Times New Roman" panose="02020603050405020304" pitchFamily="18" charset="0"/>
            </a:endParaRPr>
          </a:p>
          <a:p>
            <a:pPr marL="0" lvl="1" defTabSz="977900">
              <a:lnSpc>
                <a:spcPct val="90000"/>
              </a:lnSpc>
              <a:spcBef>
                <a:spcPct val="0"/>
              </a:spcBef>
              <a:spcAft>
                <a:spcPct val="15000"/>
              </a:spcAft>
            </a:pPr>
            <a:r>
              <a:rPr lang="en-US" sz="2000">
                <a:effectLst/>
                <a:latin typeface="Calibri (Body)"/>
                <a:ea typeface="Times New Roman" panose="02020603050405020304" pitchFamily="18" charset="0"/>
              </a:rPr>
              <a:t>int aio_read(struct aiocb *aiocbp);</a:t>
            </a:r>
          </a:p>
          <a:p>
            <a:pPr marL="0" lvl="1" defTabSz="977900">
              <a:lnSpc>
                <a:spcPct val="90000"/>
              </a:lnSpc>
              <a:spcBef>
                <a:spcPct val="0"/>
              </a:spcBef>
              <a:spcAft>
                <a:spcPct val="15000"/>
              </a:spcAft>
            </a:pPr>
            <a:r>
              <a:rPr lang="en-US" sz="2000">
                <a:solidFill>
                  <a:schemeClr val="tx1"/>
                </a:solidFill>
              </a:rPr>
              <a:t>	return 0 if success, -1 if error</a:t>
            </a:r>
            <a:endParaRPr lang="en-US" sz="2000">
              <a:latin typeface="Calibri (Body)"/>
            </a:endParaRPr>
          </a:p>
        </p:txBody>
      </p:sp>
      <p:sp>
        <p:nvSpPr>
          <p:cNvPr id="12" name="Rectangle 11">
            <a:extLst>
              <a:ext uri="{FF2B5EF4-FFF2-40B4-BE49-F238E27FC236}">
                <a16:creationId xmlns:a16="http://schemas.microsoft.com/office/drawing/2014/main" id="{BCF79521-BC48-423A-94BB-CEA739137692}"/>
              </a:ext>
            </a:extLst>
          </p:cNvPr>
          <p:cNvSpPr/>
          <p:nvPr/>
        </p:nvSpPr>
        <p:spPr>
          <a:xfrm>
            <a:off x="5179194" y="4319791"/>
            <a:ext cx="6829012" cy="1338828"/>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wrap="square">
            <a:spAutoFit/>
          </a:bodyPr>
          <a:lstStyle/>
          <a:p>
            <a:pPr marL="0" lvl="1" defTabSz="977900">
              <a:lnSpc>
                <a:spcPct val="90000"/>
              </a:lnSpc>
              <a:spcBef>
                <a:spcPct val="0"/>
              </a:spcBef>
              <a:spcAft>
                <a:spcPct val="15000"/>
              </a:spcAft>
            </a:pPr>
            <a:r>
              <a:rPr lang="en-US" sz="2000">
                <a:solidFill>
                  <a:schemeClr val="tx1"/>
                </a:solidFill>
              </a:rPr>
              <a:t>#include&lt;aio.h&gt;</a:t>
            </a:r>
          </a:p>
          <a:p>
            <a:pPr marL="0" lvl="1" defTabSz="977900">
              <a:lnSpc>
                <a:spcPct val="90000"/>
              </a:lnSpc>
              <a:spcBef>
                <a:spcPct val="0"/>
              </a:spcBef>
              <a:spcAft>
                <a:spcPct val="15000"/>
              </a:spcAft>
            </a:pPr>
            <a:endParaRPr lang="en-US" sz="2000">
              <a:effectLst/>
              <a:latin typeface="Calibri (Body)"/>
              <a:ea typeface="Times New Roman" panose="02020603050405020304" pitchFamily="18" charset="0"/>
            </a:endParaRPr>
          </a:p>
          <a:p>
            <a:pPr marL="0" lvl="1" defTabSz="977900">
              <a:lnSpc>
                <a:spcPct val="90000"/>
              </a:lnSpc>
              <a:spcBef>
                <a:spcPct val="0"/>
              </a:spcBef>
              <a:spcAft>
                <a:spcPct val="15000"/>
              </a:spcAft>
            </a:pPr>
            <a:r>
              <a:rPr lang="en-US" sz="2000">
                <a:effectLst/>
                <a:latin typeface="Calibri (Body)"/>
                <a:ea typeface="Times New Roman" panose="02020603050405020304" pitchFamily="18" charset="0"/>
              </a:rPr>
              <a:t>int aio_write(struct aiocb *aiocbp);</a:t>
            </a:r>
          </a:p>
          <a:p>
            <a:pPr marL="0" lvl="1" defTabSz="977900">
              <a:lnSpc>
                <a:spcPct val="90000"/>
              </a:lnSpc>
              <a:spcBef>
                <a:spcPct val="0"/>
              </a:spcBef>
              <a:spcAft>
                <a:spcPct val="15000"/>
              </a:spcAft>
            </a:pPr>
            <a:r>
              <a:rPr lang="en-US" sz="2000">
                <a:latin typeface="Calibri (Body)"/>
              </a:rPr>
              <a:t>	</a:t>
            </a:r>
            <a:r>
              <a:rPr lang="en-US" sz="2000">
                <a:solidFill>
                  <a:schemeClr val="tx1"/>
                </a:solidFill>
              </a:rPr>
              <a:t> return 0 if success, -1 if error</a:t>
            </a:r>
            <a:endParaRPr lang="en-US" sz="2000">
              <a:latin typeface="Calibri (Body)"/>
            </a:endParaRPr>
          </a:p>
        </p:txBody>
      </p:sp>
    </p:spTree>
    <p:extLst>
      <p:ext uri="{BB962C8B-B14F-4D97-AF65-F5344CB8AC3E}">
        <p14:creationId xmlns:p14="http://schemas.microsoft.com/office/powerpoint/2010/main" val="41708052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11480" y="938411"/>
            <a:ext cx="4443154" cy="108781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400" b="1">
                <a:latin typeface="Times New Roman" panose="02020603050405020304" pitchFamily="18" charset="0"/>
                <a:ea typeface="+mj-ea"/>
                <a:cs typeface="Times New Roman" panose="02020603050405020304" pitchFamily="18" charset="0"/>
              </a:rPr>
              <a:t>Bài Tập</a:t>
            </a:r>
            <a:endParaRPr lang="en-US" sz="3400" b="1" kern="1200">
              <a:solidFill>
                <a:schemeClr val="tx1"/>
              </a:solidFill>
              <a:latin typeface="Times New Roman" panose="02020603050405020304" pitchFamily="18" charset="0"/>
              <a:ea typeface="+mj-ea"/>
              <a:cs typeface="Times New Roman" panose="02020603050405020304" pitchFamily="18" charset="0"/>
            </a:endParaRPr>
          </a:p>
        </p:txBody>
      </p:sp>
      <p:sp>
        <p:nvSpPr>
          <p:cNvPr id="29" name="Rectangle 28">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TextBox 14"/>
          <p:cNvSpPr txBox="1"/>
          <p:nvPr/>
        </p:nvSpPr>
        <p:spPr>
          <a:xfrm>
            <a:off x="167317" y="2488614"/>
            <a:ext cx="4443154" cy="349286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endParaRPr lang="en-US"/>
          </a:p>
          <a:p>
            <a:pPr indent="-228600">
              <a:lnSpc>
                <a:spcPct val="90000"/>
              </a:lnSpc>
              <a:spcAft>
                <a:spcPts val="600"/>
              </a:spcAft>
              <a:buFont typeface="Arial" panose="020B0604020202020204" pitchFamily="34" charset="0"/>
              <a:buChar char="•"/>
            </a:pPr>
            <a:endParaRPr lang="en-US" b="1"/>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30" name="TextBox 29">
            <a:extLst>
              <a:ext uri="{FF2B5EF4-FFF2-40B4-BE49-F238E27FC236}">
                <a16:creationId xmlns:a16="http://schemas.microsoft.com/office/drawing/2014/main" id="{8224D57B-B057-4013-8C39-A0ED5CAA253E}"/>
              </a:ext>
            </a:extLst>
          </p:cNvPr>
          <p:cNvSpPr txBox="1"/>
          <p:nvPr/>
        </p:nvSpPr>
        <p:spPr>
          <a:xfrm>
            <a:off x="190631" y="2437417"/>
            <a:ext cx="4873737" cy="3492868"/>
          </a:xfrm>
          <a:prstGeom prst="rect">
            <a:avLst/>
          </a:prstGeom>
        </p:spPr>
        <p:txBody>
          <a:bodyPr vert="horz" lIns="91440" tIns="45720" rIns="91440" bIns="45720" rtlCol="0">
            <a:normAutofit/>
          </a:bodyPr>
          <a:lstStyle/>
          <a:p>
            <a:pPr marL="114300">
              <a:lnSpc>
                <a:spcPct val="90000"/>
              </a:lnSpc>
              <a:spcAft>
                <a:spcPts val="600"/>
              </a:spcAft>
            </a:pPr>
            <a:endParaRPr lang="en-US" sz="2000"/>
          </a:p>
        </p:txBody>
      </p:sp>
      <p:sp>
        <p:nvSpPr>
          <p:cNvPr id="16" name="TextBox 15">
            <a:extLst>
              <a:ext uri="{FF2B5EF4-FFF2-40B4-BE49-F238E27FC236}">
                <a16:creationId xmlns:a16="http://schemas.microsoft.com/office/drawing/2014/main" id="{1B592A83-0DA1-41A5-B9EE-C1D1F2EE4A03}"/>
              </a:ext>
            </a:extLst>
          </p:cNvPr>
          <p:cNvSpPr txBox="1"/>
          <p:nvPr/>
        </p:nvSpPr>
        <p:spPr>
          <a:xfrm>
            <a:off x="5727940" y="2527539"/>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grpSp>
        <p:nvGrpSpPr>
          <p:cNvPr id="18" name="Group 17">
            <a:extLst>
              <a:ext uri="{FF2B5EF4-FFF2-40B4-BE49-F238E27FC236}">
                <a16:creationId xmlns:a16="http://schemas.microsoft.com/office/drawing/2014/main" id="{9A057599-6667-44E5-B332-134D52E593D3}"/>
              </a:ext>
            </a:extLst>
          </p:cNvPr>
          <p:cNvGrpSpPr/>
          <p:nvPr/>
        </p:nvGrpSpPr>
        <p:grpSpPr>
          <a:xfrm>
            <a:off x="4854634" y="2896871"/>
            <a:ext cx="7170049" cy="2254738"/>
            <a:chOff x="0" y="1419690"/>
            <a:chExt cx="7195991" cy="4782274"/>
          </a:xfrm>
        </p:grpSpPr>
        <p:sp>
          <p:nvSpPr>
            <p:cNvPr id="19" name="Rectangle 18">
              <a:extLst>
                <a:ext uri="{FF2B5EF4-FFF2-40B4-BE49-F238E27FC236}">
                  <a16:creationId xmlns:a16="http://schemas.microsoft.com/office/drawing/2014/main" id="{591515D9-8C4C-4B0B-B760-8FF7DC9144B5}"/>
                </a:ext>
              </a:extLst>
            </p:cNvPr>
            <p:cNvSpPr/>
            <p:nvPr/>
          </p:nvSpPr>
          <p:spPr>
            <a:xfrm>
              <a:off x="0" y="1419690"/>
              <a:ext cx="6900512" cy="4019400"/>
            </a:xfrm>
            <a:prstGeom prst="rect">
              <a:avLst/>
            </a:prstGeom>
          </p:spPr>
          <p:style>
            <a:lnRef idx="2">
              <a:schemeClr val="accent2">
                <a:hueOff val="-1455363"/>
                <a:satOff val="-83928"/>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0" name="TextBox 19">
              <a:extLst>
                <a:ext uri="{FF2B5EF4-FFF2-40B4-BE49-F238E27FC236}">
                  <a16:creationId xmlns:a16="http://schemas.microsoft.com/office/drawing/2014/main" id="{038DC846-1BD0-4E34-946F-D88691EAADAA}"/>
                </a:ext>
              </a:extLst>
            </p:cNvPr>
            <p:cNvSpPr txBox="1"/>
            <p:nvPr/>
          </p:nvSpPr>
          <p:spPr>
            <a:xfrm>
              <a:off x="33543" y="1459184"/>
              <a:ext cx="7162448" cy="474278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5556" tIns="458216" rIns="535556" bIns="156464" numCol="1" spcCol="1270" anchor="t" anchorCtr="0">
              <a:noAutofit/>
            </a:bodyPr>
            <a:lstStyle/>
            <a:p>
              <a:pPr marL="228600" lvl="1" indent="-228600" algn="l" defTabSz="977900">
                <a:lnSpc>
                  <a:spcPct val="90000"/>
                </a:lnSpc>
                <a:spcBef>
                  <a:spcPct val="0"/>
                </a:spcBef>
                <a:spcAft>
                  <a:spcPct val="15000"/>
                </a:spcAft>
                <a:buChar char="•"/>
              </a:pPr>
              <a:r>
                <a:rPr lang="en-US" sz="2200"/>
                <a:t>Viết một chương trình sử dụng các api đọc ghi bất đồng bộ thực</a:t>
              </a:r>
              <a:r>
                <a:rPr lang="en-US" sz="2200" b="0" kern="1200"/>
                <a:t> hiện ghi giá trị từ 1-1000000 vào hai file riêng fileA.txt và fileB.txt. Tính toán thời gian thực hiện.</a:t>
              </a:r>
            </a:p>
          </p:txBody>
        </p:sp>
      </p:grpSp>
      <p:grpSp>
        <p:nvGrpSpPr>
          <p:cNvPr id="21" name="Group 20">
            <a:extLst>
              <a:ext uri="{FF2B5EF4-FFF2-40B4-BE49-F238E27FC236}">
                <a16:creationId xmlns:a16="http://schemas.microsoft.com/office/drawing/2014/main" id="{1358F0B8-0725-4C40-BE62-E3B5A119EA4A}"/>
              </a:ext>
            </a:extLst>
          </p:cNvPr>
          <p:cNvGrpSpPr/>
          <p:nvPr/>
        </p:nvGrpSpPr>
        <p:grpSpPr>
          <a:xfrm>
            <a:off x="4826240" y="2456697"/>
            <a:ext cx="1089047" cy="349072"/>
            <a:chOff x="345025" y="1094970"/>
            <a:chExt cx="4830358" cy="649440"/>
          </a:xfrm>
        </p:grpSpPr>
        <p:sp>
          <p:nvSpPr>
            <p:cNvPr id="22" name="Rectangle: Rounded Corners 21">
              <a:extLst>
                <a:ext uri="{FF2B5EF4-FFF2-40B4-BE49-F238E27FC236}">
                  <a16:creationId xmlns:a16="http://schemas.microsoft.com/office/drawing/2014/main" id="{850CEA60-8C61-42BF-9BE8-75CAE6AC3490}"/>
                </a:ext>
              </a:extLst>
            </p:cNvPr>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8"/>
                <a:lumOff val="8628"/>
                <a:alphaOff val="0"/>
              </a:schemeClr>
            </a:fillRef>
            <a:effectRef idx="0">
              <a:schemeClr val="accent2">
                <a:hueOff val="-1455363"/>
                <a:satOff val="-83928"/>
                <a:lumOff val="8628"/>
                <a:alphaOff val="0"/>
              </a:schemeClr>
            </a:effectRef>
            <a:fontRef idx="minor">
              <a:schemeClr val="lt1"/>
            </a:fontRef>
          </p:style>
        </p:sp>
        <p:sp>
          <p:nvSpPr>
            <p:cNvPr id="32" name="Rectangle: Rounded Corners 9">
              <a:extLst>
                <a:ext uri="{FF2B5EF4-FFF2-40B4-BE49-F238E27FC236}">
                  <a16:creationId xmlns:a16="http://schemas.microsoft.com/office/drawing/2014/main" id="{90FF4ACD-0B16-4810-B82D-355FD2E60A29}"/>
                </a:ext>
              </a:extLst>
            </p:cNvPr>
            <p:cNvSpPr txBox="1"/>
            <p:nvPr/>
          </p:nvSpPr>
          <p:spPr>
            <a:xfrm>
              <a:off x="376729" y="1126673"/>
              <a:ext cx="4766954" cy="5860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marL="0" lvl="0" indent="0" algn="l" defTabSz="977900">
                <a:lnSpc>
                  <a:spcPct val="90000"/>
                </a:lnSpc>
                <a:spcBef>
                  <a:spcPct val="0"/>
                </a:spcBef>
                <a:spcAft>
                  <a:spcPct val="35000"/>
                </a:spcAft>
                <a:buNone/>
              </a:pPr>
              <a:r>
                <a:rPr lang="en-US" sz="2200" kern="1200"/>
                <a:t>Bài 3</a:t>
              </a:r>
            </a:p>
          </p:txBody>
        </p:sp>
      </p:grpSp>
      <p:sp>
        <p:nvSpPr>
          <p:cNvPr id="33" name="TextBox 32">
            <a:extLst>
              <a:ext uri="{FF2B5EF4-FFF2-40B4-BE49-F238E27FC236}">
                <a16:creationId xmlns:a16="http://schemas.microsoft.com/office/drawing/2014/main" id="{0F89C62A-2101-4B68-95C0-8202BDA57BA0}"/>
              </a:ext>
            </a:extLst>
          </p:cNvPr>
          <p:cNvSpPr txBox="1"/>
          <p:nvPr/>
        </p:nvSpPr>
        <p:spPr>
          <a:xfrm>
            <a:off x="5727940" y="4782277"/>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Tree>
    <p:extLst>
      <p:ext uri="{BB962C8B-B14F-4D97-AF65-F5344CB8AC3E}">
        <p14:creationId xmlns:p14="http://schemas.microsoft.com/office/powerpoint/2010/main" val="1291475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1" name="Freeform: Shape 4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3" name="Freeform: Shape 4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p:cNvSpPr txBox="1"/>
          <p:nvPr/>
        </p:nvSpPr>
        <p:spPr>
          <a:xfrm>
            <a:off x="621792" y="1161288"/>
            <a:ext cx="3602736" cy="452628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a:solidFill>
                  <a:schemeClr val="tx1"/>
                </a:solidFill>
                <a:latin typeface="Times New Roman" panose="02020603050405020304" pitchFamily="18" charset="0"/>
                <a:ea typeface="+mj-ea"/>
                <a:cs typeface="Times New Roman" panose="02020603050405020304" pitchFamily="18" charset="0"/>
              </a:rPr>
              <a:t>Agenda</a:t>
            </a:r>
          </a:p>
        </p:txBody>
      </p:sp>
      <p:sp>
        <p:nvSpPr>
          <p:cNvPr id="45" name="Rectangle 4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TextBox 8">
            <a:extLst>
              <a:ext uri="{FF2B5EF4-FFF2-40B4-BE49-F238E27FC236}">
                <a16:creationId xmlns:a16="http://schemas.microsoft.com/office/drawing/2014/main" id="{B9BBDF46-D979-4F37-872B-72B6A3EA8EBB}"/>
              </a:ext>
            </a:extLst>
          </p:cNvPr>
          <p:cNvSpPr txBox="1"/>
          <p:nvPr/>
        </p:nvSpPr>
        <p:spPr>
          <a:xfrm>
            <a:off x="0" y="644151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graphicFrame>
        <p:nvGraphicFramePr>
          <p:cNvPr id="10" name="TextBox 14">
            <a:extLst>
              <a:ext uri="{FF2B5EF4-FFF2-40B4-BE49-F238E27FC236}">
                <a16:creationId xmlns:a16="http://schemas.microsoft.com/office/drawing/2014/main" id="{ED8F1AD5-58C1-4FBA-8C2E-07DB032A463A}"/>
              </a:ext>
            </a:extLst>
          </p:cNvPr>
          <p:cNvGraphicFramePr/>
          <p:nvPr>
            <p:extLst>
              <p:ext uri="{D42A27DB-BD31-4B8C-83A1-F6EECF244321}">
                <p14:modId xmlns:p14="http://schemas.microsoft.com/office/powerpoint/2010/main" val="3942361411"/>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53352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7">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p:cNvSpPr txBox="1"/>
          <p:nvPr/>
        </p:nvSpPr>
        <p:spPr>
          <a:xfrm>
            <a:off x="621792" y="1161288"/>
            <a:ext cx="3602736" cy="452628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a:solidFill>
                  <a:schemeClr val="tx1"/>
                </a:solidFill>
                <a:latin typeface="+mj-lt"/>
                <a:ea typeface="+mj-ea"/>
                <a:cs typeface="+mj-cs"/>
              </a:rPr>
              <a:t>Summary</a:t>
            </a:r>
          </a:p>
        </p:txBody>
      </p:sp>
      <p:sp>
        <p:nvSpPr>
          <p:cNvPr id="20" name="Rectangle 19">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0" name="TextBox 2">
            <a:extLst>
              <a:ext uri="{FF2B5EF4-FFF2-40B4-BE49-F238E27FC236}">
                <a16:creationId xmlns:a16="http://schemas.microsoft.com/office/drawing/2014/main" id="{FB072B6F-F15E-4306-8C99-5F10A2E95608}"/>
              </a:ext>
            </a:extLst>
          </p:cNvPr>
          <p:cNvGraphicFramePr/>
          <p:nvPr>
            <p:extLst>
              <p:ext uri="{D42A27DB-BD31-4B8C-83A1-F6EECF244321}">
                <p14:modId xmlns:p14="http://schemas.microsoft.com/office/powerpoint/2010/main" val="3556396518"/>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9649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11480" y="991443"/>
            <a:ext cx="4443154" cy="108781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400" b="1" kern="1200">
                <a:solidFill>
                  <a:schemeClr val="tx1"/>
                </a:solidFill>
                <a:latin typeface="Times New Roman" panose="02020603050405020304" pitchFamily="18" charset="0"/>
                <a:ea typeface="+mj-ea"/>
                <a:cs typeface="Times New Roman" panose="02020603050405020304" pitchFamily="18" charset="0"/>
              </a:rPr>
              <a:t>1. Tổng quan về File trên Linux</a:t>
            </a:r>
          </a:p>
        </p:txBody>
      </p:sp>
      <p:sp>
        <p:nvSpPr>
          <p:cNvPr id="29" name="Rectangle 28">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TextBox 13"/>
          <p:cNvSpPr txBox="1"/>
          <p:nvPr/>
        </p:nvSpPr>
        <p:spPr>
          <a:xfrm>
            <a:off x="5727940" y="2527539"/>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grpSp>
        <p:nvGrpSpPr>
          <p:cNvPr id="32" name="Group 31">
            <a:extLst>
              <a:ext uri="{FF2B5EF4-FFF2-40B4-BE49-F238E27FC236}">
                <a16:creationId xmlns:a16="http://schemas.microsoft.com/office/drawing/2014/main" id="{7241F449-D35D-4F26-A265-65DD19DFCFD5}"/>
              </a:ext>
            </a:extLst>
          </p:cNvPr>
          <p:cNvGrpSpPr/>
          <p:nvPr/>
        </p:nvGrpSpPr>
        <p:grpSpPr>
          <a:xfrm>
            <a:off x="5212080" y="2131876"/>
            <a:ext cx="6900512" cy="4019400"/>
            <a:chOff x="0" y="1419690"/>
            <a:chExt cx="6900512" cy="4019400"/>
          </a:xfrm>
        </p:grpSpPr>
        <p:sp>
          <p:nvSpPr>
            <p:cNvPr id="36" name="Rectangle 35">
              <a:extLst>
                <a:ext uri="{FF2B5EF4-FFF2-40B4-BE49-F238E27FC236}">
                  <a16:creationId xmlns:a16="http://schemas.microsoft.com/office/drawing/2014/main" id="{67FAF459-90C9-4BA4-BCEE-205F60D421DB}"/>
                </a:ext>
              </a:extLst>
            </p:cNvPr>
            <p:cNvSpPr/>
            <p:nvPr/>
          </p:nvSpPr>
          <p:spPr>
            <a:xfrm>
              <a:off x="0" y="1419690"/>
              <a:ext cx="6900512" cy="4019400"/>
            </a:xfrm>
            <a:prstGeom prst="rect">
              <a:avLst/>
            </a:prstGeom>
          </p:spPr>
          <p:style>
            <a:lnRef idx="2">
              <a:schemeClr val="accent2">
                <a:hueOff val="-1455363"/>
                <a:satOff val="-83928"/>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7" name="TextBox 36">
              <a:extLst>
                <a:ext uri="{FF2B5EF4-FFF2-40B4-BE49-F238E27FC236}">
                  <a16:creationId xmlns:a16="http://schemas.microsoft.com/office/drawing/2014/main" id="{858CAB8B-5009-4172-9503-6FC818794691}"/>
                </a:ext>
              </a:extLst>
            </p:cNvPr>
            <p:cNvSpPr txBox="1"/>
            <p:nvPr/>
          </p:nvSpPr>
          <p:spPr>
            <a:xfrm>
              <a:off x="0" y="1419690"/>
              <a:ext cx="6900512" cy="40194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5556" tIns="458216" rIns="535556" bIns="156464" numCol="1" spcCol="1270" anchor="t" anchorCtr="0">
              <a:noAutofit/>
            </a:bodyPr>
            <a:lstStyle/>
            <a:p>
              <a:pPr marL="228600" lvl="1" indent="-228600" algn="l" defTabSz="977900">
                <a:lnSpc>
                  <a:spcPct val="90000"/>
                </a:lnSpc>
                <a:spcBef>
                  <a:spcPct val="0"/>
                </a:spcBef>
                <a:spcAft>
                  <a:spcPct val="15000"/>
                </a:spcAft>
                <a:buChar char="•"/>
              </a:pPr>
              <a:r>
                <a:rPr lang="en-US" sz="2000" b="1" kern="1200"/>
                <a:t>Regular file</a:t>
              </a:r>
              <a:r>
                <a:rPr lang="en-US" sz="2000" kern="1200"/>
                <a:t>: là các file thông thường như text file, executable file.</a:t>
              </a:r>
            </a:p>
            <a:p>
              <a:pPr marL="228600" lvl="1" indent="-228600" algn="l" defTabSz="977900">
                <a:lnSpc>
                  <a:spcPct val="90000"/>
                </a:lnSpc>
                <a:spcBef>
                  <a:spcPct val="0"/>
                </a:spcBef>
                <a:spcAft>
                  <a:spcPct val="15000"/>
                </a:spcAft>
                <a:buChar char="•"/>
              </a:pPr>
              <a:r>
                <a:rPr lang="en-US" sz="2000" b="1" kern="1200"/>
                <a:t>Directories file</a:t>
              </a:r>
              <a:r>
                <a:rPr lang="en-US" sz="2000" kern="1200"/>
                <a:t>: file chứa danh sách các file khác.</a:t>
              </a:r>
            </a:p>
            <a:p>
              <a:pPr marL="228600" lvl="1" indent="-228600" algn="l" defTabSz="977900">
                <a:lnSpc>
                  <a:spcPct val="90000"/>
                </a:lnSpc>
                <a:spcBef>
                  <a:spcPct val="0"/>
                </a:spcBef>
                <a:spcAft>
                  <a:spcPct val="15000"/>
                </a:spcAft>
                <a:buChar char="•"/>
              </a:pPr>
              <a:r>
                <a:rPr lang="en-US" sz="2000" b="1" kern="1200"/>
                <a:t>Character Device file: </a:t>
              </a:r>
              <a:r>
                <a:rPr lang="en-US" sz="2000" b="0" kern="1200"/>
                <a:t>file đại diện cho các thiết bị không có địa chỉ vùng nhớ.</a:t>
              </a:r>
            </a:p>
            <a:p>
              <a:pPr marL="228600" lvl="1" indent="-228600" algn="l" defTabSz="977900">
                <a:lnSpc>
                  <a:spcPct val="90000"/>
                </a:lnSpc>
                <a:spcBef>
                  <a:spcPct val="0"/>
                </a:spcBef>
                <a:spcAft>
                  <a:spcPct val="15000"/>
                </a:spcAft>
                <a:buChar char="•"/>
              </a:pPr>
              <a:r>
                <a:rPr lang="en-US" sz="2000" b="1" kern="1200"/>
                <a:t>Block Device file: </a:t>
              </a:r>
              <a:r>
                <a:rPr lang="en-US" sz="2000" b="0" kern="1200"/>
                <a:t>file đại diện cho các thiết bị có địa chỉ vùng nhớ.</a:t>
              </a:r>
            </a:p>
            <a:p>
              <a:pPr marL="228600" lvl="1" indent="-228600" algn="l" defTabSz="977900">
                <a:lnSpc>
                  <a:spcPct val="90000"/>
                </a:lnSpc>
                <a:spcBef>
                  <a:spcPct val="0"/>
                </a:spcBef>
                <a:spcAft>
                  <a:spcPct val="15000"/>
                </a:spcAft>
                <a:buChar char="•"/>
              </a:pPr>
              <a:r>
                <a:rPr lang="en-US" sz="2000" b="1" kern="1200"/>
                <a:t>Link files: </a:t>
              </a:r>
              <a:r>
                <a:rPr lang="en-US" sz="2000" b="0" kern="1200"/>
                <a:t>file đại diện cho một file khác</a:t>
              </a:r>
              <a:r>
                <a:rPr lang="en-US" sz="2000" b="1" kern="1200"/>
                <a:t>.</a:t>
              </a:r>
              <a:endParaRPr lang="en-US" sz="2000" kern="1200"/>
            </a:p>
            <a:p>
              <a:pPr marL="228600" lvl="1" indent="-228600" algn="l" defTabSz="977900">
                <a:lnSpc>
                  <a:spcPct val="90000"/>
                </a:lnSpc>
                <a:spcBef>
                  <a:spcPct val="0"/>
                </a:spcBef>
                <a:spcAft>
                  <a:spcPct val="15000"/>
                </a:spcAft>
                <a:buChar char="•"/>
              </a:pPr>
              <a:r>
                <a:rPr lang="en-US" sz="2000" b="1" kern="1200"/>
                <a:t>Socket file: </a:t>
              </a:r>
              <a:r>
                <a:rPr lang="en-US" sz="2000" b="0" kern="1200"/>
                <a:t>file đại diện cho 1 socket.</a:t>
              </a:r>
            </a:p>
            <a:p>
              <a:pPr marL="228600" lvl="1" indent="-228600" algn="l" defTabSz="977900">
                <a:lnSpc>
                  <a:spcPct val="90000"/>
                </a:lnSpc>
                <a:spcBef>
                  <a:spcPct val="0"/>
                </a:spcBef>
                <a:spcAft>
                  <a:spcPct val="15000"/>
                </a:spcAft>
                <a:buChar char="•"/>
              </a:pPr>
              <a:r>
                <a:rPr lang="en-US" sz="2000" b="1" kern="1200"/>
                <a:t>Pipe file: </a:t>
              </a:r>
              <a:r>
                <a:rPr lang="en-US" sz="2000" b="0" kern="1200"/>
                <a:t>file đại diện cho 1 pipe .</a:t>
              </a:r>
            </a:p>
          </p:txBody>
        </p:sp>
      </p:grpSp>
      <p:grpSp>
        <p:nvGrpSpPr>
          <p:cNvPr id="33" name="Group 32">
            <a:extLst>
              <a:ext uri="{FF2B5EF4-FFF2-40B4-BE49-F238E27FC236}">
                <a16:creationId xmlns:a16="http://schemas.microsoft.com/office/drawing/2014/main" id="{44CA0450-39D5-42E0-B12C-4254A9D5585A}"/>
              </a:ext>
            </a:extLst>
          </p:cNvPr>
          <p:cNvGrpSpPr/>
          <p:nvPr/>
        </p:nvGrpSpPr>
        <p:grpSpPr>
          <a:xfrm>
            <a:off x="5349853" y="1581328"/>
            <a:ext cx="4830358" cy="649440"/>
            <a:chOff x="345025" y="1094970"/>
            <a:chExt cx="4830358" cy="649440"/>
          </a:xfrm>
        </p:grpSpPr>
        <p:sp>
          <p:nvSpPr>
            <p:cNvPr id="34" name="Rectangle: Rounded Corners 33">
              <a:extLst>
                <a:ext uri="{FF2B5EF4-FFF2-40B4-BE49-F238E27FC236}">
                  <a16:creationId xmlns:a16="http://schemas.microsoft.com/office/drawing/2014/main" id="{50861717-25F6-4D71-B753-21F1C403877E}"/>
                </a:ext>
              </a:extLst>
            </p:cNvPr>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8"/>
                <a:lumOff val="8628"/>
                <a:alphaOff val="0"/>
              </a:schemeClr>
            </a:fillRef>
            <a:effectRef idx="0">
              <a:schemeClr val="accent2">
                <a:hueOff val="-1455363"/>
                <a:satOff val="-83928"/>
                <a:lumOff val="8628"/>
                <a:alphaOff val="0"/>
              </a:schemeClr>
            </a:effectRef>
            <a:fontRef idx="minor">
              <a:schemeClr val="lt1"/>
            </a:fontRef>
          </p:style>
        </p:sp>
        <p:sp>
          <p:nvSpPr>
            <p:cNvPr id="35" name="Rectangle: Rounded Corners 9">
              <a:extLst>
                <a:ext uri="{FF2B5EF4-FFF2-40B4-BE49-F238E27FC236}">
                  <a16:creationId xmlns:a16="http://schemas.microsoft.com/office/drawing/2014/main" id="{B691921F-C21C-460C-87E0-0407665719F9}"/>
                </a:ext>
              </a:extLst>
            </p:cNvPr>
            <p:cNvSpPr txBox="1"/>
            <p:nvPr/>
          </p:nvSpPr>
          <p:spPr>
            <a:xfrm>
              <a:off x="376728" y="1126673"/>
              <a:ext cx="4766952" cy="5860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marL="0" lvl="0" indent="0" algn="l" defTabSz="977900">
                <a:lnSpc>
                  <a:spcPct val="90000"/>
                </a:lnSpc>
                <a:spcBef>
                  <a:spcPct val="0"/>
                </a:spcBef>
                <a:spcAft>
                  <a:spcPct val="35000"/>
                </a:spcAft>
                <a:buNone/>
              </a:pPr>
              <a:r>
                <a:rPr lang="en-US" sz="2200" kern="1200"/>
                <a:t>Các loại file trên linux:</a:t>
              </a:r>
            </a:p>
          </p:txBody>
        </p:sp>
      </p:grpSp>
      <p:sp>
        <p:nvSpPr>
          <p:cNvPr id="18" name="TextBox 17">
            <a:extLst>
              <a:ext uri="{FF2B5EF4-FFF2-40B4-BE49-F238E27FC236}">
                <a16:creationId xmlns:a16="http://schemas.microsoft.com/office/drawing/2014/main" id="{BB2A1966-A73F-4610-A3D4-C6810F87DCA6}"/>
              </a:ext>
            </a:extLst>
          </p:cNvPr>
          <p:cNvSpPr txBox="1"/>
          <p:nvPr/>
        </p:nvSpPr>
        <p:spPr>
          <a:xfrm>
            <a:off x="200464" y="2527539"/>
            <a:ext cx="4443154" cy="349286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000"/>
              <a:t>Linux quản lý tất cả mọi thứ như một file.</a:t>
            </a:r>
          </a:p>
          <a:p>
            <a:pPr indent="-228600">
              <a:lnSpc>
                <a:spcPct val="90000"/>
              </a:lnSpc>
              <a:spcAft>
                <a:spcPts val="600"/>
              </a:spcAft>
              <a:buFont typeface="Arial" panose="020B0604020202020204" pitchFamily="34" charset="0"/>
              <a:buChar char="•"/>
            </a:pPr>
            <a:endParaRPr lang="en-US" sz="2000" b="1"/>
          </a:p>
        </p:txBody>
      </p:sp>
    </p:spTree>
    <p:extLst>
      <p:ext uri="{BB962C8B-B14F-4D97-AF65-F5344CB8AC3E}">
        <p14:creationId xmlns:p14="http://schemas.microsoft.com/office/powerpoint/2010/main" val="659868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11480" y="991443"/>
            <a:ext cx="4443154" cy="108781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400" b="1" kern="1200">
                <a:solidFill>
                  <a:schemeClr val="tx1"/>
                </a:solidFill>
                <a:latin typeface="Times New Roman" panose="02020603050405020304" pitchFamily="18" charset="0"/>
                <a:ea typeface="+mj-ea"/>
                <a:cs typeface="Times New Roman" panose="02020603050405020304" pitchFamily="18" charset="0"/>
              </a:rPr>
              <a:t>2. Tổng quan về File trên Linux</a:t>
            </a:r>
          </a:p>
        </p:txBody>
      </p:sp>
      <p:sp>
        <p:nvSpPr>
          <p:cNvPr id="29" name="Rectangle 28">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TextBox 14"/>
          <p:cNvSpPr txBox="1"/>
          <p:nvPr/>
        </p:nvSpPr>
        <p:spPr>
          <a:xfrm>
            <a:off x="180368" y="2527539"/>
            <a:ext cx="4443154" cy="349286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000"/>
              <a:t>Hiển thị thông tin file.</a:t>
            </a:r>
          </a:p>
          <a:p>
            <a:pPr indent="-228600">
              <a:lnSpc>
                <a:spcPct val="90000"/>
              </a:lnSpc>
              <a:spcAft>
                <a:spcPts val="600"/>
              </a:spcAft>
              <a:buFont typeface="Arial" panose="020B0604020202020204" pitchFamily="34" charset="0"/>
              <a:buChar char="•"/>
            </a:pPr>
            <a:endParaRPr lang="en-US" sz="2000" b="1"/>
          </a:p>
        </p:txBody>
      </p:sp>
      <p:pic>
        <p:nvPicPr>
          <p:cNvPr id="11" name="Picture 10">
            <a:extLst>
              <a:ext uri="{FF2B5EF4-FFF2-40B4-BE49-F238E27FC236}">
                <a16:creationId xmlns:a16="http://schemas.microsoft.com/office/drawing/2014/main" id="{CBE95395-8C96-4F21-846A-A24B0EF9F684}"/>
              </a:ext>
            </a:extLst>
          </p:cNvPr>
          <p:cNvPicPr>
            <a:picLocks noChangeAspect="1"/>
          </p:cNvPicPr>
          <p:nvPr/>
        </p:nvPicPr>
        <p:blipFill>
          <a:blip r:embed="rId3"/>
          <a:stretch>
            <a:fillRect/>
          </a:stretch>
        </p:blipFill>
        <p:spPr>
          <a:xfrm>
            <a:off x="5385816" y="1235730"/>
            <a:ext cx="6440424" cy="4331185"/>
          </a:xfrm>
          <a:prstGeom prst="rect">
            <a:avLst/>
          </a:prstGeom>
        </p:spPr>
      </p:pic>
      <p:sp>
        <p:nvSpPr>
          <p:cNvPr id="14" name="TextBox 13"/>
          <p:cNvSpPr txBox="1"/>
          <p:nvPr/>
        </p:nvSpPr>
        <p:spPr>
          <a:xfrm>
            <a:off x="5727940" y="2527539"/>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Tree>
    <p:extLst>
      <p:ext uri="{BB962C8B-B14F-4D97-AF65-F5344CB8AC3E}">
        <p14:creationId xmlns:p14="http://schemas.microsoft.com/office/powerpoint/2010/main" val="619870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11480" y="938411"/>
            <a:ext cx="4443154" cy="108781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400" b="1">
                <a:latin typeface="Times New Roman" panose="02020603050405020304" pitchFamily="18" charset="0"/>
                <a:ea typeface="+mj-ea"/>
                <a:cs typeface="Times New Roman" panose="02020603050405020304" pitchFamily="18" charset="0"/>
              </a:rPr>
              <a:t>2. Đọc ghi File trong Linux</a:t>
            </a:r>
            <a:endParaRPr lang="en-US" sz="3400" b="1" kern="1200">
              <a:solidFill>
                <a:schemeClr val="tx1"/>
              </a:solidFill>
              <a:latin typeface="Times New Roman" panose="02020603050405020304" pitchFamily="18" charset="0"/>
              <a:ea typeface="+mj-ea"/>
              <a:cs typeface="Times New Roman" panose="02020603050405020304" pitchFamily="18" charset="0"/>
            </a:endParaRPr>
          </a:p>
        </p:txBody>
      </p:sp>
      <p:sp>
        <p:nvSpPr>
          <p:cNvPr id="29" name="Rectangle 28">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TextBox 14"/>
          <p:cNvSpPr txBox="1"/>
          <p:nvPr/>
        </p:nvSpPr>
        <p:spPr>
          <a:xfrm>
            <a:off x="167317" y="2488614"/>
            <a:ext cx="4443154" cy="349286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endParaRPr lang="en-US"/>
          </a:p>
          <a:p>
            <a:pPr indent="-228600">
              <a:lnSpc>
                <a:spcPct val="90000"/>
              </a:lnSpc>
              <a:spcAft>
                <a:spcPts val="600"/>
              </a:spcAft>
              <a:buFont typeface="Arial" panose="020B0604020202020204" pitchFamily="34" charset="0"/>
              <a:buChar char="•"/>
            </a:pPr>
            <a:endParaRPr lang="en-US" b="1"/>
          </a:p>
        </p:txBody>
      </p:sp>
      <p:sp>
        <p:nvSpPr>
          <p:cNvPr id="14" name="TextBox 13"/>
          <p:cNvSpPr txBox="1"/>
          <p:nvPr/>
        </p:nvSpPr>
        <p:spPr>
          <a:xfrm>
            <a:off x="5875125" y="2206361"/>
            <a:ext cx="515143" cy="430887"/>
          </a:xfrm>
          <a:prstGeom prst="rect">
            <a:avLst/>
          </a:prstGeom>
          <a:noFill/>
        </p:spPr>
        <p:txBody>
          <a:bodyPr wrap="square" rtlCol="0">
            <a:spAutoFit/>
          </a:bodyPr>
          <a:lstStyle/>
          <a:p>
            <a:pPr marL="285750" indent="-285750">
              <a:buFont typeface="Wingdings" panose="05000000000000000000" pitchFamily="2" charset="2"/>
              <a:buChar char="Ø"/>
            </a:pPr>
            <a:endParaRPr lang="en-US" sz="2200"/>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23" name="Rectangle 22">
            <a:extLst>
              <a:ext uri="{FF2B5EF4-FFF2-40B4-BE49-F238E27FC236}">
                <a16:creationId xmlns:a16="http://schemas.microsoft.com/office/drawing/2014/main" id="{F186B57C-99A7-4481-BBF7-4B31837CF5D3}"/>
              </a:ext>
            </a:extLst>
          </p:cNvPr>
          <p:cNvSpPr/>
          <p:nvPr/>
        </p:nvSpPr>
        <p:spPr>
          <a:xfrm>
            <a:off x="5266114" y="1952952"/>
            <a:ext cx="6829012" cy="430887"/>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wrap="square">
            <a:spAutoFit/>
          </a:bodyPr>
          <a:lstStyle/>
          <a:p>
            <a:r>
              <a:rPr lang="fr-FR" sz="2200">
                <a:solidFill>
                  <a:schemeClr val="tx1"/>
                </a:solidFill>
                <a:effectLst/>
              </a:rPr>
              <a:t>int open(const char *pathname, int flags, mode_t mode);</a:t>
            </a:r>
          </a:p>
        </p:txBody>
      </p:sp>
      <p:sp>
        <p:nvSpPr>
          <p:cNvPr id="24" name="Rectangle 23">
            <a:extLst>
              <a:ext uri="{FF2B5EF4-FFF2-40B4-BE49-F238E27FC236}">
                <a16:creationId xmlns:a16="http://schemas.microsoft.com/office/drawing/2014/main" id="{ADB77063-3F28-42E9-9A74-D06BD8864433}"/>
              </a:ext>
            </a:extLst>
          </p:cNvPr>
          <p:cNvSpPr/>
          <p:nvPr/>
        </p:nvSpPr>
        <p:spPr>
          <a:xfrm>
            <a:off x="5266113" y="2634576"/>
            <a:ext cx="6829012" cy="397032"/>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wrap="square">
            <a:spAutoFit/>
          </a:bodyPr>
          <a:lstStyle/>
          <a:p>
            <a:pPr marL="0" lvl="1" defTabSz="977900">
              <a:lnSpc>
                <a:spcPct val="90000"/>
              </a:lnSpc>
              <a:spcBef>
                <a:spcPct val="0"/>
              </a:spcBef>
              <a:spcAft>
                <a:spcPct val="15000"/>
              </a:spcAft>
            </a:pPr>
            <a:r>
              <a:rPr lang="en-US" sz="2200">
                <a:solidFill>
                  <a:schemeClr val="tx1"/>
                </a:solidFill>
              </a:rPr>
              <a:t>ssize_t read(int fd, void *buffer, size_t count);</a:t>
            </a:r>
          </a:p>
        </p:txBody>
      </p:sp>
      <p:sp>
        <p:nvSpPr>
          <p:cNvPr id="25" name="Rectangle 24">
            <a:extLst>
              <a:ext uri="{FF2B5EF4-FFF2-40B4-BE49-F238E27FC236}">
                <a16:creationId xmlns:a16="http://schemas.microsoft.com/office/drawing/2014/main" id="{6D8389E2-1AD0-4522-9695-9635CE90A32D}"/>
              </a:ext>
            </a:extLst>
          </p:cNvPr>
          <p:cNvSpPr/>
          <p:nvPr/>
        </p:nvSpPr>
        <p:spPr>
          <a:xfrm>
            <a:off x="5266113" y="3282345"/>
            <a:ext cx="6829012" cy="397032"/>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wrap="square">
            <a:spAutoFit/>
          </a:bodyPr>
          <a:lstStyle/>
          <a:p>
            <a:pPr marL="0" lvl="1" defTabSz="977900">
              <a:lnSpc>
                <a:spcPct val="90000"/>
              </a:lnSpc>
              <a:spcBef>
                <a:spcPct val="0"/>
              </a:spcBef>
              <a:spcAft>
                <a:spcPct val="15000"/>
              </a:spcAft>
            </a:pPr>
            <a:r>
              <a:rPr lang="en-US" sz="2200"/>
              <a:t>ssize_t write(int fd, void *buffer, size_t count);</a:t>
            </a:r>
          </a:p>
        </p:txBody>
      </p:sp>
      <p:sp>
        <p:nvSpPr>
          <p:cNvPr id="26" name="Rectangle 25">
            <a:extLst>
              <a:ext uri="{FF2B5EF4-FFF2-40B4-BE49-F238E27FC236}">
                <a16:creationId xmlns:a16="http://schemas.microsoft.com/office/drawing/2014/main" id="{91651379-A40E-4058-A4F7-371D13E422EC}"/>
              </a:ext>
            </a:extLst>
          </p:cNvPr>
          <p:cNvSpPr/>
          <p:nvPr/>
        </p:nvSpPr>
        <p:spPr>
          <a:xfrm>
            <a:off x="5266113" y="3889213"/>
            <a:ext cx="6829012" cy="397032"/>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wrap="square">
            <a:spAutoFit/>
          </a:bodyPr>
          <a:lstStyle/>
          <a:p>
            <a:pPr marL="0" lvl="1" defTabSz="977900">
              <a:lnSpc>
                <a:spcPct val="90000"/>
              </a:lnSpc>
              <a:spcBef>
                <a:spcPct val="0"/>
              </a:spcBef>
              <a:spcAft>
                <a:spcPct val="15000"/>
              </a:spcAft>
            </a:pPr>
            <a:r>
              <a:rPr lang="en-US" sz="2200"/>
              <a:t>off_t  lseek(int fd, off_t offset, int whence);</a:t>
            </a:r>
          </a:p>
        </p:txBody>
      </p:sp>
      <p:sp>
        <p:nvSpPr>
          <p:cNvPr id="28" name="Rectangle 27">
            <a:extLst>
              <a:ext uri="{FF2B5EF4-FFF2-40B4-BE49-F238E27FC236}">
                <a16:creationId xmlns:a16="http://schemas.microsoft.com/office/drawing/2014/main" id="{3259F73C-08BE-4017-8C5D-95C5BB0AC18E}"/>
              </a:ext>
            </a:extLst>
          </p:cNvPr>
          <p:cNvSpPr/>
          <p:nvPr/>
        </p:nvSpPr>
        <p:spPr>
          <a:xfrm>
            <a:off x="5266113" y="4573767"/>
            <a:ext cx="6829012" cy="397032"/>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wrap="square">
            <a:spAutoFit/>
          </a:bodyPr>
          <a:lstStyle/>
          <a:p>
            <a:pPr marL="0" lvl="1" defTabSz="977900">
              <a:lnSpc>
                <a:spcPct val="90000"/>
              </a:lnSpc>
              <a:spcBef>
                <a:spcPct val="0"/>
              </a:spcBef>
              <a:spcAft>
                <a:spcPct val="15000"/>
              </a:spcAft>
            </a:pPr>
            <a:r>
              <a:rPr lang="en-US" sz="2200"/>
              <a:t>int  close(int fd);</a:t>
            </a:r>
          </a:p>
        </p:txBody>
      </p:sp>
      <p:sp>
        <p:nvSpPr>
          <p:cNvPr id="30" name="TextBox 29">
            <a:extLst>
              <a:ext uri="{FF2B5EF4-FFF2-40B4-BE49-F238E27FC236}">
                <a16:creationId xmlns:a16="http://schemas.microsoft.com/office/drawing/2014/main" id="{8224D57B-B057-4013-8C39-A0ED5CAA253E}"/>
              </a:ext>
            </a:extLst>
          </p:cNvPr>
          <p:cNvSpPr txBox="1"/>
          <p:nvPr/>
        </p:nvSpPr>
        <p:spPr>
          <a:xfrm>
            <a:off x="190631" y="2437417"/>
            <a:ext cx="4873737" cy="349286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000"/>
              <a:t>Kernel cung cấp một bộ system call cơ bản để thực hiện việc đọc ghi và thao tác với file, bao gồm:</a:t>
            </a:r>
          </a:p>
          <a:p>
            <a:pPr marL="857250" lvl="1" indent="-285750">
              <a:lnSpc>
                <a:spcPct val="90000"/>
              </a:lnSpc>
              <a:spcAft>
                <a:spcPts val="600"/>
              </a:spcAft>
              <a:buFont typeface="Courier New" panose="02070309020205020404" pitchFamily="49" charset="0"/>
              <a:buChar char="o"/>
            </a:pPr>
            <a:r>
              <a:rPr lang="en-US" sz="2000"/>
              <a:t>open()</a:t>
            </a:r>
          </a:p>
          <a:p>
            <a:pPr marL="857250" lvl="1" indent="-285750">
              <a:lnSpc>
                <a:spcPct val="90000"/>
              </a:lnSpc>
              <a:spcAft>
                <a:spcPts val="600"/>
              </a:spcAft>
              <a:buFont typeface="Courier New" panose="02070309020205020404" pitchFamily="49" charset="0"/>
              <a:buChar char="o"/>
            </a:pPr>
            <a:r>
              <a:rPr lang="en-US" sz="2000"/>
              <a:t>read()</a:t>
            </a:r>
          </a:p>
          <a:p>
            <a:pPr marL="857250" lvl="1" indent="-285750">
              <a:lnSpc>
                <a:spcPct val="90000"/>
              </a:lnSpc>
              <a:spcAft>
                <a:spcPts val="600"/>
              </a:spcAft>
              <a:buFont typeface="Courier New" panose="02070309020205020404" pitchFamily="49" charset="0"/>
              <a:buChar char="o"/>
            </a:pPr>
            <a:r>
              <a:rPr lang="en-US" sz="2000"/>
              <a:t>write()</a:t>
            </a:r>
          </a:p>
          <a:p>
            <a:pPr marL="857250" lvl="1" indent="-285750">
              <a:lnSpc>
                <a:spcPct val="90000"/>
              </a:lnSpc>
              <a:spcAft>
                <a:spcPts val="600"/>
              </a:spcAft>
              <a:buFont typeface="Courier New" panose="02070309020205020404" pitchFamily="49" charset="0"/>
              <a:buChar char="o"/>
            </a:pPr>
            <a:r>
              <a:rPr lang="en-US" sz="2000"/>
              <a:t>lseek()</a:t>
            </a:r>
          </a:p>
          <a:p>
            <a:pPr marL="857250" lvl="1" indent="-285750">
              <a:lnSpc>
                <a:spcPct val="90000"/>
              </a:lnSpc>
              <a:spcAft>
                <a:spcPts val="600"/>
              </a:spcAft>
              <a:buFont typeface="Courier New" panose="02070309020205020404" pitchFamily="49" charset="0"/>
              <a:buChar char="o"/>
            </a:pPr>
            <a:r>
              <a:rPr lang="en-US" sz="2000"/>
              <a:t>close()</a:t>
            </a:r>
          </a:p>
        </p:txBody>
      </p:sp>
    </p:spTree>
    <p:extLst>
      <p:ext uri="{BB962C8B-B14F-4D97-AF65-F5344CB8AC3E}">
        <p14:creationId xmlns:p14="http://schemas.microsoft.com/office/powerpoint/2010/main" val="1368201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11480" y="938411"/>
            <a:ext cx="4443154" cy="108781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400" b="1">
                <a:latin typeface="Times New Roman" panose="02020603050405020304" pitchFamily="18" charset="0"/>
                <a:ea typeface="+mj-ea"/>
                <a:cs typeface="Times New Roman" panose="02020603050405020304" pitchFamily="18" charset="0"/>
              </a:rPr>
              <a:t>Bài Tập</a:t>
            </a:r>
            <a:endParaRPr lang="en-US" sz="3400" b="1" kern="1200">
              <a:solidFill>
                <a:schemeClr val="tx1"/>
              </a:solidFill>
              <a:latin typeface="Times New Roman" panose="02020603050405020304" pitchFamily="18" charset="0"/>
              <a:ea typeface="+mj-ea"/>
              <a:cs typeface="Times New Roman" panose="02020603050405020304" pitchFamily="18" charset="0"/>
            </a:endParaRPr>
          </a:p>
        </p:txBody>
      </p:sp>
      <p:sp>
        <p:nvSpPr>
          <p:cNvPr id="29" name="Rectangle 28">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TextBox 14"/>
          <p:cNvSpPr txBox="1"/>
          <p:nvPr/>
        </p:nvSpPr>
        <p:spPr>
          <a:xfrm>
            <a:off x="167317" y="2488614"/>
            <a:ext cx="4443154" cy="349286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endParaRPr lang="en-US"/>
          </a:p>
          <a:p>
            <a:pPr indent="-228600">
              <a:lnSpc>
                <a:spcPct val="90000"/>
              </a:lnSpc>
              <a:spcAft>
                <a:spcPts val="600"/>
              </a:spcAft>
              <a:buFont typeface="Arial" panose="020B0604020202020204" pitchFamily="34" charset="0"/>
              <a:buChar char="•"/>
            </a:pPr>
            <a:endParaRPr lang="en-US" b="1"/>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30" name="TextBox 29">
            <a:extLst>
              <a:ext uri="{FF2B5EF4-FFF2-40B4-BE49-F238E27FC236}">
                <a16:creationId xmlns:a16="http://schemas.microsoft.com/office/drawing/2014/main" id="{8224D57B-B057-4013-8C39-A0ED5CAA253E}"/>
              </a:ext>
            </a:extLst>
          </p:cNvPr>
          <p:cNvSpPr txBox="1"/>
          <p:nvPr/>
        </p:nvSpPr>
        <p:spPr>
          <a:xfrm>
            <a:off x="190631" y="2437417"/>
            <a:ext cx="4873737" cy="3492868"/>
          </a:xfrm>
          <a:prstGeom prst="rect">
            <a:avLst/>
          </a:prstGeom>
        </p:spPr>
        <p:txBody>
          <a:bodyPr vert="horz" lIns="91440" tIns="45720" rIns="91440" bIns="45720" rtlCol="0">
            <a:normAutofit/>
          </a:bodyPr>
          <a:lstStyle/>
          <a:p>
            <a:pPr marL="114300">
              <a:lnSpc>
                <a:spcPct val="90000"/>
              </a:lnSpc>
              <a:spcAft>
                <a:spcPts val="600"/>
              </a:spcAft>
            </a:pPr>
            <a:endParaRPr lang="en-US" sz="2000"/>
          </a:p>
        </p:txBody>
      </p:sp>
      <p:sp>
        <p:nvSpPr>
          <p:cNvPr id="16" name="TextBox 15">
            <a:extLst>
              <a:ext uri="{FF2B5EF4-FFF2-40B4-BE49-F238E27FC236}">
                <a16:creationId xmlns:a16="http://schemas.microsoft.com/office/drawing/2014/main" id="{1B592A83-0DA1-41A5-B9EE-C1D1F2EE4A03}"/>
              </a:ext>
            </a:extLst>
          </p:cNvPr>
          <p:cNvSpPr txBox="1"/>
          <p:nvPr/>
        </p:nvSpPr>
        <p:spPr>
          <a:xfrm>
            <a:off x="5727940" y="2527539"/>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grpSp>
        <p:nvGrpSpPr>
          <p:cNvPr id="18" name="Group 17">
            <a:extLst>
              <a:ext uri="{FF2B5EF4-FFF2-40B4-BE49-F238E27FC236}">
                <a16:creationId xmlns:a16="http://schemas.microsoft.com/office/drawing/2014/main" id="{9A057599-6667-44E5-B332-134D52E593D3}"/>
              </a:ext>
            </a:extLst>
          </p:cNvPr>
          <p:cNvGrpSpPr/>
          <p:nvPr/>
        </p:nvGrpSpPr>
        <p:grpSpPr>
          <a:xfrm>
            <a:off x="5254999" y="2285541"/>
            <a:ext cx="6812603" cy="1431342"/>
            <a:chOff x="0" y="1419690"/>
            <a:chExt cx="6900512" cy="4019400"/>
          </a:xfrm>
        </p:grpSpPr>
        <p:sp>
          <p:nvSpPr>
            <p:cNvPr id="19" name="Rectangle 18">
              <a:extLst>
                <a:ext uri="{FF2B5EF4-FFF2-40B4-BE49-F238E27FC236}">
                  <a16:creationId xmlns:a16="http://schemas.microsoft.com/office/drawing/2014/main" id="{591515D9-8C4C-4B0B-B760-8FF7DC9144B5}"/>
                </a:ext>
              </a:extLst>
            </p:cNvPr>
            <p:cNvSpPr/>
            <p:nvPr/>
          </p:nvSpPr>
          <p:spPr>
            <a:xfrm>
              <a:off x="0" y="1419690"/>
              <a:ext cx="6900512" cy="4019400"/>
            </a:xfrm>
            <a:prstGeom prst="rect">
              <a:avLst/>
            </a:prstGeom>
          </p:spPr>
          <p:style>
            <a:lnRef idx="2">
              <a:schemeClr val="accent2">
                <a:hueOff val="-1455363"/>
                <a:satOff val="-83928"/>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0" name="TextBox 19">
              <a:extLst>
                <a:ext uri="{FF2B5EF4-FFF2-40B4-BE49-F238E27FC236}">
                  <a16:creationId xmlns:a16="http://schemas.microsoft.com/office/drawing/2014/main" id="{038DC846-1BD0-4E34-946F-D88691EAADAA}"/>
                </a:ext>
              </a:extLst>
            </p:cNvPr>
            <p:cNvSpPr txBox="1"/>
            <p:nvPr/>
          </p:nvSpPr>
          <p:spPr>
            <a:xfrm>
              <a:off x="1" y="1419690"/>
              <a:ext cx="6833424" cy="40194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5556" tIns="458216" rIns="535556" bIns="156464" numCol="1" spcCol="1270" anchor="t" anchorCtr="0">
              <a:noAutofit/>
            </a:bodyPr>
            <a:lstStyle/>
            <a:p>
              <a:pPr marL="228600" lvl="1" indent="-228600" algn="l" defTabSz="977900">
                <a:lnSpc>
                  <a:spcPct val="90000"/>
                </a:lnSpc>
                <a:spcBef>
                  <a:spcPct val="0"/>
                </a:spcBef>
                <a:spcAft>
                  <a:spcPct val="15000"/>
                </a:spcAft>
                <a:buChar char="•"/>
              </a:pPr>
              <a:r>
                <a:rPr lang="en-US" sz="2000" b="0" kern="1200"/>
                <a:t>Tạo file filesystem.txt và ghi một đoạn dự liệu bất kì. Thực hiện ghi ra màn hình các thông tin: Loại file,  thời gian chỉnh sửa file lần cuối, kích thước.</a:t>
              </a:r>
            </a:p>
          </p:txBody>
        </p:sp>
      </p:grpSp>
      <p:grpSp>
        <p:nvGrpSpPr>
          <p:cNvPr id="21" name="Group 20">
            <a:extLst>
              <a:ext uri="{FF2B5EF4-FFF2-40B4-BE49-F238E27FC236}">
                <a16:creationId xmlns:a16="http://schemas.microsoft.com/office/drawing/2014/main" id="{1358F0B8-0725-4C40-BE62-E3B5A119EA4A}"/>
              </a:ext>
            </a:extLst>
          </p:cNvPr>
          <p:cNvGrpSpPr/>
          <p:nvPr/>
        </p:nvGrpSpPr>
        <p:grpSpPr>
          <a:xfrm>
            <a:off x="5266114" y="1772311"/>
            <a:ext cx="1089047" cy="349072"/>
            <a:chOff x="345025" y="1094970"/>
            <a:chExt cx="4830358" cy="649440"/>
          </a:xfrm>
        </p:grpSpPr>
        <p:sp>
          <p:nvSpPr>
            <p:cNvPr id="22" name="Rectangle: Rounded Corners 21">
              <a:extLst>
                <a:ext uri="{FF2B5EF4-FFF2-40B4-BE49-F238E27FC236}">
                  <a16:creationId xmlns:a16="http://schemas.microsoft.com/office/drawing/2014/main" id="{850CEA60-8C61-42BF-9BE8-75CAE6AC3490}"/>
                </a:ext>
              </a:extLst>
            </p:cNvPr>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8"/>
                <a:lumOff val="8628"/>
                <a:alphaOff val="0"/>
              </a:schemeClr>
            </a:fillRef>
            <a:effectRef idx="0">
              <a:schemeClr val="accent2">
                <a:hueOff val="-1455363"/>
                <a:satOff val="-83928"/>
                <a:lumOff val="8628"/>
                <a:alphaOff val="0"/>
              </a:schemeClr>
            </a:effectRef>
            <a:fontRef idx="minor">
              <a:schemeClr val="lt1"/>
            </a:fontRef>
          </p:style>
        </p:sp>
        <p:sp>
          <p:nvSpPr>
            <p:cNvPr id="32" name="Rectangle: Rounded Corners 9">
              <a:extLst>
                <a:ext uri="{FF2B5EF4-FFF2-40B4-BE49-F238E27FC236}">
                  <a16:creationId xmlns:a16="http://schemas.microsoft.com/office/drawing/2014/main" id="{90FF4ACD-0B16-4810-B82D-355FD2E60A29}"/>
                </a:ext>
              </a:extLst>
            </p:cNvPr>
            <p:cNvSpPr txBox="1"/>
            <p:nvPr/>
          </p:nvSpPr>
          <p:spPr>
            <a:xfrm>
              <a:off x="376729" y="1126673"/>
              <a:ext cx="4766954" cy="5860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marL="0" lvl="0" indent="0" algn="l" defTabSz="977900">
                <a:lnSpc>
                  <a:spcPct val="90000"/>
                </a:lnSpc>
                <a:spcBef>
                  <a:spcPct val="0"/>
                </a:spcBef>
                <a:spcAft>
                  <a:spcPct val="35000"/>
                </a:spcAft>
                <a:buNone/>
              </a:pPr>
              <a:r>
                <a:rPr lang="en-US" sz="2200" kern="1200"/>
                <a:t>Bài 1</a:t>
              </a:r>
            </a:p>
          </p:txBody>
        </p:sp>
      </p:grpSp>
      <p:sp>
        <p:nvSpPr>
          <p:cNvPr id="33" name="TextBox 32">
            <a:extLst>
              <a:ext uri="{FF2B5EF4-FFF2-40B4-BE49-F238E27FC236}">
                <a16:creationId xmlns:a16="http://schemas.microsoft.com/office/drawing/2014/main" id="{0F89C62A-2101-4B68-95C0-8202BDA57BA0}"/>
              </a:ext>
            </a:extLst>
          </p:cNvPr>
          <p:cNvSpPr txBox="1"/>
          <p:nvPr/>
        </p:nvSpPr>
        <p:spPr>
          <a:xfrm>
            <a:off x="5694823" y="4791282"/>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grpSp>
        <p:nvGrpSpPr>
          <p:cNvPr id="34" name="Group 33">
            <a:extLst>
              <a:ext uri="{FF2B5EF4-FFF2-40B4-BE49-F238E27FC236}">
                <a16:creationId xmlns:a16="http://schemas.microsoft.com/office/drawing/2014/main" id="{6237E7AE-F8F6-4B59-B1C0-233FC98EB4DC}"/>
              </a:ext>
            </a:extLst>
          </p:cNvPr>
          <p:cNvGrpSpPr/>
          <p:nvPr/>
        </p:nvGrpSpPr>
        <p:grpSpPr>
          <a:xfrm>
            <a:off x="5221882" y="4549284"/>
            <a:ext cx="6812603" cy="1622916"/>
            <a:chOff x="0" y="1419690"/>
            <a:chExt cx="6900512" cy="4019400"/>
          </a:xfrm>
        </p:grpSpPr>
        <p:sp>
          <p:nvSpPr>
            <p:cNvPr id="35" name="Rectangle 34">
              <a:extLst>
                <a:ext uri="{FF2B5EF4-FFF2-40B4-BE49-F238E27FC236}">
                  <a16:creationId xmlns:a16="http://schemas.microsoft.com/office/drawing/2014/main" id="{93950F2E-4F8B-4830-8717-7469FC2001F8}"/>
                </a:ext>
              </a:extLst>
            </p:cNvPr>
            <p:cNvSpPr/>
            <p:nvPr/>
          </p:nvSpPr>
          <p:spPr>
            <a:xfrm>
              <a:off x="0" y="1419690"/>
              <a:ext cx="6900512" cy="4019400"/>
            </a:xfrm>
            <a:prstGeom prst="rect">
              <a:avLst/>
            </a:prstGeom>
          </p:spPr>
          <p:style>
            <a:lnRef idx="2">
              <a:schemeClr val="accent2">
                <a:hueOff val="-1455363"/>
                <a:satOff val="-83928"/>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6" name="TextBox 35">
              <a:extLst>
                <a:ext uri="{FF2B5EF4-FFF2-40B4-BE49-F238E27FC236}">
                  <a16:creationId xmlns:a16="http://schemas.microsoft.com/office/drawing/2014/main" id="{2E536B6D-8502-4113-872B-0A44D78EBB92}"/>
                </a:ext>
              </a:extLst>
            </p:cNvPr>
            <p:cNvSpPr txBox="1"/>
            <p:nvPr/>
          </p:nvSpPr>
          <p:spPr>
            <a:xfrm>
              <a:off x="1" y="1419690"/>
              <a:ext cx="6558368" cy="40194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5556" tIns="458216" rIns="535556" bIns="156464" numCol="1" spcCol="1270" anchor="t" anchorCtr="0">
              <a:noAutofit/>
            </a:bodyPr>
            <a:lstStyle/>
            <a:p>
              <a:pPr marL="228600" lvl="1" indent="-228600" algn="l" defTabSz="977900">
                <a:lnSpc>
                  <a:spcPct val="90000"/>
                </a:lnSpc>
                <a:spcBef>
                  <a:spcPct val="0"/>
                </a:spcBef>
                <a:spcAft>
                  <a:spcPct val="15000"/>
                </a:spcAft>
                <a:buChar char="•"/>
              </a:pPr>
              <a:r>
                <a:rPr lang="en-US" sz="2000"/>
                <a:t>Viết một chương trình thực</a:t>
              </a:r>
              <a:r>
                <a:rPr lang="en-US" sz="2000" b="0" kern="1200"/>
                <a:t> hiện ghi giá trị từ </a:t>
              </a:r>
            </a:p>
            <a:p>
              <a:pPr marL="0" lvl="1" algn="l" defTabSz="977900">
                <a:lnSpc>
                  <a:spcPct val="90000"/>
                </a:lnSpc>
                <a:spcBef>
                  <a:spcPct val="0"/>
                </a:spcBef>
                <a:spcAft>
                  <a:spcPct val="15000"/>
                </a:spcAft>
              </a:pPr>
              <a:r>
                <a:rPr lang="en-US" sz="2000" b="0" kern="1200"/>
                <a:t>1-50000 vào hai file riêng fileA.txt và fileB.txt. Tính toán thời gian thực hiện.</a:t>
              </a:r>
            </a:p>
          </p:txBody>
        </p:sp>
      </p:grpSp>
      <p:grpSp>
        <p:nvGrpSpPr>
          <p:cNvPr id="37" name="Group 36">
            <a:extLst>
              <a:ext uri="{FF2B5EF4-FFF2-40B4-BE49-F238E27FC236}">
                <a16:creationId xmlns:a16="http://schemas.microsoft.com/office/drawing/2014/main" id="{39E6D1B5-6F7D-4126-BCA8-9D54F6FF5CBB}"/>
              </a:ext>
            </a:extLst>
          </p:cNvPr>
          <p:cNvGrpSpPr/>
          <p:nvPr/>
        </p:nvGrpSpPr>
        <p:grpSpPr>
          <a:xfrm>
            <a:off x="5221882" y="4075100"/>
            <a:ext cx="1089047" cy="349072"/>
            <a:chOff x="345025" y="1094970"/>
            <a:chExt cx="4830358" cy="649440"/>
          </a:xfrm>
        </p:grpSpPr>
        <p:sp>
          <p:nvSpPr>
            <p:cNvPr id="38" name="Rectangle: Rounded Corners 37">
              <a:extLst>
                <a:ext uri="{FF2B5EF4-FFF2-40B4-BE49-F238E27FC236}">
                  <a16:creationId xmlns:a16="http://schemas.microsoft.com/office/drawing/2014/main" id="{959F2B7E-F822-4D68-948B-FEF7CA33CD34}"/>
                </a:ext>
              </a:extLst>
            </p:cNvPr>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8"/>
                <a:lumOff val="8628"/>
                <a:alphaOff val="0"/>
              </a:schemeClr>
            </a:fillRef>
            <a:effectRef idx="0">
              <a:schemeClr val="accent2">
                <a:hueOff val="-1455363"/>
                <a:satOff val="-83928"/>
                <a:lumOff val="8628"/>
                <a:alphaOff val="0"/>
              </a:schemeClr>
            </a:effectRef>
            <a:fontRef idx="minor">
              <a:schemeClr val="lt1"/>
            </a:fontRef>
          </p:style>
          <p:txBody>
            <a:bodyPr/>
            <a:lstStyle/>
            <a:p>
              <a:endParaRPr lang="en-US"/>
            </a:p>
          </p:txBody>
        </p:sp>
        <p:sp>
          <p:nvSpPr>
            <p:cNvPr id="39" name="Rectangle: Rounded Corners 9">
              <a:extLst>
                <a:ext uri="{FF2B5EF4-FFF2-40B4-BE49-F238E27FC236}">
                  <a16:creationId xmlns:a16="http://schemas.microsoft.com/office/drawing/2014/main" id="{D452BBD5-861A-4134-A189-0739D1505E60}"/>
                </a:ext>
              </a:extLst>
            </p:cNvPr>
            <p:cNvSpPr txBox="1"/>
            <p:nvPr/>
          </p:nvSpPr>
          <p:spPr>
            <a:xfrm>
              <a:off x="376728" y="1126673"/>
              <a:ext cx="4766952" cy="5860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marL="0" lvl="0" indent="0" algn="l" defTabSz="977900">
                <a:lnSpc>
                  <a:spcPct val="90000"/>
                </a:lnSpc>
                <a:spcBef>
                  <a:spcPct val="0"/>
                </a:spcBef>
                <a:spcAft>
                  <a:spcPct val="35000"/>
                </a:spcAft>
                <a:buNone/>
              </a:pPr>
              <a:r>
                <a:rPr lang="en-US" sz="2200" kern="1200"/>
                <a:t>Bài 2</a:t>
              </a:r>
            </a:p>
          </p:txBody>
        </p:sp>
      </p:grpSp>
    </p:spTree>
    <p:extLst>
      <p:ext uri="{BB962C8B-B14F-4D97-AF65-F5344CB8AC3E}">
        <p14:creationId xmlns:p14="http://schemas.microsoft.com/office/powerpoint/2010/main" val="3598343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11480" y="938411"/>
            <a:ext cx="4443154" cy="108781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400" b="1">
                <a:latin typeface="Times New Roman" panose="02020603050405020304" pitchFamily="18" charset="0"/>
                <a:ea typeface="+mj-ea"/>
                <a:cs typeface="Times New Roman" panose="02020603050405020304" pitchFamily="18" charset="0"/>
              </a:rPr>
              <a:t>3</a:t>
            </a:r>
            <a:r>
              <a:rPr lang="en-US" sz="3400" b="1" kern="1200">
                <a:solidFill>
                  <a:schemeClr val="tx1"/>
                </a:solidFill>
                <a:latin typeface="Times New Roman" panose="02020603050405020304" pitchFamily="18" charset="0"/>
                <a:ea typeface="+mj-ea"/>
                <a:cs typeface="Times New Roman" panose="02020603050405020304" pitchFamily="18" charset="0"/>
              </a:rPr>
              <a:t>. Quản lý File trong Linux</a:t>
            </a:r>
          </a:p>
        </p:txBody>
      </p:sp>
      <p:sp>
        <p:nvSpPr>
          <p:cNvPr id="29" name="Rectangle 28">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TextBox 14"/>
          <p:cNvSpPr txBox="1"/>
          <p:nvPr/>
        </p:nvSpPr>
        <p:spPr>
          <a:xfrm>
            <a:off x="167317" y="2488614"/>
            <a:ext cx="4443154" cy="349286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endParaRPr lang="en-US"/>
          </a:p>
          <a:p>
            <a:pPr indent="-228600">
              <a:lnSpc>
                <a:spcPct val="90000"/>
              </a:lnSpc>
              <a:spcAft>
                <a:spcPts val="600"/>
              </a:spcAft>
              <a:buFont typeface="Arial" panose="020B0604020202020204" pitchFamily="34" charset="0"/>
              <a:buChar char="•"/>
            </a:pPr>
            <a:endParaRPr lang="en-US" b="1"/>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30" name="TextBox 29">
            <a:extLst>
              <a:ext uri="{FF2B5EF4-FFF2-40B4-BE49-F238E27FC236}">
                <a16:creationId xmlns:a16="http://schemas.microsoft.com/office/drawing/2014/main" id="{8224D57B-B057-4013-8C39-A0ED5CAA253E}"/>
              </a:ext>
            </a:extLst>
          </p:cNvPr>
          <p:cNvSpPr txBox="1"/>
          <p:nvPr/>
        </p:nvSpPr>
        <p:spPr>
          <a:xfrm>
            <a:off x="411480" y="2684095"/>
            <a:ext cx="4443154" cy="349286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endParaRPr lang="en-US" sz="2000"/>
          </a:p>
        </p:txBody>
      </p:sp>
      <p:pic>
        <p:nvPicPr>
          <p:cNvPr id="3" name="Picture 2">
            <a:extLst>
              <a:ext uri="{FF2B5EF4-FFF2-40B4-BE49-F238E27FC236}">
                <a16:creationId xmlns:a16="http://schemas.microsoft.com/office/drawing/2014/main" id="{2451232D-7188-46C4-B692-63A0681104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3737" y="1325238"/>
            <a:ext cx="6638263" cy="4656244"/>
          </a:xfrm>
          <a:prstGeom prst="rect">
            <a:avLst/>
          </a:prstGeom>
        </p:spPr>
      </p:pic>
      <p:sp>
        <p:nvSpPr>
          <p:cNvPr id="19" name="TextBox 18">
            <a:extLst>
              <a:ext uri="{FF2B5EF4-FFF2-40B4-BE49-F238E27FC236}">
                <a16:creationId xmlns:a16="http://schemas.microsoft.com/office/drawing/2014/main" id="{58DAD045-71D8-494A-860A-5AD3B8F06CE2}"/>
              </a:ext>
            </a:extLst>
          </p:cNvPr>
          <p:cNvSpPr txBox="1"/>
          <p:nvPr/>
        </p:nvSpPr>
        <p:spPr>
          <a:xfrm>
            <a:off x="167317" y="2510858"/>
            <a:ext cx="5386420" cy="349286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000"/>
              <a:t>Kernel điều khiển việc tương tác giữa tiến trình và file thông qua ba bảng:</a:t>
            </a:r>
          </a:p>
          <a:p>
            <a:pPr marL="914400" lvl="1" indent="-342900">
              <a:lnSpc>
                <a:spcPct val="90000"/>
              </a:lnSpc>
              <a:spcAft>
                <a:spcPts val="600"/>
              </a:spcAft>
              <a:buFont typeface="Courier New" panose="02070309020205020404" pitchFamily="49" charset="0"/>
              <a:buChar char="o"/>
            </a:pPr>
            <a:r>
              <a:rPr lang="en-US" sz="2000">
                <a:effectLst/>
                <a:latin typeface="Times New Roman" panose="02020603050405020304" pitchFamily="18" charset="0"/>
                <a:ea typeface="Calibri" panose="020F0502020204030204" pitchFamily="34" charset="0"/>
              </a:rPr>
              <a:t>File descriptor table</a:t>
            </a:r>
          </a:p>
          <a:p>
            <a:pPr marL="914400" lvl="1" indent="-342900">
              <a:lnSpc>
                <a:spcPct val="90000"/>
              </a:lnSpc>
              <a:spcAft>
                <a:spcPts val="600"/>
              </a:spcAft>
              <a:buFont typeface="Courier New" panose="02070309020205020404" pitchFamily="49" charset="0"/>
              <a:buChar char="o"/>
            </a:pPr>
            <a:r>
              <a:rPr lang="en-US" sz="2000">
                <a:effectLst/>
                <a:latin typeface="Times New Roman" panose="02020603050405020304" pitchFamily="18" charset="0"/>
                <a:ea typeface="Calibri" panose="020F0502020204030204" pitchFamily="34" charset="0"/>
              </a:rPr>
              <a:t>Open file table</a:t>
            </a:r>
          </a:p>
          <a:p>
            <a:pPr marL="914400" lvl="1" indent="-342900">
              <a:lnSpc>
                <a:spcPct val="90000"/>
              </a:lnSpc>
              <a:spcAft>
                <a:spcPts val="600"/>
              </a:spcAft>
              <a:buFont typeface="Courier New" panose="02070309020205020404" pitchFamily="49" charset="0"/>
              <a:buChar char="o"/>
            </a:pPr>
            <a:r>
              <a:rPr lang="en-US" sz="2000">
                <a:effectLst/>
                <a:latin typeface="Times New Roman" panose="02020603050405020304" pitchFamily="18" charset="0"/>
                <a:ea typeface="Calibri" panose="020F0502020204030204" pitchFamily="34" charset="0"/>
              </a:rPr>
              <a:t>I-node table</a:t>
            </a:r>
            <a:endParaRPr lang="en-US" sz="2000"/>
          </a:p>
          <a:p>
            <a:pPr marL="342900" indent="-228600">
              <a:lnSpc>
                <a:spcPct val="90000"/>
              </a:lnSpc>
              <a:spcAft>
                <a:spcPts val="600"/>
              </a:spcAft>
              <a:buFont typeface="Arial" panose="020B0604020202020204" pitchFamily="34" charset="0"/>
              <a:buChar char="•"/>
            </a:pPr>
            <a:endParaRPr lang="en-US" sz="2000"/>
          </a:p>
        </p:txBody>
      </p:sp>
    </p:spTree>
    <p:extLst>
      <p:ext uri="{BB962C8B-B14F-4D97-AF65-F5344CB8AC3E}">
        <p14:creationId xmlns:p14="http://schemas.microsoft.com/office/powerpoint/2010/main" val="2544773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11480" y="938411"/>
            <a:ext cx="4443154" cy="108781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400" b="1">
                <a:latin typeface="Times New Roman" panose="02020603050405020304" pitchFamily="18" charset="0"/>
                <a:ea typeface="+mj-ea"/>
                <a:cs typeface="Times New Roman" panose="02020603050405020304" pitchFamily="18" charset="0"/>
              </a:rPr>
              <a:t>3</a:t>
            </a:r>
            <a:r>
              <a:rPr lang="en-US" sz="3400" b="1" kern="1200">
                <a:solidFill>
                  <a:schemeClr val="tx1"/>
                </a:solidFill>
                <a:latin typeface="Times New Roman" panose="02020603050405020304" pitchFamily="18" charset="0"/>
                <a:ea typeface="+mj-ea"/>
                <a:cs typeface="Times New Roman" panose="02020603050405020304" pitchFamily="18" charset="0"/>
              </a:rPr>
              <a:t>. Quản lý File trong Linux</a:t>
            </a:r>
          </a:p>
        </p:txBody>
      </p:sp>
      <p:sp>
        <p:nvSpPr>
          <p:cNvPr id="29" name="Rectangle 28">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TextBox 14"/>
          <p:cNvSpPr txBox="1"/>
          <p:nvPr/>
        </p:nvSpPr>
        <p:spPr>
          <a:xfrm>
            <a:off x="167317" y="2488614"/>
            <a:ext cx="4443154" cy="349286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endParaRPr lang="en-US"/>
          </a:p>
          <a:p>
            <a:pPr indent="-228600">
              <a:lnSpc>
                <a:spcPct val="90000"/>
              </a:lnSpc>
              <a:spcAft>
                <a:spcPts val="600"/>
              </a:spcAft>
              <a:buFont typeface="Arial" panose="020B0604020202020204" pitchFamily="34" charset="0"/>
              <a:buChar char="•"/>
            </a:pPr>
            <a:endParaRPr lang="en-US" b="1"/>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30" name="TextBox 29">
            <a:extLst>
              <a:ext uri="{FF2B5EF4-FFF2-40B4-BE49-F238E27FC236}">
                <a16:creationId xmlns:a16="http://schemas.microsoft.com/office/drawing/2014/main" id="{8224D57B-B057-4013-8C39-A0ED5CAA253E}"/>
              </a:ext>
            </a:extLst>
          </p:cNvPr>
          <p:cNvSpPr txBox="1"/>
          <p:nvPr/>
        </p:nvSpPr>
        <p:spPr>
          <a:xfrm>
            <a:off x="411480" y="2684095"/>
            <a:ext cx="4443154" cy="349286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endParaRPr lang="en-US" sz="2000"/>
          </a:p>
        </p:txBody>
      </p:sp>
      <p:sp>
        <p:nvSpPr>
          <p:cNvPr id="19" name="TextBox 18">
            <a:extLst>
              <a:ext uri="{FF2B5EF4-FFF2-40B4-BE49-F238E27FC236}">
                <a16:creationId xmlns:a16="http://schemas.microsoft.com/office/drawing/2014/main" id="{58DAD045-71D8-494A-860A-5AD3B8F06CE2}"/>
              </a:ext>
            </a:extLst>
          </p:cNvPr>
          <p:cNvSpPr txBox="1"/>
          <p:nvPr/>
        </p:nvSpPr>
        <p:spPr>
          <a:xfrm>
            <a:off x="167317" y="2510858"/>
            <a:ext cx="5386420" cy="349286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000"/>
              <a:t>Một process có thể có nhiều FDs cùng tham chiếu vào một vị trí trong OFD.</a:t>
            </a:r>
          </a:p>
          <a:p>
            <a:pPr marL="342900" indent="-228600">
              <a:lnSpc>
                <a:spcPct val="90000"/>
              </a:lnSpc>
              <a:spcAft>
                <a:spcPts val="600"/>
              </a:spcAft>
              <a:buFont typeface="Arial" panose="020B0604020202020204" pitchFamily="34" charset="0"/>
              <a:buChar char="•"/>
            </a:pPr>
            <a:r>
              <a:rPr lang="en-US" sz="2000"/>
              <a:t>Sử dụng dup(), dup2().</a:t>
            </a:r>
          </a:p>
          <a:p>
            <a:pPr marL="342900" indent="-228600">
              <a:lnSpc>
                <a:spcPct val="90000"/>
              </a:lnSpc>
              <a:spcAft>
                <a:spcPts val="600"/>
              </a:spcAft>
              <a:buFont typeface="Arial" panose="020B0604020202020204" pitchFamily="34" charset="0"/>
              <a:buChar char="•"/>
            </a:pPr>
            <a:endParaRPr lang="en-US" sz="2000"/>
          </a:p>
        </p:txBody>
      </p:sp>
      <p:pic>
        <p:nvPicPr>
          <p:cNvPr id="4" name="Picture 3">
            <a:extLst>
              <a:ext uri="{FF2B5EF4-FFF2-40B4-BE49-F238E27FC236}">
                <a16:creationId xmlns:a16="http://schemas.microsoft.com/office/drawing/2014/main" id="{56AD90EE-B300-4632-A1A6-852A21FB6708}"/>
              </a:ext>
            </a:extLst>
          </p:cNvPr>
          <p:cNvPicPr>
            <a:picLocks noChangeAspect="1"/>
          </p:cNvPicPr>
          <p:nvPr/>
        </p:nvPicPr>
        <p:blipFill>
          <a:blip r:embed="rId3"/>
          <a:stretch>
            <a:fillRect/>
          </a:stretch>
        </p:blipFill>
        <p:spPr>
          <a:xfrm>
            <a:off x="5212080" y="1130300"/>
            <a:ext cx="6979920" cy="4851182"/>
          </a:xfrm>
          <a:prstGeom prst="rect">
            <a:avLst/>
          </a:prstGeom>
        </p:spPr>
      </p:pic>
    </p:spTree>
    <p:extLst>
      <p:ext uri="{BB962C8B-B14F-4D97-AF65-F5344CB8AC3E}">
        <p14:creationId xmlns:p14="http://schemas.microsoft.com/office/powerpoint/2010/main" val="1634881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11480" y="938411"/>
            <a:ext cx="4443154" cy="108781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400" b="1" kern="1200">
                <a:solidFill>
                  <a:schemeClr val="tx1"/>
                </a:solidFill>
                <a:latin typeface="Times New Roman" panose="02020603050405020304" pitchFamily="18" charset="0"/>
                <a:ea typeface="+mj-ea"/>
                <a:cs typeface="Times New Roman" panose="02020603050405020304" pitchFamily="18" charset="0"/>
              </a:rPr>
              <a:t>3. Quản lý File trong Linux</a:t>
            </a:r>
          </a:p>
        </p:txBody>
      </p:sp>
      <p:sp>
        <p:nvSpPr>
          <p:cNvPr id="29" name="Rectangle 28">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TextBox 14"/>
          <p:cNvSpPr txBox="1"/>
          <p:nvPr/>
        </p:nvSpPr>
        <p:spPr>
          <a:xfrm>
            <a:off x="167317" y="2488614"/>
            <a:ext cx="4443154" cy="349286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endParaRPr lang="en-US"/>
          </a:p>
          <a:p>
            <a:pPr indent="-228600">
              <a:lnSpc>
                <a:spcPct val="90000"/>
              </a:lnSpc>
              <a:spcAft>
                <a:spcPts val="600"/>
              </a:spcAft>
              <a:buFont typeface="Arial" panose="020B0604020202020204" pitchFamily="34" charset="0"/>
              <a:buChar char="•"/>
            </a:pPr>
            <a:endParaRPr lang="en-US" b="1"/>
          </a:p>
        </p:txBody>
      </p:sp>
      <p:sp>
        <p:nvSpPr>
          <p:cNvPr id="17" name="TextBox 16">
            <a:extLst>
              <a:ext uri="{FF2B5EF4-FFF2-40B4-BE49-F238E27FC236}">
                <a16:creationId xmlns:a16="http://schemas.microsoft.com/office/drawing/2014/main" id="{490D3672-8D2E-4D18-A925-FCC966025A7D}"/>
              </a:ext>
            </a:extLst>
          </p:cNvPr>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30" name="TextBox 29">
            <a:extLst>
              <a:ext uri="{FF2B5EF4-FFF2-40B4-BE49-F238E27FC236}">
                <a16:creationId xmlns:a16="http://schemas.microsoft.com/office/drawing/2014/main" id="{8224D57B-B057-4013-8C39-A0ED5CAA253E}"/>
              </a:ext>
            </a:extLst>
          </p:cNvPr>
          <p:cNvSpPr txBox="1"/>
          <p:nvPr/>
        </p:nvSpPr>
        <p:spPr>
          <a:xfrm>
            <a:off x="411480" y="2684095"/>
            <a:ext cx="4443154" cy="349286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endParaRPr lang="en-US" sz="2000"/>
          </a:p>
        </p:txBody>
      </p:sp>
      <p:sp>
        <p:nvSpPr>
          <p:cNvPr id="19" name="TextBox 18">
            <a:extLst>
              <a:ext uri="{FF2B5EF4-FFF2-40B4-BE49-F238E27FC236}">
                <a16:creationId xmlns:a16="http://schemas.microsoft.com/office/drawing/2014/main" id="{58DAD045-71D8-494A-860A-5AD3B8F06CE2}"/>
              </a:ext>
            </a:extLst>
          </p:cNvPr>
          <p:cNvSpPr txBox="1"/>
          <p:nvPr/>
        </p:nvSpPr>
        <p:spPr>
          <a:xfrm>
            <a:off x="167316" y="2510858"/>
            <a:ext cx="5573083" cy="349286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000"/>
              <a:t>Hai process cùng mở một file, tham chiếu tới cùng một OFD.</a:t>
            </a:r>
          </a:p>
          <a:p>
            <a:pPr marL="342900" indent="-228600">
              <a:lnSpc>
                <a:spcPct val="90000"/>
              </a:lnSpc>
              <a:spcAft>
                <a:spcPts val="600"/>
              </a:spcAft>
              <a:buFont typeface="Arial" panose="020B0604020202020204" pitchFamily="34" charset="0"/>
              <a:buChar char="•"/>
            </a:pPr>
            <a:r>
              <a:rPr lang="en-US" sz="2000"/>
              <a:t>Sử dụng fork().</a:t>
            </a:r>
          </a:p>
          <a:p>
            <a:pPr marL="342900" indent="-228600">
              <a:lnSpc>
                <a:spcPct val="90000"/>
              </a:lnSpc>
              <a:spcAft>
                <a:spcPts val="600"/>
              </a:spcAft>
              <a:buFont typeface="Arial" panose="020B0604020202020204" pitchFamily="34" charset="0"/>
              <a:buChar char="•"/>
            </a:pPr>
            <a:endParaRPr lang="en-US" sz="2000"/>
          </a:p>
        </p:txBody>
      </p:sp>
      <p:pic>
        <p:nvPicPr>
          <p:cNvPr id="6" name="Picture 5">
            <a:extLst>
              <a:ext uri="{FF2B5EF4-FFF2-40B4-BE49-F238E27FC236}">
                <a16:creationId xmlns:a16="http://schemas.microsoft.com/office/drawing/2014/main" id="{218BECBB-3366-4D10-B4EC-CF81ED34FA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800" y="1334683"/>
            <a:ext cx="6807200" cy="4842280"/>
          </a:xfrm>
          <a:prstGeom prst="rect">
            <a:avLst/>
          </a:prstGeom>
        </p:spPr>
      </p:pic>
    </p:spTree>
    <p:extLst>
      <p:ext uri="{BB962C8B-B14F-4D97-AF65-F5344CB8AC3E}">
        <p14:creationId xmlns:p14="http://schemas.microsoft.com/office/powerpoint/2010/main" val="39047034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1914</TotalTime>
  <Words>2853</Words>
  <Application>Microsoft Office PowerPoint</Application>
  <PresentationFormat>Widescreen</PresentationFormat>
  <Paragraphs>254</Paragraphs>
  <Slides>20</Slides>
  <Notes>19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-apple-system</vt:lpstr>
      <vt:lpstr>Arial</vt:lpstr>
      <vt:lpstr>Calibri</vt:lpstr>
      <vt:lpstr>Calibri (Body)</vt:lpstr>
      <vt:lpstr>Calibri Light</vt:lpstr>
      <vt:lpstr>Courier New</vt:lpstr>
      <vt:lpstr>Roboto</vt:lpstr>
      <vt:lpstr>Times New Roman</vt:lpstr>
      <vt:lpstr>Ubuntu</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Sv Phong</cp:lastModifiedBy>
  <cp:revision>186</cp:revision>
  <dcterms:created xsi:type="dcterms:W3CDTF">2018-12-15T05:56:00Z</dcterms:created>
  <dcterms:modified xsi:type="dcterms:W3CDTF">2022-02-11T14:42:55Z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1033-11.2.0.9453</vt:lpwstr>
  </property>
</Properties>
</file>