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18" r:id="rId3"/>
    <p:sldId id="321" r:id="rId4"/>
    <p:sldId id="322" r:id="rId5"/>
    <p:sldId id="323" r:id="rId6"/>
    <p:sldId id="324" r:id="rId7"/>
    <p:sldId id="325" r:id="rId8"/>
    <p:sldId id="326" r:id="rId9"/>
    <p:sldId id="329" r:id="rId10"/>
    <p:sldId id="330" r:id="rId11"/>
    <p:sldId id="331" r:id="rId12"/>
    <p:sldId id="332" r:id="rId13"/>
    <p:sldId id="333" r:id="rId14"/>
    <p:sldId id="328" r:id="rId15"/>
    <p:sldId id="334" r:id="rId16"/>
    <p:sldId id="336" r:id="rId17"/>
    <p:sldId id="367" r:id="rId18"/>
    <p:sldId id="3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29" autoAdjust="0"/>
  </p:normalViewPr>
  <p:slideViewPr>
    <p:cSldViewPr snapToGrid="0">
      <p:cViewPr>
        <p:scale>
          <a:sx n="100" d="100"/>
          <a:sy n="100" d="100"/>
        </p:scale>
        <p:origin x="9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1"/>
            <a:t>1. </a:t>
          </a:r>
          <a:r>
            <a:rPr lang="vi-VN" b="1"/>
            <a:t>Giới thiệu</a:t>
          </a:r>
          <a:endParaRPr lang="en-US" b="1"/>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dgm:spPr/>
      <dgm:t>
        <a:bodyPr/>
        <a:lstStyle/>
        <a:p>
          <a:r>
            <a:rPr lang="en-US" b="1"/>
            <a:t>2. Flow hoạt động</a:t>
          </a:r>
          <a:endParaRPr lang="en-US" b="0"/>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1F831344-69F9-4AA8-ABEF-69105B4BCB6B}">
      <dgm:prSet/>
      <dgm:spPr/>
      <dgm:t>
        <a:bodyPr/>
        <a:lstStyle/>
        <a:p>
          <a:r>
            <a:rPr lang="en-US" b="1"/>
            <a:t>3. Sockets: Internet Domain socket</a:t>
          </a:r>
        </a:p>
      </dgm:t>
    </dgm:pt>
    <dgm:pt modelId="{32505C82-FC75-4081-B56F-56D107F72DF6}" type="parTrans" cxnId="{ABE5BC7A-FECD-449D-8A72-A7D200A9E84E}">
      <dgm:prSet/>
      <dgm:spPr/>
      <dgm:t>
        <a:bodyPr/>
        <a:lstStyle/>
        <a:p>
          <a:endParaRPr lang="en-US"/>
        </a:p>
      </dgm:t>
    </dgm:pt>
    <dgm:pt modelId="{BB785716-D4AD-4A75-AE65-5525014C319E}" type="sibTrans" cxnId="{ABE5BC7A-FECD-449D-8A72-A7D200A9E84E}">
      <dgm:prSet/>
      <dgm:spPr/>
      <dgm:t>
        <a:bodyPr/>
        <a:lstStyle/>
        <a:p>
          <a:endParaRPr lang="en-US"/>
        </a:p>
      </dgm:t>
    </dgm:pt>
    <dgm:pt modelId="{C186468A-839D-472C-AEB6-1CDD09F444F2}">
      <dgm:prSet/>
      <dgm:spPr/>
      <dgm:t>
        <a:bodyPr/>
        <a:lstStyle/>
        <a:p>
          <a:r>
            <a:rPr lang="en-US" b="1"/>
            <a:t>4. Sockets: Unix Domain</a:t>
          </a:r>
        </a:p>
      </dgm:t>
    </dgm:pt>
    <dgm:pt modelId="{8561F044-3DD7-4780-89AB-1568ED239741}" type="parTrans" cxnId="{B4D8380D-4B01-4A3F-B487-48FEC8748384}">
      <dgm:prSet/>
      <dgm:spPr/>
      <dgm:t>
        <a:bodyPr/>
        <a:lstStyle/>
        <a:p>
          <a:endParaRPr lang="en-US"/>
        </a:p>
      </dgm:t>
    </dgm:pt>
    <dgm:pt modelId="{EADCE169-4454-47E1-9D5A-C44B27A9C7B8}" type="sibTrans" cxnId="{B4D8380D-4B01-4A3F-B487-48FEC8748384}">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4"/>
      <dgm:spPr/>
    </dgm:pt>
    <dgm:pt modelId="{2798E2A6-957C-4EA6-A2BB-93B84F563E64}" type="pres">
      <dgm:prSet presAssocID="{8E9DC0CE-F9DB-496C-A642-FAB5599E687C}" presName="parentText" presStyleLbl="node1" presStyleIdx="0" presStyleCnt="4">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4">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4"/>
      <dgm:spPr/>
    </dgm:pt>
    <dgm:pt modelId="{F7A0D427-A27B-4D6D-8B11-40715E2BB7E4}" type="pres">
      <dgm:prSet presAssocID="{B354BF78-3646-4596-A3E4-1CF737FA01EC}" presName="parentText" presStyleLbl="node1" presStyleIdx="1" presStyleCnt="4">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4">
        <dgm:presLayoutVars>
          <dgm:bulletEnabled val="1"/>
        </dgm:presLayoutVars>
      </dgm:prSet>
      <dgm:spPr/>
    </dgm:pt>
    <dgm:pt modelId="{B6FB09BD-CC2D-4FE6-80BF-CDC6825757E2}" type="pres">
      <dgm:prSet presAssocID="{E2DAB633-1807-4F0D-8F5A-6A6DF051124B}" presName="spaceBetweenRectangles" presStyleCnt="0"/>
      <dgm:spPr/>
    </dgm:pt>
    <dgm:pt modelId="{96280F79-C65B-4765-9320-769CE6D726A1}" type="pres">
      <dgm:prSet presAssocID="{1F831344-69F9-4AA8-ABEF-69105B4BCB6B}" presName="parentLin" presStyleCnt="0"/>
      <dgm:spPr/>
    </dgm:pt>
    <dgm:pt modelId="{52D686E0-C6C5-4C13-AADB-C24080B7B7CB}" type="pres">
      <dgm:prSet presAssocID="{1F831344-69F9-4AA8-ABEF-69105B4BCB6B}" presName="parentLeftMargin" presStyleLbl="node1" presStyleIdx="1" presStyleCnt="4"/>
      <dgm:spPr/>
    </dgm:pt>
    <dgm:pt modelId="{DC5E5BE7-F269-4D18-91F9-80D9BD9DC7B9}" type="pres">
      <dgm:prSet presAssocID="{1F831344-69F9-4AA8-ABEF-69105B4BCB6B}" presName="parentText" presStyleLbl="node1" presStyleIdx="2" presStyleCnt="4">
        <dgm:presLayoutVars>
          <dgm:chMax val="0"/>
          <dgm:bulletEnabled val="1"/>
        </dgm:presLayoutVars>
      </dgm:prSet>
      <dgm:spPr/>
    </dgm:pt>
    <dgm:pt modelId="{8BC31C47-F698-4C95-B216-6AF58EBE6B60}" type="pres">
      <dgm:prSet presAssocID="{1F831344-69F9-4AA8-ABEF-69105B4BCB6B}" presName="negativeSpace" presStyleCnt="0"/>
      <dgm:spPr/>
    </dgm:pt>
    <dgm:pt modelId="{CC2F646E-6701-44D6-9BD5-678E6BE99B4B}" type="pres">
      <dgm:prSet presAssocID="{1F831344-69F9-4AA8-ABEF-69105B4BCB6B}" presName="childText" presStyleLbl="conFgAcc1" presStyleIdx="2" presStyleCnt="4">
        <dgm:presLayoutVars>
          <dgm:bulletEnabled val="1"/>
        </dgm:presLayoutVars>
      </dgm:prSet>
      <dgm:spPr/>
    </dgm:pt>
    <dgm:pt modelId="{D24BBFF1-72D1-423C-9DCF-81EDCBB3D49C}" type="pres">
      <dgm:prSet presAssocID="{BB785716-D4AD-4A75-AE65-5525014C319E}" presName="spaceBetweenRectangles" presStyleCnt="0"/>
      <dgm:spPr/>
    </dgm:pt>
    <dgm:pt modelId="{8F726708-11AB-4EA5-A1CF-6CE0F8A27553}" type="pres">
      <dgm:prSet presAssocID="{C186468A-839D-472C-AEB6-1CDD09F444F2}" presName="parentLin" presStyleCnt="0"/>
      <dgm:spPr/>
    </dgm:pt>
    <dgm:pt modelId="{E6ADAD60-88B9-4DFD-92DF-AEC69ED200CD}" type="pres">
      <dgm:prSet presAssocID="{C186468A-839D-472C-AEB6-1CDD09F444F2}" presName="parentLeftMargin" presStyleLbl="node1" presStyleIdx="2" presStyleCnt="4"/>
      <dgm:spPr/>
    </dgm:pt>
    <dgm:pt modelId="{A8D7638C-D3BD-49F9-B5CD-200FB9333121}" type="pres">
      <dgm:prSet presAssocID="{C186468A-839D-472C-AEB6-1CDD09F444F2}" presName="parentText" presStyleLbl="node1" presStyleIdx="3" presStyleCnt="4">
        <dgm:presLayoutVars>
          <dgm:chMax val="0"/>
          <dgm:bulletEnabled val="1"/>
        </dgm:presLayoutVars>
      </dgm:prSet>
      <dgm:spPr/>
    </dgm:pt>
    <dgm:pt modelId="{A89F7F79-173F-49FD-9021-2805A9DC69A8}" type="pres">
      <dgm:prSet presAssocID="{C186468A-839D-472C-AEB6-1CDD09F444F2}" presName="negativeSpace" presStyleCnt="0"/>
      <dgm:spPr/>
    </dgm:pt>
    <dgm:pt modelId="{404413AF-8826-4130-B733-494ECD3877B1}" type="pres">
      <dgm:prSet presAssocID="{C186468A-839D-472C-AEB6-1CDD09F444F2}" presName="childText" presStyleLbl="conFgAcc1" presStyleIdx="3" presStyleCnt="4">
        <dgm:presLayoutVars>
          <dgm:bulletEnabled val="1"/>
        </dgm:presLayoutVars>
      </dgm:prSet>
      <dgm:spPr/>
    </dgm:pt>
  </dgm:ptLst>
  <dgm:cxnLst>
    <dgm:cxn modelId="{D72F3E08-7B75-41A3-AF6D-576F5BD1D03C}" type="presOf" srcId="{1F831344-69F9-4AA8-ABEF-69105B4BCB6B}" destId="{52D686E0-C6C5-4C13-AADB-C24080B7B7CB}" srcOrd="0" destOrd="0" presId="urn:microsoft.com/office/officeart/2005/8/layout/list1"/>
    <dgm:cxn modelId="{B4D8380D-4B01-4A3F-B487-48FEC8748384}" srcId="{FBDD58BD-8349-47ED-AE60-ED48355B863E}" destId="{C186468A-839D-472C-AEB6-1CDD09F444F2}" srcOrd="3" destOrd="0" parTransId="{8561F044-3DD7-4780-89AB-1568ED239741}" sibTransId="{EADCE169-4454-47E1-9D5A-C44B27A9C7B8}"/>
    <dgm:cxn modelId="{572F560E-A627-4828-AA8D-316987DCFEB6}" type="presOf" srcId="{1F831344-69F9-4AA8-ABEF-69105B4BCB6B}" destId="{DC5E5BE7-F269-4D18-91F9-80D9BD9DC7B9}" srcOrd="1" destOrd="0" presId="urn:microsoft.com/office/officeart/2005/8/layout/list1"/>
    <dgm:cxn modelId="{7AB0BC18-AB1D-4863-9FAD-1217C1B37731}" type="presOf" srcId="{C186468A-839D-472C-AEB6-1CDD09F444F2}" destId="{A8D7638C-D3BD-49F9-B5CD-200FB9333121}"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ABE5BC7A-FECD-449D-8A72-A7D200A9E84E}" srcId="{FBDD58BD-8349-47ED-AE60-ED48355B863E}" destId="{1F831344-69F9-4AA8-ABEF-69105B4BCB6B}" srcOrd="2" destOrd="0" parTransId="{32505C82-FC75-4081-B56F-56D107F72DF6}" sibTransId="{BB785716-D4AD-4A75-AE65-5525014C319E}"/>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57A8EBD8-4A0B-46F7-BCAF-E32E00F0EC58}" type="presOf" srcId="{C186468A-839D-472C-AEB6-1CDD09F444F2}" destId="{E6ADAD60-88B9-4DFD-92DF-AEC69ED200CD}"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86939A77-1A4C-474E-A85C-F57FBA7A7EDD}" type="presParOf" srcId="{639F4090-9AE3-429F-9D98-1055173C895C}" destId="{96280F79-C65B-4765-9320-769CE6D726A1}" srcOrd="8" destOrd="0" presId="urn:microsoft.com/office/officeart/2005/8/layout/list1"/>
    <dgm:cxn modelId="{7B16B90D-2899-43E2-875B-9EC8F286AA60}" type="presParOf" srcId="{96280F79-C65B-4765-9320-769CE6D726A1}" destId="{52D686E0-C6C5-4C13-AADB-C24080B7B7CB}" srcOrd="0" destOrd="0" presId="urn:microsoft.com/office/officeart/2005/8/layout/list1"/>
    <dgm:cxn modelId="{7689342D-E305-4FF8-A112-0DC40FD24478}" type="presParOf" srcId="{96280F79-C65B-4765-9320-769CE6D726A1}" destId="{DC5E5BE7-F269-4D18-91F9-80D9BD9DC7B9}" srcOrd="1" destOrd="0" presId="urn:microsoft.com/office/officeart/2005/8/layout/list1"/>
    <dgm:cxn modelId="{0E1BAE3B-C1BE-490B-BB77-21083B7962D5}" type="presParOf" srcId="{639F4090-9AE3-429F-9D98-1055173C895C}" destId="{8BC31C47-F698-4C95-B216-6AF58EBE6B60}" srcOrd="9" destOrd="0" presId="urn:microsoft.com/office/officeart/2005/8/layout/list1"/>
    <dgm:cxn modelId="{E4D90436-0C3D-4BD1-84F7-06B9BB104875}" type="presParOf" srcId="{639F4090-9AE3-429F-9D98-1055173C895C}" destId="{CC2F646E-6701-44D6-9BD5-678E6BE99B4B}" srcOrd="10" destOrd="0" presId="urn:microsoft.com/office/officeart/2005/8/layout/list1"/>
    <dgm:cxn modelId="{195DE8C5-946A-4D25-BB0E-9BC819E4DCE8}" type="presParOf" srcId="{639F4090-9AE3-429F-9D98-1055173C895C}" destId="{D24BBFF1-72D1-423C-9DCF-81EDCBB3D49C}" srcOrd="11" destOrd="0" presId="urn:microsoft.com/office/officeart/2005/8/layout/list1"/>
    <dgm:cxn modelId="{673015EE-4329-4050-B168-C1D9B1D8ACBF}" type="presParOf" srcId="{639F4090-9AE3-429F-9D98-1055173C895C}" destId="{8F726708-11AB-4EA5-A1CF-6CE0F8A27553}" srcOrd="12" destOrd="0" presId="urn:microsoft.com/office/officeart/2005/8/layout/list1"/>
    <dgm:cxn modelId="{3422CEB1-92C7-4927-9585-A88DDDC1A743}" type="presParOf" srcId="{8F726708-11AB-4EA5-A1CF-6CE0F8A27553}" destId="{E6ADAD60-88B9-4DFD-92DF-AEC69ED200CD}" srcOrd="0" destOrd="0" presId="urn:microsoft.com/office/officeart/2005/8/layout/list1"/>
    <dgm:cxn modelId="{F4D36FEA-E02A-47C8-B04D-471B6EBE042D}" type="presParOf" srcId="{8F726708-11AB-4EA5-A1CF-6CE0F8A27553}" destId="{A8D7638C-D3BD-49F9-B5CD-200FB9333121}" srcOrd="1" destOrd="0" presId="urn:microsoft.com/office/officeart/2005/8/layout/list1"/>
    <dgm:cxn modelId="{961E63F7-238B-4501-BD88-D1899BBD51CA}" type="presParOf" srcId="{639F4090-9AE3-429F-9D98-1055173C895C}" destId="{A89F7F79-173F-49FD-9021-2805A9DC69A8}" srcOrd="13" destOrd="0" presId="urn:microsoft.com/office/officeart/2005/8/layout/list1"/>
    <dgm:cxn modelId="{57B0EE6E-305A-48A1-82AB-5BBA9F121D77}" type="presParOf" srcId="{639F4090-9AE3-429F-9D98-1055173C895C}" destId="{404413AF-8826-4130-B733-494ECD3877B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2E7636A-E252-4260-B56F-DF49AC283278}">
      <dgm:prSet custT="1"/>
      <dgm:spPr/>
      <dgm:t>
        <a:bodyPr/>
        <a:lstStyle/>
        <a:p>
          <a:r>
            <a:rPr lang="en-US" sz="2000">
              <a:latin typeface="Times New Roman" panose="02020603050405020304" pitchFamily="18" charset="0"/>
              <a:cs typeface="Times New Roman" panose="02020603050405020304" pitchFamily="18" charset="0"/>
            </a:rPr>
            <a:t>Type</a:t>
          </a:r>
        </a:p>
        <a:p>
          <a:r>
            <a:rPr lang="en-US" sz="2000">
              <a:latin typeface="Times New Roman" panose="02020603050405020304" pitchFamily="18" charset="0"/>
              <a:cs typeface="Times New Roman" panose="02020603050405020304" pitchFamily="18" charset="0"/>
            </a:rPr>
            <a:t>Domain</a:t>
          </a:r>
        </a:p>
        <a:p>
          <a:r>
            <a:rPr lang="en-US" sz="2000">
              <a:latin typeface="Times New Roman" panose="02020603050405020304" pitchFamily="18" charset="0"/>
              <a:cs typeface="Times New Roman" panose="02020603050405020304" pitchFamily="18" charset="0"/>
            </a:rPr>
            <a:t>Protocol</a:t>
          </a:r>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1" phldr="0"/>
      <dgm:spPr/>
      <dgm:t>
        <a:bodyPr/>
        <a:lstStyle/>
        <a:p>
          <a:r>
            <a:rPr lang="en-US"/>
            <a:t>01</a:t>
          </a:r>
        </a:p>
      </dgm:t>
    </dgm:pt>
    <dgm:pt modelId="{A64CF524-B93B-49EE-83FF-1F7CDDD33F14}">
      <dgm:prSet custT="1"/>
      <dgm:spPr/>
      <dgm:t>
        <a:bodyPr/>
        <a:lstStyle/>
        <a:p>
          <a:r>
            <a:rPr lang="en-US" sz="1800">
              <a:latin typeface="Times New Roman" panose="02020603050405020304" pitchFamily="18" charset="0"/>
              <a:cs typeface="Times New Roman" panose="02020603050405020304" pitchFamily="18" charset="0"/>
            </a:rPr>
            <a:t>Unix Domain</a:t>
          </a:r>
        </a:p>
        <a:p>
          <a:r>
            <a:rPr lang="en-US" sz="1800">
              <a:latin typeface="Times New Roman" panose="02020603050405020304" pitchFamily="18" charset="0"/>
              <a:cs typeface="Times New Roman" panose="02020603050405020304" pitchFamily="18" charset="0"/>
            </a:rPr>
            <a:t>Socket</a:t>
          </a:r>
          <a:endParaRPr lang="en-US" sz="1800"/>
        </a:p>
      </dgm:t>
    </dgm:pt>
    <dgm:pt modelId="{D76683F3-205F-4267-A6A2-4C8F2DD60EC0}" type="parTrans" cxnId="{2C498625-4274-45F9-8C86-D77766DC18CE}">
      <dgm:prSet/>
      <dgm:spPr/>
      <dgm:t>
        <a:bodyPr/>
        <a:lstStyle/>
        <a:p>
          <a:endParaRPr lang="en-US"/>
        </a:p>
      </dgm:t>
    </dgm:pt>
    <dgm:pt modelId="{67E78C0F-094E-434B-ACCC-848239B8B600}" type="sibTrans" cxnId="{2C498625-4274-45F9-8C86-D77766DC18CE}">
      <dgm:prSet phldrT="03" phldr="0"/>
      <dgm:spPr/>
      <dgm:t>
        <a:bodyPr/>
        <a:lstStyle/>
        <a:p>
          <a:r>
            <a:rPr lang="en-US"/>
            <a:t>03</a:t>
          </a:r>
        </a:p>
      </dgm:t>
    </dgm:pt>
    <dgm:pt modelId="{1223E83A-A7F4-48F8-8595-91DB20E4C335}">
      <dgm:prSet custT="1"/>
      <dgm:spPr/>
      <dgm:t>
        <a:bodyPr/>
        <a:lstStyle/>
        <a:p>
          <a:r>
            <a:rPr lang="en-US" sz="2000">
              <a:latin typeface="Times New Roman" panose="02020603050405020304" pitchFamily="18" charset="0"/>
              <a:cs typeface="Times New Roman" panose="02020603050405020304" pitchFamily="18" charset="0"/>
            </a:rPr>
            <a:t>Internet Domain</a:t>
          </a:r>
        </a:p>
        <a:p>
          <a:r>
            <a:rPr lang="en-US" sz="2000">
              <a:latin typeface="Times New Roman" panose="02020603050405020304" pitchFamily="18" charset="0"/>
              <a:cs typeface="Times New Roman" panose="02020603050405020304" pitchFamily="18" charset="0"/>
            </a:rPr>
            <a:t>Socket</a:t>
          </a:r>
        </a:p>
      </dgm:t>
    </dgm:pt>
    <dgm:pt modelId="{1517BF8F-EB79-4662-A42D-219F7DCB8043}" type="parTrans" cxnId="{1D3E2B8A-EBD9-44A0-B311-77A9A74BDFD8}">
      <dgm:prSet/>
      <dgm:spPr/>
      <dgm:t>
        <a:bodyPr/>
        <a:lstStyle/>
        <a:p>
          <a:endParaRPr lang="en-US"/>
        </a:p>
      </dgm:t>
    </dgm:pt>
    <dgm:pt modelId="{DA0A2811-7F07-47A8-8C28-06B50052FA02}" type="sibTrans" cxnId="{1D3E2B8A-EBD9-44A0-B311-77A9A74BDFD8}">
      <dgm:prSet phldrT="02" phldr="0"/>
      <dgm:spPr/>
      <dgm:t>
        <a:bodyPr/>
        <a:lstStyle/>
        <a:p>
          <a:r>
            <a:rPr lang="en-US"/>
            <a:t>02</a:t>
          </a:r>
        </a:p>
      </dgm:t>
    </dgm:pt>
    <dgm:pt modelId="{27A71A0B-F7DA-46CD-A13B-55FFE7C085A2}" type="pres">
      <dgm:prSet presAssocID="{686EBB99-495C-4FF6-A70B-663F9ACD09EB}" presName="Name0" presStyleCnt="0">
        <dgm:presLayoutVars>
          <dgm:animLvl val="lvl"/>
          <dgm:resizeHandles val="exact"/>
        </dgm:presLayoutVars>
      </dgm:prSet>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0" presStyleCnt="3" custScaleY="159846" custLinFactNeighborX="2791" custLinFactNeighborY="-254"/>
      <dgm:spPr/>
    </dgm:pt>
    <dgm:pt modelId="{EDDDBBFC-9F8C-4602-B020-EFB93D3EFEA9}" type="pres">
      <dgm:prSet presAssocID="{C6141B82-7A81-4B83-A532-110344A4733D}" presName="sibTransNodeRect" presStyleLbl="alignNode1" presStyleIdx="0" presStyleCnt="3">
        <dgm:presLayoutVars>
          <dgm:chMax val="0"/>
          <dgm:bulletEnabled val="1"/>
        </dgm:presLayoutVars>
      </dgm:prSet>
      <dgm:spPr/>
    </dgm:pt>
    <dgm:pt modelId="{26FA3E1D-78E4-45F3-A037-2D46F4A0DCC7}" type="pres">
      <dgm:prSet presAssocID="{52E7636A-E252-4260-B56F-DF49AC283278}" presName="nodeRect" presStyleLbl="alignNode1" presStyleIdx="0" presStyleCnt="3">
        <dgm:presLayoutVars>
          <dgm:bulletEnabled val="1"/>
        </dgm:presLayoutVars>
      </dgm:prSet>
      <dgm:spPr/>
    </dgm:pt>
    <dgm:pt modelId="{76BD4415-B0E6-49B5-86FA-A92356FB4CBC}" type="pres">
      <dgm:prSet presAssocID="{C6141B82-7A81-4B83-A532-110344A4733D}" presName="sibTrans" presStyleCnt="0"/>
      <dgm:spPr/>
    </dgm:pt>
    <dgm:pt modelId="{E1E12AD0-9E3E-4458-A553-390EC2AAE23D}" type="pres">
      <dgm:prSet presAssocID="{1223E83A-A7F4-48F8-8595-91DB20E4C335}" presName="compositeNode" presStyleCnt="0">
        <dgm:presLayoutVars>
          <dgm:bulletEnabled val="1"/>
        </dgm:presLayoutVars>
      </dgm:prSet>
      <dgm:spPr/>
    </dgm:pt>
    <dgm:pt modelId="{733AE746-1730-4723-8E26-4D4FF2A04066}" type="pres">
      <dgm:prSet presAssocID="{1223E83A-A7F4-48F8-8595-91DB20E4C335}" presName="bgRect" presStyleLbl="alignNode1" presStyleIdx="1" presStyleCnt="3" custScaleY="159846"/>
      <dgm:spPr/>
    </dgm:pt>
    <dgm:pt modelId="{A470C0E5-C7B0-43E0-AB94-D0F3941DCFF9}" type="pres">
      <dgm:prSet presAssocID="{DA0A2811-7F07-47A8-8C28-06B50052FA02}" presName="sibTransNodeRect" presStyleLbl="alignNode1" presStyleIdx="1" presStyleCnt="3">
        <dgm:presLayoutVars>
          <dgm:chMax val="0"/>
          <dgm:bulletEnabled val="1"/>
        </dgm:presLayoutVars>
      </dgm:prSet>
      <dgm:spPr/>
    </dgm:pt>
    <dgm:pt modelId="{DC89204F-8776-4091-96ED-00473B3BCC74}" type="pres">
      <dgm:prSet presAssocID="{1223E83A-A7F4-48F8-8595-91DB20E4C335}" presName="nodeRect" presStyleLbl="alignNode1" presStyleIdx="1" presStyleCnt="3">
        <dgm:presLayoutVars>
          <dgm:bulletEnabled val="1"/>
        </dgm:presLayoutVars>
      </dgm:prSet>
      <dgm:spPr/>
    </dgm:pt>
    <dgm:pt modelId="{A8019B27-BC56-4319-88E5-6505BDCB9795}" type="pres">
      <dgm:prSet presAssocID="{DA0A2811-7F07-47A8-8C28-06B50052FA02}" presName="sibTrans" presStyleCnt="0"/>
      <dgm:spPr/>
    </dgm:pt>
    <dgm:pt modelId="{E9FF992E-6C51-468D-AF08-63AC2F34D22E}" type="pres">
      <dgm:prSet presAssocID="{A64CF524-B93B-49EE-83FF-1F7CDDD33F14}" presName="compositeNode" presStyleCnt="0">
        <dgm:presLayoutVars>
          <dgm:bulletEnabled val="1"/>
        </dgm:presLayoutVars>
      </dgm:prSet>
      <dgm:spPr/>
    </dgm:pt>
    <dgm:pt modelId="{0C24FF75-019D-466C-B96D-B8AEEABA60C6}" type="pres">
      <dgm:prSet presAssocID="{A64CF524-B93B-49EE-83FF-1F7CDDD33F14}" presName="bgRect" presStyleLbl="alignNode1" presStyleIdx="2" presStyleCnt="3" custScaleY="159846" custLinFactNeighborX="2215" custLinFactNeighborY="-189"/>
      <dgm:spPr/>
    </dgm:pt>
    <dgm:pt modelId="{E82F70F2-2634-4B67-A53A-ABDDF116600F}" type="pres">
      <dgm:prSet presAssocID="{67E78C0F-094E-434B-ACCC-848239B8B600}" presName="sibTransNodeRect" presStyleLbl="alignNode1" presStyleIdx="2" presStyleCnt="3">
        <dgm:presLayoutVars>
          <dgm:chMax val="0"/>
          <dgm:bulletEnabled val="1"/>
        </dgm:presLayoutVars>
      </dgm:prSet>
      <dgm:spPr/>
    </dgm:pt>
    <dgm:pt modelId="{DC507524-4EA0-4113-9FAE-08C8E7E8A09F}" type="pres">
      <dgm:prSet presAssocID="{A64CF524-B93B-49EE-83FF-1F7CDDD33F14}" presName="nodeRect" presStyleLbl="alignNode1" presStyleIdx="2" presStyleCnt="3">
        <dgm:presLayoutVars>
          <dgm:bulletEnabled val="1"/>
        </dgm:presLayoutVars>
      </dgm:prSet>
      <dgm:spPr/>
    </dgm:pt>
  </dgm:ptLst>
  <dgm:cxnLst>
    <dgm:cxn modelId="{4949D522-3005-41BE-9C9C-BE77FF554FE8}" srcId="{686EBB99-495C-4FF6-A70B-663F9ACD09EB}" destId="{52E7636A-E252-4260-B56F-DF49AC283278}" srcOrd="0"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2C498625-4274-45F9-8C86-D77766DC18CE}" srcId="{686EBB99-495C-4FF6-A70B-663F9ACD09EB}" destId="{A64CF524-B93B-49EE-83FF-1F7CDDD33F14}" srcOrd="2" destOrd="0" parTransId="{D76683F3-205F-4267-A6A2-4C8F2DD60EC0}" sibTransId="{67E78C0F-094E-434B-ACCC-848239B8B600}"/>
    <dgm:cxn modelId="{0D1CD42C-FCE0-41E3-BD44-39EA18A4F483}" type="presOf" srcId="{52E7636A-E252-4260-B56F-DF49AC283278}" destId="{867877EF-3BB3-41E9-AC31-8041D3F60AED}" srcOrd="0" destOrd="0" presId="urn:microsoft.com/office/officeart/2016/7/layout/LinearBlockProcessNumbered"/>
    <dgm:cxn modelId="{67217635-E96E-40E6-BDDA-068A6AAAFA18}" type="presOf" srcId="{67E78C0F-094E-434B-ACCC-848239B8B600}" destId="{E82F70F2-2634-4B67-A53A-ABDDF116600F}" srcOrd="0" destOrd="0" presId="urn:microsoft.com/office/officeart/2016/7/layout/LinearBlockProcessNumbered"/>
    <dgm:cxn modelId="{504FE539-E77B-468B-87B7-C0B932283886}" type="presOf" srcId="{A64CF524-B93B-49EE-83FF-1F7CDDD33F14}" destId="{0C24FF75-019D-466C-B96D-B8AEEABA60C6}"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1C698751-23C1-4F98-A2C4-A9DEE11F9403}" type="presOf" srcId="{DA0A2811-7F07-47A8-8C28-06B50052FA02}" destId="{A470C0E5-C7B0-43E0-AB94-D0F3941DCFF9}" srcOrd="0" destOrd="0" presId="urn:microsoft.com/office/officeart/2016/7/layout/LinearBlockProcessNumbered"/>
    <dgm:cxn modelId="{1D3E2B8A-EBD9-44A0-B311-77A9A74BDFD8}" srcId="{686EBB99-495C-4FF6-A70B-663F9ACD09EB}" destId="{1223E83A-A7F4-48F8-8595-91DB20E4C335}" srcOrd="1" destOrd="0" parTransId="{1517BF8F-EB79-4662-A42D-219F7DCB8043}" sibTransId="{DA0A2811-7F07-47A8-8C28-06B50052FA02}"/>
    <dgm:cxn modelId="{69EA6C90-4F20-4FD9-BF40-9CF3768FB6D5}" type="presOf" srcId="{1223E83A-A7F4-48F8-8595-91DB20E4C335}" destId="{DC89204F-8776-4091-96ED-00473B3BCC74}" srcOrd="1" destOrd="0" presId="urn:microsoft.com/office/officeart/2016/7/layout/LinearBlockProcessNumbered"/>
    <dgm:cxn modelId="{F1F3569E-04FE-490B-84F6-2A76CDDD25BC}" type="presOf" srcId="{A64CF524-B93B-49EE-83FF-1F7CDDD33F14}" destId="{DC507524-4EA0-4113-9FAE-08C8E7E8A09F}" srcOrd="1" destOrd="0" presId="urn:microsoft.com/office/officeart/2016/7/layout/LinearBlockProcessNumbered"/>
    <dgm:cxn modelId="{729C19C7-AF43-43ED-9D1F-8C63561E2022}" type="presOf" srcId="{1223E83A-A7F4-48F8-8595-91DB20E4C335}" destId="{733AE746-1730-4723-8E26-4D4FF2A04066}" srcOrd="0" destOrd="0" presId="urn:microsoft.com/office/officeart/2016/7/layout/LinearBlockProcessNumbered"/>
    <dgm:cxn modelId="{8CE1F6A7-5953-48F4-99B4-E9F9F8A34288}" type="presParOf" srcId="{27A71A0B-F7DA-46CD-A13B-55FFE7C085A2}" destId="{80F51CF0-C625-4A0F-891D-1978BAF03C10}" srcOrd="0"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1" destOrd="0" presId="urn:microsoft.com/office/officeart/2016/7/layout/LinearBlockProcessNumbered"/>
    <dgm:cxn modelId="{128374EE-8FC8-40C9-BCAE-982CD76813EA}" type="presParOf" srcId="{27A71A0B-F7DA-46CD-A13B-55FFE7C085A2}" destId="{E1E12AD0-9E3E-4458-A553-390EC2AAE23D}" srcOrd="2" destOrd="0" presId="urn:microsoft.com/office/officeart/2016/7/layout/LinearBlockProcessNumbered"/>
    <dgm:cxn modelId="{D631EE48-4309-464C-99D5-94AC0EB8750F}" type="presParOf" srcId="{E1E12AD0-9E3E-4458-A553-390EC2AAE23D}" destId="{733AE746-1730-4723-8E26-4D4FF2A04066}" srcOrd="0" destOrd="0" presId="urn:microsoft.com/office/officeart/2016/7/layout/LinearBlockProcessNumbered"/>
    <dgm:cxn modelId="{7A73E7CE-DCA1-499C-9290-4BC7A3E066BA}" type="presParOf" srcId="{E1E12AD0-9E3E-4458-A553-390EC2AAE23D}" destId="{A470C0E5-C7B0-43E0-AB94-D0F3941DCFF9}" srcOrd="1" destOrd="0" presId="urn:microsoft.com/office/officeart/2016/7/layout/LinearBlockProcessNumbered"/>
    <dgm:cxn modelId="{07B2097F-1B2E-4DEF-943C-C35B72A1EE08}" type="presParOf" srcId="{E1E12AD0-9E3E-4458-A553-390EC2AAE23D}" destId="{DC89204F-8776-4091-96ED-00473B3BCC74}" srcOrd="2" destOrd="0" presId="urn:microsoft.com/office/officeart/2016/7/layout/LinearBlockProcessNumbered"/>
    <dgm:cxn modelId="{7C2CECDA-4BFF-448D-A46B-0E1BCC09F5D5}" type="presParOf" srcId="{27A71A0B-F7DA-46CD-A13B-55FFE7C085A2}" destId="{A8019B27-BC56-4319-88E5-6505BDCB9795}" srcOrd="3" destOrd="0" presId="urn:microsoft.com/office/officeart/2016/7/layout/LinearBlockProcessNumbered"/>
    <dgm:cxn modelId="{94C7CEC7-0C4E-4A72-ABE3-BCF48AD4F96E}" type="presParOf" srcId="{27A71A0B-F7DA-46CD-A13B-55FFE7C085A2}" destId="{E9FF992E-6C51-468D-AF08-63AC2F34D22E}" srcOrd="4" destOrd="0" presId="urn:microsoft.com/office/officeart/2016/7/layout/LinearBlockProcessNumbered"/>
    <dgm:cxn modelId="{455D33ED-B88B-42C0-8569-F35CDDCB69A5}" type="presParOf" srcId="{E9FF992E-6C51-468D-AF08-63AC2F34D22E}" destId="{0C24FF75-019D-466C-B96D-B8AEEABA60C6}" srcOrd="0" destOrd="0" presId="urn:microsoft.com/office/officeart/2016/7/layout/LinearBlockProcessNumbered"/>
    <dgm:cxn modelId="{35D05520-ED4E-498F-9082-24ED28510976}" type="presParOf" srcId="{E9FF992E-6C51-468D-AF08-63AC2F34D22E}" destId="{E82F70F2-2634-4B67-A53A-ABDDF116600F}" srcOrd="1" destOrd="0" presId="urn:microsoft.com/office/officeart/2016/7/layout/LinearBlockProcessNumbered"/>
    <dgm:cxn modelId="{7CEEAD30-4F8E-4ACB-8ABB-A763E61A20BF}" type="presParOf" srcId="{E9FF992E-6C51-468D-AF08-63AC2F34D22E}" destId="{DC507524-4EA0-4113-9FAE-08C8E7E8A09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1145195"/>
          <a:ext cx="636422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18211" y="820475"/>
          <a:ext cx="4454956"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kern="1200"/>
            <a:t>1. </a:t>
          </a:r>
          <a:r>
            <a:rPr lang="vi-VN" sz="2200" b="1" kern="1200"/>
            <a:t>Giới thiệu</a:t>
          </a:r>
          <a:endParaRPr lang="en-US" sz="2200" b="1" kern="1200"/>
        </a:p>
      </dsp:txBody>
      <dsp:txXfrm>
        <a:off x="349914" y="852178"/>
        <a:ext cx="4391550" cy="586034"/>
      </dsp:txXfrm>
    </dsp:sp>
    <dsp:sp modelId="{3DE4A7C3-0719-416D-87FC-6D61BCD93860}">
      <dsp:nvSpPr>
        <dsp:cNvPr id="0" name=""/>
        <dsp:cNvSpPr/>
      </dsp:nvSpPr>
      <dsp:spPr>
        <a:xfrm>
          <a:off x="0" y="2143115"/>
          <a:ext cx="6364224" cy="5544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18211" y="1818396"/>
          <a:ext cx="4454956" cy="6494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kern="1200"/>
            <a:t>2. Flow hoạt động</a:t>
          </a:r>
          <a:endParaRPr lang="en-US" sz="2200" b="0" kern="1200"/>
        </a:p>
      </dsp:txBody>
      <dsp:txXfrm>
        <a:off x="349914" y="1850099"/>
        <a:ext cx="4391550" cy="586034"/>
      </dsp:txXfrm>
    </dsp:sp>
    <dsp:sp modelId="{CC2F646E-6701-44D6-9BD5-678E6BE99B4B}">
      <dsp:nvSpPr>
        <dsp:cNvPr id="0" name=""/>
        <dsp:cNvSpPr/>
      </dsp:nvSpPr>
      <dsp:spPr>
        <a:xfrm>
          <a:off x="0" y="3141036"/>
          <a:ext cx="6364224" cy="5544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5E5BE7-F269-4D18-91F9-80D9BD9DC7B9}">
      <dsp:nvSpPr>
        <dsp:cNvPr id="0" name=""/>
        <dsp:cNvSpPr/>
      </dsp:nvSpPr>
      <dsp:spPr>
        <a:xfrm>
          <a:off x="318211" y="2816315"/>
          <a:ext cx="4454956" cy="6494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kern="1200"/>
            <a:t>3. Sockets: Internet Domain socket</a:t>
          </a:r>
        </a:p>
      </dsp:txBody>
      <dsp:txXfrm>
        <a:off x="349914" y="2848018"/>
        <a:ext cx="4391550" cy="586034"/>
      </dsp:txXfrm>
    </dsp:sp>
    <dsp:sp modelId="{404413AF-8826-4130-B733-494ECD3877B1}">
      <dsp:nvSpPr>
        <dsp:cNvPr id="0" name=""/>
        <dsp:cNvSpPr/>
      </dsp:nvSpPr>
      <dsp:spPr>
        <a:xfrm>
          <a:off x="0" y="4138956"/>
          <a:ext cx="6364224" cy="554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D7638C-D3BD-49F9-B5CD-200FB9333121}">
      <dsp:nvSpPr>
        <dsp:cNvPr id="0" name=""/>
        <dsp:cNvSpPr/>
      </dsp:nvSpPr>
      <dsp:spPr>
        <a:xfrm>
          <a:off x="318211" y="3814236"/>
          <a:ext cx="4454956" cy="649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977900">
            <a:lnSpc>
              <a:spcPct val="90000"/>
            </a:lnSpc>
            <a:spcBef>
              <a:spcPct val="0"/>
            </a:spcBef>
            <a:spcAft>
              <a:spcPct val="35000"/>
            </a:spcAft>
            <a:buNone/>
          </a:pPr>
          <a:r>
            <a:rPr lang="en-US" sz="2200" b="1" kern="1200"/>
            <a:t>4. Sockets: Unix Domain</a:t>
          </a:r>
        </a:p>
      </dsp:txBody>
      <dsp:txXfrm>
        <a:off x="349914" y="3845939"/>
        <a:ext cx="4391550"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877EF-3BB3-41E9-AC31-8041D3F60AED}">
      <dsp:nvSpPr>
        <dsp:cNvPr id="0" name=""/>
        <dsp:cNvSpPr/>
      </dsp:nvSpPr>
      <dsp:spPr>
        <a:xfrm>
          <a:off x="66311" y="483676"/>
          <a:ext cx="2355080" cy="451740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Type</a:t>
          </a:r>
        </a:p>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Domain</a:t>
          </a:r>
        </a:p>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Protocol</a:t>
          </a:r>
        </a:p>
      </dsp:txBody>
      <dsp:txXfrm>
        <a:off x="66311" y="2290637"/>
        <a:ext cx="2355080" cy="2710440"/>
      </dsp:txXfrm>
    </dsp:sp>
    <dsp:sp modelId="{EDDDBBFC-9F8C-4602-B020-EFB93D3EFEA9}">
      <dsp:nvSpPr>
        <dsp:cNvPr id="0" name=""/>
        <dsp:cNvSpPr/>
      </dsp:nvSpPr>
      <dsp:spPr>
        <a:xfrm>
          <a:off x="581"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581" y="1336507"/>
        <a:ext cx="2355080" cy="1130438"/>
      </dsp:txXfrm>
    </dsp:sp>
    <dsp:sp modelId="{733AE746-1730-4723-8E26-4D4FF2A04066}">
      <dsp:nvSpPr>
        <dsp:cNvPr id="0" name=""/>
        <dsp:cNvSpPr/>
      </dsp:nvSpPr>
      <dsp:spPr>
        <a:xfrm>
          <a:off x="2544067" y="490855"/>
          <a:ext cx="2355080" cy="451740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Internet Domain</a:t>
          </a:r>
        </a:p>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Socket</a:t>
          </a:r>
        </a:p>
      </dsp:txBody>
      <dsp:txXfrm>
        <a:off x="2544067" y="2297815"/>
        <a:ext cx="2355080" cy="2710440"/>
      </dsp:txXfrm>
    </dsp:sp>
    <dsp:sp modelId="{A470C0E5-C7B0-43E0-AB94-D0F3941DCFF9}">
      <dsp:nvSpPr>
        <dsp:cNvPr id="0" name=""/>
        <dsp:cNvSpPr/>
      </dsp:nvSpPr>
      <dsp:spPr>
        <a:xfrm>
          <a:off x="2544067"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544067" y="1336507"/>
        <a:ext cx="2355080" cy="1130438"/>
      </dsp:txXfrm>
    </dsp:sp>
    <dsp:sp modelId="{0C24FF75-019D-466C-B96D-B8AEEABA60C6}">
      <dsp:nvSpPr>
        <dsp:cNvPr id="0" name=""/>
        <dsp:cNvSpPr/>
      </dsp:nvSpPr>
      <dsp:spPr>
        <a:xfrm>
          <a:off x="5088135" y="485513"/>
          <a:ext cx="2355080" cy="451740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630" tIns="0" rIns="232630" bIns="330200" numCol="1" spcCol="1270" anchor="t"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Unix Domain</a:t>
          </a:r>
        </a:p>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Socket</a:t>
          </a:r>
          <a:endParaRPr lang="en-US" sz="1800" kern="1200"/>
        </a:p>
      </dsp:txBody>
      <dsp:txXfrm>
        <a:off x="5088135" y="2292474"/>
        <a:ext cx="2355080" cy="2710440"/>
      </dsp:txXfrm>
    </dsp:sp>
    <dsp:sp modelId="{E82F70F2-2634-4B67-A53A-ABDDF116600F}">
      <dsp:nvSpPr>
        <dsp:cNvPr id="0" name=""/>
        <dsp:cNvSpPr/>
      </dsp:nvSpPr>
      <dsp:spPr>
        <a:xfrm>
          <a:off x="5087554" y="1336507"/>
          <a:ext cx="2355080" cy="113043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2630" tIns="165100" rIns="232630"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5087554" y="1336507"/>
        <a:ext cx="2355080" cy="11304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B7074-F127-427A-AE94-FCD466A8A822}" type="datetimeFigureOut">
              <a:rPr lang="en-US" smtClean="0"/>
              <a:t>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68CEA-DDEE-4D1B-B102-8B93275FCB58}" type="slidenum">
              <a:rPr lang="en-US" smtClean="0"/>
              <a:t>‹#›</a:t>
            </a:fld>
            <a:endParaRPr lang="en-US"/>
          </a:p>
        </p:txBody>
      </p:sp>
    </p:spTree>
    <p:extLst>
      <p:ext uri="{BB962C8B-B14F-4D97-AF65-F5344CB8AC3E}">
        <p14:creationId xmlns:p14="http://schemas.microsoft.com/office/powerpoint/2010/main" val="78184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Times New Roman" panose="02020603050405020304" pitchFamily="18" charset="0"/>
              </a:rPr>
              <a:t>Địa chỉ của IPv4 socket được chứa trong struct sockaddr_in được định nghĩa trong file &lt;netinet/in.h&gt;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Địa chỉ của IPv4 Socket đặc trưng bởi giá trị địa chỉ IPv4 và port.</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4202213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Times New Roman" panose="02020603050405020304" pitchFamily="18" charset="0"/>
              </a:rPr>
              <a:t>Địa chỉ của IPv6 Socket được chứa trong struct sockaddr_in6 được định nghĩa trong file &lt;netinet/in.h&gt;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Địa chỉ của IPv6 Socket đặc trưng bởi giá trị địa chỉ IPv6 và port.</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569791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2235794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13</a:t>
            </a:fld>
            <a:endParaRPr lang="en-US"/>
          </a:p>
        </p:txBody>
      </p:sp>
    </p:spTree>
    <p:extLst>
      <p:ext uri="{BB962C8B-B14F-4D97-AF65-F5344CB8AC3E}">
        <p14:creationId xmlns:p14="http://schemas.microsoft.com/office/powerpoint/2010/main" val="3687712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14</a:t>
            </a:fld>
            <a:endParaRPr lang="en-US"/>
          </a:p>
        </p:txBody>
      </p:sp>
    </p:spTree>
    <p:extLst>
      <p:ext uri="{BB962C8B-B14F-4D97-AF65-F5344CB8AC3E}">
        <p14:creationId xmlns:p14="http://schemas.microsoft.com/office/powerpoint/2010/main" val="3728934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15</a:t>
            </a:fld>
            <a:endParaRPr lang="en-US"/>
          </a:p>
        </p:txBody>
      </p:sp>
    </p:spTree>
    <p:extLst>
      <p:ext uri="{BB962C8B-B14F-4D97-AF65-F5344CB8AC3E}">
        <p14:creationId xmlns:p14="http://schemas.microsoft.com/office/powerpoint/2010/main" val="521151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16</a:t>
            </a:fld>
            <a:endParaRPr lang="en-US"/>
          </a:p>
        </p:txBody>
      </p:sp>
    </p:spTree>
    <p:extLst>
      <p:ext uri="{BB962C8B-B14F-4D97-AF65-F5344CB8AC3E}">
        <p14:creationId xmlns:p14="http://schemas.microsoft.com/office/powerpoint/2010/main" val="4264852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17</a:t>
            </a:fld>
            <a:endParaRPr lang="en-US"/>
          </a:p>
        </p:txBody>
      </p:sp>
    </p:spTree>
    <p:extLst>
      <p:ext uri="{BB962C8B-B14F-4D97-AF65-F5344CB8AC3E}">
        <p14:creationId xmlns:p14="http://schemas.microsoft.com/office/powerpoint/2010/main" val="84148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305944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hangingPunct="0">
              <a:lnSpc>
                <a:spcPct val="150000"/>
              </a:lnSpc>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Socket hoạt động trên miền UNIX Domain nếu các tiến trình gửi nhận thông tin nằm trên cùng một host.</a:t>
            </a:r>
          </a:p>
          <a:p>
            <a:pPr marL="342900" marR="0" lvl="0" indent="-342900" algn="just" hangingPunct="0">
              <a:lnSpc>
                <a:spcPct val="150000"/>
              </a:lnSpc>
              <a:spcBef>
                <a:spcPts val="0"/>
              </a:spcBef>
              <a:spcAft>
                <a:spcPts val="0"/>
              </a:spcAft>
              <a:buFont typeface="Symbol" panose="05050102010706020507" pitchFamily="18" charset="2"/>
              <a:buChar char=""/>
            </a:pPr>
            <a:r>
              <a:rPr lang="en-US" sz="1800">
                <a:effectLst/>
                <a:latin typeface="Times New Roman" panose="02020603050405020304" pitchFamily="18" charset="0"/>
                <a:ea typeface="Times New Roman" panose="02020603050405020304" pitchFamily="18" charset="0"/>
              </a:rPr>
              <a:t>Socket hoạt động trên miền Internet Domain nếu các tiến trình gửi nhận thông tin nằm trên các host khác nhau.</a:t>
            </a:r>
          </a:p>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73955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b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269120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Times New Roman" panose="02020603050405020304" pitchFamily="18" charset="0"/>
              </a:rPr>
              <a:t>ta đã x</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3809276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Times New Roman" panose="02020603050405020304" pitchFamily="18" charset="0"/>
              </a:rPr>
              <a:t>ta đã x</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270198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Times New Roman" panose="02020603050405020304" pitchFamily="18" charset="0"/>
              </a:rPr>
              <a:t>ta đã x</a:t>
            </a:r>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245305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3491450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54CE-5FC3-438B-85BE-18E09B7DF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00FD1-AF82-4A28-8582-70D256925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56210-B119-475F-AB91-35F0ACAE22C0}"/>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5" name="Footer Placeholder 4">
            <a:extLst>
              <a:ext uri="{FF2B5EF4-FFF2-40B4-BE49-F238E27FC236}">
                <a16:creationId xmlns:a16="http://schemas.microsoft.com/office/drawing/2014/main" id="{651FA2B8-C5DA-4EAC-B903-8744F66F9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32A04-BA2D-4CE3-9CA6-3680EC8BA784}"/>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125712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9DF0-F561-45B1-A651-7EB667DCFC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CC4759-8D42-4AE1-9C63-895B19CBC5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3CE2F-8B49-4885-9F4B-9939FCE92C6A}"/>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5" name="Footer Placeholder 4">
            <a:extLst>
              <a:ext uri="{FF2B5EF4-FFF2-40B4-BE49-F238E27FC236}">
                <a16:creationId xmlns:a16="http://schemas.microsoft.com/office/drawing/2014/main" id="{674BF14D-B159-4819-BF93-A87CD411D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7F68D-AE96-490C-A3E5-A2EF717D5BB3}"/>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04720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E9421-24F0-4D6F-90C1-74F8961B2E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FBCDA-4BA8-4007-AA4A-5AA387D04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FD4A0-B18F-449B-8188-C823CAD9910B}"/>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5" name="Footer Placeholder 4">
            <a:extLst>
              <a:ext uri="{FF2B5EF4-FFF2-40B4-BE49-F238E27FC236}">
                <a16:creationId xmlns:a16="http://schemas.microsoft.com/office/drawing/2014/main" id="{B1ACCBD0-31A8-4E7D-AEE4-F6D9DB474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5308F-CBAA-41F5-89C5-A0AC38364634}"/>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66275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59E9-B86F-42F1-A75C-84F77ABE7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F81810-1AFC-46DA-99ED-6CF62D1A0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2FC9F-A584-4837-B267-7AC86853AFD1}"/>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5" name="Footer Placeholder 4">
            <a:extLst>
              <a:ext uri="{FF2B5EF4-FFF2-40B4-BE49-F238E27FC236}">
                <a16:creationId xmlns:a16="http://schemas.microsoft.com/office/drawing/2014/main" id="{C94BE694-486E-41E2-87B2-2624C9272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0A32E-A3DB-4BEA-8EA3-751757664021}"/>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271712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7AFC-1252-4567-8553-E624ED798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12F4C7-D281-4DCA-8BBD-A0C69F61D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86B86-B576-4BF9-8768-A919BE950C13}"/>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5" name="Footer Placeholder 4">
            <a:extLst>
              <a:ext uri="{FF2B5EF4-FFF2-40B4-BE49-F238E27FC236}">
                <a16:creationId xmlns:a16="http://schemas.microsoft.com/office/drawing/2014/main" id="{3EBC5BF3-246B-4F06-A6E1-BF62DFDE2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B08F1-1E24-44E8-984E-8A19810D8EE7}"/>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731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4F7C-5C0C-43C0-A654-D5CF9E1E6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47748B-DFF5-492A-98F9-D221A0BF2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106C4-F68D-4839-AF17-8AD75A509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39C0D-08D3-4B7E-B398-9A9F43B1FF85}"/>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6" name="Footer Placeholder 5">
            <a:extLst>
              <a:ext uri="{FF2B5EF4-FFF2-40B4-BE49-F238E27FC236}">
                <a16:creationId xmlns:a16="http://schemas.microsoft.com/office/drawing/2014/main" id="{ADBC37F5-ACBE-4CF6-B64D-FF554CCA2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FC501-D2E8-4AC4-BE8D-C447D4EE3848}"/>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219980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BAEE-1066-4813-A413-FF7FB1D632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A34ED4-96A5-4A7D-ABEF-85CAFDE0FE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5E9D62-AA4D-4E8B-93EF-6719E039F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74B0A-5C78-439B-AF4E-2F98A8254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BB1C2D-C8A9-47E3-A5A9-7BF36A5F3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8BD11B-D620-4112-984B-712D06CF169A}"/>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8" name="Footer Placeholder 7">
            <a:extLst>
              <a:ext uri="{FF2B5EF4-FFF2-40B4-BE49-F238E27FC236}">
                <a16:creationId xmlns:a16="http://schemas.microsoft.com/office/drawing/2014/main" id="{C91592A8-68A6-4A50-9CCC-0473B490FB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C853D3-2BEC-43B7-8760-E307DD47743E}"/>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46978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9E78-62F0-4A81-924A-0A5056DF30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056146-4FCC-4ADA-AB24-51188AAF122D}"/>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4" name="Footer Placeholder 3">
            <a:extLst>
              <a:ext uri="{FF2B5EF4-FFF2-40B4-BE49-F238E27FC236}">
                <a16:creationId xmlns:a16="http://schemas.microsoft.com/office/drawing/2014/main" id="{8BA0FFC4-3C2D-4E42-9BBF-9CE16A254D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326DF0-9A13-4F5F-BBBD-B45B09B6B768}"/>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42475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131DAA-1EA0-4388-95E5-56DBE56CF0E3}"/>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3" name="Footer Placeholder 2">
            <a:extLst>
              <a:ext uri="{FF2B5EF4-FFF2-40B4-BE49-F238E27FC236}">
                <a16:creationId xmlns:a16="http://schemas.microsoft.com/office/drawing/2014/main" id="{0C289502-351D-4DC9-B598-107E41FF51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0765F-7A9E-4CC2-AF09-74C19EEC1552}"/>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79355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299D-2165-4E09-B7A3-98050B58A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C68EB0-97E6-47F4-A6A8-3BE4CBFDE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656F0A-86A3-4354-8067-C8BECB4DB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66263-97A6-417D-9D8E-46EC9DA3E1DB}"/>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6" name="Footer Placeholder 5">
            <a:extLst>
              <a:ext uri="{FF2B5EF4-FFF2-40B4-BE49-F238E27FC236}">
                <a16:creationId xmlns:a16="http://schemas.microsoft.com/office/drawing/2014/main" id="{70C02EF7-45D3-4301-9B76-92842CA32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97F22-1D7F-4CF4-8DD3-81D3324A5493}"/>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28424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627B-EC23-4346-BE70-160BDF4D7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E33ACF-E024-4EDC-A32E-C45EE1E18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64509-3C70-41DD-A283-56D2E667F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A6C5D-18BD-4D4B-8AB0-1A291C6634CC}"/>
              </a:ext>
            </a:extLst>
          </p:cNvPr>
          <p:cNvSpPr>
            <a:spLocks noGrp="1"/>
          </p:cNvSpPr>
          <p:nvPr>
            <p:ph type="dt" sz="half" idx="10"/>
          </p:nvPr>
        </p:nvSpPr>
        <p:spPr/>
        <p:txBody>
          <a:bodyPr/>
          <a:lstStyle/>
          <a:p>
            <a:fld id="{C719D54A-7B07-4A58-A09F-8758F5AF49B3}" type="datetimeFigureOut">
              <a:rPr lang="en-US" smtClean="0"/>
              <a:t>2/10/2022</a:t>
            </a:fld>
            <a:endParaRPr lang="en-US"/>
          </a:p>
        </p:txBody>
      </p:sp>
      <p:sp>
        <p:nvSpPr>
          <p:cNvPr id="6" name="Footer Placeholder 5">
            <a:extLst>
              <a:ext uri="{FF2B5EF4-FFF2-40B4-BE49-F238E27FC236}">
                <a16:creationId xmlns:a16="http://schemas.microsoft.com/office/drawing/2014/main" id="{CEB10D4A-6585-4A1D-81DC-F3F7EC8C1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5DFC4-0A8C-4B1E-AAF2-B28CAAE17F67}"/>
              </a:ext>
            </a:extLst>
          </p:cNvPr>
          <p:cNvSpPr>
            <a:spLocks noGrp="1"/>
          </p:cNvSpPr>
          <p:nvPr>
            <p:ph type="sldNum" sz="quarter" idx="12"/>
          </p:nvPr>
        </p:nvSpPr>
        <p:spPr/>
        <p:txBody>
          <a:bodyPr/>
          <a:lstStyle/>
          <a:p>
            <a:fld id="{E21A193A-FD4C-4FD4-A3A5-512E42806CB2}" type="slidenum">
              <a:rPr lang="en-US" smtClean="0"/>
              <a:t>‹#›</a:t>
            </a:fld>
            <a:endParaRPr lang="en-US"/>
          </a:p>
        </p:txBody>
      </p:sp>
    </p:spTree>
    <p:extLst>
      <p:ext uri="{BB962C8B-B14F-4D97-AF65-F5344CB8AC3E}">
        <p14:creationId xmlns:p14="http://schemas.microsoft.com/office/powerpoint/2010/main" val="394257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7F321-9C57-4F3B-B709-757EF2BB9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90CCA-A42E-4E7A-97E2-6D4995BA8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0FB21-7663-4C48-92A0-321B441464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9D54A-7B07-4A58-A09F-8758F5AF49B3}" type="datetimeFigureOut">
              <a:rPr lang="en-US" smtClean="0"/>
              <a:t>2/10/2022</a:t>
            </a:fld>
            <a:endParaRPr lang="en-US"/>
          </a:p>
        </p:txBody>
      </p:sp>
      <p:sp>
        <p:nvSpPr>
          <p:cNvPr id="5" name="Footer Placeholder 4">
            <a:extLst>
              <a:ext uri="{FF2B5EF4-FFF2-40B4-BE49-F238E27FC236}">
                <a16:creationId xmlns:a16="http://schemas.microsoft.com/office/drawing/2014/main" id="{BCF36DDD-C532-4569-ADB8-692A19FD3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91D1B8-DB96-4DEB-A87A-3DFFE769D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A193A-FD4C-4FD4-A3A5-512E42806CB2}" type="slidenum">
              <a:rPr lang="en-US" smtClean="0"/>
              <a:t>‹#›</a:t>
            </a:fld>
            <a:endParaRPr lang="en-US"/>
          </a:p>
        </p:txBody>
      </p:sp>
    </p:spTree>
    <p:extLst>
      <p:ext uri="{BB962C8B-B14F-4D97-AF65-F5344CB8AC3E}">
        <p14:creationId xmlns:p14="http://schemas.microsoft.com/office/powerpoint/2010/main" val="95049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Socket</a:t>
            </a: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7084169" cy="1087819"/>
          </a:xfrm>
          <a:prstGeom prst="rect">
            <a:avLst/>
          </a:prstGeom>
        </p:spPr>
        <p:txBody>
          <a:bodyPr vert="horz" lIns="91440" tIns="45720" rIns="91440" bIns="45720" rtlCol="0" anchor="b">
            <a:normAutofit/>
          </a:bodyPr>
          <a:lstStyle/>
          <a:p>
            <a:pPr lvl="0"/>
            <a:r>
              <a:rPr lang="en-US" sz="3600" b="1"/>
              <a:t>3. Sockets: Internet Domain Socket</a:t>
            </a:r>
          </a:p>
        </p:txBody>
      </p:sp>
      <p:sp>
        <p:nvSpPr>
          <p:cNvPr id="14" name="TextBox 13"/>
          <p:cNvSpPr txBox="1"/>
          <p:nvPr/>
        </p:nvSpPr>
        <p:spPr>
          <a:xfrm>
            <a:off x="5695874" y="29455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b="1">
                <a:latin typeface="Times New Roman" panose="02020603050405020304" pitchFamily="18" charset="0"/>
                <a:cs typeface="Times New Roman" panose="02020603050405020304" pitchFamily="18" charset="0"/>
              </a:rPr>
              <a:t>3</a:t>
            </a:r>
            <a:r>
              <a:rPr lang="en-US" sz="1800" b="1">
                <a:latin typeface="Times New Roman" panose="02020603050405020304" pitchFamily="18" charset="0"/>
                <a:cs typeface="Times New Roman" panose="02020603050405020304" pitchFamily="18" charset="0"/>
              </a:rPr>
              <a:t>.1.1 IPv4 Socket Address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67E725F-D4B8-43D4-825B-A14E5FB95734}"/>
              </a:ext>
            </a:extLst>
          </p:cNvPr>
          <p:cNvSpPr txBox="1"/>
          <p:nvPr/>
        </p:nvSpPr>
        <p:spPr>
          <a:xfrm>
            <a:off x="5848274" y="30979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CFEB31EA-5B1C-4CDC-9D99-0607AEBE5569}"/>
              </a:ext>
            </a:extLst>
          </p:cNvPr>
          <p:cNvSpPr txBox="1"/>
          <p:nvPr/>
        </p:nvSpPr>
        <p:spPr>
          <a:xfrm>
            <a:off x="5759285" y="52713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2" name="TextBox 21">
            <a:extLst>
              <a:ext uri="{FF2B5EF4-FFF2-40B4-BE49-F238E27FC236}">
                <a16:creationId xmlns:a16="http://schemas.microsoft.com/office/drawing/2014/main" id="{E29772B5-D08E-4EF3-B8A7-50E2D9BBDCBF}"/>
              </a:ext>
            </a:extLst>
          </p:cNvPr>
          <p:cNvSpPr txBox="1"/>
          <p:nvPr/>
        </p:nvSpPr>
        <p:spPr>
          <a:xfrm>
            <a:off x="1325662" y="2902955"/>
            <a:ext cx="10528981" cy="2862322"/>
          </a:xfrm>
          <a:prstGeom prst="rect">
            <a:avLst/>
          </a:prstGeom>
          <a:noFill/>
          <a:ln>
            <a:solidFill>
              <a:schemeClr val="tx1"/>
            </a:solidFill>
          </a:ln>
        </p:spPr>
        <p:txBody>
          <a:bodyPr wrap="square" rtlCol="0">
            <a:spAutoFit/>
          </a:bodyPr>
          <a:lstStyle/>
          <a:p>
            <a:r>
              <a:rPr lang="en-US" dirty="0" err="1"/>
              <a:t>struct</a:t>
            </a:r>
            <a:r>
              <a:rPr lang="en-US" dirty="0"/>
              <a:t> </a:t>
            </a:r>
            <a:r>
              <a:rPr lang="en-US" dirty="0" err="1"/>
              <a:t>sockaddr_in</a:t>
            </a:r>
            <a:r>
              <a:rPr lang="en-US" dirty="0"/>
              <a:t> {         </a:t>
            </a:r>
          </a:p>
          <a:p>
            <a:r>
              <a:rPr lang="en-US" dirty="0"/>
              <a:t>    sa_family_t </a:t>
            </a:r>
            <a:r>
              <a:rPr lang="en-US" dirty="0" err="1"/>
              <a:t>sin_family</a:t>
            </a:r>
            <a:r>
              <a:rPr lang="en-US" dirty="0"/>
              <a:t>;  	/* Address family (AF_INET) */ </a:t>
            </a:r>
          </a:p>
          <a:p>
            <a:r>
              <a:rPr lang="en-US" dirty="0"/>
              <a:t>    </a:t>
            </a:r>
            <a:r>
              <a:rPr lang="en-US" dirty="0" err="1"/>
              <a:t>in_port_t</a:t>
            </a:r>
            <a:r>
              <a:rPr lang="en-US" dirty="0"/>
              <a:t> </a:t>
            </a:r>
            <a:r>
              <a:rPr lang="en-US" dirty="0" err="1"/>
              <a:t>sin_port</a:t>
            </a:r>
            <a:r>
              <a:rPr lang="en-US" dirty="0"/>
              <a:t>;      	/* Port number */ </a:t>
            </a:r>
          </a:p>
          <a:p>
            <a:r>
              <a:rPr lang="en-US" dirty="0"/>
              <a:t>    </a:t>
            </a:r>
            <a:r>
              <a:rPr lang="en-US" dirty="0" err="1"/>
              <a:t>struct</a:t>
            </a:r>
            <a:r>
              <a:rPr lang="en-US" dirty="0"/>
              <a:t> </a:t>
            </a:r>
            <a:r>
              <a:rPr lang="en-US" dirty="0" err="1"/>
              <a:t>in_addr</a:t>
            </a:r>
            <a:r>
              <a:rPr lang="en-US" dirty="0"/>
              <a:t> </a:t>
            </a:r>
            <a:r>
              <a:rPr lang="en-US" dirty="0" err="1"/>
              <a:t>sin_addr</a:t>
            </a:r>
            <a:r>
              <a:rPr lang="en-US" dirty="0"/>
              <a:t>; 	/* IPv4 address */ </a:t>
            </a:r>
          </a:p>
          <a:p>
            <a:r>
              <a:rPr lang="en-US" dirty="0"/>
              <a:t>    unsigned char __pad[X];  	/* Pad to size of 'sockaddr' structure (16 bytes) */</a:t>
            </a:r>
          </a:p>
          <a:p>
            <a:r>
              <a:rPr lang="en-US"/>
              <a:t>};</a:t>
            </a:r>
          </a:p>
          <a:p>
            <a:endParaRPr lang="en-US" dirty="0"/>
          </a:p>
          <a:p>
            <a:r>
              <a:rPr lang="en-US" dirty="0" err="1"/>
              <a:t>struct</a:t>
            </a:r>
            <a:r>
              <a:rPr lang="en-US" dirty="0"/>
              <a:t> </a:t>
            </a:r>
            <a:r>
              <a:rPr lang="en-US" dirty="0" err="1"/>
              <a:t>in_addr</a:t>
            </a:r>
            <a:r>
              <a:rPr lang="en-US" dirty="0"/>
              <a:t> </a:t>
            </a:r>
            <a:r>
              <a:rPr lang="en-US"/>
              <a:t>{            	/* </a:t>
            </a:r>
            <a:r>
              <a:rPr lang="en-US" dirty="0"/>
              <a:t>IPv4 4-byte address */ </a:t>
            </a:r>
          </a:p>
          <a:p>
            <a:r>
              <a:rPr lang="en-US" dirty="0"/>
              <a:t>    </a:t>
            </a:r>
            <a:r>
              <a:rPr lang="en-US" dirty="0" err="1"/>
              <a:t>in_addr_t</a:t>
            </a:r>
            <a:r>
              <a:rPr lang="en-US" dirty="0"/>
              <a:t> </a:t>
            </a:r>
            <a:r>
              <a:rPr lang="en-US" dirty="0" err="1"/>
              <a:t>s_addr</a:t>
            </a:r>
            <a:r>
              <a:rPr lang="en-US" dirty="0"/>
              <a:t>;       	 /* Unsigned 32-bit integer */</a:t>
            </a:r>
          </a:p>
          <a:p>
            <a:r>
              <a:rPr lang="en-US" dirty="0"/>
              <a:t>};</a:t>
            </a:r>
          </a:p>
        </p:txBody>
      </p:sp>
    </p:spTree>
    <p:extLst>
      <p:ext uri="{BB962C8B-B14F-4D97-AF65-F5344CB8AC3E}">
        <p14:creationId xmlns:p14="http://schemas.microsoft.com/office/powerpoint/2010/main" val="113488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7084169" cy="1087819"/>
          </a:xfrm>
          <a:prstGeom prst="rect">
            <a:avLst/>
          </a:prstGeom>
        </p:spPr>
        <p:txBody>
          <a:bodyPr vert="horz" lIns="91440" tIns="45720" rIns="91440" bIns="45720" rtlCol="0" anchor="b">
            <a:normAutofit/>
          </a:bodyPr>
          <a:lstStyle/>
          <a:p>
            <a:pPr lvl="0"/>
            <a:r>
              <a:rPr lang="en-US" sz="3600" b="1"/>
              <a:t>3. Sockets: Internet Domain Socket</a:t>
            </a:r>
          </a:p>
        </p:txBody>
      </p:sp>
      <p:sp>
        <p:nvSpPr>
          <p:cNvPr id="14" name="TextBox 13"/>
          <p:cNvSpPr txBox="1"/>
          <p:nvPr/>
        </p:nvSpPr>
        <p:spPr>
          <a:xfrm>
            <a:off x="5695874" y="29455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b="1">
                <a:latin typeface="Times New Roman" panose="02020603050405020304" pitchFamily="18" charset="0"/>
                <a:cs typeface="Times New Roman" panose="02020603050405020304" pitchFamily="18" charset="0"/>
              </a:rPr>
              <a:t>3</a:t>
            </a:r>
            <a:r>
              <a:rPr lang="en-US" sz="1800" b="1">
                <a:latin typeface="Times New Roman" panose="02020603050405020304" pitchFamily="18" charset="0"/>
                <a:cs typeface="Times New Roman" panose="02020603050405020304" pitchFamily="18" charset="0"/>
              </a:rPr>
              <a:t>.1.2 IPv6 Socket Address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67E725F-D4B8-43D4-825B-A14E5FB95734}"/>
              </a:ext>
            </a:extLst>
          </p:cNvPr>
          <p:cNvSpPr txBox="1"/>
          <p:nvPr/>
        </p:nvSpPr>
        <p:spPr>
          <a:xfrm>
            <a:off x="5848274" y="30979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CFEB31EA-5B1C-4CDC-9D99-0607AEBE5569}"/>
              </a:ext>
            </a:extLst>
          </p:cNvPr>
          <p:cNvSpPr txBox="1"/>
          <p:nvPr/>
        </p:nvSpPr>
        <p:spPr>
          <a:xfrm>
            <a:off x="5759285" y="52713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1" name="TextBox 10">
            <a:extLst>
              <a:ext uri="{FF2B5EF4-FFF2-40B4-BE49-F238E27FC236}">
                <a16:creationId xmlns:a16="http://schemas.microsoft.com/office/drawing/2014/main" id="{4E0166E9-0983-4514-AE27-F504850377C5}"/>
              </a:ext>
            </a:extLst>
          </p:cNvPr>
          <p:cNvSpPr txBox="1"/>
          <p:nvPr/>
        </p:nvSpPr>
        <p:spPr>
          <a:xfrm>
            <a:off x="1325662" y="2945506"/>
            <a:ext cx="10528981" cy="3139321"/>
          </a:xfrm>
          <a:prstGeom prst="rect">
            <a:avLst/>
          </a:prstGeom>
          <a:noFill/>
          <a:ln>
            <a:solidFill>
              <a:schemeClr val="tx1"/>
            </a:solidFill>
          </a:ln>
        </p:spPr>
        <p:txBody>
          <a:bodyPr wrap="square" rtlCol="0">
            <a:spAutoFit/>
          </a:bodyPr>
          <a:lstStyle/>
          <a:p>
            <a:r>
              <a:rPr lang="en-US" dirty="0" err="1"/>
              <a:t>struct</a:t>
            </a:r>
            <a:r>
              <a:rPr lang="en-US" dirty="0"/>
              <a:t> sockaddr_in6 { </a:t>
            </a:r>
          </a:p>
          <a:p>
            <a:r>
              <a:rPr lang="en-US" dirty="0"/>
              <a:t>    sa_family_t sin6_family;   	/* Address family (AF_INET6) */ </a:t>
            </a:r>
          </a:p>
          <a:p>
            <a:r>
              <a:rPr lang="en-US" dirty="0"/>
              <a:t>    </a:t>
            </a:r>
            <a:r>
              <a:rPr lang="en-US" dirty="0" err="1"/>
              <a:t>in_port_t</a:t>
            </a:r>
            <a:r>
              <a:rPr lang="en-US" dirty="0"/>
              <a:t> sin6_port;       	/* Port number */ </a:t>
            </a:r>
          </a:p>
          <a:p>
            <a:r>
              <a:rPr lang="en-US" dirty="0"/>
              <a:t>    uint32_t sin6_flowinfo;    	/* IPv6 flow information */ </a:t>
            </a:r>
          </a:p>
          <a:p>
            <a:r>
              <a:rPr lang="en-US" dirty="0"/>
              <a:t>    </a:t>
            </a:r>
            <a:r>
              <a:rPr lang="en-US" dirty="0" err="1"/>
              <a:t>struct</a:t>
            </a:r>
            <a:r>
              <a:rPr lang="en-US" dirty="0"/>
              <a:t> in6_addr sin6_addr; 	/* IPv6 address */ </a:t>
            </a:r>
          </a:p>
          <a:p>
            <a:r>
              <a:rPr lang="en-US" dirty="0"/>
              <a:t>    uint32_t sin6_scope_id;    	/* Scope ID (new in kernel 2.4) */</a:t>
            </a:r>
          </a:p>
          <a:p>
            <a:r>
              <a:rPr lang="en-US"/>
              <a:t>};</a:t>
            </a:r>
          </a:p>
          <a:p>
            <a:endParaRPr lang="en-US" dirty="0"/>
          </a:p>
          <a:p>
            <a:r>
              <a:rPr lang="en-US" dirty="0" err="1"/>
              <a:t>struct</a:t>
            </a:r>
            <a:r>
              <a:rPr lang="en-US" dirty="0"/>
              <a:t> in6_addr {              	/* IPv6 address structure */ </a:t>
            </a:r>
          </a:p>
          <a:p>
            <a:r>
              <a:rPr lang="en-US" dirty="0"/>
              <a:t>    uint8_t s6_addr[16];       	/* 16 bytes == 128 bits */</a:t>
            </a:r>
          </a:p>
          <a:p>
            <a:r>
              <a:rPr lang="en-US" dirty="0"/>
              <a:t>};</a:t>
            </a:r>
          </a:p>
        </p:txBody>
      </p:sp>
    </p:spTree>
    <p:extLst>
      <p:ext uri="{BB962C8B-B14F-4D97-AF65-F5344CB8AC3E}">
        <p14:creationId xmlns:p14="http://schemas.microsoft.com/office/powerpoint/2010/main" val="61480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7084169" cy="1087819"/>
          </a:xfrm>
          <a:prstGeom prst="rect">
            <a:avLst/>
          </a:prstGeom>
        </p:spPr>
        <p:txBody>
          <a:bodyPr vert="horz" lIns="91440" tIns="45720" rIns="91440" bIns="45720" rtlCol="0" anchor="b">
            <a:normAutofit/>
          </a:bodyPr>
          <a:lstStyle/>
          <a:p>
            <a:pPr lvl="0"/>
            <a:r>
              <a:rPr lang="en-US" sz="3600" b="1"/>
              <a:t>3. Sockets: Internet Domain Socket</a:t>
            </a:r>
          </a:p>
        </p:txBody>
      </p:sp>
      <p:sp>
        <p:nvSpPr>
          <p:cNvPr id="14" name="TextBox 13"/>
          <p:cNvSpPr txBox="1"/>
          <p:nvPr/>
        </p:nvSpPr>
        <p:spPr>
          <a:xfrm>
            <a:off x="5695874" y="29455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b="1">
                <a:latin typeface="Times New Roman" panose="02020603050405020304" pitchFamily="18" charset="0"/>
                <a:cs typeface="Times New Roman" panose="02020603050405020304" pitchFamily="18" charset="0"/>
              </a:rPr>
              <a:t>3</a:t>
            </a:r>
            <a:r>
              <a:rPr lang="en-US" sz="1800" b="1">
                <a:latin typeface="Times New Roman" panose="02020603050405020304" pitchFamily="18" charset="0"/>
                <a:cs typeface="Times New Roman" panose="02020603050405020304" pitchFamily="18" charset="0"/>
              </a:rPr>
              <a:t>.2 Chuyển đổi địa chỉ Socket</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Địa chỉ của Internet Socket được đặc trưng bởi địa chỉ IP và port. Chúng đều được lưu trữ trên thiết bị dưới dạng số integer.</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Các thiết bị sử dụng các kiến trúc phần cứng khác nhau sẽ lưu trữ địa chỉ theo thứ tự khác nhau.</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socket sử dụng một quy ước chung về cách lưu trữ địa chỉ gọi là network byte order ( thật ra là theo thứ tự của Big-endian)</a:t>
            </a: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67E725F-D4B8-43D4-825B-A14E5FB95734}"/>
              </a:ext>
            </a:extLst>
          </p:cNvPr>
          <p:cNvSpPr txBox="1"/>
          <p:nvPr/>
        </p:nvSpPr>
        <p:spPr>
          <a:xfrm>
            <a:off x="5848274" y="30979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CFEB31EA-5B1C-4CDC-9D99-0607AEBE5569}"/>
              </a:ext>
            </a:extLst>
          </p:cNvPr>
          <p:cNvSpPr txBox="1"/>
          <p:nvPr/>
        </p:nvSpPr>
        <p:spPr>
          <a:xfrm>
            <a:off x="5759285" y="52713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4" name="Picture 3">
            <a:extLst>
              <a:ext uri="{FF2B5EF4-FFF2-40B4-BE49-F238E27FC236}">
                <a16:creationId xmlns:a16="http://schemas.microsoft.com/office/drawing/2014/main" id="{A133B252-0F7B-4DB5-BF2A-0564D88F90CD}"/>
              </a:ext>
            </a:extLst>
          </p:cNvPr>
          <p:cNvPicPr>
            <a:picLocks noChangeAspect="1"/>
          </p:cNvPicPr>
          <p:nvPr/>
        </p:nvPicPr>
        <p:blipFill>
          <a:blip r:embed="rId3"/>
          <a:stretch>
            <a:fillRect/>
          </a:stretch>
        </p:blipFill>
        <p:spPr>
          <a:xfrm>
            <a:off x="5502204" y="2265517"/>
            <a:ext cx="6352439" cy="3469745"/>
          </a:xfrm>
          <a:prstGeom prst="rect">
            <a:avLst/>
          </a:prstGeom>
        </p:spPr>
      </p:pic>
    </p:spTree>
    <p:extLst>
      <p:ext uri="{BB962C8B-B14F-4D97-AF65-F5344CB8AC3E}">
        <p14:creationId xmlns:p14="http://schemas.microsoft.com/office/powerpoint/2010/main" val="135461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7084169" cy="1087819"/>
          </a:xfrm>
          <a:prstGeom prst="rect">
            <a:avLst/>
          </a:prstGeom>
        </p:spPr>
        <p:txBody>
          <a:bodyPr vert="horz" lIns="91440" tIns="45720" rIns="91440" bIns="45720" rtlCol="0" anchor="b">
            <a:normAutofit/>
          </a:bodyPr>
          <a:lstStyle/>
          <a:p>
            <a:pPr lvl="0"/>
            <a:r>
              <a:rPr lang="en-US" sz="3600" b="1"/>
              <a:t>3. Sockets: Internet Domain Socket</a:t>
            </a:r>
          </a:p>
        </p:txBody>
      </p:sp>
      <p:sp>
        <p:nvSpPr>
          <p:cNvPr id="14" name="TextBox 13"/>
          <p:cNvSpPr txBox="1"/>
          <p:nvPr/>
        </p:nvSpPr>
        <p:spPr>
          <a:xfrm>
            <a:off x="5695874" y="29455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b="1">
                <a:latin typeface="Times New Roman" panose="02020603050405020304" pitchFamily="18" charset="0"/>
                <a:cs typeface="Times New Roman" panose="02020603050405020304" pitchFamily="18" charset="0"/>
              </a:rPr>
              <a:t>3</a:t>
            </a:r>
            <a:r>
              <a:rPr lang="en-US" sz="1800" b="1">
                <a:latin typeface="Times New Roman" panose="02020603050405020304" pitchFamily="18" charset="0"/>
                <a:cs typeface="Times New Roman" panose="02020603050405020304" pitchFamily="18" charset="0"/>
              </a:rPr>
              <a:t>.3 Các hàm được sử dụng chuyển đổi địa chỉ Socket</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67E725F-D4B8-43D4-825B-A14E5FB95734}"/>
              </a:ext>
            </a:extLst>
          </p:cNvPr>
          <p:cNvSpPr txBox="1"/>
          <p:nvPr/>
        </p:nvSpPr>
        <p:spPr>
          <a:xfrm>
            <a:off x="5848274" y="30979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CFEB31EA-5B1C-4CDC-9D99-0607AEBE5569}"/>
              </a:ext>
            </a:extLst>
          </p:cNvPr>
          <p:cNvSpPr txBox="1"/>
          <p:nvPr/>
        </p:nvSpPr>
        <p:spPr>
          <a:xfrm>
            <a:off x="5759285" y="52713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1" name="TextBox 10">
            <a:extLst>
              <a:ext uri="{FF2B5EF4-FFF2-40B4-BE49-F238E27FC236}">
                <a16:creationId xmlns:a16="http://schemas.microsoft.com/office/drawing/2014/main" id="{3BBA9AA3-4997-4B91-B677-B4B9FAA7C27B}"/>
              </a:ext>
            </a:extLst>
          </p:cNvPr>
          <p:cNvSpPr txBox="1"/>
          <p:nvPr/>
        </p:nvSpPr>
        <p:spPr>
          <a:xfrm>
            <a:off x="474220" y="2991225"/>
            <a:ext cx="5621780" cy="2535566"/>
          </a:xfrm>
          <a:prstGeom prst="rect">
            <a:avLst/>
          </a:prstGeom>
          <a:noFill/>
          <a:ln>
            <a:solidFill>
              <a:schemeClr val="tx1"/>
            </a:solidFill>
          </a:ln>
        </p:spPr>
        <p:txBody>
          <a:bodyPr wrap="square" rtlCol="0">
            <a:spAutoFit/>
          </a:bodyPr>
          <a:lstStyle/>
          <a:p>
            <a:pPr marL="0" marR="0" algn="just" hangingPunct="0">
              <a:lnSpc>
                <a:spcPct val="150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#include &lt;arpa/inet.h&gt;</a:t>
            </a:r>
          </a:p>
          <a:p>
            <a:pPr marL="0" marR="0" algn="just" hangingPunct="0">
              <a:lnSpc>
                <a:spcPct val="150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uint16_t htons(uint16_t host_uint16);</a:t>
            </a:r>
          </a:p>
          <a:p>
            <a:pPr marL="0" marR="0" algn="just" hangingPunct="0">
              <a:lnSpc>
                <a:spcPct val="150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Returns host_uint16 converted to network byte order</a:t>
            </a:r>
          </a:p>
          <a:p>
            <a:pPr marL="0" marR="0" algn="just" hangingPunct="0">
              <a:lnSpc>
                <a:spcPct val="150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hangingPunct="0">
              <a:lnSpc>
                <a:spcPct val="150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uint32_t htonl(uint32_t host_uint32);</a:t>
            </a:r>
          </a:p>
          <a:p>
            <a:pPr marL="0" marR="0" algn="just" hangingPunct="0">
              <a:lnSpc>
                <a:spcPct val="150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Returns host_uint32 converted to network byte order</a:t>
            </a:r>
          </a:p>
        </p:txBody>
      </p:sp>
      <p:sp>
        <p:nvSpPr>
          <p:cNvPr id="12" name="TextBox 11">
            <a:extLst>
              <a:ext uri="{FF2B5EF4-FFF2-40B4-BE49-F238E27FC236}">
                <a16:creationId xmlns:a16="http://schemas.microsoft.com/office/drawing/2014/main" id="{EFDF637E-A802-4306-A744-C4AF243EB98B}"/>
              </a:ext>
            </a:extLst>
          </p:cNvPr>
          <p:cNvSpPr txBox="1"/>
          <p:nvPr/>
        </p:nvSpPr>
        <p:spPr>
          <a:xfrm>
            <a:off x="6328189" y="2991225"/>
            <a:ext cx="5526454" cy="2446824"/>
          </a:xfrm>
          <a:prstGeom prst="rect">
            <a:avLst/>
          </a:prstGeom>
          <a:noFill/>
          <a:ln>
            <a:solidFill>
              <a:schemeClr val="tx1"/>
            </a:solidFill>
          </a:ln>
        </p:spPr>
        <p:txBody>
          <a:bodyPr wrap="square" rtlCol="0">
            <a:spAutoFit/>
          </a:bodyPr>
          <a:lstStyle/>
          <a:p>
            <a:pPr algn="just" hangingPunct="0">
              <a:lnSpc>
                <a:spcPct val="150000"/>
              </a:lnSpc>
            </a:pPr>
            <a:r>
              <a:rPr lang="en-US">
                <a:effectLst/>
                <a:latin typeface="Times New Roman" panose="02020603050405020304" pitchFamily="18" charset="0"/>
                <a:ea typeface="Times New Roman" panose="02020603050405020304" pitchFamily="18" charset="0"/>
                <a:cs typeface="Times New Roman" panose="02020603050405020304" pitchFamily="18" charset="0"/>
              </a:rPr>
              <a:t>#include &lt;arpa/inet.h&gt;</a:t>
            </a:r>
          </a:p>
          <a:p>
            <a:pPr marL="0" marR="0" algn="just" hangingPunct="0">
              <a:lnSpc>
                <a:spcPct val="150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uint16_t ntohs(uint16_t net_uint16);</a:t>
            </a:r>
          </a:p>
          <a:p>
            <a:pPr marL="0" marR="0" algn="just" hangingPunct="0">
              <a:lnSpc>
                <a:spcPct val="150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    Returns net_uint16 converted to host byte order</a:t>
            </a:r>
          </a:p>
          <a:p>
            <a:pPr marL="0" marR="0" algn="just" hangingPunct="0">
              <a:lnSpc>
                <a:spcPct val="150000"/>
              </a:lnSpc>
              <a:spcBef>
                <a:spcPts val="0"/>
              </a:spcBef>
              <a:spcAft>
                <a:spcPts val="0"/>
              </a:spcAft>
            </a:pP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hangingPunct="0">
              <a:lnSpc>
                <a:spcPct val="150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uint32_t ntohl(uint32_t net_uint32);</a:t>
            </a:r>
          </a:p>
          <a:p>
            <a:r>
              <a:rPr lang="en-US">
                <a:effectLst/>
                <a:latin typeface="Times New Roman" panose="02020603050405020304" pitchFamily="18" charset="0"/>
                <a:ea typeface="Times New Roman" panose="02020603050405020304" pitchFamily="18" charset="0"/>
                <a:cs typeface="Times New Roman" panose="02020603050405020304" pitchFamily="18" charset="0"/>
              </a:rPr>
              <a:t>    Returns net_uint32 converted to host byte order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07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7084169" cy="1087819"/>
          </a:xfrm>
          <a:prstGeom prst="rect">
            <a:avLst/>
          </a:prstGeom>
        </p:spPr>
        <p:txBody>
          <a:bodyPr vert="horz" lIns="91440" tIns="45720" rIns="91440" bIns="45720" rtlCol="0" anchor="b">
            <a:normAutofit/>
          </a:bodyPr>
          <a:lstStyle/>
          <a:p>
            <a:pPr lvl="0"/>
            <a:r>
              <a:rPr lang="en-US" sz="3600" b="1"/>
              <a:t>4. Sockets: Unix Domain Socket</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6" y="2219798"/>
            <a:ext cx="9593452" cy="3492868"/>
          </a:xfrm>
          <a:prstGeom prst="rect">
            <a:avLst/>
          </a:prstGeom>
        </p:spPr>
        <p:txBody>
          <a:bodyPr vert="horz" lIns="91440" tIns="45720" rIns="91440" bIns="45720" rtlCol="0">
            <a:normAutofit/>
          </a:bodyPr>
          <a:lstStyle/>
          <a:p>
            <a:r>
              <a:rPr lang="en-US" sz="2000" b="1">
                <a:latin typeface="Times New Roman" panose="02020603050405020304" pitchFamily="18" charset="0"/>
                <a:cs typeface="Times New Roman" panose="02020603050405020304" pitchFamily="18" charset="0"/>
              </a:rPr>
              <a:t>4.1 Internet Socket Address</a:t>
            </a:r>
          </a:p>
          <a:p>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Linux hỗ trợ Internet Socket để giao tiếp giữa các tiến trình trên cùng một thiết bị.</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Tuy Internet Socket cũng có thể truyền thông trên cùng thiết bị nhưng Unix socket nhanh và dễ sử dụng hơn.</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Domain là AF_UNIX</a:t>
            </a:r>
          </a:p>
          <a:p>
            <a:pPr marL="800100" lvl="1" indent="-342900">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rPr>
              <a:t>UNIX Domain Socket hỗ trợ 2 loại socket chính là:</a:t>
            </a:r>
          </a:p>
          <a:p>
            <a:pPr marL="1257300" lvl="2" indent="-342900">
              <a:buFont typeface="Courier New" panose="02070309020205020404" pitchFamily="49" charset="0"/>
              <a:buChar char="o"/>
            </a:pPr>
            <a:r>
              <a:rPr lang="en-US" sz="2000">
                <a:effectLst/>
                <a:latin typeface="Times New Roman" panose="02020603050405020304" pitchFamily="18" charset="0"/>
                <a:ea typeface="Times New Roman" panose="02020603050405020304" pitchFamily="18" charset="0"/>
              </a:rPr>
              <a:t>SOCK_STREAM (stream)</a:t>
            </a:r>
          </a:p>
          <a:p>
            <a:pPr marL="1257300" lvl="2" indent="-342900">
              <a:buFont typeface="Courier New" panose="02070309020205020404" pitchFamily="49" charset="0"/>
              <a:buChar char="o"/>
            </a:pPr>
            <a:r>
              <a:rPr lang="en-US" sz="2000">
                <a:effectLst/>
                <a:latin typeface="Times New Roman" panose="02020603050405020304" pitchFamily="18" charset="0"/>
                <a:ea typeface="Times New Roman" panose="02020603050405020304" pitchFamily="18" charset="0"/>
              </a:rPr>
              <a:t>SOCK_DGRAM (datagram).</a:t>
            </a: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Protocol luôn là 0.</a:t>
            </a:r>
          </a:p>
          <a:p>
            <a:pPr marL="1200150" lvl="2" indent="-28575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socket(</a:t>
            </a:r>
            <a:r>
              <a:rPr lang="en-US" sz="2000"/>
              <a:t>AF_UNIX, SOCK_STREAM, 0</a:t>
            </a:r>
            <a:r>
              <a:rPr lang="en-US" sz="2000">
                <a:latin typeface="Times New Roman" panose="02020603050405020304" pitchFamily="18" charset="0"/>
                <a:cs typeface="Times New Roman" panose="02020603050405020304" pitchFamily="18" charset="0"/>
              </a:rPr>
              <a:t>)</a:t>
            </a:r>
          </a:p>
          <a:p>
            <a:pPr marL="342900" indent="-342900">
              <a:buFont typeface="Courier New" panose="02070309020205020404" pitchFamily="49" charset="0"/>
              <a:buChar char="o"/>
            </a:pPr>
            <a:endParaRPr lang="en-US" sz="200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34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7084169" cy="1087819"/>
          </a:xfrm>
          <a:prstGeom prst="rect">
            <a:avLst/>
          </a:prstGeom>
        </p:spPr>
        <p:txBody>
          <a:bodyPr vert="horz" lIns="91440" tIns="45720" rIns="91440" bIns="45720" rtlCol="0" anchor="b">
            <a:normAutofit/>
          </a:bodyPr>
          <a:lstStyle/>
          <a:p>
            <a:pPr lvl="0"/>
            <a:r>
              <a:rPr lang="en-US" sz="3600" b="1"/>
              <a:t>4. Sockets: Unix Domain Socket</a:t>
            </a:r>
          </a:p>
        </p:txBody>
      </p:sp>
      <p:sp>
        <p:nvSpPr>
          <p:cNvPr id="14" name="TextBox 13"/>
          <p:cNvSpPr txBox="1"/>
          <p:nvPr/>
        </p:nvSpPr>
        <p:spPr>
          <a:xfrm>
            <a:off x="5695874" y="29455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8436" y="6491022"/>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62260" y="2063380"/>
            <a:ext cx="11613639" cy="4095942"/>
          </a:xfrm>
          <a:prstGeom prst="rect">
            <a:avLst/>
          </a:prstGeom>
        </p:spPr>
        <p:txBody>
          <a:bodyPr vert="horz" lIns="91440" tIns="45720" rIns="91440" bIns="45720" rtlCol="0">
            <a:noAutofit/>
          </a:bodyPr>
          <a:lstStyle/>
          <a:p>
            <a:r>
              <a:rPr lang="en-US" sz="2000" b="1">
                <a:latin typeface="Times New Roman" panose="02020603050405020304" pitchFamily="18" charset="0"/>
                <a:cs typeface="Times New Roman" panose="02020603050405020304" pitchFamily="18" charset="0"/>
              </a:rPr>
              <a:t>4.1 Unix Socket Address</a:t>
            </a:r>
            <a:endParaRPr lang="en-US" sz="20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Sau khi chạy bind() để gán địa chỉ cho socket một socket file sẽ được tạo theo path_name</a:t>
            </a:r>
          </a:p>
          <a:p>
            <a:pPr marL="742950" lvl="1"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Không thể gán một socket vào một path_name đã tồn tại.</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Một path_name chỉ có thể được gán cho một socket.</a:t>
            </a: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Path_name có thể là đường dẫn tuyệt đối (/home/phonglt/path_name) hoặc tương đối (./path_name)</a:t>
            </a: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Tuy socket được đặc trưng bởi một socket file nhưng ta không thể dùng open() để kết nối socket.</a:t>
            </a:r>
          </a:p>
          <a:p>
            <a:pPr marL="742950" lvl="1"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Sau khi socket được đóng hay chương trình đã tắt file path_name vẫn còn. Nếu muốn xóa file này ta có thể dùng unlink() hoặc remove().</a:t>
            </a: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67E725F-D4B8-43D4-825B-A14E5FB95734}"/>
              </a:ext>
            </a:extLst>
          </p:cNvPr>
          <p:cNvSpPr txBox="1"/>
          <p:nvPr/>
        </p:nvSpPr>
        <p:spPr>
          <a:xfrm>
            <a:off x="5848274" y="30979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CFEB31EA-5B1C-4CDC-9D99-0607AEBE5569}"/>
              </a:ext>
            </a:extLst>
          </p:cNvPr>
          <p:cNvSpPr txBox="1"/>
          <p:nvPr/>
        </p:nvSpPr>
        <p:spPr>
          <a:xfrm>
            <a:off x="5759285" y="52713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2" name="TextBox 11">
            <a:extLst>
              <a:ext uri="{FF2B5EF4-FFF2-40B4-BE49-F238E27FC236}">
                <a16:creationId xmlns:a16="http://schemas.microsoft.com/office/drawing/2014/main" id="{AE889388-C7FD-4EF1-8DC0-DC566AA87B2E}"/>
              </a:ext>
            </a:extLst>
          </p:cNvPr>
          <p:cNvSpPr txBox="1"/>
          <p:nvPr/>
        </p:nvSpPr>
        <p:spPr>
          <a:xfrm>
            <a:off x="2820988" y="2828835"/>
            <a:ext cx="6550023" cy="1200329"/>
          </a:xfrm>
          <a:prstGeom prst="rect">
            <a:avLst/>
          </a:prstGeom>
          <a:noFill/>
          <a:ln>
            <a:solidFill>
              <a:schemeClr val="tx1"/>
            </a:solidFill>
          </a:ln>
        </p:spPr>
        <p:txBody>
          <a:bodyPr wrap="square" rtlCol="0">
            <a:spAutoFit/>
          </a:bodyPr>
          <a:lstStyle/>
          <a:p>
            <a:r>
              <a:rPr lang="en-US" dirty="0" err="1"/>
              <a:t>struct</a:t>
            </a:r>
            <a:r>
              <a:rPr lang="en-US" dirty="0"/>
              <a:t> </a:t>
            </a:r>
            <a:r>
              <a:rPr lang="en-US" dirty="0" err="1"/>
              <a:t>sockaddr_un</a:t>
            </a:r>
            <a:r>
              <a:rPr lang="en-US" dirty="0"/>
              <a:t> {</a:t>
            </a:r>
          </a:p>
          <a:p>
            <a:r>
              <a:rPr lang="en-US" dirty="0"/>
              <a:t>    sa_family_t </a:t>
            </a:r>
            <a:r>
              <a:rPr lang="en-US" dirty="0" err="1"/>
              <a:t>sun_family</a:t>
            </a:r>
            <a:r>
              <a:rPr lang="en-US" dirty="0"/>
              <a:t>;    /* Always AF_UNIX */</a:t>
            </a:r>
          </a:p>
          <a:p>
            <a:r>
              <a:rPr lang="en-US" dirty="0"/>
              <a:t>    char </a:t>
            </a:r>
            <a:r>
              <a:rPr lang="en-US" dirty="0" err="1"/>
              <a:t>sun_path</a:t>
            </a:r>
            <a:r>
              <a:rPr lang="en-US" dirty="0"/>
              <a:t>[</a:t>
            </a:r>
            <a:r>
              <a:rPr lang="en-US"/>
              <a:t>108];          /* Null-terminated socket pathname */</a:t>
            </a:r>
          </a:p>
          <a:p>
            <a:r>
              <a:rPr lang="en-US"/>
              <a:t>};</a:t>
            </a:r>
            <a:endParaRPr lang="en-US" dirty="0"/>
          </a:p>
        </p:txBody>
      </p:sp>
    </p:spTree>
    <p:extLst>
      <p:ext uri="{BB962C8B-B14F-4D97-AF65-F5344CB8AC3E}">
        <p14:creationId xmlns:p14="http://schemas.microsoft.com/office/powerpoint/2010/main" val="151696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7084169" cy="1087819"/>
          </a:xfrm>
          <a:prstGeom prst="rect">
            <a:avLst/>
          </a:prstGeom>
        </p:spPr>
        <p:txBody>
          <a:bodyPr vert="horz" lIns="91440" tIns="45720" rIns="91440" bIns="45720" rtlCol="0" anchor="b">
            <a:normAutofit/>
          </a:bodyPr>
          <a:lstStyle/>
          <a:p>
            <a:pPr lvl="0"/>
            <a:r>
              <a:rPr lang="en-US" sz="3600" b="1"/>
              <a:t>4. Sockets: Unix Domain Socket</a:t>
            </a:r>
          </a:p>
        </p:txBody>
      </p:sp>
      <p:sp>
        <p:nvSpPr>
          <p:cNvPr id="14" name="TextBox 13"/>
          <p:cNvSpPr txBox="1"/>
          <p:nvPr/>
        </p:nvSpPr>
        <p:spPr>
          <a:xfrm>
            <a:off x="5695874" y="29455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8436" y="6491022"/>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62261" y="2063380"/>
            <a:ext cx="10833824" cy="4095942"/>
          </a:xfrm>
          <a:prstGeom prst="rect">
            <a:avLst/>
          </a:prstGeom>
        </p:spPr>
        <p:txBody>
          <a:bodyPr vert="horz" lIns="91440" tIns="45720" rIns="91440" bIns="45720" rtlCol="0">
            <a:noAutofit/>
          </a:bodyPr>
          <a:lstStyle/>
          <a:p>
            <a:r>
              <a:rPr lang="en-US" sz="2000" b="1">
                <a:latin typeface="Times New Roman" panose="02020603050405020304" pitchFamily="18" charset="0"/>
                <a:cs typeface="Times New Roman" panose="02020603050405020304" pitchFamily="18" charset="0"/>
              </a:rPr>
              <a:t>4.1 Unix Socket Address</a:t>
            </a:r>
            <a:endParaRPr lang="en-US" sz="200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Để kết nối hoặc gửi dữ liệu tới socket yêu cầu tiến trình phải có quyền write với file </a:t>
            </a:r>
            <a:r>
              <a:rPr lang="en-US" sz="2000" i="1">
                <a:latin typeface="Times New Roman" panose="02020603050405020304" pitchFamily="18" charset="0"/>
                <a:cs typeface="Times New Roman" panose="02020603050405020304" pitchFamily="18" charset="0"/>
              </a:rPr>
              <a:t>path_name</a:t>
            </a:r>
            <a:r>
              <a:rPr lang="en-US" sz="200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Lệnh </a:t>
            </a:r>
            <a:r>
              <a:rPr lang="en-US" sz="2000" i="1">
                <a:latin typeface="Times New Roman" panose="02020603050405020304" pitchFamily="18" charset="0"/>
                <a:cs typeface="Times New Roman" panose="02020603050405020304" pitchFamily="18" charset="0"/>
              </a:rPr>
              <a:t>bind()</a:t>
            </a:r>
            <a:r>
              <a:rPr lang="en-US" sz="2000">
                <a:latin typeface="Times New Roman" panose="02020603050405020304" pitchFamily="18" charset="0"/>
                <a:cs typeface="Times New Roman" panose="02020603050405020304" pitchFamily="18" charset="0"/>
              </a:rPr>
              <a:t> sẽ tạo socket file với đầy đủ các quyền cho tất cả tài khoản nhưng ta có thể thay đổi quyền hạn của chúng bằng </a:t>
            </a:r>
            <a:r>
              <a:rPr lang="en-US" sz="2000" i="1">
                <a:latin typeface="Times New Roman" panose="02020603050405020304" pitchFamily="18" charset="0"/>
                <a:cs typeface="Times New Roman" panose="02020603050405020304" pitchFamily="18" charset="0"/>
              </a:rPr>
              <a:t>umask()</a:t>
            </a:r>
            <a:r>
              <a:rPr lang="en-US" sz="2000">
                <a:latin typeface="Times New Roman" panose="02020603050405020304" pitchFamily="18" charset="0"/>
                <a:cs typeface="Times New Roman" panose="02020603050405020304" pitchFamily="18" charset="0"/>
              </a:rPr>
              <a:t> hoặc đơn giản là thay đổi quyền của thư mục chứa file socket</a:t>
            </a: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67E725F-D4B8-43D4-825B-A14E5FB95734}"/>
              </a:ext>
            </a:extLst>
          </p:cNvPr>
          <p:cNvSpPr txBox="1"/>
          <p:nvPr/>
        </p:nvSpPr>
        <p:spPr>
          <a:xfrm>
            <a:off x="5848274" y="30979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0" name="TextBox 19">
            <a:extLst>
              <a:ext uri="{FF2B5EF4-FFF2-40B4-BE49-F238E27FC236}">
                <a16:creationId xmlns:a16="http://schemas.microsoft.com/office/drawing/2014/main" id="{CFEB31EA-5B1C-4CDC-9D99-0607AEBE5569}"/>
              </a:ext>
            </a:extLst>
          </p:cNvPr>
          <p:cNvSpPr txBox="1"/>
          <p:nvPr/>
        </p:nvSpPr>
        <p:spPr>
          <a:xfrm>
            <a:off x="5759285" y="52713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344967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a:extLst>
              <a:ext uri="{FF2B5EF4-FFF2-40B4-BE49-F238E27FC236}">
                <a16:creationId xmlns:a16="http://schemas.microsoft.com/office/drawing/2014/main" id="{95B29738-DA09-4CAC-B701-8D5F6119229E}"/>
              </a:ext>
            </a:extLst>
          </p:cNvPr>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grpSp>
        <p:nvGrpSpPr>
          <p:cNvPr id="10" name="Group 9">
            <a:extLst>
              <a:ext uri="{FF2B5EF4-FFF2-40B4-BE49-F238E27FC236}">
                <a16:creationId xmlns:a16="http://schemas.microsoft.com/office/drawing/2014/main" id="{88CA1216-325F-4B6E-9429-5C4C8B4DC6A3}"/>
              </a:ext>
            </a:extLst>
          </p:cNvPr>
          <p:cNvGrpSpPr/>
          <p:nvPr/>
        </p:nvGrpSpPr>
        <p:grpSpPr>
          <a:xfrm>
            <a:off x="4313044" y="1211662"/>
            <a:ext cx="7553189" cy="1659130"/>
            <a:chOff x="0" y="1419687"/>
            <a:chExt cx="6900512" cy="4433125"/>
          </a:xfrm>
        </p:grpSpPr>
        <p:sp>
          <p:nvSpPr>
            <p:cNvPr id="11" name="Rectangle 10">
              <a:extLst>
                <a:ext uri="{FF2B5EF4-FFF2-40B4-BE49-F238E27FC236}">
                  <a16:creationId xmlns:a16="http://schemas.microsoft.com/office/drawing/2014/main" id="{FA68F38C-C895-40D9-8046-0EFBF0742B4E}"/>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8C136C30-6236-4722-9CD4-4E3068CE2F8D}"/>
                </a:ext>
              </a:extLst>
            </p:cNvPr>
            <p:cNvSpPr txBox="1"/>
            <p:nvPr/>
          </p:nvSpPr>
          <p:spPr>
            <a:xfrm>
              <a:off x="1" y="1419687"/>
              <a:ext cx="6833424" cy="443312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a:t>Viết chương trình tạo :</a:t>
              </a:r>
            </a:p>
            <a:p>
              <a:pPr marL="800100" lvl="2" indent="-342900" defTabSz="977900">
                <a:lnSpc>
                  <a:spcPct val="90000"/>
                </a:lnSpc>
                <a:spcBef>
                  <a:spcPct val="0"/>
                </a:spcBef>
                <a:spcAft>
                  <a:spcPct val="15000"/>
                </a:spcAft>
                <a:buFont typeface="Courier New" panose="02070309020205020404" pitchFamily="49" charset="0"/>
                <a:buChar char="o"/>
              </a:pPr>
              <a:r>
                <a:rPr lang="en-US" sz="2200" b="0" kern="1200"/>
                <a:t>Unix Datagram Socket</a:t>
              </a:r>
            </a:p>
            <a:p>
              <a:pPr marL="800100" lvl="2" indent="-342900" defTabSz="977900">
                <a:lnSpc>
                  <a:spcPct val="90000"/>
                </a:lnSpc>
                <a:spcBef>
                  <a:spcPct val="0"/>
                </a:spcBef>
                <a:spcAft>
                  <a:spcPct val="15000"/>
                </a:spcAft>
                <a:buFont typeface="Courier New" panose="02070309020205020404" pitchFamily="49" charset="0"/>
                <a:buChar char="o"/>
              </a:pPr>
              <a:r>
                <a:rPr lang="en-US" sz="2200"/>
                <a:t>Unix Stream Socket</a:t>
              </a:r>
              <a:endParaRPr lang="en-US" sz="2200" b="0" kern="1200"/>
            </a:p>
          </p:txBody>
        </p:sp>
      </p:grpSp>
      <p:grpSp>
        <p:nvGrpSpPr>
          <p:cNvPr id="13" name="Group 12">
            <a:extLst>
              <a:ext uri="{FF2B5EF4-FFF2-40B4-BE49-F238E27FC236}">
                <a16:creationId xmlns:a16="http://schemas.microsoft.com/office/drawing/2014/main" id="{B7E83E32-68C9-411D-B355-B44BDF929882}"/>
              </a:ext>
            </a:extLst>
          </p:cNvPr>
          <p:cNvGrpSpPr/>
          <p:nvPr/>
        </p:nvGrpSpPr>
        <p:grpSpPr>
          <a:xfrm>
            <a:off x="4480312" y="794709"/>
            <a:ext cx="1366305" cy="433993"/>
            <a:chOff x="345025" y="1094970"/>
            <a:chExt cx="4830358" cy="649440"/>
          </a:xfrm>
        </p:grpSpPr>
        <p:sp>
          <p:nvSpPr>
            <p:cNvPr id="14" name="Rectangle: Rounded Corners 13">
              <a:extLst>
                <a:ext uri="{FF2B5EF4-FFF2-40B4-BE49-F238E27FC236}">
                  <a16:creationId xmlns:a16="http://schemas.microsoft.com/office/drawing/2014/main" id="{198E9AE8-6031-402A-95C9-6FCBAEC1D84D}"/>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5" name="Rectangle: Rounded Corners 9">
              <a:extLst>
                <a:ext uri="{FF2B5EF4-FFF2-40B4-BE49-F238E27FC236}">
                  <a16:creationId xmlns:a16="http://schemas.microsoft.com/office/drawing/2014/main" id="{A437C797-4AAE-4A18-AF4E-9DC0790B7232}"/>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p>
          </p:txBody>
        </p:sp>
      </p:grpSp>
      <p:grpSp>
        <p:nvGrpSpPr>
          <p:cNvPr id="16" name="Group 15">
            <a:extLst>
              <a:ext uri="{FF2B5EF4-FFF2-40B4-BE49-F238E27FC236}">
                <a16:creationId xmlns:a16="http://schemas.microsoft.com/office/drawing/2014/main" id="{9050DF28-83E1-423B-A237-589CA6582BF2}"/>
              </a:ext>
            </a:extLst>
          </p:cNvPr>
          <p:cNvGrpSpPr/>
          <p:nvPr/>
        </p:nvGrpSpPr>
        <p:grpSpPr>
          <a:xfrm>
            <a:off x="4313043" y="3827764"/>
            <a:ext cx="7553189" cy="2214341"/>
            <a:chOff x="0" y="1419687"/>
            <a:chExt cx="6900512" cy="5028274"/>
          </a:xfrm>
        </p:grpSpPr>
        <p:sp>
          <p:nvSpPr>
            <p:cNvPr id="18" name="Rectangle 17">
              <a:extLst>
                <a:ext uri="{FF2B5EF4-FFF2-40B4-BE49-F238E27FC236}">
                  <a16:creationId xmlns:a16="http://schemas.microsoft.com/office/drawing/2014/main" id="{BB42E789-5496-4D26-A88C-83855DD8C7D5}"/>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TextBox 18">
              <a:extLst>
                <a:ext uri="{FF2B5EF4-FFF2-40B4-BE49-F238E27FC236}">
                  <a16:creationId xmlns:a16="http://schemas.microsoft.com/office/drawing/2014/main" id="{2E1EA3F7-1C54-4A90-BB9F-3AE1A3D3A463}"/>
                </a:ext>
              </a:extLst>
            </p:cNvPr>
            <p:cNvSpPr txBox="1"/>
            <p:nvPr/>
          </p:nvSpPr>
          <p:spPr>
            <a:xfrm>
              <a:off x="67088" y="1419687"/>
              <a:ext cx="6833424" cy="50282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a:t>Viết chương trình tạo :</a:t>
              </a:r>
            </a:p>
            <a:p>
              <a:pPr marL="800100" lvl="2" indent="-342900" defTabSz="977900">
                <a:lnSpc>
                  <a:spcPct val="90000"/>
                </a:lnSpc>
                <a:spcBef>
                  <a:spcPct val="0"/>
                </a:spcBef>
                <a:spcAft>
                  <a:spcPct val="15000"/>
                </a:spcAft>
                <a:buFont typeface="Courier New" panose="02070309020205020404" pitchFamily="49" charset="0"/>
                <a:buChar char="o"/>
              </a:pPr>
              <a:r>
                <a:rPr lang="en-US" sz="2200" b="0" kern="1200"/>
                <a:t>Internet Datagram Socket</a:t>
              </a:r>
            </a:p>
            <a:p>
              <a:pPr marL="800100" lvl="2" indent="-342900" defTabSz="977900">
                <a:lnSpc>
                  <a:spcPct val="90000"/>
                </a:lnSpc>
                <a:spcBef>
                  <a:spcPct val="0"/>
                </a:spcBef>
                <a:spcAft>
                  <a:spcPct val="15000"/>
                </a:spcAft>
                <a:buFont typeface="Courier New" panose="02070309020205020404" pitchFamily="49" charset="0"/>
                <a:buChar char="o"/>
              </a:pPr>
              <a:r>
                <a:rPr lang="en-US" sz="2200" b="0" kern="1200"/>
                <a:t>Internet</a:t>
              </a:r>
              <a:r>
                <a:rPr lang="en-US" sz="2200"/>
                <a:t> Stream Socket</a:t>
              </a:r>
              <a:endParaRPr lang="en-US" sz="2200" b="0" kern="1200"/>
            </a:p>
          </p:txBody>
        </p:sp>
      </p:grpSp>
      <p:grpSp>
        <p:nvGrpSpPr>
          <p:cNvPr id="20" name="Group 19">
            <a:extLst>
              <a:ext uri="{FF2B5EF4-FFF2-40B4-BE49-F238E27FC236}">
                <a16:creationId xmlns:a16="http://schemas.microsoft.com/office/drawing/2014/main" id="{0745A618-1FAC-4617-98B6-A0BE4E853C8E}"/>
              </a:ext>
            </a:extLst>
          </p:cNvPr>
          <p:cNvGrpSpPr/>
          <p:nvPr/>
        </p:nvGrpSpPr>
        <p:grpSpPr>
          <a:xfrm>
            <a:off x="4489280" y="3429000"/>
            <a:ext cx="1366305" cy="433993"/>
            <a:chOff x="345025" y="1094970"/>
            <a:chExt cx="4830358" cy="649440"/>
          </a:xfrm>
        </p:grpSpPr>
        <p:sp>
          <p:nvSpPr>
            <p:cNvPr id="21" name="Rectangle: Rounded Corners 20">
              <a:extLst>
                <a:ext uri="{FF2B5EF4-FFF2-40B4-BE49-F238E27FC236}">
                  <a16:creationId xmlns:a16="http://schemas.microsoft.com/office/drawing/2014/main" id="{940C9948-EA1B-4371-B03C-79111F2667E9}"/>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22" name="Rectangle: Rounded Corners 9">
              <a:extLst>
                <a:ext uri="{FF2B5EF4-FFF2-40B4-BE49-F238E27FC236}">
                  <a16:creationId xmlns:a16="http://schemas.microsoft.com/office/drawing/2014/main" id="{18F0CC8B-8790-49D9-AAF4-977215FD8DA0}"/>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2</a:t>
              </a:r>
            </a:p>
          </p:txBody>
        </p:sp>
      </p:grpSp>
    </p:spTree>
    <p:extLst>
      <p:ext uri="{BB962C8B-B14F-4D97-AF65-F5344CB8AC3E}">
        <p14:creationId xmlns:p14="http://schemas.microsoft.com/office/powerpoint/2010/main" val="32782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3504047237"/>
              </p:ext>
            </p:extLst>
          </p:nvPr>
        </p:nvGraphicFramePr>
        <p:xfrm>
          <a:off x="4224528" y="691376"/>
          <a:ext cx="7443216" cy="549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6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372434543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vi-VN" sz="3600" b="1"/>
              <a:t>Giới thiệu</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pPr marL="114300">
              <a:lnSpc>
                <a:spcPct val="90000"/>
              </a:lnSpc>
              <a:spcAft>
                <a:spcPts val="600"/>
              </a:spcAft>
            </a:pPr>
            <a:r>
              <a:rPr lang="en-US" sz="2000" b="1"/>
              <a:t>Định nghĩa</a:t>
            </a:r>
          </a:p>
          <a:p>
            <a:pPr marL="342900" indent="-342900">
              <a:buFont typeface="Arial" panose="020B0604020202020204" pitchFamily="34" charset="0"/>
              <a:buChar char="•"/>
            </a:pPr>
            <a:r>
              <a:rPr lang="en-US" sz="2000">
                <a:cs typeface="Times New Roman" panose="02020603050405020304" pitchFamily="18" charset="0"/>
              </a:rPr>
              <a:t>Socket là cơ chế truyền thông cho phép các tiến trình có thể giao tiếp với nhau dù các tiến trình ở trên cùng thiết bị hay khác thiết bị.</a:t>
            </a:r>
          </a:p>
          <a:p>
            <a:pPr marL="342900" indent="-342900">
              <a:buFont typeface="Arial" panose="020B0604020202020204" pitchFamily="34" charset="0"/>
              <a:buChar char="•"/>
            </a:pPr>
            <a:endParaRPr lang="en-US" sz="200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Socket được đại diện bởi một file socket descriptor.</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Thông tin được mô tả trong một file socket sẽ gồm: Domain, Type, Protocol.</a:t>
            </a:r>
          </a:p>
          <a:p>
            <a:pPr marL="800100" lvl="1"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pic>
        <p:nvPicPr>
          <p:cNvPr id="59" name="Picture 58">
            <a:extLst>
              <a:ext uri="{FF2B5EF4-FFF2-40B4-BE49-F238E27FC236}">
                <a16:creationId xmlns:a16="http://schemas.microsoft.com/office/drawing/2014/main" id="{795BC0E6-270C-4C64-A812-0008B39E1C92}"/>
              </a:ext>
            </a:extLst>
          </p:cNvPr>
          <p:cNvPicPr>
            <a:picLocks noChangeAspect="1"/>
          </p:cNvPicPr>
          <p:nvPr/>
        </p:nvPicPr>
        <p:blipFill>
          <a:blip r:embed="rId3"/>
          <a:stretch>
            <a:fillRect/>
          </a:stretch>
        </p:blipFill>
        <p:spPr>
          <a:xfrm>
            <a:off x="5523628" y="2003237"/>
            <a:ext cx="6331015" cy="3670599"/>
          </a:xfrm>
          <a:prstGeom prst="rect">
            <a:avLst/>
          </a:prstGeom>
        </p:spPr>
      </p:pic>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604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sz="2000" b="1">
                <a:latin typeface="Times New Roman" panose="02020603050405020304" pitchFamily="18" charset="0"/>
                <a:cs typeface="Times New Roman" panose="02020603050405020304" pitchFamily="18" charset="0"/>
              </a:rPr>
              <a:t>Domain</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Tiến trình cần giao tiếp nằm trên cùng thiết bị hay khác thiết bị. Socket có 2 domain chính là </a:t>
            </a:r>
          </a:p>
          <a:p>
            <a:pPr marL="1257300" lvl="2"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Internet Domain</a:t>
            </a:r>
          </a:p>
          <a:p>
            <a:pPr marL="1257300" lvl="2"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UNIX Domain.</a:t>
            </a:r>
          </a:p>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205954B1-1725-4F19-BF66-145ECBDA1EB7}"/>
              </a:ext>
            </a:extLst>
          </p:cNvPr>
          <p:cNvPicPr>
            <a:picLocks noChangeAspect="1"/>
          </p:cNvPicPr>
          <p:nvPr/>
        </p:nvPicPr>
        <p:blipFill>
          <a:blip r:embed="rId3"/>
          <a:stretch>
            <a:fillRect/>
          </a:stretch>
        </p:blipFill>
        <p:spPr>
          <a:xfrm>
            <a:off x="4991527" y="1916061"/>
            <a:ext cx="6863116" cy="3921213"/>
          </a:xfrm>
          <a:prstGeom prst="rect">
            <a:avLst/>
          </a:prstGeom>
        </p:spPr>
      </p:pic>
    </p:spTree>
    <p:extLst>
      <p:ext uri="{BB962C8B-B14F-4D97-AF65-F5344CB8AC3E}">
        <p14:creationId xmlns:p14="http://schemas.microsoft.com/office/powerpoint/2010/main" val="357621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sz="2000" b="1">
                <a:latin typeface="Times New Roman" panose="02020603050405020304" pitchFamily="18" charset="0"/>
                <a:cs typeface="Times New Roman" panose="02020603050405020304" pitchFamily="18" charset="0"/>
              </a:rPr>
              <a:t>Type</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Mô tả cơ chế truyền nhận thông tin</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Socket có 2 type phổ biến là:</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Stream</a:t>
            </a:r>
          </a:p>
          <a:p>
            <a:pPr marL="800100" lvl="1" indent="-342900">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Datagram.</a:t>
            </a:r>
            <a:endParaRPr lang="en-US" sz="2000"/>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9" name="Table 8">
            <a:extLst>
              <a:ext uri="{FF2B5EF4-FFF2-40B4-BE49-F238E27FC236}">
                <a16:creationId xmlns:a16="http://schemas.microsoft.com/office/drawing/2014/main" id="{22F9AA83-5955-4188-A2F4-F49430EEF889}"/>
              </a:ext>
            </a:extLst>
          </p:cNvPr>
          <p:cNvGraphicFramePr>
            <a:graphicFrameLocks noGrp="1"/>
          </p:cNvGraphicFramePr>
          <p:nvPr>
            <p:extLst>
              <p:ext uri="{D42A27DB-BD31-4B8C-83A1-F6EECF244321}">
                <p14:modId xmlns:p14="http://schemas.microsoft.com/office/powerpoint/2010/main" val="1210904871"/>
              </p:ext>
            </p:extLst>
          </p:nvPr>
        </p:nvGraphicFramePr>
        <p:xfrm>
          <a:off x="4588837" y="2349796"/>
          <a:ext cx="7265806" cy="3784910"/>
        </p:xfrm>
        <a:graphic>
          <a:graphicData uri="http://schemas.openxmlformats.org/drawingml/2006/table">
            <a:tbl>
              <a:tblPr firstRow="1" bandRow="1">
                <a:tableStyleId>{5C22544A-7EE6-4342-B048-85BDC9FD1C3A}</a:tableStyleId>
              </a:tblPr>
              <a:tblGrid>
                <a:gridCol w="3632903">
                  <a:extLst>
                    <a:ext uri="{9D8B030D-6E8A-4147-A177-3AD203B41FA5}">
                      <a16:colId xmlns:a16="http://schemas.microsoft.com/office/drawing/2014/main" val="20000"/>
                    </a:ext>
                  </a:extLst>
                </a:gridCol>
                <a:gridCol w="3632903">
                  <a:extLst>
                    <a:ext uri="{9D8B030D-6E8A-4147-A177-3AD203B41FA5}">
                      <a16:colId xmlns:a16="http://schemas.microsoft.com/office/drawing/2014/main" val="20001"/>
                    </a:ext>
                  </a:extLst>
                </a:gridCol>
              </a:tblGrid>
              <a:tr h="741744">
                <a:tc>
                  <a:txBody>
                    <a:bodyPr/>
                    <a:lstStyle/>
                    <a:p>
                      <a:r>
                        <a:rPr lang="en-US" dirty="0"/>
                        <a:t>Stream Socket</a:t>
                      </a:r>
                    </a:p>
                  </a:txBody>
                  <a:tcPr/>
                </a:tc>
                <a:tc>
                  <a:txBody>
                    <a:bodyPr/>
                    <a:lstStyle/>
                    <a:p>
                      <a:r>
                        <a:rPr lang="en-US" dirty="0"/>
                        <a:t>Datagram Socket</a:t>
                      </a:r>
                    </a:p>
                  </a:txBody>
                  <a:tcPr/>
                </a:tc>
                <a:extLst>
                  <a:ext uri="{0D108BD9-81ED-4DB2-BD59-A6C34878D82A}">
                    <a16:rowId xmlns:a16="http://schemas.microsoft.com/office/drawing/2014/main" val="10000"/>
                  </a:ext>
                </a:extLst>
              </a:tr>
              <a:tr h="1198823">
                <a:tc>
                  <a:txBody>
                    <a:bodyPr/>
                    <a:lstStyle/>
                    <a:p>
                      <a:r>
                        <a:rPr lang="en-US" dirty="0"/>
                        <a:t>Tin </a:t>
                      </a:r>
                      <a:r>
                        <a:rPr lang="en-US" dirty="0" err="1"/>
                        <a:t>cậy</a:t>
                      </a:r>
                      <a:r>
                        <a:rPr lang="en-US" dirty="0"/>
                        <a:t> ( </a:t>
                      </a:r>
                      <a:r>
                        <a:rPr lang="en-US" dirty="0" err="1"/>
                        <a:t>đảm</a:t>
                      </a:r>
                      <a:r>
                        <a:rPr lang="en-US" baseline="0" dirty="0"/>
                        <a:t> </a:t>
                      </a:r>
                      <a:r>
                        <a:rPr lang="en-US" baseline="0" dirty="0" err="1"/>
                        <a:t>bảo</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theo</a:t>
                      </a:r>
                      <a:r>
                        <a:rPr lang="en-US" baseline="0" dirty="0"/>
                        <a:t> </a:t>
                      </a:r>
                      <a:r>
                        <a:rPr lang="en-US" baseline="0" dirty="0" err="1"/>
                        <a:t>thứ</a:t>
                      </a:r>
                      <a:r>
                        <a:rPr lang="en-US" baseline="0" dirty="0"/>
                        <a:t> </a:t>
                      </a:r>
                      <a:r>
                        <a:rPr lang="en-US" baseline="0" dirty="0" err="1"/>
                        <a:t>tự</a:t>
                      </a:r>
                      <a:r>
                        <a:rPr lang="en-US" baseline="0" dirty="0"/>
                        <a:t>, </a:t>
                      </a:r>
                      <a:r>
                        <a:rPr lang="en-US" baseline="0" dirty="0" err="1"/>
                        <a:t>có</a:t>
                      </a:r>
                      <a:r>
                        <a:rPr lang="en-US" baseline="0" dirty="0"/>
                        <a:t> </a:t>
                      </a:r>
                      <a:r>
                        <a:rPr lang="en-US" baseline="0" dirty="0" err="1"/>
                        <a:t>thông</a:t>
                      </a:r>
                      <a:r>
                        <a:rPr lang="en-US" baseline="0" dirty="0"/>
                        <a:t> </a:t>
                      </a:r>
                      <a:r>
                        <a:rPr lang="en-US" baseline="0" dirty="0" err="1"/>
                        <a:t>báo</a:t>
                      </a:r>
                      <a:r>
                        <a:rPr lang="en-US" baseline="0" dirty="0"/>
                        <a:t> </a:t>
                      </a:r>
                      <a:r>
                        <a:rPr lang="en-US" baseline="0" dirty="0" err="1"/>
                        <a:t>nếu</a:t>
                      </a:r>
                      <a:r>
                        <a:rPr lang="en-US" baseline="0" dirty="0"/>
                        <a:t> </a:t>
                      </a:r>
                      <a:r>
                        <a:rPr lang="en-US" baseline="0" dirty="0" err="1"/>
                        <a:t>lỗi</a:t>
                      </a:r>
                      <a:r>
                        <a:rPr lang="en-US" baseline="0" dirty="0"/>
                        <a:t> </a:t>
                      </a:r>
                      <a:r>
                        <a:rPr lang="en-US" baseline="0" dirty="0" err="1"/>
                        <a:t>xảy</a:t>
                      </a:r>
                      <a:r>
                        <a:rPr lang="en-US" baseline="0" dirty="0"/>
                        <a:t> </a:t>
                      </a:r>
                      <a:r>
                        <a:rPr lang="en-US" baseline="0" dirty="0" err="1"/>
                        <a:t>ra</a:t>
                      </a:r>
                      <a:r>
                        <a:rPr lang="en-US" baseline="0" dirty="0"/>
                        <a:t>)</a:t>
                      </a:r>
                      <a:endParaRPr lang="en-US" dirty="0"/>
                    </a:p>
                  </a:txBody>
                  <a:tcPr/>
                </a:tc>
                <a:tc>
                  <a:txBody>
                    <a:bodyPr/>
                    <a:lstStyle/>
                    <a:p>
                      <a:r>
                        <a:rPr lang="en-US" dirty="0" err="1"/>
                        <a:t>Không</a:t>
                      </a:r>
                      <a:r>
                        <a:rPr lang="en-US" baseline="0" dirty="0"/>
                        <a:t> tin </a:t>
                      </a:r>
                      <a:r>
                        <a:rPr lang="en-US" baseline="0" dirty="0" err="1"/>
                        <a:t>cậy</a:t>
                      </a:r>
                      <a:r>
                        <a:rPr lang="en-US" baseline="0" dirty="0"/>
                        <a:t> ( </a:t>
                      </a:r>
                      <a:r>
                        <a:rPr lang="en-US" baseline="0" dirty="0" err="1"/>
                        <a:t>dữ</a:t>
                      </a:r>
                      <a:r>
                        <a:rPr lang="en-US" baseline="0" dirty="0"/>
                        <a:t> </a:t>
                      </a:r>
                      <a:r>
                        <a:rPr lang="en-US" baseline="0" dirty="0" err="1"/>
                        <a:t>liệu</a:t>
                      </a:r>
                      <a:r>
                        <a:rPr lang="en-US" baseline="0" dirty="0"/>
                        <a:t> </a:t>
                      </a:r>
                      <a:r>
                        <a:rPr lang="en-US" baseline="0" dirty="0" err="1"/>
                        <a:t>nhận</a:t>
                      </a:r>
                      <a:r>
                        <a:rPr lang="en-US" baseline="0" dirty="0"/>
                        <a:t> </a:t>
                      </a:r>
                      <a:r>
                        <a:rPr lang="en-US" baseline="0" dirty="0" err="1"/>
                        <a:t>được</a:t>
                      </a:r>
                      <a:r>
                        <a:rPr lang="en-US" baseline="0" dirty="0"/>
                        <a:t> </a:t>
                      </a:r>
                      <a:r>
                        <a:rPr lang="en-US" baseline="0" dirty="0" err="1"/>
                        <a:t>có</a:t>
                      </a:r>
                      <a:r>
                        <a:rPr lang="en-US" baseline="0" dirty="0"/>
                        <a:t> </a:t>
                      </a:r>
                      <a:r>
                        <a:rPr lang="en-US" baseline="0" dirty="0" err="1"/>
                        <a:t>thể</a:t>
                      </a:r>
                      <a:r>
                        <a:rPr lang="en-US" baseline="0" dirty="0"/>
                        <a:t> </a:t>
                      </a:r>
                      <a:r>
                        <a:rPr lang="en-US" baseline="0" dirty="0" err="1"/>
                        <a:t>không</a:t>
                      </a:r>
                      <a:r>
                        <a:rPr lang="en-US" baseline="0" dirty="0"/>
                        <a:t> </a:t>
                      </a:r>
                      <a:r>
                        <a:rPr lang="en-US" baseline="0" dirty="0" err="1"/>
                        <a:t>theo</a:t>
                      </a:r>
                      <a:r>
                        <a:rPr lang="en-US" baseline="0" dirty="0"/>
                        <a:t> </a:t>
                      </a:r>
                      <a:r>
                        <a:rPr lang="en-US" baseline="0" dirty="0" err="1"/>
                        <a:t>thứ</a:t>
                      </a:r>
                      <a:r>
                        <a:rPr lang="en-US" baseline="0" dirty="0"/>
                        <a:t> </a:t>
                      </a:r>
                      <a:r>
                        <a:rPr lang="en-US" baseline="0" dirty="0" err="1"/>
                        <a:t>tự</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có</a:t>
                      </a:r>
                      <a:r>
                        <a:rPr lang="en-US" baseline="0" dirty="0"/>
                        <a:t> </a:t>
                      </a:r>
                      <a:r>
                        <a:rPr lang="en-US" baseline="0" dirty="0" err="1"/>
                        <a:t>thể</a:t>
                      </a:r>
                      <a:r>
                        <a:rPr lang="en-US" baseline="0" dirty="0"/>
                        <a:t> </a:t>
                      </a:r>
                      <a:r>
                        <a:rPr lang="en-US" baseline="0" dirty="0" err="1"/>
                        <a:t>mất</a:t>
                      </a:r>
                      <a:r>
                        <a:rPr lang="en-US" baseline="0" dirty="0"/>
                        <a:t> </a:t>
                      </a:r>
                      <a:r>
                        <a:rPr lang="en-US" baseline="0" dirty="0" err="1"/>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truyền</a:t>
                      </a:r>
                      <a:r>
                        <a:rPr lang="en-US" baseline="0" dirty="0"/>
                        <a:t> </a:t>
                      </a:r>
                      <a:r>
                        <a:rPr lang="en-US" baseline="0" dirty="0" err="1"/>
                        <a:t>mà</a:t>
                      </a:r>
                      <a:r>
                        <a:rPr lang="en-US" baseline="0" dirty="0"/>
                        <a:t> </a:t>
                      </a:r>
                      <a:r>
                        <a:rPr lang="en-US" baseline="0" dirty="0" err="1"/>
                        <a:t>không</a:t>
                      </a:r>
                      <a:r>
                        <a:rPr lang="en-US" baseline="0" dirty="0"/>
                        <a:t> </a:t>
                      </a:r>
                      <a:r>
                        <a:rPr lang="en-US" baseline="0" dirty="0" err="1"/>
                        <a:t>có</a:t>
                      </a:r>
                      <a:r>
                        <a:rPr lang="en-US" baseline="0" dirty="0"/>
                        <a:t> </a:t>
                      </a:r>
                      <a:r>
                        <a:rPr lang="en-US" baseline="0" dirty="0" err="1"/>
                        <a:t>thông</a:t>
                      </a:r>
                      <a:r>
                        <a:rPr lang="en-US" baseline="0" dirty="0"/>
                        <a:t> </a:t>
                      </a:r>
                      <a:r>
                        <a:rPr lang="en-US" baseline="0" dirty="0" err="1"/>
                        <a:t>báo</a:t>
                      </a:r>
                      <a:r>
                        <a:rPr lang="en-US" baseline="0" dirty="0"/>
                        <a:t>)</a:t>
                      </a:r>
                      <a:endParaRPr lang="en-US" dirty="0"/>
                    </a:p>
                  </a:txBody>
                  <a:tcPr/>
                </a:tc>
                <a:extLst>
                  <a:ext uri="{0D108BD9-81ED-4DB2-BD59-A6C34878D82A}">
                    <a16:rowId xmlns:a16="http://schemas.microsoft.com/office/drawing/2014/main" val="10001"/>
                  </a:ext>
                </a:extLst>
              </a:tr>
              <a:tr h="1198823">
                <a:tc>
                  <a:txBody>
                    <a:bodyPr/>
                    <a:lstStyle/>
                    <a:p>
                      <a:r>
                        <a:rPr lang="en-US" dirty="0" err="1"/>
                        <a:t>Yêu</a:t>
                      </a:r>
                      <a:r>
                        <a:rPr lang="en-US" baseline="0" dirty="0"/>
                        <a:t> </a:t>
                      </a:r>
                      <a:r>
                        <a:rPr lang="en-US" baseline="0" dirty="0" err="1"/>
                        <a:t>cầu</a:t>
                      </a:r>
                      <a:r>
                        <a:rPr lang="en-US" baseline="0" dirty="0"/>
                        <a:t> </a:t>
                      </a:r>
                      <a:r>
                        <a:rPr lang="en-US" baseline="0" dirty="0" err="1"/>
                        <a:t>tạo</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trước</a:t>
                      </a:r>
                      <a:r>
                        <a:rPr lang="en-US" baseline="0" dirty="0"/>
                        <a:t> </a:t>
                      </a:r>
                      <a:r>
                        <a:rPr lang="en-US" baseline="0" dirty="0" err="1"/>
                        <a:t>khi</a:t>
                      </a:r>
                      <a:r>
                        <a:rPr lang="en-US" baseline="0" dirty="0"/>
                        <a:t> </a:t>
                      </a:r>
                      <a:r>
                        <a:rPr lang="en-US" baseline="0" dirty="0" err="1"/>
                        <a:t>trao</a:t>
                      </a:r>
                      <a:r>
                        <a:rPr lang="en-US" baseline="0" dirty="0"/>
                        <a:t> </a:t>
                      </a:r>
                      <a:r>
                        <a:rPr lang="en-US" baseline="0" dirty="0" err="1"/>
                        <a:t>đổi</a:t>
                      </a:r>
                      <a:r>
                        <a:rPr lang="en-US" baseline="0" dirty="0"/>
                        <a:t> </a:t>
                      </a:r>
                      <a:r>
                        <a:rPr lang="en-US" baseline="0" dirty="0" err="1"/>
                        <a:t>dữ</a:t>
                      </a:r>
                      <a:r>
                        <a:rPr lang="en-US" baseline="0" dirty="0"/>
                        <a:t> </a:t>
                      </a:r>
                      <a:r>
                        <a:rPr lang="en-US" baseline="0" dirty="0" err="1"/>
                        <a:t>liệu</a:t>
                      </a:r>
                      <a:endParaRPr lang="en-US" dirty="0"/>
                    </a:p>
                  </a:txBody>
                  <a:tcPr/>
                </a:tc>
                <a:tc>
                  <a:txBody>
                    <a:bodyPr/>
                    <a:lstStyle/>
                    <a:p>
                      <a:r>
                        <a:rPr lang="en-US" dirty="0" err="1"/>
                        <a:t>Không</a:t>
                      </a:r>
                      <a:r>
                        <a:rPr lang="en-US" baseline="0" dirty="0"/>
                        <a:t> </a:t>
                      </a:r>
                      <a:r>
                        <a:rPr lang="en-US" baseline="0" dirty="0" err="1"/>
                        <a:t>cần</a:t>
                      </a:r>
                      <a:r>
                        <a:rPr lang="en-US" baseline="0" dirty="0"/>
                        <a:t> </a:t>
                      </a:r>
                      <a:r>
                        <a:rPr lang="en-US" baseline="0" dirty="0" err="1"/>
                        <a:t>tạo</a:t>
                      </a:r>
                      <a:r>
                        <a:rPr lang="en-US" baseline="0" dirty="0"/>
                        <a:t> </a:t>
                      </a:r>
                      <a:r>
                        <a:rPr lang="en-US" baseline="0" dirty="0" err="1"/>
                        <a:t>kết</a:t>
                      </a:r>
                      <a:r>
                        <a:rPr lang="en-US" baseline="0" dirty="0"/>
                        <a:t> </a:t>
                      </a:r>
                      <a:r>
                        <a:rPr lang="en-US" baseline="0" dirty="0" err="1"/>
                        <a:t>nối</a:t>
                      </a:r>
                      <a:r>
                        <a:rPr lang="en-US" baseline="0" dirty="0"/>
                        <a:t> </a:t>
                      </a:r>
                      <a:r>
                        <a:rPr lang="en-US" baseline="0" dirty="0" err="1"/>
                        <a:t>trước</a:t>
                      </a:r>
                      <a:r>
                        <a:rPr lang="en-US" baseline="0" dirty="0"/>
                        <a:t> </a:t>
                      </a:r>
                      <a:r>
                        <a:rPr lang="en-US" baseline="0" dirty="0" err="1"/>
                        <a:t>khi</a:t>
                      </a:r>
                      <a:r>
                        <a:rPr lang="en-US" baseline="0" dirty="0"/>
                        <a:t> </a:t>
                      </a:r>
                      <a:r>
                        <a:rPr lang="en-US" baseline="0" dirty="0" err="1"/>
                        <a:t>trao</a:t>
                      </a:r>
                      <a:r>
                        <a:rPr lang="en-US" baseline="0" dirty="0"/>
                        <a:t> </a:t>
                      </a:r>
                      <a:r>
                        <a:rPr lang="en-US" baseline="0" dirty="0" err="1"/>
                        <a:t>đổi</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được</a:t>
                      </a:r>
                      <a:r>
                        <a:rPr lang="en-US" baseline="0" dirty="0"/>
                        <a:t> </a:t>
                      </a:r>
                      <a:r>
                        <a:rPr lang="en-US" baseline="0" dirty="0" err="1"/>
                        <a:t>gửi</a:t>
                      </a:r>
                      <a:r>
                        <a:rPr lang="en-US" baseline="0" dirty="0"/>
                        <a:t> </a:t>
                      </a:r>
                      <a:r>
                        <a:rPr lang="en-US" baseline="0" dirty="0" err="1"/>
                        <a:t>đi</a:t>
                      </a:r>
                      <a:r>
                        <a:rPr lang="en-US" baseline="0" dirty="0"/>
                        <a:t> </a:t>
                      </a:r>
                      <a:r>
                        <a:rPr lang="en-US" baseline="0" dirty="0" err="1"/>
                        <a:t>ngay</a:t>
                      </a:r>
                      <a:r>
                        <a:rPr lang="en-US" baseline="0" dirty="0"/>
                        <a:t> </a:t>
                      </a:r>
                      <a:r>
                        <a:rPr lang="en-US" baseline="0" dirty="0" err="1"/>
                        <a:t>cả</a:t>
                      </a:r>
                      <a:r>
                        <a:rPr lang="en-US" baseline="0" dirty="0"/>
                        <a:t> </a:t>
                      </a:r>
                      <a:r>
                        <a:rPr lang="en-US" baseline="0" dirty="0" err="1"/>
                        <a:t>khi</a:t>
                      </a:r>
                      <a:r>
                        <a:rPr lang="en-US" baseline="0" dirty="0"/>
                        <a:t> </a:t>
                      </a:r>
                      <a:r>
                        <a:rPr lang="en-US" baseline="0" dirty="0" err="1"/>
                        <a:t>tiến</a:t>
                      </a:r>
                      <a:r>
                        <a:rPr lang="en-US" baseline="0" dirty="0"/>
                        <a:t> </a:t>
                      </a:r>
                      <a:r>
                        <a:rPr lang="en-US" baseline="0" err="1"/>
                        <a:t>trình</a:t>
                      </a:r>
                      <a:r>
                        <a:rPr lang="en-US" baseline="0"/>
                        <a:t> đích </a:t>
                      </a:r>
                      <a:r>
                        <a:rPr lang="en-US" baseline="0" dirty="0" err="1"/>
                        <a:t>không</a:t>
                      </a:r>
                      <a:r>
                        <a:rPr lang="en-US" baseline="0" dirty="0"/>
                        <a:t> </a:t>
                      </a:r>
                      <a:r>
                        <a:rPr lang="en-US" baseline="0" dirty="0" err="1"/>
                        <a:t>tồn</a:t>
                      </a:r>
                      <a:r>
                        <a:rPr lang="en-US" baseline="0" dirty="0"/>
                        <a:t> </a:t>
                      </a:r>
                      <a:r>
                        <a:rPr lang="en-US" baseline="0" dirty="0" err="1"/>
                        <a:t>tại</a:t>
                      </a:r>
                      <a:r>
                        <a:rPr lang="en-US" baseline="0" dirty="0"/>
                        <a:t>.</a:t>
                      </a:r>
                      <a:endParaRPr lang="en-US" dirty="0"/>
                    </a:p>
                  </a:txBody>
                  <a:tcPr/>
                </a:tc>
                <a:extLst>
                  <a:ext uri="{0D108BD9-81ED-4DB2-BD59-A6C34878D82A}">
                    <a16:rowId xmlns:a16="http://schemas.microsoft.com/office/drawing/2014/main" val="10002"/>
                  </a:ext>
                </a:extLst>
              </a:tr>
              <a:tr h="645520">
                <a:tc>
                  <a:txBody>
                    <a:bodyPr/>
                    <a:lstStyle/>
                    <a:p>
                      <a:r>
                        <a:rPr lang="en-US" dirty="0" err="1"/>
                        <a:t>Thường</a:t>
                      </a:r>
                      <a:r>
                        <a:rPr lang="en-US" baseline="0" dirty="0"/>
                        <a:t> </a:t>
                      </a:r>
                      <a:r>
                        <a:rPr lang="en-US" baseline="0" dirty="0" err="1"/>
                        <a:t>dùng</a:t>
                      </a:r>
                      <a:r>
                        <a:rPr lang="en-US" baseline="0" dirty="0"/>
                        <a:t> </a:t>
                      </a:r>
                      <a:r>
                        <a:rPr lang="en-US" baseline="0" dirty="0" err="1"/>
                        <a:t>khi</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cần</a:t>
                      </a:r>
                      <a:r>
                        <a:rPr lang="en-US" baseline="0" dirty="0"/>
                        <a:t> </a:t>
                      </a:r>
                      <a:r>
                        <a:rPr lang="en-US" baseline="0" dirty="0" err="1"/>
                        <a:t>truyền</a:t>
                      </a:r>
                      <a:r>
                        <a:rPr lang="en-US" baseline="0" dirty="0"/>
                        <a:t> </a:t>
                      </a:r>
                      <a:r>
                        <a:rPr lang="en-US" baseline="0" dirty="0" err="1"/>
                        <a:t>là</a:t>
                      </a:r>
                      <a:r>
                        <a:rPr lang="en-US" baseline="0" dirty="0"/>
                        <a:t> </a:t>
                      </a:r>
                      <a:r>
                        <a:rPr lang="en-US" baseline="0" dirty="0" err="1"/>
                        <a:t>chuỗi</a:t>
                      </a:r>
                      <a:r>
                        <a:rPr lang="en-US" baseline="0" dirty="0"/>
                        <a:t> bit</a:t>
                      </a:r>
                      <a:endParaRPr lang="en-US" dirty="0"/>
                    </a:p>
                  </a:txBody>
                  <a:tcPr/>
                </a:tc>
                <a:tc>
                  <a:txBody>
                    <a:bodyPr/>
                    <a:lstStyle/>
                    <a:p>
                      <a:r>
                        <a:rPr lang="en-US" dirty="0" err="1"/>
                        <a:t>Thường</a:t>
                      </a:r>
                      <a:r>
                        <a:rPr lang="en-US" baseline="0" dirty="0"/>
                        <a:t> </a:t>
                      </a:r>
                      <a:r>
                        <a:rPr lang="en-US" baseline="0" dirty="0" err="1"/>
                        <a:t>dùng</a:t>
                      </a:r>
                      <a:r>
                        <a:rPr lang="en-US" baseline="0" dirty="0"/>
                        <a:t> </a:t>
                      </a:r>
                      <a:r>
                        <a:rPr lang="en-US" baseline="0" dirty="0" err="1"/>
                        <a:t>nếu</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cần</a:t>
                      </a:r>
                      <a:r>
                        <a:rPr lang="en-US" baseline="0" dirty="0"/>
                        <a:t> </a:t>
                      </a:r>
                      <a:r>
                        <a:rPr lang="en-US" baseline="0" dirty="0" err="1"/>
                        <a:t>truyền</a:t>
                      </a:r>
                      <a:r>
                        <a:rPr lang="en-US" baseline="0" dirty="0"/>
                        <a:t> </a:t>
                      </a:r>
                      <a:r>
                        <a:rPr lang="en-US" baseline="0" dirty="0" err="1"/>
                        <a:t>là</a:t>
                      </a:r>
                      <a:r>
                        <a:rPr lang="en-US" baseline="0" dirty="0"/>
                        <a:t> </a:t>
                      </a:r>
                      <a:r>
                        <a:rPr lang="en-US" baseline="0" dirty="0" err="1"/>
                        <a:t>các</a:t>
                      </a:r>
                      <a:r>
                        <a:rPr lang="en-US" baseline="0" dirty="0"/>
                        <a:t> </a:t>
                      </a:r>
                      <a:r>
                        <a:rPr lang="en-US" baseline="0" dirty="0" err="1"/>
                        <a:t>gói</a:t>
                      </a:r>
                      <a:r>
                        <a:rPr lang="en-US" baseline="0" dirty="0"/>
                        <a:t> tin</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462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1. </a:t>
            </a:r>
            <a:r>
              <a:rPr lang="vi-VN" sz="3600" b="1"/>
              <a:t>Giới thiệu</a:t>
            </a:r>
            <a:endParaRPr lang="en-US" sz="3600" b="1"/>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sz="2000" b="1">
                <a:latin typeface="Times New Roman" panose="02020603050405020304" pitchFamily="18" charset="0"/>
                <a:cs typeface="Times New Roman" panose="02020603050405020304" pitchFamily="18" charset="0"/>
              </a:rPr>
              <a:t>Protocol</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Cách thức đóng gói dữ liệu.</a:t>
            </a:r>
          </a:p>
          <a:p>
            <a:pPr marL="342900" indent="-342900">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rPr>
              <a:t>Từ Domain và Type sẽ có một danh sách các protocol tương ứng để ta lựa chọn.</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rPr>
              <a:t>Thông thường với một Domain và Type đã chọn chỉ có 1 giao thức có thể dùng nên protocol thường có giá trị 0.</a:t>
            </a:r>
            <a:endParaRPr lang="en-US" sz="20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8BDBE065-4D61-4515-84C0-E3E9D2B8E964}"/>
              </a:ext>
            </a:extLst>
          </p:cNvPr>
          <p:cNvPicPr>
            <a:picLocks noChangeAspect="1"/>
          </p:cNvPicPr>
          <p:nvPr/>
        </p:nvPicPr>
        <p:blipFill>
          <a:blip r:embed="rId3"/>
          <a:stretch>
            <a:fillRect/>
          </a:stretch>
        </p:blipFill>
        <p:spPr>
          <a:xfrm>
            <a:off x="5273749" y="2339163"/>
            <a:ext cx="6580894" cy="3626909"/>
          </a:xfrm>
          <a:prstGeom prst="rect">
            <a:avLst/>
          </a:prstGeom>
        </p:spPr>
      </p:pic>
    </p:spTree>
    <p:extLst>
      <p:ext uri="{BB962C8B-B14F-4D97-AF65-F5344CB8AC3E}">
        <p14:creationId xmlns:p14="http://schemas.microsoft.com/office/powerpoint/2010/main" val="89195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2. Flow hoạt động</a:t>
            </a:r>
          </a:p>
        </p:txBody>
      </p:sp>
      <p:sp>
        <p:nvSpPr>
          <p:cNvPr id="14" name="TextBox 13"/>
          <p:cNvSpPr txBox="1"/>
          <p:nvPr/>
        </p:nvSpPr>
        <p:spPr>
          <a:xfrm>
            <a:off x="4518321" y="337725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r>
              <a:rPr lang="en-US" sz="5400" b="1">
                <a:solidFill>
                  <a:schemeClr val="bg1"/>
                </a:solidFill>
              </a:rPr>
              <a:t>:</a:t>
            </a: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sz="2000" b="1">
                <a:latin typeface="Times New Roman" panose="02020603050405020304" pitchFamily="18" charset="0"/>
                <a:cs typeface="Times New Roman" panose="02020603050405020304" pitchFamily="18" charset="0"/>
              </a:rPr>
              <a:t>2.1 Flow hoạt động của Stream Socket</a:t>
            </a:r>
          </a:p>
          <a:p>
            <a:pPr marL="342900" indent="-342900">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Stream socket yêu cầu tạo một kết nối trước khi truyền dữ liệu.</a:t>
            </a:r>
          </a:p>
          <a:p>
            <a:pPr marL="342900" indent="-342900">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Tiến trình khởi tạo kết nối đóng vai trò là client, tiến trình nhận được yêu cầu kết nối là server.</a:t>
            </a: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DE021EFB-C9F7-48B5-B9D7-3F1A9243EEE9}"/>
              </a:ext>
            </a:extLst>
          </p:cNvPr>
          <p:cNvPicPr>
            <a:picLocks noChangeAspect="1"/>
          </p:cNvPicPr>
          <p:nvPr/>
        </p:nvPicPr>
        <p:blipFill>
          <a:blip r:embed="rId3"/>
          <a:stretch>
            <a:fillRect/>
          </a:stretch>
        </p:blipFill>
        <p:spPr>
          <a:xfrm>
            <a:off x="6573154" y="1166382"/>
            <a:ext cx="4529938" cy="5160419"/>
          </a:xfrm>
          <a:prstGeom prst="rect">
            <a:avLst/>
          </a:prstGeom>
        </p:spPr>
      </p:pic>
    </p:spTree>
    <p:extLst>
      <p:ext uri="{BB962C8B-B14F-4D97-AF65-F5344CB8AC3E}">
        <p14:creationId xmlns:p14="http://schemas.microsoft.com/office/powerpoint/2010/main" val="33889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7" y="446498"/>
            <a:ext cx="4443154" cy="1087819"/>
          </a:xfrm>
          <a:prstGeom prst="rect">
            <a:avLst/>
          </a:prstGeom>
        </p:spPr>
        <p:txBody>
          <a:bodyPr vert="horz" lIns="91440" tIns="45720" rIns="91440" bIns="45720" rtlCol="0" anchor="b">
            <a:normAutofit/>
          </a:bodyPr>
          <a:lstStyle/>
          <a:p>
            <a:pPr lvl="0"/>
            <a:r>
              <a:rPr lang="en-US" sz="3600" b="1"/>
              <a:t>2. Flow hoạt động</a:t>
            </a:r>
          </a:p>
        </p:txBody>
      </p:sp>
      <p:sp>
        <p:nvSpPr>
          <p:cNvPr id="14" name="TextBox 13"/>
          <p:cNvSpPr txBox="1"/>
          <p:nvPr/>
        </p:nvSpPr>
        <p:spPr>
          <a:xfrm>
            <a:off x="5606885" y="288513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sz="2000" b="1">
                <a:latin typeface="Times New Roman" panose="02020603050405020304" pitchFamily="18" charset="0"/>
                <a:cs typeface="Times New Roman" panose="02020603050405020304" pitchFamily="18" charset="0"/>
              </a:rPr>
              <a:t>2.2 Flow hoạt động của Datagram Socket</a:t>
            </a:r>
          </a:p>
          <a:p>
            <a:pPr marL="342900" indent="-342900">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Trong Datagram socket vai trò của client và server khá mờ nhạt. </a:t>
            </a:r>
          </a:p>
          <a:p>
            <a:pPr marL="342900" indent="-342900">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Về cơ bản các tiến trình có thể gửi dữ liệu đến một địa chỉ bất kể địa chỉ đó có tồn tại hay không.</a:t>
            </a:r>
            <a:endParaRPr lang="en-US">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Trong quá trình truyền nhận ta tạm coi tiến trình muốn gửi dữ liệu là client và tiến trình nhận dữ liệu là server.</a:t>
            </a: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082FF104-8237-4B20-8FB5-F53DE92F88BE}"/>
              </a:ext>
            </a:extLst>
          </p:cNvPr>
          <p:cNvPicPr>
            <a:picLocks noChangeAspect="1"/>
          </p:cNvPicPr>
          <p:nvPr/>
        </p:nvPicPr>
        <p:blipFill>
          <a:blip r:embed="rId3"/>
          <a:stretch>
            <a:fillRect/>
          </a:stretch>
        </p:blipFill>
        <p:spPr>
          <a:xfrm>
            <a:off x="6257227" y="1854198"/>
            <a:ext cx="5249008" cy="3858468"/>
          </a:xfrm>
          <a:prstGeom prst="rect">
            <a:avLst/>
          </a:prstGeom>
        </p:spPr>
      </p:pic>
    </p:spTree>
    <p:extLst>
      <p:ext uri="{BB962C8B-B14F-4D97-AF65-F5344CB8AC3E}">
        <p14:creationId xmlns:p14="http://schemas.microsoft.com/office/powerpoint/2010/main" val="119893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7356" y="446498"/>
            <a:ext cx="7084169" cy="1087819"/>
          </a:xfrm>
          <a:prstGeom prst="rect">
            <a:avLst/>
          </a:prstGeom>
        </p:spPr>
        <p:txBody>
          <a:bodyPr vert="horz" lIns="91440" tIns="45720" rIns="91440" bIns="45720" rtlCol="0" anchor="b">
            <a:normAutofit/>
          </a:bodyPr>
          <a:lstStyle/>
          <a:p>
            <a:pPr lvl="0"/>
            <a:r>
              <a:rPr lang="en-US" sz="3600" b="1"/>
              <a:t>3. Sockets: Internet Domain Socket</a:t>
            </a:r>
          </a:p>
        </p:txBody>
      </p:sp>
      <p:sp>
        <p:nvSpPr>
          <p:cNvPr id="14" name="TextBox 13"/>
          <p:cNvSpPr txBox="1"/>
          <p:nvPr/>
        </p:nvSpPr>
        <p:spPr>
          <a:xfrm>
            <a:off x="5695874" y="29455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923330"/>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8" name="TextBox 17">
            <a:extLst>
              <a:ext uri="{FF2B5EF4-FFF2-40B4-BE49-F238E27FC236}">
                <a16:creationId xmlns:a16="http://schemas.microsoft.com/office/drawing/2014/main" id="{BB2A1966-A73F-4610-A3D4-C6810F87DCA6}"/>
              </a:ext>
            </a:extLst>
          </p:cNvPr>
          <p:cNvSpPr txBox="1"/>
          <p:nvPr/>
        </p:nvSpPr>
        <p:spPr>
          <a:xfrm>
            <a:off x="337357" y="2219798"/>
            <a:ext cx="4654170" cy="3492868"/>
          </a:xfrm>
          <a:prstGeom prst="rect">
            <a:avLst/>
          </a:prstGeom>
        </p:spPr>
        <p:txBody>
          <a:bodyPr vert="horz" lIns="91440" tIns="45720" rIns="91440" bIns="45720" rtlCol="0">
            <a:normAutofit/>
          </a:bodyPr>
          <a:lstStyle/>
          <a:p>
            <a:r>
              <a:rPr lang="en-US" b="1">
                <a:latin typeface="Times New Roman" panose="02020603050405020304" pitchFamily="18" charset="0"/>
                <a:cs typeface="Times New Roman" panose="02020603050405020304" pitchFamily="18" charset="0"/>
              </a:rPr>
              <a:t>3</a:t>
            </a:r>
            <a:r>
              <a:rPr lang="en-US" sz="1800" b="1">
                <a:latin typeface="Times New Roman" panose="02020603050405020304" pitchFamily="18" charset="0"/>
                <a:cs typeface="Times New Roman" panose="02020603050405020304" pitchFamily="18" charset="0"/>
              </a:rPr>
              <a:t>.1 Internet Socket Address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Dùng để giao tiếp giữa các tiến trình nằm trên các thiết bị khác nhau.</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Domain: AF_INET/AF_INET6</a:t>
            </a: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Socket chỉ có một kiểu địa chỉ duy nhất là sockaddr</a:t>
            </a:r>
          </a:p>
          <a:p>
            <a:pPr marL="285750" indent="-285750">
              <a:buFont typeface="Arial" panose="020B0604020202020204" pitchFamily="34" charset="0"/>
              <a:buChar char="•"/>
            </a:pPr>
            <a:r>
              <a:rPr lang="en-US" sz="1800">
                <a:effectLst/>
                <a:latin typeface="Times New Roman" panose="02020603050405020304" pitchFamily="18" charset="0"/>
                <a:ea typeface="Times New Roman" panose="02020603050405020304" pitchFamily="18" charset="0"/>
              </a:rPr>
              <a:t>Tuy nhiên để tiện cho việc sử dụng với từng domain socket khác nhau người ta định nghĩa thêm các struct địa chỉ riêng cho từng domain sau đó sẽ ép kiểu về struct socaddr.</a:t>
            </a: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AC3795E-ACD5-4219-8A12-5672D3FFC37D}"/>
              </a:ext>
            </a:extLst>
          </p:cNvPr>
          <p:cNvSpPr txBox="1"/>
          <p:nvPr/>
        </p:nvSpPr>
        <p:spPr>
          <a:xfrm>
            <a:off x="5606885" y="51189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 name="Rectangle 1">
            <a:extLst>
              <a:ext uri="{FF2B5EF4-FFF2-40B4-BE49-F238E27FC236}">
                <a16:creationId xmlns:a16="http://schemas.microsoft.com/office/drawing/2014/main" id="{FA600880-9E90-4E37-B3E2-C9ADFB9FB747}"/>
              </a:ext>
            </a:extLst>
          </p:cNvPr>
          <p:cNvSpPr/>
          <p:nvPr/>
        </p:nvSpPr>
        <p:spPr>
          <a:xfrm>
            <a:off x="461587" y="1534317"/>
            <a:ext cx="85898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67E725F-D4B8-43D4-825B-A14E5FB95734}"/>
              </a:ext>
            </a:extLst>
          </p:cNvPr>
          <p:cNvSpPr txBox="1"/>
          <p:nvPr/>
        </p:nvSpPr>
        <p:spPr>
          <a:xfrm>
            <a:off x="5848274" y="309790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13" name="Group 12">
            <a:extLst>
              <a:ext uri="{FF2B5EF4-FFF2-40B4-BE49-F238E27FC236}">
                <a16:creationId xmlns:a16="http://schemas.microsoft.com/office/drawing/2014/main" id="{9F8467C8-E71B-492A-9DBB-54557A7B3D99}"/>
              </a:ext>
            </a:extLst>
          </p:cNvPr>
          <p:cNvGrpSpPr/>
          <p:nvPr/>
        </p:nvGrpSpPr>
        <p:grpSpPr>
          <a:xfrm>
            <a:off x="5252484" y="2193467"/>
            <a:ext cx="4830358" cy="638890"/>
            <a:chOff x="345025" y="1094970"/>
            <a:chExt cx="4830358" cy="649440"/>
          </a:xfrm>
        </p:grpSpPr>
        <p:sp>
          <p:nvSpPr>
            <p:cNvPr id="15" name="Rectangle: Rounded Corners 14">
              <a:extLst>
                <a:ext uri="{FF2B5EF4-FFF2-40B4-BE49-F238E27FC236}">
                  <a16:creationId xmlns:a16="http://schemas.microsoft.com/office/drawing/2014/main" id="{41E27D88-932A-408F-99AF-9BC54ED6A926}"/>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6" name="Rectangle: Rounded Corners 9">
              <a:extLst>
                <a:ext uri="{FF2B5EF4-FFF2-40B4-BE49-F238E27FC236}">
                  <a16:creationId xmlns:a16="http://schemas.microsoft.com/office/drawing/2014/main" id="{7DB810F9-7D02-420E-A2AE-F77C535BC863}"/>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defTabSz="977900">
                <a:lnSpc>
                  <a:spcPct val="90000"/>
                </a:lnSpc>
                <a:spcBef>
                  <a:spcPct val="0"/>
                </a:spcBef>
                <a:spcAft>
                  <a:spcPct val="35000"/>
                </a:spcAft>
              </a:pPr>
              <a:r>
                <a:rPr lang="en-US" sz="2400" b="1"/>
                <a:t>struct sockaddr</a:t>
              </a:r>
            </a:p>
          </p:txBody>
        </p:sp>
      </p:grpSp>
      <p:sp>
        <p:nvSpPr>
          <p:cNvPr id="20" name="TextBox 19">
            <a:extLst>
              <a:ext uri="{FF2B5EF4-FFF2-40B4-BE49-F238E27FC236}">
                <a16:creationId xmlns:a16="http://schemas.microsoft.com/office/drawing/2014/main" id="{CFEB31EA-5B1C-4CDC-9D99-0607AEBE5569}"/>
              </a:ext>
            </a:extLst>
          </p:cNvPr>
          <p:cNvSpPr txBox="1"/>
          <p:nvPr/>
        </p:nvSpPr>
        <p:spPr>
          <a:xfrm>
            <a:off x="5759285" y="5271346"/>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24" name="TextBox 23">
            <a:extLst>
              <a:ext uri="{FF2B5EF4-FFF2-40B4-BE49-F238E27FC236}">
                <a16:creationId xmlns:a16="http://schemas.microsoft.com/office/drawing/2014/main" id="{F480AF0E-D73A-4946-ACA0-9150491F7A1D}"/>
              </a:ext>
            </a:extLst>
          </p:cNvPr>
          <p:cNvSpPr txBox="1"/>
          <p:nvPr/>
        </p:nvSpPr>
        <p:spPr>
          <a:xfrm>
            <a:off x="5252484" y="2901028"/>
            <a:ext cx="6823212" cy="1200329"/>
          </a:xfrm>
          <a:prstGeom prst="rect">
            <a:avLst/>
          </a:prstGeom>
          <a:noFill/>
          <a:ln>
            <a:solidFill>
              <a:schemeClr val="tx1"/>
            </a:solidFill>
          </a:ln>
        </p:spPr>
        <p:txBody>
          <a:bodyPr wrap="square" rtlCol="0">
            <a:spAutoFit/>
          </a:bodyPr>
          <a:lstStyle/>
          <a:p>
            <a:r>
              <a:rPr lang="en-US"/>
              <a:t>struct </a:t>
            </a:r>
            <a:r>
              <a:rPr lang="en-US" dirty="0"/>
              <a:t>sockaddr {</a:t>
            </a:r>
          </a:p>
          <a:p>
            <a:r>
              <a:rPr lang="en-US" dirty="0"/>
              <a:t>	sa_family</a:t>
            </a:r>
            <a:r>
              <a:rPr lang="en-US"/>
              <a:t>_t  sa</a:t>
            </a:r>
            <a:r>
              <a:rPr lang="en-US" dirty="0"/>
              <a:t>_</a:t>
            </a:r>
            <a:r>
              <a:rPr lang="en-US"/>
              <a:t>family;     /* </a:t>
            </a:r>
            <a:r>
              <a:rPr lang="en-US" dirty="0"/>
              <a:t>address family, </a:t>
            </a:r>
            <a:r>
              <a:rPr lang="en-US" dirty="0" err="1"/>
              <a:t>AF_xxx</a:t>
            </a:r>
            <a:r>
              <a:rPr lang="en-US" dirty="0"/>
              <a:t>	*/</a:t>
            </a:r>
          </a:p>
          <a:p>
            <a:r>
              <a:rPr lang="en-US"/>
              <a:t>	char               sa</a:t>
            </a:r>
            <a:r>
              <a:rPr lang="en-US" dirty="0"/>
              <a:t>_data[</a:t>
            </a:r>
            <a:r>
              <a:rPr lang="en-US"/>
              <a:t>14]; /* </a:t>
            </a:r>
            <a:r>
              <a:rPr lang="en-US" dirty="0"/>
              <a:t>14 bytes </a:t>
            </a:r>
            <a:r>
              <a:rPr lang="en-US"/>
              <a:t>of protocol address</a:t>
            </a:r>
            <a:r>
              <a:rPr lang="en-US" dirty="0"/>
              <a:t>*/</a:t>
            </a:r>
          </a:p>
          <a:p>
            <a:r>
              <a:rPr lang="en-US" dirty="0"/>
              <a:t>};</a:t>
            </a:r>
          </a:p>
        </p:txBody>
      </p:sp>
    </p:spTree>
    <p:extLst>
      <p:ext uri="{BB962C8B-B14F-4D97-AF65-F5344CB8AC3E}">
        <p14:creationId xmlns:p14="http://schemas.microsoft.com/office/powerpoint/2010/main" val="166524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1569</Words>
  <Application>Microsoft Office PowerPoint</Application>
  <PresentationFormat>Widescreen</PresentationFormat>
  <Paragraphs>189</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 Phong</dc:creator>
  <cp:lastModifiedBy>Sv Phong</cp:lastModifiedBy>
  <cp:revision>4</cp:revision>
  <dcterms:created xsi:type="dcterms:W3CDTF">2021-12-23T11:59:34Z</dcterms:created>
  <dcterms:modified xsi:type="dcterms:W3CDTF">2022-02-10T14:06:02Z</dcterms:modified>
</cp:coreProperties>
</file>