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18" r:id="rId3"/>
    <p:sldId id="321" r:id="rId4"/>
    <p:sldId id="368" r:id="rId5"/>
    <p:sldId id="393" r:id="rId6"/>
    <p:sldId id="390" r:id="rId7"/>
    <p:sldId id="394" r:id="rId8"/>
    <p:sldId id="392" r:id="rId9"/>
    <p:sldId id="391" r:id="rId10"/>
    <p:sldId id="385" r:id="rId11"/>
    <p:sldId id="395" r:id="rId12"/>
    <p:sldId id="387" r:id="rId13"/>
    <p:sldId id="388" r:id="rId14"/>
    <p:sldId id="386" r:id="rId15"/>
    <p:sldId id="389"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6675" autoAdjust="0"/>
  </p:normalViewPr>
  <p:slideViewPr>
    <p:cSldViewPr snapToGrid="0">
      <p:cViewPr varScale="1">
        <p:scale>
          <a:sx n="95" d="100"/>
          <a:sy n="95" d="100"/>
        </p:scale>
        <p:origin x="12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custT="1"/>
      <dgm:spPr/>
      <dgm:t>
        <a:bodyPr/>
        <a:lstStyle/>
        <a:p>
          <a:r>
            <a:rPr lang="en-US" sz="1800" b="1">
              <a:latin typeface="Arial" panose="020B0604020202020204" pitchFamily="34" charset="0"/>
              <a:cs typeface="Arial" panose="020B0604020202020204" pitchFamily="34" charset="0"/>
            </a:rPr>
            <a:t>1. </a:t>
          </a:r>
          <a:r>
            <a:rPr lang="vi-VN" sz="1800" b="1">
              <a:latin typeface="Arial" panose="020B0604020202020204" pitchFamily="34" charset="0"/>
              <a:cs typeface="Arial" panose="020B0604020202020204" pitchFamily="34" charset="0"/>
            </a:rPr>
            <a:t>Giới thiệu</a:t>
          </a:r>
          <a:endParaRPr lang="en-US" sz="1800" b="1">
            <a:latin typeface="Arial" panose="020B0604020202020204" pitchFamily="34" charset="0"/>
            <a:cs typeface="Arial" panose="020B0604020202020204" pitchFamily="34" charset="0"/>
          </a:endParaRP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custT="1"/>
      <dgm:spPr/>
      <dgm:t>
        <a:bodyPr/>
        <a:lstStyle/>
        <a:p>
          <a:r>
            <a:rPr lang="en-US" sz="1800" b="1">
              <a:latin typeface="Arial" panose="020B0604020202020204" pitchFamily="34" charset="0"/>
              <a:cs typeface="Arial" panose="020B0604020202020204" pitchFamily="34" charset="0"/>
            </a:rPr>
            <a:t>2. Semaphore Operation</a:t>
          </a:r>
          <a:endParaRPr lang="en-US" sz="1800" b="0">
            <a:latin typeface="Arial" panose="020B0604020202020204" pitchFamily="34" charset="0"/>
            <a:cs typeface="Arial" panose="020B0604020202020204" pitchFamily="34" charset="0"/>
          </a:endParaRPr>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C186468A-839D-472C-AEB6-1CDD09F444F2}">
      <dgm:prSet custT="1"/>
      <dgm:spPr/>
      <dgm:t>
        <a:bodyPr/>
        <a:lstStyle/>
        <a:p>
          <a:r>
            <a:rPr lang="en-US" sz="1800" b="1">
              <a:latin typeface="Arial" panose="020B0604020202020204" pitchFamily="34" charset="0"/>
              <a:cs typeface="Arial" panose="020B0604020202020204" pitchFamily="34" charset="0"/>
            </a:rPr>
            <a:t>3.  Named Semaphore</a:t>
          </a:r>
        </a:p>
      </dgm:t>
    </dgm:pt>
    <dgm:pt modelId="{8561F044-3DD7-4780-89AB-1568ED239741}" type="parTrans" cxnId="{B4D8380D-4B01-4A3F-B487-48FEC8748384}">
      <dgm:prSet/>
      <dgm:spPr/>
      <dgm:t>
        <a:bodyPr/>
        <a:lstStyle/>
        <a:p>
          <a:endParaRPr lang="en-US"/>
        </a:p>
      </dgm:t>
    </dgm:pt>
    <dgm:pt modelId="{EADCE169-4454-47E1-9D5A-C44B27A9C7B8}" type="sibTrans" cxnId="{B4D8380D-4B01-4A3F-B487-48FEC8748384}">
      <dgm:prSet/>
      <dgm:spPr/>
      <dgm:t>
        <a:bodyPr/>
        <a:lstStyle/>
        <a:p>
          <a:endParaRPr lang="en-US"/>
        </a:p>
      </dgm:t>
    </dgm:pt>
    <dgm:pt modelId="{E2E9E425-4D13-4AC7-AF60-D4E2202C5D56}">
      <dgm:prSet custT="1"/>
      <dgm:spPr/>
      <dgm:t>
        <a:bodyPr/>
        <a:lstStyle/>
        <a:p>
          <a:r>
            <a:rPr lang="en-US" sz="1800" b="1">
              <a:latin typeface="Arial" panose="020B0604020202020204" pitchFamily="34" charset="0"/>
              <a:cs typeface="Arial" panose="020B0604020202020204" pitchFamily="34" charset="0"/>
            </a:rPr>
            <a:t>4. Unnamed Semaphore</a:t>
          </a:r>
        </a:p>
      </dgm:t>
    </dgm:pt>
    <dgm:pt modelId="{397060B5-E7BA-4EB4-840D-42A4FA72D704}" type="parTrans" cxnId="{BF7BC831-EB14-4F5A-A654-A5F4E98D56B8}">
      <dgm:prSet/>
      <dgm:spPr/>
      <dgm:t>
        <a:bodyPr/>
        <a:lstStyle/>
        <a:p>
          <a:endParaRPr lang="en-US"/>
        </a:p>
      </dgm:t>
    </dgm:pt>
    <dgm:pt modelId="{A217168E-F032-4A68-8AA8-A08E85F7C804}" type="sibTrans" cxnId="{BF7BC831-EB14-4F5A-A654-A5F4E98D56B8}">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custScaleX="116595" custLinFactNeighborX="-3341" custLinFactNeighborY="4502">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custScaleX="116595" custLinFactNeighborX="-3341" custLinFactNeighborY="4502">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1" presStyleCnt="4"/>
      <dgm:spPr/>
    </dgm:pt>
    <dgm:pt modelId="{A8D7638C-D3BD-49F9-B5CD-200FB9333121}" type="pres">
      <dgm:prSet presAssocID="{C186468A-839D-472C-AEB6-1CDD09F444F2}" presName="parentText" presStyleLbl="node1" presStyleIdx="2" presStyleCnt="4" custScaleX="116595" custLinFactNeighborX="10267" custLinFactNeighborY="4502">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2" presStyleCnt="4">
        <dgm:presLayoutVars>
          <dgm:bulletEnabled val="1"/>
        </dgm:presLayoutVars>
      </dgm:prSet>
      <dgm:spPr/>
    </dgm:pt>
    <dgm:pt modelId="{7622A6CA-7EE6-4C68-A4AC-D661030013E6}" type="pres">
      <dgm:prSet presAssocID="{EADCE169-4454-47E1-9D5A-C44B27A9C7B8}" presName="spaceBetweenRectangles" presStyleCnt="0"/>
      <dgm:spPr/>
    </dgm:pt>
    <dgm:pt modelId="{83E88903-F125-42B9-8191-BE899BC5F4CC}" type="pres">
      <dgm:prSet presAssocID="{E2E9E425-4D13-4AC7-AF60-D4E2202C5D56}" presName="parentLin" presStyleCnt="0"/>
      <dgm:spPr/>
    </dgm:pt>
    <dgm:pt modelId="{C03A53D2-CD01-4F7D-97B3-1697CF988B0E}" type="pres">
      <dgm:prSet presAssocID="{E2E9E425-4D13-4AC7-AF60-D4E2202C5D56}" presName="parentLeftMargin" presStyleLbl="node1" presStyleIdx="2" presStyleCnt="4"/>
      <dgm:spPr/>
    </dgm:pt>
    <dgm:pt modelId="{FCA5BC69-3BC3-4E75-A607-9DF1D276C6C0}" type="pres">
      <dgm:prSet presAssocID="{E2E9E425-4D13-4AC7-AF60-D4E2202C5D56}" presName="parentText" presStyleLbl="node1" presStyleIdx="3" presStyleCnt="4" custScaleX="116595" custLinFactNeighborX="-3341" custLinFactNeighborY="4502">
        <dgm:presLayoutVars>
          <dgm:chMax val="0"/>
          <dgm:bulletEnabled val="1"/>
        </dgm:presLayoutVars>
      </dgm:prSet>
      <dgm:spPr/>
    </dgm:pt>
    <dgm:pt modelId="{11EFEAFD-81ED-467D-B647-4B5FCF9E2B2E}" type="pres">
      <dgm:prSet presAssocID="{E2E9E425-4D13-4AC7-AF60-D4E2202C5D56}" presName="negativeSpace" presStyleCnt="0"/>
      <dgm:spPr/>
    </dgm:pt>
    <dgm:pt modelId="{BA7A7DBD-9BFA-41E0-AA29-BE57A82C8F4E}" type="pres">
      <dgm:prSet presAssocID="{E2E9E425-4D13-4AC7-AF60-D4E2202C5D56}" presName="childText" presStyleLbl="conFgAcc1" presStyleIdx="3" presStyleCnt="4">
        <dgm:presLayoutVars>
          <dgm:bulletEnabled val="1"/>
        </dgm:presLayoutVars>
      </dgm:prSet>
      <dgm:spPr/>
    </dgm:pt>
  </dgm:ptLst>
  <dgm:cxnLst>
    <dgm:cxn modelId="{B4D8380D-4B01-4A3F-B487-48FEC8748384}" srcId="{FBDD58BD-8349-47ED-AE60-ED48355B863E}" destId="{C186468A-839D-472C-AEB6-1CDD09F444F2}" srcOrd="2" destOrd="0" parTransId="{8561F044-3DD7-4780-89AB-1568ED239741}" sibTransId="{EADCE169-4454-47E1-9D5A-C44B27A9C7B8}"/>
    <dgm:cxn modelId="{7AB0BC18-AB1D-4863-9FAD-1217C1B37731}" type="presOf" srcId="{C186468A-839D-472C-AEB6-1CDD09F444F2}" destId="{A8D7638C-D3BD-49F9-B5CD-200FB9333121}" srcOrd="1" destOrd="0" presId="urn:microsoft.com/office/officeart/2005/8/layout/list1"/>
    <dgm:cxn modelId="{BF7BC831-EB14-4F5A-A654-A5F4E98D56B8}" srcId="{FBDD58BD-8349-47ED-AE60-ED48355B863E}" destId="{E2E9E425-4D13-4AC7-AF60-D4E2202C5D56}" srcOrd="3" destOrd="0" parTransId="{397060B5-E7BA-4EB4-840D-42A4FA72D704}" sibTransId="{A217168E-F032-4A68-8AA8-A08E85F7C804}"/>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FBD84564-3CB0-4D5C-8931-2E7AFFE70572}" type="presOf" srcId="{E2E9E425-4D13-4AC7-AF60-D4E2202C5D56}" destId="{C03A53D2-CD01-4F7D-97B3-1697CF988B0E}" srcOrd="0" destOrd="0" presId="urn:microsoft.com/office/officeart/2005/8/layout/list1"/>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EE151FB7-9AC4-440D-AD8C-FA9A13AAB11D}" type="presOf" srcId="{E2E9E425-4D13-4AC7-AF60-D4E2202C5D56}" destId="{FCA5BC69-3BC3-4E75-A607-9DF1D276C6C0}" srcOrd="1"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673015EE-4329-4050-B168-C1D9B1D8ACBF}" type="presParOf" srcId="{639F4090-9AE3-429F-9D98-1055173C895C}" destId="{8F726708-11AB-4EA5-A1CF-6CE0F8A27553}" srcOrd="8"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9" destOrd="0" presId="urn:microsoft.com/office/officeart/2005/8/layout/list1"/>
    <dgm:cxn modelId="{57B0EE6E-305A-48A1-82AB-5BBA9F121D77}" type="presParOf" srcId="{639F4090-9AE3-429F-9D98-1055173C895C}" destId="{404413AF-8826-4130-B733-494ECD3877B1}" srcOrd="10" destOrd="0" presId="urn:microsoft.com/office/officeart/2005/8/layout/list1"/>
    <dgm:cxn modelId="{80922DF4-6752-4874-968C-BB410747AF5D}" type="presParOf" srcId="{639F4090-9AE3-429F-9D98-1055173C895C}" destId="{7622A6CA-7EE6-4C68-A4AC-D661030013E6}" srcOrd="11" destOrd="0" presId="urn:microsoft.com/office/officeart/2005/8/layout/list1"/>
    <dgm:cxn modelId="{090DF774-1F83-452D-86D1-BA4976663AF7}" type="presParOf" srcId="{639F4090-9AE3-429F-9D98-1055173C895C}" destId="{83E88903-F125-42B9-8191-BE899BC5F4CC}" srcOrd="12" destOrd="0" presId="urn:microsoft.com/office/officeart/2005/8/layout/list1"/>
    <dgm:cxn modelId="{528CBD21-4B0C-471F-BE5A-04637CC3DEBE}" type="presParOf" srcId="{83E88903-F125-42B9-8191-BE899BC5F4CC}" destId="{C03A53D2-CD01-4F7D-97B3-1697CF988B0E}" srcOrd="0" destOrd="0" presId="urn:microsoft.com/office/officeart/2005/8/layout/list1"/>
    <dgm:cxn modelId="{29CC5961-69A9-44D3-9813-2BA5AAE8654B}" type="presParOf" srcId="{83E88903-F125-42B9-8191-BE899BC5F4CC}" destId="{FCA5BC69-3BC3-4E75-A607-9DF1D276C6C0}" srcOrd="1" destOrd="0" presId="urn:microsoft.com/office/officeart/2005/8/layout/list1"/>
    <dgm:cxn modelId="{AA4669A8-ED14-45B0-9118-AC3BD3A32E18}" type="presParOf" srcId="{639F4090-9AE3-429F-9D98-1055173C895C}" destId="{11EFEAFD-81ED-467D-B647-4B5FCF9E2B2E}" srcOrd="13" destOrd="0" presId="urn:microsoft.com/office/officeart/2005/8/layout/list1"/>
    <dgm:cxn modelId="{2831FA63-574A-4F0B-81EB-FD775EF95B60}" type="presParOf" srcId="{639F4090-9AE3-429F-9D98-1055173C895C}" destId="{BA7A7DBD-9BFA-41E0-AA29-BE57A82C8F4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vi-VN" sz="2000">
              <a:latin typeface="Times New Roman" panose="02020603050405020304" pitchFamily="18" charset="0"/>
              <a:cs typeface="Times New Roman" panose="02020603050405020304" pitchFamily="18" charset="0"/>
            </a:rPr>
            <a:t>Named Semaphore</a:t>
          </a:r>
          <a:endParaRPr lang="en-US" sz="2000">
            <a:latin typeface="Times New Roman" panose="02020603050405020304" pitchFamily="18" charset="0"/>
            <a:cs typeface="Times New Roman" panose="02020603050405020304" pitchFamily="18" charset="0"/>
          </a:endParaRP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vi-VN" sz="1800">
              <a:latin typeface="Times New Roman" panose="02020603050405020304" pitchFamily="18" charset="0"/>
              <a:cs typeface="Times New Roman" panose="02020603050405020304" pitchFamily="18" charset="0"/>
            </a:rPr>
            <a:t>So sánh vs các cơ chế IPC khác</a:t>
          </a:r>
          <a:endParaRPr lang="en-US" sz="1800"/>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vi-VN" sz="2000">
              <a:latin typeface="Times New Roman" panose="02020603050405020304" pitchFamily="18" charset="0"/>
              <a:cs typeface="Times New Roman" panose="02020603050405020304" pitchFamily="18" charset="0"/>
            </a:rPr>
            <a:t>Unamed Semaphore</a:t>
          </a:r>
          <a:endParaRPr lang="en-US" sz="2000">
            <a:latin typeface="Times New Roman" panose="02020603050405020304" pitchFamily="18" charset="0"/>
            <a:cs typeface="Times New Roman" panose="02020603050405020304" pitchFamily="18" charset="0"/>
          </a:endParaRP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485855"/>
          <a:ext cx="6700638"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23838" y="69494"/>
          <a:ext cx="5468826"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1. </a:t>
          </a:r>
          <a:r>
            <a:rPr lang="vi-VN" sz="1800" b="1" kern="1200">
              <a:latin typeface="Arial" panose="020B0604020202020204" pitchFamily="34" charset="0"/>
              <a:cs typeface="Arial" panose="020B0604020202020204" pitchFamily="34" charset="0"/>
            </a:rPr>
            <a:t>Giới thiệu</a:t>
          </a:r>
          <a:endParaRPr lang="en-US" sz="1800" b="1" kern="1200">
            <a:latin typeface="Arial" panose="020B0604020202020204" pitchFamily="34" charset="0"/>
            <a:cs typeface="Arial" panose="020B0604020202020204" pitchFamily="34" charset="0"/>
          </a:endParaRPr>
        </a:p>
      </dsp:txBody>
      <dsp:txXfrm>
        <a:off x="368510" y="114166"/>
        <a:ext cx="5379482" cy="825776"/>
      </dsp:txXfrm>
    </dsp:sp>
    <dsp:sp modelId="{3DE4A7C3-0719-416D-87FC-6D61BCD93860}">
      <dsp:nvSpPr>
        <dsp:cNvPr id="0" name=""/>
        <dsp:cNvSpPr/>
      </dsp:nvSpPr>
      <dsp:spPr>
        <a:xfrm>
          <a:off x="0" y="1892015"/>
          <a:ext cx="6700638" cy="781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23838" y="1475654"/>
          <a:ext cx="5468826" cy="9151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2. Semaphore Operation</a:t>
          </a:r>
          <a:endParaRPr lang="en-US" sz="1800" b="0" kern="1200">
            <a:latin typeface="Arial" panose="020B0604020202020204" pitchFamily="34" charset="0"/>
            <a:cs typeface="Arial" panose="020B0604020202020204" pitchFamily="34" charset="0"/>
          </a:endParaRPr>
        </a:p>
      </dsp:txBody>
      <dsp:txXfrm>
        <a:off x="368510" y="1520326"/>
        <a:ext cx="5379482" cy="825776"/>
      </dsp:txXfrm>
    </dsp:sp>
    <dsp:sp modelId="{404413AF-8826-4130-B733-494ECD3877B1}">
      <dsp:nvSpPr>
        <dsp:cNvPr id="0" name=""/>
        <dsp:cNvSpPr/>
      </dsp:nvSpPr>
      <dsp:spPr>
        <a:xfrm>
          <a:off x="0" y="3298176"/>
          <a:ext cx="6700638" cy="781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7638C-D3BD-49F9-B5CD-200FB9333121}">
      <dsp:nvSpPr>
        <dsp:cNvPr id="0" name=""/>
        <dsp:cNvSpPr/>
      </dsp:nvSpPr>
      <dsp:spPr>
        <a:xfrm>
          <a:off x="369429" y="2881814"/>
          <a:ext cx="5468826" cy="9151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3.  Named Semaphore</a:t>
          </a:r>
        </a:p>
      </dsp:txBody>
      <dsp:txXfrm>
        <a:off x="414101" y="2926486"/>
        <a:ext cx="5379482" cy="825776"/>
      </dsp:txXfrm>
    </dsp:sp>
    <dsp:sp modelId="{BA7A7DBD-9BFA-41E0-AA29-BE57A82C8F4E}">
      <dsp:nvSpPr>
        <dsp:cNvPr id="0" name=""/>
        <dsp:cNvSpPr/>
      </dsp:nvSpPr>
      <dsp:spPr>
        <a:xfrm>
          <a:off x="0" y="4704335"/>
          <a:ext cx="6700638" cy="781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5BC69-3BC3-4E75-A607-9DF1D276C6C0}">
      <dsp:nvSpPr>
        <dsp:cNvPr id="0" name=""/>
        <dsp:cNvSpPr/>
      </dsp:nvSpPr>
      <dsp:spPr>
        <a:xfrm>
          <a:off x="323838" y="4287974"/>
          <a:ext cx="5468826" cy="9151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4. Unnamed Semaphore</a:t>
          </a:r>
        </a:p>
      </dsp:txBody>
      <dsp:txXfrm>
        <a:off x="368510" y="4332646"/>
        <a:ext cx="5379482"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66311" y="483676"/>
          <a:ext cx="2355080" cy="45174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vi-VN" sz="2000" kern="1200">
              <a:latin typeface="Times New Roman" panose="02020603050405020304" pitchFamily="18" charset="0"/>
              <a:cs typeface="Times New Roman" panose="02020603050405020304" pitchFamily="18" charset="0"/>
            </a:rPr>
            <a:t>Named Semaphore</a:t>
          </a:r>
          <a:endParaRPr lang="en-US" sz="2000" kern="1200">
            <a:latin typeface="Times New Roman" panose="02020603050405020304" pitchFamily="18" charset="0"/>
            <a:cs typeface="Times New Roman" panose="02020603050405020304" pitchFamily="18" charset="0"/>
          </a:endParaRPr>
        </a:p>
      </dsp:txBody>
      <dsp:txXfrm>
        <a:off x="66311" y="2290637"/>
        <a:ext cx="2355080" cy="2710440"/>
      </dsp:txXfrm>
    </dsp:sp>
    <dsp:sp modelId="{EDDDBBFC-9F8C-4602-B020-EFB93D3EFEA9}">
      <dsp:nvSpPr>
        <dsp:cNvPr id="0" name=""/>
        <dsp:cNvSpPr/>
      </dsp:nvSpPr>
      <dsp:spPr>
        <a:xfrm>
          <a:off x="581"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581" y="1336507"/>
        <a:ext cx="2355080" cy="1130438"/>
      </dsp:txXfrm>
    </dsp:sp>
    <dsp:sp modelId="{733AE746-1730-4723-8E26-4D4FF2A04066}">
      <dsp:nvSpPr>
        <dsp:cNvPr id="0" name=""/>
        <dsp:cNvSpPr/>
      </dsp:nvSpPr>
      <dsp:spPr>
        <a:xfrm>
          <a:off x="2544067" y="490855"/>
          <a:ext cx="2355080" cy="451740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vi-VN" sz="2000" kern="1200">
              <a:latin typeface="Times New Roman" panose="02020603050405020304" pitchFamily="18" charset="0"/>
              <a:cs typeface="Times New Roman" panose="02020603050405020304" pitchFamily="18" charset="0"/>
            </a:rPr>
            <a:t>Unamed Semaphore</a:t>
          </a:r>
          <a:endParaRPr lang="en-US" sz="2000" kern="1200">
            <a:latin typeface="Times New Roman" panose="02020603050405020304" pitchFamily="18" charset="0"/>
            <a:cs typeface="Times New Roman" panose="02020603050405020304" pitchFamily="18" charset="0"/>
          </a:endParaRPr>
        </a:p>
      </dsp:txBody>
      <dsp:txXfrm>
        <a:off x="2544067" y="2297815"/>
        <a:ext cx="2355080" cy="2710440"/>
      </dsp:txXfrm>
    </dsp:sp>
    <dsp:sp modelId="{A470C0E5-C7B0-43E0-AB94-D0F3941DCFF9}">
      <dsp:nvSpPr>
        <dsp:cNvPr id="0" name=""/>
        <dsp:cNvSpPr/>
      </dsp:nvSpPr>
      <dsp:spPr>
        <a:xfrm>
          <a:off x="2544067"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44067" y="1336507"/>
        <a:ext cx="2355080" cy="1130438"/>
      </dsp:txXfrm>
    </dsp:sp>
    <dsp:sp modelId="{0C24FF75-019D-466C-B96D-B8AEEABA60C6}">
      <dsp:nvSpPr>
        <dsp:cNvPr id="0" name=""/>
        <dsp:cNvSpPr/>
      </dsp:nvSpPr>
      <dsp:spPr>
        <a:xfrm>
          <a:off x="5088135" y="485513"/>
          <a:ext cx="2355080" cy="45174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vi-VN" sz="1800" kern="1200">
              <a:latin typeface="Times New Roman" panose="02020603050405020304" pitchFamily="18" charset="0"/>
              <a:cs typeface="Times New Roman" panose="02020603050405020304" pitchFamily="18" charset="0"/>
            </a:rPr>
            <a:t>So sánh vs các cơ chế IPC khác</a:t>
          </a:r>
          <a:endParaRPr lang="en-US" sz="1800" kern="1200"/>
        </a:p>
      </dsp:txBody>
      <dsp:txXfrm>
        <a:off x="5088135" y="2292474"/>
        <a:ext cx="2355080" cy="2710440"/>
      </dsp:txXfrm>
    </dsp:sp>
    <dsp:sp modelId="{E82F70F2-2634-4B67-A53A-ABDDF116600F}">
      <dsp:nvSpPr>
        <dsp:cNvPr id="0" name=""/>
        <dsp:cNvSpPr/>
      </dsp:nvSpPr>
      <dsp:spPr>
        <a:xfrm>
          <a:off x="5087554"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087554" y="1336507"/>
        <a:ext cx="2355080" cy="11304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B7074-F127-427A-AE94-FCD466A8A822}"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68CEA-DDEE-4D1B-B102-8B93275FCB58}" type="slidenum">
              <a:rPr lang="en-US" smtClean="0"/>
              <a:t>‹#›</a:t>
            </a:fld>
            <a:endParaRPr lang="en-US"/>
          </a:p>
        </p:txBody>
      </p:sp>
    </p:spTree>
    <p:extLst>
      <p:ext uri="{BB962C8B-B14F-4D97-AF65-F5344CB8AC3E}">
        <p14:creationId xmlns:p14="http://schemas.microsoft.com/office/powerpoint/2010/main" val="78184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303928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113310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304274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27819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404175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3742758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7068CEA-DDEE-4D1B-B102-8B93275FCB58}" type="slidenum">
              <a:rPr lang="en-US" smtClean="0"/>
              <a:t>16</a:t>
            </a:fld>
            <a:endParaRPr lang="en-US"/>
          </a:p>
        </p:txBody>
      </p:sp>
    </p:spTree>
    <p:extLst>
      <p:ext uri="{BB962C8B-B14F-4D97-AF65-F5344CB8AC3E}">
        <p14:creationId xmlns:p14="http://schemas.microsoft.com/office/powerpoint/2010/main" val="120616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r>
              <a:rPr lang="en-US" sz="1800" b="0" i="0">
                <a:solidFill>
                  <a:srgbClr val="000000"/>
                </a:solidFill>
                <a:effectLst/>
                <a:latin typeface="NewBaskervilleEF-Roman"/>
              </a:rPr>
              <a:t>A semaphore is a kernel-maintained integer whose value is restricted to being</a:t>
            </a:r>
            <a:br>
              <a:rPr lang="en-US" sz="1800" b="0" i="0">
                <a:solidFill>
                  <a:srgbClr val="000000"/>
                </a:solidFill>
                <a:effectLst/>
                <a:latin typeface="NewBaskervilleEF-Roman"/>
              </a:rPr>
            </a:br>
            <a:r>
              <a:rPr lang="en-US" sz="1800" b="0" i="0">
                <a:solidFill>
                  <a:srgbClr val="000000"/>
                </a:solidFill>
                <a:effectLst/>
                <a:latin typeface="NewBaskervilleEF-Roman"/>
              </a:rPr>
              <a:t>greater than or equal to 0. Various operations (i.e., system calls) can be performed</a:t>
            </a:r>
            <a:br>
              <a:rPr lang="en-US" sz="1800" b="0" i="0">
                <a:solidFill>
                  <a:srgbClr val="000000"/>
                </a:solidFill>
                <a:effectLst/>
                <a:latin typeface="NewBaskervilleEF-Roman"/>
              </a:rPr>
            </a:br>
            <a:r>
              <a:rPr lang="en-US" sz="1800" b="0" i="0">
                <a:solidFill>
                  <a:srgbClr val="000000"/>
                </a:solidFill>
                <a:effectLst/>
                <a:latin typeface="NewBaskervilleEF-Roman"/>
              </a:rPr>
              <a:t>on a semaphore, including the following:</a:t>
            </a:r>
            <a:r>
              <a:rPr lang="en-US"/>
              <a:t> </a:t>
            </a:r>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305944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7620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59427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80982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1415726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138014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90784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4CE-5FC3-438B-85BE-18E09B7DF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00FD1-AF82-4A28-8582-70D25692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56210-B119-475F-AB91-35F0ACAE22C0}"/>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651FA2B8-C5DA-4EAC-B903-8744F66F9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32A04-BA2D-4CE3-9CA6-3680EC8BA78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12571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DF0-F561-45B1-A651-7EB667DCF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C4759-8D42-4AE1-9C63-895B19CBC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CE2F-8B49-4885-9F4B-9939FCE92C6A}"/>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674BF14D-B159-4819-BF93-A87CD411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7F68D-AE96-490C-A3E5-A2EF717D5BB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04720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E9421-24F0-4D6F-90C1-74F8961B2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FBCDA-4BA8-4007-AA4A-5AA387D04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FD4A0-B18F-449B-8188-C823CAD9910B}"/>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B1ACCBD0-31A8-4E7D-AEE4-F6D9DB47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5308F-CBAA-41F5-89C5-A0AC3836463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66275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59E9-B86F-42F1-A75C-84F77ABE7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81810-1AFC-46DA-99ED-6CF62D1A0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FC9F-A584-4837-B267-7AC86853AFD1}"/>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C94BE694-486E-41E2-87B2-2624C927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A32E-A3DB-4BEA-8EA3-751757664021}"/>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71712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7AFC-1252-4567-8553-E624ED798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2F4C7-D281-4DCA-8BBD-A0C69F61D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6B86-B576-4BF9-8768-A919BE950C13}"/>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3EBC5BF3-246B-4F06-A6E1-BF62DFDE2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B08F1-1E24-44E8-984E-8A19810D8EE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731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4F7C-5C0C-43C0-A654-D5CF9E1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47748B-DFF5-492A-98F9-D221A0BF2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06C4-F68D-4839-AF17-8AD75A50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39C0D-08D3-4B7E-B398-9A9F43B1FF85}"/>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6" name="Footer Placeholder 5">
            <a:extLst>
              <a:ext uri="{FF2B5EF4-FFF2-40B4-BE49-F238E27FC236}">
                <a16:creationId xmlns:a16="http://schemas.microsoft.com/office/drawing/2014/main" id="{ADBC37F5-ACBE-4CF6-B64D-FF554CCA2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C501-D2E8-4AC4-BE8D-C447D4EE384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19980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AEE-1066-4813-A413-FF7FB1D63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34ED4-96A5-4A7D-ABEF-85CAFDE0F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E9D62-AA4D-4E8B-93EF-6719E039F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74B0A-5C78-439B-AF4E-2F98A825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B1C2D-C8A9-47E3-A5A9-7BF36A5F3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D11B-D620-4112-984B-712D06CF169A}"/>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8" name="Footer Placeholder 7">
            <a:extLst>
              <a:ext uri="{FF2B5EF4-FFF2-40B4-BE49-F238E27FC236}">
                <a16:creationId xmlns:a16="http://schemas.microsoft.com/office/drawing/2014/main" id="{C91592A8-68A6-4A50-9CCC-0473B490F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853D3-2BEC-43B7-8760-E307DD47743E}"/>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46978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9E78-62F0-4A81-924A-0A5056DF3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056146-4FCC-4ADA-AB24-51188AAF122D}"/>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4" name="Footer Placeholder 3">
            <a:extLst>
              <a:ext uri="{FF2B5EF4-FFF2-40B4-BE49-F238E27FC236}">
                <a16:creationId xmlns:a16="http://schemas.microsoft.com/office/drawing/2014/main" id="{8BA0FFC4-3C2D-4E42-9BBF-9CE16A254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26DF0-9A13-4F5F-BBBD-B45B09B6B76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247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31DAA-1EA0-4388-95E5-56DBE56CF0E3}"/>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3" name="Footer Placeholder 2">
            <a:extLst>
              <a:ext uri="{FF2B5EF4-FFF2-40B4-BE49-F238E27FC236}">
                <a16:creationId xmlns:a16="http://schemas.microsoft.com/office/drawing/2014/main" id="{0C289502-351D-4DC9-B598-107E41FF5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0765F-7A9E-4CC2-AF09-74C19EEC1552}"/>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79355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99D-2165-4E09-B7A3-98050B58A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68EB0-97E6-47F4-A6A8-3BE4CBFD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56F0A-86A3-4354-8067-C8BECB4DB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66263-97A6-417D-9D8E-46EC9DA3E1DB}"/>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6" name="Footer Placeholder 5">
            <a:extLst>
              <a:ext uri="{FF2B5EF4-FFF2-40B4-BE49-F238E27FC236}">
                <a16:creationId xmlns:a16="http://schemas.microsoft.com/office/drawing/2014/main" id="{70C02EF7-45D3-4301-9B76-92842CA32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97F22-1D7F-4CF4-8DD3-81D3324A549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2842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627B-EC23-4346-BE70-160BDF4D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33ACF-E024-4EDC-A32E-C45EE1E18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64509-3C70-41DD-A283-56D2E667F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A6C5D-18BD-4D4B-8AB0-1A291C6634CC}"/>
              </a:ext>
            </a:extLst>
          </p:cNvPr>
          <p:cNvSpPr>
            <a:spLocks noGrp="1"/>
          </p:cNvSpPr>
          <p:nvPr>
            <p:ph type="dt" sz="half" idx="10"/>
          </p:nvPr>
        </p:nvSpPr>
        <p:spPr/>
        <p:txBody>
          <a:bodyPr/>
          <a:lstStyle/>
          <a:p>
            <a:fld id="{C719D54A-7B07-4A58-A09F-8758F5AF49B3}" type="datetimeFigureOut">
              <a:rPr lang="en-US" smtClean="0"/>
              <a:t>3/7/2022</a:t>
            </a:fld>
            <a:endParaRPr lang="en-US"/>
          </a:p>
        </p:txBody>
      </p:sp>
      <p:sp>
        <p:nvSpPr>
          <p:cNvPr id="6" name="Footer Placeholder 5">
            <a:extLst>
              <a:ext uri="{FF2B5EF4-FFF2-40B4-BE49-F238E27FC236}">
                <a16:creationId xmlns:a16="http://schemas.microsoft.com/office/drawing/2014/main" id="{CEB10D4A-6585-4A1D-81DC-F3F7EC8C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5DFC4-0A8C-4B1E-AAF2-B28CAAE17F6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9425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F321-9C57-4F3B-B709-757EF2BB9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90CCA-A42E-4E7A-97E2-6D4995BA8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0FB21-7663-4C48-92A0-321B44146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54A-7B07-4A58-A09F-8758F5AF49B3}" type="datetimeFigureOut">
              <a:rPr lang="en-US" smtClean="0"/>
              <a:t>3/7/2022</a:t>
            </a:fld>
            <a:endParaRPr lang="en-US"/>
          </a:p>
        </p:txBody>
      </p:sp>
      <p:sp>
        <p:nvSpPr>
          <p:cNvPr id="5" name="Footer Placeholder 4">
            <a:extLst>
              <a:ext uri="{FF2B5EF4-FFF2-40B4-BE49-F238E27FC236}">
                <a16:creationId xmlns:a16="http://schemas.microsoft.com/office/drawing/2014/main" id="{BCF36DDD-C532-4569-ADB8-692A19FD3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91D1B8-DB96-4DEB-A87A-3DFFE769D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193A-FD4C-4FD4-A3A5-512E42806CB2}" type="slidenum">
              <a:rPr lang="en-US" smtClean="0"/>
              <a:t>‹#›</a:t>
            </a:fld>
            <a:endParaRPr lang="en-US"/>
          </a:p>
        </p:txBody>
      </p:sp>
    </p:spTree>
    <p:extLst>
      <p:ext uri="{BB962C8B-B14F-4D97-AF65-F5344CB8AC3E}">
        <p14:creationId xmlns:p14="http://schemas.microsoft.com/office/powerpoint/2010/main" val="9504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Times New Roman" panose="02020603050405020304" pitchFamily="18" charset="0"/>
                <a:ea typeface="+mj-ea"/>
                <a:cs typeface="Times New Roman" panose="02020603050405020304" pitchFamily="18" charset="0"/>
              </a:rPr>
              <a:t>Semaphore</a:t>
            </a:r>
            <a:endParaRPr lang="en-US" sz="4800" b="1" kern="1200">
              <a:solidFill>
                <a:schemeClr val="tx1"/>
              </a:solidFill>
              <a:latin typeface="Times New Roman" panose="02020603050405020304" pitchFamily="18" charset="0"/>
              <a:ea typeface="+mj-ea"/>
              <a:cs typeface="Times New Roman" panose="02020603050405020304" pitchFamily="18" charset="0"/>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3. 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7"/>
            <a:ext cx="5571074" cy="4090567"/>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3.1 Opening named semaphore </a:t>
            </a:r>
          </a:p>
          <a:p>
            <a:pPr marL="457200"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s</a:t>
            </a:r>
            <a:r>
              <a:rPr lang="en-US" sz="1800">
                <a:effectLst/>
                <a:latin typeface="Times New Roman" panose="02020603050405020304" pitchFamily="18" charset="0"/>
                <a:ea typeface="Times New Roman" panose="02020603050405020304" pitchFamily="18" charset="0"/>
              </a:rPr>
              <a:t>em_open() được sử dụng để tạo một semaphore mới hoặc mở một semaphore đang tồn tại.</a:t>
            </a:r>
            <a:endParaRPr lang="vi-VN" sz="1800">
              <a:effectLst/>
              <a:latin typeface="Times New Roman" panose="02020603050405020304" pitchFamily="18" charset="0"/>
              <a:ea typeface="Times New Roman" panose="02020603050405020304" pitchFamily="18" charset="0"/>
            </a:endParaRPr>
          </a:p>
          <a:p>
            <a:pPr marL="914400" lvl="1"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name: tên định danh semaphore. Mỗi tên liên kết với một semaphore object.</a:t>
            </a:r>
          </a:p>
          <a:p>
            <a:pPr marL="914400" lvl="1"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o</a:t>
            </a:r>
            <a:r>
              <a:rPr lang="vi-VN">
                <a:effectLst/>
                <a:latin typeface="Times New Roman" panose="02020603050405020304" pitchFamily="18" charset="0"/>
                <a:ea typeface="Times New Roman" panose="02020603050405020304" pitchFamily="18" charset="0"/>
              </a:rPr>
              <a:t>fla</a:t>
            </a:r>
            <a:r>
              <a:rPr lang="vi-VN">
                <a:latin typeface="Times New Roman" panose="02020603050405020304" pitchFamily="18" charset="0"/>
                <a:ea typeface="Times New Roman" panose="02020603050405020304" pitchFamily="18" charset="0"/>
              </a:rPr>
              <a:t>g: cho biết mode hoạt động của sem_open().</a:t>
            </a:r>
          </a:p>
          <a:p>
            <a:pPr marL="1371600" lvl="2" indent="-342900">
              <a:lnSpc>
                <a:spcPct val="90000"/>
              </a:lnSpc>
              <a:spcAft>
                <a:spcPts val="6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0: mở một semaphore đang tồn tại.</a:t>
            </a:r>
          </a:p>
          <a:p>
            <a:pPr marL="1371600" lvl="2" indent="-342900">
              <a:lnSpc>
                <a:spcPct val="90000"/>
              </a:lnSpc>
              <a:spcAft>
                <a:spcPts val="6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O_CREAT: tạo một semaphore mới.</a:t>
            </a:r>
          </a:p>
          <a:p>
            <a:pPr marL="1371600" lvl="2" indent="-342900">
              <a:lnSpc>
                <a:spcPct val="90000"/>
              </a:lnSpc>
              <a:spcAft>
                <a:spcPts val="6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O_CREAT và O_EXCL: tạo một semaphore mới và trả về lỗi nếu đã tồn tại semaphore liên kết với tên được đưa ra</a:t>
            </a:r>
            <a:endParaRPr lang="en-US">
              <a:effectLst/>
              <a:latin typeface="Times New Roman" panose="02020603050405020304" pitchFamily="18" charset="0"/>
              <a:ea typeface="Times New Roman" panose="02020603050405020304" pitchFamily="18" charset="0"/>
            </a:endParaRPr>
          </a:p>
          <a:p>
            <a:pPr marL="457200" indent="-342900">
              <a:lnSpc>
                <a:spcPct val="90000"/>
              </a:lnSpc>
              <a:spcAft>
                <a:spcPts val="600"/>
              </a:spcAft>
              <a:buFont typeface="Arial" panose="020B0604020202020204" pitchFamily="34" charset="0"/>
              <a:buChar char="•"/>
            </a:pPr>
            <a:endParaRPr lang="en-US" sz="2000">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47509943-FBA1-4F6D-A3D1-9B5F0EA54CDE}"/>
              </a:ext>
            </a:extLst>
          </p:cNvPr>
          <p:cNvPicPr>
            <a:picLocks noChangeAspect="1"/>
          </p:cNvPicPr>
          <p:nvPr/>
        </p:nvPicPr>
        <p:blipFill>
          <a:blip r:embed="rId3"/>
          <a:stretch>
            <a:fillRect/>
          </a:stretch>
        </p:blipFill>
        <p:spPr>
          <a:xfrm>
            <a:off x="6111911" y="2619262"/>
            <a:ext cx="5742732" cy="161947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301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3. 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7"/>
            <a:ext cx="5066048" cy="4090567"/>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3.1 Opening named semaphore </a:t>
            </a:r>
          </a:p>
          <a:p>
            <a:pPr marL="457200" indent="-342900">
              <a:lnSpc>
                <a:spcPct val="90000"/>
              </a:lnSpc>
              <a:spcAft>
                <a:spcPts val="600"/>
              </a:spcAft>
              <a:buFont typeface="Arial" panose="020B0604020202020204" pitchFamily="34" charset="0"/>
              <a:buChar char="•"/>
            </a:pPr>
            <a:r>
              <a:rPr lang="en-US">
                <a:effectLst/>
                <a:latin typeface="Times New Roman" panose="02020603050405020304" pitchFamily="18" charset="0"/>
                <a:ea typeface="Times New Roman" panose="02020603050405020304" pitchFamily="18" charset="0"/>
              </a:rPr>
              <a:t>Nếu O_CREAT được sử dụng thì 2 đối số nữa sẽ được dùng cho sem_open()</a:t>
            </a:r>
            <a:endParaRPr lang="vi-VN">
              <a:latin typeface="Times New Roman" panose="02020603050405020304" pitchFamily="18" charset="0"/>
              <a:ea typeface="Times New Roman" panose="02020603050405020304" pitchFamily="18" charset="0"/>
            </a:endParaRPr>
          </a:p>
          <a:p>
            <a:pPr marL="914400" lvl="1"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m</a:t>
            </a:r>
            <a:r>
              <a:rPr lang="vi-VN">
                <a:effectLst/>
                <a:latin typeface="Times New Roman" panose="02020603050405020304" pitchFamily="18" charset="0"/>
                <a:ea typeface="Times New Roman" panose="02020603050405020304" pitchFamily="18" charset="0"/>
              </a:rPr>
              <a:t>ode: </a:t>
            </a:r>
            <a:r>
              <a:rPr lang="en-US">
                <a:effectLst/>
                <a:latin typeface="Times New Roman" panose="02020603050405020304" pitchFamily="18" charset="0"/>
                <a:ea typeface="Times New Roman" panose="02020603050405020304" pitchFamily="18" charset="0"/>
              </a:rPr>
              <a:t>giá trị quyền của semaphore được tạo ra, giống như set quyền cho file (ví dụ full quyền r/w 0666).</a:t>
            </a:r>
          </a:p>
          <a:p>
            <a:pPr marL="914400" lvl="1"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value: </a:t>
            </a:r>
            <a:r>
              <a:rPr lang="en-US" sz="1800">
                <a:effectLst/>
                <a:latin typeface="Times New Roman" panose="02020603050405020304" pitchFamily="18" charset="0"/>
                <a:ea typeface="Times New Roman" panose="02020603050405020304" pitchFamily="18" charset="0"/>
              </a:rPr>
              <a:t>giá trị khởi tạo cho semaphore, là nguyên (&gt;=0). </a:t>
            </a:r>
            <a:endParaRPr lang="en-US" sz="2000">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743ED2C9-5FB5-46C0-920F-69CAAFF3AA28}"/>
              </a:ext>
            </a:extLst>
          </p:cNvPr>
          <p:cNvPicPr>
            <a:picLocks noChangeAspect="1"/>
          </p:cNvPicPr>
          <p:nvPr/>
        </p:nvPicPr>
        <p:blipFill>
          <a:blip r:embed="rId3"/>
          <a:stretch>
            <a:fillRect/>
          </a:stretch>
        </p:blipFill>
        <p:spPr>
          <a:xfrm>
            <a:off x="6283571" y="2622017"/>
            <a:ext cx="5571074" cy="3286125"/>
          </a:xfrm>
          <a:prstGeom prst="rect">
            <a:avLst/>
          </a:prstGeom>
        </p:spPr>
      </p:pic>
    </p:spTree>
    <p:extLst>
      <p:ext uri="{BB962C8B-B14F-4D97-AF65-F5344CB8AC3E}">
        <p14:creationId xmlns:p14="http://schemas.microsoft.com/office/powerpoint/2010/main" val="122827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3. 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088753"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3.2 Closing named semaphore </a:t>
            </a:r>
          </a:p>
          <a:p>
            <a:pPr marL="457200" indent="-342900">
              <a:lnSpc>
                <a:spcPct val="90000"/>
              </a:lnSpc>
              <a:spcAft>
                <a:spcPts val="6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Khi thực hiện sem_open() thì semaphore sẽ được liên kết với process. </a:t>
            </a:r>
            <a:r>
              <a:rPr lang="vi-VN" sz="1800">
                <a:effectLst/>
                <a:latin typeface="Times New Roman" panose="02020603050405020304" pitchFamily="18" charset="0"/>
                <a:ea typeface="Times New Roman" panose="02020603050405020304" pitchFamily="18" charset="0"/>
              </a:rPr>
              <a:t>H</a:t>
            </a:r>
            <a:r>
              <a:rPr lang="en-US" sz="1800">
                <a:effectLst/>
                <a:latin typeface="Times New Roman" panose="02020603050405020304" pitchFamily="18" charset="0"/>
                <a:ea typeface="Times New Roman" panose="02020603050405020304" pitchFamily="18" charset="0"/>
              </a:rPr>
              <a:t>ệ thống sẽ ghi lại mối liên kết </a:t>
            </a:r>
            <a:r>
              <a:rPr lang="vi-VN" sz="1800">
                <a:effectLst/>
                <a:latin typeface="Times New Roman" panose="02020603050405020304" pitchFamily="18" charset="0"/>
                <a:ea typeface="Times New Roman" panose="02020603050405020304" pitchFamily="18" charset="0"/>
              </a:rPr>
              <a:t>này.</a:t>
            </a:r>
          </a:p>
          <a:p>
            <a:pPr marL="457200" indent="-342900">
              <a:lnSpc>
                <a:spcPct val="90000"/>
              </a:lnSpc>
              <a:spcAft>
                <a:spcPts val="600"/>
              </a:spcAft>
              <a:buFont typeface="Arial" panose="020B0604020202020204" pitchFamily="34" charset="0"/>
              <a:buChar char="•"/>
            </a:pPr>
            <a:r>
              <a:rPr lang="vi-VN">
                <a:latin typeface="Times New Roman" panose="02020603050405020304" pitchFamily="18" charset="0"/>
                <a:ea typeface="Times New Roman" panose="02020603050405020304" pitchFamily="18" charset="0"/>
              </a:rPr>
              <a:t>sem_close() sẽ thực hiện kết thúc mối liên kết trên. G</a:t>
            </a:r>
            <a:r>
              <a:rPr lang="vi-VN" sz="1800">
                <a:effectLst/>
                <a:latin typeface="Times New Roman" panose="02020603050405020304" pitchFamily="18" charset="0"/>
                <a:ea typeface="Times New Roman" panose="02020603050405020304" pitchFamily="18" charset="0"/>
              </a:rPr>
              <a:t>iải phóng bất kỳ tài nguyên nào mà hệ thống đã liên kết với semaphore cho process và giảm số lượng các process tham chiếu đến semaphore.</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A79911B2-E7D0-4CB5-B442-481D3EAD5F9A}"/>
              </a:ext>
            </a:extLst>
          </p:cNvPr>
          <p:cNvPicPr>
            <a:picLocks noChangeAspect="1"/>
          </p:cNvPicPr>
          <p:nvPr/>
        </p:nvPicPr>
        <p:blipFill>
          <a:blip r:embed="rId3"/>
          <a:stretch>
            <a:fillRect/>
          </a:stretch>
        </p:blipFill>
        <p:spPr>
          <a:xfrm>
            <a:off x="6111911" y="2545855"/>
            <a:ext cx="5742732" cy="104789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198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3. 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b="1">
                <a:latin typeface="Calibri (Body)"/>
              </a:rPr>
              <a:t>3.3 Removing named semaphore</a:t>
            </a:r>
          </a:p>
          <a:p>
            <a:pPr marL="457200" indent="-342900">
              <a:lnSpc>
                <a:spcPct val="90000"/>
              </a:lnSpc>
              <a:spcAft>
                <a:spcPts val="600"/>
              </a:spcAft>
              <a:buFont typeface="Arial" panose="020B0604020202020204" pitchFamily="34" charset="0"/>
              <a:buChar char="•"/>
            </a:pPr>
            <a:r>
              <a:rPr lang="vi-VN">
                <a:latin typeface="Calibri (Body)"/>
                <a:cs typeface="Times New Roman" panose="02020603050405020304" pitchFamily="18" charset="0"/>
              </a:rPr>
              <a:t>Hàm sem_unlink () xóa semaphore được xác định bằng name và đánh dấu semaphore sẽ bị hủy sau khi tất cả các process ngừng sử dụng nó.</a:t>
            </a:r>
          </a:p>
          <a:p>
            <a:pPr marL="457200" indent="-342900">
              <a:lnSpc>
                <a:spcPct val="90000"/>
              </a:lnSpc>
              <a:spcAft>
                <a:spcPts val="600"/>
              </a:spcAft>
              <a:buFont typeface="Arial" panose="020B0604020202020204" pitchFamily="34" charset="0"/>
              <a:buChar char="•"/>
            </a:pPr>
            <a:r>
              <a:rPr lang="vi-VN">
                <a:latin typeface="Calibri (Body)"/>
                <a:cs typeface="Times New Roman" panose="02020603050405020304" pitchFamily="18" charset="0"/>
              </a:rPr>
              <a:t>Tức là semaphore sẽ bị hủy khi tất cả tiến trình sử dụng nó gọi sem_close().</a:t>
            </a: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3E324EB1-B715-412C-B96D-596EEDA70DDF}"/>
              </a:ext>
            </a:extLst>
          </p:cNvPr>
          <p:cNvPicPr>
            <a:picLocks noChangeAspect="1"/>
          </p:cNvPicPr>
          <p:nvPr/>
        </p:nvPicPr>
        <p:blipFill>
          <a:blip r:embed="rId3"/>
          <a:stretch>
            <a:fillRect/>
          </a:stretch>
        </p:blipFill>
        <p:spPr>
          <a:xfrm>
            <a:off x="6111911" y="2531565"/>
            <a:ext cx="5742732" cy="10764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885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78705" cy="1087819"/>
          </a:xfrm>
          <a:prstGeom prst="rect">
            <a:avLst/>
          </a:prstGeom>
        </p:spPr>
        <p:txBody>
          <a:bodyPr vert="horz" lIns="91440" tIns="45720" rIns="91440" bIns="45720" rtlCol="0" anchor="b">
            <a:normAutofit/>
          </a:bodyPr>
          <a:lstStyle/>
          <a:p>
            <a:pPr lvl="0"/>
            <a:r>
              <a:rPr lang="en-US" sz="3600" b="1"/>
              <a:t>4. Unnamed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189653"/>
            <a:ext cx="5852428" cy="3492868"/>
          </a:xfrm>
          <a:prstGeom prst="rect">
            <a:avLst/>
          </a:prstGeom>
        </p:spPr>
        <p:txBody>
          <a:bodyPr vert="horz" lIns="91440" tIns="45720" rIns="91440" bIns="45720" rtlCol="0">
            <a:normAutofit fontScale="92500" lnSpcReduction="20000"/>
          </a:bodyPr>
          <a:lstStyle/>
          <a:p>
            <a:pPr marL="114300">
              <a:lnSpc>
                <a:spcPct val="90000"/>
              </a:lnSpc>
              <a:spcAft>
                <a:spcPts val="600"/>
              </a:spcAft>
            </a:pPr>
            <a:r>
              <a:rPr lang="en-US" sz="2000" b="1">
                <a:latin typeface="Calibri (Body)"/>
              </a:rPr>
              <a:t>4.1 Initializing an unnamed semaphore</a:t>
            </a:r>
          </a:p>
          <a:p>
            <a:pPr marL="342900" indent="-342900">
              <a:buFont typeface="Arial" panose="020B0604020202020204" pitchFamily="34" charset="0"/>
              <a:buChar char="•"/>
            </a:pPr>
            <a:r>
              <a:rPr lang="vi-VN" sz="1900">
                <a:effectLst/>
                <a:latin typeface="Calibri (Body)"/>
                <a:ea typeface="Times New Roman" panose="02020603050405020304" pitchFamily="18" charset="0"/>
              </a:rPr>
              <a:t>Hàm </a:t>
            </a:r>
            <a:r>
              <a:rPr lang="en-US" sz="1900">
                <a:effectLst/>
                <a:latin typeface="Calibri (Body)"/>
                <a:ea typeface="Times New Roman" panose="02020603050405020304" pitchFamily="18" charset="0"/>
              </a:rPr>
              <a:t>sem_init()</a:t>
            </a:r>
            <a:r>
              <a:rPr lang="vi-VN" sz="1900">
                <a:effectLst/>
                <a:latin typeface="Calibri (Body)"/>
                <a:ea typeface="Times New Roman" panose="02020603050405020304" pitchFamily="18" charset="0"/>
              </a:rPr>
              <a:t> được sử dụng để</a:t>
            </a:r>
            <a:r>
              <a:rPr lang="en-US" sz="1900">
                <a:effectLst/>
                <a:latin typeface="Calibri (Body)"/>
                <a:ea typeface="Times New Roman" panose="02020603050405020304" pitchFamily="18" charset="0"/>
              </a:rPr>
              <a:t> khởi tạo semaphore và inform cho kernel semaphore được sử dụng để shared giữa các process </a:t>
            </a:r>
            <a:r>
              <a:rPr lang="vi-VN" sz="1900">
                <a:effectLst/>
                <a:latin typeface="Calibri (Body)"/>
                <a:ea typeface="Times New Roman" panose="02020603050405020304" pitchFamily="18" charset="0"/>
              </a:rPr>
              <a:t>hoặc</a:t>
            </a:r>
            <a:r>
              <a:rPr lang="en-US" sz="1900">
                <a:effectLst/>
                <a:latin typeface="Calibri (Body)"/>
                <a:ea typeface="Times New Roman" panose="02020603050405020304" pitchFamily="18" charset="0"/>
              </a:rPr>
              <a:t> giữa các thread trong một process.</a:t>
            </a:r>
            <a:endParaRPr lang="vi-VN" sz="1900">
              <a:latin typeface="Calibri (Body)"/>
              <a:ea typeface="Times New Roman" panose="02020603050405020304" pitchFamily="18" charset="0"/>
            </a:endParaRPr>
          </a:p>
          <a:p>
            <a:pPr marL="342900" indent="-342900">
              <a:buFont typeface="Arial" panose="020B0604020202020204" pitchFamily="34" charset="0"/>
              <a:buChar char="•"/>
            </a:pPr>
            <a:endParaRPr lang="en-US" sz="1900">
              <a:effectLst/>
              <a:latin typeface="Calibri (Body)"/>
              <a:ea typeface="Times New Roman" panose="02020603050405020304" pitchFamily="18" charset="0"/>
            </a:endParaRPr>
          </a:p>
          <a:p>
            <a:pPr marL="342900" indent="-342900">
              <a:buFont typeface="Arial" panose="020B0604020202020204" pitchFamily="34" charset="0"/>
              <a:buChar char="•"/>
            </a:pPr>
            <a:r>
              <a:rPr lang="vi-VN" sz="1900">
                <a:latin typeface="Calibri (Body)"/>
              </a:rPr>
              <a:t>Đối số pshared cho biết liệu semaphore có được chia sẻ giữa các threads hay giữa các process hay không.</a:t>
            </a:r>
          </a:p>
          <a:p>
            <a:pPr marL="800100" lvl="1" indent="-342900">
              <a:buFont typeface="Arial" panose="020B0604020202020204" pitchFamily="34" charset="0"/>
              <a:buChar char="•"/>
            </a:pPr>
            <a:r>
              <a:rPr lang="vi-VN" sz="1900">
                <a:latin typeface="Calibri (Body)"/>
              </a:rPr>
              <a:t>pshared là 0: thì semaphore sẽ được chia sẻ giữa các thread của process. </a:t>
            </a:r>
            <a:r>
              <a:rPr lang="en-US" sz="1900">
                <a:effectLst/>
                <a:latin typeface="Calibri (Body)"/>
                <a:ea typeface="Times New Roman" panose="02020603050405020304" pitchFamily="18" charset="0"/>
              </a:rPr>
              <a:t>sem được tạo ra trỏ tới một địa chỉ của heap hoặc global.</a:t>
            </a:r>
          </a:p>
          <a:p>
            <a:pPr marL="800100" lvl="1" indent="-342900">
              <a:buFont typeface="Arial" panose="020B0604020202020204" pitchFamily="34" charset="0"/>
              <a:buChar char="•"/>
            </a:pPr>
            <a:r>
              <a:rPr lang="vi-VN" sz="1900">
                <a:latin typeface="Calibri (Body)"/>
              </a:rPr>
              <a:t>pshared khác 0: </a:t>
            </a:r>
            <a:r>
              <a:rPr lang="en-US" sz="1900">
                <a:effectLst/>
                <a:latin typeface="Calibri (Body)"/>
                <a:ea typeface="Times New Roman" panose="02020603050405020304" pitchFamily="18" charset="0"/>
              </a:rPr>
              <a:t>semaphore được shared giữa các process. </a:t>
            </a:r>
            <a:r>
              <a:rPr lang="vi-VN" sz="1900">
                <a:effectLst/>
                <a:latin typeface="Calibri (Body)"/>
                <a:ea typeface="Times New Roman" panose="02020603050405020304" pitchFamily="18" charset="0"/>
              </a:rPr>
              <a:t>s</a:t>
            </a:r>
            <a:r>
              <a:rPr lang="en-US" sz="1900">
                <a:effectLst/>
                <a:latin typeface="Calibri (Body)"/>
                <a:ea typeface="Times New Roman" panose="02020603050405020304" pitchFamily="18" charset="0"/>
              </a:rPr>
              <a:t>em </a:t>
            </a:r>
            <a:r>
              <a:rPr lang="vi-VN" sz="1900">
                <a:effectLst/>
                <a:latin typeface="Calibri (Body)"/>
                <a:ea typeface="Times New Roman" panose="02020603050405020304" pitchFamily="18" charset="0"/>
              </a:rPr>
              <a:t>sẽ là </a:t>
            </a:r>
            <a:r>
              <a:rPr lang="en-US" sz="1900">
                <a:effectLst/>
                <a:latin typeface="Calibri (Body)"/>
                <a:ea typeface="Times New Roman" panose="02020603050405020304" pitchFamily="18" charset="0"/>
              </a:rPr>
              <a:t>địa chỉ của một vùng nhớ được shared giữa các process (system V hoặc Posix mmap).</a:t>
            </a:r>
          </a:p>
          <a:p>
            <a:pPr marL="800100" lvl="1" indent="-342900">
              <a:buFont typeface="Arial" panose="020B0604020202020204" pitchFamily="34" charset="0"/>
              <a:buChar char="•"/>
            </a:pPr>
            <a:r>
              <a:rPr lang="vi-VN" sz="1900">
                <a:effectLst/>
                <a:latin typeface="Calibri (Body)"/>
                <a:ea typeface="Times New Roman" panose="02020603050405020304" pitchFamily="18" charset="0"/>
              </a:rPr>
              <a:t>v</a:t>
            </a:r>
            <a:r>
              <a:rPr lang="en-US" sz="1900">
                <a:effectLst/>
                <a:latin typeface="Calibri (Body)"/>
                <a:ea typeface="Times New Roman" panose="02020603050405020304" pitchFamily="18" charset="0"/>
              </a:rPr>
              <a:t>alue: giá trị semaphore được khởi tạo</a:t>
            </a:r>
            <a:r>
              <a:rPr lang="vi-VN" sz="1900">
                <a:latin typeface="Calibri (Body)"/>
                <a:ea typeface="Times New Roman" panose="02020603050405020304" pitchFamily="18" charset="0"/>
              </a:rPr>
              <a:t>.</a:t>
            </a:r>
            <a:endParaRPr lang="en-US" sz="1900">
              <a:latin typeface="Calibri (Body)"/>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85B3C186-23C1-40CF-B492-FD3F3A0E69B4}"/>
              </a:ext>
            </a:extLst>
          </p:cNvPr>
          <p:cNvPicPr>
            <a:picLocks noChangeAspect="1"/>
          </p:cNvPicPr>
          <p:nvPr/>
        </p:nvPicPr>
        <p:blipFill>
          <a:blip r:embed="rId3"/>
          <a:stretch>
            <a:fillRect/>
          </a:stretch>
        </p:blipFill>
        <p:spPr>
          <a:xfrm>
            <a:off x="6189785" y="2720994"/>
            <a:ext cx="5664858" cy="106694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241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78705" cy="1087819"/>
          </a:xfrm>
          <a:prstGeom prst="rect">
            <a:avLst/>
          </a:prstGeom>
        </p:spPr>
        <p:txBody>
          <a:bodyPr vert="horz" lIns="91440" tIns="45720" rIns="91440" bIns="45720" rtlCol="0" anchor="b">
            <a:normAutofit/>
          </a:bodyPr>
          <a:lstStyle/>
          <a:p>
            <a:pPr lvl="0"/>
            <a:r>
              <a:rPr lang="en-US" sz="3600" b="1"/>
              <a:t>4. Unnamed Semaphore</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4.2 Destroying an unnamed semaphore</a:t>
            </a:r>
          </a:p>
          <a:p>
            <a:pPr marL="342900" indent="-342900">
              <a:buFont typeface="Arial" panose="020B0604020202020204" pitchFamily="34" charset="0"/>
              <a:buChar char="•"/>
            </a:pPr>
            <a:r>
              <a:rPr lang="vi-VN">
                <a:latin typeface="Calibri (Body)"/>
                <a:cs typeface="Times New Roman" panose="02020603050405020304" pitchFamily="18" charset="0"/>
              </a:rPr>
              <a:t>Hàm sem_destroy() hủy semaphore, nó phải là một unnamed semaphore đã được khởi tạo trước đó bằng sem_init(). </a:t>
            </a:r>
          </a:p>
          <a:p>
            <a:pPr marL="342900" indent="-342900">
              <a:buFont typeface="Arial" panose="020B0604020202020204" pitchFamily="34" charset="0"/>
              <a:buChar char="•"/>
            </a:pPr>
            <a:r>
              <a:rPr lang="vi-VN">
                <a:latin typeface="Calibri (Body)"/>
                <a:cs typeface="Times New Roman" panose="02020603050405020304" pitchFamily="18" charset="0"/>
              </a:rPr>
              <a:t>Sau khi một unnamed semaphore đã bị hủy bằng sem_destroy(), nó có thể được khởi động lại bằng sem_init().</a:t>
            </a: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430BD066-2693-4E4A-AC67-5E659BD2566C}"/>
              </a:ext>
            </a:extLst>
          </p:cNvPr>
          <p:cNvPicPr>
            <a:picLocks noChangeAspect="1"/>
          </p:cNvPicPr>
          <p:nvPr/>
        </p:nvPicPr>
        <p:blipFill>
          <a:blip r:embed="rId3"/>
          <a:stretch>
            <a:fillRect/>
          </a:stretch>
        </p:blipFill>
        <p:spPr>
          <a:xfrm>
            <a:off x="6080091" y="2648558"/>
            <a:ext cx="5742732" cy="10383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997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2096755104"/>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840572383"/>
              </p:ext>
            </p:extLst>
          </p:nvPr>
        </p:nvGraphicFramePr>
        <p:xfrm>
          <a:off x="5303520" y="676656"/>
          <a:ext cx="6700638"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rmAutofit/>
          </a:bodyPr>
          <a:lstStyle/>
          <a:p>
            <a:pPr marL="114300">
              <a:lnSpc>
                <a:spcPct val="90000"/>
              </a:lnSpc>
              <a:spcAft>
                <a:spcPts val="600"/>
              </a:spcAft>
            </a:pPr>
            <a:r>
              <a:rPr lang="en-US" b="1">
                <a:cs typeface="Times New Roman" panose="02020603050405020304" pitchFamily="18" charset="0"/>
              </a:rPr>
              <a:t>1.1 Semaphore là gì?</a:t>
            </a:r>
          </a:p>
          <a:p>
            <a:pPr marL="342900" indent="-342900">
              <a:buFont typeface="Arial" panose="020B0604020202020204" pitchFamily="34" charset="0"/>
              <a:buChar char="•"/>
            </a:pPr>
            <a:r>
              <a:rPr lang="en-US">
                <a:effectLst/>
                <a:ea typeface="Times New Roman" panose="02020603050405020304" pitchFamily="18" charset="0"/>
                <a:cs typeface="Times New Roman" panose="02020603050405020304" pitchFamily="18" charset="0"/>
              </a:rPr>
              <a:t>Semaphore là cơ chế cho phép đồng bộ truy cập giữa các process và thread.</a:t>
            </a:r>
          </a:p>
          <a:p>
            <a:pPr marL="342900" indent="-342900">
              <a:buFont typeface="Arial" panose="020B0604020202020204" pitchFamily="34" charset="0"/>
              <a:buChar char="•"/>
            </a:pPr>
            <a:r>
              <a:rPr lang="en-US">
                <a:effectLst/>
                <a:ea typeface="Times New Roman" panose="02020603050405020304" pitchFamily="18" charset="0"/>
                <a:cs typeface="Times New Roman" panose="02020603050405020304" pitchFamily="18" charset="0"/>
              </a:rPr>
              <a:t>Mục đích chính được sử dụng để block process và thread truy cập vào 1 vùng nhớ (shared memory) mà đang được sử dụng bởi một process/thread khác.</a:t>
            </a:r>
          </a:p>
          <a:p>
            <a:pPr marL="342900" indent="-342900">
              <a:buFont typeface="Arial" panose="020B0604020202020204" pitchFamily="34" charset="0"/>
              <a:buChar char="•"/>
            </a:pPr>
            <a:r>
              <a:rPr lang="en-US">
                <a:effectLst/>
                <a:ea typeface="Times New Roman" panose="02020603050405020304" pitchFamily="18" charset="0"/>
                <a:cs typeface="Times New Roman" panose="02020603050405020304" pitchFamily="18" charset="0"/>
              </a:rPr>
              <a:t>Có 2 loại semaphore được sử dụng dụng chủ yếu: </a:t>
            </a:r>
          </a:p>
          <a:p>
            <a:pPr marL="800100" lvl="1" indent="-342900">
              <a:buFont typeface="Courier New" panose="02070309020205020404" pitchFamily="49" charset="0"/>
              <a:buChar char="o"/>
            </a:pPr>
            <a:r>
              <a:rPr lang="en-US">
                <a:effectLst/>
                <a:ea typeface="Times New Roman" panose="02020603050405020304" pitchFamily="18" charset="0"/>
                <a:cs typeface="Times New Roman" panose="02020603050405020304" pitchFamily="18" charset="0"/>
              </a:rPr>
              <a:t>System V semaphore</a:t>
            </a:r>
          </a:p>
          <a:p>
            <a:pPr marL="800100" lvl="1" indent="-342900">
              <a:buFont typeface="Courier New" panose="02070309020205020404" pitchFamily="49" charset="0"/>
              <a:buChar char="o"/>
            </a:pPr>
            <a:r>
              <a:rPr lang="en-US">
                <a:effectLst/>
                <a:ea typeface="Times New Roman" panose="02020603050405020304" pitchFamily="18" charset="0"/>
                <a:cs typeface="Times New Roman" panose="02020603050405020304" pitchFamily="18" charset="0"/>
              </a:rPr>
              <a:t>POSIX semaphore</a:t>
            </a:r>
            <a:endParaRPr lang="en-US">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14DBE5A8-8936-4392-80B5-A7F925F103EB}"/>
              </a:ext>
            </a:extLst>
          </p:cNvPr>
          <p:cNvPicPr>
            <a:picLocks noChangeAspect="1"/>
          </p:cNvPicPr>
          <p:nvPr/>
        </p:nvPicPr>
        <p:blipFill>
          <a:blip r:embed="rId3"/>
          <a:stretch>
            <a:fillRect/>
          </a:stretch>
        </p:blipFill>
        <p:spPr>
          <a:xfrm>
            <a:off x="6080091" y="1580036"/>
            <a:ext cx="4982270" cy="4248743"/>
          </a:xfrm>
          <a:prstGeom prst="rect">
            <a:avLst/>
          </a:prstGeom>
        </p:spPr>
      </p:pic>
    </p:spTree>
    <p:extLst>
      <p:ext uri="{BB962C8B-B14F-4D97-AF65-F5344CB8AC3E}">
        <p14:creationId xmlns:p14="http://schemas.microsoft.com/office/powerpoint/2010/main" val="240604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891078" y="2219798"/>
            <a:ext cx="10685685"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1.2 Posix Semaphore?</a:t>
            </a: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Được đưa ra bởi SUSv3 bao gồm có 2 loại như sau:</a:t>
            </a:r>
          </a:p>
          <a:p>
            <a:pPr marL="800100" lvl="1" indent="-342900">
              <a:buFont typeface="Courier New" panose="02070309020205020404" pitchFamily="49" charset="0"/>
              <a:buChar char="o"/>
            </a:pPr>
            <a:r>
              <a:rPr lang="en-US" sz="1800">
                <a:effectLst/>
                <a:latin typeface="Times New Roman" panose="02020603050405020304" pitchFamily="18" charset="0"/>
                <a:ea typeface="Times New Roman" panose="02020603050405020304" pitchFamily="18" charset="0"/>
              </a:rPr>
              <a:t>Named semaphores: </a:t>
            </a:r>
          </a:p>
          <a:p>
            <a:pPr marL="1257300" lvl="2" indent="-342900">
              <a:buFont typeface="Courier New" panose="02070309020205020404" pitchFamily="49" charset="0"/>
              <a:buChar char="o"/>
            </a:pPr>
            <a:r>
              <a:rPr lang="en-US">
                <a:effectLst/>
                <a:latin typeface="Times New Roman" panose="02020603050405020304" pitchFamily="18" charset="0"/>
                <a:ea typeface="Times New Roman" panose="02020603050405020304" pitchFamily="18" charset="0"/>
              </a:rPr>
              <a:t>Là semaphore được đặt tên, được tạo open thông quan việc sử dụng hàm sem_open(). Các unrelated-process có thể truy cập tới cùng một semaphore.</a:t>
            </a:r>
            <a:endParaRPr lang="en-US">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sz="1800">
                <a:effectLst/>
                <a:latin typeface="Times New Roman" panose="02020603050405020304" pitchFamily="18" charset="0"/>
                <a:ea typeface="Times New Roman" panose="02020603050405020304" pitchFamily="18" charset="0"/>
              </a:rPr>
              <a:t>Unnamed semaphores</a:t>
            </a:r>
          </a:p>
          <a:p>
            <a:pPr marL="1257300" lvl="2" indent="-342900">
              <a:buFont typeface="Courier New" panose="02070309020205020404" pitchFamily="49" charset="0"/>
              <a:buChar char="o"/>
            </a:pPr>
            <a:r>
              <a:rPr lang="en-US">
                <a:latin typeface="Times New Roman" panose="02020603050405020304" pitchFamily="18" charset="0"/>
                <a:ea typeface="Times New Roman" panose="02020603050405020304" pitchFamily="18" charset="0"/>
              </a:rPr>
              <a:t>Là semaphore không được đặt tên, do không có name để sử dụng chung nên để sử dụng nó cần phải truy cập vào các vùng nhớ dùng chung (shared memory, mmap(), global variable …)</a:t>
            </a:r>
          </a:p>
          <a:p>
            <a:pPr marL="1257300" lvl="2" indent="-342900">
              <a:buFont typeface="Courier New" panose="02070309020205020404" pitchFamily="49" charset="0"/>
              <a:buChar char="o"/>
            </a:pPr>
            <a:r>
              <a:rPr lang="en-US">
                <a:effectLst/>
                <a:latin typeface="Times New Roman" panose="02020603050405020304" pitchFamily="18" charset="0"/>
                <a:ea typeface="Times New Roman" panose="02020603050405020304" pitchFamily="18" charset="0"/>
              </a:rPr>
              <a:t>Được </a:t>
            </a:r>
            <a:r>
              <a:rPr lang="en-US" sz="1800">
                <a:effectLst/>
                <a:latin typeface="Times New Roman" panose="02020603050405020304" pitchFamily="18" charset="0"/>
                <a:ea typeface="Times New Roman" panose="02020603050405020304" pitchFamily="18" charset="0"/>
              </a:rPr>
              <a:t>sử dụng cho việc chia sẻ truy cập giữa các Process hoặc các Thread.</a:t>
            </a:r>
          </a:p>
          <a:p>
            <a:pPr marL="1257300" lvl="2" indent="-342900">
              <a:buFont typeface="Courier New" panose="02070309020205020404" pitchFamily="49" charset="0"/>
              <a:buChar char="o"/>
            </a:pPr>
            <a:r>
              <a:rPr lang="en-US" sz="1800">
                <a:effectLst/>
                <a:latin typeface="Times New Roman" panose="02020603050405020304" pitchFamily="18" charset="0"/>
                <a:ea typeface="Times New Roman" panose="02020603050405020304" pitchFamily="18" charset="0"/>
              </a:rPr>
              <a:t>Đối với các process thì nó là vùng nhớ được shared (sử dụng system shm hoặc POSIX mmap), còn với thread là vùng nhớ mà các thread được chia sẻ trong chương trình ví dụ: global hoặc head.</a:t>
            </a:r>
            <a:endParaRPr lang="en-US">
              <a:effectLst/>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966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98801" cy="1087819"/>
          </a:xfrm>
          <a:prstGeom prst="rect">
            <a:avLst/>
          </a:prstGeom>
        </p:spPr>
        <p:txBody>
          <a:bodyPr vert="horz" lIns="91440" tIns="45720" rIns="91440" bIns="45720" rtlCol="0" anchor="b">
            <a:normAutofit/>
          </a:bodyPr>
          <a:lstStyle/>
          <a:p>
            <a:pPr lvl="0"/>
            <a:r>
              <a:rPr lang="en-US" sz="3600" b="1"/>
              <a:t>2. Semaphore Operations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852429" cy="3492868"/>
          </a:xfrm>
          <a:prstGeom prst="rect">
            <a:avLst/>
          </a:prstGeom>
        </p:spPr>
        <p:txBody>
          <a:bodyPr vert="horz" lIns="91440" tIns="45720" rIns="91440" bIns="45720" rtlCol="0">
            <a:normAutofit/>
          </a:bodyPr>
          <a:lstStyle/>
          <a:p>
            <a:pPr marL="114300">
              <a:lnSpc>
                <a:spcPct val="90000"/>
              </a:lnSpc>
              <a:spcAft>
                <a:spcPts val="600"/>
              </a:spcAft>
            </a:pPr>
            <a:r>
              <a:rPr lang="en-US" sz="2000" b="1"/>
              <a:t>2.1 Hoạt động</a:t>
            </a:r>
          </a:p>
          <a:p>
            <a:pPr marL="400050" indent="-285750">
              <a:lnSpc>
                <a:spcPct val="90000"/>
              </a:lnSpc>
              <a:spcAft>
                <a:spcPts val="600"/>
              </a:spcAft>
              <a:buFont typeface="Arial" panose="020B0604020202020204" pitchFamily="34" charset="0"/>
              <a:buChar char="•"/>
            </a:pPr>
            <a:r>
              <a:rPr lang="vi-VN">
                <a:effectLst/>
                <a:latin typeface="Calibri (Body)"/>
                <a:ea typeface="Times New Roman" panose="02020603050405020304" pitchFamily="18" charset="0"/>
              </a:rPr>
              <a:t>Semaphore là một số nguyên được duy trì bởi </a:t>
            </a:r>
            <a:r>
              <a:rPr lang="en-US">
                <a:effectLst/>
                <a:latin typeface="Calibri (Body)"/>
                <a:ea typeface="Times New Roman" panose="02020603050405020304" pitchFamily="18" charset="0"/>
              </a:rPr>
              <a:t>kernel</a:t>
            </a:r>
            <a:r>
              <a:rPr lang="vi-VN">
                <a:effectLst/>
                <a:latin typeface="Calibri (Body)"/>
                <a:ea typeface="Times New Roman" panose="02020603050405020304" pitchFamily="18" charset="0"/>
              </a:rPr>
              <a:t> có giá trị bị hạn chế lớn hơn hoặc bằng 0. </a:t>
            </a:r>
            <a:endParaRPr lang="en-US">
              <a:effectLst/>
              <a:latin typeface="Calibri (Body)"/>
              <a:ea typeface="Times New Roman" panose="02020603050405020304" pitchFamily="18" charset="0"/>
            </a:endParaRPr>
          </a:p>
          <a:p>
            <a:pPr marL="400050" indent="-285750">
              <a:lnSpc>
                <a:spcPct val="90000"/>
              </a:lnSpc>
              <a:spcAft>
                <a:spcPts val="600"/>
              </a:spcAft>
              <a:buFont typeface="Arial" panose="020B0604020202020204" pitchFamily="34" charset="0"/>
              <a:buChar char="•"/>
            </a:pPr>
            <a:r>
              <a:rPr lang="en-US">
                <a:effectLst/>
                <a:latin typeface="Calibri (Body)"/>
                <a:ea typeface="Times New Roman" panose="02020603050405020304" pitchFamily="18" charset="0"/>
              </a:rPr>
              <a:t>C</a:t>
            </a:r>
            <a:r>
              <a:rPr lang="vi-VN">
                <a:effectLst/>
                <a:latin typeface="Calibri (Body)"/>
                <a:ea typeface="Times New Roman" panose="02020603050405020304" pitchFamily="18" charset="0"/>
              </a:rPr>
              <a:t>ó thể thực hiện nhiều hoạt động khác nhau (tức là các lệnh gọi hệ thống) trên</a:t>
            </a:r>
            <a:r>
              <a:rPr lang="en-US">
                <a:effectLst/>
                <a:latin typeface="Calibri (Body)"/>
                <a:ea typeface="Times New Roman" panose="02020603050405020304" pitchFamily="18" charset="0"/>
              </a:rPr>
              <a:t> </a:t>
            </a:r>
            <a:r>
              <a:rPr lang="vi-VN">
                <a:effectLst/>
                <a:latin typeface="Calibri (Body)"/>
                <a:ea typeface="Times New Roman" panose="02020603050405020304" pitchFamily="18" charset="0"/>
              </a:rPr>
              <a:t>semaphore, bao gồm những điều sau:</a:t>
            </a:r>
            <a:endParaRPr lang="en-US">
              <a:effectLst/>
              <a:latin typeface="Calibri (Body)"/>
              <a:ea typeface="Times New Roman" panose="02020603050405020304" pitchFamily="18" charset="0"/>
            </a:endParaRPr>
          </a:p>
          <a:p>
            <a:pPr marL="857250" lvl="1" indent="-285750">
              <a:lnSpc>
                <a:spcPct val="90000"/>
              </a:lnSpc>
              <a:spcAft>
                <a:spcPts val="600"/>
              </a:spcAft>
              <a:buFont typeface="Arial" panose="020B0604020202020204" pitchFamily="34" charset="0"/>
              <a:buChar char="•"/>
            </a:pPr>
            <a:r>
              <a:rPr lang="en-US">
                <a:effectLst/>
                <a:ea typeface="Times New Roman" panose="02020603050405020304" pitchFamily="18" charset="0"/>
              </a:rPr>
              <a:t>Tăng giá trị hiện tại của semaphore lên 1 dùng sem_post</a:t>
            </a:r>
            <a:r>
              <a:rPr lang="vi-VN">
                <a:effectLst/>
                <a:ea typeface="Times New Roman" panose="02020603050405020304" pitchFamily="18" charset="0"/>
              </a:rPr>
              <a:t>.</a:t>
            </a:r>
            <a:endParaRPr lang="en-US">
              <a:effectLst/>
              <a:ea typeface="Times New Roman" panose="02020603050405020304" pitchFamily="18" charset="0"/>
            </a:endParaRPr>
          </a:p>
          <a:p>
            <a:pPr marL="857250" lvl="1" indent="-285750">
              <a:lnSpc>
                <a:spcPct val="90000"/>
              </a:lnSpc>
              <a:spcAft>
                <a:spcPts val="600"/>
              </a:spcAft>
              <a:buFont typeface="Arial" panose="020B0604020202020204" pitchFamily="34" charset="0"/>
              <a:buChar char="•"/>
            </a:pPr>
            <a:r>
              <a:rPr lang="en-US">
                <a:effectLst/>
                <a:ea typeface="Times New Roman" panose="02020603050405020304" pitchFamily="18" charset="0"/>
              </a:rPr>
              <a:t>Trừ giá trị hiện tại của semaphore xuống 1</a:t>
            </a:r>
            <a:r>
              <a:rPr lang="en-US">
                <a:ea typeface="Times New Roman" panose="02020603050405020304" pitchFamily="18" charset="0"/>
              </a:rPr>
              <a:t> dùng sem_wait()</a:t>
            </a:r>
            <a:r>
              <a:rPr lang="vi-VN">
                <a:ea typeface="Times New Roman" panose="02020603050405020304" pitchFamily="18" charset="0"/>
              </a:rPr>
              <a:t>.</a:t>
            </a:r>
          </a:p>
          <a:p>
            <a:pPr marL="857250" lvl="1" indent="-285750">
              <a:lnSpc>
                <a:spcPct val="90000"/>
              </a:lnSpc>
              <a:spcAft>
                <a:spcPts val="600"/>
              </a:spcAft>
              <a:buFont typeface="Arial" panose="020B0604020202020204" pitchFamily="34" charset="0"/>
              <a:buChar char="•"/>
            </a:pPr>
            <a:r>
              <a:rPr lang="vi-VN">
                <a:latin typeface="Calibri (Body)"/>
                <a:ea typeface="Times New Roman" panose="02020603050405020304" pitchFamily="18" charset="0"/>
              </a:rPr>
              <a:t>Đọc giá trị hiện tại của semaphore.</a:t>
            </a:r>
          </a:p>
          <a:p>
            <a:pPr marL="857250" lvl="1" indent="-285750">
              <a:lnSpc>
                <a:spcPct val="90000"/>
              </a:lnSpc>
              <a:spcAft>
                <a:spcPts val="600"/>
              </a:spcAft>
              <a:buFont typeface="Arial" panose="020B0604020202020204" pitchFamily="34" charset="0"/>
              <a:buChar char="•"/>
            </a:pPr>
            <a:endParaRPr lang="en-US">
              <a:effectLst/>
              <a:ea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E33C12CC-8EC4-4D49-8259-B13390DA7787}"/>
              </a:ext>
            </a:extLst>
          </p:cNvPr>
          <p:cNvPicPr>
            <a:picLocks noChangeAspect="1"/>
          </p:cNvPicPr>
          <p:nvPr/>
        </p:nvPicPr>
        <p:blipFill>
          <a:blip r:embed="rId3"/>
          <a:stretch>
            <a:fillRect/>
          </a:stretch>
        </p:blipFill>
        <p:spPr>
          <a:xfrm>
            <a:off x="6387402" y="1717558"/>
            <a:ext cx="5295901" cy="4132782"/>
          </a:xfrm>
          <a:prstGeom prst="rect">
            <a:avLst/>
          </a:prstGeom>
        </p:spPr>
      </p:pic>
    </p:spTree>
    <p:extLst>
      <p:ext uri="{BB962C8B-B14F-4D97-AF65-F5344CB8AC3E}">
        <p14:creationId xmlns:p14="http://schemas.microsoft.com/office/powerpoint/2010/main" val="109254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98801" cy="1087819"/>
          </a:xfrm>
          <a:prstGeom prst="rect">
            <a:avLst/>
          </a:prstGeom>
        </p:spPr>
        <p:txBody>
          <a:bodyPr vert="horz" lIns="91440" tIns="45720" rIns="91440" bIns="45720" rtlCol="0" anchor="b">
            <a:normAutofit/>
          </a:bodyPr>
          <a:lstStyle/>
          <a:p>
            <a:pPr lvl="0"/>
            <a:r>
              <a:rPr lang="en-US" sz="3600" b="1"/>
              <a:t>2. Semaphore Operations</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5098800" cy="3492868"/>
          </a:xfrm>
          <a:prstGeom prst="rect">
            <a:avLst/>
          </a:prstGeom>
        </p:spPr>
        <p:txBody>
          <a:bodyPr vert="horz" lIns="91440" tIns="45720" rIns="91440" bIns="45720" rtlCol="0">
            <a:normAutofit/>
          </a:bodyPr>
          <a:lstStyle/>
          <a:p>
            <a:pPr marL="114300">
              <a:lnSpc>
                <a:spcPct val="90000"/>
              </a:lnSpc>
              <a:spcAft>
                <a:spcPts val="600"/>
              </a:spcAft>
            </a:pPr>
            <a:r>
              <a:rPr lang="en-US" b="1"/>
              <a:t>2.2 Waiting on semaphore</a:t>
            </a:r>
          </a:p>
          <a:p>
            <a:pPr marL="342900" indent="-342900">
              <a:buFont typeface="Arial" panose="020B0604020202020204" pitchFamily="34" charset="0"/>
              <a:buChar char="•"/>
            </a:pPr>
            <a:r>
              <a:rPr lang="vi-VN">
                <a:effectLst/>
                <a:latin typeface="Calibri (Body)"/>
                <a:ea typeface="Times New Roman" panose="02020603050405020304" pitchFamily="18" charset="0"/>
              </a:rPr>
              <a:t>Hàm sem_wait () giảm (giảm 1) giá trị của semaphore</a:t>
            </a:r>
            <a:endParaRPr lang="en-US">
              <a:effectLst/>
              <a:latin typeface="Calibri (Body)"/>
              <a:ea typeface="Times New Roman" panose="02020603050405020304" pitchFamily="18" charset="0"/>
            </a:endParaRPr>
          </a:p>
          <a:p>
            <a:pPr marL="342900" indent="-342900">
              <a:buFont typeface="Arial" panose="020B0604020202020204" pitchFamily="34" charset="0"/>
              <a:buChar char="•"/>
            </a:pPr>
            <a:r>
              <a:rPr lang="vi-VN">
                <a:effectLst/>
                <a:latin typeface="Calibri (Body)"/>
                <a:ea typeface="Times New Roman" panose="02020603050405020304" pitchFamily="18" charset="0"/>
              </a:rPr>
              <a:t>Nếu semaphore hiện có giá trị lớn hơn 0, sem_wait () trả về ngay lập tức. </a:t>
            </a:r>
            <a:endParaRPr lang="en-US">
              <a:effectLst/>
              <a:latin typeface="Calibri (Body)"/>
              <a:ea typeface="Times New Roman" panose="02020603050405020304" pitchFamily="18" charset="0"/>
            </a:endParaRPr>
          </a:p>
          <a:p>
            <a:pPr marL="342900" indent="-342900">
              <a:buFont typeface="Arial" panose="020B0604020202020204" pitchFamily="34" charset="0"/>
              <a:buChar char="•"/>
            </a:pPr>
            <a:r>
              <a:rPr lang="vi-VN">
                <a:effectLst/>
                <a:latin typeface="Calibri (Body)"/>
                <a:ea typeface="Times New Roman" panose="02020603050405020304" pitchFamily="18" charset="0"/>
              </a:rPr>
              <a:t>Nếu giá trị của semaphore hiện là 0, sem_wait () sẽ </a:t>
            </a:r>
            <a:r>
              <a:rPr lang="en-US">
                <a:effectLst/>
                <a:latin typeface="Calibri (Body)"/>
                <a:ea typeface="Times New Roman" panose="02020603050405020304" pitchFamily="18" charset="0"/>
              </a:rPr>
              <a:t>block</a:t>
            </a:r>
            <a:r>
              <a:rPr lang="vi-VN">
                <a:effectLst/>
                <a:latin typeface="Calibri (Body)"/>
                <a:ea typeface="Times New Roman" panose="02020603050405020304" pitchFamily="18" charset="0"/>
              </a:rPr>
              <a:t> cho đến khi giá trị semaphore tăng trên 0.</a:t>
            </a:r>
            <a:endParaRPr lang="en-US">
              <a:effectLst/>
              <a:latin typeface="Calibri (Body)"/>
              <a:ea typeface="Times New Roman" panose="02020603050405020304" pitchFamily="18" charset="0"/>
            </a:endParaRPr>
          </a:p>
          <a:p>
            <a:pPr marL="342900" indent="-342900">
              <a:buFont typeface="Arial" panose="020B0604020202020204" pitchFamily="34" charset="0"/>
              <a:buChar char="•"/>
            </a:pPr>
            <a:r>
              <a:rPr lang="en-US" sz="1800">
                <a:effectLst/>
                <a:latin typeface="Calibri (Body)"/>
                <a:ea typeface="Times New Roman" panose="02020603050405020304" pitchFamily="18" charset="0"/>
              </a:rPr>
              <a:t>Sau khi sem_wait() được trả về thì giá trị của semaphore sẽ được giảm đi 1.</a:t>
            </a:r>
          </a:p>
          <a:p>
            <a:pPr marL="342900" indent="-342900">
              <a:buFont typeface="Arial" panose="020B0604020202020204" pitchFamily="34" charset="0"/>
              <a:buChar char="•"/>
            </a:pPr>
            <a:endParaRPr lang="en-US">
              <a:effectLst/>
              <a:latin typeface="Calibri (Body)"/>
              <a:ea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8C48942F-EA68-4ECD-BDC5-6EAAED65B67A}"/>
              </a:ext>
            </a:extLst>
          </p:cNvPr>
          <p:cNvPicPr>
            <a:picLocks noChangeAspect="1"/>
          </p:cNvPicPr>
          <p:nvPr/>
        </p:nvPicPr>
        <p:blipFill>
          <a:blip r:embed="rId3"/>
          <a:stretch>
            <a:fillRect/>
          </a:stretch>
        </p:blipFill>
        <p:spPr>
          <a:xfrm>
            <a:off x="6096000" y="2679224"/>
            <a:ext cx="5758643" cy="105742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3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98801" cy="1087819"/>
          </a:xfrm>
          <a:prstGeom prst="rect">
            <a:avLst/>
          </a:prstGeom>
        </p:spPr>
        <p:txBody>
          <a:bodyPr vert="horz" lIns="91440" tIns="45720" rIns="91440" bIns="45720" rtlCol="0" anchor="b">
            <a:normAutofit/>
          </a:bodyPr>
          <a:lstStyle/>
          <a:p>
            <a:pPr lvl="0"/>
            <a:r>
              <a:rPr lang="en-US" sz="3600" b="1"/>
              <a:t>2. Semaphore Operations</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5420348" cy="3492868"/>
          </a:xfrm>
          <a:prstGeom prst="rect">
            <a:avLst/>
          </a:prstGeom>
        </p:spPr>
        <p:txBody>
          <a:bodyPr vert="horz" lIns="91440" tIns="45720" rIns="91440" bIns="45720" rtlCol="0">
            <a:normAutofit/>
          </a:bodyPr>
          <a:lstStyle/>
          <a:p>
            <a:pPr marL="114300">
              <a:lnSpc>
                <a:spcPct val="90000"/>
              </a:lnSpc>
              <a:spcAft>
                <a:spcPts val="600"/>
              </a:spcAft>
            </a:pPr>
            <a:r>
              <a:rPr lang="en-US" b="1"/>
              <a:t>2.2 Waiting on semaphore</a:t>
            </a:r>
          </a:p>
          <a:p>
            <a:pPr marL="342900" indent="-342900">
              <a:buFont typeface="Arial" panose="020B0604020202020204" pitchFamily="34" charset="0"/>
              <a:buChar char="•"/>
            </a:pPr>
            <a:r>
              <a:rPr lang="vi-VN">
                <a:effectLst/>
                <a:latin typeface="Calibri (Body)"/>
                <a:ea typeface="Times New Roman" panose="02020603050405020304" pitchFamily="18" charset="0"/>
              </a:rPr>
              <a:t>Hàm sem_</a:t>
            </a:r>
            <a:r>
              <a:rPr lang="en-US">
                <a:effectLst/>
                <a:latin typeface="Calibri (Body)"/>
                <a:ea typeface="Times New Roman" panose="02020603050405020304" pitchFamily="18" charset="0"/>
              </a:rPr>
              <a:t>try</a:t>
            </a:r>
            <a:r>
              <a:rPr lang="vi-VN">
                <a:effectLst/>
                <a:latin typeface="Calibri (Body)"/>
                <a:ea typeface="Times New Roman" panose="02020603050405020304" pitchFamily="18" charset="0"/>
              </a:rPr>
              <a:t>wait</a:t>
            </a:r>
            <a:r>
              <a:rPr lang="en-US">
                <a:effectLst/>
                <a:latin typeface="Calibri (Body)"/>
                <a:ea typeface="Times New Roman" panose="02020603050405020304" pitchFamily="18" charset="0"/>
              </a:rPr>
              <a:t>()</a:t>
            </a:r>
            <a:r>
              <a:rPr lang="vi-VN">
                <a:effectLst/>
                <a:latin typeface="Calibri (Body)"/>
                <a:ea typeface="Times New Roman" panose="02020603050405020304" pitchFamily="18" charset="0"/>
              </a:rPr>
              <a:t> </a:t>
            </a:r>
            <a:r>
              <a:rPr lang="en-US">
                <a:effectLst/>
                <a:latin typeface="Calibri (Body)"/>
                <a:ea typeface="Times New Roman" panose="02020603050405020304" pitchFamily="18" charset="0"/>
              </a:rPr>
              <a:t>là một phiên bản non-blocking của hàm sem_wait().</a:t>
            </a:r>
          </a:p>
          <a:p>
            <a:pPr marL="342900" indent="-342900">
              <a:buFont typeface="Arial" panose="020B0604020202020204" pitchFamily="34" charset="0"/>
              <a:buChar char="•"/>
            </a:pPr>
            <a:r>
              <a:rPr lang="en-US">
                <a:ea typeface="Times New Roman" panose="02020603050405020304" pitchFamily="18" charset="0"/>
              </a:rPr>
              <a:t>Hàm sem_timedwait() </a:t>
            </a:r>
            <a:r>
              <a:rPr lang="en-US" sz="1800">
                <a:effectLst/>
                <a:ea typeface="Times New Roman" panose="02020603050405020304" pitchFamily="18" charset="0"/>
              </a:rPr>
              <a:t>Chỉ thực hiện chờ trong một thời gian nhất định, nếu sau timeout mà giá trị semaphore vẫn bằng 0 thì lỗi sẽ được trả về ETIMEDOUT.</a:t>
            </a:r>
          </a:p>
          <a:p>
            <a:pPr marL="342900" indent="-342900">
              <a:buFont typeface="Arial" panose="020B0604020202020204" pitchFamily="34" charset="0"/>
              <a:buChar char="•"/>
            </a:pPr>
            <a:endParaRPr lang="en-US">
              <a:effectLst/>
              <a:latin typeface="Calibri (Body)"/>
              <a:ea typeface="Times New Roman" panose="02020603050405020304" pitchFamily="18" charset="0"/>
            </a:endParaRPr>
          </a:p>
          <a:p>
            <a:pPr marL="342900" indent="-342900">
              <a:buFont typeface="Arial" panose="020B0604020202020204" pitchFamily="34" charset="0"/>
              <a:buChar char="•"/>
            </a:pPr>
            <a:endParaRPr lang="en-US">
              <a:effectLst/>
              <a:latin typeface="Calibri (Body)"/>
              <a:ea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2E2B7D6D-43B0-42BF-A892-F3DE9491637E}"/>
              </a:ext>
            </a:extLst>
          </p:cNvPr>
          <p:cNvPicPr>
            <a:picLocks noChangeAspect="1"/>
          </p:cNvPicPr>
          <p:nvPr/>
        </p:nvPicPr>
        <p:blipFill>
          <a:blip r:embed="rId3"/>
          <a:stretch>
            <a:fillRect/>
          </a:stretch>
        </p:blipFill>
        <p:spPr>
          <a:xfrm>
            <a:off x="6096000" y="2630749"/>
            <a:ext cx="5758643" cy="108600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630F20E8-05B2-4C42-8DAE-A19CE03D0262}"/>
              </a:ext>
            </a:extLst>
          </p:cNvPr>
          <p:cNvPicPr>
            <a:picLocks noChangeAspect="1"/>
          </p:cNvPicPr>
          <p:nvPr/>
        </p:nvPicPr>
        <p:blipFill>
          <a:blip r:embed="rId4"/>
          <a:stretch>
            <a:fillRect/>
          </a:stretch>
        </p:blipFill>
        <p:spPr>
          <a:xfrm>
            <a:off x="6096000" y="4165393"/>
            <a:ext cx="5758643" cy="120031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280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98801" cy="1087819"/>
          </a:xfrm>
          <a:prstGeom prst="rect">
            <a:avLst/>
          </a:prstGeom>
        </p:spPr>
        <p:txBody>
          <a:bodyPr vert="horz" lIns="91440" tIns="45720" rIns="91440" bIns="45720" rtlCol="0" anchor="b">
            <a:normAutofit/>
          </a:bodyPr>
          <a:lstStyle/>
          <a:p>
            <a:pPr lvl="0"/>
            <a:r>
              <a:rPr lang="en-US" sz="3600" b="1"/>
              <a:t>2. Semaphore Operations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742735" cy="3492868"/>
          </a:xfrm>
          <a:prstGeom prst="rect">
            <a:avLst/>
          </a:prstGeom>
        </p:spPr>
        <p:txBody>
          <a:bodyPr vert="horz" lIns="91440" tIns="45720" rIns="91440" bIns="45720" rtlCol="0">
            <a:normAutofit/>
          </a:bodyPr>
          <a:lstStyle/>
          <a:p>
            <a:pPr marL="114300">
              <a:lnSpc>
                <a:spcPct val="90000"/>
              </a:lnSpc>
              <a:spcAft>
                <a:spcPts val="600"/>
              </a:spcAft>
            </a:pPr>
            <a:r>
              <a:rPr lang="en-US" b="1"/>
              <a:t>2.3 Posting on semaphore</a:t>
            </a:r>
          </a:p>
          <a:p>
            <a:pPr marL="457200" indent="-342900">
              <a:lnSpc>
                <a:spcPct val="90000"/>
              </a:lnSpc>
              <a:spcAft>
                <a:spcPts val="600"/>
              </a:spcAft>
              <a:buFont typeface="Arial" panose="020B0604020202020204" pitchFamily="34" charset="0"/>
              <a:buChar char="•"/>
            </a:pPr>
            <a:r>
              <a:rPr lang="vi-VN">
                <a:latin typeface="Calibri (Body)"/>
              </a:rPr>
              <a:t>Hàm sem_post () tăng (tăng 1) giá trị của semaphore.</a:t>
            </a:r>
          </a:p>
          <a:p>
            <a:pPr marL="457200" indent="-342900">
              <a:lnSpc>
                <a:spcPct val="90000"/>
              </a:lnSpc>
              <a:spcAft>
                <a:spcPts val="600"/>
              </a:spcAft>
              <a:buFont typeface="Arial" panose="020B0604020202020204" pitchFamily="34" charset="0"/>
              <a:buChar char="•"/>
            </a:pPr>
            <a:r>
              <a:rPr lang="en-US" sz="1800">
                <a:effectLst/>
                <a:latin typeface="Calibri (Body)"/>
                <a:ea typeface="Times New Roman" panose="02020603050405020304" pitchFamily="18" charset="0"/>
              </a:rPr>
              <a:t>Nếu giá trị của semaphore bằng 0 thì thực hiện tăng giá trị của semaphore value lên 1. Khi đó các process đang chờ sem_wait() sẽ được đánh thức.</a:t>
            </a:r>
          </a:p>
          <a:p>
            <a:pPr marL="457200" indent="-342900">
              <a:lnSpc>
                <a:spcPct val="90000"/>
              </a:lnSpc>
              <a:spcAft>
                <a:spcPts val="600"/>
              </a:spcAft>
              <a:buFont typeface="Arial" panose="020B0604020202020204" pitchFamily="34" charset="0"/>
              <a:buChar char="•"/>
            </a:pPr>
            <a:r>
              <a:rPr lang="en-US" sz="1800">
                <a:effectLst/>
                <a:latin typeface="Calibri (Body)"/>
                <a:ea typeface="Times New Roman" panose="02020603050405020304" pitchFamily="18" charset="0"/>
              </a:rPr>
              <a:t>Nếu có nhiều process cùng đang chờ thì kernel sử dụng thuật toán round-robin</a:t>
            </a:r>
            <a:r>
              <a:rPr lang="vi-VN" sz="1800">
                <a:effectLst/>
                <a:latin typeface="Calibri (Body)"/>
                <a:ea typeface="Times New Roman" panose="02020603050405020304" pitchFamily="18" charset="0"/>
              </a:rPr>
              <a:t>, </a:t>
            </a:r>
            <a:r>
              <a:rPr lang="en-US" sz="1800">
                <a:effectLst/>
                <a:latin typeface="Calibri (Body)"/>
                <a:ea typeface="Times New Roman" panose="02020603050405020304" pitchFamily="18" charset="0"/>
              </a:rPr>
              <a:t>time-sharing để quyết đinh. </a:t>
            </a:r>
            <a:endParaRPr lang="vi-VN" sz="1800">
              <a:effectLst/>
              <a:latin typeface="Calibri (Body)"/>
              <a:ea typeface="Times New Roman" panose="02020603050405020304" pitchFamily="18" charset="0"/>
            </a:endParaRPr>
          </a:p>
          <a:p>
            <a:pPr marL="457200" indent="-342900">
              <a:lnSpc>
                <a:spcPct val="90000"/>
              </a:lnSpc>
              <a:spcAft>
                <a:spcPts val="600"/>
              </a:spcAft>
              <a:buFont typeface="Arial" panose="020B0604020202020204" pitchFamily="34" charset="0"/>
              <a:buChar char="•"/>
            </a:pPr>
            <a:r>
              <a:rPr lang="en-US" sz="1800">
                <a:effectLst/>
                <a:latin typeface="Calibri (Body)"/>
                <a:ea typeface="Times New Roman" panose="02020603050405020304" pitchFamily="18" charset="0"/>
              </a:rPr>
              <a:t>Tức là không phải process là wait trước sẽ được thực hiện trước mà sau khi sem_post() thì process nào là time slot (time slice) tiếp theo của CPU thì sẽ được thực hiện.</a:t>
            </a:r>
          </a:p>
          <a:p>
            <a:pPr marL="457200" indent="-342900">
              <a:lnSpc>
                <a:spcPct val="90000"/>
              </a:lnSpc>
              <a:spcAft>
                <a:spcPts val="600"/>
              </a:spcAft>
              <a:buFont typeface="Arial" panose="020B0604020202020204" pitchFamily="34" charset="0"/>
              <a:buChar char="•"/>
            </a:pPr>
            <a:endParaRPr lang="vi-VN"/>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C0980E05-BCD2-41F7-8D7B-B58C2799437D}"/>
              </a:ext>
            </a:extLst>
          </p:cNvPr>
          <p:cNvPicPr>
            <a:picLocks noChangeAspect="1"/>
          </p:cNvPicPr>
          <p:nvPr/>
        </p:nvPicPr>
        <p:blipFill>
          <a:blip r:embed="rId3"/>
          <a:stretch>
            <a:fillRect/>
          </a:stretch>
        </p:blipFill>
        <p:spPr>
          <a:xfrm>
            <a:off x="6111909" y="2650199"/>
            <a:ext cx="5742736" cy="101002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053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098801" cy="1087819"/>
          </a:xfrm>
          <a:prstGeom prst="rect">
            <a:avLst/>
          </a:prstGeom>
        </p:spPr>
        <p:txBody>
          <a:bodyPr vert="horz" lIns="91440" tIns="45720" rIns="91440" bIns="45720" rtlCol="0" anchor="b">
            <a:normAutofit/>
          </a:bodyPr>
          <a:lstStyle/>
          <a:p>
            <a:pPr lvl="0"/>
            <a:r>
              <a:rPr lang="en-US" sz="3600" b="1"/>
              <a:t>2. Semaphore Operations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2.</a:t>
            </a:r>
            <a:r>
              <a:rPr lang="vi-VN" sz="2000" b="1">
                <a:latin typeface="Calibri (Body)"/>
              </a:rPr>
              <a:t>4</a:t>
            </a:r>
            <a:r>
              <a:rPr lang="en-US" sz="2000" b="1">
                <a:latin typeface="Calibri (Body)"/>
              </a:rPr>
              <a:t> Read semaphore value</a:t>
            </a:r>
          </a:p>
          <a:p>
            <a:pPr marL="342900" indent="-342900">
              <a:buFont typeface="Arial" panose="020B0604020202020204" pitchFamily="34" charset="0"/>
              <a:buChar char="•"/>
            </a:pPr>
            <a:r>
              <a:rPr lang="vi-VN" sz="1800">
                <a:effectLst/>
                <a:latin typeface="Calibri (Body)"/>
                <a:ea typeface="Times New Roman" panose="02020603050405020304" pitchFamily="18" charset="0"/>
              </a:rPr>
              <a:t>Hàm sem_getvalue() trả về giá trị hiện tại của semaphore</a:t>
            </a:r>
          </a:p>
          <a:p>
            <a:pPr marL="342900" indent="-342900">
              <a:buFont typeface="Arial" panose="020B0604020202020204" pitchFamily="34" charset="0"/>
              <a:buChar char="•"/>
            </a:pPr>
            <a:r>
              <a:rPr lang="vi-VN">
                <a:latin typeface="Calibri (Body)"/>
                <a:ea typeface="Times New Roman" panose="02020603050405020304" pitchFamily="18" charset="0"/>
              </a:rPr>
              <a:t>Giá trị semaphore được trả về trong con trỏ </a:t>
            </a:r>
            <a:r>
              <a:rPr lang="vi-VN" sz="1800">
                <a:effectLst/>
                <a:latin typeface="Calibri (Body)"/>
                <a:ea typeface="Times New Roman" panose="02020603050405020304" pitchFamily="18" charset="0"/>
              </a:rPr>
              <a:t>sval.</a:t>
            </a:r>
            <a:endParaRPr lang="en-US">
              <a:effectLst/>
              <a:latin typeface="Calibri (Body)"/>
              <a:ea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714A7C42-5007-4639-8ECB-FBF6035C554E}"/>
              </a:ext>
            </a:extLst>
          </p:cNvPr>
          <p:cNvPicPr>
            <a:picLocks noChangeAspect="1"/>
          </p:cNvPicPr>
          <p:nvPr/>
        </p:nvPicPr>
        <p:blipFill>
          <a:blip r:embed="rId3"/>
          <a:stretch>
            <a:fillRect/>
          </a:stretch>
        </p:blipFill>
        <p:spPr>
          <a:xfrm>
            <a:off x="6111911" y="2536328"/>
            <a:ext cx="5742732" cy="106694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0914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1212</Words>
  <Application>Microsoft Office PowerPoint</Application>
  <PresentationFormat>Widescreen</PresentationFormat>
  <Paragraphs>106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(Body)</vt:lpstr>
      <vt:lpstr>Calibri Light</vt:lpstr>
      <vt:lpstr>Courier New</vt:lpstr>
      <vt:lpstr>NewBaskervilleEF-Roman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 Phong</dc:creator>
  <cp:lastModifiedBy>Sv Phong</cp:lastModifiedBy>
  <cp:revision>38</cp:revision>
  <dcterms:created xsi:type="dcterms:W3CDTF">2021-12-23T11:59:34Z</dcterms:created>
  <dcterms:modified xsi:type="dcterms:W3CDTF">2022-03-07T16:13:07Z</dcterms:modified>
</cp:coreProperties>
</file>