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18" r:id="rId3"/>
    <p:sldId id="321" r:id="rId4"/>
    <p:sldId id="396" r:id="rId5"/>
    <p:sldId id="393" r:id="rId6"/>
    <p:sldId id="398" r:id="rId7"/>
    <p:sldId id="399" r:id="rId8"/>
    <p:sldId id="400" r:id="rId9"/>
    <p:sldId id="401" r:id="rId10"/>
    <p:sldId id="402" r:id="rId11"/>
    <p:sldId id="403" r:id="rId12"/>
    <p:sldId id="405" r:id="rId13"/>
    <p:sldId id="406" r:id="rId14"/>
    <p:sldId id="407" r:id="rId15"/>
    <p:sldId id="408" r:id="rId16"/>
    <p:sldId id="410" r:id="rId17"/>
    <p:sldId id="409"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6210" autoAdjust="0"/>
  </p:normalViewPr>
  <p:slideViewPr>
    <p:cSldViewPr snapToGrid="0">
      <p:cViewPr>
        <p:scale>
          <a:sx n="125" d="100"/>
          <a:sy n="125" d="100"/>
        </p:scale>
        <p:origin x="4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custT="1"/>
      <dgm:spPr/>
      <dgm:t>
        <a:bodyPr/>
        <a:lstStyle/>
        <a:p>
          <a:r>
            <a:rPr lang="en-US" sz="1800" b="1">
              <a:latin typeface="Arial" panose="020B0604020202020204" pitchFamily="34" charset="0"/>
              <a:cs typeface="Arial" panose="020B0604020202020204" pitchFamily="34" charset="0"/>
            </a:rPr>
            <a:t>1. </a:t>
          </a:r>
          <a:r>
            <a:rPr lang="vi-VN" sz="1800" b="1">
              <a:latin typeface="Arial" panose="020B0604020202020204" pitchFamily="34" charset="0"/>
              <a:cs typeface="Arial" panose="020B0604020202020204" pitchFamily="34" charset="0"/>
            </a:rPr>
            <a:t>Giới thiệu</a:t>
          </a:r>
          <a:endParaRPr lang="en-US" sz="1800" b="1">
            <a:latin typeface="Arial" panose="020B0604020202020204" pitchFamily="34" charset="0"/>
            <a:cs typeface="Arial" panose="020B0604020202020204" pitchFamily="34" charset="0"/>
          </a:endParaRPr>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custT="1"/>
      <dgm:spPr/>
      <dgm:t>
        <a:bodyPr/>
        <a:lstStyle/>
        <a:p>
          <a:r>
            <a:rPr lang="en-US" sz="1800" b="1">
              <a:latin typeface="Arial" panose="020B0604020202020204" pitchFamily="34" charset="0"/>
              <a:cs typeface="Arial" panose="020B0604020202020204" pitchFamily="34" charset="0"/>
            </a:rPr>
            <a:t>2. System V Message Queues</a:t>
          </a:r>
          <a:endParaRPr lang="en-US" sz="1800" b="0">
            <a:latin typeface="Arial" panose="020B0604020202020204" pitchFamily="34" charset="0"/>
            <a:cs typeface="Arial" panose="020B0604020202020204" pitchFamily="34" charset="0"/>
          </a:endParaRPr>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C186468A-839D-472C-AEB6-1CDD09F444F2}">
      <dgm:prSet custT="1"/>
      <dgm:spPr/>
      <dgm:t>
        <a:bodyPr/>
        <a:lstStyle/>
        <a:p>
          <a:r>
            <a:rPr lang="en-US" sz="1800" b="1">
              <a:latin typeface="Arial" panose="020B0604020202020204" pitchFamily="34" charset="0"/>
              <a:cs typeface="Arial" panose="020B0604020202020204" pitchFamily="34" charset="0"/>
            </a:rPr>
            <a:t>3.  POSIX Message Queues</a:t>
          </a:r>
        </a:p>
      </dgm:t>
    </dgm:pt>
    <dgm:pt modelId="{8561F044-3DD7-4780-89AB-1568ED239741}" type="parTrans" cxnId="{B4D8380D-4B01-4A3F-B487-48FEC8748384}">
      <dgm:prSet/>
      <dgm:spPr/>
      <dgm:t>
        <a:bodyPr/>
        <a:lstStyle/>
        <a:p>
          <a:endParaRPr lang="en-US"/>
        </a:p>
      </dgm:t>
    </dgm:pt>
    <dgm:pt modelId="{EADCE169-4454-47E1-9D5A-C44B27A9C7B8}" type="sibTrans" cxnId="{B4D8380D-4B01-4A3F-B487-48FEC8748384}">
      <dgm:prSet/>
      <dgm:spPr/>
      <dgm:t>
        <a:bodyPr/>
        <a:lstStyle/>
        <a:p>
          <a:endParaRPr lang="en-US"/>
        </a:p>
      </dgm:t>
    </dgm:pt>
    <dgm:pt modelId="{E2E9E425-4D13-4AC7-AF60-D4E2202C5D56}">
      <dgm:prSet custT="1"/>
      <dgm:spPr/>
      <dgm:t>
        <a:bodyPr/>
        <a:lstStyle/>
        <a:p>
          <a:r>
            <a:rPr lang="en-US" sz="1800" b="1">
              <a:latin typeface="Arial" panose="020B0604020202020204" pitchFamily="34" charset="0"/>
              <a:cs typeface="Arial" panose="020B0604020202020204" pitchFamily="34" charset="0"/>
            </a:rPr>
            <a:t>4. Review IPC </a:t>
          </a:r>
          <a:r>
            <a:rPr lang="en-US" sz="1800" b="1" i="0"/>
            <a:t>Mechanism  </a:t>
          </a:r>
          <a:endParaRPr lang="en-US" sz="1800" b="1">
            <a:latin typeface="Arial" panose="020B0604020202020204" pitchFamily="34" charset="0"/>
            <a:cs typeface="Arial" panose="020B0604020202020204" pitchFamily="34" charset="0"/>
          </a:endParaRPr>
        </a:p>
      </dgm:t>
    </dgm:pt>
    <dgm:pt modelId="{397060B5-E7BA-4EB4-840D-42A4FA72D704}" type="parTrans" cxnId="{BF7BC831-EB14-4F5A-A654-A5F4E98D56B8}">
      <dgm:prSet/>
      <dgm:spPr/>
      <dgm:t>
        <a:bodyPr/>
        <a:lstStyle/>
        <a:p>
          <a:endParaRPr lang="en-US"/>
        </a:p>
      </dgm:t>
    </dgm:pt>
    <dgm:pt modelId="{A217168E-F032-4A68-8AA8-A08E85F7C804}" type="sibTrans" cxnId="{BF7BC831-EB14-4F5A-A654-A5F4E98D56B8}">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custScaleX="116595" custLinFactNeighborX="-3341" custLinFactNeighborY="4502">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custScaleX="116595" custLinFactNeighborX="-3341" custLinFactNeighborY="4502">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8F726708-11AB-4EA5-A1CF-6CE0F8A27553}" type="pres">
      <dgm:prSet presAssocID="{C186468A-839D-472C-AEB6-1CDD09F444F2}" presName="parentLin" presStyleCnt="0"/>
      <dgm:spPr/>
    </dgm:pt>
    <dgm:pt modelId="{E6ADAD60-88B9-4DFD-92DF-AEC69ED200CD}" type="pres">
      <dgm:prSet presAssocID="{C186468A-839D-472C-AEB6-1CDD09F444F2}" presName="parentLeftMargin" presStyleLbl="node1" presStyleIdx="1" presStyleCnt="4"/>
      <dgm:spPr/>
    </dgm:pt>
    <dgm:pt modelId="{A8D7638C-D3BD-49F9-B5CD-200FB9333121}" type="pres">
      <dgm:prSet presAssocID="{C186468A-839D-472C-AEB6-1CDD09F444F2}" presName="parentText" presStyleLbl="node1" presStyleIdx="2" presStyleCnt="4" custScaleX="116595" custLinFactNeighborX="10267" custLinFactNeighborY="4502">
        <dgm:presLayoutVars>
          <dgm:chMax val="0"/>
          <dgm:bulletEnabled val="1"/>
        </dgm:presLayoutVars>
      </dgm:prSet>
      <dgm:spPr/>
    </dgm:pt>
    <dgm:pt modelId="{A89F7F79-173F-49FD-9021-2805A9DC69A8}" type="pres">
      <dgm:prSet presAssocID="{C186468A-839D-472C-AEB6-1CDD09F444F2}" presName="negativeSpace" presStyleCnt="0"/>
      <dgm:spPr/>
    </dgm:pt>
    <dgm:pt modelId="{404413AF-8826-4130-B733-494ECD3877B1}" type="pres">
      <dgm:prSet presAssocID="{C186468A-839D-472C-AEB6-1CDD09F444F2}" presName="childText" presStyleLbl="conFgAcc1" presStyleIdx="2" presStyleCnt="4">
        <dgm:presLayoutVars>
          <dgm:bulletEnabled val="1"/>
        </dgm:presLayoutVars>
      </dgm:prSet>
      <dgm:spPr/>
    </dgm:pt>
    <dgm:pt modelId="{7622A6CA-7EE6-4C68-A4AC-D661030013E6}" type="pres">
      <dgm:prSet presAssocID="{EADCE169-4454-47E1-9D5A-C44B27A9C7B8}" presName="spaceBetweenRectangles" presStyleCnt="0"/>
      <dgm:spPr/>
    </dgm:pt>
    <dgm:pt modelId="{83E88903-F125-42B9-8191-BE899BC5F4CC}" type="pres">
      <dgm:prSet presAssocID="{E2E9E425-4D13-4AC7-AF60-D4E2202C5D56}" presName="parentLin" presStyleCnt="0"/>
      <dgm:spPr/>
    </dgm:pt>
    <dgm:pt modelId="{C03A53D2-CD01-4F7D-97B3-1697CF988B0E}" type="pres">
      <dgm:prSet presAssocID="{E2E9E425-4D13-4AC7-AF60-D4E2202C5D56}" presName="parentLeftMargin" presStyleLbl="node1" presStyleIdx="2" presStyleCnt="4"/>
      <dgm:spPr/>
    </dgm:pt>
    <dgm:pt modelId="{FCA5BC69-3BC3-4E75-A607-9DF1D276C6C0}" type="pres">
      <dgm:prSet presAssocID="{E2E9E425-4D13-4AC7-AF60-D4E2202C5D56}" presName="parentText" presStyleLbl="node1" presStyleIdx="3" presStyleCnt="4" custScaleX="116595" custLinFactNeighborX="-3341" custLinFactNeighborY="4502">
        <dgm:presLayoutVars>
          <dgm:chMax val="0"/>
          <dgm:bulletEnabled val="1"/>
        </dgm:presLayoutVars>
      </dgm:prSet>
      <dgm:spPr/>
    </dgm:pt>
    <dgm:pt modelId="{11EFEAFD-81ED-467D-B647-4B5FCF9E2B2E}" type="pres">
      <dgm:prSet presAssocID="{E2E9E425-4D13-4AC7-AF60-D4E2202C5D56}" presName="negativeSpace" presStyleCnt="0"/>
      <dgm:spPr/>
    </dgm:pt>
    <dgm:pt modelId="{BA7A7DBD-9BFA-41E0-AA29-BE57A82C8F4E}" type="pres">
      <dgm:prSet presAssocID="{E2E9E425-4D13-4AC7-AF60-D4E2202C5D56}" presName="childText" presStyleLbl="conFgAcc1" presStyleIdx="3" presStyleCnt="4">
        <dgm:presLayoutVars>
          <dgm:bulletEnabled val="1"/>
        </dgm:presLayoutVars>
      </dgm:prSet>
      <dgm:spPr/>
    </dgm:pt>
  </dgm:ptLst>
  <dgm:cxnLst>
    <dgm:cxn modelId="{B4D8380D-4B01-4A3F-B487-48FEC8748384}" srcId="{FBDD58BD-8349-47ED-AE60-ED48355B863E}" destId="{C186468A-839D-472C-AEB6-1CDD09F444F2}" srcOrd="2" destOrd="0" parTransId="{8561F044-3DD7-4780-89AB-1568ED239741}" sibTransId="{EADCE169-4454-47E1-9D5A-C44B27A9C7B8}"/>
    <dgm:cxn modelId="{7AB0BC18-AB1D-4863-9FAD-1217C1B37731}" type="presOf" srcId="{C186468A-839D-472C-AEB6-1CDD09F444F2}" destId="{A8D7638C-D3BD-49F9-B5CD-200FB9333121}" srcOrd="1" destOrd="0" presId="urn:microsoft.com/office/officeart/2005/8/layout/list1"/>
    <dgm:cxn modelId="{BF7BC831-EB14-4F5A-A654-A5F4E98D56B8}" srcId="{FBDD58BD-8349-47ED-AE60-ED48355B863E}" destId="{E2E9E425-4D13-4AC7-AF60-D4E2202C5D56}" srcOrd="3" destOrd="0" parTransId="{397060B5-E7BA-4EB4-840D-42A4FA72D704}" sibTransId="{A217168E-F032-4A68-8AA8-A08E85F7C804}"/>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FBD84564-3CB0-4D5C-8931-2E7AFFE70572}" type="presOf" srcId="{E2E9E425-4D13-4AC7-AF60-D4E2202C5D56}" destId="{C03A53D2-CD01-4F7D-97B3-1697CF988B0E}" srcOrd="0" destOrd="0" presId="urn:microsoft.com/office/officeart/2005/8/layout/list1"/>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EE151FB7-9AC4-440D-AD8C-FA9A13AAB11D}" type="presOf" srcId="{E2E9E425-4D13-4AC7-AF60-D4E2202C5D56}" destId="{FCA5BC69-3BC3-4E75-A607-9DF1D276C6C0}" srcOrd="1" destOrd="0" presId="urn:microsoft.com/office/officeart/2005/8/layout/list1"/>
    <dgm:cxn modelId="{57A8EBD8-4A0B-46F7-BCAF-E32E00F0EC58}" type="presOf" srcId="{C186468A-839D-472C-AEB6-1CDD09F444F2}" destId="{E6ADAD60-88B9-4DFD-92DF-AEC69ED200CD}"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673015EE-4329-4050-B168-C1D9B1D8ACBF}" type="presParOf" srcId="{639F4090-9AE3-429F-9D98-1055173C895C}" destId="{8F726708-11AB-4EA5-A1CF-6CE0F8A27553}" srcOrd="8" destOrd="0" presId="urn:microsoft.com/office/officeart/2005/8/layout/list1"/>
    <dgm:cxn modelId="{3422CEB1-92C7-4927-9585-A88DDDC1A743}" type="presParOf" srcId="{8F726708-11AB-4EA5-A1CF-6CE0F8A27553}" destId="{E6ADAD60-88B9-4DFD-92DF-AEC69ED200CD}" srcOrd="0" destOrd="0" presId="urn:microsoft.com/office/officeart/2005/8/layout/list1"/>
    <dgm:cxn modelId="{F4D36FEA-E02A-47C8-B04D-471B6EBE042D}" type="presParOf" srcId="{8F726708-11AB-4EA5-A1CF-6CE0F8A27553}" destId="{A8D7638C-D3BD-49F9-B5CD-200FB9333121}" srcOrd="1" destOrd="0" presId="urn:microsoft.com/office/officeart/2005/8/layout/list1"/>
    <dgm:cxn modelId="{961E63F7-238B-4501-BD88-D1899BBD51CA}" type="presParOf" srcId="{639F4090-9AE3-429F-9D98-1055173C895C}" destId="{A89F7F79-173F-49FD-9021-2805A9DC69A8}" srcOrd="9" destOrd="0" presId="urn:microsoft.com/office/officeart/2005/8/layout/list1"/>
    <dgm:cxn modelId="{57B0EE6E-305A-48A1-82AB-5BBA9F121D77}" type="presParOf" srcId="{639F4090-9AE3-429F-9D98-1055173C895C}" destId="{404413AF-8826-4130-B733-494ECD3877B1}" srcOrd="10" destOrd="0" presId="urn:microsoft.com/office/officeart/2005/8/layout/list1"/>
    <dgm:cxn modelId="{80922DF4-6752-4874-968C-BB410747AF5D}" type="presParOf" srcId="{639F4090-9AE3-429F-9D98-1055173C895C}" destId="{7622A6CA-7EE6-4C68-A4AC-D661030013E6}" srcOrd="11" destOrd="0" presId="urn:microsoft.com/office/officeart/2005/8/layout/list1"/>
    <dgm:cxn modelId="{090DF774-1F83-452D-86D1-BA4976663AF7}" type="presParOf" srcId="{639F4090-9AE3-429F-9D98-1055173C895C}" destId="{83E88903-F125-42B9-8191-BE899BC5F4CC}" srcOrd="12" destOrd="0" presId="urn:microsoft.com/office/officeart/2005/8/layout/list1"/>
    <dgm:cxn modelId="{528CBD21-4B0C-471F-BE5A-04637CC3DEBE}" type="presParOf" srcId="{83E88903-F125-42B9-8191-BE899BC5F4CC}" destId="{C03A53D2-CD01-4F7D-97B3-1697CF988B0E}" srcOrd="0" destOrd="0" presId="urn:microsoft.com/office/officeart/2005/8/layout/list1"/>
    <dgm:cxn modelId="{29CC5961-69A9-44D3-9813-2BA5AAE8654B}" type="presParOf" srcId="{83E88903-F125-42B9-8191-BE899BC5F4CC}" destId="{FCA5BC69-3BC3-4E75-A607-9DF1D276C6C0}" srcOrd="1" destOrd="0" presId="urn:microsoft.com/office/officeart/2005/8/layout/list1"/>
    <dgm:cxn modelId="{AA4669A8-ED14-45B0-9118-AC3BD3A32E18}" type="presParOf" srcId="{639F4090-9AE3-429F-9D98-1055173C895C}" destId="{11EFEAFD-81ED-467D-B647-4B5FCF9E2B2E}" srcOrd="13" destOrd="0" presId="urn:microsoft.com/office/officeart/2005/8/layout/list1"/>
    <dgm:cxn modelId="{2831FA63-574A-4F0B-81EB-FD775EF95B60}" type="presParOf" srcId="{639F4090-9AE3-429F-9D98-1055173C895C}" destId="{BA7A7DBD-9BFA-41E0-AA29-BE57A82C8F4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en-US" sz="2000">
              <a:latin typeface="Times New Roman" panose="02020603050405020304" pitchFamily="18" charset="0"/>
              <a:cs typeface="Times New Roman" panose="02020603050405020304" pitchFamily="18" charset="0"/>
            </a:rPr>
            <a:t>Triển khai SystemV Semaphore</a:t>
          </a:r>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1" phldr="0"/>
      <dgm:spPr/>
      <dgm:t>
        <a:bodyPr/>
        <a:lstStyle/>
        <a:p>
          <a:r>
            <a:rPr lang="en-US"/>
            <a:t>01</a:t>
          </a:r>
        </a:p>
      </dgm:t>
    </dgm:pt>
    <dgm:pt modelId="{1223E83A-A7F4-48F8-8595-91DB20E4C335}">
      <dgm:prSet custT="1"/>
      <dgm:spPr/>
      <dgm:t>
        <a:bodyPr/>
        <a:lstStyle/>
        <a:p>
          <a:r>
            <a:rPr lang="en-US" sz="2000">
              <a:latin typeface="Times New Roman" panose="02020603050405020304" pitchFamily="18" charset="0"/>
              <a:cs typeface="Times New Roman" panose="02020603050405020304" pitchFamily="18" charset="0"/>
            </a:rPr>
            <a:t>Triển khai POSIX Semaphore</a:t>
          </a:r>
        </a:p>
      </dgm:t>
    </dgm:pt>
    <dgm:pt modelId="{1517BF8F-EB79-4662-A42D-219F7DCB8043}" type="parTrans" cxnId="{1D3E2B8A-EBD9-44A0-B311-77A9A74BDFD8}">
      <dgm:prSet/>
      <dgm:spPr/>
      <dgm:t>
        <a:bodyPr/>
        <a:lstStyle/>
        <a:p>
          <a:endParaRPr lang="en-US"/>
        </a:p>
      </dgm:t>
    </dgm:pt>
    <dgm:pt modelId="{DA0A2811-7F07-47A8-8C28-06B50052FA02}" type="sibTrans" cxnId="{1D3E2B8A-EBD9-44A0-B311-77A9A74BDFD8}">
      <dgm:prSet phldrT="02" phldr="0"/>
      <dgm:spPr/>
      <dgm:t>
        <a:bodyPr/>
        <a:lstStyle/>
        <a:p>
          <a:r>
            <a:rPr lang="en-US"/>
            <a:t>02</a:t>
          </a:r>
        </a:p>
      </dgm:t>
    </dgm:pt>
    <dgm:pt modelId="{A64CF524-B93B-49EE-83FF-1F7CDDD33F14}">
      <dgm:prSet custT="1"/>
      <dgm:spPr/>
      <dgm:t>
        <a:bodyPr/>
        <a:lstStyle/>
        <a:p>
          <a:r>
            <a:rPr lang="en-US" sz="1800"/>
            <a:t>Phân biệt được giữa System V và Posix Semaphore</a:t>
          </a:r>
        </a:p>
      </dgm:t>
    </dgm:pt>
    <dgm:pt modelId="{67E78C0F-094E-434B-ACCC-848239B8B600}" type="sibTrans" cxnId="{2C498625-4274-45F9-8C86-D77766DC18CE}">
      <dgm:prSet phldrT="03" phldr="0"/>
      <dgm:spPr/>
      <dgm:t>
        <a:bodyPr/>
        <a:lstStyle/>
        <a:p>
          <a:r>
            <a:rPr lang="en-US"/>
            <a:t>03</a:t>
          </a:r>
        </a:p>
      </dgm:t>
    </dgm:pt>
    <dgm:pt modelId="{D76683F3-205F-4267-A6A2-4C8F2DD60EC0}" type="parTrans" cxnId="{2C498625-4274-45F9-8C86-D77766DC18CE}">
      <dgm:prSet/>
      <dgm:spPr/>
      <dgm:t>
        <a:bodyPr/>
        <a:lstStyle/>
        <a:p>
          <a:endParaRPr lang="en-US"/>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3" custScaleY="159846" custLinFactNeighborX="2791" custLinFactNeighborY="-254"/>
      <dgm:spPr/>
    </dgm:pt>
    <dgm:pt modelId="{EDDDBBFC-9F8C-4602-B020-EFB93D3EFEA9}" type="pres">
      <dgm:prSet presAssocID="{C6141B82-7A81-4B83-A532-110344A4733D}" presName="sibTransNodeRect" presStyleLbl="alignNode1" presStyleIdx="0" presStyleCnt="3">
        <dgm:presLayoutVars>
          <dgm:chMax val="0"/>
          <dgm:bulletEnabled val="1"/>
        </dgm:presLayoutVars>
      </dgm:prSet>
      <dgm:spPr/>
    </dgm:pt>
    <dgm:pt modelId="{26FA3E1D-78E4-45F3-A037-2D46F4A0DCC7}" type="pres">
      <dgm:prSet presAssocID="{52E7636A-E252-4260-B56F-DF49AC283278}" presName="nodeRect" presStyleLbl="alignNode1" presStyleIdx="0" presStyleCnt="3">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3" custScaleY="159846"/>
      <dgm:spPr/>
    </dgm:pt>
    <dgm:pt modelId="{A470C0E5-C7B0-43E0-AB94-D0F3941DCFF9}" type="pres">
      <dgm:prSet presAssocID="{DA0A2811-7F07-47A8-8C28-06B50052FA02}" presName="sibTransNodeRect" presStyleLbl="alignNode1" presStyleIdx="1" presStyleCnt="3">
        <dgm:presLayoutVars>
          <dgm:chMax val="0"/>
          <dgm:bulletEnabled val="1"/>
        </dgm:presLayoutVars>
      </dgm:prSet>
      <dgm:spPr/>
    </dgm:pt>
    <dgm:pt modelId="{DC89204F-8776-4091-96ED-00473B3BCC74}" type="pres">
      <dgm:prSet presAssocID="{1223E83A-A7F4-48F8-8595-91DB20E4C335}" presName="nodeRect" presStyleLbl="alignNode1" presStyleIdx="1" presStyleCnt="3">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3" custScaleY="159846" custLinFactNeighborX="2215" custLinFactNeighborY="-189"/>
      <dgm:spPr/>
    </dgm:pt>
    <dgm:pt modelId="{E82F70F2-2634-4B67-A53A-ABDDF116600F}" type="pres">
      <dgm:prSet presAssocID="{67E78C0F-094E-434B-ACCC-848239B8B600}" presName="sibTransNodeRect" presStyleLbl="alignNode1" presStyleIdx="2" presStyleCnt="3">
        <dgm:presLayoutVars>
          <dgm:chMax val="0"/>
          <dgm:bulletEnabled val="1"/>
        </dgm:presLayoutVars>
      </dgm:prSet>
      <dgm:spPr/>
    </dgm:pt>
    <dgm:pt modelId="{DC507524-4EA0-4113-9FAE-08C8E7E8A09F}" type="pres">
      <dgm:prSet presAssocID="{A64CF524-B93B-49EE-83FF-1F7CDDD33F14}" presName="nodeRect" presStyleLbl="alignNode1" presStyleIdx="2" presStyleCnt="3">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485855"/>
          <a:ext cx="6700638"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23838" y="69494"/>
          <a:ext cx="5468826"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288" tIns="0" rIns="177288"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1. </a:t>
          </a:r>
          <a:r>
            <a:rPr lang="vi-VN" sz="1800" b="1" kern="1200">
              <a:latin typeface="Arial" panose="020B0604020202020204" pitchFamily="34" charset="0"/>
              <a:cs typeface="Arial" panose="020B0604020202020204" pitchFamily="34" charset="0"/>
            </a:rPr>
            <a:t>Giới thiệu</a:t>
          </a:r>
          <a:endParaRPr lang="en-US" sz="1800" b="1" kern="1200">
            <a:latin typeface="Arial" panose="020B0604020202020204" pitchFamily="34" charset="0"/>
            <a:cs typeface="Arial" panose="020B0604020202020204" pitchFamily="34" charset="0"/>
          </a:endParaRPr>
        </a:p>
      </dsp:txBody>
      <dsp:txXfrm>
        <a:off x="368510" y="114166"/>
        <a:ext cx="5379482" cy="825776"/>
      </dsp:txXfrm>
    </dsp:sp>
    <dsp:sp modelId="{3DE4A7C3-0719-416D-87FC-6D61BCD93860}">
      <dsp:nvSpPr>
        <dsp:cNvPr id="0" name=""/>
        <dsp:cNvSpPr/>
      </dsp:nvSpPr>
      <dsp:spPr>
        <a:xfrm>
          <a:off x="0" y="1892015"/>
          <a:ext cx="6700638" cy="7812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23838" y="1475654"/>
          <a:ext cx="5468826" cy="9151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288" tIns="0" rIns="177288"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2. System V Message Queues</a:t>
          </a:r>
          <a:endParaRPr lang="en-US" sz="1800" b="0" kern="1200">
            <a:latin typeface="Arial" panose="020B0604020202020204" pitchFamily="34" charset="0"/>
            <a:cs typeface="Arial" panose="020B0604020202020204" pitchFamily="34" charset="0"/>
          </a:endParaRPr>
        </a:p>
      </dsp:txBody>
      <dsp:txXfrm>
        <a:off x="368510" y="1520326"/>
        <a:ext cx="5379482" cy="825776"/>
      </dsp:txXfrm>
    </dsp:sp>
    <dsp:sp modelId="{404413AF-8826-4130-B733-494ECD3877B1}">
      <dsp:nvSpPr>
        <dsp:cNvPr id="0" name=""/>
        <dsp:cNvSpPr/>
      </dsp:nvSpPr>
      <dsp:spPr>
        <a:xfrm>
          <a:off x="0" y="3298176"/>
          <a:ext cx="6700638" cy="7812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7638C-D3BD-49F9-B5CD-200FB9333121}">
      <dsp:nvSpPr>
        <dsp:cNvPr id="0" name=""/>
        <dsp:cNvSpPr/>
      </dsp:nvSpPr>
      <dsp:spPr>
        <a:xfrm>
          <a:off x="369429" y="2881814"/>
          <a:ext cx="5468826" cy="9151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288" tIns="0" rIns="177288"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3.  POSIX Message Queues</a:t>
          </a:r>
        </a:p>
      </dsp:txBody>
      <dsp:txXfrm>
        <a:off x="414101" y="2926486"/>
        <a:ext cx="5379482" cy="825776"/>
      </dsp:txXfrm>
    </dsp:sp>
    <dsp:sp modelId="{BA7A7DBD-9BFA-41E0-AA29-BE57A82C8F4E}">
      <dsp:nvSpPr>
        <dsp:cNvPr id="0" name=""/>
        <dsp:cNvSpPr/>
      </dsp:nvSpPr>
      <dsp:spPr>
        <a:xfrm>
          <a:off x="0" y="4704335"/>
          <a:ext cx="6700638" cy="781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5BC69-3BC3-4E75-A607-9DF1D276C6C0}">
      <dsp:nvSpPr>
        <dsp:cNvPr id="0" name=""/>
        <dsp:cNvSpPr/>
      </dsp:nvSpPr>
      <dsp:spPr>
        <a:xfrm>
          <a:off x="323838" y="4287974"/>
          <a:ext cx="5468826" cy="9151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288" tIns="0" rIns="177288" bIns="0"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4. Review IPC </a:t>
          </a:r>
          <a:r>
            <a:rPr lang="en-US" sz="1800" b="1" i="0" kern="1200"/>
            <a:t>Mechanism  </a:t>
          </a:r>
          <a:endParaRPr lang="en-US" sz="1800" b="1" kern="1200">
            <a:latin typeface="Arial" panose="020B0604020202020204" pitchFamily="34" charset="0"/>
            <a:cs typeface="Arial" panose="020B0604020202020204" pitchFamily="34" charset="0"/>
          </a:endParaRPr>
        </a:p>
      </dsp:txBody>
      <dsp:txXfrm>
        <a:off x="368510" y="4332646"/>
        <a:ext cx="5379482"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66311" y="483676"/>
          <a:ext cx="2355080" cy="451740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Triển khai SystemV Semaphore</a:t>
          </a:r>
        </a:p>
      </dsp:txBody>
      <dsp:txXfrm>
        <a:off x="66311" y="2290637"/>
        <a:ext cx="2355080" cy="2710440"/>
      </dsp:txXfrm>
    </dsp:sp>
    <dsp:sp modelId="{EDDDBBFC-9F8C-4602-B020-EFB93D3EFEA9}">
      <dsp:nvSpPr>
        <dsp:cNvPr id="0" name=""/>
        <dsp:cNvSpPr/>
      </dsp:nvSpPr>
      <dsp:spPr>
        <a:xfrm>
          <a:off x="581"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581" y="1336507"/>
        <a:ext cx="2355080" cy="1130438"/>
      </dsp:txXfrm>
    </dsp:sp>
    <dsp:sp modelId="{733AE746-1730-4723-8E26-4D4FF2A04066}">
      <dsp:nvSpPr>
        <dsp:cNvPr id="0" name=""/>
        <dsp:cNvSpPr/>
      </dsp:nvSpPr>
      <dsp:spPr>
        <a:xfrm>
          <a:off x="2544067" y="490855"/>
          <a:ext cx="2355080" cy="451740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Triển khai POSIX Semaphore</a:t>
          </a:r>
        </a:p>
      </dsp:txBody>
      <dsp:txXfrm>
        <a:off x="2544067" y="2297815"/>
        <a:ext cx="2355080" cy="2710440"/>
      </dsp:txXfrm>
    </dsp:sp>
    <dsp:sp modelId="{A470C0E5-C7B0-43E0-AB94-D0F3941DCFF9}">
      <dsp:nvSpPr>
        <dsp:cNvPr id="0" name=""/>
        <dsp:cNvSpPr/>
      </dsp:nvSpPr>
      <dsp:spPr>
        <a:xfrm>
          <a:off x="2544067"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544067" y="1336507"/>
        <a:ext cx="2355080" cy="1130438"/>
      </dsp:txXfrm>
    </dsp:sp>
    <dsp:sp modelId="{0C24FF75-019D-466C-B96D-B8AEEABA60C6}">
      <dsp:nvSpPr>
        <dsp:cNvPr id="0" name=""/>
        <dsp:cNvSpPr/>
      </dsp:nvSpPr>
      <dsp:spPr>
        <a:xfrm>
          <a:off x="5088135" y="485513"/>
          <a:ext cx="2355080" cy="451740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00100">
            <a:lnSpc>
              <a:spcPct val="90000"/>
            </a:lnSpc>
            <a:spcBef>
              <a:spcPct val="0"/>
            </a:spcBef>
            <a:spcAft>
              <a:spcPct val="35000"/>
            </a:spcAft>
            <a:buNone/>
          </a:pPr>
          <a:r>
            <a:rPr lang="en-US" sz="1800" kern="1200"/>
            <a:t>Phân biệt được giữa System V và Posix Semaphore</a:t>
          </a:r>
        </a:p>
      </dsp:txBody>
      <dsp:txXfrm>
        <a:off x="5088135" y="2292474"/>
        <a:ext cx="2355080" cy="2710440"/>
      </dsp:txXfrm>
    </dsp:sp>
    <dsp:sp modelId="{E82F70F2-2634-4B67-A53A-ABDDF116600F}">
      <dsp:nvSpPr>
        <dsp:cNvPr id="0" name=""/>
        <dsp:cNvSpPr/>
      </dsp:nvSpPr>
      <dsp:spPr>
        <a:xfrm>
          <a:off x="5087554"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5087554" y="1336507"/>
        <a:ext cx="2355080" cy="11304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B7074-F127-427A-AE94-FCD466A8A822}"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68CEA-DDEE-4D1B-B102-8B93275FCB58}" type="slidenum">
              <a:rPr lang="en-US" smtClean="0"/>
              <a:t>‹#›</a:t>
            </a:fld>
            <a:endParaRPr lang="en-US"/>
          </a:p>
        </p:txBody>
      </p:sp>
    </p:spTree>
    <p:extLst>
      <p:ext uri="{BB962C8B-B14F-4D97-AF65-F5344CB8AC3E}">
        <p14:creationId xmlns:p14="http://schemas.microsoft.com/office/powerpoint/2010/main" val="78184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363283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158681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890278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mq_send() either blocks until space becomes available in the queue, or, if the O_NONBLOCK flag is in effect, fails immediately with the error EAGAIN.</a:t>
            </a:r>
          </a:p>
          <a:p>
            <a:r>
              <a:rPr lang="en-US" b="0"/>
              <a:t>	</a:t>
            </a:r>
            <a:r>
              <a:rPr lang="vi-VN" b="0"/>
              <a:t>mqdes: 	</a:t>
            </a:r>
          </a:p>
          <a:p>
            <a:r>
              <a:rPr lang="en-US" b="0"/>
              <a:t>	</a:t>
            </a:r>
            <a:r>
              <a:rPr lang="vi-VN" b="0"/>
              <a:t>msg_ptr: </a:t>
            </a:r>
          </a:p>
          <a:p>
            <a:r>
              <a:rPr lang="vi-VN" b="0"/>
              <a:t>	msg_len: Độ dài của message được trỏ bơi msg_ptr, nên nhỏ hơn hoặc bằng mq_msgsize attribute of the queue</a:t>
            </a:r>
          </a:p>
          <a:p>
            <a:r>
              <a:rPr lang="vi-VN" b="0"/>
              <a:t>	msg_prio: Mỗi một message có một priority là một số nguyên dương không âm. Tin nhắn trong queue sắp xếp theo độ ưu tiên giảm dần</a:t>
            </a:r>
          </a:p>
          <a:p>
            <a:r>
              <a:rPr lang="vi-VN" b="0"/>
              <a:t>	</a:t>
            </a:r>
            <a:r>
              <a:rPr lang="en-US" b="0"/>
              <a:t>                </a:t>
            </a:r>
            <a:r>
              <a:rPr lang="vi-VN" b="0"/>
              <a:t> 0 là prio thấp nhất. </a:t>
            </a:r>
          </a:p>
          <a:p>
            <a:r>
              <a:rPr lang="en-US" b="0"/>
              <a:t>	                 </a:t>
            </a:r>
            <a:r>
              <a:rPr lang="vi-VN" b="0"/>
              <a:t>Khi một thư mới vào queue nó sẽ được đặt sau các message có cùng độ ưu tiên.</a:t>
            </a:r>
          </a:p>
          <a:p>
            <a:r>
              <a:rPr lang="en-US" b="0"/>
              <a:t>                                         </a:t>
            </a:r>
            <a:r>
              <a:rPr lang="vi-VN" b="0"/>
              <a:t>Khi khoogn cần ưu tiên thì set prio của các mess cùng 1 giá trị</a:t>
            </a:r>
            <a:endParaRPr lang="en-US" b="0"/>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3755281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a:t> Nếu hàng đợi thông báo hiện đang trống, thì mq_receive () sẽ block cho đến khi có thông báo hoặc, nếu cờ O_NONBLOCK có hiệu lực, return ngay lập tức với lỗi EAGAIN.</a:t>
            </a:r>
            <a:endParaRPr lang="en-US" b="0"/>
          </a:p>
        </p:txBody>
      </p:sp>
      <p:sp>
        <p:nvSpPr>
          <p:cNvPr id="4" name="Slide Number Placeholder 3"/>
          <p:cNvSpPr>
            <a:spLocks noGrp="1"/>
          </p:cNvSpPr>
          <p:nvPr>
            <p:ph type="sldNum" sz="quarter" idx="5"/>
          </p:nvPr>
        </p:nvSpPr>
        <p:spPr/>
        <p:txBody>
          <a:bodyPr/>
          <a:lstStyle/>
          <a:p>
            <a:fld id="{8D2F58D5-BC38-4BCB-8360-1EF771A3CE08}" type="slidenum">
              <a:rPr lang="en-US" smtClean="0"/>
              <a:t>14</a:t>
            </a:fld>
            <a:endParaRPr lang="en-US"/>
          </a:p>
        </p:txBody>
      </p:sp>
    </p:spTree>
    <p:extLst>
      <p:ext uri="{BB962C8B-B14F-4D97-AF65-F5344CB8AC3E}">
        <p14:creationId xmlns:p14="http://schemas.microsoft.com/office/powerpoint/2010/main" val="2476626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8D2F58D5-BC38-4BCB-8360-1EF771A3CE08}" type="slidenum">
              <a:rPr lang="en-US" smtClean="0"/>
              <a:t>15</a:t>
            </a:fld>
            <a:endParaRPr lang="en-US"/>
          </a:p>
        </p:txBody>
      </p:sp>
    </p:spTree>
    <p:extLst>
      <p:ext uri="{BB962C8B-B14F-4D97-AF65-F5344CB8AC3E}">
        <p14:creationId xmlns:p14="http://schemas.microsoft.com/office/powerpoint/2010/main" val="213690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8D2F58D5-BC38-4BCB-8360-1EF771A3CE08}" type="slidenum">
              <a:rPr lang="en-US" smtClean="0"/>
              <a:t>16</a:t>
            </a:fld>
            <a:endParaRPr lang="en-US"/>
          </a:p>
        </p:txBody>
      </p:sp>
    </p:spTree>
    <p:extLst>
      <p:ext uri="{BB962C8B-B14F-4D97-AF65-F5344CB8AC3E}">
        <p14:creationId xmlns:p14="http://schemas.microsoft.com/office/powerpoint/2010/main" val="2953923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8D2F58D5-BC38-4BCB-8360-1EF771A3CE08}" type="slidenum">
              <a:rPr lang="en-US" smtClean="0"/>
              <a:t>17</a:t>
            </a:fld>
            <a:endParaRPr lang="en-US"/>
          </a:p>
        </p:txBody>
      </p:sp>
    </p:spTree>
    <p:extLst>
      <p:ext uri="{BB962C8B-B14F-4D97-AF65-F5344CB8AC3E}">
        <p14:creationId xmlns:p14="http://schemas.microsoft.com/office/powerpoint/2010/main" val="3384596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7068CEA-DDEE-4D1B-B102-8B93275FCB58}" type="slidenum">
              <a:rPr lang="en-US" smtClean="0"/>
              <a:t>18</a:t>
            </a:fld>
            <a:endParaRPr lang="en-US"/>
          </a:p>
        </p:txBody>
      </p:sp>
    </p:spTree>
    <p:extLst>
      <p:ext uri="{BB962C8B-B14F-4D97-AF65-F5344CB8AC3E}">
        <p14:creationId xmlns:p14="http://schemas.microsoft.com/office/powerpoint/2010/main" val="1206165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305944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122330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159427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384063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338015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Chú ý: msgsnd() bị block nếu queue full.</a:t>
            </a:r>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198414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Chú ý: </a:t>
            </a:r>
            <a:r>
              <a:rPr lang="en-US"/>
              <a:t>msgrcv bị block nếu không có message trong queue</a:t>
            </a:r>
            <a:endParaRPr lang="en-US" b="1"/>
          </a:p>
          <a:p>
            <a:r>
              <a:rPr lang="vi-VN" b="1"/>
              <a:t>msgtype: </a:t>
            </a:r>
          </a:p>
          <a:p>
            <a:r>
              <a:rPr lang="en-US" b="0"/>
              <a:t>	</a:t>
            </a:r>
            <a:r>
              <a:rPr lang="vi-VN" b="0"/>
              <a:t>0: Đọc tin nhắn nhận được đầu tiên trong hàng đợi</a:t>
            </a:r>
          </a:p>
          <a:p>
            <a:r>
              <a:rPr lang="vi-VN" b="0"/>
              <a:t>	+ve: Đọc tin nhắn đầu tiên trong hàng đợi loại msgtype (nếu msgtype là 10, thì chỉ đọc thông báo đầu tiên của loại 10 mặc dù các loại khác có thể nằm ở đầu hàng đợi)</a:t>
            </a:r>
          </a:p>
          <a:p>
            <a:r>
              <a:rPr lang="vi-VN" b="0"/>
              <a:t>	-ve: Đọc message  đầu tiên thuộc loại thấp nhất nhỏ hơn hoặc bằng giá trị tuyệt đối của msgtype.</a:t>
            </a:r>
          </a:p>
          <a:p>
            <a:r>
              <a:rPr lang="vi-VN" b="0"/>
              <a:t>	giả sử, nếu msgtype n là -</a:t>
            </a:r>
            <a:endParaRPr lang="en-US" b="0"/>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2869184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4CE-5FC3-438B-85BE-18E09B7DF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00FD1-AF82-4A28-8582-70D25692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56210-B119-475F-AB91-35F0ACAE22C0}"/>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5" name="Footer Placeholder 4">
            <a:extLst>
              <a:ext uri="{FF2B5EF4-FFF2-40B4-BE49-F238E27FC236}">
                <a16:creationId xmlns:a16="http://schemas.microsoft.com/office/drawing/2014/main" id="{651FA2B8-C5DA-4EAC-B903-8744F66F9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32A04-BA2D-4CE3-9CA6-3680EC8BA784}"/>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125712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9DF0-F561-45B1-A651-7EB667DCF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C4759-8D42-4AE1-9C63-895B19CBC5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3CE2F-8B49-4885-9F4B-9939FCE92C6A}"/>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5" name="Footer Placeholder 4">
            <a:extLst>
              <a:ext uri="{FF2B5EF4-FFF2-40B4-BE49-F238E27FC236}">
                <a16:creationId xmlns:a16="http://schemas.microsoft.com/office/drawing/2014/main" id="{674BF14D-B159-4819-BF93-A87CD411D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7F68D-AE96-490C-A3E5-A2EF717D5BB3}"/>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04720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E9421-24F0-4D6F-90C1-74F8961B2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FBCDA-4BA8-4007-AA4A-5AA387D04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FD4A0-B18F-449B-8188-C823CAD9910B}"/>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5" name="Footer Placeholder 4">
            <a:extLst>
              <a:ext uri="{FF2B5EF4-FFF2-40B4-BE49-F238E27FC236}">
                <a16:creationId xmlns:a16="http://schemas.microsoft.com/office/drawing/2014/main" id="{B1ACCBD0-31A8-4E7D-AEE4-F6D9DB474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5308F-CBAA-41F5-89C5-A0AC38364634}"/>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66275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59E9-B86F-42F1-A75C-84F77ABE7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81810-1AFC-46DA-99ED-6CF62D1A0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2FC9F-A584-4837-B267-7AC86853AFD1}"/>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5" name="Footer Placeholder 4">
            <a:extLst>
              <a:ext uri="{FF2B5EF4-FFF2-40B4-BE49-F238E27FC236}">
                <a16:creationId xmlns:a16="http://schemas.microsoft.com/office/drawing/2014/main" id="{C94BE694-486E-41E2-87B2-2624C9272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A32E-A3DB-4BEA-8EA3-751757664021}"/>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271712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7AFC-1252-4567-8553-E624ED798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12F4C7-D281-4DCA-8BBD-A0C69F61D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86B86-B576-4BF9-8768-A919BE950C13}"/>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5" name="Footer Placeholder 4">
            <a:extLst>
              <a:ext uri="{FF2B5EF4-FFF2-40B4-BE49-F238E27FC236}">
                <a16:creationId xmlns:a16="http://schemas.microsoft.com/office/drawing/2014/main" id="{3EBC5BF3-246B-4F06-A6E1-BF62DFDE2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B08F1-1E24-44E8-984E-8A19810D8EE7}"/>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731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4F7C-5C0C-43C0-A654-D5CF9E1E6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47748B-DFF5-492A-98F9-D221A0BF2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106C4-F68D-4839-AF17-8AD75A509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39C0D-08D3-4B7E-B398-9A9F43B1FF85}"/>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6" name="Footer Placeholder 5">
            <a:extLst>
              <a:ext uri="{FF2B5EF4-FFF2-40B4-BE49-F238E27FC236}">
                <a16:creationId xmlns:a16="http://schemas.microsoft.com/office/drawing/2014/main" id="{ADBC37F5-ACBE-4CF6-B64D-FF554CCA2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FC501-D2E8-4AC4-BE8D-C447D4EE3848}"/>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219980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BAEE-1066-4813-A413-FF7FB1D632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A34ED4-96A5-4A7D-ABEF-85CAFDE0F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5E9D62-AA4D-4E8B-93EF-6719E039F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74B0A-5C78-439B-AF4E-2F98A8254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B1C2D-C8A9-47E3-A5A9-7BF36A5F3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BD11B-D620-4112-984B-712D06CF169A}"/>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8" name="Footer Placeholder 7">
            <a:extLst>
              <a:ext uri="{FF2B5EF4-FFF2-40B4-BE49-F238E27FC236}">
                <a16:creationId xmlns:a16="http://schemas.microsoft.com/office/drawing/2014/main" id="{C91592A8-68A6-4A50-9CCC-0473B490FB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C853D3-2BEC-43B7-8760-E307DD47743E}"/>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46978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9E78-62F0-4A81-924A-0A5056DF30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056146-4FCC-4ADA-AB24-51188AAF122D}"/>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4" name="Footer Placeholder 3">
            <a:extLst>
              <a:ext uri="{FF2B5EF4-FFF2-40B4-BE49-F238E27FC236}">
                <a16:creationId xmlns:a16="http://schemas.microsoft.com/office/drawing/2014/main" id="{8BA0FFC4-3C2D-4E42-9BBF-9CE16A254D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326DF0-9A13-4F5F-BBBD-B45B09B6B768}"/>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2475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131DAA-1EA0-4388-95E5-56DBE56CF0E3}"/>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3" name="Footer Placeholder 2">
            <a:extLst>
              <a:ext uri="{FF2B5EF4-FFF2-40B4-BE49-F238E27FC236}">
                <a16:creationId xmlns:a16="http://schemas.microsoft.com/office/drawing/2014/main" id="{0C289502-351D-4DC9-B598-107E41FF51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0765F-7A9E-4CC2-AF09-74C19EEC1552}"/>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79355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299D-2165-4E09-B7A3-98050B58A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C68EB0-97E6-47F4-A6A8-3BE4CBFD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56F0A-86A3-4354-8067-C8BECB4DB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66263-97A6-417D-9D8E-46EC9DA3E1DB}"/>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6" name="Footer Placeholder 5">
            <a:extLst>
              <a:ext uri="{FF2B5EF4-FFF2-40B4-BE49-F238E27FC236}">
                <a16:creationId xmlns:a16="http://schemas.microsoft.com/office/drawing/2014/main" id="{70C02EF7-45D3-4301-9B76-92842CA32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97F22-1D7F-4CF4-8DD3-81D3324A5493}"/>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28424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627B-EC23-4346-BE70-160BDF4D7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33ACF-E024-4EDC-A32E-C45EE1E18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64509-3C70-41DD-A283-56D2E667F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A6C5D-18BD-4D4B-8AB0-1A291C6634CC}"/>
              </a:ext>
            </a:extLst>
          </p:cNvPr>
          <p:cNvSpPr>
            <a:spLocks noGrp="1"/>
          </p:cNvSpPr>
          <p:nvPr>
            <p:ph type="dt" sz="half" idx="10"/>
          </p:nvPr>
        </p:nvSpPr>
        <p:spPr/>
        <p:txBody>
          <a:bodyPr/>
          <a:lstStyle/>
          <a:p>
            <a:fld id="{C719D54A-7B07-4A58-A09F-8758F5AF49B3}" type="datetimeFigureOut">
              <a:rPr lang="en-US" smtClean="0"/>
              <a:t>3/25/2022</a:t>
            </a:fld>
            <a:endParaRPr lang="en-US"/>
          </a:p>
        </p:txBody>
      </p:sp>
      <p:sp>
        <p:nvSpPr>
          <p:cNvPr id="6" name="Footer Placeholder 5">
            <a:extLst>
              <a:ext uri="{FF2B5EF4-FFF2-40B4-BE49-F238E27FC236}">
                <a16:creationId xmlns:a16="http://schemas.microsoft.com/office/drawing/2014/main" id="{CEB10D4A-6585-4A1D-81DC-F3F7EC8C1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5DFC4-0A8C-4B1E-AAF2-B28CAAE17F67}"/>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94257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7F321-9C57-4F3B-B709-757EF2BB9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90CCA-A42E-4E7A-97E2-6D4995BA8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0FB21-7663-4C48-92A0-321B44146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9D54A-7B07-4A58-A09F-8758F5AF49B3}" type="datetimeFigureOut">
              <a:rPr lang="en-US" smtClean="0"/>
              <a:t>3/25/2022</a:t>
            </a:fld>
            <a:endParaRPr lang="en-US"/>
          </a:p>
        </p:txBody>
      </p:sp>
      <p:sp>
        <p:nvSpPr>
          <p:cNvPr id="5" name="Footer Placeholder 4">
            <a:extLst>
              <a:ext uri="{FF2B5EF4-FFF2-40B4-BE49-F238E27FC236}">
                <a16:creationId xmlns:a16="http://schemas.microsoft.com/office/drawing/2014/main" id="{BCF36DDD-C532-4569-ADB8-692A19FD3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91D1B8-DB96-4DEB-A87A-3DFFE769D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A193A-FD4C-4FD4-A3A5-512E42806CB2}" type="slidenum">
              <a:rPr lang="en-US" smtClean="0"/>
              <a:t>‹#›</a:t>
            </a:fld>
            <a:endParaRPr lang="en-US"/>
          </a:p>
        </p:txBody>
      </p:sp>
    </p:spTree>
    <p:extLst>
      <p:ext uri="{BB962C8B-B14F-4D97-AF65-F5344CB8AC3E}">
        <p14:creationId xmlns:p14="http://schemas.microsoft.com/office/powerpoint/2010/main" val="95049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7981" y="1122363"/>
            <a:ext cx="4807452"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Times New Roman" panose="02020603050405020304" pitchFamily="18" charset="0"/>
                <a:ea typeface="+mj-ea"/>
                <a:cs typeface="Times New Roman" panose="02020603050405020304" pitchFamily="18" charset="0"/>
              </a:rPr>
              <a:t>Message Queues</a:t>
            </a:r>
            <a:endParaRPr lang="en-US" sz="4800" b="1" kern="1200">
              <a:solidFill>
                <a:schemeClr val="tx1"/>
              </a:solidFill>
              <a:latin typeface="Times New Roman" panose="02020603050405020304" pitchFamily="18" charset="0"/>
              <a:ea typeface="+mj-ea"/>
              <a:cs typeface="Times New Roman" panose="02020603050405020304" pitchFamily="18" charset="0"/>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2. System V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15909" y="641150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176753" cy="3963114"/>
          </a:xfrm>
          <a:prstGeom prst="rect">
            <a:avLst/>
          </a:prstGeom>
        </p:spPr>
        <p:txBody>
          <a:bodyPr vert="horz" lIns="91440" tIns="45720" rIns="91440" bIns="45720" rtlCol="0">
            <a:noAutofit/>
          </a:bodyPr>
          <a:lstStyle/>
          <a:p>
            <a:pPr marL="114300">
              <a:lnSpc>
                <a:spcPct val="90000"/>
              </a:lnSpc>
              <a:spcAft>
                <a:spcPts val="600"/>
              </a:spcAft>
            </a:pPr>
            <a:r>
              <a:rPr lang="en-US" b="1">
                <a:cs typeface="Times New Roman" panose="02020603050405020304" pitchFamily="18" charset="0"/>
              </a:rPr>
              <a:t>2.4</a:t>
            </a:r>
            <a:r>
              <a:rPr lang="en-US" b="1">
                <a:latin typeface="Calibri (Body)"/>
                <a:cs typeface="Times New Roman" panose="02020603050405020304" pitchFamily="18" charset="0"/>
              </a:rPr>
              <a:t> Delete message queue</a:t>
            </a:r>
          </a:p>
          <a:p>
            <a:pPr marL="400050" indent="-285750">
              <a:lnSpc>
                <a:spcPct val="90000"/>
              </a:lnSpc>
              <a:spcAft>
                <a:spcPts val="600"/>
              </a:spcAft>
              <a:buFont typeface="Arial" panose="020B0604020202020204" pitchFamily="34" charset="0"/>
              <a:buChar char="•"/>
            </a:pPr>
            <a:r>
              <a:rPr lang="en-US">
                <a:latin typeface="Calibri (Body)"/>
                <a:cs typeface="Times New Roman" panose="02020603050405020304" pitchFamily="18" charset="0"/>
              </a:rPr>
              <a:t>Để kiểm soát các hoạt động trên message queue chúng ta sử dụng msgctl().</a:t>
            </a:r>
          </a:p>
          <a:p>
            <a:pPr marL="857250" lvl="1" indent="-285750">
              <a:lnSpc>
                <a:spcPct val="90000"/>
              </a:lnSpc>
              <a:spcAft>
                <a:spcPts val="600"/>
              </a:spcAft>
              <a:buFont typeface="Wingdings" panose="05000000000000000000" pitchFamily="2" charset="2"/>
              <a:buChar char="Ø"/>
            </a:pPr>
            <a:r>
              <a:rPr lang="en-US"/>
              <a:t>msqid: message id thu được từ msgget().</a:t>
            </a:r>
          </a:p>
          <a:p>
            <a:pPr marL="857250" lvl="1" indent="-285750">
              <a:lnSpc>
                <a:spcPct val="90000"/>
              </a:lnSpc>
              <a:spcAft>
                <a:spcPts val="600"/>
              </a:spcAft>
              <a:buFont typeface="Wingdings" panose="05000000000000000000" pitchFamily="2" charset="2"/>
              <a:buChar char="Ø"/>
            </a:pPr>
            <a:r>
              <a:rPr lang="en-US">
                <a:latin typeface="Calibri (Body)"/>
                <a:cs typeface="Times New Roman" panose="02020603050405020304" pitchFamily="18" charset="0"/>
              </a:rPr>
              <a:t>cmd:</a:t>
            </a:r>
          </a:p>
          <a:p>
            <a:pPr marL="1314450" lvl="2" indent="-285750">
              <a:lnSpc>
                <a:spcPct val="90000"/>
              </a:lnSpc>
              <a:spcAft>
                <a:spcPts val="600"/>
              </a:spcAft>
              <a:buFont typeface="Courier New" panose="02070309020205020404" pitchFamily="49" charset="0"/>
              <a:buChar char="o"/>
            </a:pPr>
            <a:r>
              <a:rPr lang="en-US">
                <a:latin typeface="Calibri (Body)"/>
                <a:cs typeface="Times New Roman" panose="02020603050405020304" pitchFamily="18" charset="0"/>
              </a:rPr>
              <a:t>IPC_RMID: Xóa message queue ngay lập tức.</a:t>
            </a:r>
          </a:p>
          <a:p>
            <a:pPr marL="1314450" lvl="2" indent="-285750">
              <a:lnSpc>
                <a:spcPct val="90000"/>
              </a:lnSpc>
              <a:spcAft>
                <a:spcPts val="600"/>
              </a:spcAft>
              <a:buFont typeface="Courier New" panose="02070309020205020404" pitchFamily="49" charset="0"/>
              <a:buChar char="o"/>
            </a:pPr>
            <a:r>
              <a:rPr lang="en-US">
                <a:latin typeface="Calibri (Body)"/>
                <a:cs typeface="Times New Roman" panose="02020603050405020304" pitchFamily="18" charset="0"/>
              </a:rPr>
              <a:t>IPC_STAT</a:t>
            </a:r>
          </a:p>
          <a:p>
            <a:pPr marL="1314450" lvl="2" indent="-285750">
              <a:lnSpc>
                <a:spcPct val="90000"/>
              </a:lnSpc>
              <a:spcAft>
                <a:spcPts val="600"/>
              </a:spcAft>
              <a:buFont typeface="Courier New" panose="02070309020205020404" pitchFamily="49" charset="0"/>
              <a:buChar char="o"/>
            </a:pPr>
            <a:r>
              <a:rPr lang="en-US">
                <a:latin typeface="Calibri (Body)"/>
                <a:cs typeface="Times New Roman" panose="02020603050405020304" pitchFamily="18" charset="0"/>
              </a:rPr>
              <a:t>IPC_SET</a:t>
            </a:r>
          </a:p>
          <a:p>
            <a:pPr marL="400050" indent="-285750">
              <a:lnSpc>
                <a:spcPct val="90000"/>
              </a:lnSpc>
              <a:spcAft>
                <a:spcPts val="600"/>
              </a:spcAft>
              <a:buFont typeface="Arial" panose="020B0604020202020204" pitchFamily="34" charset="0"/>
              <a:buChar char="•"/>
            </a:pPr>
            <a:r>
              <a:rPr lang="en-US">
                <a:latin typeface="Calibri (Body)"/>
                <a:cs typeface="Times New Roman" panose="02020603050405020304" pitchFamily="18" charset="0"/>
              </a:rPr>
              <a:t>Để xóa một message queue thông thường cmd chúng ta dùng là IPC_RMID và  buf để thành giá trị NULL.</a:t>
            </a: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7FAC1490-83DE-4433-B7B1-379D1999DF78}"/>
              </a:ext>
            </a:extLst>
          </p:cNvPr>
          <p:cNvPicPr>
            <a:picLocks noChangeAspect="1"/>
          </p:cNvPicPr>
          <p:nvPr/>
        </p:nvPicPr>
        <p:blipFill>
          <a:blip r:embed="rId3"/>
          <a:stretch>
            <a:fillRect/>
          </a:stretch>
        </p:blipFill>
        <p:spPr>
          <a:xfrm>
            <a:off x="5514109" y="2663836"/>
            <a:ext cx="6340535" cy="118126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077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6395040" cy="1087819"/>
          </a:xfrm>
          <a:prstGeom prst="rect">
            <a:avLst/>
          </a:prstGeom>
        </p:spPr>
        <p:txBody>
          <a:bodyPr vert="horz" lIns="91440" tIns="45720" rIns="91440" bIns="45720" rtlCol="0" anchor="b">
            <a:normAutofit/>
          </a:bodyPr>
          <a:lstStyle/>
          <a:p>
            <a:pPr lvl="0"/>
            <a:r>
              <a:rPr lang="en-US" sz="3600" b="1"/>
              <a:t>3. POSIX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D59117A0-9412-4F45-8C3E-D6D9F8FABE54}"/>
              </a:ext>
            </a:extLst>
          </p:cNvPr>
          <p:cNvSpPr txBox="1"/>
          <p:nvPr/>
        </p:nvSpPr>
        <p:spPr>
          <a:xfrm>
            <a:off x="337355" y="2219798"/>
            <a:ext cx="7239101" cy="3492868"/>
          </a:xfrm>
          <a:prstGeom prst="rect">
            <a:avLst/>
          </a:prstGeom>
        </p:spPr>
        <p:txBody>
          <a:bodyPr vert="horz" lIns="91440" tIns="45720" rIns="91440" bIns="45720" rtlCol="0">
            <a:normAutofit/>
          </a:bodyPr>
          <a:lstStyle/>
          <a:p>
            <a:pPr marL="114300">
              <a:lnSpc>
                <a:spcPct val="90000"/>
              </a:lnSpc>
              <a:spcAft>
                <a:spcPts val="600"/>
              </a:spcAft>
            </a:pPr>
            <a:r>
              <a:rPr lang="en-US" sz="2000" b="1">
                <a:latin typeface="Calibri (Body)"/>
              </a:rPr>
              <a:t>Các bước triển khai</a:t>
            </a:r>
          </a:p>
          <a:p>
            <a:pPr marL="800100" lvl="1" indent="-342900">
              <a:buFont typeface="Arial" panose="020B0604020202020204" pitchFamily="34" charset="0"/>
              <a:buChar char="•"/>
            </a:pPr>
            <a:r>
              <a:rPr lang="en-US" sz="2000">
                <a:latin typeface="Calibri (Body)"/>
                <a:cs typeface="Times New Roman" panose="02020603050405020304" pitchFamily="18" charset="0"/>
              </a:rPr>
              <a:t>Tạo message queue hoặc mở một message queue có sẵn.</a:t>
            </a:r>
          </a:p>
          <a:p>
            <a:pPr marL="800100" lvl="1" indent="-342900">
              <a:buFont typeface="Arial" panose="020B0604020202020204" pitchFamily="34" charset="0"/>
              <a:buChar char="•"/>
            </a:pPr>
            <a:r>
              <a:rPr lang="en-US" sz="2000">
                <a:latin typeface="Calibri (Body)"/>
                <a:cs typeface="Times New Roman" panose="02020603050405020304" pitchFamily="18" charset="0"/>
              </a:rPr>
              <a:t>Ghi dữ liệu vào message queue.</a:t>
            </a:r>
          </a:p>
          <a:p>
            <a:pPr marL="800100" lvl="1" indent="-342900">
              <a:buFont typeface="Arial" panose="020B0604020202020204" pitchFamily="34" charset="0"/>
              <a:buChar char="•"/>
            </a:pPr>
            <a:r>
              <a:rPr lang="en-US" sz="2000">
                <a:latin typeface="Calibri (Body)"/>
                <a:cs typeface="Times New Roman" panose="02020603050405020304" pitchFamily="18" charset="0"/>
              </a:rPr>
              <a:t>Đọc dữ liệu từ message queue.</a:t>
            </a:r>
          </a:p>
          <a:p>
            <a:pPr marL="800100" lvl="1" indent="-342900">
              <a:buFont typeface="Arial" panose="020B0604020202020204" pitchFamily="34" charset="0"/>
              <a:buChar char="•"/>
            </a:pPr>
            <a:r>
              <a:rPr lang="en-US" sz="2000">
                <a:latin typeface="Calibri (Body)"/>
                <a:cs typeface="Times New Roman" panose="02020603050405020304" pitchFamily="18" charset="0"/>
              </a:rPr>
              <a:t>Đóng message queue khi không sử dụng.</a:t>
            </a:r>
          </a:p>
          <a:p>
            <a:pPr marL="800100" lvl="1" indent="-342900">
              <a:buFont typeface="Arial" panose="020B0604020202020204" pitchFamily="34" charset="0"/>
              <a:buChar char="•"/>
            </a:pPr>
            <a:r>
              <a:rPr lang="en-US" sz="2000">
                <a:latin typeface="Calibri (Body)"/>
                <a:cs typeface="Times New Roman" panose="02020603050405020304" pitchFamily="18" charset="0"/>
              </a:rPr>
              <a:t>Giải phóng message queue.</a:t>
            </a:r>
          </a:p>
          <a:p>
            <a:pPr marL="342900" indent="-342900">
              <a:buFont typeface="Arial" panose="020B0604020202020204" pitchFamily="34" charset="0"/>
              <a:buChar char="•"/>
            </a:pPr>
            <a:endParaRPr lang="en-US" sz="2000">
              <a:latin typeface="Calibri (Body)"/>
              <a:cs typeface="Times New Roman" panose="02020603050405020304" pitchFamily="18" charset="0"/>
            </a:endParaRPr>
          </a:p>
          <a:p>
            <a:pPr marL="342900" indent="-342900">
              <a:buFont typeface="Arial" panose="020B0604020202020204" pitchFamily="34" charset="0"/>
              <a:buChar char="•"/>
            </a:pPr>
            <a:endParaRPr lang="en-US" sz="2000">
              <a:latin typeface="Calibri (Body)"/>
            </a:endParaRPr>
          </a:p>
        </p:txBody>
      </p:sp>
    </p:spTree>
    <p:extLst>
      <p:ext uri="{BB962C8B-B14F-4D97-AF65-F5344CB8AC3E}">
        <p14:creationId xmlns:p14="http://schemas.microsoft.com/office/powerpoint/2010/main" val="122421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3. POSIX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15909" y="641150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176753" cy="3963114"/>
          </a:xfrm>
          <a:prstGeom prst="rect">
            <a:avLst/>
          </a:prstGeom>
        </p:spPr>
        <p:txBody>
          <a:bodyPr vert="horz" lIns="91440" tIns="45720" rIns="91440" bIns="45720" rtlCol="0">
            <a:noAutofit/>
          </a:bodyPr>
          <a:lstStyle/>
          <a:p>
            <a:pPr marL="114300">
              <a:lnSpc>
                <a:spcPct val="90000"/>
              </a:lnSpc>
              <a:spcAft>
                <a:spcPts val="600"/>
              </a:spcAft>
            </a:pPr>
            <a:r>
              <a:rPr lang="en-US" b="1">
                <a:latin typeface="Calibri (Body)"/>
                <a:cs typeface="Times New Roman" panose="02020603050405020304" pitchFamily="18" charset="0"/>
              </a:rPr>
              <a:t>3.1 </a:t>
            </a:r>
            <a:r>
              <a:rPr lang="en-US" b="1">
                <a:solidFill>
                  <a:srgbClr val="000000"/>
                </a:solidFill>
                <a:latin typeface="Calibri (Body)"/>
                <a:cs typeface="Times New Roman" panose="02020603050405020304" pitchFamily="18" charset="0"/>
              </a:rPr>
              <a:t>O</a:t>
            </a:r>
            <a:r>
              <a:rPr lang="en-US" sz="1800" b="1" i="0">
                <a:solidFill>
                  <a:srgbClr val="000000"/>
                </a:solidFill>
                <a:effectLst/>
                <a:latin typeface="Calibri (Body)"/>
              </a:rPr>
              <a:t>pening a message queue</a:t>
            </a:r>
          </a:p>
          <a:p>
            <a:pPr marL="400050" indent="-285750">
              <a:lnSpc>
                <a:spcPct val="90000"/>
              </a:lnSpc>
              <a:spcAft>
                <a:spcPts val="600"/>
              </a:spcAft>
              <a:buFont typeface="Arial" panose="020B0604020202020204" pitchFamily="34" charset="0"/>
              <a:buChar char="•"/>
            </a:pPr>
            <a:r>
              <a:rPr lang="en-US">
                <a:cs typeface="Times New Roman" panose="02020603050405020304" pitchFamily="18" charset="0"/>
              </a:rPr>
              <a:t>Để tạo mới hoặc mở một message queues đã tồn tại chúng ta sử dụng mq_open().</a:t>
            </a:r>
          </a:p>
          <a:p>
            <a:pPr marL="857250" lvl="1" indent="-285750">
              <a:lnSpc>
                <a:spcPct val="90000"/>
              </a:lnSpc>
              <a:spcAft>
                <a:spcPts val="600"/>
              </a:spcAft>
              <a:buFont typeface="Wingdings" panose="05000000000000000000" pitchFamily="2" charset="2"/>
              <a:buChar char="Ø"/>
            </a:pPr>
            <a:r>
              <a:rPr lang="en-US">
                <a:latin typeface="Calibri (Body)"/>
              </a:rPr>
              <a:t>name: Tên message queue</a:t>
            </a:r>
          </a:p>
          <a:p>
            <a:pPr marL="857250" lvl="1" indent="-285750">
              <a:lnSpc>
                <a:spcPct val="90000"/>
              </a:lnSpc>
              <a:spcAft>
                <a:spcPts val="600"/>
              </a:spcAft>
              <a:buFont typeface="Wingdings" panose="05000000000000000000" pitchFamily="2" charset="2"/>
              <a:buChar char="Ø"/>
            </a:pPr>
            <a:r>
              <a:rPr lang="en-US">
                <a:latin typeface="Calibri (Body)"/>
              </a:rPr>
              <a:t>oflag: </a:t>
            </a:r>
          </a:p>
          <a:p>
            <a:pPr marL="1314450" lvl="2" indent="-285750">
              <a:lnSpc>
                <a:spcPct val="90000"/>
              </a:lnSpc>
              <a:spcAft>
                <a:spcPts val="600"/>
              </a:spcAft>
              <a:buFont typeface="Courier New" panose="02070309020205020404" pitchFamily="49" charset="0"/>
              <a:buChar char="o"/>
            </a:pPr>
            <a:r>
              <a:rPr lang="en-US">
                <a:latin typeface="Calibri (Body)"/>
              </a:rPr>
              <a:t>O_CREATE</a:t>
            </a:r>
          </a:p>
          <a:p>
            <a:pPr marL="1314450" lvl="2" indent="-285750">
              <a:lnSpc>
                <a:spcPct val="90000"/>
              </a:lnSpc>
              <a:spcAft>
                <a:spcPts val="600"/>
              </a:spcAft>
              <a:buFont typeface="Courier New" panose="02070309020205020404" pitchFamily="49" charset="0"/>
              <a:buChar char="o"/>
            </a:pPr>
            <a:r>
              <a:rPr lang="pt-BR">
                <a:latin typeface="Calibri (Body)"/>
              </a:rPr>
              <a:t>O_EXCL</a:t>
            </a:r>
          </a:p>
          <a:p>
            <a:pPr marL="1314450" lvl="2" indent="-285750">
              <a:lnSpc>
                <a:spcPct val="90000"/>
              </a:lnSpc>
              <a:spcAft>
                <a:spcPts val="600"/>
              </a:spcAft>
              <a:buFont typeface="Courier New" panose="02070309020205020404" pitchFamily="49" charset="0"/>
              <a:buChar char="o"/>
            </a:pPr>
            <a:r>
              <a:rPr lang="pt-BR">
                <a:latin typeface="Calibri (Body)"/>
              </a:rPr>
              <a:t>O_RDONLY</a:t>
            </a:r>
          </a:p>
          <a:p>
            <a:pPr marL="1314450" lvl="2" indent="-285750">
              <a:lnSpc>
                <a:spcPct val="90000"/>
              </a:lnSpc>
              <a:spcAft>
                <a:spcPts val="600"/>
              </a:spcAft>
              <a:buFont typeface="Courier New" panose="02070309020205020404" pitchFamily="49" charset="0"/>
              <a:buChar char="o"/>
            </a:pPr>
            <a:r>
              <a:rPr lang="pt-BR">
                <a:latin typeface="Calibri (Body)"/>
              </a:rPr>
              <a:t>O_NONBLOCK</a:t>
            </a:r>
          </a:p>
          <a:p>
            <a:pPr marL="857250" lvl="1" indent="-285750">
              <a:lnSpc>
                <a:spcPct val="90000"/>
              </a:lnSpc>
              <a:spcAft>
                <a:spcPts val="600"/>
              </a:spcAft>
              <a:buFont typeface="Wingdings" panose="05000000000000000000" pitchFamily="2" charset="2"/>
              <a:buChar char="Ø"/>
            </a:pPr>
            <a:r>
              <a:rPr lang="en-US">
                <a:latin typeface="Calibri (Body)"/>
              </a:rPr>
              <a:t>mode: 0666</a:t>
            </a:r>
          </a:p>
          <a:p>
            <a:pPr marL="857250" lvl="1" indent="-285750">
              <a:lnSpc>
                <a:spcPct val="90000"/>
              </a:lnSpc>
              <a:spcAft>
                <a:spcPts val="600"/>
              </a:spcAft>
              <a:buFont typeface="Wingdings" panose="05000000000000000000" pitchFamily="2" charset="2"/>
              <a:buChar char="Ø"/>
            </a:pPr>
            <a:r>
              <a:rPr lang="en-US">
                <a:latin typeface="Calibri (Body)"/>
              </a:rPr>
              <a:t>attr: Chỉ định các thuộc tính của message queue. Nếu là NULL sẽ sử dụng các thuộc tính mặc định.</a:t>
            </a:r>
            <a:br>
              <a:rPr lang="en-US">
                <a:latin typeface="Calibri (Body)"/>
              </a:rPr>
            </a:br>
            <a:endParaRPr lang="en-US">
              <a:latin typeface="Calibri (Body)"/>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51543F46-637F-4510-980F-90AB0700067A}"/>
              </a:ext>
            </a:extLst>
          </p:cNvPr>
          <p:cNvPicPr>
            <a:picLocks noChangeAspect="1"/>
          </p:cNvPicPr>
          <p:nvPr/>
        </p:nvPicPr>
        <p:blipFill>
          <a:blip r:embed="rId3"/>
          <a:stretch>
            <a:fillRect/>
          </a:stretch>
        </p:blipFill>
        <p:spPr>
          <a:xfrm>
            <a:off x="5891682" y="2070636"/>
            <a:ext cx="5962961" cy="162900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CA21C8A9-318C-4AFC-A352-76CA05E9EC2D}"/>
              </a:ext>
            </a:extLst>
          </p:cNvPr>
          <p:cNvPicPr>
            <a:picLocks noChangeAspect="1"/>
          </p:cNvPicPr>
          <p:nvPr/>
        </p:nvPicPr>
        <p:blipFill>
          <a:blip r:embed="rId4"/>
          <a:stretch>
            <a:fillRect/>
          </a:stretch>
        </p:blipFill>
        <p:spPr>
          <a:xfrm>
            <a:off x="5891681" y="3928228"/>
            <a:ext cx="5962962" cy="2181529"/>
          </a:xfrm>
          <a:prstGeom prst="rect">
            <a:avLst/>
          </a:prstGeom>
          <a:ln w="3175">
            <a:solidFill>
              <a:schemeClr val="tx1"/>
            </a:solidFill>
          </a:ln>
        </p:spPr>
      </p:pic>
    </p:spTree>
    <p:extLst>
      <p:ext uri="{BB962C8B-B14F-4D97-AF65-F5344CB8AC3E}">
        <p14:creationId xmlns:p14="http://schemas.microsoft.com/office/powerpoint/2010/main" val="364463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3. POSIX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15909" y="641150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176753" cy="3963114"/>
          </a:xfrm>
          <a:prstGeom prst="rect">
            <a:avLst/>
          </a:prstGeom>
        </p:spPr>
        <p:txBody>
          <a:bodyPr vert="horz" lIns="91440" tIns="45720" rIns="91440" bIns="45720" rtlCol="0">
            <a:noAutofit/>
          </a:bodyPr>
          <a:lstStyle/>
          <a:p>
            <a:pPr marL="114300">
              <a:lnSpc>
                <a:spcPct val="90000"/>
              </a:lnSpc>
              <a:spcAft>
                <a:spcPts val="600"/>
              </a:spcAft>
            </a:pPr>
            <a:r>
              <a:rPr lang="en-US" b="1">
                <a:latin typeface="Calibri (Body)"/>
                <a:cs typeface="Times New Roman" panose="02020603050405020304" pitchFamily="18" charset="0"/>
              </a:rPr>
              <a:t>3.2 </a:t>
            </a:r>
            <a:r>
              <a:rPr lang="en-US" b="1">
                <a:solidFill>
                  <a:srgbClr val="000000"/>
                </a:solidFill>
                <a:latin typeface="Calibri (Body)"/>
                <a:cs typeface="Times New Roman" panose="02020603050405020304" pitchFamily="18" charset="0"/>
              </a:rPr>
              <a:t>Sending message</a:t>
            </a:r>
            <a:endParaRPr lang="en-US" sz="1800" b="1" i="0">
              <a:solidFill>
                <a:srgbClr val="000000"/>
              </a:solidFill>
              <a:effectLst/>
              <a:latin typeface="Calibri (Body)"/>
            </a:endParaRPr>
          </a:p>
          <a:p>
            <a:pPr marL="400050" indent="-285750">
              <a:lnSpc>
                <a:spcPct val="90000"/>
              </a:lnSpc>
              <a:spcAft>
                <a:spcPts val="600"/>
              </a:spcAft>
              <a:buFont typeface="Arial" panose="020B0604020202020204" pitchFamily="34" charset="0"/>
              <a:buChar char="•"/>
            </a:pPr>
            <a:r>
              <a:rPr lang="en-US"/>
              <a:t>Để ghi dữ liệu vào message queue chúng ta sử dụng mq_send().</a:t>
            </a:r>
          </a:p>
          <a:p>
            <a:pPr marL="857250" lvl="1" indent="-285750">
              <a:lnSpc>
                <a:spcPct val="90000"/>
              </a:lnSpc>
              <a:spcAft>
                <a:spcPts val="600"/>
              </a:spcAft>
              <a:buFont typeface="Wingdings" panose="05000000000000000000" pitchFamily="2" charset="2"/>
              <a:buChar char="Ø"/>
            </a:pPr>
            <a:r>
              <a:rPr lang="en-US">
                <a:latin typeface="Calibri (Body)"/>
              </a:rPr>
              <a:t>mqdes: mq descriptor được trả về ở 3.1</a:t>
            </a:r>
          </a:p>
          <a:p>
            <a:pPr marL="857250" lvl="1" indent="-285750">
              <a:lnSpc>
                <a:spcPct val="90000"/>
              </a:lnSpc>
              <a:spcAft>
                <a:spcPts val="600"/>
              </a:spcAft>
              <a:buFont typeface="Wingdings" panose="05000000000000000000" pitchFamily="2" charset="2"/>
              <a:buChar char="Ø"/>
            </a:pPr>
            <a:r>
              <a:rPr lang="en-US">
                <a:latin typeface="Calibri (Body)"/>
              </a:rPr>
              <a:t>msg_ptr: con trỏ tới message.</a:t>
            </a:r>
          </a:p>
          <a:p>
            <a:pPr marL="857250" lvl="1" indent="-285750">
              <a:lnSpc>
                <a:spcPct val="90000"/>
              </a:lnSpc>
              <a:spcAft>
                <a:spcPts val="600"/>
              </a:spcAft>
              <a:buFont typeface="Wingdings" panose="05000000000000000000" pitchFamily="2" charset="2"/>
              <a:buChar char="Ø"/>
            </a:pPr>
            <a:r>
              <a:rPr lang="en-US">
                <a:latin typeface="Calibri (Body)"/>
              </a:rPr>
              <a:t>msg_len: kích thước message.</a:t>
            </a:r>
          </a:p>
          <a:p>
            <a:pPr marL="857250" lvl="1" indent="-285750">
              <a:lnSpc>
                <a:spcPct val="90000"/>
              </a:lnSpc>
              <a:spcAft>
                <a:spcPts val="600"/>
              </a:spcAft>
              <a:buFont typeface="Wingdings" panose="05000000000000000000" pitchFamily="2" charset="2"/>
              <a:buChar char="Ø"/>
            </a:pPr>
            <a:r>
              <a:rPr lang="en-US">
                <a:latin typeface="Calibri (Body)"/>
              </a:rPr>
              <a:t>msg_prio: priority của message.</a:t>
            </a:r>
            <a:br>
              <a:rPr lang="en-US">
                <a:latin typeface="Calibri (Body)"/>
              </a:rPr>
            </a:br>
            <a:endParaRPr lang="en-US">
              <a:latin typeface="Calibri (Body)"/>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056583D3-4B7A-4445-8719-7F2F4540105F}"/>
              </a:ext>
            </a:extLst>
          </p:cNvPr>
          <p:cNvPicPr>
            <a:picLocks noChangeAspect="1"/>
          </p:cNvPicPr>
          <p:nvPr/>
        </p:nvPicPr>
        <p:blipFill>
          <a:blip r:embed="rId3"/>
          <a:stretch>
            <a:fillRect/>
          </a:stretch>
        </p:blipFill>
        <p:spPr>
          <a:xfrm>
            <a:off x="5514109" y="2644784"/>
            <a:ext cx="6340535" cy="121937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369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3. POSIX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15909" y="641150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176753" cy="3963114"/>
          </a:xfrm>
          <a:prstGeom prst="rect">
            <a:avLst/>
          </a:prstGeom>
        </p:spPr>
        <p:txBody>
          <a:bodyPr vert="horz" lIns="91440" tIns="45720" rIns="91440" bIns="45720" rtlCol="0">
            <a:noAutofit/>
          </a:bodyPr>
          <a:lstStyle/>
          <a:p>
            <a:pPr marL="114300">
              <a:lnSpc>
                <a:spcPct val="90000"/>
              </a:lnSpc>
              <a:spcAft>
                <a:spcPts val="600"/>
              </a:spcAft>
            </a:pPr>
            <a:r>
              <a:rPr lang="en-US" b="1">
                <a:latin typeface="Calibri (Body)"/>
                <a:cs typeface="Times New Roman" panose="02020603050405020304" pitchFamily="18" charset="0"/>
              </a:rPr>
              <a:t>3.3 </a:t>
            </a:r>
            <a:r>
              <a:rPr lang="en-US" b="1">
                <a:solidFill>
                  <a:srgbClr val="000000"/>
                </a:solidFill>
                <a:latin typeface="Calibri (Body)"/>
                <a:cs typeface="Times New Roman" panose="02020603050405020304" pitchFamily="18" charset="0"/>
              </a:rPr>
              <a:t>Receving message</a:t>
            </a:r>
            <a:endParaRPr lang="en-US" sz="1800" b="1" i="0">
              <a:solidFill>
                <a:srgbClr val="000000"/>
              </a:solidFill>
              <a:effectLst/>
              <a:latin typeface="Calibri (Body)"/>
            </a:endParaRPr>
          </a:p>
          <a:p>
            <a:pPr marL="400050" indent="-285750">
              <a:lnSpc>
                <a:spcPct val="90000"/>
              </a:lnSpc>
              <a:spcAft>
                <a:spcPts val="600"/>
              </a:spcAft>
              <a:buFont typeface="Arial" panose="020B0604020202020204" pitchFamily="34" charset="0"/>
              <a:buChar char="•"/>
            </a:pPr>
            <a:r>
              <a:rPr lang="en-US"/>
              <a:t>Đọc dữ liệu từ message queue chúng ta sử dụng mq_receive().</a:t>
            </a:r>
          </a:p>
          <a:p>
            <a:pPr marL="857250" lvl="1" indent="-285750">
              <a:lnSpc>
                <a:spcPct val="90000"/>
              </a:lnSpc>
              <a:spcAft>
                <a:spcPts val="600"/>
              </a:spcAft>
              <a:buFont typeface="Wingdings" panose="05000000000000000000" pitchFamily="2" charset="2"/>
              <a:buChar char="Ø"/>
            </a:pPr>
            <a:r>
              <a:rPr lang="en-US">
                <a:latin typeface="Calibri (Body)"/>
              </a:rPr>
              <a:t>mqdes: mq descriptor được trả về ở 3.1</a:t>
            </a:r>
          </a:p>
          <a:p>
            <a:pPr marL="857250" lvl="1" indent="-285750">
              <a:lnSpc>
                <a:spcPct val="90000"/>
              </a:lnSpc>
              <a:spcAft>
                <a:spcPts val="600"/>
              </a:spcAft>
              <a:buFont typeface="Wingdings" panose="05000000000000000000" pitchFamily="2" charset="2"/>
              <a:buChar char="Ø"/>
            </a:pPr>
            <a:r>
              <a:rPr lang="en-US">
                <a:latin typeface="Calibri (Body)"/>
              </a:rPr>
              <a:t>msg_ptr: con trỏ tới message.</a:t>
            </a:r>
          </a:p>
          <a:p>
            <a:pPr marL="857250" lvl="1" indent="-285750">
              <a:lnSpc>
                <a:spcPct val="90000"/>
              </a:lnSpc>
              <a:spcAft>
                <a:spcPts val="600"/>
              </a:spcAft>
              <a:buFont typeface="Wingdings" panose="05000000000000000000" pitchFamily="2" charset="2"/>
              <a:buChar char="Ø"/>
            </a:pPr>
            <a:r>
              <a:rPr lang="en-US">
                <a:latin typeface="Calibri (Body)"/>
              </a:rPr>
              <a:t>msg_len: kích thước message.</a:t>
            </a:r>
          </a:p>
          <a:p>
            <a:pPr marL="857250" lvl="1" indent="-285750">
              <a:lnSpc>
                <a:spcPct val="90000"/>
              </a:lnSpc>
              <a:spcAft>
                <a:spcPts val="600"/>
              </a:spcAft>
              <a:buFont typeface="Wingdings" panose="05000000000000000000" pitchFamily="2" charset="2"/>
              <a:buChar char="Ø"/>
            </a:pPr>
            <a:r>
              <a:rPr lang="en-US">
                <a:latin typeface="Calibri (Body)"/>
              </a:rPr>
              <a:t>msg_prio: priority của message.</a:t>
            </a:r>
          </a:p>
          <a:p>
            <a:pPr marL="400050" indent="-285750">
              <a:lnSpc>
                <a:spcPct val="90000"/>
              </a:lnSpc>
              <a:spcAft>
                <a:spcPts val="600"/>
              </a:spcAft>
              <a:buFont typeface="Arial" panose="020B0604020202020204" pitchFamily="34" charset="0"/>
              <a:buChar char="•"/>
            </a:pPr>
            <a:r>
              <a:rPr lang="vi-VN">
                <a:latin typeface="Calibri (Body)"/>
                <a:cs typeface="Times New Roman" panose="02020603050405020304" pitchFamily="18" charset="0"/>
              </a:rPr>
              <a:t>Hàm mq_receive () </a:t>
            </a:r>
            <a:r>
              <a:rPr lang="en-US">
                <a:latin typeface="Calibri (Body)"/>
                <a:cs typeface="Times New Roman" panose="02020603050405020304" pitchFamily="18" charset="0"/>
              </a:rPr>
              <a:t>loại bỏ message </a:t>
            </a:r>
            <a:r>
              <a:rPr lang="vi-VN">
                <a:latin typeface="Calibri (Body)"/>
                <a:cs typeface="Times New Roman" panose="02020603050405020304" pitchFamily="18" charset="0"/>
              </a:rPr>
              <a:t>có mức độ ưu tiên cao nhất khỏi queue</a:t>
            </a:r>
            <a:r>
              <a:rPr lang="en-US">
                <a:latin typeface="Calibri (Body)"/>
                <a:cs typeface="Times New Roman" panose="02020603050405020304" pitchFamily="18" charset="0"/>
              </a:rPr>
              <a:t>,</a:t>
            </a:r>
            <a:r>
              <a:rPr lang="vi-VN">
                <a:latin typeface="Calibri (Body)"/>
                <a:cs typeface="Times New Roman" panose="02020603050405020304" pitchFamily="18" charset="0"/>
              </a:rPr>
              <a:t> được tham chiếu bởi mqdes và trả về thông báo đó trong bộ đệm do msg_ptr trỏ tới.</a:t>
            </a:r>
            <a:endParaRPr lang="en-US">
              <a:latin typeface="Calibri (Body)"/>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1F6BD481-8186-4869-BE0F-331509175C34}"/>
              </a:ext>
            </a:extLst>
          </p:cNvPr>
          <p:cNvPicPr>
            <a:picLocks noChangeAspect="1"/>
          </p:cNvPicPr>
          <p:nvPr/>
        </p:nvPicPr>
        <p:blipFill>
          <a:blip r:embed="rId3"/>
          <a:stretch>
            <a:fillRect/>
          </a:stretch>
        </p:blipFill>
        <p:spPr>
          <a:xfrm>
            <a:off x="5606885" y="2649547"/>
            <a:ext cx="6247759" cy="120984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797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3. POSIX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15909" y="641150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176753" cy="3963114"/>
          </a:xfrm>
          <a:prstGeom prst="rect">
            <a:avLst/>
          </a:prstGeom>
        </p:spPr>
        <p:txBody>
          <a:bodyPr vert="horz" lIns="91440" tIns="45720" rIns="91440" bIns="45720" rtlCol="0">
            <a:noAutofit/>
          </a:bodyPr>
          <a:lstStyle/>
          <a:p>
            <a:pPr marL="114300">
              <a:lnSpc>
                <a:spcPct val="90000"/>
              </a:lnSpc>
              <a:spcAft>
                <a:spcPts val="600"/>
              </a:spcAft>
            </a:pPr>
            <a:r>
              <a:rPr lang="en-US" b="1">
                <a:latin typeface="Calibri (Body)"/>
                <a:cs typeface="Times New Roman" panose="02020603050405020304" pitchFamily="18" charset="0"/>
              </a:rPr>
              <a:t>3.4 Clossing a message queue</a:t>
            </a:r>
            <a:endParaRPr lang="en-US" sz="1800" b="1" i="0">
              <a:solidFill>
                <a:srgbClr val="000000"/>
              </a:solidFill>
              <a:effectLst/>
              <a:latin typeface="Calibri (Body)"/>
            </a:endParaRPr>
          </a:p>
          <a:p>
            <a:pPr marL="400050" indent="-285750">
              <a:lnSpc>
                <a:spcPct val="90000"/>
              </a:lnSpc>
              <a:spcAft>
                <a:spcPts val="600"/>
              </a:spcAft>
              <a:buFont typeface="Arial" panose="020B0604020202020204" pitchFamily="34" charset="0"/>
              <a:buChar char="•"/>
            </a:pPr>
            <a:r>
              <a:rPr lang="en-US">
                <a:latin typeface="Calibri (Body)"/>
                <a:cs typeface="Times New Roman" panose="02020603050405020304" pitchFamily="18" charset="0"/>
              </a:rPr>
              <a:t>Để đóng message queue khi không còn sử dụng ta sử sử dụng mq_close().</a:t>
            </a:r>
          </a:p>
          <a:p>
            <a:pPr marL="857250" lvl="1" indent="-285750">
              <a:lnSpc>
                <a:spcPct val="90000"/>
              </a:lnSpc>
              <a:spcAft>
                <a:spcPts val="600"/>
              </a:spcAft>
              <a:buFont typeface="Wingdings" panose="05000000000000000000" pitchFamily="2" charset="2"/>
              <a:buChar char="Ø"/>
            </a:pPr>
            <a:r>
              <a:rPr lang="en-US">
                <a:latin typeface="Calibri (Body)"/>
              </a:rPr>
              <a:t>mqdes: mq descriptor được trả về ở 3.1.</a:t>
            </a:r>
          </a:p>
          <a:p>
            <a:pPr marL="857250" lvl="1" indent="-285750">
              <a:lnSpc>
                <a:spcPct val="90000"/>
              </a:lnSpc>
              <a:spcAft>
                <a:spcPts val="600"/>
              </a:spcAft>
              <a:buFont typeface="Wingdings" panose="05000000000000000000" pitchFamily="2" charset="2"/>
              <a:buChar char="Ø"/>
            </a:pPr>
            <a:endParaRPr lang="en-US">
              <a:latin typeface="Calibri (Body)"/>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262A4E08-EC43-4F10-BB85-87848E937DE6}"/>
              </a:ext>
            </a:extLst>
          </p:cNvPr>
          <p:cNvPicPr>
            <a:picLocks noChangeAspect="1"/>
          </p:cNvPicPr>
          <p:nvPr/>
        </p:nvPicPr>
        <p:blipFill>
          <a:blip r:embed="rId3"/>
          <a:stretch>
            <a:fillRect/>
          </a:stretch>
        </p:blipFill>
        <p:spPr>
          <a:xfrm>
            <a:off x="5891684" y="2429643"/>
            <a:ext cx="5962960" cy="102884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624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3. POSIX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15909" y="641150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5176753" cy="3963114"/>
          </a:xfrm>
          <a:prstGeom prst="rect">
            <a:avLst/>
          </a:prstGeom>
        </p:spPr>
        <p:txBody>
          <a:bodyPr vert="horz" lIns="91440" tIns="45720" rIns="91440" bIns="45720" rtlCol="0">
            <a:noAutofit/>
          </a:bodyPr>
          <a:lstStyle/>
          <a:p>
            <a:pPr marL="114300">
              <a:lnSpc>
                <a:spcPct val="90000"/>
              </a:lnSpc>
              <a:spcAft>
                <a:spcPts val="600"/>
              </a:spcAft>
            </a:pPr>
            <a:r>
              <a:rPr lang="en-US" b="1">
                <a:latin typeface="Calibri (Body)"/>
                <a:cs typeface="Times New Roman" panose="02020603050405020304" pitchFamily="18" charset="0"/>
              </a:rPr>
              <a:t>3.5 Remove a message queue</a:t>
            </a:r>
            <a:endParaRPr lang="en-US" sz="1800" b="1" i="0">
              <a:solidFill>
                <a:srgbClr val="000000"/>
              </a:solidFill>
              <a:effectLst/>
              <a:latin typeface="Calibri (Body)"/>
            </a:endParaRPr>
          </a:p>
          <a:p>
            <a:pPr marL="400050" indent="-285750">
              <a:lnSpc>
                <a:spcPct val="90000"/>
              </a:lnSpc>
              <a:spcAft>
                <a:spcPts val="600"/>
              </a:spcAft>
              <a:buFont typeface="Arial" panose="020B0604020202020204" pitchFamily="34" charset="0"/>
              <a:buChar char="•"/>
            </a:pPr>
            <a:r>
              <a:rPr lang="en-US">
                <a:latin typeface="Calibri (Body)"/>
                <a:cs typeface="Times New Roman" panose="02020603050405020304" pitchFamily="18" charset="0"/>
              </a:rPr>
              <a:t>Để xóa message queue khi không còn sử dụng ta sử sử dụng mq_ unlink().</a:t>
            </a: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262A4E08-EC43-4F10-BB85-87848E937DE6}"/>
              </a:ext>
            </a:extLst>
          </p:cNvPr>
          <p:cNvPicPr>
            <a:picLocks noChangeAspect="1"/>
          </p:cNvPicPr>
          <p:nvPr/>
        </p:nvPicPr>
        <p:blipFill>
          <a:blip r:embed="rId3"/>
          <a:stretch>
            <a:fillRect/>
          </a:stretch>
        </p:blipFill>
        <p:spPr>
          <a:xfrm>
            <a:off x="5891684" y="2429643"/>
            <a:ext cx="5962960" cy="102884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231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r>
              <a:rPr lang="en-US" sz="3600" b="1"/>
              <a:t>4. </a:t>
            </a:r>
            <a:r>
              <a:rPr lang="en-US" sz="3600" b="1">
                <a:latin typeface="Arial" panose="020B0604020202020204" pitchFamily="34" charset="0"/>
                <a:cs typeface="Arial" panose="020B0604020202020204" pitchFamily="34" charset="0"/>
              </a:rPr>
              <a:t>Review IPC </a:t>
            </a:r>
            <a:r>
              <a:rPr lang="en-US" sz="3600" b="1" i="0"/>
              <a:t>Mechanism  </a:t>
            </a:r>
            <a:endParaRPr lang="en-US" sz="3600"/>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15909" y="6422204"/>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41DB3E6A-165B-4AAA-B153-C384CCDED105}"/>
              </a:ext>
            </a:extLst>
          </p:cNvPr>
          <p:cNvPicPr>
            <a:picLocks noChangeAspect="1"/>
          </p:cNvPicPr>
          <p:nvPr/>
        </p:nvPicPr>
        <p:blipFill>
          <a:blip r:embed="rId3"/>
          <a:stretch>
            <a:fillRect/>
          </a:stretch>
        </p:blipFill>
        <p:spPr>
          <a:xfrm>
            <a:off x="1292126" y="1865846"/>
            <a:ext cx="9575930" cy="4271342"/>
          </a:xfrm>
          <a:prstGeom prst="rect">
            <a:avLst/>
          </a:prstGeom>
        </p:spPr>
      </p:pic>
    </p:spTree>
    <p:extLst>
      <p:ext uri="{BB962C8B-B14F-4D97-AF65-F5344CB8AC3E}">
        <p14:creationId xmlns:p14="http://schemas.microsoft.com/office/powerpoint/2010/main" val="300754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1582224052"/>
              </p:ext>
            </p:extLst>
          </p:nvPr>
        </p:nvGraphicFramePr>
        <p:xfrm>
          <a:off x="4224528" y="691376"/>
          <a:ext cx="7443216" cy="5499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6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493057075"/>
              </p:ext>
            </p:extLst>
          </p:nvPr>
        </p:nvGraphicFramePr>
        <p:xfrm>
          <a:off x="5303520" y="676656"/>
          <a:ext cx="6700638"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4982269" cy="3492868"/>
          </a:xfrm>
          <a:prstGeom prst="rect">
            <a:avLst/>
          </a:prstGeom>
        </p:spPr>
        <p:txBody>
          <a:bodyPr vert="horz" lIns="91440" tIns="45720" rIns="91440" bIns="45720" rtlCol="0">
            <a:normAutofit/>
          </a:bodyPr>
          <a:lstStyle/>
          <a:p>
            <a:pPr marL="114300">
              <a:lnSpc>
                <a:spcPct val="90000"/>
              </a:lnSpc>
              <a:spcAft>
                <a:spcPts val="600"/>
              </a:spcAft>
            </a:pPr>
            <a:r>
              <a:rPr lang="en-US" b="1">
                <a:cs typeface="Times New Roman" panose="02020603050405020304" pitchFamily="18" charset="0"/>
              </a:rPr>
              <a:t>1.1 Message Queues là gì?</a:t>
            </a:r>
          </a:p>
          <a:p>
            <a:pPr marL="400050" indent="-285750">
              <a:lnSpc>
                <a:spcPct val="90000"/>
              </a:lnSpc>
              <a:spcAft>
                <a:spcPts val="600"/>
              </a:spcAft>
              <a:buFont typeface="Arial" panose="020B0604020202020204" pitchFamily="34" charset="0"/>
              <a:buChar char="•"/>
            </a:pPr>
            <a:r>
              <a:rPr lang="en-US">
                <a:effectLst/>
                <a:ea typeface="Times New Roman" panose="02020603050405020304" pitchFamily="18" charset="0"/>
                <a:cs typeface="Times New Roman" panose="02020603050405020304" pitchFamily="18" charset="0"/>
              </a:rPr>
              <a:t>Một Message Queues là một danh sách liên kết (link-list) các message được duy trì bởi kernel.</a:t>
            </a:r>
          </a:p>
          <a:p>
            <a:pPr marL="400050" indent="-285750">
              <a:lnSpc>
                <a:spcPct val="90000"/>
              </a:lnSpc>
              <a:spcAft>
                <a:spcPts val="600"/>
              </a:spcAft>
              <a:buFont typeface="Arial" panose="020B0604020202020204" pitchFamily="34" charset="0"/>
              <a:buChar char="•"/>
            </a:pPr>
            <a:r>
              <a:rPr lang="en-US">
                <a:cs typeface="Times New Roman" panose="02020603050405020304" pitchFamily="18" charset="0"/>
              </a:rPr>
              <a:t>Tất cả các process có thể trao đổi dữ liệu thông qua việc truy cập vào cùng một queues.</a:t>
            </a:r>
          </a:p>
          <a:p>
            <a:pPr marL="400050" indent="-285750">
              <a:lnSpc>
                <a:spcPct val="90000"/>
              </a:lnSpc>
              <a:spcAft>
                <a:spcPts val="600"/>
              </a:spcAft>
              <a:buFont typeface="Arial" panose="020B0604020202020204" pitchFamily="34" charset="0"/>
              <a:buChar char="•"/>
            </a:pPr>
            <a:r>
              <a:rPr lang="en-US">
                <a:cs typeface="Times New Roman" panose="02020603050405020304" pitchFamily="18" charset="0"/>
              </a:rPr>
              <a:t>Mỗi một message sẽ được đính kèm thông thêm thông tin về type (type message).</a:t>
            </a: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11BE622B-AF84-467B-A32F-46F7695E04CA}"/>
              </a:ext>
            </a:extLst>
          </p:cNvPr>
          <p:cNvPicPr>
            <a:picLocks noChangeAspect="1"/>
          </p:cNvPicPr>
          <p:nvPr/>
        </p:nvPicPr>
        <p:blipFill>
          <a:blip r:embed="rId3"/>
          <a:stretch>
            <a:fillRect/>
          </a:stretch>
        </p:blipFill>
        <p:spPr>
          <a:xfrm>
            <a:off x="5319625" y="2358052"/>
            <a:ext cx="6535019" cy="3216360"/>
          </a:xfrm>
          <a:prstGeom prst="rect">
            <a:avLst/>
          </a:prstGeom>
        </p:spPr>
      </p:pic>
    </p:spTree>
    <p:extLst>
      <p:ext uri="{BB962C8B-B14F-4D97-AF65-F5344CB8AC3E}">
        <p14:creationId xmlns:p14="http://schemas.microsoft.com/office/powerpoint/2010/main" val="240604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4982269" cy="3492868"/>
          </a:xfrm>
          <a:prstGeom prst="rect">
            <a:avLst/>
          </a:prstGeom>
        </p:spPr>
        <p:txBody>
          <a:bodyPr vert="horz" lIns="91440" tIns="45720" rIns="91440" bIns="45720" rtlCol="0">
            <a:normAutofit/>
          </a:bodyPr>
          <a:lstStyle/>
          <a:p>
            <a:pPr marL="114300">
              <a:lnSpc>
                <a:spcPct val="90000"/>
              </a:lnSpc>
              <a:spcAft>
                <a:spcPts val="600"/>
              </a:spcAft>
            </a:pPr>
            <a:r>
              <a:rPr lang="en-US" b="1">
                <a:cs typeface="Times New Roman" panose="02020603050405020304" pitchFamily="18" charset="0"/>
              </a:rPr>
              <a:t>1.1 Message Queues là gì?</a:t>
            </a:r>
          </a:p>
          <a:p>
            <a:pPr marL="400050" indent="-285750">
              <a:lnSpc>
                <a:spcPct val="90000"/>
              </a:lnSpc>
              <a:spcAft>
                <a:spcPts val="600"/>
              </a:spcAft>
              <a:buFont typeface="Arial" panose="020B0604020202020204" pitchFamily="34" charset="0"/>
              <a:buChar char="•"/>
            </a:pPr>
            <a:r>
              <a:rPr lang="en-US">
                <a:cs typeface="Times New Roman" panose="02020603050405020304" pitchFamily="18" charset="0"/>
              </a:rPr>
              <a:t>Dựa vào type message mà các process có thể lấy ra tin nhắn phù hợp.</a:t>
            </a: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E7FF938F-8609-453B-A67B-A4AAB5AFFCEF}"/>
              </a:ext>
            </a:extLst>
          </p:cNvPr>
          <p:cNvPicPr>
            <a:picLocks noChangeAspect="1"/>
          </p:cNvPicPr>
          <p:nvPr/>
        </p:nvPicPr>
        <p:blipFill>
          <a:blip r:embed="rId3"/>
          <a:stretch>
            <a:fillRect/>
          </a:stretch>
        </p:blipFill>
        <p:spPr>
          <a:xfrm>
            <a:off x="5319625" y="1684777"/>
            <a:ext cx="6535019" cy="4393489"/>
          </a:xfrm>
          <a:prstGeom prst="rect">
            <a:avLst/>
          </a:prstGeom>
        </p:spPr>
      </p:pic>
    </p:spTree>
    <p:extLst>
      <p:ext uri="{BB962C8B-B14F-4D97-AF65-F5344CB8AC3E}">
        <p14:creationId xmlns:p14="http://schemas.microsoft.com/office/powerpoint/2010/main" val="371639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6395040" cy="1087819"/>
          </a:xfrm>
          <a:prstGeom prst="rect">
            <a:avLst/>
          </a:prstGeom>
        </p:spPr>
        <p:txBody>
          <a:bodyPr vert="horz" lIns="91440" tIns="45720" rIns="91440" bIns="45720" rtlCol="0" anchor="b">
            <a:normAutofit/>
          </a:bodyPr>
          <a:lstStyle/>
          <a:p>
            <a:pPr lvl="0"/>
            <a:r>
              <a:rPr lang="en-US" sz="3600" b="1"/>
              <a:t>2. System V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D59117A0-9412-4F45-8C3E-D6D9F8FABE54}"/>
              </a:ext>
            </a:extLst>
          </p:cNvPr>
          <p:cNvSpPr txBox="1"/>
          <p:nvPr/>
        </p:nvSpPr>
        <p:spPr>
          <a:xfrm>
            <a:off x="337355" y="2219798"/>
            <a:ext cx="7239101" cy="3492868"/>
          </a:xfrm>
          <a:prstGeom prst="rect">
            <a:avLst/>
          </a:prstGeom>
        </p:spPr>
        <p:txBody>
          <a:bodyPr vert="horz" lIns="91440" tIns="45720" rIns="91440" bIns="45720" rtlCol="0">
            <a:normAutofit/>
          </a:bodyPr>
          <a:lstStyle/>
          <a:p>
            <a:pPr marL="114300">
              <a:lnSpc>
                <a:spcPct val="90000"/>
              </a:lnSpc>
              <a:spcAft>
                <a:spcPts val="600"/>
              </a:spcAft>
            </a:pPr>
            <a:r>
              <a:rPr lang="en-US" sz="2000" b="1">
                <a:latin typeface="Calibri (Body)"/>
              </a:rPr>
              <a:t>Các bước triển khai</a:t>
            </a:r>
          </a:p>
          <a:p>
            <a:pPr marL="800100" lvl="1" indent="-342900">
              <a:buFont typeface="Arial" panose="020B0604020202020204" pitchFamily="34" charset="0"/>
              <a:buChar char="•"/>
            </a:pPr>
            <a:r>
              <a:rPr lang="en-US" sz="2000">
                <a:latin typeface="Calibri (Body)"/>
                <a:cs typeface="Times New Roman" panose="02020603050405020304" pitchFamily="18" charset="0"/>
              </a:rPr>
              <a:t>Tạo key.</a:t>
            </a:r>
          </a:p>
          <a:p>
            <a:pPr marL="800100" lvl="1" indent="-342900">
              <a:buFont typeface="Arial" panose="020B0604020202020204" pitchFamily="34" charset="0"/>
              <a:buChar char="•"/>
            </a:pPr>
            <a:r>
              <a:rPr lang="en-US" sz="2000">
                <a:latin typeface="Calibri (Body)"/>
                <a:cs typeface="Times New Roman" panose="02020603050405020304" pitchFamily="18" charset="0"/>
              </a:rPr>
              <a:t>Tạo message queue hoặc mở một message queue có sẵn.</a:t>
            </a:r>
          </a:p>
          <a:p>
            <a:pPr marL="800100" lvl="1" indent="-342900">
              <a:buFont typeface="Arial" panose="020B0604020202020204" pitchFamily="34" charset="0"/>
              <a:buChar char="•"/>
            </a:pPr>
            <a:r>
              <a:rPr lang="en-US" sz="2000">
                <a:latin typeface="Calibri (Body)"/>
                <a:cs typeface="Times New Roman" panose="02020603050405020304" pitchFamily="18" charset="0"/>
              </a:rPr>
              <a:t>Ghi dữ liệu vào message queue.</a:t>
            </a:r>
          </a:p>
          <a:p>
            <a:pPr marL="800100" lvl="1" indent="-342900">
              <a:buFont typeface="Arial" panose="020B0604020202020204" pitchFamily="34" charset="0"/>
              <a:buChar char="•"/>
            </a:pPr>
            <a:r>
              <a:rPr lang="en-US" sz="2000">
                <a:latin typeface="Calibri (Body)"/>
                <a:cs typeface="Times New Roman" panose="02020603050405020304" pitchFamily="18" charset="0"/>
              </a:rPr>
              <a:t>Đọc dữ liệu từ message queue.</a:t>
            </a:r>
          </a:p>
          <a:p>
            <a:pPr marL="800100" lvl="1" indent="-342900">
              <a:buFont typeface="Arial" panose="020B0604020202020204" pitchFamily="34" charset="0"/>
              <a:buChar char="•"/>
            </a:pPr>
            <a:r>
              <a:rPr lang="en-US" sz="2000">
                <a:latin typeface="Calibri (Body)"/>
                <a:cs typeface="Times New Roman" panose="02020603050405020304" pitchFamily="18" charset="0"/>
              </a:rPr>
              <a:t>Giải phóng message queue.</a:t>
            </a:r>
          </a:p>
          <a:p>
            <a:pPr marL="342900" indent="-342900">
              <a:buFont typeface="Arial" panose="020B0604020202020204" pitchFamily="34" charset="0"/>
              <a:buChar char="•"/>
            </a:pPr>
            <a:endParaRPr lang="en-US" sz="2000">
              <a:latin typeface="Calibri (Body)"/>
              <a:cs typeface="Times New Roman" panose="02020603050405020304" pitchFamily="18" charset="0"/>
            </a:endParaRPr>
          </a:p>
          <a:p>
            <a:pPr marL="342900" indent="-342900">
              <a:buFont typeface="Arial" panose="020B0604020202020204" pitchFamily="34" charset="0"/>
              <a:buChar char="•"/>
            </a:pPr>
            <a:endParaRPr lang="en-US" sz="2000">
              <a:latin typeface="Calibri (Body)"/>
            </a:endParaRPr>
          </a:p>
        </p:txBody>
      </p:sp>
    </p:spTree>
    <p:extLst>
      <p:ext uri="{BB962C8B-B14F-4D97-AF65-F5344CB8AC3E}">
        <p14:creationId xmlns:p14="http://schemas.microsoft.com/office/powerpoint/2010/main" val="109254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2. System V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4982269" cy="3492868"/>
          </a:xfrm>
          <a:prstGeom prst="rect">
            <a:avLst/>
          </a:prstGeom>
        </p:spPr>
        <p:txBody>
          <a:bodyPr vert="horz" lIns="91440" tIns="45720" rIns="91440" bIns="45720" rtlCol="0">
            <a:normAutofit/>
          </a:bodyPr>
          <a:lstStyle/>
          <a:p>
            <a:pPr marL="114300">
              <a:lnSpc>
                <a:spcPct val="90000"/>
              </a:lnSpc>
              <a:spcAft>
                <a:spcPts val="600"/>
              </a:spcAft>
            </a:pPr>
            <a:r>
              <a:rPr lang="en-US" b="1">
                <a:cs typeface="Times New Roman" panose="02020603050405020304" pitchFamily="18" charset="0"/>
              </a:rPr>
              <a:t>2.1 Tạo key</a:t>
            </a:r>
          </a:p>
          <a:p>
            <a:pPr marL="400050" indent="-285750">
              <a:lnSpc>
                <a:spcPct val="90000"/>
              </a:lnSpc>
              <a:spcAft>
                <a:spcPts val="600"/>
              </a:spcAft>
              <a:buFont typeface="Arial" panose="020B0604020202020204" pitchFamily="34" charset="0"/>
              <a:buChar char="•"/>
            </a:pPr>
            <a:r>
              <a:rPr lang="en-US">
                <a:cs typeface="Times New Roman" panose="02020603050405020304" pitchFamily="18" charset="0"/>
              </a:rPr>
              <a:t>Key được sử dụng có thể là một số nguyên bất kì hoặc được tạo ra bởi hàm ftok().</a:t>
            </a: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836A29CC-6571-4DBF-A57C-44CF1C9DEFB9}"/>
              </a:ext>
            </a:extLst>
          </p:cNvPr>
          <p:cNvPicPr>
            <a:picLocks noChangeAspect="1"/>
          </p:cNvPicPr>
          <p:nvPr/>
        </p:nvPicPr>
        <p:blipFill>
          <a:blip r:embed="rId3"/>
          <a:stretch>
            <a:fillRect/>
          </a:stretch>
        </p:blipFill>
        <p:spPr>
          <a:xfrm>
            <a:off x="5606885" y="2601904"/>
            <a:ext cx="6247759" cy="10764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317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2. System V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4982269" cy="3492868"/>
          </a:xfrm>
          <a:prstGeom prst="rect">
            <a:avLst/>
          </a:prstGeom>
        </p:spPr>
        <p:txBody>
          <a:bodyPr vert="horz" lIns="91440" tIns="45720" rIns="91440" bIns="45720" rtlCol="0">
            <a:normAutofit/>
          </a:bodyPr>
          <a:lstStyle/>
          <a:p>
            <a:pPr marL="114300">
              <a:lnSpc>
                <a:spcPct val="90000"/>
              </a:lnSpc>
              <a:spcAft>
                <a:spcPts val="600"/>
              </a:spcAft>
            </a:pPr>
            <a:r>
              <a:rPr lang="en-US" b="1">
                <a:cs typeface="Times New Roman" panose="02020603050405020304" pitchFamily="18" charset="0"/>
              </a:rPr>
              <a:t>2.2 Create a message queue</a:t>
            </a:r>
          </a:p>
          <a:p>
            <a:pPr marL="400050" indent="-285750">
              <a:lnSpc>
                <a:spcPct val="90000"/>
              </a:lnSpc>
              <a:spcAft>
                <a:spcPts val="600"/>
              </a:spcAft>
              <a:buFont typeface="Arial" panose="020B0604020202020204" pitchFamily="34" charset="0"/>
              <a:buChar char="•"/>
            </a:pPr>
            <a:r>
              <a:rPr lang="en-US">
                <a:cs typeface="Times New Roman" panose="02020603050405020304" pitchFamily="18" charset="0"/>
              </a:rPr>
              <a:t>Để tạo mới hoặc mở một message queues đã tồn tại chúng ta sử dụng msgget().</a:t>
            </a:r>
          </a:p>
          <a:p>
            <a:pPr marL="857250" lvl="1" indent="-285750">
              <a:lnSpc>
                <a:spcPct val="90000"/>
              </a:lnSpc>
              <a:spcAft>
                <a:spcPts val="600"/>
              </a:spcAft>
              <a:buFont typeface="Wingdings" panose="05000000000000000000" pitchFamily="2" charset="2"/>
              <a:buChar char="Ø"/>
            </a:pPr>
            <a:r>
              <a:rPr lang="en-US">
                <a:cs typeface="Times New Roman" panose="02020603050405020304" pitchFamily="18" charset="0"/>
              </a:rPr>
              <a:t>key: key được tạo từ bước 1</a:t>
            </a:r>
          </a:p>
          <a:p>
            <a:pPr marL="857250" lvl="1" indent="-285750">
              <a:lnSpc>
                <a:spcPct val="90000"/>
              </a:lnSpc>
              <a:spcAft>
                <a:spcPts val="600"/>
              </a:spcAft>
              <a:buFont typeface="Wingdings" panose="05000000000000000000" pitchFamily="2" charset="2"/>
              <a:buChar char="Ø"/>
            </a:pPr>
            <a:r>
              <a:rPr lang="en-US">
                <a:cs typeface="Times New Roman" panose="02020603050405020304" pitchFamily="18" charset="0"/>
              </a:rPr>
              <a:t>msgflg:</a:t>
            </a:r>
          </a:p>
          <a:p>
            <a:pPr marL="1314450" lvl="2" indent="-285750">
              <a:lnSpc>
                <a:spcPct val="90000"/>
              </a:lnSpc>
              <a:spcAft>
                <a:spcPts val="600"/>
              </a:spcAft>
              <a:buFont typeface="Courier New" panose="02070309020205020404" pitchFamily="49" charset="0"/>
              <a:buChar char="o"/>
            </a:pPr>
            <a:r>
              <a:rPr lang="en-US" sz="1800" b="0" i="0">
                <a:solidFill>
                  <a:srgbClr val="000000"/>
                </a:solidFill>
                <a:effectLst/>
                <a:latin typeface="TheSansMonoCondensed-Plain"/>
              </a:rPr>
              <a:t>IPC_CREAT</a:t>
            </a:r>
          </a:p>
          <a:p>
            <a:pPr marL="1314450" lvl="2" indent="-285750">
              <a:lnSpc>
                <a:spcPct val="90000"/>
              </a:lnSpc>
              <a:spcAft>
                <a:spcPts val="600"/>
              </a:spcAft>
              <a:buFont typeface="Courier New" panose="02070309020205020404" pitchFamily="49" charset="0"/>
              <a:buChar char="o"/>
            </a:pPr>
            <a:r>
              <a:rPr lang="en-US" sz="1800" b="0" i="0">
                <a:solidFill>
                  <a:srgbClr val="000000"/>
                </a:solidFill>
                <a:effectLst/>
                <a:latin typeface="TheSansMonoCondensed-Plain"/>
              </a:rPr>
              <a:t>IPC_EXCL</a:t>
            </a:r>
            <a:r>
              <a:rPr lang="en-US"/>
              <a:t> </a:t>
            </a:r>
          </a:p>
          <a:p>
            <a:pPr marL="400050" indent="-285750">
              <a:lnSpc>
                <a:spcPct val="90000"/>
              </a:lnSpc>
              <a:spcAft>
                <a:spcPts val="600"/>
              </a:spcAft>
              <a:buFont typeface="Arial" panose="020B0604020202020204" pitchFamily="34" charset="0"/>
              <a:buChar char="•"/>
            </a:pPr>
            <a:r>
              <a:rPr lang="en-US">
                <a:cs typeface="Times New Roman" panose="02020603050405020304" pitchFamily="18" charset="0"/>
              </a:rPr>
              <a:t>Trả về message id của message queue nếu thực hiện thành công.</a:t>
            </a: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9DAD91A5-4A89-4382-83ED-96A188E5861C}"/>
              </a:ext>
            </a:extLst>
          </p:cNvPr>
          <p:cNvPicPr>
            <a:picLocks noChangeAspect="1"/>
          </p:cNvPicPr>
          <p:nvPr/>
        </p:nvPicPr>
        <p:blipFill>
          <a:blip r:embed="rId3"/>
          <a:stretch>
            <a:fillRect/>
          </a:stretch>
        </p:blipFill>
        <p:spPr>
          <a:xfrm>
            <a:off x="5606885" y="2620968"/>
            <a:ext cx="6247759" cy="126700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337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2. System V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4982269" cy="3492868"/>
          </a:xfrm>
          <a:prstGeom prst="rect">
            <a:avLst/>
          </a:prstGeom>
        </p:spPr>
        <p:txBody>
          <a:bodyPr vert="horz" lIns="91440" tIns="45720" rIns="91440" bIns="45720" rtlCol="0">
            <a:noAutofit/>
          </a:bodyPr>
          <a:lstStyle/>
          <a:p>
            <a:pPr marL="114300">
              <a:lnSpc>
                <a:spcPct val="90000"/>
              </a:lnSpc>
              <a:spcAft>
                <a:spcPts val="600"/>
              </a:spcAft>
            </a:pPr>
            <a:r>
              <a:rPr lang="en-US" b="1">
                <a:cs typeface="Times New Roman" panose="02020603050405020304" pitchFamily="18" charset="0"/>
              </a:rPr>
              <a:t>2.3 Write into message queue</a:t>
            </a:r>
          </a:p>
          <a:p>
            <a:pPr marL="400050" indent="-285750">
              <a:lnSpc>
                <a:spcPct val="90000"/>
              </a:lnSpc>
              <a:spcAft>
                <a:spcPts val="600"/>
              </a:spcAft>
              <a:buFont typeface="Arial" panose="020B0604020202020204" pitchFamily="34" charset="0"/>
              <a:buChar char="•"/>
            </a:pPr>
            <a:r>
              <a:rPr lang="en-US"/>
              <a:t>Để ghi dữ liệu (send/append) vào message queue chúng ta sử dụng msgsnd().</a:t>
            </a:r>
          </a:p>
          <a:p>
            <a:pPr marL="857250" lvl="1" indent="-285750">
              <a:lnSpc>
                <a:spcPct val="90000"/>
              </a:lnSpc>
              <a:spcAft>
                <a:spcPts val="600"/>
              </a:spcAft>
              <a:buFont typeface="Wingdings" panose="05000000000000000000" pitchFamily="2" charset="2"/>
              <a:buChar char="Ø"/>
            </a:pPr>
            <a:r>
              <a:rPr lang="en-US"/>
              <a:t>msqid: message id thu được từ msgget().</a:t>
            </a:r>
          </a:p>
          <a:p>
            <a:pPr marL="857250" lvl="1" indent="-285750">
              <a:lnSpc>
                <a:spcPct val="90000"/>
              </a:lnSpc>
              <a:spcAft>
                <a:spcPts val="600"/>
              </a:spcAft>
              <a:buFont typeface="Wingdings" panose="05000000000000000000" pitchFamily="2" charset="2"/>
              <a:buChar char="Ø"/>
            </a:pPr>
            <a:r>
              <a:rPr lang="en-US">
                <a:latin typeface="Calibri (Body)"/>
              </a:rPr>
              <a:t>msgp: con trỏ tới message (send).</a:t>
            </a:r>
          </a:p>
          <a:p>
            <a:pPr marL="857250" lvl="1" indent="-285750">
              <a:lnSpc>
                <a:spcPct val="90000"/>
              </a:lnSpc>
              <a:spcAft>
                <a:spcPts val="600"/>
              </a:spcAft>
              <a:buFont typeface="Wingdings" panose="05000000000000000000" pitchFamily="2" charset="2"/>
              <a:buChar char="Ø"/>
            </a:pPr>
            <a:r>
              <a:rPr lang="en-US">
                <a:latin typeface="Calibri (Body)"/>
              </a:rPr>
              <a:t>msgsz: kích thước message.</a:t>
            </a:r>
          </a:p>
          <a:p>
            <a:pPr marL="857250" lvl="1" indent="-285750">
              <a:lnSpc>
                <a:spcPct val="90000"/>
              </a:lnSpc>
              <a:spcAft>
                <a:spcPts val="600"/>
              </a:spcAft>
              <a:buFont typeface="Wingdings" panose="05000000000000000000" pitchFamily="2" charset="2"/>
              <a:buChar char="Ø"/>
            </a:pPr>
            <a:r>
              <a:rPr lang="en-US">
                <a:latin typeface="Calibri (Body)"/>
              </a:rPr>
              <a:t>msgflg: </a:t>
            </a:r>
          </a:p>
          <a:p>
            <a:pPr marL="1314450" lvl="2" indent="-285750">
              <a:lnSpc>
                <a:spcPct val="90000"/>
              </a:lnSpc>
              <a:spcAft>
                <a:spcPts val="600"/>
              </a:spcAft>
              <a:buFont typeface="Courier New" panose="02070309020205020404" pitchFamily="49" charset="0"/>
              <a:buChar char="o"/>
            </a:pPr>
            <a:r>
              <a:rPr lang="en-US">
                <a:latin typeface="Calibri (Body)"/>
              </a:rPr>
              <a:t>IPC_NOWAIT: Return ngay lập tức nếu message trong queue đã full. </a:t>
            </a:r>
          </a:p>
          <a:p>
            <a:pPr marL="1314450" lvl="2" indent="-285750">
              <a:lnSpc>
                <a:spcPct val="90000"/>
              </a:lnSpc>
              <a:spcAft>
                <a:spcPts val="600"/>
              </a:spcAft>
              <a:buFont typeface="Courier New" panose="02070309020205020404" pitchFamily="49" charset="0"/>
              <a:buChar char="o"/>
            </a:pPr>
            <a:r>
              <a:rPr lang="en-US">
                <a:latin typeface="Calibri (Body)"/>
              </a:rPr>
              <a:t>MSG_NOERROR: Cắt bớt message nếu kích thước mess lớn hơn msgsz.</a:t>
            </a:r>
            <a:r>
              <a:rPr lang="vi-VN">
                <a:latin typeface="Calibri (Body)"/>
              </a:rPr>
              <a:t>			</a:t>
            </a:r>
            <a:br>
              <a:rPr lang="en-US"/>
            </a:br>
            <a:endParaRPr lang="en-US">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B3C2D9C5-B046-4BFD-9ED3-1F9B9C4E87BE}"/>
              </a:ext>
            </a:extLst>
          </p:cNvPr>
          <p:cNvPicPr>
            <a:picLocks noChangeAspect="1"/>
          </p:cNvPicPr>
          <p:nvPr/>
        </p:nvPicPr>
        <p:blipFill>
          <a:blip r:embed="rId3"/>
          <a:stretch>
            <a:fillRect/>
          </a:stretch>
        </p:blipFill>
        <p:spPr>
          <a:xfrm>
            <a:off x="5606885" y="2642020"/>
            <a:ext cx="6247759" cy="157395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872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5962960" cy="1087819"/>
          </a:xfrm>
          <a:prstGeom prst="rect">
            <a:avLst/>
          </a:prstGeom>
        </p:spPr>
        <p:txBody>
          <a:bodyPr vert="horz" lIns="91440" tIns="45720" rIns="91440" bIns="45720" rtlCol="0" anchor="b">
            <a:normAutofit/>
          </a:bodyPr>
          <a:lstStyle/>
          <a:p>
            <a:pPr lvl="0"/>
            <a:r>
              <a:rPr lang="en-US" sz="3600" b="1"/>
              <a:t>2. System V Message Queues</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15909" y="641150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7"/>
            <a:ext cx="5176753" cy="4402675"/>
          </a:xfrm>
          <a:prstGeom prst="rect">
            <a:avLst/>
          </a:prstGeom>
        </p:spPr>
        <p:txBody>
          <a:bodyPr vert="horz" lIns="91440" tIns="45720" rIns="91440" bIns="45720" rtlCol="0">
            <a:noAutofit/>
          </a:bodyPr>
          <a:lstStyle/>
          <a:p>
            <a:pPr marL="114300">
              <a:lnSpc>
                <a:spcPct val="90000"/>
              </a:lnSpc>
              <a:spcAft>
                <a:spcPts val="600"/>
              </a:spcAft>
            </a:pPr>
            <a:r>
              <a:rPr lang="en-US" b="1">
                <a:cs typeface="Times New Roman" panose="02020603050405020304" pitchFamily="18" charset="0"/>
              </a:rPr>
              <a:t>2.3 Read from the message queue</a:t>
            </a:r>
          </a:p>
          <a:p>
            <a:pPr marL="400050" indent="-285750">
              <a:lnSpc>
                <a:spcPct val="90000"/>
              </a:lnSpc>
              <a:spcAft>
                <a:spcPts val="600"/>
              </a:spcAft>
              <a:buFont typeface="Arial" panose="020B0604020202020204" pitchFamily="34" charset="0"/>
              <a:buChar char="•"/>
            </a:pPr>
            <a:r>
              <a:rPr lang="en-US"/>
              <a:t>Để đọc dữ liệu từ message queue chúng ta sử dụng msgrcv().</a:t>
            </a:r>
          </a:p>
          <a:p>
            <a:pPr marL="857250" lvl="1" indent="-285750">
              <a:lnSpc>
                <a:spcPct val="90000"/>
              </a:lnSpc>
              <a:spcAft>
                <a:spcPts val="600"/>
              </a:spcAft>
              <a:buFont typeface="Wingdings" panose="05000000000000000000" pitchFamily="2" charset="2"/>
              <a:buChar char="Ø"/>
            </a:pPr>
            <a:r>
              <a:rPr lang="en-US"/>
              <a:t>msqid: message id thu được từ msgget().</a:t>
            </a:r>
          </a:p>
          <a:p>
            <a:pPr marL="857250" lvl="1" indent="-285750">
              <a:lnSpc>
                <a:spcPct val="90000"/>
              </a:lnSpc>
              <a:spcAft>
                <a:spcPts val="600"/>
              </a:spcAft>
              <a:buFont typeface="Wingdings" panose="05000000000000000000" pitchFamily="2" charset="2"/>
              <a:buChar char="Ø"/>
            </a:pPr>
            <a:r>
              <a:rPr lang="en-US">
                <a:latin typeface="Calibri (Body)"/>
              </a:rPr>
              <a:t>msgp: con trỏ tới buffer (read).</a:t>
            </a:r>
          </a:p>
          <a:p>
            <a:pPr marL="857250" lvl="1" indent="-285750">
              <a:lnSpc>
                <a:spcPct val="90000"/>
              </a:lnSpc>
              <a:spcAft>
                <a:spcPts val="600"/>
              </a:spcAft>
              <a:buFont typeface="Wingdings" panose="05000000000000000000" pitchFamily="2" charset="2"/>
              <a:buChar char="Ø"/>
            </a:pPr>
            <a:r>
              <a:rPr lang="en-US">
                <a:latin typeface="Calibri (Body)"/>
              </a:rPr>
              <a:t>maxmsgsz: thường là kích thước của buffer.</a:t>
            </a:r>
          </a:p>
          <a:p>
            <a:pPr marL="857250" lvl="1" indent="-285750">
              <a:lnSpc>
                <a:spcPct val="90000"/>
              </a:lnSpc>
              <a:spcAft>
                <a:spcPts val="600"/>
              </a:spcAft>
              <a:buFont typeface="Wingdings" panose="05000000000000000000" pitchFamily="2" charset="2"/>
              <a:buChar char="Ø"/>
            </a:pPr>
            <a:r>
              <a:rPr lang="en-US">
                <a:latin typeface="Calibri (Body)"/>
              </a:rPr>
              <a:t>msgtyp: 0, +ve hoặc –ve.</a:t>
            </a:r>
          </a:p>
          <a:p>
            <a:pPr marL="857250" lvl="1" indent="-285750">
              <a:lnSpc>
                <a:spcPct val="90000"/>
              </a:lnSpc>
              <a:spcAft>
                <a:spcPts val="600"/>
              </a:spcAft>
              <a:buFont typeface="Wingdings" panose="05000000000000000000" pitchFamily="2" charset="2"/>
              <a:buChar char="Ø"/>
            </a:pPr>
            <a:r>
              <a:rPr lang="en-US">
                <a:latin typeface="Calibri (Body)"/>
              </a:rPr>
              <a:t>msgflg: </a:t>
            </a:r>
          </a:p>
          <a:p>
            <a:pPr marL="1314450" lvl="2" indent="-285750">
              <a:lnSpc>
                <a:spcPct val="90000"/>
              </a:lnSpc>
              <a:spcAft>
                <a:spcPts val="600"/>
              </a:spcAft>
              <a:buFont typeface="Courier New" panose="02070309020205020404" pitchFamily="49" charset="0"/>
              <a:buChar char="o"/>
            </a:pPr>
            <a:r>
              <a:rPr lang="en-US">
                <a:latin typeface="Calibri (Body)"/>
              </a:rPr>
              <a:t>IPC_NOWAIT: Return ngay lập tức nếu không tìm thấy message trong queue. </a:t>
            </a:r>
          </a:p>
          <a:p>
            <a:pPr marL="1314450" lvl="2" indent="-285750">
              <a:lnSpc>
                <a:spcPct val="90000"/>
              </a:lnSpc>
              <a:spcAft>
                <a:spcPts val="600"/>
              </a:spcAft>
              <a:buFont typeface="Courier New" panose="02070309020205020404" pitchFamily="49" charset="0"/>
              <a:buChar char="o"/>
            </a:pPr>
            <a:r>
              <a:rPr lang="en-US">
                <a:latin typeface="Calibri (Body)"/>
              </a:rPr>
              <a:t>MSG_NOERROR: Cắt bớt message nếu kích thước mess lớn hơn maxmsgsz.</a:t>
            </a:r>
            <a:r>
              <a:rPr lang="vi-VN">
                <a:latin typeface="Calibri (Body)"/>
              </a:rPr>
              <a:t>			</a:t>
            </a:r>
            <a:br>
              <a:rPr lang="en-US"/>
            </a:br>
            <a:endParaRPr lang="en-US">
              <a:cs typeface="Times New Roman" panose="02020603050405020304" pitchFamily="18" charset="0"/>
            </a:endParaRPr>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065FB9F6-D6F6-4A10-B80A-AA3E20B5B988}"/>
              </a:ext>
            </a:extLst>
          </p:cNvPr>
          <p:cNvPicPr>
            <a:picLocks noChangeAspect="1"/>
          </p:cNvPicPr>
          <p:nvPr/>
        </p:nvPicPr>
        <p:blipFill>
          <a:blip r:embed="rId3"/>
          <a:stretch>
            <a:fillRect/>
          </a:stretch>
        </p:blipFill>
        <p:spPr>
          <a:xfrm>
            <a:off x="5606885" y="2551075"/>
            <a:ext cx="6247759" cy="123842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6096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1193</Words>
  <Application>Microsoft Office PowerPoint</Application>
  <PresentationFormat>Widescreen</PresentationFormat>
  <Paragraphs>142</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(Body)</vt:lpstr>
      <vt:lpstr>Calibri Light</vt:lpstr>
      <vt:lpstr>Courier New</vt:lpstr>
      <vt:lpstr>TheSansMonoCondensed-Plain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 Phong</dc:creator>
  <cp:lastModifiedBy>Sv Phong</cp:lastModifiedBy>
  <cp:revision>59</cp:revision>
  <dcterms:created xsi:type="dcterms:W3CDTF">2021-12-23T11:59:34Z</dcterms:created>
  <dcterms:modified xsi:type="dcterms:W3CDTF">2022-03-25T13:50:43Z</dcterms:modified>
</cp:coreProperties>
</file>