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56" r:id="rId5"/>
    <p:sldId id="276" r:id="rId6"/>
    <p:sldId id="288" r:id="rId7"/>
    <p:sldId id="289" r:id="rId8"/>
    <p:sldId id="290" r:id="rId9"/>
    <p:sldId id="291" r:id="rId10"/>
    <p:sldId id="308"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71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52" autoAdjust="0"/>
  </p:normalViewPr>
  <p:slideViewPr>
    <p:cSldViewPr snapToGrid="0" showGuides="1">
      <p:cViewPr varScale="1">
        <p:scale>
          <a:sx n="113" d="100"/>
          <a:sy n="113" d="100"/>
        </p:scale>
        <p:origin x="522" y="10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4/27/2022</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4/27/2022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4/27/2022</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4/27/2022</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4/27/2022</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4/27/2022</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4/27/2022</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4/27/2022</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4/27/2022</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4/27/2022</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4/27/2022</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4/27/2022</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4/27/2022</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4/27/2022</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channel/UCFAu72fhyC9iVR5lBr-emTg" TargetMode="External"/><Relationship Id="rId2" Type="http://schemas.openxmlformats.org/officeDocument/2006/relationships/hyperlink" Target="https://www.youtube.com/channel/UC5m7KqSu6qcalyQeDJ57q7A"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384995"/>
          </a:xfrm>
        </p:spPr>
        <p:txBody>
          <a:bodyPr lIns="0" tIns="0" rIns="0" bIns="0" anchor="t">
            <a:spAutoFit/>
          </a:bodyPr>
          <a:lstStyle/>
          <a:p>
            <a:r>
              <a:rPr lang="en-US" b="1" dirty="0">
                <a:solidFill>
                  <a:schemeClr val="bg1"/>
                </a:solidFill>
              </a:rPr>
              <a:t>Celonis Assignment</a:t>
            </a:r>
            <a:br>
              <a:rPr lang="en-US" dirty="0">
                <a:solidFill>
                  <a:schemeClr val="bg1"/>
                </a:solidFill>
              </a:rPr>
            </a:br>
            <a:r>
              <a:rPr lang="en-US" sz="4000" dirty="0">
                <a:solidFill>
                  <a:schemeClr val="accent4"/>
                </a:solidFill>
              </a:rPr>
              <a:t>Environment Analysis</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3208867" y="1208699"/>
            <a:ext cx="5016773"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Environment setup</a:t>
            </a:r>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3208866" y="2227405"/>
            <a:ext cx="5016773"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Manual testing</a:t>
            </a:r>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43" name="Graphic 42" descr="Internet with solid fill">
            <a:extLst>
              <a:ext uri="{FF2B5EF4-FFF2-40B4-BE49-F238E27FC236}">
                <a16:creationId xmlns:a16="http://schemas.microsoft.com/office/drawing/2014/main" id="{4C315130-BFB4-4A27-8725-C31F4F3A17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78466" y="1287655"/>
            <a:ext cx="662041" cy="662041"/>
          </a:xfrm>
          <a:prstGeom prst="rect">
            <a:avLst/>
          </a:prstGeom>
        </p:spPr>
      </p:pic>
      <p:pic>
        <p:nvPicPr>
          <p:cNvPr id="44" name="Graphic 43" descr="Clipboard Mixed with solid fill">
            <a:extLst>
              <a:ext uri="{FF2B5EF4-FFF2-40B4-BE49-F238E27FC236}">
                <a16:creationId xmlns:a16="http://schemas.microsoft.com/office/drawing/2014/main" id="{99A3497E-A7EF-4ADF-AEC9-F8E39BB401A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02523" y="2312864"/>
            <a:ext cx="570078" cy="570078"/>
          </a:xfrm>
          <a:prstGeom prst="rect">
            <a:avLst/>
          </a:prstGeom>
        </p:spPr>
      </p:pic>
      <p:sp>
        <p:nvSpPr>
          <p:cNvPr id="45" name="Rectangle: Rounded Corners 44">
            <a:extLst>
              <a:ext uri="{FF2B5EF4-FFF2-40B4-BE49-F238E27FC236}">
                <a16:creationId xmlns:a16="http://schemas.microsoft.com/office/drawing/2014/main" id="{E162F513-DF92-4960-9991-0F872AA36430}"/>
              </a:ext>
              <a:ext uri="{C183D7F6-B498-43B3-948B-1728B52AA6E4}">
                <adec:decorative xmlns:adec="http://schemas.microsoft.com/office/drawing/2017/decorative" val="1"/>
              </a:ext>
            </a:extLst>
          </p:cNvPr>
          <p:cNvSpPr/>
          <p:nvPr/>
        </p:nvSpPr>
        <p:spPr>
          <a:xfrm>
            <a:off x="3208865" y="3246111"/>
            <a:ext cx="5016773"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Automation testing</a:t>
            </a:r>
          </a:p>
        </p:txBody>
      </p:sp>
      <p:pic>
        <p:nvPicPr>
          <p:cNvPr id="46" name="Graphic 45" descr="Chat with solid fill">
            <a:extLst>
              <a:ext uri="{FF2B5EF4-FFF2-40B4-BE49-F238E27FC236}">
                <a16:creationId xmlns:a16="http://schemas.microsoft.com/office/drawing/2014/main" id="{F927DFF0-6A73-46A9-A49C-E3B63814AD7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36946" y="3301971"/>
            <a:ext cx="701232" cy="701232"/>
          </a:xfrm>
          <a:prstGeom prst="rect">
            <a:avLst/>
          </a:prstGeom>
        </p:spPr>
      </p:pic>
      <p:sp>
        <p:nvSpPr>
          <p:cNvPr id="47" name="Rectangle: Rounded Corners 46">
            <a:extLst>
              <a:ext uri="{FF2B5EF4-FFF2-40B4-BE49-F238E27FC236}">
                <a16:creationId xmlns:a16="http://schemas.microsoft.com/office/drawing/2014/main" id="{63176F53-BD4C-4205-8EE2-A50271AA55FE}"/>
              </a:ext>
              <a:ext uri="{C183D7F6-B498-43B3-948B-1728B52AA6E4}">
                <adec:decorative xmlns:adec="http://schemas.microsoft.com/office/drawing/2017/decorative" val="1"/>
              </a:ext>
            </a:extLst>
          </p:cNvPr>
          <p:cNvSpPr/>
          <p:nvPr/>
        </p:nvSpPr>
        <p:spPr>
          <a:xfrm>
            <a:off x="3208865" y="4300794"/>
            <a:ext cx="5016773"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Conclusion</a:t>
            </a:r>
          </a:p>
        </p:txBody>
      </p:sp>
      <p:grpSp>
        <p:nvGrpSpPr>
          <p:cNvPr id="49" name="Group 48" descr="Icon of human being and speech bubble. ">
            <a:extLst>
              <a:ext uri="{FF2B5EF4-FFF2-40B4-BE49-F238E27FC236}">
                <a16:creationId xmlns:a16="http://schemas.microsoft.com/office/drawing/2014/main" id="{C1BA47EE-2414-4CF9-8B9B-7DECAF047A2F}"/>
              </a:ext>
            </a:extLst>
          </p:cNvPr>
          <p:cNvGrpSpPr/>
          <p:nvPr/>
        </p:nvGrpSpPr>
        <p:grpSpPr>
          <a:xfrm>
            <a:off x="3594380" y="4513634"/>
            <a:ext cx="378221" cy="380335"/>
            <a:chOff x="3171788" y="779462"/>
            <a:chExt cx="284163" cy="285751"/>
          </a:xfrm>
          <a:solidFill>
            <a:schemeClr val="accent3">
              <a:lumMod val="75000"/>
            </a:schemeClr>
          </a:solidFill>
        </p:grpSpPr>
        <p:sp>
          <p:nvSpPr>
            <p:cNvPr id="50" name="Freeform 2993">
              <a:extLst>
                <a:ext uri="{FF2B5EF4-FFF2-40B4-BE49-F238E27FC236}">
                  <a16:creationId xmlns:a16="http://schemas.microsoft.com/office/drawing/2014/main" id="{DB34A61E-AB4C-4522-84D1-E14067E3616C}"/>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994">
              <a:extLst>
                <a:ext uri="{FF2B5EF4-FFF2-40B4-BE49-F238E27FC236}">
                  <a16:creationId xmlns:a16="http://schemas.microsoft.com/office/drawing/2014/main" id="{AE10EEFA-27D1-4A99-AFA9-9CA64EF25A4A}"/>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AA69F-252C-483D-AC17-70832D326D71}"/>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3">
                    <a:lumMod val="75000"/>
                  </a:schemeClr>
                </a:solidFill>
              </a:rPr>
              <a:t>Environment Setup and Login</a:t>
            </a:r>
            <a:br>
              <a:rPr lang="en-US" sz="2800" dirty="0">
                <a:solidFill>
                  <a:schemeClr val="accent3">
                    <a:lumMod val="75000"/>
                  </a:schemeClr>
                </a:solidFill>
              </a:rPr>
            </a:br>
            <a:endParaRPr lang="en-US" sz="2800" dirty="0">
              <a:solidFill>
                <a:schemeClr val="accent3">
                  <a:lumMod val="75000"/>
                </a:schemeClr>
              </a:solidFill>
            </a:endParaRPr>
          </a:p>
        </p:txBody>
      </p:sp>
      <p:cxnSp>
        <p:nvCxnSpPr>
          <p:cNvPr id="3" name="Straight Connector 2">
            <a:extLst>
              <a:ext uri="{FF2B5EF4-FFF2-40B4-BE49-F238E27FC236}">
                <a16:creationId xmlns:a16="http://schemas.microsoft.com/office/drawing/2014/main" id="{30FA74D4-CAB7-4D24-80B2-79A136428E54}"/>
              </a:ext>
              <a:ext uri="{C183D7F6-B498-43B3-948B-1728B52AA6E4}">
                <adec:decorative xmlns:adec="http://schemas.microsoft.com/office/drawing/2017/decorative" val="1"/>
              </a:ext>
            </a:extLst>
          </p:cNvPr>
          <p:cNvCxnSpPr>
            <a:cxnSpLocks/>
          </p:cNvCxnSpPr>
          <p:nvPr/>
        </p:nvCxnSpPr>
        <p:spPr>
          <a:xfrm>
            <a:off x="0" y="539831"/>
            <a:ext cx="320886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D64141FA-B356-4264-A8CB-4B36C8CFDCB0}"/>
              </a:ext>
              <a:ext uri="{C183D7F6-B498-43B3-948B-1728B52AA6E4}">
                <adec:decorative xmlns:adec="http://schemas.microsoft.com/office/drawing/2017/decorative" val="1"/>
              </a:ext>
            </a:extLst>
          </p:cNvPr>
          <p:cNvCxnSpPr>
            <a:cxnSpLocks/>
          </p:cNvCxnSpPr>
          <p:nvPr/>
        </p:nvCxnSpPr>
        <p:spPr>
          <a:xfrm>
            <a:off x="8805333" y="522898"/>
            <a:ext cx="3386667"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pic>
        <p:nvPicPr>
          <p:cNvPr id="5" name="Graphic 4" descr="Internet with solid fill">
            <a:extLst>
              <a:ext uri="{FF2B5EF4-FFF2-40B4-BE49-F238E27FC236}">
                <a16:creationId xmlns:a16="http://schemas.microsoft.com/office/drawing/2014/main" id="{720A6362-299E-4FF0-96A9-223D09922F4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64988" y="449312"/>
            <a:ext cx="1662023" cy="1662023"/>
          </a:xfrm>
          <a:prstGeom prst="rect">
            <a:avLst/>
          </a:prstGeom>
        </p:spPr>
      </p:pic>
      <p:sp>
        <p:nvSpPr>
          <p:cNvPr id="7" name="TextBox 6">
            <a:extLst>
              <a:ext uri="{FF2B5EF4-FFF2-40B4-BE49-F238E27FC236}">
                <a16:creationId xmlns:a16="http://schemas.microsoft.com/office/drawing/2014/main" id="{C5B28C30-8B61-41E0-B0DA-1CDA9F8F6E85}"/>
              </a:ext>
            </a:extLst>
          </p:cNvPr>
          <p:cNvSpPr txBox="1"/>
          <p:nvPr/>
        </p:nvSpPr>
        <p:spPr>
          <a:xfrm>
            <a:off x="518583" y="1889456"/>
            <a:ext cx="11385549" cy="369332"/>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accent3">
                    <a:lumMod val="75000"/>
                  </a:schemeClr>
                </a:solidFill>
              </a:rPr>
              <a:t>Registered on the provided URL using test email ‘twinklesirola@hotmail.com’ and password ‘Celonis2301?’.</a:t>
            </a:r>
          </a:p>
        </p:txBody>
      </p:sp>
      <p:sp>
        <p:nvSpPr>
          <p:cNvPr id="9" name="TextBox 8">
            <a:extLst>
              <a:ext uri="{FF2B5EF4-FFF2-40B4-BE49-F238E27FC236}">
                <a16:creationId xmlns:a16="http://schemas.microsoft.com/office/drawing/2014/main" id="{1B4BE537-26C9-4C5B-A7FF-29CD39836C14}"/>
              </a:ext>
            </a:extLst>
          </p:cNvPr>
          <p:cNvSpPr txBox="1"/>
          <p:nvPr/>
        </p:nvSpPr>
        <p:spPr>
          <a:xfrm>
            <a:off x="518583" y="2535041"/>
            <a:ext cx="6100232" cy="369332"/>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accent3">
                    <a:lumMod val="75000"/>
                  </a:schemeClr>
                </a:solidFill>
              </a:rPr>
              <a:t>Logged in to the application using above credentials.</a:t>
            </a:r>
          </a:p>
        </p:txBody>
      </p:sp>
      <p:sp>
        <p:nvSpPr>
          <p:cNvPr id="11" name="TextBox 10">
            <a:extLst>
              <a:ext uri="{FF2B5EF4-FFF2-40B4-BE49-F238E27FC236}">
                <a16:creationId xmlns:a16="http://schemas.microsoft.com/office/drawing/2014/main" id="{41D61155-E71A-4EF1-8334-B7E834864037}"/>
              </a:ext>
            </a:extLst>
          </p:cNvPr>
          <p:cNvSpPr txBox="1"/>
          <p:nvPr/>
        </p:nvSpPr>
        <p:spPr>
          <a:xfrm>
            <a:off x="518583" y="3178757"/>
            <a:ext cx="6100232" cy="369332"/>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accent3">
                    <a:lumMod val="75000"/>
                  </a:schemeClr>
                </a:solidFill>
              </a:rPr>
              <a:t>Setup ‘Pizza Demo’ analysis with ‘Process Explorer’.</a:t>
            </a:r>
          </a:p>
        </p:txBody>
      </p:sp>
      <p:sp>
        <p:nvSpPr>
          <p:cNvPr id="12" name="TextBox 11">
            <a:extLst>
              <a:ext uri="{FF2B5EF4-FFF2-40B4-BE49-F238E27FC236}">
                <a16:creationId xmlns:a16="http://schemas.microsoft.com/office/drawing/2014/main" id="{1819C217-EB91-499B-B294-9686ECDA0065}"/>
              </a:ext>
            </a:extLst>
          </p:cNvPr>
          <p:cNvSpPr txBox="1"/>
          <p:nvPr/>
        </p:nvSpPr>
        <p:spPr>
          <a:xfrm>
            <a:off x="518583" y="3822473"/>
            <a:ext cx="6100232" cy="369332"/>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accent3">
                    <a:lumMod val="75000"/>
                  </a:schemeClr>
                </a:solidFill>
              </a:rPr>
              <a:t>Setup ‘Purchase to Pay’ analysis with ‘PI Social’.</a:t>
            </a:r>
          </a:p>
        </p:txBody>
      </p:sp>
      <p:sp>
        <p:nvSpPr>
          <p:cNvPr id="13" name="TextBox 12">
            <a:extLst>
              <a:ext uri="{FF2B5EF4-FFF2-40B4-BE49-F238E27FC236}">
                <a16:creationId xmlns:a16="http://schemas.microsoft.com/office/drawing/2014/main" id="{CCB82010-496F-4CB1-B962-79A5263E30AB}"/>
              </a:ext>
            </a:extLst>
          </p:cNvPr>
          <p:cNvSpPr txBox="1"/>
          <p:nvPr/>
        </p:nvSpPr>
        <p:spPr>
          <a:xfrm>
            <a:off x="518583" y="4466189"/>
            <a:ext cx="6100232" cy="369332"/>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accent3">
                    <a:lumMod val="75000"/>
                  </a:schemeClr>
                </a:solidFill>
              </a:rPr>
              <a:t>Setup ‘Service Now’ analysis with ‘Process AI’.</a:t>
            </a:r>
          </a:p>
        </p:txBody>
      </p:sp>
      <p:sp>
        <p:nvSpPr>
          <p:cNvPr id="14" name="TextBox 13">
            <a:extLst>
              <a:ext uri="{FF2B5EF4-FFF2-40B4-BE49-F238E27FC236}">
                <a16:creationId xmlns:a16="http://schemas.microsoft.com/office/drawing/2014/main" id="{E1FC1641-68DD-48E7-988E-9B244F59724E}"/>
              </a:ext>
            </a:extLst>
          </p:cNvPr>
          <p:cNvSpPr txBox="1"/>
          <p:nvPr/>
        </p:nvSpPr>
        <p:spPr>
          <a:xfrm>
            <a:off x="518583" y="5214601"/>
            <a:ext cx="11521017" cy="461665"/>
          </a:xfrm>
          <a:prstGeom prst="rect">
            <a:avLst/>
          </a:prstGeom>
          <a:noFill/>
        </p:spPr>
        <p:txBody>
          <a:bodyPr wrap="square">
            <a:spAutoFit/>
          </a:bodyPr>
          <a:lstStyle/>
          <a:p>
            <a:r>
              <a:rPr lang="en-US" sz="1200" dirty="0">
                <a:solidFill>
                  <a:srgbClr val="FF0000"/>
                </a:solidFill>
              </a:rPr>
              <a:t>Note: 	1. ‘Setup’ here means, when we log into any of the analysis for the first time we need to choose from the options. </a:t>
            </a:r>
          </a:p>
          <a:p>
            <a:r>
              <a:rPr lang="en-US" sz="1200" dirty="0">
                <a:solidFill>
                  <a:srgbClr val="FF0000"/>
                </a:solidFill>
              </a:rPr>
              <a:t>	2. All these will be used to validate automation and manual scripts.</a:t>
            </a:r>
          </a:p>
        </p:txBody>
      </p:sp>
    </p:spTree>
    <p:extLst>
      <p:ext uri="{BB962C8B-B14F-4D97-AF65-F5344CB8AC3E}">
        <p14:creationId xmlns:p14="http://schemas.microsoft.com/office/powerpoint/2010/main" val="298920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AA69F-252C-483D-AC17-70832D326D71}"/>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3">
                    <a:lumMod val="75000"/>
                  </a:schemeClr>
                </a:solidFill>
              </a:rPr>
              <a:t>Manual Testing</a:t>
            </a:r>
            <a:br>
              <a:rPr lang="en-US" sz="2800" dirty="0">
                <a:solidFill>
                  <a:schemeClr val="accent3">
                    <a:lumMod val="75000"/>
                  </a:schemeClr>
                </a:solidFill>
              </a:rPr>
            </a:br>
            <a:endParaRPr lang="en-US" sz="2800" dirty="0">
              <a:solidFill>
                <a:schemeClr val="accent3">
                  <a:lumMod val="75000"/>
                </a:schemeClr>
              </a:solidFill>
            </a:endParaRPr>
          </a:p>
        </p:txBody>
      </p:sp>
      <p:cxnSp>
        <p:nvCxnSpPr>
          <p:cNvPr id="3" name="Straight Connector 2">
            <a:extLst>
              <a:ext uri="{FF2B5EF4-FFF2-40B4-BE49-F238E27FC236}">
                <a16:creationId xmlns:a16="http://schemas.microsoft.com/office/drawing/2014/main" id="{30FA74D4-CAB7-4D24-80B2-79A136428E54}"/>
              </a:ext>
              <a:ext uri="{C183D7F6-B498-43B3-948B-1728B52AA6E4}">
                <adec:decorative xmlns:adec="http://schemas.microsoft.com/office/drawing/2017/decorative" val="1"/>
              </a:ext>
            </a:extLst>
          </p:cNvPr>
          <p:cNvCxnSpPr>
            <a:cxnSpLocks/>
          </p:cNvCxnSpPr>
          <p:nvPr/>
        </p:nvCxnSpPr>
        <p:spPr>
          <a:xfrm flipV="1">
            <a:off x="0" y="522898"/>
            <a:ext cx="4572001" cy="16933"/>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D64141FA-B356-4264-A8CB-4B36C8CFDCB0}"/>
              </a:ext>
              <a:ext uri="{C183D7F6-B498-43B3-948B-1728B52AA6E4}">
                <adec:decorative xmlns:adec="http://schemas.microsoft.com/office/drawing/2017/decorative" val="1"/>
              </a:ext>
            </a:extLst>
          </p:cNvPr>
          <p:cNvCxnSpPr>
            <a:cxnSpLocks/>
          </p:cNvCxnSpPr>
          <p:nvPr/>
        </p:nvCxnSpPr>
        <p:spPr>
          <a:xfrm>
            <a:off x="7620000" y="522898"/>
            <a:ext cx="457200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5B28C30-8B61-41E0-B0DA-1CDA9F8F6E85}"/>
              </a:ext>
            </a:extLst>
          </p:cNvPr>
          <p:cNvSpPr txBox="1"/>
          <p:nvPr/>
        </p:nvSpPr>
        <p:spPr>
          <a:xfrm>
            <a:off x="518583" y="1889456"/>
            <a:ext cx="11385549" cy="369332"/>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accent3">
                    <a:lumMod val="75000"/>
                  </a:schemeClr>
                </a:solidFill>
              </a:rPr>
              <a:t>Navigated to  ‘Process Explorer’ ‘Pizza Demo’.</a:t>
            </a:r>
          </a:p>
        </p:txBody>
      </p:sp>
      <p:sp>
        <p:nvSpPr>
          <p:cNvPr id="9" name="TextBox 8">
            <a:extLst>
              <a:ext uri="{FF2B5EF4-FFF2-40B4-BE49-F238E27FC236}">
                <a16:creationId xmlns:a16="http://schemas.microsoft.com/office/drawing/2014/main" id="{1B4BE537-26C9-4C5B-A7FF-29CD39836C14}"/>
              </a:ext>
            </a:extLst>
          </p:cNvPr>
          <p:cNvSpPr txBox="1"/>
          <p:nvPr/>
        </p:nvSpPr>
        <p:spPr>
          <a:xfrm>
            <a:off x="476080" y="2657580"/>
            <a:ext cx="10327217" cy="369332"/>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accent3">
                    <a:lumMod val="75000"/>
                  </a:schemeClr>
                </a:solidFill>
              </a:rPr>
              <a:t>Designed manual scripts for the scenarios in ‘Celonis_Manual_TestCases.xlsx’ under ‘Scenarios’ sheet.</a:t>
            </a:r>
          </a:p>
        </p:txBody>
      </p:sp>
      <p:sp>
        <p:nvSpPr>
          <p:cNvPr id="11" name="TextBox 10">
            <a:extLst>
              <a:ext uri="{FF2B5EF4-FFF2-40B4-BE49-F238E27FC236}">
                <a16:creationId xmlns:a16="http://schemas.microsoft.com/office/drawing/2014/main" id="{41D61155-E71A-4EF1-8334-B7E834864037}"/>
              </a:ext>
            </a:extLst>
          </p:cNvPr>
          <p:cNvSpPr txBox="1"/>
          <p:nvPr/>
        </p:nvSpPr>
        <p:spPr>
          <a:xfrm>
            <a:off x="476080" y="3357716"/>
            <a:ext cx="10403417" cy="369332"/>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accent3">
                    <a:lumMod val="75000"/>
                  </a:schemeClr>
                </a:solidFill>
              </a:rPr>
              <a:t>Executed the tests and logged the defects in ‘Celonis_Manual_TestCases.xlsx’ under ‘Defects’ sheet.</a:t>
            </a:r>
          </a:p>
        </p:txBody>
      </p:sp>
      <p:sp>
        <p:nvSpPr>
          <p:cNvPr id="12" name="TextBox 11">
            <a:extLst>
              <a:ext uri="{FF2B5EF4-FFF2-40B4-BE49-F238E27FC236}">
                <a16:creationId xmlns:a16="http://schemas.microsoft.com/office/drawing/2014/main" id="{1819C217-EB91-499B-B294-9686ECDA0065}"/>
              </a:ext>
            </a:extLst>
          </p:cNvPr>
          <p:cNvSpPr txBox="1"/>
          <p:nvPr/>
        </p:nvSpPr>
        <p:spPr>
          <a:xfrm>
            <a:off x="476080" y="4057852"/>
            <a:ext cx="10140950" cy="369332"/>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accent3">
                    <a:lumMod val="75000"/>
                  </a:schemeClr>
                </a:solidFill>
              </a:rPr>
              <a:t>Analyzed the defects and added the assessments under ‘Conclusions’ in this ppt.</a:t>
            </a:r>
          </a:p>
        </p:txBody>
      </p:sp>
      <p:sp>
        <p:nvSpPr>
          <p:cNvPr id="14" name="TextBox 13">
            <a:extLst>
              <a:ext uri="{FF2B5EF4-FFF2-40B4-BE49-F238E27FC236}">
                <a16:creationId xmlns:a16="http://schemas.microsoft.com/office/drawing/2014/main" id="{E1FC1641-68DD-48E7-988E-9B244F59724E}"/>
              </a:ext>
            </a:extLst>
          </p:cNvPr>
          <p:cNvSpPr txBox="1"/>
          <p:nvPr/>
        </p:nvSpPr>
        <p:spPr>
          <a:xfrm>
            <a:off x="476080" y="5180736"/>
            <a:ext cx="8684683" cy="276999"/>
          </a:xfrm>
          <a:prstGeom prst="rect">
            <a:avLst/>
          </a:prstGeom>
          <a:noFill/>
        </p:spPr>
        <p:txBody>
          <a:bodyPr wrap="square">
            <a:spAutoFit/>
          </a:bodyPr>
          <a:lstStyle/>
          <a:p>
            <a:r>
              <a:rPr lang="en-US" sz="1200" dirty="0">
                <a:solidFill>
                  <a:srgbClr val="FF0000"/>
                </a:solidFill>
              </a:rPr>
              <a:t>Note: Only the most important testcases were added in the ‘Scenarios’.</a:t>
            </a:r>
          </a:p>
        </p:txBody>
      </p:sp>
      <p:pic>
        <p:nvPicPr>
          <p:cNvPr id="15" name="Graphic 14" descr="Clipboard Mixed with solid fill">
            <a:extLst>
              <a:ext uri="{FF2B5EF4-FFF2-40B4-BE49-F238E27FC236}">
                <a16:creationId xmlns:a16="http://schemas.microsoft.com/office/drawing/2014/main" id="{44250135-3472-4097-8D4F-3D902B40AF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9689" y="522898"/>
            <a:ext cx="1143335" cy="1143335"/>
          </a:xfrm>
          <a:prstGeom prst="rect">
            <a:avLst/>
          </a:prstGeom>
        </p:spPr>
      </p:pic>
    </p:spTree>
    <p:extLst>
      <p:ext uri="{BB962C8B-B14F-4D97-AF65-F5344CB8AC3E}">
        <p14:creationId xmlns:p14="http://schemas.microsoft.com/office/powerpoint/2010/main" val="3504004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AA69F-252C-483D-AC17-70832D326D71}"/>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3">
                    <a:lumMod val="75000"/>
                  </a:schemeClr>
                </a:solidFill>
              </a:rPr>
              <a:t>Automation Testing</a:t>
            </a:r>
            <a:br>
              <a:rPr lang="en-US" sz="2800" dirty="0">
                <a:solidFill>
                  <a:schemeClr val="accent3">
                    <a:lumMod val="75000"/>
                  </a:schemeClr>
                </a:solidFill>
              </a:rPr>
            </a:br>
            <a:endParaRPr lang="en-US" sz="2800" dirty="0">
              <a:solidFill>
                <a:schemeClr val="accent3">
                  <a:lumMod val="75000"/>
                </a:schemeClr>
              </a:solidFill>
            </a:endParaRPr>
          </a:p>
        </p:txBody>
      </p:sp>
      <p:cxnSp>
        <p:nvCxnSpPr>
          <p:cNvPr id="3" name="Straight Connector 2">
            <a:extLst>
              <a:ext uri="{FF2B5EF4-FFF2-40B4-BE49-F238E27FC236}">
                <a16:creationId xmlns:a16="http://schemas.microsoft.com/office/drawing/2014/main" id="{30FA74D4-CAB7-4D24-80B2-79A136428E54}"/>
              </a:ext>
              <a:ext uri="{C183D7F6-B498-43B3-948B-1728B52AA6E4}">
                <adec:decorative xmlns:adec="http://schemas.microsoft.com/office/drawing/2017/decorative" val="1"/>
              </a:ext>
            </a:extLst>
          </p:cNvPr>
          <p:cNvCxnSpPr>
            <a:cxnSpLocks/>
          </p:cNvCxnSpPr>
          <p:nvPr/>
        </p:nvCxnSpPr>
        <p:spPr>
          <a:xfrm flipV="1">
            <a:off x="0" y="522898"/>
            <a:ext cx="4148667" cy="16933"/>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D64141FA-B356-4264-A8CB-4B36C8CFDCB0}"/>
              </a:ext>
              <a:ext uri="{C183D7F6-B498-43B3-948B-1728B52AA6E4}">
                <adec:decorative xmlns:adec="http://schemas.microsoft.com/office/drawing/2017/decorative" val="1"/>
              </a:ext>
            </a:extLst>
          </p:cNvPr>
          <p:cNvCxnSpPr>
            <a:cxnSpLocks/>
          </p:cNvCxnSpPr>
          <p:nvPr/>
        </p:nvCxnSpPr>
        <p:spPr>
          <a:xfrm>
            <a:off x="7890933" y="522898"/>
            <a:ext cx="4301067"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5B28C30-8B61-41E0-B0DA-1CDA9F8F6E85}"/>
              </a:ext>
            </a:extLst>
          </p:cNvPr>
          <p:cNvSpPr txBox="1"/>
          <p:nvPr/>
        </p:nvSpPr>
        <p:spPr>
          <a:xfrm>
            <a:off x="518583" y="1889456"/>
            <a:ext cx="11385549" cy="369332"/>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accent3">
                    <a:lumMod val="75000"/>
                  </a:schemeClr>
                </a:solidFill>
              </a:rPr>
              <a:t>Created the automation suite using cypress.</a:t>
            </a:r>
          </a:p>
        </p:txBody>
      </p:sp>
      <p:sp>
        <p:nvSpPr>
          <p:cNvPr id="9" name="TextBox 8">
            <a:extLst>
              <a:ext uri="{FF2B5EF4-FFF2-40B4-BE49-F238E27FC236}">
                <a16:creationId xmlns:a16="http://schemas.microsoft.com/office/drawing/2014/main" id="{1B4BE537-26C9-4C5B-A7FF-29CD39836C14}"/>
              </a:ext>
            </a:extLst>
          </p:cNvPr>
          <p:cNvSpPr txBox="1"/>
          <p:nvPr/>
        </p:nvSpPr>
        <p:spPr>
          <a:xfrm>
            <a:off x="476080" y="2657580"/>
            <a:ext cx="10327217" cy="369332"/>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accent3">
                    <a:lumMod val="75000"/>
                  </a:schemeClr>
                </a:solidFill>
              </a:rPr>
              <a:t>Uploaded the solution to git repo ‘’ https://github.com/Slayer23/CelonisAssignment.git’.</a:t>
            </a:r>
          </a:p>
        </p:txBody>
      </p:sp>
      <p:sp>
        <p:nvSpPr>
          <p:cNvPr id="11" name="TextBox 10">
            <a:extLst>
              <a:ext uri="{FF2B5EF4-FFF2-40B4-BE49-F238E27FC236}">
                <a16:creationId xmlns:a16="http://schemas.microsoft.com/office/drawing/2014/main" id="{41D61155-E71A-4EF1-8334-B7E834864037}"/>
              </a:ext>
            </a:extLst>
          </p:cNvPr>
          <p:cNvSpPr txBox="1"/>
          <p:nvPr/>
        </p:nvSpPr>
        <p:spPr>
          <a:xfrm>
            <a:off x="476080" y="3357716"/>
            <a:ext cx="11385549" cy="646331"/>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accent3">
                    <a:lumMod val="75000"/>
                  </a:schemeClr>
                </a:solidFill>
              </a:rPr>
              <a:t>Executed the automation on my local and logged the defects in ‘Celonis_Manual_TestCases.xlsx’ under ‘Defects’ sheet.</a:t>
            </a:r>
            <a:endParaRPr lang="en-US" dirty="0">
              <a:solidFill>
                <a:srgbClr val="FF0000"/>
              </a:solidFill>
            </a:endParaRPr>
          </a:p>
        </p:txBody>
      </p:sp>
      <p:sp>
        <p:nvSpPr>
          <p:cNvPr id="12" name="TextBox 11">
            <a:extLst>
              <a:ext uri="{FF2B5EF4-FFF2-40B4-BE49-F238E27FC236}">
                <a16:creationId xmlns:a16="http://schemas.microsoft.com/office/drawing/2014/main" id="{1819C217-EB91-499B-B294-9686ECDA0065}"/>
              </a:ext>
            </a:extLst>
          </p:cNvPr>
          <p:cNvSpPr txBox="1"/>
          <p:nvPr/>
        </p:nvSpPr>
        <p:spPr>
          <a:xfrm>
            <a:off x="476080" y="4057852"/>
            <a:ext cx="10140950" cy="369332"/>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accent3">
                    <a:lumMod val="75000"/>
                  </a:schemeClr>
                </a:solidFill>
              </a:rPr>
              <a:t>Analyzed the defects and added the assessments under ‘Conclusions’ in this ppt.</a:t>
            </a:r>
          </a:p>
        </p:txBody>
      </p:sp>
      <p:sp>
        <p:nvSpPr>
          <p:cNvPr id="14" name="TextBox 13">
            <a:extLst>
              <a:ext uri="{FF2B5EF4-FFF2-40B4-BE49-F238E27FC236}">
                <a16:creationId xmlns:a16="http://schemas.microsoft.com/office/drawing/2014/main" id="{E1FC1641-68DD-48E7-988E-9B244F59724E}"/>
              </a:ext>
            </a:extLst>
          </p:cNvPr>
          <p:cNvSpPr txBox="1"/>
          <p:nvPr/>
        </p:nvSpPr>
        <p:spPr>
          <a:xfrm>
            <a:off x="518583" y="5019869"/>
            <a:ext cx="11072284" cy="646331"/>
          </a:xfrm>
          <a:prstGeom prst="rect">
            <a:avLst/>
          </a:prstGeom>
          <a:noFill/>
        </p:spPr>
        <p:txBody>
          <a:bodyPr wrap="square">
            <a:spAutoFit/>
          </a:bodyPr>
          <a:lstStyle/>
          <a:p>
            <a:r>
              <a:rPr lang="en-US" sz="1200" dirty="0">
                <a:solidFill>
                  <a:srgbClr val="FF0000"/>
                </a:solidFill>
              </a:rPr>
              <a:t>Note: 	1. Refer to the readme for the git repo in order to run automation.</a:t>
            </a:r>
          </a:p>
          <a:p>
            <a:r>
              <a:rPr lang="en-US" sz="1200" dirty="0">
                <a:solidFill>
                  <a:srgbClr val="FF0000"/>
                </a:solidFill>
              </a:rPr>
              <a:t>	2. In many tests it was assumed same data would be loaded under analysis between releases..</a:t>
            </a:r>
          </a:p>
          <a:p>
            <a:r>
              <a:rPr lang="en-US" sz="1200" dirty="0">
                <a:solidFill>
                  <a:srgbClr val="FF0000"/>
                </a:solidFill>
              </a:rPr>
              <a:t>	3. The failures in automation can be due to the logged defects or instability in the application.</a:t>
            </a:r>
          </a:p>
        </p:txBody>
      </p:sp>
      <p:pic>
        <p:nvPicPr>
          <p:cNvPr id="13" name="Graphic 12" descr="Chat with solid fill">
            <a:extLst>
              <a:ext uri="{FF2B5EF4-FFF2-40B4-BE49-F238E27FC236}">
                <a16:creationId xmlns:a16="http://schemas.microsoft.com/office/drawing/2014/main" id="{2EB2EA59-4DAB-4941-8251-095B660C70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7822" y="539831"/>
            <a:ext cx="1347111" cy="1347111"/>
          </a:xfrm>
          <a:prstGeom prst="rect">
            <a:avLst/>
          </a:prstGeom>
        </p:spPr>
      </p:pic>
    </p:spTree>
    <p:extLst>
      <p:ext uri="{BB962C8B-B14F-4D97-AF65-F5344CB8AC3E}">
        <p14:creationId xmlns:p14="http://schemas.microsoft.com/office/powerpoint/2010/main" val="2884500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AA69F-252C-483D-AC17-70832D326D71}"/>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3">
                    <a:lumMod val="75000"/>
                  </a:schemeClr>
                </a:solidFill>
              </a:rPr>
              <a:t>Conclusion</a:t>
            </a:r>
            <a:br>
              <a:rPr lang="en-US" sz="2800" dirty="0">
                <a:solidFill>
                  <a:schemeClr val="accent3">
                    <a:lumMod val="75000"/>
                  </a:schemeClr>
                </a:solidFill>
              </a:rPr>
            </a:br>
            <a:endParaRPr lang="en-US" sz="2800" dirty="0">
              <a:solidFill>
                <a:schemeClr val="accent3">
                  <a:lumMod val="75000"/>
                </a:schemeClr>
              </a:solidFill>
            </a:endParaRPr>
          </a:p>
        </p:txBody>
      </p:sp>
      <p:cxnSp>
        <p:nvCxnSpPr>
          <p:cNvPr id="3" name="Straight Connector 2">
            <a:extLst>
              <a:ext uri="{FF2B5EF4-FFF2-40B4-BE49-F238E27FC236}">
                <a16:creationId xmlns:a16="http://schemas.microsoft.com/office/drawing/2014/main" id="{30FA74D4-CAB7-4D24-80B2-79A136428E54}"/>
              </a:ext>
              <a:ext uri="{C183D7F6-B498-43B3-948B-1728B52AA6E4}">
                <adec:decorative xmlns:adec="http://schemas.microsoft.com/office/drawing/2017/decorative" val="1"/>
              </a:ext>
            </a:extLst>
          </p:cNvPr>
          <p:cNvCxnSpPr>
            <a:cxnSpLocks/>
          </p:cNvCxnSpPr>
          <p:nvPr/>
        </p:nvCxnSpPr>
        <p:spPr>
          <a:xfrm flipV="1">
            <a:off x="0" y="522898"/>
            <a:ext cx="4148667" cy="16933"/>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D64141FA-B356-4264-A8CB-4B36C8CFDCB0}"/>
              </a:ext>
              <a:ext uri="{C183D7F6-B498-43B3-948B-1728B52AA6E4}">
                <adec:decorative xmlns:adec="http://schemas.microsoft.com/office/drawing/2017/decorative" val="1"/>
              </a:ext>
            </a:extLst>
          </p:cNvPr>
          <p:cNvCxnSpPr>
            <a:cxnSpLocks/>
          </p:cNvCxnSpPr>
          <p:nvPr/>
        </p:nvCxnSpPr>
        <p:spPr>
          <a:xfrm>
            <a:off x="7890933" y="522898"/>
            <a:ext cx="4301067"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5B28C30-8B61-41E0-B0DA-1CDA9F8F6E85}"/>
              </a:ext>
            </a:extLst>
          </p:cNvPr>
          <p:cNvSpPr txBox="1"/>
          <p:nvPr/>
        </p:nvSpPr>
        <p:spPr>
          <a:xfrm>
            <a:off x="518583" y="1889456"/>
            <a:ext cx="11385549" cy="646331"/>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accent3">
                    <a:lumMod val="75000"/>
                  </a:schemeClr>
                </a:solidFill>
              </a:rPr>
              <a:t>The defects found during the manual testing are mostly of minor nature but due to high number of defects the quality of the product is found to be not fit for release.</a:t>
            </a:r>
          </a:p>
        </p:txBody>
      </p:sp>
      <p:sp>
        <p:nvSpPr>
          <p:cNvPr id="15" name="TextBox 14">
            <a:extLst>
              <a:ext uri="{FF2B5EF4-FFF2-40B4-BE49-F238E27FC236}">
                <a16:creationId xmlns:a16="http://schemas.microsoft.com/office/drawing/2014/main" id="{DDEEAA5D-AD61-4A97-99A8-583E9F50BF38}"/>
              </a:ext>
            </a:extLst>
          </p:cNvPr>
          <p:cNvSpPr txBox="1"/>
          <p:nvPr/>
        </p:nvSpPr>
        <p:spPr>
          <a:xfrm>
            <a:off x="508602" y="2810051"/>
            <a:ext cx="11385549" cy="646331"/>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accent3">
                    <a:lumMod val="75000"/>
                  </a:schemeClr>
                </a:solidFill>
              </a:rPr>
              <a:t>The defects found during the automation testing are mostly Critical and stability of the platform can be questioned.</a:t>
            </a:r>
          </a:p>
        </p:txBody>
      </p:sp>
      <p:grpSp>
        <p:nvGrpSpPr>
          <p:cNvPr id="21" name="Group 20" descr="Icon of human being and speech bubble. ">
            <a:extLst>
              <a:ext uri="{FF2B5EF4-FFF2-40B4-BE49-F238E27FC236}">
                <a16:creationId xmlns:a16="http://schemas.microsoft.com/office/drawing/2014/main" id="{CD04762C-D71A-48F0-8DE3-6D7113D21E24}"/>
              </a:ext>
            </a:extLst>
          </p:cNvPr>
          <p:cNvGrpSpPr/>
          <p:nvPr/>
        </p:nvGrpSpPr>
        <p:grpSpPr>
          <a:xfrm>
            <a:off x="5650991" y="606193"/>
            <a:ext cx="1009189" cy="892298"/>
            <a:chOff x="3171788" y="779462"/>
            <a:chExt cx="284163" cy="285751"/>
          </a:xfrm>
          <a:solidFill>
            <a:schemeClr val="accent3">
              <a:lumMod val="75000"/>
            </a:schemeClr>
          </a:solidFill>
        </p:grpSpPr>
        <p:sp>
          <p:nvSpPr>
            <p:cNvPr id="22" name="Freeform 2993">
              <a:extLst>
                <a:ext uri="{FF2B5EF4-FFF2-40B4-BE49-F238E27FC236}">
                  <a16:creationId xmlns:a16="http://schemas.microsoft.com/office/drawing/2014/main" id="{1B46E660-B70C-4E77-9429-6C037DEECDF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2994">
              <a:extLst>
                <a:ext uri="{FF2B5EF4-FFF2-40B4-BE49-F238E27FC236}">
                  <a16:creationId xmlns:a16="http://schemas.microsoft.com/office/drawing/2014/main" id="{760B80A8-6C20-46FE-BE78-B14F9EE4677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4" name="TextBox 23">
            <a:extLst>
              <a:ext uri="{FF2B5EF4-FFF2-40B4-BE49-F238E27FC236}">
                <a16:creationId xmlns:a16="http://schemas.microsoft.com/office/drawing/2014/main" id="{E7D5D0F6-A610-4086-834A-EFC0F53F1AE5}"/>
              </a:ext>
            </a:extLst>
          </p:cNvPr>
          <p:cNvSpPr txBox="1"/>
          <p:nvPr/>
        </p:nvSpPr>
        <p:spPr>
          <a:xfrm>
            <a:off x="508601" y="3733410"/>
            <a:ext cx="11385549" cy="369332"/>
          </a:xfrm>
          <a:prstGeom prst="rect">
            <a:avLst/>
          </a:prstGeom>
          <a:noFill/>
        </p:spPr>
        <p:txBody>
          <a:bodyPr wrap="square">
            <a:spAutoFit/>
          </a:bodyPr>
          <a:lstStyle/>
          <a:p>
            <a:pPr marL="342900" indent="-342900">
              <a:buFont typeface="Arial" panose="020B0604020202020204" pitchFamily="34" charset="0"/>
              <a:buChar char="•"/>
            </a:pPr>
            <a:r>
              <a:rPr lang="en-US" sz="1800" dirty="0">
                <a:solidFill>
                  <a:srgbClr val="FF0000"/>
                </a:solidFill>
              </a:rPr>
              <a:t>Due to many high and medium priority defects, this build is not fit for release</a:t>
            </a:r>
            <a:r>
              <a:rPr lang="en-US" dirty="0">
                <a:solidFill>
                  <a:srgbClr val="FF0000"/>
                </a:solidFill>
              </a:rPr>
              <a:t>.</a:t>
            </a:r>
          </a:p>
        </p:txBody>
      </p:sp>
      <p:sp>
        <p:nvSpPr>
          <p:cNvPr id="25" name="TextBox 24">
            <a:extLst>
              <a:ext uri="{FF2B5EF4-FFF2-40B4-BE49-F238E27FC236}">
                <a16:creationId xmlns:a16="http://schemas.microsoft.com/office/drawing/2014/main" id="{00B7935D-3403-46B0-BC4F-55EDB540A164}"/>
              </a:ext>
            </a:extLst>
          </p:cNvPr>
          <p:cNvSpPr txBox="1"/>
          <p:nvPr/>
        </p:nvSpPr>
        <p:spPr>
          <a:xfrm>
            <a:off x="518583" y="4375041"/>
            <a:ext cx="11385549" cy="369332"/>
          </a:xfrm>
          <a:prstGeom prst="rect">
            <a:avLst/>
          </a:prstGeom>
          <a:noFill/>
        </p:spPr>
        <p:txBody>
          <a:bodyPr wrap="square">
            <a:spAutoFit/>
          </a:bodyPr>
          <a:lstStyle/>
          <a:p>
            <a:pPr marL="342900" indent="-342900">
              <a:buFont typeface="Arial" panose="020B0604020202020204" pitchFamily="34" charset="0"/>
              <a:buChar char="•"/>
            </a:pPr>
            <a:r>
              <a:rPr lang="en-US" sz="1800" dirty="0">
                <a:solidFill>
                  <a:srgbClr val="FF0000"/>
                </a:solidFill>
              </a:rPr>
              <a:t>All the High and Medium priority defects need to be fixed before release.</a:t>
            </a:r>
            <a:endParaRPr lang="en-US" dirty="0">
              <a:solidFill>
                <a:srgbClr val="FF0000"/>
              </a:solidFill>
            </a:endParaRPr>
          </a:p>
        </p:txBody>
      </p:sp>
    </p:spTree>
    <p:extLst>
      <p:ext uri="{BB962C8B-B14F-4D97-AF65-F5344CB8AC3E}">
        <p14:creationId xmlns:p14="http://schemas.microsoft.com/office/powerpoint/2010/main" val="4095428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AA69F-252C-483D-AC17-70832D326D71}"/>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3">
                    <a:lumMod val="75000"/>
                  </a:schemeClr>
                </a:solidFill>
              </a:rPr>
              <a:t>References</a:t>
            </a:r>
            <a:br>
              <a:rPr lang="en-US" sz="2800" dirty="0">
                <a:solidFill>
                  <a:schemeClr val="accent3">
                    <a:lumMod val="75000"/>
                  </a:schemeClr>
                </a:solidFill>
              </a:rPr>
            </a:br>
            <a:endParaRPr lang="en-US" sz="2800" dirty="0">
              <a:solidFill>
                <a:schemeClr val="accent3">
                  <a:lumMod val="75000"/>
                </a:schemeClr>
              </a:solidFill>
            </a:endParaRPr>
          </a:p>
        </p:txBody>
      </p:sp>
      <p:cxnSp>
        <p:nvCxnSpPr>
          <p:cNvPr id="3" name="Straight Connector 2">
            <a:extLst>
              <a:ext uri="{FF2B5EF4-FFF2-40B4-BE49-F238E27FC236}">
                <a16:creationId xmlns:a16="http://schemas.microsoft.com/office/drawing/2014/main" id="{30FA74D4-CAB7-4D24-80B2-79A136428E54}"/>
              </a:ext>
              <a:ext uri="{C183D7F6-B498-43B3-948B-1728B52AA6E4}">
                <adec:decorative xmlns:adec="http://schemas.microsoft.com/office/drawing/2017/decorative" val="1"/>
              </a:ext>
            </a:extLst>
          </p:cNvPr>
          <p:cNvCxnSpPr>
            <a:cxnSpLocks/>
          </p:cNvCxnSpPr>
          <p:nvPr/>
        </p:nvCxnSpPr>
        <p:spPr>
          <a:xfrm flipV="1">
            <a:off x="0" y="522898"/>
            <a:ext cx="4148667" cy="16933"/>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D64141FA-B356-4264-A8CB-4B36C8CFDCB0}"/>
              </a:ext>
              <a:ext uri="{C183D7F6-B498-43B3-948B-1728B52AA6E4}">
                <adec:decorative xmlns:adec="http://schemas.microsoft.com/office/drawing/2017/decorative" val="1"/>
              </a:ext>
            </a:extLst>
          </p:cNvPr>
          <p:cNvCxnSpPr>
            <a:cxnSpLocks/>
          </p:cNvCxnSpPr>
          <p:nvPr/>
        </p:nvCxnSpPr>
        <p:spPr>
          <a:xfrm>
            <a:off x="7890933" y="522898"/>
            <a:ext cx="4301067"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5B28C30-8B61-41E0-B0DA-1CDA9F8F6E85}"/>
              </a:ext>
            </a:extLst>
          </p:cNvPr>
          <p:cNvSpPr txBox="1"/>
          <p:nvPr/>
        </p:nvSpPr>
        <p:spPr>
          <a:xfrm>
            <a:off x="518583" y="1889456"/>
            <a:ext cx="11385549" cy="3139321"/>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accent3">
                    <a:lumMod val="75000"/>
                  </a:schemeClr>
                </a:solidFill>
              </a:rPr>
              <a:t>YouTube videos available on the following channels</a:t>
            </a:r>
          </a:p>
          <a:p>
            <a:pPr marL="800100" lvl="1" indent="-342900">
              <a:buFont typeface="Wingdings" panose="05000000000000000000" pitchFamily="2" charset="2"/>
              <a:buChar char="§"/>
            </a:pPr>
            <a:r>
              <a:rPr lang="en-US" dirty="0">
                <a:solidFill>
                  <a:schemeClr val="accent3">
                    <a:lumMod val="75000"/>
                  </a:schemeClr>
                </a:solidFill>
                <a:hlinkClick r:id="rId2">
                  <a:extLst>
                    <a:ext uri="{A12FA001-AC4F-418D-AE19-62706E023703}">
                      <ahyp:hlinkClr xmlns:ahyp="http://schemas.microsoft.com/office/drawing/2018/hyperlinkcolor" val="tx"/>
                    </a:ext>
                  </a:extLst>
                </a:hlinkClick>
              </a:rPr>
              <a:t>Celonis</a:t>
            </a:r>
            <a:endParaRPr lang="en-US" dirty="0">
              <a:solidFill>
                <a:schemeClr val="accent3">
                  <a:lumMod val="75000"/>
                </a:schemeClr>
              </a:solidFill>
            </a:endParaRPr>
          </a:p>
          <a:p>
            <a:pPr marL="800100" lvl="1" indent="-342900">
              <a:buFont typeface="Wingdings" panose="05000000000000000000" pitchFamily="2" charset="2"/>
              <a:buChar char="§"/>
            </a:pPr>
            <a:r>
              <a:rPr lang="en-US" dirty="0">
                <a:solidFill>
                  <a:schemeClr val="accent3">
                    <a:lumMod val="75000"/>
                  </a:schemeClr>
                </a:solidFill>
                <a:hlinkClick r:id="rId3">
                  <a:extLst>
                    <a:ext uri="{A12FA001-AC4F-418D-AE19-62706E023703}">
                      <ahyp:hlinkClr xmlns:ahyp="http://schemas.microsoft.com/office/drawing/2018/hyperlinkcolor" val="tx"/>
                    </a:ext>
                  </a:extLst>
                </a:hlinkClick>
              </a:rPr>
              <a:t>Process Mining with Celonis</a:t>
            </a:r>
            <a:endParaRPr lang="en-US" dirty="0">
              <a:solidFill>
                <a:schemeClr val="accent3">
                  <a:lumMod val="75000"/>
                </a:schemeClr>
              </a:solidFill>
            </a:endParaRPr>
          </a:p>
          <a:p>
            <a:pPr lvl="1"/>
            <a:endParaRPr lang="en-US" dirty="0">
              <a:solidFill>
                <a:schemeClr val="accent3">
                  <a:lumMod val="75000"/>
                </a:schemeClr>
              </a:solidFill>
            </a:endParaRPr>
          </a:p>
          <a:p>
            <a:pPr lvl="1"/>
            <a:endParaRPr lang="en-US" dirty="0">
              <a:solidFill>
                <a:schemeClr val="accent3">
                  <a:lumMod val="75000"/>
                </a:schemeClr>
              </a:solidFill>
            </a:endParaRPr>
          </a:p>
          <a:p>
            <a:pPr marL="342900" indent="-342900">
              <a:buFont typeface="Arial" panose="020B0604020202020204" pitchFamily="34" charset="0"/>
              <a:buChar char="•"/>
            </a:pPr>
            <a:r>
              <a:rPr lang="en-US" dirty="0">
                <a:solidFill>
                  <a:schemeClr val="accent3">
                    <a:lumMod val="75000"/>
                  </a:schemeClr>
                </a:solidFill>
              </a:rPr>
              <a:t>Wikipedia Links for </a:t>
            </a:r>
            <a:r>
              <a:rPr lang="en-US" b="1" dirty="0">
                <a:solidFill>
                  <a:schemeClr val="accent3">
                    <a:lumMod val="75000"/>
                  </a:schemeClr>
                </a:solidFill>
              </a:rPr>
              <a:t>Business Process Model and Notation (BPMN)</a:t>
            </a:r>
          </a:p>
          <a:p>
            <a:pPr marL="342900" indent="-342900">
              <a:buFont typeface="Arial" panose="020B0604020202020204" pitchFamily="34" charset="0"/>
              <a:buChar char="•"/>
            </a:pPr>
            <a:endParaRPr lang="en-US" b="1" dirty="0">
              <a:solidFill>
                <a:schemeClr val="accent3">
                  <a:lumMod val="75000"/>
                </a:schemeClr>
              </a:solidFill>
            </a:endParaRPr>
          </a:p>
          <a:p>
            <a:pPr lvl="1"/>
            <a:endParaRPr lang="en-US" dirty="0">
              <a:solidFill>
                <a:schemeClr val="accent3">
                  <a:lumMod val="75000"/>
                </a:schemeClr>
              </a:solidFill>
              <a:latin typeface="Roboto" panose="02000000000000000000" pitchFamily="2" charset="0"/>
            </a:endParaRPr>
          </a:p>
          <a:p>
            <a:pPr lvl="1"/>
            <a:endParaRPr lang="en-US" dirty="0">
              <a:solidFill>
                <a:schemeClr val="accent3">
                  <a:lumMod val="75000"/>
                </a:schemeClr>
              </a:solidFill>
            </a:endParaRPr>
          </a:p>
          <a:p>
            <a:pPr marL="800100" lvl="1" indent="-342900">
              <a:buFont typeface="Arial" panose="020B0604020202020204" pitchFamily="34" charset="0"/>
              <a:buChar char="•"/>
            </a:pPr>
            <a:endParaRPr lang="en-US" dirty="0">
              <a:solidFill>
                <a:schemeClr val="accent3">
                  <a:lumMod val="75000"/>
                </a:schemeClr>
              </a:solidFill>
            </a:endParaRPr>
          </a:p>
          <a:p>
            <a:pPr marL="800100" lvl="1" indent="-342900">
              <a:buFont typeface="Arial" panose="020B0604020202020204" pitchFamily="34" charset="0"/>
              <a:buChar char="•"/>
            </a:pPr>
            <a:endParaRPr lang="en-US" dirty="0">
              <a:solidFill>
                <a:schemeClr val="accent3">
                  <a:lumMod val="75000"/>
                </a:schemeClr>
              </a:solidFill>
            </a:endParaRPr>
          </a:p>
        </p:txBody>
      </p:sp>
    </p:spTree>
    <p:extLst>
      <p:ext uri="{BB962C8B-B14F-4D97-AF65-F5344CB8AC3E}">
        <p14:creationId xmlns:p14="http://schemas.microsoft.com/office/powerpoint/2010/main" val="2620724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1097426" y="254764"/>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298704" y="1723751"/>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8" name="TextBox 7">
            <a:extLst>
              <a:ext uri="{FF2B5EF4-FFF2-40B4-BE49-F238E27FC236}">
                <a16:creationId xmlns:a16="http://schemas.microsoft.com/office/drawing/2014/main" id="{2C2665CE-B458-431C-ACCA-EC352A7CDCE8}"/>
              </a:ext>
            </a:extLst>
          </p:cNvPr>
          <p:cNvSpPr txBox="1"/>
          <p:nvPr/>
        </p:nvSpPr>
        <p:spPr>
          <a:xfrm>
            <a:off x="5772150" y="3691924"/>
            <a:ext cx="6094476" cy="1846659"/>
          </a:xfrm>
          <a:prstGeom prst="rect">
            <a:avLst/>
          </a:prstGeom>
          <a:noFill/>
        </p:spPr>
        <p:txBody>
          <a:bodyPr wrap="square">
            <a:spAutoFit/>
          </a:bodyPr>
          <a:lstStyle/>
          <a:p>
            <a:r>
              <a:rPr lang="en-US" sz="1800" dirty="0">
                <a:solidFill>
                  <a:schemeClr val="bg2"/>
                </a:solidFill>
                <a:latin typeface="Consolas" panose="020B0609020204030204" pitchFamily="49" charset="0"/>
                <a:cs typeface="Courier New" panose="02070309020205020404" pitchFamily="49" charset="0"/>
              </a:rPr>
              <a:t>{</a:t>
            </a:r>
          </a:p>
          <a:p>
            <a:r>
              <a:rPr lang="en-US" sz="1800" dirty="0">
                <a:solidFill>
                  <a:schemeClr val="bg2"/>
                </a:solidFill>
                <a:latin typeface="Consolas" panose="020B0609020204030204" pitchFamily="49" charset="0"/>
                <a:cs typeface="Courier New" panose="02070309020205020404" pitchFamily="49" charset="0"/>
              </a:rPr>
              <a:t>    “presenter” : “</a:t>
            </a:r>
            <a:r>
              <a:rPr lang="en-US" dirty="0">
                <a:solidFill>
                  <a:schemeClr val="bg2"/>
                </a:solidFill>
                <a:latin typeface="Consolas" panose="020B0609020204030204" pitchFamily="49" charset="0"/>
                <a:cs typeface="Courier New" panose="02070309020205020404" pitchFamily="49" charset="0"/>
              </a:rPr>
              <a:t>T</a:t>
            </a:r>
            <a:r>
              <a:rPr lang="en-US" sz="1800" dirty="0">
                <a:solidFill>
                  <a:schemeClr val="bg2"/>
                </a:solidFill>
                <a:latin typeface="Consolas" panose="020B0609020204030204" pitchFamily="49" charset="0"/>
                <a:cs typeface="Courier New" panose="02070309020205020404" pitchFamily="49" charset="0"/>
              </a:rPr>
              <a:t>winkle Sirola”,</a:t>
            </a:r>
          </a:p>
          <a:p>
            <a:r>
              <a:rPr lang="en-US" sz="1800" dirty="0">
                <a:solidFill>
                  <a:schemeClr val="bg2"/>
                </a:solidFill>
                <a:latin typeface="Consolas" panose="020B0609020204030204" pitchFamily="49" charset="0"/>
                <a:cs typeface="Courier New" panose="02070309020205020404" pitchFamily="49" charset="0"/>
              </a:rPr>
              <a:t>    “assert” : “</a:t>
            </a:r>
            <a:r>
              <a:rPr lang="en-US" sz="2400" b="1" dirty="0">
                <a:solidFill>
                  <a:schemeClr val="bg2"/>
                </a:solidFill>
                <a:latin typeface="Consolas" panose="020B0609020204030204" pitchFamily="49" charset="0"/>
                <a:cs typeface="Courier New" panose="02070309020205020404" pitchFamily="49" charset="0"/>
              </a:rPr>
              <a:t>thank you!</a:t>
            </a:r>
            <a:r>
              <a:rPr lang="en-US" sz="1800" dirty="0">
                <a:solidFill>
                  <a:schemeClr val="bg2"/>
                </a:solidFill>
                <a:latin typeface="Consolas" panose="020B0609020204030204" pitchFamily="49" charset="0"/>
                <a:cs typeface="Courier New" panose="02070309020205020404" pitchFamily="49" charset="0"/>
              </a:rPr>
              <a:t>”,</a:t>
            </a:r>
          </a:p>
          <a:p>
            <a:r>
              <a:rPr lang="en-US" sz="1800" dirty="0">
                <a:solidFill>
                  <a:schemeClr val="bg2"/>
                </a:solidFill>
                <a:latin typeface="Consolas" panose="020B0609020204030204" pitchFamily="49" charset="0"/>
                <a:cs typeface="Courier New" panose="02070309020205020404" pitchFamily="49" charset="0"/>
              </a:rPr>
              <a:t>    “status” : 200,</a:t>
            </a:r>
          </a:p>
          <a:p>
            <a:r>
              <a:rPr lang="en-US" sz="1800" dirty="0">
                <a:solidFill>
                  <a:schemeClr val="bg2"/>
                </a:solidFill>
                <a:latin typeface="Consolas" panose="020B0609020204030204" pitchFamily="49" charset="0"/>
                <a:cs typeface="Courier New" panose="02070309020205020404" pitchFamily="49" charset="0"/>
              </a:rPr>
              <a:t>    “questions” : “</a:t>
            </a:r>
            <a:r>
              <a:rPr lang="en-US" dirty="0">
                <a:solidFill>
                  <a:schemeClr val="bg2"/>
                </a:solidFill>
                <a:latin typeface="Consolas" panose="020B0609020204030204" pitchFamily="49" charset="0"/>
                <a:cs typeface="Courier New" panose="02070309020205020404" pitchFamily="49" charset="0"/>
              </a:rPr>
              <a:t>?</a:t>
            </a:r>
            <a:r>
              <a:rPr lang="en-US" sz="1800" dirty="0">
                <a:solidFill>
                  <a:schemeClr val="bg2"/>
                </a:solidFill>
                <a:latin typeface="Consolas" panose="020B0609020204030204" pitchFamily="49" charset="0"/>
                <a:cs typeface="Courier New" panose="02070309020205020404" pitchFamily="49" charset="0"/>
              </a:rPr>
              <a:t>”</a:t>
            </a:r>
          </a:p>
          <a:p>
            <a:r>
              <a:rPr lang="en-US" sz="1800" dirty="0">
                <a:solidFill>
                  <a:schemeClr val="bg2"/>
                </a:solidFill>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192303816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869</TotalTime>
  <Words>496</Words>
  <Application>Microsoft Office PowerPoint</Application>
  <PresentationFormat>Widescreen</PresentationFormat>
  <Paragraphs>54</Paragraphs>
  <Slides>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Century Gothic</vt:lpstr>
      <vt:lpstr>Consolas</vt:lpstr>
      <vt:lpstr>Roboto</vt:lpstr>
      <vt:lpstr>Segoe UI Light</vt:lpstr>
      <vt:lpstr>Wingdings</vt:lpstr>
      <vt:lpstr>Office Theme</vt:lpstr>
      <vt:lpstr>Celonis Assignment Environment Analysis</vt:lpstr>
      <vt:lpstr>Project analysis slide 2</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Celonis Assignment Environment Analysis</dc:title>
  <dc:creator>Sirola, Twinkle</dc:creator>
  <cp:lastModifiedBy>Sirola, Twinkle</cp:lastModifiedBy>
  <cp:revision>16</cp:revision>
  <dcterms:created xsi:type="dcterms:W3CDTF">2022-04-26T19:09:48Z</dcterms:created>
  <dcterms:modified xsi:type="dcterms:W3CDTF">2022-04-27T09:40:36Z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