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7" r:id="rId8"/>
    <p:sldId id="270" r:id="rId9"/>
    <p:sldId id="271" r:id="rId10"/>
    <p:sldId id="272" r:id="rId11"/>
    <p:sldId id="262" r:id="rId12"/>
    <p:sldId id="263" r:id="rId13"/>
    <p:sldId id="264" r:id="rId14"/>
    <p:sldId id="265" r:id="rId15"/>
    <p:sldId id="266" r:id="rId16"/>
    <p:sldId id="268" r:id="rId17"/>
    <p:sldId id="273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9AE9"/>
    <a:srgbClr val="374D8D"/>
    <a:srgbClr val="DE352D"/>
    <a:srgbClr val="2B84D2"/>
    <a:srgbClr val="DF34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2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B85D-9CC1-1047-B4A9-B7D4E0A9A33F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08F5-9DC2-AD4D-929A-A2A64099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3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B85D-9CC1-1047-B4A9-B7D4E0A9A33F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08F5-9DC2-AD4D-929A-A2A64099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B85D-9CC1-1047-B4A9-B7D4E0A9A33F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08F5-9DC2-AD4D-929A-A2A64099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7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B85D-9CC1-1047-B4A9-B7D4E0A9A33F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08F5-9DC2-AD4D-929A-A2A64099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6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B85D-9CC1-1047-B4A9-B7D4E0A9A33F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08F5-9DC2-AD4D-929A-A2A64099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6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B85D-9CC1-1047-B4A9-B7D4E0A9A33F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08F5-9DC2-AD4D-929A-A2A64099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8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B85D-9CC1-1047-B4A9-B7D4E0A9A33F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08F5-9DC2-AD4D-929A-A2A64099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5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B85D-9CC1-1047-B4A9-B7D4E0A9A33F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08F5-9DC2-AD4D-929A-A2A64099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B85D-9CC1-1047-B4A9-B7D4E0A9A33F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08F5-9DC2-AD4D-929A-A2A64099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9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B85D-9CC1-1047-B4A9-B7D4E0A9A33F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08F5-9DC2-AD4D-929A-A2A64099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8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B85D-9CC1-1047-B4A9-B7D4E0A9A33F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08F5-9DC2-AD4D-929A-A2A64099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4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DB85D-9CC1-1047-B4A9-B7D4E0A9A33F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908F5-9DC2-AD4D-929A-A2A64099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1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46505"/>
            <a:ext cx="7772400" cy="2400935"/>
          </a:xfrm>
        </p:spPr>
        <p:txBody>
          <a:bodyPr>
            <a:normAutofit fontScale="90000"/>
          </a:bodyPr>
          <a:lstStyle/>
          <a:p>
            <a:r>
              <a:rPr lang="en-US" sz="14400" dirty="0" smtClean="0">
                <a:solidFill>
                  <a:srgbClr val="DE352D"/>
                </a:solidFill>
                <a:latin typeface="Pacifico Regular"/>
                <a:cs typeface="Pacifico Regular"/>
              </a:rPr>
              <a:t>Voter</a:t>
            </a:r>
            <a:r>
              <a:rPr lang="en-US" sz="14400" dirty="0" smtClean="0">
                <a:solidFill>
                  <a:srgbClr val="DF342E"/>
                </a:solidFill>
                <a:latin typeface="Pacifico Regular"/>
                <a:cs typeface="Pacifico Regular"/>
              </a:rPr>
              <a:t> </a:t>
            </a:r>
            <a:r>
              <a:rPr lang="en-US" sz="14400" dirty="0" smtClean="0">
                <a:solidFill>
                  <a:srgbClr val="2B84D2"/>
                </a:solidFill>
                <a:latin typeface="Pacifico Regular"/>
                <a:cs typeface="Pacifico Regular"/>
              </a:rPr>
              <a:t>Boat</a:t>
            </a:r>
            <a:endParaRPr lang="en-US" sz="2900" dirty="0">
              <a:solidFill>
                <a:srgbClr val="2B84D2"/>
              </a:solidFill>
              <a:latin typeface="Helvetica Neue Light"/>
              <a:cs typeface="Helvetica Neue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197600"/>
            <a:ext cx="9144000" cy="39116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Helvetica Neue Light"/>
                <a:cs typeface="Helvetica Neue Light"/>
              </a:rPr>
              <a:t>Casey Stauffer     Jesse Stauffer     Jonathan Knight     Bradley </a:t>
            </a:r>
            <a:r>
              <a:rPr lang="en-US" sz="1800" dirty="0" err="1" smtClean="0">
                <a:latin typeface="Helvetica Neue Light"/>
                <a:cs typeface="Helvetica Neue Light"/>
              </a:rPr>
              <a:t>Slayter</a:t>
            </a:r>
            <a:r>
              <a:rPr lang="en-US" sz="1800" dirty="0" smtClean="0">
                <a:latin typeface="Helvetica Neue Light"/>
                <a:cs typeface="Helvetica Neue Light"/>
              </a:rPr>
              <a:t>    Joe Gaston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46680" y="3517612"/>
            <a:ext cx="38404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Helvetica Neue Thin"/>
                <a:cs typeface="Helvetica Neue Thin"/>
              </a:rPr>
              <a:t>All aboard!</a:t>
            </a:r>
            <a:endParaRPr lang="en-US" sz="3200" dirty="0">
              <a:latin typeface="Helvetica Neue Thin"/>
              <a:cs typeface="Helvetica Neue Thin"/>
            </a:endParaRPr>
          </a:p>
        </p:txBody>
      </p:sp>
      <p:pic>
        <p:nvPicPr>
          <p:cNvPr id="5" name="Picture 4" descr="icon18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8923" cy="46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18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The </a:t>
            </a:r>
            <a:r>
              <a:rPr lang="en-US" dirty="0" err="1" smtClean="0">
                <a:latin typeface="Helvetica Neue Light"/>
                <a:cs typeface="Helvetica Neue Light"/>
              </a:rPr>
              <a:t>Crontab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 Neue Thin"/>
                <a:cs typeface="Helvetica Neue Thin"/>
              </a:rPr>
              <a:t>Located on a separate hosting plan</a:t>
            </a:r>
          </a:p>
          <a:p>
            <a:r>
              <a:rPr lang="en-US" dirty="0" smtClean="0">
                <a:latin typeface="Helvetica Neue Thin"/>
                <a:cs typeface="Helvetica Neue Thin"/>
              </a:rPr>
              <a:t>Runs a file that uses the ‘</a:t>
            </a:r>
            <a:r>
              <a:rPr lang="en-US" dirty="0" err="1" smtClean="0">
                <a:latin typeface="Helvetica Neue Thin"/>
                <a:cs typeface="Helvetica Neue Thin"/>
              </a:rPr>
              <a:t>wget</a:t>
            </a:r>
            <a:r>
              <a:rPr lang="en-US" dirty="0" smtClean="0">
                <a:latin typeface="Helvetica Neue Thin"/>
                <a:cs typeface="Helvetica Neue Thin"/>
              </a:rPr>
              <a:t>’ command to execute an external script (</a:t>
            </a:r>
            <a:r>
              <a:rPr lang="en-US" dirty="0" err="1" smtClean="0">
                <a:latin typeface="Helvetica Neue Thin"/>
                <a:cs typeface="Helvetica Neue Thin"/>
              </a:rPr>
              <a:t>send_reminders.php</a:t>
            </a:r>
            <a:r>
              <a:rPr lang="en-US" dirty="0" smtClean="0">
                <a:latin typeface="Helvetica Neue Thin"/>
                <a:cs typeface="Helvetica Neue Thin"/>
              </a:rPr>
              <a:t>) every 5 minutes</a:t>
            </a:r>
          </a:p>
          <a:p>
            <a:r>
              <a:rPr lang="en-US" dirty="0" smtClean="0">
                <a:latin typeface="Helvetica Neue Thin"/>
                <a:cs typeface="Helvetica Neue Thin"/>
              </a:rPr>
              <a:t>Script checks for election reminders that need to be processed, does the processing, and then clears the priority flag and removes the task from the queue</a:t>
            </a:r>
          </a:p>
          <a:p>
            <a:endParaRPr lang="en-US" dirty="0" smtClean="0">
              <a:latin typeface="Helvetica Neue Thin"/>
              <a:cs typeface="Helvetica Neue Thin"/>
            </a:endParaRPr>
          </a:p>
          <a:p>
            <a:endParaRPr lang="en-US" dirty="0" smtClean="0">
              <a:latin typeface="Helvetica Neue Thin"/>
              <a:cs typeface="Helvetica Neue Thin"/>
            </a:endParaRPr>
          </a:p>
          <a:p>
            <a:pPr marL="0" indent="0">
              <a:buNone/>
            </a:pPr>
            <a:endParaRPr lang="en-US" dirty="0">
              <a:latin typeface="Helvetica Neue Thin"/>
              <a:cs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3936029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1921"/>
            <a:ext cx="7772400" cy="1470025"/>
          </a:xfrm>
        </p:spPr>
        <p:txBody>
          <a:bodyPr>
            <a:noAutofit/>
          </a:bodyPr>
          <a:lstStyle/>
          <a:p>
            <a:r>
              <a:rPr lang="en-US" sz="5600" dirty="0" smtClean="0">
                <a:latin typeface="Helvetica Neue Light"/>
                <a:cs typeface="Helvetica Neue Light"/>
              </a:rPr>
              <a:t>Web Portal Screenshots</a:t>
            </a:r>
            <a:endParaRPr lang="en-US" sz="56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54358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3972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Home – On Launch</a:t>
            </a:r>
            <a:endParaRPr lang="en-US" dirty="0">
              <a:latin typeface="Helvetica Neue Light"/>
              <a:cs typeface="Helvetica Neue Light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28" y="1787770"/>
            <a:ext cx="7145348" cy="4601012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pic>
        <p:nvPicPr>
          <p:cNvPr id="9" name="Picture 8" descr="icon1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8923" cy="46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28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Administrator’s Dashboard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05" y="1417638"/>
            <a:ext cx="6120190" cy="5158876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pic>
        <p:nvPicPr>
          <p:cNvPr id="5" name="Picture 4" descr="icon1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8923" cy="46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18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Manage Elections</a:t>
            </a:r>
            <a:endParaRPr lang="en-US" dirty="0">
              <a:latin typeface="Helvetica Neue Light"/>
              <a:cs typeface="Helvetica Neue Light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062" y="2564130"/>
            <a:ext cx="6712210" cy="2673108"/>
          </a:xfrm>
          <a:prstGeom prst="rect">
            <a:avLst/>
          </a:prstGeom>
        </p:spPr>
      </p:pic>
      <p:pic>
        <p:nvPicPr>
          <p:cNvPr id="4" name="Picture 3" descr="icon1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8923" cy="46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30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Manage Voters</a:t>
            </a:r>
            <a:endParaRPr lang="en-US" dirty="0">
              <a:latin typeface="Helvetica Neue Light"/>
              <a:cs typeface="Helvetica Neue Light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874" y="1904394"/>
            <a:ext cx="6397691" cy="4397225"/>
          </a:xfrm>
          <a:prstGeom prst="rect">
            <a:avLst/>
          </a:prstGeom>
        </p:spPr>
      </p:pic>
      <p:pic>
        <p:nvPicPr>
          <p:cNvPr id="4" name="Picture 3" descr="icon1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8923" cy="46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636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1921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Helvetica Neue Light"/>
                <a:cs typeface="Helvetica Neue Light"/>
              </a:rPr>
              <a:t>Web Portal Technical Details</a:t>
            </a:r>
            <a:endParaRPr lang="en-US" sz="4800" dirty="0">
              <a:latin typeface="Helvetica Neue Light"/>
              <a:cs typeface="Helvetica Neue Light"/>
            </a:endParaRPr>
          </a:p>
        </p:txBody>
      </p:sp>
      <p:pic>
        <p:nvPicPr>
          <p:cNvPr id="3" name="Picture 2" descr="icon18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8923" cy="46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69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Web Portal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Helvetica Neue Thin"/>
                <a:cs typeface="Helvetica Neue Thin"/>
              </a:rPr>
              <a:t>Separate permissions for Master Admin, Admin, Monitor, Student</a:t>
            </a:r>
          </a:p>
          <a:p>
            <a:r>
              <a:rPr lang="en-US" dirty="0" smtClean="0">
                <a:latin typeface="Helvetica Neue Thin"/>
                <a:cs typeface="Helvetica Neue Thin"/>
              </a:rPr>
              <a:t>Interface is in HTML / CSS / JavaScript / </a:t>
            </a:r>
            <a:r>
              <a:rPr lang="en-US" dirty="0" err="1" smtClean="0">
                <a:latin typeface="Helvetica Neue Thin"/>
                <a:cs typeface="Helvetica Neue Thin"/>
              </a:rPr>
              <a:t>jQuery</a:t>
            </a:r>
            <a:endParaRPr lang="en-US" dirty="0" smtClean="0">
              <a:latin typeface="Helvetica Neue Thin"/>
              <a:cs typeface="Helvetica Neue Thin"/>
            </a:endParaRPr>
          </a:p>
          <a:p>
            <a:r>
              <a:rPr lang="en-US" dirty="0" smtClean="0">
                <a:latin typeface="Helvetica Neue Thin"/>
                <a:cs typeface="Helvetica Neue Thin"/>
              </a:rPr>
              <a:t>Interacts with RDS database using PHP / MySQL</a:t>
            </a:r>
          </a:p>
          <a:p>
            <a:r>
              <a:rPr lang="en-US" dirty="0" smtClean="0">
                <a:latin typeface="Helvetica Neue Thin"/>
                <a:cs typeface="Helvetica Neue Thin"/>
              </a:rPr>
              <a:t>Passes database query results to Google’s Visualization API (JavaScript) to generate dynamic pie charts, bar graphs, etc.</a:t>
            </a:r>
          </a:p>
          <a:p>
            <a:endParaRPr lang="en-US" dirty="0" smtClean="0">
              <a:latin typeface="Helvetica Neue Thin"/>
              <a:cs typeface="Helvetica Neue Thin"/>
            </a:endParaRPr>
          </a:p>
          <a:p>
            <a:endParaRPr lang="en-US" dirty="0" smtClean="0">
              <a:latin typeface="Helvetica Neue Thin"/>
              <a:cs typeface="Helvetica Neue Thin"/>
            </a:endParaRPr>
          </a:p>
          <a:p>
            <a:endParaRPr lang="en-US" dirty="0" smtClean="0">
              <a:latin typeface="Helvetica Neue Thin"/>
              <a:cs typeface="Helvetica Neue Thin"/>
            </a:endParaRPr>
          </a:p>
          <a:p>
            <a:endParaRPr lang="en-US" dirty="0" smtClean="0">
              <a:latin typeface="Helvetica Neue Thin"/>
              <a:cs typeface="Helvetica Neue Thin"/>
            </a:endParaRPr>
          </a:p>
          <a:p>
            <a:pPr marL="0" indent="0">
              <a:buNone/>
            </a:pPr>
            <a:endParaRPr lang="en-US" dirty="0">
              <a:latin typeface="Helvetica Neue Thin"/>
              <a:cs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1963041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123" y="2870805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6600" b="0" dirty="0" smtClean="0">
                <a:latin typeface="Helvetica Neue Light"/>
                <a:cs typeface="Helvetica Neue Light"/>
              </a:rPr>
              <a:t>The end</a:t>
            </a:r>
            <a:endParaRPr lang="en-US" sz="6600" b="0" dirty="0">
              <a:latin typeface="Helvetica Neue Light"/>
              <a:cs typeface="Helvetica Neue Light"/>
            </a:endParaRPr>
          </a:p>
        </p:txBody>
      </p:sp>
      <p:pic>
        <p:nvPicPr>
          <p:cNvPr id="4" name="Picture 3" descr="icon18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8923" cy="46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0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Overview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>
                <a:latin typeface="Helvetica Neue Thin"/>
                <a:cs typeface="Helvetica Neue Thin"/>
              </a:rPr>
              <a:t>Project Consists Of…</a:t>
            </a:r>
            <a:endParaRPr lang="en-US" b="0" dirty="0">
              <a:latin typeface="Helvetica Neue Thin"/>
              <a:cs typeface="Helvetica Neue Thi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latin typeface="Helvetica Neue UltraLight"/>
                <a:cs typeface="Helvetica Neue UltraLight"/>
              </a:rPr>
              <a:t>iOS Mobile Application</a:t>
            </a:r>
          </a:p>
          <a:p>
            <a:r>
              <a:rPr lang="en-US" dirty="0" smtClean="0">
                <a:latin typeface="Helvetica Neue UltraLight"/>
                <a:cs typeface="Helvetica Neue UltraLight"/>
              </a:rPr>
              <a:t>Administrator Web Portal</a:t>
            </a:r>
          </a:p>
          <a:p>
            <a:r>
              <a:rPr lang="en-US" dirty="0" smtClean="0">
                <a:latin typeface="Helvetica Neue UltraLight"/>
                <a:cs typeface="Helvetica Neue UltraLight"/>
              </a:rPr>
              <a:t>Student Web Portal (Checking Stats)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 dirty="0" smtClean="0">
                <a:latin typeface="Helvetica Neue Thin"/>
                <a:cs typeface="Helvetica Neue Thin"/>
              </a:rPr>
              <a:t>Tools</a:t>
            </a:r>
            <a:endParaRPr lang="en-US" b="0" dirty="0">
              <a:latin typeface="Helvetica Neue Thin"/>
              <a:cs typeface="Helvetica Neue Thin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latin typeface="Helvetica Neue UltraLight"/>
                <a:cs typeface="Helvetica Neue UltraLight"/>
              </a:rPr>
              <a:t>AxureRP</a:t>
            </a:r>
          </a:p>
          <a:p>
            <a:r>
              <a:rPr lang="en-US" dirty="0" smtClean="0">
                <a:latin typeface="Helvetica Neue UltraLight"/>
                <a:cs typeface="Helvetica Neue UltraLight"/>
              </a:rPr>
              <a:t>Xcode </a:t>
            </a:r>
          </a:p>
          <a:p>
            <a:r>
              <a:rPr lang="en-US" dirty="0" smtClean="0">
                <a:latin typeface="Helvetica Neue UltraLight"/>
                <a:cs typeface="Helvetica Neue UltraLight"/>
              </a:rPr>
              <a:t>GIMP</a:t>
            </a:r>
          </a:p>
          <a:p>
            <a:r>
              <a:rPr lang="en-US" dirty="0" smtClean="0">
                <a:latin typeface="Helvetica Neue UltraLight"/>
                <a:cs typeface="Helvetica Neue UltraLight"/>
              </a:rPr>
              <a:t>Komodo Edit</a:t>
            </a:r>
          </a:p>
          <a:p>
            <a:r>
              <a:rPr lang="en-US" dirty="0" smtClean="0">
                <a:latin typeface="Helvetica Neue UltraLight"/>
                <a:cs typeface="Helvetica Neue UltraLight"/>
              </a:rPr>
              <a:t>Amazon EC2</a:t>
            </a:r>
          </a:p>
          <a:p>
            <a:r>
              <a:rPr lang="en-US" dirty="0" smtClean="0">
                <a:latin typeface="Helvetica Neue UltraLight"/>
                <a:cs typeface="Helvetica Neue UltraLight"/>
              </a:rPr>
              <a:t>Amazon RDS</a:t>
            </a:r>
          </a:p>
          <a:p>
            <a:r>
              <a:rPr lang="en-US" dirty="0" smtClean="0">
                <a:latin typeface="Helvetica Neue UltraLight"/>
                <a:cs typeface="Helvetica Neue UltraLight"/>
              </a:rPr>
              <a:t>Languages: Objective-C, HTML, CSS, JavaScript, </a:t>
            </a:r>
            <a:r>
              <a:rPr lang="en-US" dirty="0" err="1" smtClean="0">
                <a:latin typeface="Helvetica Neue UltraLight"/>
                <a:cs typeface="Helvetica Neue UltraLight"/>
              </a:rPr>
              <a:t>j</a:t>
            </a:r>
            <a:r>
              <a:rPr lang="en-US" dirty="0" err="1">
                <a:latin typeface="Helvetica Neue UltraLight"/>
                <a:cs typeface="Helvetica Neue UltraLight"/>
              </a:rPr>
              <a:t>Q</a:t>
            </a:r>
            <a:r>
              <a:rPr lang="en-US" dirty="0" err="1" smtClean="0">
                <a:latin typeface="Helvetica Neue UltraLight"/>
                <a:cs typeface="Helvetica Neue UltraLight"/>
              </a:rPr>
              <a:t>uery</a:t>
            </a:r>
            <a:r>
              <a:rPr lang="en-US" dirty="0" smtClean="0">
                <a:latin typeface="Helvetica Neue UltraLight"/>
                <a:cs typeface="Helvetica Neue UltraLight"/>
              </a:rPr>
              <a:t>, MySQL &amp; PHP</a:t>
            </a:r>
          </a:p>
          <a:p>
            <a:endParaRPr lang="en-US" dirty="0">
              <a:latin typeface="Helvetica Neue UltraLight"/>
              <a:cs typeface="Helvetica Neue UltraLight"/>
            </a:endParaRPr>
          </a:p>
        </p:txBody>
      </p:sp>
      <p:pic>
        <p:nvPicPr>
          <p:cNvPr id="7" name="Picture 6" descr="icon18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8923" cy="46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80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26770"/>
            <a:ext cx="7772400" cy="1470025"/>
          </a:xfrm>
        </p:spPr>
        <p:txBody>
          <a:bodyPr>
            <a:noAutofit/>
          </a:bodyPr>
          <a:lstStyle/>
          <a:p>
            <a:r>
              <a:rPr lang="en-US" sz="8000" dirty="0" smtClean="0">
                <a:latin typeface="Helvetica Neue Light"/>
                <a:cs typeface="Helvetica Neue Light"/>
              </a:rPr>
              <a:t>iOS Screenshots</a:t>
            </a:r>
            <a:endParaRPr lang="en-US" sz="8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811805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Initial View</a:t>
            </a:r>
            <a:endParaRPr lang="en-US" dirty="0">
              <a:latin typeface="Helvetica Neue Light"/>
              <a:cs typeface="Helvetica Neue Light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332" y="1417638"/>
            <a:ext cx="2795514" cy="4927739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pic>
        <p:nvPicPr>
          <p:cNvPr id="7" name="Picture 6" descr="icon1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8923" cy="46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02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Branch &amp; Election Views</a:t>
            </a:r>
            <a:endParaRPr lang="en-US" dirty="0">
              <a:latin typeface="Helvetica Neue Light"/>
              <a:cs typeface="Helvetica Neue Light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556" y="1417638"/>
            <a:ext cx="2738120" cy="4957445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45" y="1417638"/>
            <a:ext cx="2788563" cy="4957445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pic>
        <p:nvPicPr>
          <p:cNvPr id="5" name="Picture 4" descr="icon18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8923" cy="46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61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34394"/>
            <a:ext cx="4040188" cy="639762"/>
          </a:xfrm>
        </p:spPr>
        <p:txBody>
          <a:bodyPr/>
          <a:lstStyle/>
          <a:p>
            <a:pPr algn="ctr"/>
            <a:r>
              <a:rPr lang="en-US" b="0" dirty="0" smtClean="0">
                <a:latin typeface="Helvetica Neue Light"/>
                <a:cs typeface="Helvetica Neue Light"/>
              </a:rPr>
              <a:t>Candidate Profile</a:t>
            </a:r>
            <a:endParaRPr lang="en-US" b="0" dirty="0">
              <a:latin typeface="Helvetica Neue Light"/>
              <a:cs typeface="Helvetica Neue Ligh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9619" y="440959"/>
            <a:ext cx="4417181" cy="639762"/>
          </a:xfrm>
        </p:spPr>
        <p:txBody>
          <a:bodyPr>
            <a:noAutofit/>
          </a:bodyPr>
          <a:lstStyle/>
          <a:p>
            <a:pPr algn="ctr"/>
            <a:r>
              <a:rPr lang="en-US" b="0" dirty="0" smtClean="0">
                <a:solidFill>
                  <a:srgbClr val="374D8D"/>
                </a:solidFill>
                <a:latin typeface="Helvetica Neue"/>
                <a:cs typeface="Helvetica Neue"/>
              </a:rPr>
              <a:t>Facebook</a:t>
            </a:r>
            <a:r>
              <a:rPr lang="en-US" b="0" dirty="0" smtClean="0">
                <a:latin typeface="Helvetica Neue Light"/>
                <a:cs typeface="Helvetica Neue Light"/>
              </a:rPr>
              <a:t> and </a:t>
            </a:r>
            <a:r>
              <a:rPr lang="en-US" b="0" dirty="0" smtClean="0">
                <a:solidFill>
                  <a:srgbClr val="469AE9"/>
                </a:solidFill>
                <a:latin typeface="Helvetica Neue"/>
                <a:cs typeface="Helvetica Neue"/>
              </a:rPr>
              <a:t>Twitter</a:t>
            </a:r>
            <a:endParaRPr lang="en-US" b="0" dirty="0">
              <a:solidFill>
                <a:srgbClr val="469AE9"/>
              </a:solidFill>
              <a:latin typeface="Helvetica Neue"/>
              <a:cs typeface="Helvetica Neue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19" y="1369504"/>
            <a:ext cx="2739390" cy="4975225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408" y="1369504"/>
            <a:ext cx="2809090" cy="4973030"/>
          </a:xfrm>
          <a:prstGeom prst="rect">
            <a:avLst/>
          </a:prstGeom>
        </p:spPr>
      </p:pic>
      <p:pic>
        <p:nvPicPr>
          <p:cNvPr id="9" name="Picture 8" descr="icon18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8923" cy="46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72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26770"/>
            <a:ext cx="7772400" cy="1470025"/>
          </a:xfrm>
        </p:spPr>
        <p:txBody>
          <a:bodyPr>
            <a:noAutofit/>
          </a:bodyPr>
          <a:lstStyle/>
          <a:p>
            <a:r>
              <a:rPr lang="en-US" sz="6600" dirty="0" smtClean="0">
                <a:latin typeface="Helvetica Neue Light"/>
                <a:cs typeface="Helvetica Neue Light"/>
              </a:rPr>
              <a:t>iOS Technical Details</a:t>
            </a:r>
            <a:endParaRPr lang="en-US" sz="66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614705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Objective-C Client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 Neue Thin"/>
                <a:cs typeface="Helvetica Neue Thin"/>
              </a:rPr>
              <a:t>Tab Bar Application</a:t>
            </a:r>
          </a:p>
          <a:p>
            <a:r>
              <a:rPr lang="en-US" dirty="0" err="1" smtClean="0">
                <a:latin typeface="Helvetica Neue Thin"/>
                <a:cs typeface="Helvetica Neue Thin"/>
              </a:rPr>
              <a:t>NSUserDefaults</a:t>
            </a:r>
            <a:r>
              <a:rPr lang="en-US" dirty="0" smtClean="0">
                <a:latin typeface="Helvetica Neue Thin"/>
                <a:cs typeface="Helvetica Neue Thin"/>
              </a:rPr>
              <a:t> to store application data</a:t>
            </a:r>
          </a:p>
          <a:p>
            <a:r>
              <a:rPr lang="en-US" dirty="0" err="1" smtClean="0">
                <a:latin typeface="Helvetica Neue Thin"/>
                <a:cs typeface="Helvetica Neue Thin"/>
              </a:rPr>
              <a:t>AFNetworking</a:t>
            </a:r>
            <a:r>
              <a:rPr lang="en-US" dirty="0" smtClean="0">
                <a:latin typeface="Helvetica Neue Thin"/>
                <a:cs typeface="Helvetica Neue Thin"/>
              </a:rPr>
              <a:t> Library used for asynchronous calls to our private API</a:t>
            </a:r>
          </a:p>
          <a:p>
            <a:r>
              <a:rPr lang="en-US" dirty="0" smtClean="0">
                <a:latin typeface="Helvetica Neue Thin"/>
                <a:cs typeface="Helvetica Neue Thin"/>
              </a:rPr>
              <a:t>Requests to API result in JSON responses, which are parsed and converted into custom data structures (an election, a vote, etc.)</a:t>
            </a:r>
            <a:endParaRPr lang="en-US" dirty="0">
              <a:latin typeface="Helvetica Neue Thin"/>
              <a:cs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1274800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The API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 Neue Thin"/>
                <a:cs typeface="Helvetica Neue Thin"/>
              </a:rPr>
              <a:t>Created with </a:t>
            </a:r>
            <a:r>
              <a:rPr lang="en-US" dirty="0" err="1" smtClean="0">
                <a:latin typeface="Helvetica Neue Thin"/>
                <a:cs typeface="Helvetica Neue Thin"/>
              </a:rPr>
              <a:t>FireFly</a:t>
            </a:r>
            <a:r>
              <a:rPr lang="en-US" dirty="0" smtClean="0">
                <a:latin typeface="Helvetica Neue Thin"/>
                <a:cs typeface="Helvetica Neue Thin"/>
              </a:rPr>
              <a:t> (our in-house framework)</a:t>
            </a:r>
          </a:p>
          <a:p>
            <a:r>
              <a:rPr lang="en-US" dirty="0" smtClean="0">
                <a:latin typeface="Helvetica Neue Thin"/>
                <a:cs typeface="Helvetica Neue Thin"/>
              </a:rPr>
              <a:t>Written in PHP</a:t>
            </a:r>
          </a:p>
          <a:p>
            <a:r>
              <a:rPr lang="en-US" dirty="0" smtClean="0">
                <a:latin typeface="Helvetica Neue Thin"/>
                <a:cs typeface="Helvetica Neue Thin"/>
              </a:rPr>
              <a:t>Controller-based and </a:t>
            </a:r>
            <a:r>
              <a:rPr lang="en-US" dirty="0" err="1" smtClean="0">
                <a:latin typeface="Helvetica Neue Thin"/>
                <a:cs typeface="Helvetica Neue Thin"/>
              </a:rPr>
              <a:t>RESTful</a:t>
            </a:r>
            <a:endParaRPr lang="en-US" dirty="0" smtClean="0">
              <a:latin typeface="Helvetica Neue Thin"/>
              <a:cs typeface="Helvetica Neue Thin"/>
            </a:endParaRPr>
          </a:p>
          <a:p>
            <a:r>
              <a:rPr lang="en-US" dirty="0" smtClean="0">
                <a:latin typeface="Helvetica Neue Thin"/>
                <a:cs typeface="Helvetica Neue Thin"/>
              </a:rPr>
              <a:t>Returns JSON results that contain application data, as well as error and success flags</a:t>
            </a:r>
          </a:p>
          <a:p>
            <a:r>
              <a:rPr lang="en-US" dirty="0" smtClean="0">
                <a:latin typeface="Helvetica Neue Thin"/>
                <a:cs typeface="Helvetica Neue Thin"/>
              </a:rPr>
              <a:t>Interacts with Amazon RDS to store and retrieve system information</a:t>
            </a:r>
          </a:p>
          <a:p>
            <a:r>
              <a:rPr lang="en-US" dirty="0" smtClean="0">
                <a:latin typeface="Helvetica Neue Thin"/>
                <a:cs typeface="Helvetica Neue Thin"/>
              </a:rPr>
              <a:t>Ability to use </a:t>
            </a:r>
            <a:r>
              <a:rPr lang="en-US" dirty="0" err="1" smtClean="0">
                <a:latin typeface="Helvetica Neue Thin"/>
                <a:cs typeface="Helvetica Neue Thin"/>
              </a:rPr>
              <a:t>oAuth</a:t>
            </a:r>
            <a:r>
              <a:rPr lang="en-US" dirty="0" smtClean="0">
                <a:latin typeface="Helvetica Neue Thin"/>
                <a:cs typeface="Helvetica Neue Thin"/>
              </a:rPr>
              <a:t> 2.0 to verify API requests</a:t>
            </a:r>
          </a:p>
          <a:p>
            <a:endParaRPr lang="en-US" dirty="0" smtClean="0">
              <a:latin typeface="Helvetica Neue Thin"/>
              <a:cs typeface="Helvetica Neue Thin"/>
            </a:endParaRPr>
          </a:p>
          <a:p>
            <a:endParaRPr lang="en-US" dirty="0" smtClean="0">
              <a:latin typeface="Helvetica Neue Thin"/>
              <a:cs typeface="Helvetica Neue Thin"/>
            </a:endParaRPr>
          </a:p>
          <a:p>
            <a:pPr marL="0" indent="0">
              <a:buNone/>
            </a:pPr>
            <a:endParaRPr lang="en-US" dirty="0">
              <a:latin typeface="Helvetica Neue Thin"/>
              <a:cs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4041052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308</Words>
  <Application>Microsoft Macintosh PowerPoint</Application>
  <PresentationFormat>On-screen Show (4:3)</PresentationFormat>
  <Paragraphs>55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Voter Boat</vt:lpstr>
      <vt:lpstr>Overview</vt:lpstr>
      <vt:lpstr>iOS Screenshots</vt:lpstr>
      <vt:lpstr>Initial View</vt:lpstr>
      <vt:lpstr>Branch &amp; Election Views</vt:lpstr>
      <vt:lpstr>PowerPoint Presentation</vt:lpstr>
      <vt:lpstr>iOS Technical Details</vt:lpstr>
      <vt:lpstr>Objective-C Client</vt:lpstr>
      <vt:lpstr>The API</vt:lpstr>
      <vt:lpstr>The Crontab</vt:lpstr>
      <vt:lpstr>Web Portal Screenshots</vt:lpstr>
      <vt:lpstr>Home – On Launch</vt:lpstr>
      <vt:lpstr>Administrator’s Dashboard</vt:lpstr>
      <vt:lpstr>Manage Elections</vt:lpstr>
      <vt:lpstr>Manage Voters</vt:lpstr>
      <vt:lpstr>Web Portal Technical Details</vt:lpstr>
      <vt:lpstr>Web Portal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Voter Boat</dc:title>
  <dc:creator>Casey Stauffer</dc:creator>
  <cp:lastModifiedBy>Casey Stauffer</cp:lastModifiedBy>
  <cp:revision>11</cp:revision>
  <dcterms:created xsi:type="dcterms:W3CDTF">2014-11-25T21:32:48Z</dcterms:created>
  <dcterms:modified xsi:type="dcterms:W3CDTF">2014-11-26T03:33:54Z</dcterms:modified>
</cp:coreProperties>
</file>