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24" r:id="rId5"/>
    <p:sldId id="2527" r:id="rId6"/>
    <p:sldId id="2531" r:id="rId7"/>
    <p:sldId id="2469" r:id="rId8"/>
    <p:sldId id="2525" r:id="rId9"/>
    <p:sldId id="2523" r:id="rId10"/>
    <p:sldId id="2431" r:id="rId11"/>
    <p:sldId id="2427" r:id="rId12"/>
    <p:sldId id="2528" r:id="rId13"/>
    <p:sldId id="25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94674"/>
  </p:normalViewPr>
  <p:slideViewPr>
    <p:cSldViewPr snapToGrid="0" snapToObjects="1" showGuides="1">
      <p:cViewPr>
        <p:scale>
          <a:sx n="99" d="100"/>
          <a:sy n="99" d="100"/>
        </p:scale>
        <p:origin x="36" y="390"/>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11/3/2024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64F61-3E74-B60A-2EB9-5E736981FC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096C76-0680-33A5-54B6-35075BEBD7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0068BE8-1947-8736-E143-A1E1EBB268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13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21844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86503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86627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42132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8000"/>
            </a:lvl1pPr>
          </a:lstStyle>
          <a:p>
            <a:r>
              <a:rPr lang="en-US" dirty="0"/>
              <a:t>CLICK TO EDIT MASTER TITLE</a:t>
            </a:r>
          </a:p>
        </p:txBody>
      </p:sp>
      <p:sp>
        <p:nvSpPr>
          <p:cNvPr id="10" name="Text Placeholder 2">
            <a:extLst>
              <a:ext uri="{FF2B5EF4-FFF2-40B4-BE49-F238E27FC236}">
                <a16:creationId xmlns:a16="http://schemas.microsoft.com/office/drawing/2014/main" id="{860D9A71-4723-318F-C9C2-A78E2B694A70}"/>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
        <p:nvSpPr>
          <p:cNvPr id="9" name="Footer Placeholder 8">
            <a:extLst>
              <a:ext uri="{FF2B5EF4-FFF2-40B4-BE49-F238E27FC236}">
                <a16:creationId xmlns:a16="http://schemas.microsoft.com/office/drawing/2014/main" id="{D997E42D-5E17-7C76-9F7D-0B1EC402C33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2">
            <a:extLst>
              <a:ext uri="{FF2B5EF4-FFF2-40B4-BE49-F238E27FC236}">
                <a16:creationId xmlns:a16="http://schemas.microsoft.com/office/drawing/2014/main" id="{54CF5214-BAF8-8514-D9E3-DDD504A31BF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A1000703-5040-3702-1528-F2226277CC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Picture placeholder"/>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noProof="0"/>
              <a:t>Click icon to add picture</a:t>
            </a:r>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27935BE1-FFA8-5263-EA27-46138F971B9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8486477F-C803-A169-A862-0FBB704A9DB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780447B9-A1CD-B8D8-4FD3-A505B9ACD37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1FD79251-F5C6-C2BD-F8FF-834672C7112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2FE91B6-3FF0-7E5D-54DA-F1738C53B03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46FC4073-3846-B3C7-13EA-D585D0241C4A}"/>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32308C8E-8848-0563-A020-43F3295C005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D2989D8-A347-81C7-32D9-E12299F6335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
        <p:nvSpPr>
          <p:cNvPr id="4" name="Text Placeholder 2">
            <a:extLst>
              <a:ext uri="{FF2B5EF4-FFF2-40B4-BE49-F238E27FC236}">
                <a16:creationId xmlns:a16="http://schemas.microsoft.com/office/drawing/2014/main" id="{E5B803F5-45DF-1128-6100-2F10EB13F41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DC308DF6-5037-363A-D495-7D49D3EE209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D199EF11-83C6-1E6E-D9A6-DD964B3D06C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96D07588-E70B-5ECF-D859-7B2652D7036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1226916"/>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1175657"/>
            <a:ext cx="10896600" cy="32044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8DA51DAE-70D5-670E-0512-6D3D872790A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41D15E8D-1FEC-DF9F-AFBC-45AC80A9DA4D}"/>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 name="Text Placeholder 2">
            <a:extLst>
              <a:ext uri="{FF2B5EF4-FFF2-40B4-BE49-F238E27FC236}">
                <a16:creationId xmlns:a16="http://schemas.microsoft.com/office/drawing/2014/main" id="{14B672F7-6F1E-B5F8-D111-799B2C4A5A3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75FB2EE8-F086-AC09-D4FF-5B41B4EAF10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3" name="Text Placeholder 2">
            <a:extLst>
              <a:ext uri="{FF2B5EF4-FFF2-40B4-BE49-F238E27FC236}">
                <a16:creationId xmlns:a16="http://schemas.microsoft.com/office/drawing/2014/main" id="{BDAF25DC-2220-A7C3-D7CF-C9BF7DC3E08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0DD550B-8177-0A10-F8B5-965766F9098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F4DAD80-935E-1259-8337-9302BCD9A32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CCC3A7E5-67D2-51AE-C09E-4EB06E7495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7CA2F9-D292-2A36-2C2B-01C0A5C1598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C13771C-0245-E2F2-6D9B-A80890CD07E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
        <p:nvSpPr>
          <p:cNvPr id="3" name="Text Placeholder 2">
            <a:extLst>
              <a:ext uri="{FF2B5EF4-FFF2-40B4-BE49-F238E27FC236}">
                <a16:creationId xmlns:a16="http://schemas.microsoft.com/office/drawing/2014/main" id="{407224C5-CBBF-C6D4-C9CD-4858D41B98C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BE00C47D-B0AE-9E59-A1D3-21F8530029C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D3522F9F-EB81-A0A9-3124-03576F3C9406}"/>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1C6B880-736A-41D0-4CDF-906D0D32D4A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5CDB5228-26E3-B388-99AB-D6E28F6ED61C}"/>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0CDB750-8624-CF47-B512-2548F394EBC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lnSpc>
                <a:spcPct val="150000"/>
              </a:lnSpc>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
        <p:nvSpPr>
          <p:cNvPr id="3" name="Text Placeholder 2">
            <a:extLst>
              <a:ext uri="{FF2B5EF4-FFF2-40B4-BE49-F238E27FC236}">
                <a16:creationId xmlns:a16="http://schemas.microsoft.com/office/drawing/2014/main" id="{4A456811-6AF7-0E20-D7FA-553D839C0B7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B314A5E-0111-C20E-9AD9-4CAB4D23DBE9}"/>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A71C3BC6-F801-857C-8E0C-7DDA360BC9FB}"/>
              </a:ext>
            </a:extLst>
          </p:cNvPr>
          <p:cNvSpPr>
            <a:spLocks noGrp="1"/>
          </p:cNvSpPr>
          <p:nvPr>
            <p:ph type="pic" sz="quarter" idx="14"/>
          </p:nvPr>
        </p:nvSpPr>
        <p:spPr>
          <a:xfrm>
            <a:off x="838200" y="2627"/>
            <a:ext cx="11353799" cy="4631365"/>
          </a:xfrm>
          <a:custGeom>
            <a:avLst/>
            <a:gdLst>
              <a:gd name="connsiteX0" fmla="*/ 0 w 11353799"/>
              <a:gd name="connsiteY0" fmla="*/ 0 h 4631365"/>
              <a:gd name="connsiteX1" fmla="*/ 11353799 w 11353799"/>
              <a:gd name="connsiteY1" fmla="*/ 0 h 4631365"/>
              <a:gd name="connsiteX2" fmla="*/ 11353799 w 11353799"/>
              <a:gd name="connsiteY2" fmla="*/ 4631365 h 4631365"/>
              <a:gd name="connsiteX3" fmla="*/ 10892905 w 11353799"/>
              <a:gd name="connsiteY3" fmla="*/ 4631365 h 4631365"/>
              <a:gd name="connsiteX4" fmla="*/ 10892905 w 11353799"/>
              <a:gd name="connsiteY4" fmla="*/ 1965657 h 4631365"/>
              <a:gd name="connsiteX5" fmla="*/ 5773993 w 11353799"/>
              <a:gd name="connsiteY5" fmla="*/ 1965657 h 4631365"/>
              <a:gd name="connsiteX6" fmla="*/ 5773993 w 11353799"/>
              <a:gd name="connsiteY6" fmla="*/ 4631365 h 4631365"/>
              <a:gd name="connsiteX7" fmla="*/ 5118912 w 11353799"/>
              <a:gd name="connsiteY7" fmla="*/ 4631365 h 4631365"/>
              <a:gd name="connsiteX8" fmla="*/ 5118912 w 11353799"/>
              <a:gd name="connsiteY8" fmla="*/ 1965657 h 4631365"/>
              <a:gd name="connsiteX9" fmla="*/ 0 w 11353799"/>
              <a:gd name="connsiteY9" fmla="*/ 1965657 h 4631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799" h="4631365">
                <a:moveTo>
                  <a:pt x="0" y="0"/>
                </a:moveTo>
                <a:lnTo>
                  <a:pt x="11353799" y="0"/>
                </a:lnTo>
                <a:lnTo>
                  <a:pt x="11353799" y="4631365"/>
                </a:lnTo>
                <a:lnTo>
                  <a:pt x="10892905" y="4631365"/>
                </a:lnTo>
                <a:lnTo>
                  <a:pt x="10892905" y="1965657"/>
                </a:lnTo>
                <a:lnTo>
                  <a:pt x="5773993" y="1965657"/>
                </a:lnTo>
                <a:lnTo>
                  <a:pt x="5773993" y="4631365"/>
                </a:lnTo>
                <a:lnTo>
                  <a:pt x="5118912" y="4631365"/>
                </a:lnTo>
                <a:lnTo>
                  <a:pt x="5118912" y="1965657"/>
                </a:lnTo>
                <a:lnTo>
                  <a:pt x="0" y="1965657"/>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5B9DBB42-C0AF-BA88-3E44-5D81D046853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2" name="Footer Placeholder 11">
            <a:extLst>
              <a:ext uri="{FF2B5EF4-FFF2-40B4-BE49-F238E27FC236}">
                <a16:creationId xmlns:a16="http://schemas.microsoft.com/office/drawing/2014/main" id="{60BB105E-34AD-3B20-BA4B-F2896C2BFBA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a:extLst>
              <a:ext uri="{FF2B5EF4-FFF2-40B4-BE49-F238E27FC236}">
                <a16:creationId xmlns:a16="http://schemas.microsoft.com/office/drawing/2014/main" id="{81B6C343-7B00-3AEC-3ED2-31008434666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D501290A-034A-F4BD-B23D-0BCD0540BB4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FF4A16E-398B-0ACC-EC1B-8E5E2D87295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0" name="Footer Placeholder 9">
            <a:extLst>
              <a:ext uri="{FF2B5EF4-FFF2-40B4-BE49-F238E27FC236}">
                <a16:creationId xmlns:a16="http://schemas.microsoft.com/office/drawing/2014/main" id="{CFCDBD04-BDA1-3ED9-D460-DCB6842CE34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rot="16200000">
            <a:off x="-678794" y="4213707"/>
            <a:ext cx="2194560" cy="283464"/>
          </a:xfrm>
          <a:prstGeom prst="rect">
            <a:avLst/>
          </a:prstGeom>
        </p:spPr>
        <p:txBody>
          <a:bodyPr vert="horz" lIns="91440" tIns="45720" rIns="91440" bIns="45720" rtlCol="0" anchor="ctr"/>
          <a:lstStyle>
            <a:lvl1pPr algn="l">
              <a:defRPr sz="1600" b="1" cap="all" baseline="0">
                <a:solidFill>
                  <a:schemeClr val="tx1"/>
                </a:solidFill>
                <a:latin typeface="+mj-lt"/>
              </a:defRPr>
            </a:lvl1pPr>
          </a:lstStyle>
          <a:p>
            <a:r>
              <a:rPr lang="en-US" dirty="0"/>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hf sldNum="0" hdr="0" dt="0"/>
  <p:txStyles>
    <p:titleStyle>
      <a:lvl1pPr algn="l" defTabSz="914400" rtl="0" eaLnBrk="1" latinLnBrk="0" hangingPunct="1">
        <a:lnSpc>
          <a:spcPct val="90000"/>
        </a:lnSpc>
        <a:spcBef>
          <a:spcPct val="0"/>
        </a:spcBef>
        <a:buNone/>
        <a:defRPr sz="4400" b="1" i="0" kern="1200" cap="all" spc="-150" baseline="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0+ Wheelchair Airport Physical Impairment Men Stock Photos, Pictures &amp;  Royalty-Free Images - iStock">
            <a:extLst>
              <a:ext uri="{FF2B5EF4-FFF2-40B4-BE49-F238E27FC236}">
                <a16:creationId xmlns:a16="http://schemas.microsoft.com/office/drawing/2014/main" id="{E672575D-017F-DA78-F3B2-23F720FB8657}"/>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11745" b="11745"/>
          <a:stretch>
            <a:fillRect/>
          </a:stretch>
        </p:blipFill>
        <p:spPr bwMode="auto">
          <a:xfrm>
            <a:off x="944077" y="-567891"/>
            <a:ext cx="14558652" cy="74258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200" y="2655077"/>
            <a:ext cx="6548438" cy="2831323"/>
          </a:xfrm>
          <a:solidFill>
            <a:schemeClr val="bg1"/>
          </a:solidFill>
        </p:spPr>
        <p:txBody>
          <a:bodyPr/>
          <a:lstStyle/>
          <a:p>
            <a:r>
              <a:rPr lang="en-US" sz="4000" dirty="0"/>
              <a:t>Analysis of Airport Complaints from Individuals with Disabilities</a:t>
            </a:r>
          </a:p>
        </p:txBody>
      </p:sp>
      <p:sp>
        <p:nvSpPr>
          <p:cNvPr id="25" name="Footer Placeholder 24">
            <a:extLst>
              <a:ext uri="{FF2B5EF4-FFF2-40B4-BE49-F238E27FC236}">
                <a16:creationId xmlns:a16="http://schemas.microsoft.com/office/drawing/2014/main" id="{3F7055B0-9500-81D7-4599-E0360F026897}"/>
              </a:ext>
            </a:extLst>
          </p:cNvPr>
          <p:cNvSpPr>
            <a:spLocks noGrp="1"/>
          </p:cNvSpPr>
          <p:nvPr>
            <p:ph type="ftr" sz="quarter" idx="17"/>
          </p:nvPr>
        </p:nvSpPr>
        <p:spPr>
          <a:xfrm rot="16200000">
            <a:off x="-1076987" y="4149061"/>
            <a:ext cx="2990945" cy="283464"/>
          </a:xfrm>
        </p:spPr>
        <p:txBody>
          <a:bodyPr/>
          <a:lstStyle/>
          <a:p>
            <a:r>
              <a:rPr lang="en-US" sz="1200" dirty="0"/>
              <a:t>American Association of People with Disabilities </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5486400"/>
            <a:ext cx="6548438" cy="1371600"/>
          </a:xfrm>
          <a:solidFill>
            <a:schemeClr val="bg1"/>
          </a:solidFill>
        </p:spPr>
        <p:txBody>
          <a:bodyPr>
            <a:normAutofit/>
          </a:bodyPr>
          <a:lstStyle/>
          <a:p>
            <a:r>
              <a:rPr lang="en-US" dirty="0"/>
              <a:t>Key Insights and Recommendations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9B086-CB8F-E32D-7ECA-1A9347CF15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A52BE3-6865-9611-E914-9FFAE2FFAD0E}"/>
              </a:ext>
            </a:extLst>
          </p:cNvPr>
          <p:cNvSpPr>
            <a:spLocks noGrp="1"/>
          </p:cNvSpPr>
          <p:nvPr>
            <p:ph type="title"/>
          </p:nvPr>
        </p:nvSpPr>
        <p:spPr>
          <a:xfrm>
            <a:off x="1122148" y="0"/>
            <a:ext cx="3558320" cy="1189630"/>
          </a:xfrm>
          <a:solidFill>
            <a:schemeClr val="bg1"/>
          </a:solidFill>
        </p:spPr>
        <p:txBody>
          <a:bodyPr>
            <a:normAutofit/>
          </a:bodyPr>
          <a:lstStyle/>
          <a:p>
            <a:pPr algn="l"/>
            <a:r>
              <a:rPr lang="en-US" dirty="0"/>
              <a:t>Conclusion</a:t>
            </a:r>
          </a:p>
        </p:txBody>
      </p:sp>
      <p:sp>
        <p:nvSpPr>
          <p:cNvPr id="6" name="Text Placeholder 5">
            <a:extLst>
              <a:ext uri="{FF2B5EF4-FFF2-40B4-BE49-F238E27FC236}">
                <a16:creationId xmlns:a16="http://schemas.microsoft.com/office/drawing/2014/main" id="{23CCDFD3-077B-CC0D-9A90-D31BE68ABE7D}"/>
              </a:ext>
            </a:extLst>
          </p:cNvPr>
          <p:cNvSpPr>
            <a:spLocks noGrp="1"/>
          </p:cNvSpPr>
          <p:nvPr>
            <p:ph type="body" sz="quarter" idx="11"/>
          </p:nvPr>
        </p:nvSpPr>
        <p:spPr>
          <a:xfrm>
            <a:off x="1122148" y="1155032"/>
            <a:ext cx="3558320" cy="5702968"/>
          </a:xfrm>
          <a:solidFill>
            <a:schemeClr val="bg1"/>
          </a:solidFill>
        </p:spPr>
        <p:txBody>
          <a:bodyPr>
            <a:normAutofit/>
          </a:bodyPr>
          <a:lstStyle/>
          <a:p>
            <a:pPr algn="l">
              <a:lnSpc>
                <a:spcPct val="120000"/>
              </a:lnSpc>
              <a:spcBef>
                <a:spcPts val="600"/>
              </a:spcBef>
            </a:pPr>
            <a:r>
              <a:rPr lang="en-US" b="1" dirty="0"/>
              <a:t>Summary of Key Insights:</a:t>
            </a:r>
          </a:p>
          <a:p>
            <a:pPr marL="171450" indent="-171450" algn="l">
              <a:lnSpc>
                <a:spcPct val="120000"/>
              </a:lnSpc>
              <a:spcBef>
                <a:spcPts val="600"/>
              </a:spcBef>
              <a:buFont typeface="Arial" panose="020B0604020202020204" pitchFamily="34" charset="0"/>
              <a:buChar char="•"/>
            </a:pPr>
            <a:r>
              <a:rPr lang="en-US" b="1" dirty="0"/>
              <a:t>Identified critical trends in complaints and specific challenges at major airports.</a:t>
            </a:r>
          </a:p>
          <a:p>
            <a:pPr marL="171450" indent="-171450" algn="l">
              <a:lnSpc>
                <a:spcPct val="120000"/>
              </a:lnSpc>
              <a:spcBef>
                <a:spcPts val="600"/>
              </a:spcBef>
              <a:buFont typeface="Arial" panose="020B0604020202020204" pitchFamily="34" charset="0"/>
              <a:buChar char="•"/>
            </a:pPr>
            <a:r>
              <a:rPr lang="en-US" b="1" dirty="0"/>
              <a:t>Highlighted the need for targeted improvements to enhance the travel experience for individuals with disabilities.</a:t>
            </a:r>
          </a:p>
          <a:p>
            <a:pPr algn="l">
              <a:lnSpc>
                <a:spcPct val="120000"/>
              </a:lnSpc>
              <a:spcBef>
                <a:spcPts val="600"/>
              </a:spcBef>
            </a:pPr>
            <a:r>
              <a:rPr lang="en-US" b="1" dirty="0"/>
              <a:t>TSA, Airports, and Airlines – Take Action: </a:t>
            </a:r>
          </a:p>
          <a:p>
            <a:pPr marL="171450" indent="-171450" algn="l">
              <a:lnSpc>
                <a:spcPct val="120000"/>
              </a:lnSpc>
              <a:spcBef>
                <a:spcPts val="600"/>
              </a:spcBef>
              <a:buFont typeface="Arial" panose="020B0604020202020204" pitchFamily="34" charset="0"/>
              <a:buChar char="•"/>
            </a:pPr>
            <a:r>
              <a:rPr lang="en-US" b="1" dirty="0"/>
              <a:t>Collaborate to implement enhanced accessibility measures and </a:t>
            </a:r>
            <a:r>
              <a:rPr lang="en-US" b="1" dirty="0" err="1"/>
              <a:t>policies.Next</a:t>
            </a:r>
            <a:r>
              <a:rPr lang="en-US" b="1" dirty="0"/>
              <a:t> Steps:</a:t>
            </a:r>
          </a:p>
          <a:p>
            <a:pPr marL="171450" indent="-171450" algn="l">
              <a:lnSpc>
                <a:spcPct val="120000"/>
              </a:lnSpc>
              <a:spcBef>
                <a:spcPts val="600"/>
              </a:spcBef>
              <a:buFont typeface="Arial" panose="020B0604020202020204" pitchFamily="34" charset="0"/>
              <a:buChar char="•"/>
            </a:pPr>
            <a:r>
              <a:rPr lang="en-US" b="1" dirty="0"/>
              <a:t>Engage in immediate accessibility audits and staff training </a:t>
            </a:r>
            <a:r>
              <a:rPr lang="en-US" b="1" dirty="0" err="1"/>
              <a:t>initiatives.Establish</a:t>
            </a:r>
            <a:r>
              <a:rPr lang="en-US" b="1" dirty="0"/>
              <a:t> ongoing communication channels for feedback from travelers with disabilities.</a:t>
            </a:r>
          </a:p>
          <a:p>
            <a:pPr marL="171450" indent="-171450" algn="l">
              <a:lnSpc>
                <a:spcPct val="120000"/>
              </a:lnSpc>
              <a:spcBef>
                <a:spcPts val="600"/>
              </a:spcBef>
              <a:buFont typeface="Arial" panose="020B0604020202020204" pitchFamily="34" charset="0"/>
              <a:buChar char="•"/>
            </a:pPr>
            <a:r>
              <a:rPr lang="en-US" b="1" dirty="0"/>
              <a:t>Let’s Work Together: We invite your feedback and partnership to create actionable solutions that ensure equitable travel for all.</a:t>
            </a:r>
            <a:endParaRPr lang="en-US" dirty="0"/>
          </a:p>
        </p:txBody>
      </p:sp>
      <p:sp>
        <p:nvSpPr>
          <p:cNvPr id="8" name="Footer Placeholder 1">
            <a:extLst>
              <a:ext uri="{FF2B5EF4-FFF2-40B4-BE49-F238E27FC236}">
                <a16:creationId xmlns:a16="http://schemas.microsoft.com/office/drawing/2014/main" id="{A96C6E3A-A41C-E8ED-3F23-6FDE62372EF3}"/>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pic>
        <p:nvPicPr>
          <p:cNvPr id="10242" name="Picture 2" descr="Vogue Williams hobbles through the airport on crutches | Daily Mail Online">
            <a:extLst>
              <a:ext uri="{FF2B5EF4-FFF2-40B4-BE49-F238E27FC236}">
                <a16:creationId xmlns:a16="http://schemas.microsoft.com/office/drawing/2014/main" id="{53E6425D-F278-7AE8-076D-350D9B6B6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777" y="-505328"/>
            <a:ext cx="6638223" cy="995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4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a:xfrm>
            <a:off x="839788" y="987426"/>
            <a:ext cx="3932237" cy="1868896"/>
          </a:xfrm>
        </p:spPr>
        <p:txBody>
          <a:bodyPr anchor="b">
            <a:normAutofit fontScale="90000"/>
          </a:bodyPr>
          <a:lstStyle/>
          <a:p>
            <a:r>
              <a:rPr lang="en-US" sz="4100" dirty="0"/>
              <a:t>Overview of the Presentation:</a:t>
            </a:r>
          </a:p>
        </p:txBody>
      </p:sp>
      <p:sp>
        <p:nvSpPr>
          <p:cNvPr id="4" name="Rectangle 2">
            <a:extLst>
              <a:ext uri="{FF2B5EF4-FFF2-40B4-BE49-F238E27FC236}">
                <a16:creationId xmlns:a16="http://schemas.microsoft.com/office/drawing/2014/main" id="{F293D963-E269-72DC-B586-40BF457D0B07}"/>
              </a:ext>
            </a:extLst>
          </p:cNvPr>
          <p:cNvSpPr>
            <a:spLocks noGrp="1" noChangeArrowheads="1"/>
          </p:cNvSpPr>
          <p:nvPr>
            <p:ph type="body" sz="half" idx="2"/>
          </p:nvPr>
        </p:nvSpPr>
        <p:spPr bwMode="auto">
          <a:xfrm>
            <a:off x="839788" y="2856322"/>
            <a:ext cx="3932237" cy="30126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This presentation analyzes data on airport complaints from individuals with disabilities.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It aims to highlight key findings, identify areas for improvement, and propose actionable recommendations for TSA, airports, and airlines.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Importance:</a:t>
            </a:r>
            <a:r>
              <a:rPr kumimoji="0" lang="en-US" altLang="en-US" b="0" i="0" u="none" strike="noStrike" cap="none" normalizeH="0" baseline="0" dirty="0">
                <a:ln>
                  <a:noFill/>
                </a:ln>
                <a:effectLst/>
              </a:rPr>
              <a:t> Addressing these complaints is crucial for ensuring equitable travel experiences for all passengers. </a:t>
            </a:r>
          </a:p>
        </p:txBody>
      </p:sp>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idx="11"/>
          </p:nvPr>
        </p:nvPicPr>
        <p:blipFill>
          <a:blip r:embed="rId3"/>
          <a:srcRect l="7891" r="7891"/>
          <a:stretch/>
        </p:blipFill>
        <p:spPr>
          <a:xfrm>
            <a:off x="5180045" y="987426"/>
            <a:ext cx="6172133" cy="4873625"/>
          </a:xfrm>
          <a:noFill/>
        </p:spPr>
      </p:pic>
      <p:sp>
        <p:nvSpPr>
          <p:cNvPr id="2" name="Footer Placeholder 1">
            <a:extLst>
              <a:ext uri="{FF2B5EF4-FFF2-40B4-BE49-F238E27FC236}">
                <a16:creationId xmlns:a16="http://schemas.microsoft.com/office/drawing/2014/main" id="{95F24DE8-D74B-78F2-837F-35A04A5C7123}"/>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a:xfrm>
            <a:off x="839788" y="987426"/>
            <a:ext cx="3932237" cy="1868896"/>
          </a:xfrm>
        </p:spPr>
        <p:txBody>
          <a:bodyPr anchor="b">
            <a:normAutofit/>
          </a:bodyPr>
          <a:lstStyle/>
          <a:p>
            <a:r>
              <a:rPr lang="en-US" sz="3100" dirty="0"/>
              <a:t>Geographic Distribution of Complaints</a:t>
            </a:r>
            <a:br>
              <a:rPr lang="en-US" sz="3100" spc="-300" dirty="0"/>
            </a:br>
            <a:endParaRPr lang="en-US" sz="3100" dirty="0"/>
          </a:p>
        </p:txBody>
      </p:sp>
      <p:pic>
        <p:nvPicPr>
          <p:cNvPr id="6" name="Picture Placeholder 5">
            <a:extLst>
              <a:ext uri="{FF2B5EF4-FFF2-40B4-BE49-F238E27FC236}">
                <a16:creationId xmlns:a16="http://schemas.microsoft.com/office/drawing/2014/main" id="{3186C16E-95FD-F872-BB36-C4F5B6DA1412}"/>
              </a:ext>
            </a:extLst>
          </p:cNvPr>
          <p:cNvPicPr>
            <a:picLocks noGrp="1" noChangeAspect="1"/>
          </p:cNvPicPr>
          <p:nvPr>
            <p:ph idx="1"/>
          </p:nvPr>
        </p:nvPicPr>
        <p:blipFill>
          <a:blip r:embed="rId3"/>
          <a:srcRect l="11295" r="22325"/>
          <a:stretch/>
        </p:blipFill>
        <p:spPr>
          <a:xfrm>
            <a:off x="4772025" y="987425"/>
            <a:ext cx="6994859" cy="4873625"/>
          </a:xfrm>
          <a:noFill/>
        </p:spPr>
      </p:pic>
      <p:sp>
        <p:nvSpPr>
          <p:cNvPr id="15" name="Text Placeholder 14">
            <a:extLst>
              <a:ext uri="{FF2B5EF4-FFF2-40B4-BE49-F238E27FC236}">
                <a16:creationId xmlns:a16="http://schemas.microsoft.com/office/drawing/2014/main" id="{BD5253D3-376F-F247-863E-0A946AC774A9}"/>
              </a:ext>
            </a:extLst>
          </p:cNvPr>
          <p:cNvSpPr>
            <a:spLocks noGrp="1"/>
          </p:cNvSpPr>
          <p:nvPr>
            <p:ph type="body" sz="half" idx="2"/>
          </p:nvPr>
        </p:nvSpPr>
        <p:spPr>
          <a:xfrm>
            <a:off x="839788" y="2856322"/>
            <a:ext cx="3932237" cy="3012666"/>
          </a:xfrm>
        </p:spPr>
        <p:txBody>
          <a:bodyPr>
            <a:normAutofit/>
          </a:bodyPr>
          <a:lstStyle/>
          <a:p>
            <a:r>
              <a:rPr lang="en-US" b="1" dirty="0"/>
              <a:t>States with the Most Complaints:</a:t>
            </a:r>
            <a:r>
              <a:rPr lang="en-US" dirty="0"/>
              <a:t> </a:t>
            </a:r>
            <a:br>
              <a:rPr lang="en-US" dirty="0"/>
            </a:br>
            <a:r>
              <a:rPr lang="en-US" dirty="0"/>
              <a:t>Florida, New York, California, Texas. </a:t>
            </a:r>
            <a:br>
              <a:rPr lang="en-US" dirty="0"/>
            </a:br>
            <a:br>
              <a:rPr lang="en-US" dirty="0"/>
            </a:br>
            <a:r>
              <a:rPr lang="en-US" dirty="0"/>
              <a:t>These states host multiple large airports, leading to a higher volume of travelers and, consequently, more complaints.</a:t>
            </a:r>
          </a:p>
        </p:txBody>
      </p:sp>
      <p:sp>
        <p:nvSpPr>
          <p:cNvPr id="7" name="Footer Placeholder 1">
            <a:extLst>
              <a:ext uri="{FF2B5EF4-FFF2-40B4-BE49-F238E27FC236}">
                <a16:creationId xmlns:a16="http://schemas.microsoft.com/office/drawing/2014/main" id="{CB91D1A7-F4E2-575A-2019-CEA36D14647E}"/>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12966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sz="half" idx="2"/>
          </p:nvPr>
        </p:nvPicPr>
        <p:blipFill>
          <a:blip r:embed="rId3"/>
          <a:srcRect l="26703" t="15942" r="10427" b="14585"/>
          <a:stretch/>
        </p:blipFill>
        <p:spPr>
          <a:xfrm>
            <a:off x="6194427" y="-1"/>
            <a:ext cx="6035506" cy="6858001"/>
          </a:xfrm>
          <a:noFill/>
        </p:spPr>
      </p:pic>
      <p:pic>
        <p:nvPicPr>
          <p:cNvPr id="9" name="Picture 8">
            <a:extLst>
              <a:ext uri="{FF2B5EF4-FFF2-40B4-BE49-F238E27FC236}">
                <a16:creationId xmlns:a16="http://schemas.microsoft.com/office/drawing/2014/main" id="{7E6D0126-8DDF-0C73-31F7-7B9DC640DFCD}"/>
              </a:ext>
            </a:extLst>
          </p:cNvPr>
          <p:cNvPicPr>
            <a:picLocks noChangeAspect="1"/>
          </p:cNvPicPr>
          <p:nvPr/>
        </p:nvPicPr>
        <p:blipFill>
          <a:blip r:embed="rId4"/>
          <a:srcRect l="1084" t="1" r="9970" b="1"/>
          <a:stretch/>
        </p:blipFill>
        <p:spPr>
          <a:xfrm>
            <a:off x="794084" y="2784107"/>
            <a:ext cx="5120774" cy="3684588"/>
          </a:xfrm>
          <a:prstGeom prst="rect">
            <a:avLst/>
          </a:prstGeom>
          <a:noFill/>
        </p:spPr>
      </p:pic>
      <p:sp>
        <p:nvSpPr>
          <p:cNvPr id="4" name="Footer Placeholder 1">
            <a:extLst>
              <a:ext uri="{FF2B5EF4-FFF2-40B4-BE49-F238E27FC236}">
                <a16:creationId xmlns:a16="http://schemas.microsoft.com/office/drawing/2014/main" id="{5A24DC6D-88E4-0473-DA48-BB9EA4191D4D}"/>
              </a:ext>
            </a:extLst>
          </p:cNvPr>
          <p:cNvSpPr>
            <a:spLocks noGrp="1"/>
          </p:cNvSpPr>
          <p:nvPr>
            <p:ph type="ftr" sz="quarter" idx="17"/>
          </p:nvPr>
        </p:nvSpPr>
        <p:spPr>
          <a:xfrm rot="16200000">
            <a:off x="-849645" y="4225728"/>
            <a:ext cx="2536263" cy="283464"/>
          </a:xfrm>
        </p:spPr>
        <p:txBody>
          <a:bodyPr anchor="ctr">
            <a:noAutofit/>
          </a:bodyPr>
          <a:lstStyle/>
          <a:p>
            <a:pPr>
              <a:lnSpc>
                <a:spcPct val="90000"/>
              </a:lnSpc>
              <a:spcAft>
                <a:spcPts val="600"/>
              </a:spcAft>
            </a:pPr>
            <a:r>
              <a:rPr lang="en-US" sz="1200" dirty="0"/>
              <a:t>American Association of People with Disabilities </a:t>
            </a:r>
          </a:p>
        </p:txBody>
      </p:sp>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839788" y="365125"/>
            <a:ext cx="10515600" cy="1325563"/>
          </a:xfrm>
          <a:solidFill>
            <a:schemeClr val="bg1"/>
          </a:solidFill>
        </p:spPr>
        <p:txBody>
          <a:bodyPr anchor="ctr">
            <a:normAutofit/>
          </a:bodyPr>
          <a:lstStyle/>
          <a:p>
            <a:r>
              <a:rPr lang="en-US" b="1" dirty="0"/>
              <a:t>Overall Complaint Trends</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idx="1"/>
          </p:nvPr>
        </p:nvSpPr>
        <p:spPr>
          <a:xfrm>
            <a:off x="839788" y="1681163"/>
            <a:ext cx="8482279" cy="823912"/>
          </a:xfrm>
          <a:solidFill>
            <a:schemeClr val="bg1"/>
          </a:solidFill>
        </p:spPr>
        <p:txBody>
          <a:bodyPr anchor="b">
            <a:normAutofit/>
          </a:bodyPr>
          <a:lstStyle/>
          <a:p>
            <a:pPr marL="0" indent="0">
              <a:buNone/>
            </a:pPr>
            <a:r>
              <a:rPr lang="en-US" sz="1000" dirty="0"/>
              <a:t>If the trends in California, Florida, New York, and Texas were due to high traffic, we would expect complaints to show higher in these states when looking at overall complaints, however, when we look at overall complaints, the states that have the most frequent complaints are New Jersey, Illinois, Colorado, Georgia.  This means there is a systemic issue at the California, Florida, New York, and Texas airports when it comes to serving our disabled citizens.</a:t>
            </a:r>
          </a:p>
        </p:txBody>
      </p:sp>
    </p:spTree>
    <p:extLst>
      <p:ext uri="{BB962C8B-B14F-4D97-AF65-F5344CB8AC3E}">
        <p14:creationId xmlns:p14="http://schemas.microsoft.com/office/powerpoint/2010/main" val="39570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FA6145-FC08-9739-C688-B9C01318DB1D}"/>
              </a:ext>
            </a:extLst>
          </p:cNvPr>
          <p:cNvPicPr>
            <a:picLocks noChangeAspect="1"/>
          </p:cNvPicPr>
          <p:nvPr/>
        </p:nvPicPr>
        <p:blipFill>
          <a:blip r:embed="rId3"/>
          <a:stretch>
            <a:fillRect/>
          </a:stretch>
        </p:blipFill>
        <p:spPr>
          <a:xfrm>
            <a:off x="885961" y="2657067"/>
            <a:ext cx="9231795" cy="4200933"/>
          </a:xfrm>
          <a:prstGeom prst="rect">
            <a:avLst/>
          </a:prstGeom>
        </p:spPr>
      </p:pic>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a:xfrm>
            <a:off x="1328737" y="786810"/>
            <a:ext cx="5052812" cy="1395208"/>
          </a:xfrm>
        </p:spPr>
        <p:txBody>
          <a:bodyPr>
            <a:noAutofit/>
          </a:bodyPr>
          <a:lstStyle/>
          <a:p>
            <a:r>
              <a:rPr lang="en-US" sz="3200" b="1" dirty="0"/>
              <a:t>Breakdown of Disability Complaints</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a:xfrm>
            <a:off x="5501858" y="786811"/>
            <a:ext cx="5572007" cy="1619506"/>
          </a:xfrm>
          <a:solidFill>
            <a:schemeClr val="bg1"/>
          </a:solidFill>
        </p:spPr>
        <p:txBody>
          <a:bodyPr>
            <a:normAutofit lnSpcReduction="10000"/>
          </a:bodyPr>
          <a:lstStyle/>
          <a:p>
            <a:pPr marL="0" indent="0">
              <a:buNone/>
            </a:pPr>
            <a:r>
              <a:rPr lang="en-US" b="1" dirty="0"/>
              <a:t>Most Common Complaints:</a:t>
            </a:r>
          </a:p>
          <a:p>
            <a:pPr>
              <a:buFont typeface="Arial" panose="020B0604020202020204" pitchFamily="34" charset="0"/>
              <a:buChar char="•"/>
            </a:pPr>
            <a:r>
              <a:rPr lang="en-US" b="1" dirty="0"/>
              <a:t>Mobility Issues:</a:t>
            </a:r>
            <a:r>
              <a:rPr lang="en-US" dirty="0"/>
              <a:t> Challenges faced by travelers using wheelchairs, scooters, or those with other mobility impairments.</a:t>
            </a:r>
          </a:p>
          <a:p>
            <a:pPr>
              <a:buFont typeface="Arial" panose="020B0604020202020204" pitchFamily="34" charset="0"/>
              <a:buChar char="•"/>
            </a:pPr>
            <a:r>
              <a:rPr lang="en-US" b="1" dirty="0"/>
              <a:t>Medication and Medical Supply Complaints:</a:t>
            </a:r>
            <a:r>
              <a:rPr lang="en-US" dirty="0"/>
              <a:t> Difficulties in traveling with necessary medical items.</a:t>
            </a:r>
          </a:p>
        </p:txBody>
      </p:sp>
      <p:sp>
        <p:nvSpPr>
          <p:cNvPr id="3" name="Footer Placeholder 1">
            <a:extLst>
              <a:ext uri="{FF2B5EF4-FFF2-40B4-BE49-F238E27FC236}">
                <a16:creationId xmlns:a16="http://schemas.microsoft.com/office/drawing/2014/main" id="{7F826DD2-7B10-90DE-1721-DAA053A0249A}"/>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a:xfrm>
            <a:off x="838200" y="365125"/>
            <a:ext cx="8075798" cy="1325563"/>
          </a:xfrm>
          <a:solidFill>
            <a:schemeClr val="bg1"/>
          </a:solidFill>
        </p:spPr>
        <p:txBody>
          <a:bodyPr/>
          <a:lstStyle/>
          <a:p>
            <a:r>
              <a:rPr lang="en-US" dirty="0"/>
              <a:t>Airport-Specific Findings</a:t>
            </a:r>
          </a:p>
        </p:txBody>
      </p:sp>
      <p:sp>
        <p:nvSpPr>
          <p:cNvPr id="3" name="Footer Placeholder 1">
            <a:extLst>
              <a:ext uri="{FF2B5EF4-FFF2-40B4-BE49-F238E27FC236}">
                <a16:creationId xmlns:a16="http://schemas.microsoft.com/office/drawing/2014/main" id="{4C4C5303-9002-4F15-ECEA-96272F1B8247}"/>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pic>
        <p:nvPicPr>
          <p:cNvPr id="12" name="Content Placeholder 11">
            <a:extLst>
              <a:ext uri="{FF2B5EF4-FFF2-40B4-BE49-F238E27FC236}">
                <a16:creationId xmlns:a16="http://schemas.microsoft.com/office/drawing/2014/main" id="{BC8A7BB4-CE9C-8587-CA95-B20B59A714D3}"/>
              </a:ext>
            </a:extLst>
          </p:cNvPr>
          <p:cNvPicPr>
            <a:picLocks noGrp="1" noChangeAspect="1"/>
          </p:cNvPicPr>
          <p:nvPr>
            <p:ph sz="half" idx="2"/>
          </p:nvPr>
        </p:nvPicPr>
        <p:blipFill>
          <a:blip r:embed="rId3"/>
          <a:srcRect l="5444" t="2197" r="1793"/>
          <a:stretch/>
        </p:blipFill>
        <p:spPr>
          <a:xfrm>
            <a:off x="838200" y="2066667"/>
            <a:ext cx="5101147" cy="4132180"/>
          </a:xfrm>
        </p:spPr>
      </p:pic>
      <p:pic>
        <p:nvPicPr>
          <p:cNvPr id="19" name="Content Placeholder 18">
            <a:extLst>
              <a:ext uri="{FF2B5EF4-FFF2-40B4-BE49-F238E27FC236}">
                <a16:creationId xmlns:a16="http://schemas.microsoft.com/office/drawing/2014/main" id="{E85BAA18-A8C3-35AB-E21C-14834B0E35FA}"/>
              </a:ext>
            </a:extLst>
          </p:cNvPr>
          <p:cNvPicPr>
            <a:picLocks noGrp="1" noChangeAspect="1"/>
          </p:cNvPicPr>
          <p:nvPr>
            <p:ph sz="quarter" idx="4"/>
          </p:nvPr>
        </p:nvPicPr>
        <p:blipFill>
          <a:blip r:embed="rId4"/>
          <a:srcRect t="612" r="1160"/>
          <a:stretch/>
        </p:blipFill>
        <p:spPr>
          <a:xfrm>
            <a:off x="6619583" y="2110575"/>
            <a:ext cx="5101147" cy="4132180"/>
          </a:xfrm>
        </p:spPr>
      </p:pic>
      <p:sp>
        <p:nvSpPr>
          <p:cNvPr id="26" name="TextBox 25">
            <a:extLst>
              <a:ext uri="{FF2B5EF4-FFF2-40B4-BE49-F238E27FC236}">
                <a16:creationId xmlns:a16="http://schemas.microsoft.com/office/drawing/2014/main" id="{E124F0A4-DA7E-26E8-A264-E0233BBD527F}"/>
              </a:ext>
            </a:extLst>
          </p:cNvPr>
          <p:cNvSpPr txBox="1"/>
          <p:nvPr/>
        </p:nvSpPr>
        <p:spPr>
          <a:xfrm>
            <a:off x="838200" y="1341448"/>
            <a:ext cx="8075798" cy="646331"/>
          </a:xfrm>
          <a:prstGeom prst="rect">
            <a:avLst/>
          </a:prstGeom>
          <a:solidFill>
            <a:schemeClr val="bg1"/>
          </a:solidFill>
        </p:spPr>
        <p:txBody>
          <a:bodyPr wrap="square">
            <a:spAutoFit/>
          </a:bodyPr>
          <a:lstStyle/>
          <a:p>
            <a:r>
              <a:rPr lang="en-US" dirty="0"/>
              <a:t>Notably, Orlando International Airport accounts for about 1/3 of all disability complaints in Florida from 2015 to 2024.</a:t>
            </a:r>
          </a:p>
        </p:txBody>
      </p:sp>
    </p:spTree>
    <p:extLst>
      <p:ext uri="{BB962C8B-B14F-4D97-AF65-F5344CB8AC3E}">
        <p14:creationId xmlns:p14="http://schemas.microsoft.com/office/powerpoint/2010/main" val="20053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DF1275CF-7A57-46B9-7D4B-FA95450F48FA}"/>
              </a:ext>
            </a:extLst>
          </p:cNvPr>
          <p:cNvPicPr>
            <a:picLocks noGrp="1" noChangeAspect="1"/>
          </p:cNvPicPr>
          <p:nvPr>
            <p:ph type="pic" sz="quarter" idx="13"/>
          </p:nvPr>
        </p:nvPicPr>
        <p:blipFill>
          <a:blip r:embed="rId3"/>
          <a:srcRect l="1" t="4711" r="-6039" b="9652"/>
          <a:stretch/>
        </p:blipFill>
        <p:spPr>
          <a:xfrm>
            <a:off x="831850" y="10"/>
            <a:ext cx="11360150" cy="6857990"/>
          </a:xfrm>
          <a:noFill/>
        </p:spPr>
      </p:pic>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1148373" y="1488558"/>
            <a:ext cx="5445858" cy="2704640"/>
          </a:xfrm>
        </p:spPr>
        <p:txBody>
          <a:bodyPr anchor="b">
            <a:normAutofit/>
          </a:bodyPr>
          <a:lstStyle/>
          <a:p>
            <a:r>
              <a:rPr lang="en-US" dirty="0"/>
              <a:t>National Complaint Overview</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idx="1"/>
          </p:nvPr>
        </p:nvSpPr>
        <p:spPr>
          <a:xfrm>
            <a:off x="1148373" y="4220187"/>
            <a:ext cx="5445858" cy="1223684"/>
          </a:xfrm>
        </p:spPr>
        <p:txBody>
          <a:bodyPr>
            <a:normAutofit lnSpcReduction="10000"/>
          </a:bodyPr>
          <a:lstStyle/>
          <a:p>
            <a:pPr marL="0" lvl="0" indent="0">
              <a:buNone/>
            </a:pPr>
            <a:r>
              <a:rPr lang="en-US" b="1" dirty="0"/>
              <a:t>Average Complaints:</a:t>
            </a:r>
            <a:r>
              <a:rPr lang="en-US" dirty="0"/>
              <a:t> Across U.S. airports, the median number of complaints per month is slightly over 1, suggesting that while issues exist, they may not be pervasive at all locations.</a:t>
            </a:r>
          </a:p>
        </p:txBody>
      </p:sp>
      <p:sp>
        <p:nvSpPr>
          <p:cNvPr id="16" name="Footer Placeholder 1">
            <a:extLst>
              <a:ext uri="{FF2B5EF4-FFF2-40B4-BE49-F238E27FC236}">
                <a16:creationId xmlns:a16="http://schemas.microsoft.com/office/drawing/2014/main" id="{8D67633A-C35B-9D1C-22DD-E7327155F1A0}"/>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675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A8E3B6D-73D3-0878-F098-ACAC9A29B893}"/>
              </a:ext>
            </a:extLst>
          </p:cNvPr>
          <p:cNvPicPr>
            <a:picLocks noGrp="1" noChangeAspect="1"/>
          </p:cNvPicPr>
          <p:nvPr>
            <p:ph type="pic" sz="quarter" idx="10"/>
          </p:nvPr>
        </p:nvPicPr>
        <p:blipFill>
          <a:blip r:embed="rId3"/>
          <a:stretch/>
        </p:blipFill>
        <p:spPr>
          <a:xfrm>
            <a:off x="6096000" y="1211580"/>
            <a:ext cx="6096000" cy="4434839"/>
          </a:xfrm>
          <a:noFill/>
        </p:spPr>
      </p:pic>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1328737" y="786810"/>
            <a:ext cx="4008437" cy="1395208"/>
          </a:xfrm>
        </p:spPr>
        <p:txBody>
          <a:bodyPr anchor="b">
            <a:normAutofit/>
          </a:bodyPr>
          <a:lstStyle/>
          <a:p>
            <a:r>
              <a:rPr lang="en-US" b="1" dirty="0"/>
              <a:t>Impact of COVID-19</a:t>
            </a:r>
          </a:p>
        </p:txBody>
      </p:sp>
      <p:sp>
        <p:nvSpPr>
          <p:cNvPr id="36" name="Text Placeholder 3">
            <a:extLst>
              <a:ext uri="{FF2B5EF4-FFF2-40B4-BE49-F238E27FC236}">
                <a16:creationId xmlns:a16="http://schemas.microsoft.com/office/drawing/2014/main" id="{FD7B1DA8-F260-B93C-8D01-B7DC499D257C}"/>
              </a:ext>
            </a:extLst>
          </p:cNvPr>
          <p:cNvSpPr>
            <a:spLocks noGrp="1"/>
          </p:cNvSpPr>
          <p:nvPr>
            <p:ph type="body" sz="quarter" idx="11"/>
          </p:nvPr>
        </p:nvSpPr>
        <p:spPr>
          <a:xfrm>
            <a:off x="1328738" y="2243926"/>
            <a:ext cx="4008437" cy="3874579"/>
          </a:xfrm>
        </p:spPr>
        <p:txBody>
          <a:bodyPr>
            <a:normAutofit fontScale="92500"/>
          </a:bodyPr>
          <a:lstStyle/>
          <a:p>
            <a:r>
              <a:rPr lang="en-US" dirty="0"/>
              <a:t>There was a noticeable increase in complaints leading up to 2020, suggesting growing awareness and possibly increasing challenges for travelers.</a:t>
            </a:r>
          </a:p>
          <a:p>
            <a:r>
              <a:rPr lang="en-US" dirty="0"/>
              <a:t>The COVID-19 pandemic likely altered travel patterns and accessibility, especially for those with disabilities, potentially impacting the volume of complaints.</a:t>
            </a:r>
          </a:p>
          <a:p>
            <a:r>
              <a:rPr lang="en-US" dirty="0"/>
              <a:t>Speculating on the numbers without COVID, we may have seen a continued rise in complaints based on previous trends.</a:t>
            </a:r>
          </a:p>
        </p:txBody>
      </p:sp>
      <p:sp>
        <p:nvSpPr>
          <p:cNvPr id="16" name="Footer Placeholder 1">
            <a:extLst>
              <a:ext uri="{FF2B5EF4-FFF2-40B4-BE49-F238E27FC236}">
                <a16:creationId xmlns:a16="http://schemas.microsoft.com/office/drawing/2014/main" id="{94D6D7C8-749F-A62F-5AE0-E9F74DF1F095}"/>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lying blind: Apps help visually impaired navigate airport">
            <a:extLst>
              <a:ext uri="{FF2B5EF4-FFF2-40B4-BE49-F238E27FC236}">
                <a16:creationId xmlns:a16="http://schemas.microsoft.com/office/drawing/2014/main" id="{EE2FDBB3-F14A-F82B-EF3F-8C2C49453BA9}"/>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t="4680" b="468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81990" y="2998270"/>
            <a:ext cx="3558320" cy="1189630"/>
          </a:xfrm>
          <a:solidFill>
            <a:schemeClr val="bg1"/>
          </a:solidFill>
        </p:spPr>
        <p:txBody>
          <a:bodyPr>
            <a:normAutofit fontScale="90000"/>
          </a:bodyPr>
          <a:lstStyle/>
          <a:p>
            <a:r>
              <a:rPr lang="en-US" dirty="0"/>
              <a:t>Recommendations for  TSA,  Airports,  &amp; Airlines</a:t>
            </a:r>
          </a:p>
        </p:txBody>
      </p:sp>
      <p:sp>
        <p:nvSpPr>
          <p:cNvPr id="6" name="Text Placeholder 5">
            <a:extLst>
              <a:ext uri="{FF2B5EF4-FFF2-40B4-BE49-F238E27FC236}">
                <a16:creationId xmlns:a16="http://schemas.microsoft.com/office/drawing/2014/main" id="{9D8A0347-95CC-4E7E-B5B8-92D48FB28F1A}"/>
              </a:ext>
            </a:extLst>
          </p:cNvPr>
          <p:cNvSpPr>
            <a:spLocks noGrp="1"/>
          </p:cNvSpPr>
          <p:nvPr>
            <p:ph type="body" sz="quarter" idx="11"/>
          </p:nvPr>
        </p:nvSpPr>
        <p:spPr>
          <a:xfrm>
            <a:off x="8281989" y="4176867"/>
            <a:ext cx="3558320" cy="2681133"/>
          </a:xfrm>
          <a:solidFill>
            <a:schemeClr val="bg1"/>
          </a:solidFill>
        </p:spPr>
        <p:txBody>
          <a:bodyPr>
            <a:normAutofit lnSpcReduction="10000"/>
          </a:bodyPr>
          <a:lstStyle/>
          <a:p>
            <a:pPr algn="l">
              <a:lnSpc>
                <a:spcPct val="120000"/>
              </a:lnSpc>
              <a:spcBef>
                <a:spcPts val="600"/>
              </a:spcBef>
            </a:pPr>
            <a:r>
              <a:rPr lang="en-US" b="1" dirty="0"/>
              <a:t>Immediate Actions:</a:t>
            </a:r>
          </a:p>
          <a:p>
            <a:pPr marL="171450" indent="-171450" algn="l">
              <a:lnSpc>
                <a:spcPct val="120000"/>
              </a:lnSpc>
              <a:spcBef>
                <a:spcPts val="600"/>
              </a:spcBef>
              <a:buFont typeface="Arial" panose="020B0604020202020204" pitchFamily="34" charset="0"/>
              <a:buChar char="•"/>
            </a:pPr>
            <a:r>
              <a:rPr lang="en-US" dirty="0"/>
              <a:t>Conduct accessibility audits at high-complaint airports to identify and rectify barriers.</a:t>
            </a:r>
          </a:p>
          <a:p>
            <a:pPr marL="171450" indent="-171450" algn="l">
              <a:lnSpc>
                <a:spcPct val="120000"/>
              </a:lnSpc>
              <a:spcBef>
                <a:spcPts val="600"/>
              </a:spcBef>
              <a:buFont typeface="Arial" panose="020B0604020202020204" pitchFamily="34" charset="0"/>
              <a:buChar char="•"/>
            </a:pPr>
            <a:r>
              <a:rPr lang="en-US" dirty="0"/>
              <a:t>Invest in comprehensive training programs for staff on disability awareness and customer service best practices.</a:t>
            </a:r>
          </a:p>
          <a:p>
            <a:pPr marL="171450" indent="-171450" algn="l">
              <a:lnSpc>
                <a:spcPct val="120000"/>
              </a:lnSpc>
              <a:spcBef>
                <a:spcPts val="600"/>
              </a:spcBef>
              <a:buFont typeface="Arial" panose="020B0604020202020204" pitchFamily="34" charset="0"/>
              <a:buChar char="•"/>
            </a:pPr>
            <a:r>
              <a:rPr lang="en-US" dirty="0"/>
              <a:t>Develop clear and transparent protocols for assisting travelers with mobility issues and medical supplies</a:t>
            </a:r>
          </a:p>
          <a:p>
            <a:pPr algn="l">
              <a:lnSpc>
                <a:spcPct val="120000"/>
              </a:lnSpc>
              <a:spcBef>
                <a:spcPts val="600"/>
              </a:spcBef>
            </a:pPr>
            <a:r>
              <a:rPr lang="en-US" dirty="0"/>
              <a:t>.</a:t>
            </a:r>
            <a:r>
              <a:rPr lang="en-US" b="1" dirty="0"/>
              <a:t>Long-term Goals: </a:t>
            </a:r>
          </a:p>
          <a:p>
            <a:pPr marL="171450" indent="-171450" algn="l">
              <a:lnSpc>
                <a:spcPct val="120000"/>
              </a:lnSpc>
              <a:spcBef>
                <a:spcPts val="600"/>
              </a:spcBef>
              <a:buFont typeface="Arial" panose="020B0604020202020204" pitchFamily="34" charset="0"/>
              <a:buChar char="•"/>
            </a:pPr>
            <a:r>
              <a:rPr lang="en-US" dirty="0"/>
              <a:t>Foster a culture of inclusivity that prioritizes the needs of all passengers.</a:t>
            </a:r>
          </a:p>
        </p:txBody>
      </p:sp>
      <p:sp>
        <p:nvSpPr>
          <p:cNvPr id="8" name="Footer Placeholder 1">
            <a:extLst>
              <a:ext uri="{FF2B5EF4-FFF2-40B4-BE49-F238E27FC236}">
                <a16:creationId xmlns:a16="http://schemas.microsoft.com/office/drawing/2014/main" id="{65E5F1D6-7930-DA1E-E806-F2CB46C6C438}"/>
              </a:ext>
            </a:extLst>
          </p:cNvPr>
          <p:cNvSpPr>
            <a:spLocks noGrp="1"/>
          </p:cNvSpPr>
          <p:nvPr>
            <p:ph type="ftr" sz="quarter" idx="17"/>
          </p:nvPr>
        </p:nvSpPr>
        <p:spPr>
          <a:xfrm rot="16200000">
            <a:off x="-842425" y="4117448"/>
            <a:ext cx="2521822" cy="283464"/>
          </a:xfrm>
        </p:spPr>
        <p:txBody>
          <a:bodyPr anchor="ctr">
            <a:noAutofit/>
          </a:bodyPr>
          <a:lstStyle/>
          <a:p>
            <a:r>
              <a:rPr lang="en-US" sz="1200" dirty="0"/>
              <a:t>American Association of People with Disabilities </a:t>
            </a:r>
          </a:p>
        </p:txBody>
      </p:sp>
    </p:spTree>
    <p:extLst>
      <p:ext uri="{BB962C8B-B14F-4D97-AF65-F5344CB8AC3E}">
        <p14:creationId xmlns:p14="http://schemas.microsoft.com/office/powerpoint/2010/main" val="279489262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vel Presentation_win32_v2" id="{1F3BE848-A059-4AF4-89B2-3C575AFD7A20}" vid="{A68E0537-505F-4C11-B0E8-DA8640CB4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5179A-B9B5-4229-BCDD-2E1CD5D34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88F49E-C42F-4822-8376-318FB5D7679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ED8A25-70CA-4AFB-A0DB-C391ACAAD2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presentation</Template>
  <TotalTime>108</TotalTime>
  <Words>613</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Gill Sans Nova Light</vt:lpstr>
      <vt:lpstr>Helvetica Light</vt:lpstr>
      <vt:lpstr>Office Theme</vt:lpstr>
      <vt:lpstr>Analysis of Airport Complaints from Individuals with Disabilities</vt:lpstr>
      <vt:lpstr>Overview of the Presentation:</vt:lpstr>
      <vt:lpstr>Geographic Distribution of Complaints </vt:lpstr>
      <vt:lpstr>Overall Complaint Trends</vt:lpstr>
      <vt:lpstr>Breakdown of Disability Complaints</vt:lpstr>
      <vt:lpstr>Airport-Specific Findings</vt:lpstr>
      <vt:lpstr>National Complaint Overview</vt:lpstr>
      <vt:lpstr>Impact of COVID-19</vt:lpstr>
      <vt:lpstr>Recommendations for  TSA,  Airports,  &amp; Airlines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Sammi Beard</dc:creator>
  <cp:lastModifiedBy>Sammi Beard</cp:lastModifiedBy>
  <cp:revision>1</cp:revision>
  <dcterms:created xsi:type="dcterms:W3CDTF">2024-11-04T00:50:58Z</dcterms:created>
  <dcterms:modified xsi:type="dcterms:W3CDTF">2024-11-04T02:39:29Z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