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0" r:id="rId6"/>
    <p:sldId id="261" r:id="rId7"/>
    <p:sldId id="262" r:id="rId8"/>
    <p:sldId id="263" r:id="rId9"/>
    <p:sldId id="264" r:id="rId10"/>
    <p:sldId id="282" r:id="rId11"/>
    <p:sldId id="283" r:id="rId12"/>
    <p:sldId id="265" r:id="rId13"/>
    <p:sldId id="266" r:id="rId14"/>
    <p:sldId id="267" r:id="rId15"/>
    <p:sldId id="279" r:id="rId16"/>
    <p:sldId id="284" r:id="rId17"/>
    <p:sldId id="285" r:id="rId18"/>
    <p:sldId id="289" r:id="rId19"/>
    <p:sldId id="269" r:id="rId20"/>
    <p:sldId id="268" r:id="rId21"/>
    <p:sldId id="270" r:id="rId22"/>
    <p:sldId id="271" r:id="rId23"/>
    <p:sldId id="272" r:id="rId24"/>
    <p:sldId id="273" r:id="rId25"/>
    <p:sldId id="286" r:id="rId26"/>
    <p:sldId id="274" r:id="rId27"/>
    <p:sldId id="275" r:id="rId28"/>
    <p:sldId id="281" r:id="rId29"/>
    <p:sldId id="276" r:id="rId30"/>
    <p:sldId id="277" r:id="rId31"/>
    <p:sldId id="278" r:id="rId32"/>
    <p:sldId id="287" r:id="rId33"/>
    <p:sldId id="288" r:id="rId34"/>
    <p:sldId id="280"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2661"/>
    <a:srgbClr val="7840A1"/>
    <a:srgbClr val="A04040"/>
    <a:srgbClr val="336600"/>
    <a:srgbClr val="D79D9D"/>
    <a:srgbClr val="E7C6BB"/>
    <a:srgbClr val="7FB47F"/>
    <a:srgbClr val="C9A448"/>
    <a:srgbClr val="1F77B4"/>
    <a:srgbClr val="853B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E992A-7829-4171-867D-58B09B6FF600}" v="5" dt="2024-03-03T05:38:15.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2" autoAdjust="0"/>
    <p:restoredTop sz="94632" autoAdjust="0"/>
  </p:normalViewPr>
  <p:slideViewPr>
    <p:cSldViewPr snapToGrid="0">
      <p:cViewPr varScale="1">
        <p:scale>
          <a:sx n="107" d="100"/>
          <a:sy n="107" d="100"/>
        </p:scale>
        <p:origin x="78"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85032-E2E6-437B-915A-162FF3F881DC}" type="doc">
      <dgm:prSet loTypeId="urn:microsoft.com/office/officeart/2005/8/layout/process5" loCatId="process" qsTypeId="urn:microsoft.com/office/officeart/2005/8/quickstyle/simple2" qsCatId="simple" csTypeId="urn:microsoft.com/office/officeart/2005/8/colors/accent6_2" csCatId="accent6"/>
      <dgm:spPr/>
      <dgm:t>
        <a:bodyPr/>
        <a:lstStyle/>
        <a:p>
          <a:endParaRPr lang="en-US"/>
        </a:p>
      </dgm:t>
    </dgm:pt>
    <dgm:pt modelId="{253D6CA2-A1D4-4DEC-8702-05E27BE28F36}">
      <dgm:prSet/>
      <dgm:spPr/>
      <dgm:t>
        <a:bodyPr/>
        <a:lstStyle/>
        <a:p>
          <a:r>
            <a:rPr lang="en-US" dirty="0"/>
            <a:t>Daenerys will lose the largest number of deaths associated with her name.</a:t>
          </a:r>
        </a:p>
      </dgm:t>
    </dgm:pt>
    <dgm:pt modelId="{723E24F3-AA54-488C-B646-624F8399281F}" type="parTrans" cxnId="{4A2078F0-9B21-488C-B3F5-A4246728BC9C}">
      <dgm:prSet/>
      <dgm:spPr/>
      <dgm:t>
        <a:bodyPr/>
        <a:lstStyle/>
        <a:p>
          <a:endParaRPr lang="en-US"/>
        </a:p>
      </dgm:t>
    </dgm:pt>
    <dgm:pt modelId="{040BA1BC-258F-4F23-9EC7-25FC336E7A1F}" type="sibTrans" cxnId="{4A2078F0-9B21-488C-B3F5-A4246728BC9C}">
      <dgm:prSet/>
      <dgm:spPr/>
      <dgm:t>
        <a:bodyPr/>
        <a:lstStyle/>
        <a:p>
          <a:endParaRPr lang="en-US"/>
        </a:p>
      </dgm:t>
    </dgm:pt>
    <dgm:pt modelId="{6C7BA9D6-AC78-42E4-BF5D-2199BA27A805}">
      <dgm:prSet/>
      <dgm:spPr/>
      <dgm:t>
        <a:bodyPr/>
        <a:lstStyle/>
        <a:p>
          <a:r>
            <a:rPr lang="en-US" dirty="0"/>
            <a:t>Cersei will have the most deaths on her hands.</a:t>
          </a:r>
        </a:p>
      </dgm:t>
    </dgm:pt>
    <dgm:pt modelId="{37796EBD-D690-4DEE-89B3-8C0F78F1845C}" type="parTrans" cxnId="{89733199-5BCB-4593-8DC3-A74839ECDA84}">
      <dgm:prSet/>
      <dgm:spPr/>
      <dgm:t>
        <a:bodyPr/>
        <a:lstStyle/>
        <a:p>
          <a:endParaRPr lang="en-US"/>
        </a:p>
      </dgm:t>
    </dgm:pt>
    <dgm:pt modelId="{F93218EC-BF82-47CE-B999-8D2EE50D62B7}" type="sibTrans" cxnId="{89733199-5BCB-4593-8DC3-A74839ECDA84}">
      <dgm:prSet/>
      <dgm:spPr/>
      <dgm:t>
        <a:bodyPr/>
        <a:lstStyle/>
        <a:p>
          <a:endParaRPr lang="en-US"/>
        </a:p>
      </dgm:t>
    </dgm:pt>
    <dgm:pt modelId="{8CF4E285-4311-4AF7-A7A7-7F072B7F22E9}">
      <dgm:prSet/>
      <dgm:spPr/>
      <dgm:t>
        <a:bodyPr/>
        <a:lstStyle/>
        <a:p>
          <a:r>
            <a:rPr lang="en-US"/>
            <a:t>Sword will be the most used weapon</a:t>
          </a:r>
        </a:p>
      </dgm:t>
    </dgm:pt>
    <dgm:pt modelId="{6114BD0B-A06B-49CB-B02F-F525918E36EA}" type="parTrans" cxnId="{4D817D0C-1F32-478F-AE2B-820EFB1ABD51}">
      <dgm:prSet/>
      <dgm:spPr/>
      <dgm:t>
        <a:bodyPr/>
        <a:lstStyle/>
        <a:p>
          <a:endParaRPr lang="en-US"/>
        </a:p>
      </dgm:t>
    </dgm:pt>
    <dgm:pt modelId="{FD4593A7-DBE8-4E66-88B8-0A14D733B3A3}" type="sibTrans" cxnId="{4D817D0C-1F32-478F-AE2B-820EFB1ABD51}">
      <dgm:prSet/>
      <dgm:spPr/>
      <dgm:t>
        <a:bodyPr/>
        <a:lstStyle/>
        <a:p>
          <a:endParaRPr lang="en-US"/>
        </a:p>
      </dgm:t>
    </dgm:pt>
    <dgm:pt modelId="{D5B68A1B-464C-4D5A-8CE2-E6FFF2D3C039}">
      <dgm:prSet/>
      <dgm:spPr/>
      <dgm:t>
        <a:bodyPr/>
        <a:lstStyle/>
        <a:p>
          <a:r>
            <a:rPr lang="en-US"/>
            <a:t>House of Lannister will have been responsible for more deaths than House of Stark and House of Targaryen</a:t>
          </a:r>
        </a:p>
      </dgm:t>
    </dgm:pt>
    <dgm:pt modelId="{5172F58E-9EAD-43EA-93B9-430BF5C0FDC1}" type="parTrans" cxnId="{5FD7FA09-01EF-425C-B76C-D52579989958}">
      <dgm:prSet/>
      <dgm:spPr/>
      <dgm:t>
        <a:bodyPr/>
        <a:lstStyle/>
        <a:p>
          <a:endParaRPr lang="en-US"/>
        </a:p>
      </dgm:t>
    </dgm:pt>
    <dgm:pt modelId="{76D17A50-0127-441F-A0A9-A9F19BA7AC6E}" type="sibTrans" cxnId="{5FD7FA09-01EF-425C-B76C-D52579989958}">
      <dgm:prSet/>
      <dgm:spPr/>
      <dgm:t>
        <a:bodyPr/>
        <a:lstStyle/>
        <a:p>
          <a:endParaRPr lang="en-US"/>
        </a:p>
      </dgm:t>
    </dgm:pt>
    <dgm:pt modelId="{35FBD350-A58A-4771-9198-64ED5ADF97F5}" type="pres">
      <dgm:prSet presAssocID="{FE385032-E2E6-437B-915A-162FF3F881DC}" presName="diagram" presStyleCnt="0">
        <dgm:presLayoutVars>
          <dgm:dir/>
          <dgm:resizeHandles val="exact"/>
        </dgm:presLayoutVars>
      </dgm:prSet>
      <dgm:spPr/>
    </dgm:pt>
    <dgm:pt modelId="{C3158F08-EE68-4CA3-8FFB-21F7E0990E40}" type="pres">
      <dgm:prSet presAssocID="{253D6CA2-A1D4-4DEC-8702-05E27BE28F36}" presName="node" presStyleLbl="node1" presStyleIdx="0" presStyleCnt="4">
        <dgm:presLayoutVars>
          <dgm:bulletEnabled val="1"/>
        </dgm:presLayoutVars>
      </dgm:prSet>
      <dgm:spPr/>
    </dgm:pt>
    <dgm:pt modelId="{5A0C5871-12BD-4F24-9658-E1649908DF74}" type="pres">
      <dgm:prSet presAssocID="{040BA1BC-258F-4F23-9EC7-25FC336E7A1F}" presName="sibTrans" presStyleLbl="sibTrans2D1" presStyleIdx="0" presStyleCnt="3"/>
      <dgm:spPr/>
    </dgm:pt>
    <dgm:pt modelId="{80B3285E-1D9C-4B20-BB58-C4A33A9FAD17}" type="pres">
      <dgm:prSet presAssocID="{040BA1BC-258F-4F23-9EC7-25FC336E7A1F}" presName="connectorText" presStyleLbl="sibTrans2D1" presStyleIdx="0" presStyleCnt="3"/>
      <dgm:spPr/>
    </dgm:pt>
    <dgm:pt modelId="{FF7A4410-AD27-4E50-BA42-CA9F57243BD3}" type="pres">
      <dgm:prSet presAssocID="{6C7BA9D6-AC78-42E4-BF5D-2199BA27A805}" presName="node" presStyleLbl="node1" presStyleIdx="1" presStyleCnt="4">
        <dgm:presLayoutVars>
          <dgm:bulletEnabled val="1"/>
        </dgm:presLayoutVars>
      </dgm:prSet>
      <dgm:spPr/>
    </dgm:pt>
    <dgm:pt modelId="{963E04B8-4A16-4B56-B069-7D80985E1763}" type="pres">
      <dgm:prSet presAssocID="{F93218EC-BF82-47CE-B999-8D2EE50D62B7}" presName="sibTrans" presStyleLbl="sibTrans2D1" presStyleIdx="1" presStyleCnt="3"/>
      <dgm:spPr/>
    </dgm:pt>
    <dgm:pt modelId="{1D060310-1D23-4B58-81A7-2BE9BEA1ACCB}" type="pres">
      <dgm:prSet presAssocID="{F93218EC-BF82-47CE-B999-8D2EE50D62B7}" presName="connectorText" presStyleLbl="sibTrans2D1" presStyleIdx="1" presStyleCnt="3"/>
      <dgm:spPr/>
    </dgm:pt>
    <dgm:pt modelId="{EA3A30B2-04A5-455E-91AB-E3E4AEBC9566}" type="pres">
      <dgm:prSet presAssocID="{8CF4E285-4311-4AF7-A7A7-7F072B7F22E9}" presName="node" presStyleLbl="node1" presStyleIdx="2" presStyleCnt="4">
        <dgm:presLayoutVars>
          <dgm:bulletEnabled val="1"/>
        </dgm:presLayoutVars>
      </dgm:prSet>
      <dgm:spPr/>
    </dgm:pt>
    <dgm:pt modelId="{16F7D3CA-8131-48DD-9F36-78B9BEADECFD}" type="pres">
      <dgm:prSet presAssocID="{FD4593A7-DBE8-4E66-88B8-0A14D733B3A3}" presName="sibTrans" presStyleLbl="sibTrans2D1" presStyleIdx="2" presStyleCnt="3"/>
      <dgm:spPr/>
    </dgm:pt>
    <dgm:pt modelId="{EE402D8C-15AB-4520-B585-F5F6C902B89B}" type="pres">
      <dgm:prSet presAssocID="{FD4593A7-DBE8-4E66-88B8-0A14D733B3A3}" presName="connectorText" presStyleLbl="sibTrans2D1" presStyleIdx="2" presStyleCnt="3"/>
      <dgm:spPr/>
    </dgm:pt>
    <dgm:pt modelId="{BBE90355-0247-47B8-A157-F2490A8F925D}" type="pres">
      <dgm:prSet presAssocID="{D5B68A1B-464C-4D5A-8CE2-E6FFF2D3C039}" presName="node" presStyleLbl="node1" presStyleIdx="3" presStyleCnt="4">
        <dgm:presLayoutVars>
          <dgm:bulletEnabled val="1"/>
        </dgm:presLayoutVars>
      </dgm:prSet>
      <dgm:spPr/>
    </dgm:pt>
  </dgm:ptLst>
  <dgm:cxnLst>
    <dgm:cxn modelId="{5FD7FA09-01EF-425C-B76C-D52579989958}" srcId="{FE385032-E2E6-437B-915A-162FF3F881DC}" destId="{D5B68A1B-464C-4D5A-8CE2-E6FFF2D3C039}" srcOrd="3" destOrd="0" parTransId="{5172F58E-9EAD-43EA-93B9-430BF5C0FDC1}" sibTransId="{76D17A50-0127-441F-A0A9-A9F19BA7AC6E}"/>
    <dgm:cxn modelId="{4D817D0C-1F32-478F-AE2B-820EFB1ABD51}" srcId="{FE385032-E2E6-437B-915A-162FF3F881DC}" destId="{8CF4E285-4311-4AF7-A7A7-7F072B7F22E9}" srcOrd="2" destOrd="0" parTransId="{6114BD0B-A06B-49CB-B02F-F525918E36EA}" sibTransId="{FD4593A7-DBE8-4E66-88B8-0A14D733B3A3}"/>
    <dgm:cxn modelId="{BB0BF829-CC1A-4AB4-B266-4AFE88633031}" type="presOf" srcId="{FE385032-E2E6-437B-915A-162FF3F881DC}" destId="{35FBD350-A58A-4771-9198-64ED5ADF97F5}" srcOrd="0" destOrd="0" presId="urn:microsoft.com/office/officeart/2005/8/layout/process5"/>
    <dgm:cxn modelId="{73A76833-9F34-46C9-8522-88C497B1DDD0}" type="presOf" srcId="{253D6CA2-A1D4-4DEC-8702-05E27BE28F36}" destId="{C3158F08-EE68-4CA3-8FFB-21F7E0990E40}" srcOrd="0" destOrd="0" presId="urn:microsoft.com/office/officeart/2005/8/layout/process5"/>
    <dgm:cxn modelId="{FC62AC46-9A81-4456-9E35-80540859CB31}" type="presOf" srcId="{040BA1BC-258F-4F23-9EC7-25FC336E7A1F}" destId="{5A0C5871-12BD-4F24-9658-E1649908DF74}" srcOrd="0" destOrd="0" presId="urn:microsoft.com/office/officeart/2005/8/layout/process5"/>
    <dgm:cxn modelId="{C5FA5A67-BCD7-476A-9B51-8BB279D1EE29}" type="presOf" srcId="{8CF4E285-4311-4AF7-A7A7-7F072B7F22E9}" destId="{EA3A30B2-04A5-455E-91AB-E3E4AEBC9566}" srcOrd="0" destOrd="0" presId="urn:microsoft.com/office/officeart/2005/8/layout/process5"/>
    <dgm:cxn modelId="{0147B47F-574A-4DAD-822E-48981C30332E}" type="presOf" srcId="{D5B68A1B-464C-4D5A-8CE2-E6FFF2D3C039}" destId="{BBE90355-0247-47B8-A157-F2490A8F925D}" srcOrd="0" destOrd="0" presId="urn:microsoft.com/office/officeart/2005/8/layout/process5"/>
    <dgm:cxn modelId="{89733199-5BCB-4593-8DC3-A74839ECDA84}" srcId="{FE385032-E2E6-437B-915A-162FF3F881DC}" destId="{6C7BA9D6-AC78-42E4-BF5D-2199BA27A805}" srcOrd="1" destOrd="0" parTransId="{37796EBD-D690-4DEE-89B3-8C0F78F1845C}" sibTransId="{F93218EC-BF82-47CE-B999-8D2EE50D62B7}"/>
    <dgm:cxn modelId="{49C3D9A0-E0DC-416E-A922-5DF98B9E8DC8}" type="presOf" srcId="{040BA1BC-258F-4F23-9EC7-25FC336E7A1F}" destId="{80B3285E-1D9C-4B20-BB58-C4A33A9FAD17}" srcOrd="1" destOrd="0" presId="urn:microsoft.com/office/officeart/2005/8/layout/process5"/>
    <dgm:cxn modelId="{8AEB39CF-2DB1-4081-98FA-DD3987867012}" type="presOf" srcId="{FD4593A7-DBE8-4E66-88B8-0A14D733B3A3}" destId="{16F7D3CA-8131-48DD-9F36-78B9BEADECFD}" srcOrd="0" destOrd="0" presId="urn:microsoft.com/office/officeart/2005/8/layout/process5"/>
    <dgm:cxn modelId="{AE92D3D7-CE37-42ED-A9F8-4B28316666F9}" type="presOf" srcId="{6C7BA9D6-AC78-42E4-BF5D-2199BA27A805}" destId="{FF7A4410-AD27-4E50-BA42-CA9F57243BD3}" srcOrd="0" destOrd="0" presId="urn:microsoft.com/office/officeart/2005/8/layout/process5"/>
    <dgm:cxn modelId="{FCFF71DC-6EAC-47FB-9253-3ADA8A59717D}" type="presOf" srcId="{FD4593A7-DBE8-4E66-88B8-0A14D733B3A3}" destId="{EE402D8C-15AB-4520-B585-F5F6C902B89B}" srcOrd="1" destOrd="0" presId="urn:microsoft.com/office/officeart/2005/8/layout/process5"/>
    <dgm:cxn modelId="{4630A9E5-5D83-4D6B-B710-0AB34F73D1D9}" type="presOf" srcId="{F93218EC-BF82-47CE-B999-8D2EE50D62B7}" destId="{1D060310-1D23-4B58-81A7-2BE9BEA1ACCB}" srcOrd="1" destOrd="0" presId="urn:microsoft.com/office/officeart/2005/8/layout/process5"/>
    <dgm:cxn modelId="{1CF1F4EE-9EA2-4B8D-87FB-022CFC597BC8}" type="presOf" srcId="{F93218EC-BF82-47CE-B999-8D2EE50D62B7}" destId="{963E04B8-4A16-4B56-B069-7D80985E1763}" srcOrd="0" destOrd="0" presId="urn:microsoft.com/office/officeart/2005/8/layout/process5"/>
    <dgm:cxn modelId="{4A2078F0-9B21-488C-B3F5-A4246728BC9C}" srcId="{FE385032-E2E6-437B-915A-162FF3F881DC}" destId="{253D6CA2-A1D4-4DEC-8702-05E27BE28F36}" srcOrd="0" destOrd="0" parTransId="{723E24F3-AA54-488C-B646-624F8399281F}" sibTransId="{040BA1BC-258F-4F23-9EC7-25FC336E7A1F}"/>
    <dgm:cxn modelId="{9E024499-54E8-4465-85AD-153744144A36}" type="presParOf" srcId="{35FBD350-A58A-4771-9198-64ED5ADF97F5}" destId="{C3158F08-EE68-4CA3-8FFB-21F7E0990E40}" srcOrd="0" destOrd="0" presId="urn:microsoft.com/office/officeart/2005/8/layout/process5"/>
    <dgm:cxn modelId="{27F86A59-FC81-4DDB-AA6C-C6E4FF450481}" type="presParOf" srcId="{35FBD350-A58A-4771-9198-64ED5ADF97F5}" destId="{5A0C5871-12BD-4F24-9658-E1649908DF74}" srcOrd="1" destOrd="0" presId="urn:microsoft.com/office/officeart/2005/8/layout/process5"/>
    <dgm:cxn modelId="{588F1D31-9022-4999-B9D5-4E7B6969EE30}" type="presParOf" srcId="{5A0C5871-12BD-4F24-9658-E1649908DF74}" destId="{80B3285E-1D9C-4B20-BB58-C4A33A9FAD17}" srcOrd="0" destOrd="0" presId="urn:microsoft.com/office/officeart/2005/8/layout/process5"/>
    <dgm:cxn modelId="{0F6FCDF4-E05C-4D4B-ACFC-07A9C1ED60E3}" type="presParOf" srcId="{35FBD350-A58A-4771-9198-64ED5ADF97F5}" destId="{FF7A4410-AD27-4E50-BA42-CA9F57243BD3}" srcOrd="2" destOrd="0" presId="urn:microsoft.com/office/officeart/2005/8/layout/process5"/>
    <dgm:cxn modelId="{EC8D0AC8-FC09-4A43-9C07-952CA8946C14}" type="presParOf" srcId="{35FBD350-A58A-4771-9198-64ED5ADF97F5}" destId="{963E04B8-4A16-4B56-B069-7D80985E1763}" srcOrd="3" destOrd="0" presId="urn:microsoft.com/office/officeart/2005/8/layout/process5"/>
    <dgm:cxn modelId="{88B5295B-E5B8-4774-B823-F52C6463270D}" type="presParOf" srcId="{963E04B8-4A16-4B56-B069-7D80985E1763}" destId="{1D060310-1D23-4B58-81A7-2BE9BEA1ACCB}" srcOrd="0" destOrd="0" presId="urn:microsoft.com/office/officeart/2005/8/layout/process5"/>
    <dgm:cxn modelId="{C92A72E2-A016-49FF-A4CB-EFB3A02F08BB}" type="presParOf" srcId="{35FBD350-A58A-4771-9198-64ED5ADF97F5}" destId="{EA3A30B2-04A5-455E-91AB-E3E4AEBC9566}" srcOrd="4" destOrd="0" presId="urn:microsoft.com/office/officeart/2005/8/layout/process5"/>
    <dgm:cxn modelId="{C06E1F0C-3E27-41B8-A5A8-815CD7B5532C}" type="presParOf" srcId="{35FBD350-A58A-4771-9198-64ED5ADF97F5}" destId="{16F7D3CA-8131-48DD-9F36-78B9BEADECFD}" srcOrd="5" destOrd="0" presId="urn:microsoft.com/office/officeart/2005/8/layout/process5"/>
    <dgm:cxn modelId="{92C397FE-5CCF-4451-9EEA-8205B9CA8BDC}" type="presParOf" srcId="{16F7D3CA-8131-48DD-9F36-78B9BEADECFD}" destId="{EE402D8C-15AB-4520-B585-F5F6C902B89B}" srcOrd="0" destOrd="0" presId="urn:microsoft.com/office/officeart/2005/8/layout/process5"/>
    <dgm:cxn modelId="{D69FF02C-C5A1-46DE-AA50-FAE6231BE20D}" type="presParOf" srcId="{35FBD350-A58A-4771-9198-64ED5ADF97F5}" destId="{BBE90355-0247-47B8-A157-F2490A8F925D}"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65D600-90EA-4D2F-BA8B-129DC8BDC8F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10CF37D-8C09-4231-848D-A09BDABFF3BE}">
      <dgm:prSet/>
      <dgm:spPr/>
      <dgm:t>
        <a:bodyPr/>
        <a:lstStyle/>
        <a:p>
          <a:pPr>
            <a:defRPr cap="all"/>
          </a:pPr>
          <a:r>
            <a:rPr lang="en-US" dirty="0"/>
            <a:t>Dragon</a:t>
          </a:r>
        </a:p>
      </dgm:t>
    </dgm:pt>
    <dgm:pt modelId="{D5525186-A819-4AE2-A264-DE1549F55587}" type="parTrans" cxnId="{C32FDC49-4870-4C59-83B0-A44FED93BCD4}">
      <dgm:prSet/>
      <dgm:spPr/>
      <dgm:t>
        <a:bodyPr/>
        <a:lstStyle/>
        <a:p>
          <a:endParaRPr lang="en-US"/>
        </a:p>
      </dgm:t>
    </dgm:pt>
    <dgm:pt modelId="{A5071472-558D-4178-9742-1C1E2692EB00}" type="sibTrans" cxnId="{C32FDC49-4870-4C59-83B0-A44FED93BCD4}">
      <dgm:prSet/>
      <dgm:spPr/>
      <dgm:t>
        <a:bodyPr/>
        <a:lstStyle/>
        <a:p>
          <a:endParaRPr lang="en-US"/>
        </a:p>
      </dgm:t>
    </dgm:pt>
    <dgm:pt modelId="{5CD55237-A152-45E7-B345-30541120287D}">
      <dgm:prSet/>
      <dgm:spPr/>
      <dgm:t>
        <a:bodyPr/>
        <a:lstStyle/>
        <a:p>
          <a:pPr>
            <a:defRPr cap="all"/>
          </a:pPr>
          <a:r>
            <a:rPr lang="en-US"/>
            <a:t>Demon</a:t>
          </a:r>
        </a:p>
      </dgm:t>
    </dgm:pt>
    <dgm:pt modelId="{51F00836-E8BE-4E8D-B486-301A287F2F1C}" type="parTrans" cxnId="{0527C0B9-A8E7-4D73-A7EB-18378C062A99}">
      <dgm:prSet/>
      <dgm:spPr/>
      <dgm:t>
        <a:bodyPr/>
        <a:lstStyle/>
        <a:p>
          <a:endParaRPr lang="en-US"/>
        </a:p>
      </dgm:t>
    </dgm:pt>
    <dgm:pt modelId="{0F987CA1-7DC8-41D6-ABB2-CD402B4573EC}" type="sibTrans" cxnId="{0527C0B9-A8E7-4D73-A7EB-18378C062A99}">
      <dgm:prSet/>
      <dgm:spPr/>
      <dgm:t>
        <a:bodyPr/>
        <a:lstStyle/>
        <a:p>
          <a:endParaRPr lang="en-US"/>
        </a:p>
      </dgm:t>
    </dgm:pt>
    <dgm:pt modelId="{4D401A19-9B65-4869-800A-E440441EA4FC}">
      <dgm:prSet/>
      <dgm:spPr/>
      <dgm:t>
        <a:bodyPr/>
        <a:lstStyle/>
        <a:p>
          <a:pPr>
            <a:defRPr cap="all"/>
          </a:pPr>
          <a:r>
            <a:rPr lang="en-US"/>
            <a:t>Ice</a:t>
          </a:r>
        </a:p>
      </dgm:t>
    </dgm:pt>
    <dgm:pt modelId="{2146450A-550A-4688-BFCE-E473C4F662B3}" type="parTrans" cxnId="{88889AF1-3A97-49B0-BEED-97F71B465231}">
      <dgm:prSet/>
      <dgm:spPr/>
      <dgm:t>
        <a:bodyPr/>
        <a:lstStyle/>
        <a:p>
          <a:endParaRPr lang="en-US"/>
        </a:p>
      </dgm:t>
    </dgm:pt>
    <dgm:pt modelId="{FE261411-34F1-4F33-B7F2-B44F17F19442}" type="sibTrans" cxnId="{88889AF1-3A97-49B0-BEED-97F71B465231}">
      <dgm:prSet/>
      <dgm:spPr/>
      <dgm:t>
        <a:bodyPr/>
        <a:lstStyle/>
        <a:p>
          <a:endParaRPr lang="en-US"/>
        </a:p>
      </dgm:t>
    </dgm:pt>
    <dgm:pt modelId="{86C8FEB4-13C2-4F55-A138-7FAAF32A13F9}">
      <dgm:prSet/>
      <dgm:spPr/>
      <dgm:t>
        <a:bodyPr/>
        <a:lstStyle/>
        <a:p>
          <a:pPr>
            <a:defRPr cap="all"/>
          </a:pPr>
          <a:r>
            <a:rPr lang="en-US"/>
            <a:t>Magic</a:t>
          </a:r>
        </a:p>
      </dgm:t>
    </dgm:pt>
    <dgm:pt modelId="{37BE6F96-E5FB-462E-8709-F4DF0AC7E54D}" type="parTrans" cxnId="{7EA1DEF0-20B7-41D9-AC40-94C6B07A52E0}">
      <dgm:prSet/>
      <dgm:spPr/>
      <dgm:t>
        <a:bodyPr/>
        <a:lstStyle/>
        <a:p>
          <a:endParaRPr lang="en-US"/>
        </a:p>
      </dgm:t>
    </dgm:pt>
    <dgm:pt modelId="{4735DE53-223B-4E5E-B1B9-634AC22C7320}" type="sibTrans" cxnId="{7EA1DEF0-20B7-41D9-AC40-94C6B07A52E0}">
      <dgm:prSet/>
      <dgm:spPr/>
      <dgm:t>
        <a:bodyPr/>
        <a:lstStyle/>
        <a:p>
          <a:endParaRPr lang="en-US"/>
        </a:p>
      </dgm:t>
    </dgm:pt>
    <dgm:pt modelId="{AB77F55C-C8FA-4BC8-BEEE-A89BE845BB3F}">
      <dgm:prSet/>
      <dgm:spPr/>
      <dgm:t>
        <a:bodyPr/>
        <a:lstStyle/>
        <a:p>
          <a:pPr>
            <a:defRPr cap="all"/>
          </a:pPr>
          <a:r>
            <a:rPr lang="en-US" dirty="0"/>
            <a:t>Moon</a:t>
          </a:r>
        </a:p>
      </dgm:t>
    </dgm:pt>
    <dgm:pt modelId="{4C37AFE8-8884-4D79-85BA-8513C8F77757}" type="parTrans" cxnId="{2BF25DF8-4D38-4B74-9559-0E1A7FE5698A}">
      <dgm:prSet/>
      <dgm:spPr/>
      <dgm:t>
        <a:bodyPr/>
        <a:lstStyle/>
        <a:p>
          <a:endParaRPr lang="en-US"/>
        </a:p>
      </dgm:t>
    </dgm:pt>
    <dgm:pt modelId="{1042DB3B-DD81-4241-9F22-B9015DFC39D3}" type="sibTrans" cxnId="{2BF25DF8-4D38-4B74-9559-0E1A7FE5698A}">
      <dgm:prSet/>
      <dgm:spPr/>
      <dgm:t>
        <a:bodyPr/>
        <a:lstStyle/>
        <a:p>
          <a:endParaRPr lang="en-US"/>
        </a:p>
      </dgm:t>
    </dgm:pt>
    <dgm:pt modelId="{7F51C16C-1E95-4692-8C45-BF14027F3B91}">
      <dgm:prSet/>
      <dgm:spPr/>
      <dgm:t>
        <a:bodyPr/>
        <a:lstStyle/>
        <a:p>
          <a:pPr>
            <a:defRPr cap="all"/>
          </a:pPr>
          <a:r>
            <a:rPr lang="en-US" dirty="0"/>
            <a:t>White Walker</a:t>
          </a:r>
        </a:p>
      </dgm:t>
    </dgm:pt>
    <dgm:pt modelId="{C1743ACC-CC15-4AA2-B808-13840C71DFF8}" type="parTrans" cxnId="{EE2B09E3-B156-4645-96A5-64A527776AC1}">
      <dgm:prSet/>
      <dgm:spPr/>
      <dgm:t>
        <a:bodyPr/>
        <a:lstStyle/>
        <a:p>
          <a:endParaRPr lang="en-US"/>
        </a:p>
      </dgm:t>
    </dgm:pt>
    <dgm:pt modelId="{6C4F95C0-92D2-4DF1-ABCE-7AEFEB9079A7}" type="sibTrans" cxnId="{EE2B09E3-B156-4645-96A5-64A527776AC1}">
      <dgm:prSet/>
      <dgm:spPr/>
      <dgm:t>
        <a:bodyPr/>
        <a:lstStyle/>
        <a:p>
          <a:endParaRPr lang="en-US"/>
        </a:p>
      </dgm:t>
    </dgm:pt>
    <dgm:pt modelId="{A436EADF-FB72-4D20-923E-05B8B0248F5B}" type="pres">
      <dgm:prSet presAssocID="{9265D600-90EA-4D2F-BA8B-129DC8BDC8FB}" presName="linear" presStyleCnt="0">
        <dgm:presLayoutVars>
          <dgm:dir/>
          <dgm:animLvl val="lvl"/>
          <dgm:resizeHandles val="exact"/>
        </dgm:presLayoutVars>
      </dgm:prSet>
      <dgm:spPr/>
    </dgm:pt>
    <dgm:pt modelId="{D228A4D5-B277-4099-B92C-EE143323B934}" type="pres">
      <dgm:prSet presAssocID="{A10CF37D-8C09-4231-848D-A09BDABFF3BE}" presName="parentLin" presStyleCnt="0"/>
      <dgm:spPr/>
    </dgm:pt>
    <dgm:pt modelId="{67579892-CCFC-4CDE-A89E-0C76EBA76BBB}" type="pres">
      <dgm:prSet presAssocID="{A10CF37D-8C09-4231-848D-A09BDABFF3BE}" presName="parentLeftMargin" presStyleLbl="node1" presStyleIdx="0" presStyleCnt="6"/>
      <dgm:spPr/>
    </dgm:pt>
    <dgm:pt modelId="{11C92C9C-8699-441E-99F8-651F2AB2E4C9}" type="pres">
      <dgm:prSet presAssocID="{A10CF37D-8C09-4231-848D-A09BDABFF3BE}" presName="parentText" presStyleLbl="node1" presStyleIdx="0" presStyleCnt="6">
        <dgm:presLayoutVars>
          <dgm:chMax val="0"/>
          <dgm:bulletEnabled val="1"/>
        </dgm:presLayoutVars>
      </dgm:prSet>
      <dgm:spPr/>
    </dgm:pt>
    <dgm:pt modelId="{699B3374-D397-4E1D-A781-2730243868DC}" type="pres">
      <dgm:prSet presAssocID="{A10CF37D-8C09-4231-848D-A09BDABFF3BE}" presName="negativeSpace" presStyleCnt="0"/>
      <dgm:spPr/>
    </dgm:pt>
    <dgm:pt modelId="{7112F3DB-5425-4848-94A8-A9B5734DD199}" type="pres">
      <dgm:prSet presAssocID="{A10CF37D-8C09-4231-848D-A09BDABFF3BE}" presName="childText" presStyleLbl="conFgAcc1" presStyleIdx="0" presStyleCnt="6">
        <dgm:presLayoutVars>
          <dgm:bulletEnabled val="1"/>
        </dgm:presLayoutVars>
      </dgm:prSet>
      <dgm:spPr/>
    </dgm:pt>
    <dgm:pt modelId="{AE673854-05C3-414C-94D4-F8FA2DB113E0}" type="pres">
      <dgm:prSet presAssocID="{A5071472-558D-4178-9742-1C1E2692EB00}" presName="spaceBetweenRectangles" presStyleCnt="0"/>
      <dgm:spPr/>
    </dgm:pt>
    <dgm:pt modelId="{71EABD72-8DC9-43DF-98C7-86AA58C5C7FA}" type="pres">
      <dgm:prSet presAssocID="{5CD55237-A152-45E7-B345-30541120287D}" presName="parentLin" presStyleCnt="0"/>
      <dgm:spPr/>
    </dgm:pt>
    <dgm:pt modelId="{4858F389-8AA4-45D7-9338-68BBE60FCF1C}" type="pres">
      <dgm:prSet presAssocID="{5CD55237-A152-45E7-B345-30541120287D}" presName="parentLeftMargin" presStyleLbl="node1" presStyleIdx="0" presStyleCnt="6"/>
      <dgm:spPr/>
    </dgm:pt>
    <dgm:pt modelId="{4C91B064-8535-44B1-8257-2A3EDCA926B8}" type="pres">
      <dgm:prSet presAssocID="{5CD55237-A152-45E7-B345-30541120287D}" presName="parentText" presStyleLbl="node1" presStyleIdx="1" presStyleCnt="6">
        <dgm:presLayoutVars>
          <dgm:chMax val="0"/>
          <dgm:bulletEnabled val="1"/>
        </dgm:presLayoutVars>
      </dgm:prSet>
      <dgm:spPr/>
    </dgm:pt>
    <dgm:pt modelId="{AC19A145-361F-4AA1-93C5-CD24F3FBE68E}" type="pres">
      <dgm:prSet presAssocID="{5CD55237-A152-45E7-B345-30541120287D}" presName="negativeSpace" presStyleCnt="0"/>
      <dgm:spPr/>
    </dgm:pt>
    <dgm:pt modelId="{F5331443-90A7-4E47-BC6F-C61FAD6F4215}" type="pres">
      <dgm:prSet presAssocID="{5CD55237-A152-45E7-B345-30541120287D}" presName="childText" presStyleLbl="conFgAcc1" presStyleIdx="1" presStyleCnt="6">
        <dgm:presLayoutVars>
          <dgm:bulletEnabled val="1"/>
        </dgm:presLayoutVars>
      </dgm:prSet>
      <dgm:spPr/>
    </dgm:pt>
    <dgm:pt modelId="{BE14D94B-2CD2-45AE-A540-B7C32721902C}" type="pres">
      <dgm:prSet presAssocID="{0F987CA1-7DC8-41D6-ABB2-CD402B4573EC}" presName="spaceBetweenRectangles" presStyleCnt="0"/>
      <dgm:spPr/>
    </dgm:pt>
    <dgm:pt modelId="{2856C31D-F49A-47B2-8B1C-BCC78314891E}" type="pres">
      <dgm:prSet presAssocID="{4D401A19-9B65-4869-800A-E440441EA4FC}" presName="parentLin" presStyleCnt="0"/>
      <dgm:spPr/>
    </dgm:pt>
    <dgm:pt modelId="{F883AFFC-570C-4D7A-9001-10CC2858D89D}" type="pres">
      <dgm:prSet presAssocID="{4D401A19-9B65-4869-800A-E440441EA4FC}" presName="parentLeftMargin" presStyleLbl="node1" presStyleIdx="1" presStyleCnt="6"/>
      <dgm:spPr/>
    </dgm:pt>
    <dgm:pt modelId="{26FD714E-5094-4989-B720-92BC05B3DE4F}" type="pres">
      <dgm:prSet presAssocID="{4D401A19-9B65-4869-800A-E440441EA4FC}" presName="parentText" presStyleLbl="node1" presStyleIdx="2" presStyleCnt="6">
        <dgm:presLayoutVars>
          <dgm:chMax val="0"/>
          <dgm:bulletEnabled val="1"/>
        </dgm:presLayoutVars>
      </dgm:prSet>
      <dgm:spPr/>
    </dgm:pt>
    <dgm:pt modelId="{D489558A-F3DE-422F-AAAC-33C2CE0CFC1A}" type="pres">
      <dgm:prSet presAssocID="{4D401A19-9B65-4869-800A-E440441EA4FC}" presName="negativeSpace" presStyleCnt="0"/>
      <dgm:spPr/>
    </dgm:pt>
    <dgm:pt modelId="{15E73386-03E2-42D1-AC6E-9D8A16C44311}" type="pres">
      <dgm:prSet presAssocID="{4D401A19-9B65-4869-800A-E440441EA4FC}" presName="childText" presStyleLbl="conFgAcc1" presStyleIdx="2" presStyleCnt="6">
        <dgm:presLayoutVars>
          <dgm:bulletEnabled val="1"/>
        </dgm:presLayoutVars>
      </dgm:prSet>
      <dgm:spPr/>
    </dgm:pt>
    <dgm:pt modelId="{A9DED707-0186-483E-9AD0-444D7C6E258E}" type="pres">
      <dgm:prSet presAssocID="{FE261411-34F1-4F33-B7F2-B44F17F19442}" presName="spaceBetweenRectangles" presStyleCnt="0"/>
      <dgm:spPr/>
    </dgm:pt>
    <dgm:pt modelId="{AAFC5E11-5B3B-49FD-9945-9A9C44E83E1C}" type="pres">
      <dgm:prSet presAssocID="{86C8FEB4-13C2-4F55-A138-7FAAF32A13F9}" presName="parentLin" presStyleCnt="0"/>
      <dgm:spPr/>
    </dgm:pt>
    <dgm:pt modelId="{68BEDEC9-7B94-4D7E-B71D-E7FC0944054F}" type="pres">
      <dgm:prSet presAssocID="{86C8FEB4-13C2-4F55-A138-7FAAF32A13F9}" presName="parentLeftMargin" presStyleLbl="node1" presStyleIdx="2" presStyleCnt="6"/>
      <dgm:spPr/>
    </dgm:pt>
    <dgm:pt modelId="{C777F70D-7974-45A5-9A9A-72EA762C87DD}" type="pres">
      <dgm:prSet presAssocID="{86C8FEB4-13C2-4F55-A138-7FAAF32A13F9}" presName="parentText" presStyleLbl="node1" presStyleIdx="3" presStyleCnt="6">
        <dgm:presLayoutVars>
          <dgm:chMax val="0"/>
          <dgm:bulletEnabled val="1"/>
        </dgm:presLayoutVars>
      </dgm:prSet>
      <dgm:spPr/>
    </dgm:pt>
    <dgm:pt modelId="{635C97EA-76AF-4B59-A177-3C70D7C74BB5}" type="pres">
      <dgm:prSet presAssocID="{86C8FEB4-13C2-4F55-A138-7FAAF32A13F9}" presName="negativeSpace" presStyleCnt="0"/>
      <dgm:spPr/>
    </dgm:pt>
    <dgm:pt modelId="{4154842D-E566-4275-A8B3-D3E268E08990}" type="pres">
      <dgm:prSet presAssocID="{86C8FEB4-13C2-4F55-A138-7FAAF32A13F9}" presName="childText" presStyleLbl="conFgAcc1" presStyleIdx="3" presStyleCnt="6">
        <dgm:presLayoutVars>
          <dgm:bulletEnabled val="1"/>
        </dgm:presLayoutVars>
      </dgm:prSet>
      <dgm:spPr/>
    </dgm:pt>
    <dgm:pt modelId="{72F10B9E-EA48-424C-A2D4-0B15F869EC0B}" type="pres">
      <dgm:prSet presAssocID="{4735DE53-223B-4E5E-B1B9-634AC22C7320}" presName="spaceBetweenRectangles" presStyleCnt="0"/>
      <dgm:spPr/>
    </dgm:pt>
    <dgm:pt modelId="{E159DA1B-A0E7-4934-A08B-14DDBB5E5815}" type="pres">
      <dgm:prSet presAssocID="{AB77F55C-C8FA-4BC8-BEEE-A89BE845BB3F}" presName="parentLin" presStyleCnt="0"/>
      <dgm:spPr/>
    </dgm:pt>
    <dgm:pt modelId="{24BAA0BE-760C-4247-AE6D-D689DB9F3F93}" type="pres">
      <dgm:prSet presAssocID="{AB77F55C-C8FA-4BC8-BEEE-A89BE845BB3F}" presName="parentLeftMargin" presStyleLbl="node1" presStyleIdx="3" presStyleCnt="6"/>
      <dgm:spPr/>
    </dgm:pt>
    <dgm:pt modelId="{389A2ACD-C9C7-4045-94A6-76FF84A98FDE}" type="pres">
      <dgm:prSet presAssocID="{AB77F55C-C8FA-4BC8-BEEE-A89BE845BB3F}" presName="parentText" presStyleLbl="node1" presStyleIdx="4" presStyleCnt="6">
        <dgm:presLayoutVars>
          <dgm:chMax val="0"/>
          <dgm:bulletEnabled val="1"/>
        </dgm:presLayoutVars>
      </dgm:prSet>
      <dgm:spPr/>
    </dgm:pt>
    <dgm:pt modelId="{E9EAF872-E267-41E6-BA6C-0A9A8DC7EB64}" type="pres">
      <dgm:prSet presAssocID="{AB77F55C-C8FA-4BC8-BEEE-A89BE845BB3F}" presName="negativeSpace" presStyleCnt="0"/>
      <dgm:spPr/>
    </dgm:pt>
    <dgm:pt modelId="{FB070544-6052-40EF-BD18-BEDE3C96CAA0}" type="pres">
      <dgm:prSet presAssocID="{AB77F55C-C8FA-4BC8-BEEE-A89BE845BB3F}" presName="childText" presStyleLbl="conFgAcc1" presStyleIdx="4" presStyleCnt="6">
        <dgm:presLayoutVars>
          <dgm:bulletEnabled val="1"/>
        </dgm:presLayoutVars>
      </dgm:prSet>
      <dgm:spPr/>
    </dgm:pt>
    <dgm:pt modelId="{0D877EF2-B2EB-4A12-9F6B-92228154336E}" type="pres">
      <dgm:prSet presAssocID="{1042DB3B-DD81-4241-9F22-B9015DFC39D3}" presName="spaceBetweenRectangles" presStyleCnt="0"/>
      <dgm:spPr/>
    </dgm:pt>
    <dgm:pt modelId="{30C4A9AB-B3D8-459D-A07B-4B0B9DD66F48}" type="pres">
      <dgm:prSet presAssocID="{7F51C16C-1E95-4692-8C45-BF14027F3B91}" presName="parentLin" presStyleCnt="0"/>
      <dgm:spPr/>
    </dgm:pt>
    <dgm:pt modelId="{29D64343-6CD4-49F3-BB18-9B36CC7D1C11}" type="pres">
      <dgm:prSet presAssocID="{7F51C16C-1E95-4692-8C45-BF14027F3B91}" presName="parentLeftMargin" presStyleLbl="node1" presStyleIdx="4" presStyleCnt="6"/>
      <dgm:spPr/>
    </dgm:pt>
    <dgm:pt modelId="{9663E671-61D1-4D36-B522-BE082FA31962}" type="pres">
      <dgm:prSet presAssocID="{7F51C16C-1E95-4692-8C45-BF14027F3B91}" presName="parentText" presStyleLbl="node1" presStyleIdx="5" presStyleCnt="6">
        <dgm:presLayoutVars>
          <dgm:chMax val="0"/>
          <dgm:bulletEnabled val="1"/>
        </dgm:presLayoutVars>
      </dgm:prSet>
      <dgm:spPr/>
    </dgm:pt>
    <dgm:pt modelId="{6F35497B-49D7-4D5A-BD1A-DA8336058227}" type="pres">
      <dgm:prSet presAssocID="{7F51C16C-1E95-4692-8C45-BF14027F3B91}" presName="negativeSpace" presStyleCnt="0"/>
      <dgm:spPr/>
    </dgm:pt>
    <dgm:pt modelId="{759DFB3D-4CCF-4F5E-86A4-A94FC3B22156}" type="pres">
      <dgm:prSet presAssocID="{7F51C16C-1E95-4692-8C45-BF14027F3B91}" presName="childText" presStyleLbl="conFgAcc1" presStyleIdx="5" presStyleCnt="6">
        <dgm:presLayoutVars>
          <dgm:bulletEnabled val="1"/>
        </dgm:presLayoutVars>
      </dgm:prSet>
      <dgm:spPr/>
    </dgm:pt>
  </dgm:ptLst>
  <dgm:cxnLst>
    <dgm:cxn modelId="{0BDFEF02-3842-46F2-B243-1A99FA9B221D}" type="presOf" srcId="{AB77F55C-C8FA-4BC8-BEEE-A89BE845BB3F}" destId="{24BAA0BE-760C-4247-AE6D-D689DB9F3F93}" srcOrd="0" destOrd="0" presId="urn:microsoft.com/office/officeart/2005/8/layout/list1"/>
    <dgm:cxn modelId="{8BB0DB2D-70EE-4D7E-B7DA-6E8490702F41}" type="presOf" srcId="{A10CF37D-8C09-4231-848D-A09BDABFF3BE}" destId="{11C92C9C-8699-441E-99F8-651F2AB2E4C9}" srcOrd="1" destOrd="0" presId="urn:microsoft.com/office/officeart/2005/8/layout/list1"/>
    <dgm:cxn modelId="{39CBED38-4DBE-4296-BC63-62584B413F51}" type="presOf" srcId="{4D401A19-9B65-4869-800A-E440441EA4FC}" destId="{26FD714E-5094-4989-B720-92BC05B3DE4F}" srcOrd="1" destOrd="0" presId="urn:microsoft.com/office/officeart/2005/8/layout/list1"/>
    <dgm:cxn modelId="{014AF95F-93BF-497A-9A9F-C6C17628B09F}" type="presOf" srcId="{86C8FEB4-13C2-4F55-A138-7FAAF32A13F9}" destId="{C777F70D-7974-45A5-9A9A-72EA762C87DD}" srcOrd="1" destOrd="0" presId="urn:microsoft.com/office/officeart/2005/8/layout/list1"/>
    <dgm:cxn modelId="{C32FDC49-4870-4C59-83B0-A44FED93BCD4}" srcId="{9265D600-90EA-4D2F-BA8B-129DC8BDC8FB}" destId="{A10CF37D-8C09-4231-848D-A09BDABFF3BE}" srcOrd="0" destOrd="0" parTransId="{D5525186-A819-4AE2-A264-DE1549F55587}" sibTransId="{A5071472-558D-4178-9742-1C1E2692EB00}"/>
    <dgm:cxn modelId="{DB76865A-660D-4658-8155-D0EB696548B8}" type="presOf" srcId="{7F51C16C-1E95-4692-8C45-BF14027F3B91}" destId="{9663E671-61D1-4D36-B522-BE082FA31962}" srcOrd="1" destOrd="0" presId="urn:microsoft.com/office/officeart/2005/8/layout/list1"/>
    <dgm:cxn modelId="{A615DC82-F8B6-4F67-925D-A748BD00588B}" type="presOf" srcId="{7F51C16C-1E95-4692-8C45-BF14027F3B91}" destId="{29D64343-6CD4-49F3-BB18-9B36CC7D1C11}" srcOrd="0" destOrd="0" presId="urn:microsoft.com/office/officeart/2005/8/layout/list1"/>
    <dgm:cxn modelId="{4D3D8A9A-3042-4EC1-9E31-0DC164DD4BAF}" type="presOf" srcId="{5CD55237-A152-45E7-B345-30541120287D}" destId="{4858F389-8AA4-45D7-9338-68BBE60FCF1C}" srcOrd="0" destOrd="0" presId="urn:microsoft.com/office/officeart/2005/8/layout/list1"/>
    <dgm:cxn modelId="{02487A9B-E931-4CB4-8F8B-1FFE816DD511}" type="presOf" srcId="{5CD55237-A152-45E7-B345-30541120287D}" destId="{4C91B064-8535-44B1-8257-2A3EDCA926B8}" srcOrd="1" destOrd="0" presId="urn:microsoft.com/office/officeart/2005/8/layout/list1"/>
    <dgm:cxn modelId="{F95C029D-C16A-4D28-9C8E-74BF5668EA44}" type="presOf" srcId="{A10CF37D-8C09-4231-848D-A09BDABFF3BE}" destId="{67579892-CCFC-4CDE-A89E-0C76EBA76BBB}" srcOrd="0" destOrd="0" presId="urn:microsoft.com/office/officeart/2005/8/layout/list1"/>
    <dgm:cxn modelId="{A90601A0-2924-44B2-B272-56D58DA7539B}" type="presOf" srcId="{AB77F55C-C8FA-4BC8-BEEE-A89BE845BB3F}" destId="{389A2ACD-C9C7-4045-94A6-76FF84A98FDE}" srcOrd="1" destOrd="0" presId="urn:microsoft.com/office/officeart/2005/8/layout/list1"/>
    <dgm:cxn modelId="{0527C0B9-A8E7-4D73-A7EB-18378C062A99}" srcId="{9265D600-90EA-4D2F-BA8B-129DC8BDC8FB}" destId="{5CD55237-A152-45E7-B345-30541120287D}" srcOrd="1" destOrd="0" parTransId="{51F00836-E8BE-4E8D-B486-301A287F2F1C}" sibTransId="{0F987CA1-7DC8-41D6-ABB2-CD402B4573EC}"/>
    <dgm:cxn modelId="{2A7960C8-F177-43A7-A610-62C5F8942FE3}" type="presOf" srcId="{4D401A19-9B65-4869-800A-E440441EA4FC}" destId="{F883AFFC-570C-4D7A-9001-10CC2858D89D}" srcOrd="0" destOrd="0" presId="urn:microsoft.com/office/officeart/2005/8/layout/list1"/>
    <dgm:cxn modelId="{EE2B09E3-B156-4645-96A5-64A527776AC1}" srcId="{9265D600-90EA-4D2F-BA8B-129DC8BDC8FB}" destId="{7F51C16C-1E95-4692-8C45-BF14027F3B91}" srcOrd="5" destOrd="0" parTransId="{C1743ACC-CC15-4AA2-B808-13840C71DFF8}" sibTransId="{6C4F95C0-92D2-4DF1-ABCE-7AEFEB9079A7}"/>
    <dgm:cxn modelId="{816586E6-4F02-4372-8CA1-2FDA390D1A78}" type="presOf" srcId="{9265D600-90EA-4D2F-BA8B-129DC8BDC8FB}" destId="{A436EADF-FB72-4D20-923E-05B8B0248F5B}" srcOrd="0" destOrd="0" presId="urn:microsoft.com/office/officeart/2005/8/layout/list1"/>
    <dgm:cxn modelId="{C10BD1EA-C5F8-4C49-A65F-8E9D8F24A697}" type="presOf" srcId="{86C8FEB4-13C2-4F55-A138-7FAAF32A13F9}" destId="{68BEDEC9-7B94-4D7E-B71D-E7FC0944054F}" srcOrd="0" destOrd="0" presId="urn:microsoft.com/office/officeart/2005/8/layout/list1"/>
    <dgm:cxn modelId="{7EA1DEF0-20B7-41D9-AC40-94C6B07A52E0}" srcId="{9265D600-90EA-4D2F-BA8B-129DC8BDC8FB}" destId="{86C8FEB4-13C2-4F55-A138-7FAAF32A13F9}" srcOrd="3" destOrd="0" parTransId="{37BE6F96-E5FB-462E-8709-F4DF0AC7E54D}" sibTransId="{4735DE53-223B-4E5E-B1B9-634AC22C7320}"/>
    <dgm:cxn modelId="{88889AF1-3A97-49B0-BEED-97F71B465231}" srcId="{9265D600-90EA-4D2F-BA8B-129DC8BDC8FB}" destId="{4D401A19-9B65-4869-800A-E440441EA4FC}" srcOrd="2" destOrd="0" parTransId="{2146450A-550A-4688-BFCE-E473C4F662B3}" sibTransId="{FE261411-34F1-4F33-B7F2-B44F17F19442}"/>
    <dgm:cxn modelId="{2BF25DF8-4D38-4B74-9559-0E1A7FE5698A}" srcId="{9265D600-90EA-4D2F-BA8B-129DC8BDC8FB}" destId="{AB77F55C-C8FA-4BC8-BEEE-A89BE845BB3F}" srcOrd="4" destOrd="0" parTransId="{4C37AFE8-8884-4D79-85BA-8513C8F77757}" sibTransId="{1042DB3B-DD81-4241-9F22-B9015DFC39D3}"/>
    <dgm:cxn modelId="{A34ACB5F-2177-4F88-920E-BBBD7F95B84D}" type="presParOf" srcId="{A436EADF-FB72-4D20-923E-05B8B0248F5B}" destId="{D228A4D5-B277-4099-B92C-EE143323B934}" srcOrd="0" destOrd="0" presId="urn:microsoft.com/office/officeart/2005/8/layout/list1"/>
    <dgm:cxn modelId="{6BA710AA-E276-4369-824B-228AACA7253C}" type="presParOf" srcId="{D228A4D5-B277-4099-B92C-EE143323B934}" destId="{67579892-CCFC-4CDE-A89E-0C76EBA76BBB}" srcOrd="0" destOrd="0" presId="urn:microsoft.com/office/officeart/2005/8/layout/list1"/>
    <dgm:cxn modelId="{88CADDFB-EE0F-4EE8-90EF-D63BBF1D27EC}" type="presParOf" srcId="{D228A4D5-B277-4099-B92C-EE143323B934}" destId="{11C92C9C-8699-441E-99F8-651F2AB2E4C9}" srcOrd="1" destOrd="0" presId="urn:microsoft.com/office/officeart/2005/8/layout/list1"/>
    <dgm:cxn modelId="{CADBCDDC-F895-4113-A026-9DD2E3595927}" type="presParOf" srcId="{A436EADF-FB72-4D20-923E-05B8B0248F5B}" destId="{699B3374-D397-4E1D-A781-2730243868DC}" srcOrd="1" destOrd="0" presId="urn:microsoft.com/office/officeart/2005/8/layout/list1"/>
    <dgm:cxn modelId="{0E610829-6998-40C2-B48B-A013CBD509AD}" type="presParOf" srcId="{A436EADF-FB72-4D20-923E-05B8B0248F5B}" destId="{7112F3DB-5425-4848-94A8-A9B5734DD199}" srcOrd="2" destOrd="0" presId="urn:microsoft.com/office/officeart/2005/8/layout/list1"/>
    <dgm:cxn modelId="{A2B49AC9-789E-40D0-82F3-A24EE9E0A714}" type="presParOf" srcId="{A436EADF-FB72-4D20-923E-05B8B0248F5B}" destId="{AE673854-05C3-414C-94D4-F8FA2DB113E0}" srcOrd="3" destOrd="0" presId="urn:microsoft.com/office/officeart/2005/8/layout/list1"/>
    <dgm:cxn modelId="{036E5A62-E564-4483-95D3-2F8F90F76597}" type="presParOf" srcId="{A436EADF-FB72-4D20-923E-05B8B0248F5B}" destId="{71EABD72-8DC9-43DF-98C7-86AA58C5C7FA}" srcOrd="4" destOrd="0" presId="urn:microsoft.com/office/officeart/2005/8/layout/list1"/>
    <dgm:cxn modelId="{CBFA7FCA-268D-4FDA-8E12-E842DDCFDC17}" type="presParOf" srcId="{71EABD72-8DC9-43DF-98C7-86AA58C5C7FA}" destId="{4858F389-8AA4-45D7-9338-68BBE60FCF1C}" srcOrd="0" destOrd="0" presId="urn:microsoft.com/office/officeart/2005/8/layout/list1"/>
    <dgm:cxn modelId="{48517B5B-B4F9-4EAA-8093-F2B0D860E586}" type="presParOf" srcId="{71EABD72-8DC9-43DF-98C7-86AA58C5C7FA}" destId="{4C91B064-8535-44B1-8257-2A3EDCA926B8}" srcOrd="1" destOrd="0" presId="urn:microsoft.com/office/officeart/2005/8/layout/list1"/>
    <dgm:cxn modelId="{EC332B2A-8924-47D1-BCA1-4225C14F9C03}" type="presParOf" srcId="{A436EADF-FB72-4D20-923E-05B8B0248F5B}" destId="{AC19A145-361F-4AA1-93C5-CD24F3FBE68E}" srcOrd="5" destOrd="0" presId="urn:microsoft.com/office/officeart/2005/8/layout/list1"/>
    <dgm:cxn modelId="{254848AC-2375-494D-9B18-9D6ABE06A546}" type="presParOf" srcId="{A436EADF-FB72-4D20-923E-05B8B0248F5B}" destId="{F5331443-90A7-4E47-BC6F-C61FAD6F4215}" srcOrd="6" destOrd="0" presId="urn:microsoft.com/office/officeart/2005/8/layout/list1"/>
    <dgm:cxn modelId="{0294109B-AB1D-4357-AA82-B87712885874}" type="presParOf" srcId="{A436EADF-FB72-4D20-923E-05B8B0248F5B}" destId="{BE14D94B-2CD2-45AE-A540-B7C32721902C}" srcOrd="7" destOrd="0" presId="urn:microsoft.com/office/officeart/2005/8/layout/list1"/>
    <dgm:cxn modelId="{2C04855B-1B39-4E72-8850-86ED3870D9C1}" type="presParOf" srcId="{A436EADF-FB72-4D20-923E-05B8B0248F5B}" destId="{2856C31D-F49A-47B2-8B1C-BCC78314891E}" srcOrd="8" destOrd="0" presId="urn:microsoft.com/office/officeart/2005/8/layout/list1"/>
    <dgm:cxn modelId="{D9F72BC0-06A9-4388-A319-0254F5449621}" type="presParOf" srcId="{2856C31D-F49A-47B2-8B1C-BCC78314891E}" destId="{F883AFFC-570C-4D7A-9001-10CC2858D89D}" srcOrd="0" destOrd="0" presId="urn:microsoft.com/office/officeart/2005/8/layout/list1"/>
    <dgm:cxn modelId="{D21B1972-A098-426F-9602-6EFA1B060F24}" type="presParOf" srcId="{2856C31D-F49A-47B2-8B1C-BCC78314891E}" destId="{26FD714E-5094-4989-B720-92BC05B3DE4F}" srcOrd="1" destOrd="0" presId="urn:microsoft.com/office/officeart/2005/8/layout/list1"/>
    <dgm:cxn modelId="{C5A4C190-40DF-4420-91A7-3AD130F79C1A}" type="presParOf" srcId="{A436EADF-FB72-4D20-923E-05B8B0248F5B}" destId="{D489558A-F3DE-422F-AAAC-33C2CE0CFC1A}" srcOrd="9" destOrd="0" presId="urn:microsoft.com/office/officeart/2005/8/layout/list1"/>
    <dgm:cxn modelId="{9A0569F2-90BD-4F0D-8EAC-934AD09EC282}" type="presParOf" srcId="{A436EADF-FB72-4D20-923E-05B8B0248F5B}" destId="{15E73386-03E2-42D1-AC6E-9D8A16C44311}" srcOrd="10" destOrd="0" presId="urn:microsoft.com/office/officeart/2005/8/layout/list1"/>
    <dgm:cxn modelId="{F90183F6-43B7-4959-9C09-7DEAC047782B}" type="presParOf" srcId="{A436EADF-FB72-4D20-923E-05B8B0248F5B}" destId="{A9DED707-0186-483E-9AD0-444D7C6E258E}" srcOrd="11" destOrd="0" presId="urn:microsoft.com/office/officeart/2005/8/layout/list1"/>
    <dgm:cxn modelId="{6DFC2089-76ED-4140-BCDB-B81D5BFF64A4}" type="presParOf" srcId="{A436EADF-FB72-4D20-923E-05B8B0248F5B}" destId="{AAFC5E11-5B3B-49FD-9945-9A9C44E83E1C}" srcOrd="12" destOrd="0" presId="urn:microsoft.com/office/officeart/2005/8/layout/list1"/>
    <dgm:cxn modelId="{2347144E-39DE-4E38-8DD4-BA681A9A96E0}" type="presParOf" srcId="{AAFC5E11-5B3B-49FD-9945-9A9C44E83E1C}" destId="{68BEDEC9-7B94-4D7E-B71D-E7FC0944054F}" srcOrd="0" destOrd="0" presId="urn:microsoft.com/office/officeart/2005/8/layout/list1"/>
    <dgm:cxn modelId="{CE3665FC-F349-4CC2-A5CF-02BC301990F6}" type="presParOf" srcId="{AAFC5E11-5B3B-49FD-9945-9A9C44E83E1C}" destId="{C777F70D-7974-45A5-9A9A-72EA762C87DD}" srcOrd="1" destOrd="0" presId="urn:microsoft.com/office/officeart/2005/8/layout/list1"/>
    <dgm:cxn modelId="{3A9ADCFD-FC83-4C7F-8352-60B7B126082F}" type="presParOf" srcId="{A436EADF-FB72-4D20-923E-05B8B0248F5B}" destId="{635C97EA-76AF-4B59-A177-3C70D7C74BB5}" srcOrd="13" destOrd="0" presId="urn:microsoft.com/office/officeart/2005/8/layout/list1"/>
    <dgm:cxn modelId="{96050F50-2CC6-4061-AF03-9200A6B3D966}" type="presParOf" srcId="{A436EADF-FB72-4D20-923E-05B8B0248F5B}" destId="{4154842D-E566-4275-A8B3-D3E268E08990}" srcOrd="14" destOrd="0" presId="urn:microsoft.com/office/officeart/2005/8/layout/list1"/>
    <dgm:cxn modelId="{38B3631A-ED2F-4BA8-9D05-AB11B358088B}" type="presParOf" srcId="{A436EADF-FB72-4D20-923E-05B8B0248F5B}" destId="{72F10B9E-EA48-424C-A2D4-0B15F869EC0B}" srcOrd="15" destOrd="0" presId="urn:microsoft.com/office/officeart/2005/8/layout/list1"/>
    <dgm:cxn modelId="{1861BC88-616B-4251-80E4-863D57AB84E4}" type="presParOf" srcId="{A436EADF-FB72-4D20-923E-05B8B0248F5B}" destId="{E159DA1B-A0E7-4934-A08B-14DDBB5E5815}" srcOrd="16" destOrd="0" presId="urn:microsoft.com/office/officeart/2005/8/layout/list1"/>
    <dgm:cxn modelId="{17E7AD05-BED6-4F5C-A41D-0B3986684D14}" type="presParOf" srcId="{E159DA1B-A0E7-4934-A08B-14DDBB5E5815}" destId="{24BAA0BE-760C-4247-AE6D-D689DB9F3F93}" srcOrd="0" destOrd="0" presId="urn:microsoft.com/office/officeart/2005/8/layout/list1"/>
    <dgm:cxn modelId="{B8F00343-4B26-4EE8-989C-5C9A3B3BF065}" type="presParOf" srcId="{E159DA1B-A0E7-4934-A08B-14DDBB5E5815}" destId="{389A2ACD-C9C7-4045-94A6-76FF84A98FDE}" srcOrd="1" destOrd="0" presId="urn:microsoft.com/office/officeart/2005/8/layout/list1"/>
    <dgm:cxn modelId="{BD99737B-494D-48FF-914B-2D79FF471387}" type="presParOf" srcId="{A436EADF-FB72-4D20-923E-05B8B0248F5B}" destId="{E9EAF872-E267-41E6-BA6C-0A9A8DC7EB64}" srcOrd="17" destOrd="0" presId="urn:microsoft.com/office/officeart/2005/8/layout/list1"/>
    <dgm:cxn modelId="{BEA3138A-DB33-4E52-B277-E1F742CDBBE7}" type="presParOf" srcId="{A436EADF-FB72-4D20-923E-05B8B0248F5B}" destId="{FB070544-6052-40EF-BD18-BEDE3C96CAA0}" srcOrd="18" destOrd="0" presId="urn:microsoft.com/office/officeart/2005/8/layout/list1"/>
    <dgm:cxn modelId="{DB2E1917-EF71-4545-89DA-08242AE04849}" type="presParOf" srcId="{A436EADF-FB72-4D20-923E-05B8B0248F5B}" destId="{0D877EF2-B2EB-4A12-9F6B-92228154336E}" srcOrd="19" destOrd="0" presId="urn:microsoft.com/office/officeart/2005/8/layout/list1"/>
    <dgm:cxn modelId="{90D480BF-DE20-44B6-A27C-756674F6A18F}" type="presParOf" srcId="{A436EADF-FB72-4D20-923E-05B8B0248F5B}" destId="{30C4A9AB-B3D8-459D-A07B-4B0B9DD66F48}" srcOrd="20" destOrd="0" presId="urn:microsoft.com/office/officeart/2005/8/layout/list1"/>
    <dgm:cxn modelId="{BA170689-D5A2-486E-B1F9-623F356A2884}" type="presParOf" srcId="{30C4A9AB-B3D8-459D-A07B-4B0B9DD66F48}" destId="{29D64343-6CD4-49F3-BB18-9B36CC7D1C11}" srcOrd="0" destOrd="0" presId="urn:microsoft.com/office/officeart/2005/8/layout/list1"/>
    <dgm:cxn modelId="{71A1538E-A146-48B0-A870-6E4110DDF98C}" type="presParOf" srcId="{30C4A9AB-B3D8-459D-A07B-4B0B9DD66F48}" destId="{9663E671-61D1-4D36-B522-BE082FA31962}" srcOrd="1" destOrd="0" presId="urn:microsoft.com/office/officeart/2005/8/layout/list1"/>
    <dgm:cxn modelId="{81A10F0A-F0C1-4DDC-B939-3EEA730B6013}" type="presParOf" srcId="{A436EADF-FB72-4D20-923E-05B8B0248F5B}" destId="{6F35497B-49D7-4D5A-BD1A-DA8336058227}" srcOrd="21" destOrd="0" presId="urn:microsoft.com/office/officeart/2005/8/layout/list1"/>
    <dgm:cxn modelId="{A1152E52-4BAA-4A86-AE76-7A5D2EAEC865}" type="presParOf" srcId="{A436EADF-FB72-4D20-923E-05B8B0248F5B}" destId="{759DFB3D-4CCF-4F5E-86A4-A94FC3B2215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58F08-EE68-4CA3-8FFB-21F7E0990E40}">
      <dsp:nvSpPr>
        <dsp:cNvPr id="0" name=""/>
        <dsp:cNvSpPr/>
      </dsp:nvSpPr>
      <dsp:spPr>
        <a:xfrm>
          <a:off x="1012" y="341464"/>
          <a:ext cx="2159263" cy="129555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Daenerys will lose the largest number of deaths associated with her name.</a:t>
          </a:r>
        </a:p>
      </dsp:txBody>
      <dsp:txXfrm>
        <a:off x="38958" y="379410"/>
        <a:ext cx="2083371" cy="1219666"/>
      </dsp:txXfrm>
    </dsp:sp>
    <dsp:sp modelId="{5A0C5871-12BD-4F24-9658-E1649908DF74}">
      <dsp:nvSpPr>
        <dsp:cNvPr id="0" name=""/>
        <dsp:cNvSpPr/>
      </dsp:nvSpPr>
      <dsp:spPr>
        <a:xfrm>
          <a:off x="2350291" y="721494"/>
          <a:ext cx="457763" cy="53549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50291" y="828593"/>
        <a:ext cx="320434" cy="321299"/>
      </dsp:txXfrm>
    </dsp:sp>
    <dsp:sp modelId="{FF7A4410-AD27-4E50-BA42-CA9F57243BD3}">
      <dsp:nvSpPr>
        <dsp:cNvPr id="0" name=""/>
        <dsp:cNvSpPr/>
      </dsp:nvSpPr>
      <dsp:spPr>
        <a:xfrm>
          <a:off x="3023981" y="341464"/>
          <a:ext cx="2159263" cy="129555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Cersei will have the most deaths on her hands.</a:t>
          </a:r>
        </a:p>
      </dsp:txBody>
      <dsp:txXfrm>
        <a:off x="3061927" y="379410"/>
        <a:ext cx="2083371" cy="1219666"/>
      </dsp:txXfrm>
    </dsp:sp>
    <dsp:sp modelId="{963E04B8-4A16-4B56-B069-7D80985E1763}">
      <dsp:nvSpPr>
        <dsp:cNvPr id="0" name=""/>
        <dsp:cNvSpPr/>
      </dsp:nvSpPr>
      <dsp:spPr>
        <a:xfrm rot="5400000">
          <a:off x="3874731" y="1788170"/>
          <a:ext cx="457763" cy="53549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42964" y="1827037"/>
        <a:ext cx="321299" cy="320434"/>
      </dsp:txXfrm>
    </dsp:sp>
    <dsp:sp modelId="{EA3A30B2-04A5-455E-91AB-E3E4AEBC9566}">
      <dsp:nvSpPr>
        <dsp:cNvPr id="0" name=""/>
        <dsp:cNvSpPr/>
      </dsp:nvSpPr>
      <dsp:spPr>
        <a:xfrm>
          <a:off x="3023981" y="2500727"/>
          <a:ext cx="2159263" cy="129555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Sword will be the most used weapon</a:t>
          </a:r>
        </a:p>
      </dsp:txBody>
      <dsp:txXfrm>
        <a:off x="3061927" y="2538673"/>
        <a:ext cx="2083371" cy="1219666"/>
      </dsp:txXfrm>
    </dsp:sp>
    <dsp:sp modelId="{16F7D3CA-8131-48DD-9F36-78B9BEADECFD}">
      <dsp:nvSpPr>
        <dsp:cNvPr id="0" name=""/>
        <dsp:cNvSpPr/>
      </dsp:nvSpPr>
      <dsp:spPr>
        <a:xfrm rot="10800000">
          <a:off x="2376202" y="2880758"/>
          <a:ext cx="457763" cy="53549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513531" y="2987857"/>
        <a:ext cx="320434" cy="321299"/>
      </dsp:txXfrm>
    </dsp:sp>
    <dsp:sp modelId="{BBE90355-0247-47B8-A157-F2490A8F925D}">
      <dsp:nvSpPr>
        <dsp:cNvPr id="0" name=""/>
        <dsp:cNvSpPr/>
      </dsp:nvSpPr>
      <dsp:spPr>
        <a:xfrm>
          <a:off x="1012" y="2500727"/>
          <a:ext cx="2159263" cy="129555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House of Lannister will have been responsible for more deaths than House of Stark and House of Targaryen</a:t>
          </a:r>
        </a:p>
      </dsp:txBody>
      <dsp:txXfrm>
        <a:off x="38958" y="2538673"/>
        <a:ext cx="2083371" cy="1219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2F3DB-5425-4848-94A8-A9B5734DD199}">
      <dsp:nvSpPr>
        <dsp:cNvPr id="0" name=""/>
        <dsp:cNvSpPr/>
      </dsp:nvSpPr>
      <dsp:spPr>
        <a:xfrm>
          <a:off x="0" y="268448"/>
          <a:ext cx="5800912"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C92C9C-8699-441E-99F8-651F2AB2E4C9}">
      <dsp:nvSpPr>
        <dsp:cNvPr id="0" name=""/>
        <dsp:cNvSpPr/>
      </dsp:nvSpPr>
      <dsp:spPr>
        <a:xfrm>
          <a:off x="290045" y="2768"/>
          <a:ext cx="4060639"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dirty="0"/>
            <a:t>Dragon</a:t>
          </a:r>
        </a:p>
      </dsp:txBody>
      <dsp:txXfrm>
        <a:off x="315984" y="28707"/>
        <a:ext cx="4008761" cy="479482"/>
      </dsp:txXfrm>
    </dsp:sp>
    <dsp:sp modelId="{F5331443-90A7-4E47-BC6F-C61FAD6F4215}">
      <dsp:nvSpPr>
        <dsp:cNvPr id="0" name=""/>
        <dsp:cNvSpPr/>
      </dsp:nvSpPr>
      <dsp:spPr>
        <a:xfrm>
          <a:off x="0" y="1084928"/>
          <a:ext cx="5800912" cy="453600"/>
        </a:xfrm>
        <a:prstGeom prst="rect">
          <a:avLst/>
        </a:prstGeom>
        <a:solidFill>
          <a:schemeClr val="lt1">
            <a:alpha val="90000"/>
            <a:hueOff val="0"/>
            <a:satOff val="0"/>
            <a:lumOff val="0"/>
            <a:alphaOff val="0"/>
          </a:schemeClr>
        </a:solidFill>
        <a:ln w="12700" cap="flat" cmpd="sng" algn="ctr">
          <a:solidFill>
            <a:schemeClr val="accent2">
              <a:hueOff val="-3189688"/>
              <a:satOff val="3483"/>
              <a:lumOff val="-12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91B064-8535-44B1-8257-2A3EDCA926B8}">
      <dsp:nvSpPr>
        <dsp:cNvPr id="0" name=""/>
        <dsp:cNvSpPr/>
      </dsp:nvSpPr>
      <dsp:spPr>
        <a:xfrm>
          <a:off x="290045" y="819248"/>
          <a:ext cx="4060639" cy="531360"/>
        </a:xfrm>
        <a:prstGeom prst="roundRect">
          <a:avLst/>
        </a:prstGeom>
        <a:solidFill>
          <a:schemeClr val="accent2">
            <a:hueOff val="-3189688"/>
            <a:satOff val="3483"/>
            <a:lumOff val="-12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a:t>Demon</a:t>
          </a:r>
        </a:p>
      </dsp:txBody>
      <dsp:txXfrm>
        <a:off x="315984" y="845187"/>
        <a:ext cx="4008761" cy="479482"/>
      </dsp:txXfrm>
    </dsp:sp>
    <dsp:sp modelId="{15E73386-03E2-42D1-AC6E-9D8A16C44311}">
      <dsp:nvSpPr>
        <dsp:cNvPr id="0" name=""/>
        <dsp:cNvSpPr/>
      </dsp:nvSpPr>
      <dsp:spPr>
        <a:xfrm>
          <a:off x="0" y="1901408"/>
          <a:ext cx="5800912" cy="453600"/>
        </a:xfrm>
        <a:prstGeom prst="rect">
          <a:avLst/>
        </a:prstGeom>
        <a:solidFill>
          <a:schemeClr val="lt1">
            <a:alpha val="90000"/>
            <a:hueOff val="0"/>
            <a:satOff val="0"/>
            <a:lumOff val="0"/>
            <a:alphaOff val="0"/>
          </a:schemeClr>
        </a:solidFill>
        <a:ln w="12700" cap="flat" cmpd="sng" algn="ctr">
          <a:solidFill>
            <a:schemeClr val="accent2">
              <a:hueOff val="-6379376"/>
              <a:satOff val="6966"/>
              <a:lumOff val="-24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FD714E-5094-4989-B720-92BC05B3DE4F}">
      <dsp:nvSpPr>
        <dsp:cNvPr id="0" name=""/>
        <dsp:cNvSpPr/>
      </dsp:nvSpPr>
      <dsp:spPr>
        <a:xfrm>
          <a:off x="290045" y="1635728"/>
          <a:ext cx="4060639" cy="531360"/>
        </a:xfrm>
        <a:prstGeom prst="roundRect">
          <a:avLst/>
        </a:prstGeom>
        <a:solidFill>
          <a:schemeClr val="accent2">
            <a:hueOff val="-6379376"/>
            <a:satOff val="6966"/>
            <a:lumOff val="-2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a:t>Ice</a:t>
          </a:r>
        </a:p>
      </dsp:txBody>
      <dsp:txXfrm>
        <a:off x="315984" y="1661667"/>
        <a:ext cx="4008761" cy="479482"/>
      </dsp:txXfrm>
    </dsp:sp>
    <dsp:sp modelId="{4154842D-E566-4275-A8B3-D3E268E08990}">
      <dsp:nvSpPr>
        <dsp:cNvPr id="0" name=""/>
        <dsp:cNvSpPr/>
      </dsp:nvSpPr>
      <dsp:spPr>
        <a:xfrm>
          <a:off x="0" y="2717888"/>
          <a:ext cx="5800912" cy="453600"/>
        </a:xfrm>
        <a:prstGeom prst="rect">
          <a:avLst/>
        </a:prstGeom>
        <a:solidFill>
          <a:schemeClr val="lt1">
            <a:alpha val="90000"/>
            <a:hueOff val="0"/>
            <a:satOff val="0"/>
            <a:lumOff val="0"/>
            <a:alphaOff val="0"/>
          </a:schemeClr>
        </a:solidFill>
        <a:ln w="12700" cap="flat" cmpd="sng" algn="ctr">
          <a:solidFill>
            <a:schemeClr val="accent2">
              <a:hueOff val="-9569063"/>
              <a:satOff val="10450"/>
              <a:lumOff val="-36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77F70D-7974-45A5-9A9A-72EA762C87DD}">
      <dsp:nvSpPr>
        <dsp:cNvPr id="0" name=""/>
        <dsp:cNvSpPr/>
      </dsp:nvSpPr>
      <dsp:spPr>
        <a:xfrm>
          <a:off x="290045" y="2452208"/>
          <a:ext cx="4060639" cy="531360"/>
        </a:xfrm>
        <a:prstGeom prst="roundRect">
          <a:avLst/>
        </a:prstGeom>
        <a:solidFill>
          <a:schemeClr val="accent2">
            <a:hueOff val="-9569063"/>
            <a:satOff val="10450"/>
            <a:lumOff val="-3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a:t>Magic</a:t>
          </a:r>
        </a:p>
      </dsp:txBody>
      <dsp:txXfrm>
        <a:off x="315984" y="2478147"/>
        <a:ext cx="4008761" cy="479482"/>
      </dsp:txXfrm>
    </dsp:sp>
    <dsp:sp modelId="{FB070544-6052-40EF-BD18-BEDE3C96CAA0}">
      <dsp:nvSpPr>
        <dsp:cNvPr id="0" name=""/>
        <dsp:cNvSpPr/>
      </dsp:nvSpPr>
      <dsp:spPr>
        <a:xfrm>
          <a:off x="0" y="3534368"/>
          <a:ext cx="5800912" cy="453600"/>
        </a:xfrm>
        <a:prstGeom prst="rect">
          <a:avLst/>
        </a:prstGeom>
        <a:solidFill>
          <a:schemeClr val="lt1">
            <a:alpha val="90000"/>
            <a:hueOff val="0"/>
            <a:satOff val="0"/>
            <a:lumOff val="0"/>
            <a:alphaOff val="0"/>
          </a:schemeClr>
        </a:solidFill>
        <a:ln w="12700" cap="flat" cmpd="sng" algn="ctr">
          <a:solidFill>
            <a:schemeClr val="accent2">
              <a:hueOff val="-12758752"/>
              <a:satOff val="13933"/>
              <a:lumOff val="-48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9A2ACD-C9C7-4045-94A6-76FF84A98FDE}">
      <dsp:nvSpPr>
        <dsp:cNvPr id="0" name=""/>
        <dsp:cNvSpPr/>
      </dsp:nvSpPr>
      <dsp:spPr>
        <a:xfrm>
          <a:off x="290045" y="3268688"/>
          <a:ext cx="4060639" cy="531360"/>
        </a:xfrm>
        <a:prstGeom prst="roundRect">
          <a:avLst/>
        </a:prstGeom>
        <a:solidFill>
          <a:schemeClr val="accent2">
            <a:hueOff val="-12758752"/>
            <a:satOff val="13933"/>
            <a:lumOff val="-4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dirty="0"/>
            <a:t>Moon</a:t>
          </a:r>
        </a:p>
      </dsp:txBody>
      <dsp:txXfrm>
        <a:off x="315984" y="3294627"/>
        <a:ext cx="4008761" cy="479482"/>
      </dsp:txXfrm>
    </dsp:sp>
    <dsp:sp modelId="{759DFB3D-4CCF-4F5E-86A4-A94FC3B22156}">
      <dsp:nvSpPr>
        <dsp:cNvPr id="0" name=""/>
        <dsp:cNvSpPr/>
      </dsp:nvSpPr>
      <dsp:spPr>
        <a:xfrm>
          <a:off x="0" y="4350848"/>
          <a:ext cx="5800912" cy="453600"/>
        </a:xfrm>
        <a:prstGeom prst="rect">
          <a:avLst/>
        </a:prstGeom>
        <a:solidFill>
          <a:schemeClr val="lt1">
            <a:alpha val="90000"/>
            <a:hueOff val="0"/>
            <a:satOff val="0"/>
            <a:lumOff val="0"/>
            <a:alphaOff val="0"/>
          </a:schemeClr>
        </a:solidFill>
        <a:ln w="12700" cap="flat" cmpd="sng" algn="ctr">
          <a:solidFill>
            <a:schemeClr val="accent2">
              <a:hueOff val="-15948439"/>
              <a:satOff val="17416"/>
              <a:lumOff val="-60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63E671-61D1-4D36-B522-BE082FA31962}">
      <dsp:nvSpPr>
        <dsp:cNvPr id="0" name=""/>
        <dsp:cNvSpPr/>
      </dsp:nvSpPr>
      <dsp:spPr>
        <a:xfrm>
          <a:off x="290045" y="4085168"/>
          <a:ext cx="4060639" cy="531360"/>
        </a:xfrm>
        <a:prstGeom prst="roundRect">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82" tIns="0" rIns="153482" bIns="0" numCol="1" spcCol="1270" anchor="ctr" anchorCtr="0">
          <a:noAutofit/>
        </a:bodyPr>
        <a:lstStyle/>
        <a:p>
          <a:pPr marL="0" lvl="0" indent="0" algn="l" defTabSz="800100">
            <a:lnSpc>
              <a:spcPct val="90000"/>
            </a:lnSpc>
            <a:spcBef>
              <a:spcPct val="0"/>
            </a:spcBef>
            <a:spcAft>
              <a:spcPct val="35000"/>
            </a:spcAft>
            <a:buNone/>
            <a:defRPr cap="all"/>
          </a:pPr>
          <a:r>
            <a:rPr lang="en-US" sz="1800" kern="1200" dirty="0"/>
            <a:t>White Walker</a:t>
          </a:r>
        </a:p>
      </dsp:txBody>
      <dsp:txXfrm>
        <a:off x="315984" y="4111107"/>
        <a:ext cx="400876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8686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8637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48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5932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7678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3343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1700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4374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6764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6476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12/21/2024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7762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12/21/2024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79099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F96187D8-B32D-4D1A-8C48-A15933DDC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2942806-62FA-EAC9-0669-776609AFF09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5150" b="485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D019BB32-A409-4C93-9090-8BDDC45E5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657600"/>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B82ED-E6D7-6562-FD5B-266E922525D3}"/>
              </a:ext>
            </a:extLst>
          </p:cNvPr>
          <p:cNvSpPr>
            <a:spLocks noGrp="1"/>
          </p:cNvSpPr>
          <p:nvPr>
            <p:ph type="ctrTitle"/>
          </p:nvPr>
        </p:nvSpPr>
        <p:spPr>
          <a:xfrm>
            <a:off x="1074314" y="1088571"/>
            <a:ext cx="9692009" cy="2050908"/>
          </a:xfrm>
        </p:spPr>
        <p:txBody>
          <a:bodyPr anchor="t">
            <a:normAutofit/>
          </a:bodyPr>
          <a:lstStyle/>
          <a:p>
            <a:r>
              <a:rPr lang="en-US" sz="3200" dirty="0">
                <a:solidFill>
                  <a:srgbClr val="FFFFFF"/>
                </a:solidFill>
              </a:rPr>
              <a:t>Exploratory Data Analysis of </a:t>
            </a:r>
            <a:br>
              <a:rPr lang="en-US" sz="3200" dirty="0">
                <a:solidFill>
                  <a:srgbClr val="FFFFFF"/>
                </a:solidFill>
              </a:rPr>
            </a:br>
            <a:r>
              <a:rPr lang="en-US" sz="4000" dirty="0">
                <a:solidFill>
                  <a:schemeClr val="accent6">
                    <a:lumMod val="75000"/>
                  </a:schemeClr>
                </a:solidFill>
                <a:effectLst>
                  <a:outerShdw blurRad="38100" dist="38100" dir="2700000" algn="tl">
                    <a:srgbClr val="000000">
                      <a:alpha val="43137"/>
                    </a:srgbClr>
                  </a:outerShdw>
                </a:effectLst>
                <a:latin typeface="Copperplate Gothic Light" panose="020F0502020204030204" pitchFamily="34" charset="0"/>
              </a:rPr>
              <a:t>A Game of Thrones</a:t>
            </a:r>
            <a:br>
              <a:rPr lang="en-US" sz="3200" dirty="0">
                <a:solidFill>
                  <a:srgbClr val="FFFFFF"/>
                </a:solidFill>
              </a:rPr>
            </a:br>
            <a:r>
              <a:rPr lang="en-US" sz="3200" dirty="0">
                <a:solidFill>
                  <a:srgbClr val="FFFFFF"/>
                </a:solidFill>
              </a:rPr>
              <a:t>Character Deaths</a:t>
            </a:r>
          </a:p>
        </p:txBody>
      </p:sp>
      <p:cxnSp>
        <p:nvCxnSpPr>
          <p:cNvPr id="1042" name="Straight Connector 1041">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97558"/>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1049" name="Rectangle 1048">
            <a:extLst>
              <a:ext uri="{FF2B5EF4-FFF2-40B4-BE49-F238E27FC236}">
                <a16:creationId xmlns:a16="http://schemas.microsoft.com/office/drawing/2014/main" id="{74ED70DB-1943-4E5C-A1B6-D49DFE440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677195"/>
            <a:ext cx="12192000" cy="2180805"/>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9094B3E-99CC-0035-D0AD-F920F481EDB0}"/>
              </a:ext>
            </a:extLst>
          </p:cNvPr>
          <p:cNvSpPr>
            <a:spLocks noGrp="1"/>
          </p:cNvSpPr>
          <p:nvPr>
            <p:ph type="subTitle" idx="1"/>
          </p:nvPr>
        </p:nvSpPr>
        <p:spPr>
          <a:xfrm>
            <a:off x="1097280" y="4572000"/>
            <a:ext cx="9874429" cy="1263046"/>
          </a:xfrm>
        </p:spPr>
        <p:txBody>
          <a:bodyPr anchor="b">
            <a:normAutofit/>
          </a:bodyPr>
          <a:lstStyle/>
          <a:p>
            <a:r>
              <a:rPr lang="en-US" dirty="0">
                <a:solidFill>
                  <a:srgbClr val="FFFFFF"/>
                </a:solidFill>
              </a:rPr>
              <a:t>Samantha Beard</a:t>
            </a:r>
          </a:p>
        </p:txBody>
      </p:sp>
    </p:spTree>
    <p:extLst>
      <p:ext uri="{BB962C8B-B14F-4D97-AF65-F5344CB8AC3E}">
        <p14:creationId xmlns:p14="http://schemas.microsoft.com/office/powerpoint/2010/main" val="21221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7E9AF-0E28-AA71-67CD-DB808D72169C}"/>
              </a:ext>
            </a:extLst>
          </p:cNvPr>
          <p:cNvPicPr>
            <a:picLocks noChangeAspect="1"/>
          </p:cNvPicPr>
          <p:nvPr/>
        </p:nvPicPr>
        <p:blipFill>
          <a:blip r:embed="rId2"/>
          <a:stretch>
            <a:fillRect/>
          </a:stretch>
        </p:blipFill>
        <p:spPr>
          <a:xfrm>
            <a:off x="0" y="322283"/>
            <a:ext cx="8256181" cy="6914356"/>
          </a:xfrm>
          <a:prstGeom prst="rect">
            <a:avLst/>
          </a:prstGeom>
        </p:spPr>
      </p:pic>
      <p:sp>
        <p:nvSpPr>
          <p:cNvPr id="5" name="Oval 4">
            <a:extLst>
              <a:ext uri="{FF2B5EF4-FFF2-40B4-BE49-F238E27FC236}">
                <a16:creationId xmlns:a16="http://schemas.microsoft.com/office/drawing/2014/main" id="{E589B71E-5C7C-049D-6835-7C042B44C7F0}"/>
              </a:ext>
            </a:extLst>
          </p:cNvPr>
          <p:cNvSpPr/>
          <p:nvPr/>
        </p:nvSpPr>
        <p:spPr>
          <a:xfrm>
            <a:off x="7347098" y="-3104707"/>
            <a:ext cx="6533707" cy="6533707"/>
          </a:xfrm>
          <a:prstGeom prst="ellipse">
            <a:avLst/>
          </a:prstGeom>
          <a:solidFill>
            <a:schemeClr val="tx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3DA2E83-14EE-F5FA-0D84-386A388B0FAD}"/>
              </a:ext>
            </a:extLst>
          </p:cNvPr>
          <p:cNvSpPr txBox="1"/>
          <p:nvPr/>
        </p:nvSpPr>
        <p:spPr>
          <a:xfrm>
            <a:off x="7868092" y="162146"/>
            <a:ext cx="4056321" cy="1323439"/>
          </a:xfrm>
          <a:prstGeom prst="rect">
            <a:avLst/>
          </a:prstGeom>
          <a:noFill/>
        </p:spPr>
        <p:txBody>
          <a:bodyPr wrap="square" rtlCol="0">
            <a:spAutoFit/>
          </a:bodyPr>
          <a:lstStyle/>
          <a:p>
            <a:r>
              <a:rPr lang="en-US" sz="3200" b="1" dirty="0">
                <a:solidFill>
                  <a:schemeClr val="bg1"/>
                </a:solidFill>
              </a:rPr>
              <a:t>Deaths Per Season</a:t>
            </a:r>
          </a:p>
          <a:p>
            <a:r>
              <a:rPr lang="en-US" sz="2400" b="1" dirty="0">
                <a:solidFill>
                  <a:schemeClr val="bg1"/>
                </a:solidFill>
              </a:rPr>
              <a:t>Median: 164</a:t>
            </a:r>
          </a:p>
          <a:p>
            <a:r>
              <a:rPr lang="en-US" sz="2400" b="1" dirty="0">
                <a:solidFill>
                  <a:schemeClr val="bg1"/>
                </a:solidFill>
              </a:rPr>
              <a:t>Mean: 278</a:t>
            </a:r>
          </a:p>
        </p:txBody>
      </p:sp>
    </p:spTree>
    <p:extLst>
      <p:ext uri="{BB962C8B-B14F-4D97-AF65-F5344CB8AC3E}">
        <p14:creationId xmlns:p14="http://schemas.microsoft.com/office/powerpoint/2010/main" val="87931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3D72-3781-A39F-C694-05D83BD5045D}"/>
              </a:ext>
            </a:extLst>
          </p:cNvPr>
          <p:cNvSpPr>
            <a:spLocks noGrp="1"/>
          </p:cNvSpPr>
          <p:nvPr>
            <p:ph type="title"/>
          </p:nvPr>
        </p:nvSpPr>
        <p:spPr>
          <a:xfrm>
            <a:off x="1088136" y="675577"/>
            <a:ext cx="9922764" cy="1294228"/>
          </a:xfrm>
        </p:spPr>
        <p:txBody>
          <a:bodyPr/>
          <a:lstStyle/>
          <a:p>
            <a:r>
              <a:rPr lang="en-US"/>
              <a:t>PMF of Deaths Over Series</a:t>
            </a:r>
            <a:endParaRPr lang="en-US" dirty="0"/>
          </a:p>
        </p:txBody>
      </p:sp>
      <p:pic>
        <p:nvPicPr>
          <p:cNvPr id="5" name="Content Placeholder 4">
            <a:extLst>
              <a:ext uri="{FF2B5EF4-FFF2-40B4-BE49-F238E27FC236}">
                <a16:creationId xmlns:a16="http://schemas.microsoft.com/office/drawing/2014/main" id="{016C20CB-7036-D8CF-0D3B-CDDF64173279}"/>
              </a:ext>
            </a:extLst>
          </p:cNvPr>
          <p:cNvPicPr>
            <a:picLocks noGrp="1" noChangeAspect="1"/>
          </p:cNvPicPr>
          <p:nvPr>
            <p:ph idx="1"/>
          </p:nvPr>
        </p:nvPicPr>
        <p:blipFill>
          <a:blip r:embed="rId2"/>
          <a:stretch>
            <a:fillRect/>
          </a:stretch>
        </p:blipFill>
        <p:spPr>
          <a:xfrm>
            <a:off x="1531089" y="1468597"/>
            <a:ext cx="7053123" cy="5317634"/>
          </a:xfrm>
        </p:spPr>
      </p:pic>
    </p:spTree>
    <p:extLst>
      <p:ext uri="{BB962C8B-B14F-4D97-AF65-F5344CB8AC3E}">
        <p14:creationId xmlns:p14="http://schemas.microsoft.com/office/powerpoint/2010/main" val="220259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C23A-D402-8256-AF5B-DF24E8FEE86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7490A2C-D1B6-E961-4428-5450A9E1C82F}"/>
              </a:ext>
            </a:extLst>
          </p:cNvPr>
          <p:cNvPicPr>
            <a:picLocks noGrp="1" noChangeAspect="1"/>
          </p:cNvPicPr>
          <p:nvPr>
            <p:ph idx="1"/>
          </p:nvPr>
        </p:nvPicPr>
        <p:blipFill>
          <a:blip r:embed="rId2"/>
          <a:stretch>
            <a:fillRect/>
          </a:stretch>
        </p:blipFill>
        <p:spPr>
          <a:xfrm>
            <a:off x="379292" y="-170298"/>
            <a:ext cx="10909658" cy="7494536"/>
          </a:xfrm>
        </p:spPr>
      </p:pic>
      <p:sp>
        <p:nvSpPr>
          <p:cNvPr id="6" name="Rectangle 5">
            <a:extLst>
              <a:ext uri="{FF2B5EF4-FFF2-40B4-BE49-F238E27FC236}">
                <a16:creationId xmlns:a16="http://schemas.microsoft.com/office/drawing/2014/main" id="{DBC4A9C6-3A2B-5FE6-CEEC-2185C35738BD}"/>
              </a:ext>
            </a:extLst>
          </p:cNvPr>
          <p:cNvSpPr/>
          <p:nvPr/>
        </p:nvSpPr>
        <p:spPr>
          <a:xfrm>
            <a:off x="0" y="0"/>
            <a:ext cx="646889" cy="189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3FBA374-6DDE-CB63-91CA-09FD98908239}"/>
              </a:ext>
            </a:extLst>
          </p:cNvPr>
          <p:cNvSpPr/>
          <p:nvPr/>
        </p:nvSpPr>
        <p:spPr>
          <a:xfrm>
            <a:off x="6425119" y="393970"/>
            <a:ext cx="5766881" cy="2806430"/>
          </a:xfrm>
          <a:prstGeom prst="rect">
            <a:avLst/>
          </a:prstGeom>
          <a:solidFill>
            <a:srgbClr val="D79D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BE023AA-AC1A-48E0-CAFF-53595DFA36F9}"/>
              </a:ext>
            </a:extLst>
          </p:cNvPr>
          <p:cNvSpPr txBox="1"/>
          <p:nvPr/>
        </p:nvSpPr>
        <p:spPr>
          <a:xfrm>
            <a:off x="6816467" y="1854038"/>
            <a:ext cx="4812950" cy="1200329"/>
          </a:xfrm>
          <a:prstGeom prst="rect">
            <a:avLst/>
          </a:prstGeom>
          <a:noFill/>
        </p:spPr>
        <p:txBody>
          <a:bodyPr wrap="square" rtlCol="0">
            <a:spAutoFit/>
          </a:bodyPr>
          <a:lstStyle/>
          <a:p>
            <a:r>
              <a:rPr lang="en-US" dirty="0"/>
              <a:t>The episode with the most deaths in any given season is 5 and 9. This was surprising as I would expect episode 10 to have the most deaths for impact,  i.e. cliffhangers.</a:t>
            </a:r>
          </a:p>
        </p:txBody>
      </p:sp>
      <p:sp>
        <p:nvSpPr>
          <p:cNvPr id="13" name="Title 1">
            <a:extLst>
              <a:ext uri="{FF2B5EF4-FFF2-40B4-BE49-F238E27FC236}">
                <a16:creationId xmlns:a16="http://schemas.microsoft.com/office/drawing/2014/main" id="{79F15E8B-01B6-BB93-AAC7-A2F03A44D045}"/>
              </a:ext>
            </a:extLst>
          </p:cNvPr>
          <p:cNvSpPr txBox="1">
            <a:spLocks/>
          </p:cNvSpPr>
          <p:nvPr/>
        </p:nvSpPr>
        <p:spPr>
          <a:xfrm>
            <a:off x="6816467" y="555996"/>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dirty="0">
                <a:latin typeface="Arial Black" panose="020B0A04020102020204" pitchFamily="34" charset="0"/>
              </a:rPr>
              <a:t>All Deaths By </a:t>
            </a:r>
          </a:p>
          <a:p>
            <a:r>
              <a:rPr lang="en-US" dirty="0">
                <a:latin typeface="Arial Black" panose="020B0A04020102020204" pitchFamily="34" charset="0"/>
              </a:rPr>
              <a:t>Episode</a:t>
            </a:r>
          </a:p>
        </p:txBody>
      </p:sp>
    </p:spTree>
    <p:extLst>
      <p:ext uri="{BB962C8B-B14F-4D97-AF65-F5344CB8AC3E}">
        <p14:creationId xmlns:p14="http://schemas.microsoft.com/office/powerpoint/2010/main" val="211700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CD6C8D-24AC-31EF-DD9F-71081BE875D7}"/>
              </a:ext>
            </a:extLst>
          </p:cNvPr>
          <p:cNvSpPr/>
          <p:nvPr/>
        </p:nvSpPr>
        <p:spPr>
          <a:xfrm>
            <a:off x="0" y="0"/>
            <a:ext cx="5933872" cy="6858000"/>
          </a:xfrm>
          <a:prstGeom prst="rect">
            <a:avLst/>
          </a:prstGeom>
          <a:solidFill>
            <a:srgbClr val="E7C6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149165-D1DA-4F12-28CF-092D4AA0759B}"/>
              </a:ext>
            </a:extLst>
          </p:cNvPr>
          <p:cNvSpPr txBox="1"/>
          <p:nvPr/>
        </p:nvSpPr>
        <p:spPr>
          <a:xfrm>
            <a:off x="831716" y="1714067"/>
            <a:ext cx="2957208" cy="2308324"/>
          </a:xfrm>
          <a:prstGeom prst="rect">
            <a:avLst/>
          </a:prstGeom>
          <a:noFill/>
        </p:spPr>
        <p:txBody>
          <a:bodyPr wrap="square" rtlCol="0">
            <a:spAutoFit/>
          </a:bodyPr>
          <a:lstStyle/>
          <a:p>
            <a:r>
              <a:rPr lang="en-US" dirty="0"/>
              <a:t>Magical deaths were almost exclusively episodes 4 and 5.  Looking at how many are Magical made me think that there may be an outlier that is skewing this data</a:t>
            </a:r>
          </a:p>
        </p:txBody>
      </p:sp>
      <p:pic>
        <p:nvPicPr>
          <p:cNvPr id="13" name="Picture 12" descr="A graph of a graph showing a number of people&#10;&#10;Description automatically generated with medium confidence">
            <a:extLst>
              <a:ext uri="{FF2B5EF4-FFF2-40B4-BE49-F238E27FC236}">
                <a16:creationId xmlns:a16="http://schemas.microsoft.com/office/drawing/2014/main" id="{47DCB055-F857-0321-F2FF-6B1E4B9A7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924" y="524761"/>
            <a:ext cx="7620297" cy="5808478"/>
          </a:xfrm>
          <a:prstGeom prst="rect">
            <a:avLst/>
          </a:prstGeom>
        </p:spPr>
      </p:pic>
    </p:spTree>
    <p:extLst>
      <p:ext uri="{BB962C8B-B14F-4D97-AF65-F5344CB8AC3E}">
        <p14:creationId xmlns:p14="http://schemas.microsoft.com/office/powerpoint/2010/main" val="160577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98BF1-5053-48DC-0D63-71D93983C187}"/>
              </a:ext>
            </a:extLst>
          </p:cNvPr>
          <p:cNvSpPr>
            <a:spLocks noGrp="1"/>
          </p:cNvSpPr>
          <p:nvPr>
            <p:ph type="title"/>
          </p:nvPr>
        </p:nvSpPr>
        <p:spPr>
          <a:xfrm>
            <a:off x="1069646" y="4516597"/>
            <a:ext cx="9940856" cy="1305408"/>
          </a:xfrm>
        </p:spPr>
        <p:txBody>
          <a:bodyPr vert="horz" lIns="91440" tIns="45720" rIns="91440" bIns="45720" rtlCol="0" anchor="t">
            <a:noAutofit/>
          </a:bodyPr>
          <a:lstStyle/>
          <a:p>
            <a:r>
              <a:rPr lang="en-US" sz="3200" cap="all" dirty="0"/>
              <a:t>Season 7 episode 4 and season 8 episode 5 look like they could be considered outliers due to large magical battles</a:t>
            </a:r>
          </a:p>
        </p:txBody>
      </p:sp>
      <p:cxnSp>
        <p:nvCxnSpPr>
          <p:cNvPr id="29" name="Straight Connector 28">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460974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709D732-46D4-CFC9-3B66-ECB47205C961}"/>
              </a:ext>
            </a:extLst>
          </p:cNvPr>
          <p:cNvSpPr/>
          <p:nvPr/>
        </p:nvSpPr>
        <p:spPr>
          <a:xfrm>
            <a:off x="-377799" y="3893339"/>
            <a:ext cx="12245502" cy="4226664"/>
          </a:xfrm>
          <a:prstGeom prst="rect">
            <a:avLst/>
          </a:prstGeom>
          <a:solidFill>
            <a:srgbClr val="336600">
              <a:alpha val="8627"/>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9BF899E-8BE1-3603-334F-FE4776E41453}"/>
              </a:ext>
            </a:extLst>
          </p:cNvPr>
          <p:cNvSpPr txBox="1"/>
          <p:nvPr/>
        </p:nvSpPr>
        <p:spPr>
          <a:xfrm>
            <a:off x="1074131" y="5822005"/>
            <a:ext cx="8319906" cy="369332"/>
          </a:xfrm>
          <a:prstGeom prst="rect">
            <a:avLst/>
          </a:prstGeom>
          <a:noFill/>
        </p:spPr>
        <p:txBody>
          <a:bodyPr wrap="none" rtlCol="0">
            <a:spAutoFit/>
          </a:bodyPr>
          <a:lstStyle/>
          <a:p>
            <a:r>
              <a:rPr lang="en-US" dirty="0"/>
              <a:t>There are also fewer episodes in these seasons compared to other seasons</a:t>
            </a:r>
          </a:p>
        </p:txBody>
      </p:sp>
      <p:pic>
        <p:nvPicPr>
          <p:cNvPr id="26" name="Content Placeholder 25">
            <a:extLst>
              <a:ext uri="{FF2B5EF4-FFF2-40B4-BE49-F238E27FC236}">
                <a16:creationId xmlns:a16="http://schemas.microsoft.com/office/drawing/2014/main" id="{75494DFE-48E0-1D19-7986-00FA67C88283}"/>
              </a:ext>
            </a:extLst>
          </p:cNvPr>
          <p:cNvPicPr>
            <a:picLocks noGrp="1" noChangeAspect="1"/>
          </p:cNvPicPr>
          <p:nvPr>
            <p:ph sz="half" idx="1"/>
          </p:nvPr>
        </p:nvPicPr>
        <p:blipFill>
          <a:blip r:embed="rId2"/>
          <a:stretch>
            <a:fillRect/>
          </a:stretch>
        </p:blipFill>
        <p:spPr>
          <a:xfrm>
            <a:off x="870023" y="170513"/>
            <a:ext cx="4840288" cy="3552314"/>
          </a:xfrm>
        </p:spPr>
      </p:pic>
      <p:pic>
        <p:nvPicPr>
          <p:cNvPr id="33" name="Content Placeholder 32">
            <a:extLst>
              <a:ext uri="{FF2B5EF4-FFF2-40B4-BE49-F238E27FC236}">
                <a16:creationId xmlns:a16="http://schemas.microsoft.com/office/drawing/2014/main" id="{F64441CF-55E2-6556-1F92-B59774617270}"/>
              </a:ext>
            </a:extLst>
          </p:cNvPr>
          <p:cNvPicPr>
            <a:picLocks noGrp="1" noChangeAspect="1"/>
          </p:cNvPicPr>
          <p:nvPr>
            <p:ph sz="half" idx="2"/>
          </p:nvPr>
        </p:nvPicPr>
        <p:blipFill>
          <a:blip r:embed="rId3"/>
          <a:stretch>
            <a:fillRect/>
          </a:stretch>
        </p:blipFill>
        <p:spPr>
          <a:xfrm>
            <a:off x="6347637" y="159880"/>
            <a:ext cx="4805363" cy="3499290"/>
          </a:xfrm>
        </p:spPr>
      </p:pic>
    </p:spTree>
    <p:extLst>
      <p:ext uri="{BB962C8B-B14F-4D97-AF65-F5344CB8AC3E}">
        <p14:creationId xmlns:p14="http://schemas.microsoft.com/office/powerpoint/2010/main" val="16473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1CB8-B80D-4F25-6D24-F7DDDC0C045E}"/>
              </a:ext>
            </a:extLst>
          </p:cNvPr>
          <p:cNvSpPr>
            <a:spLocks noGrp="1"/>
          </p:cNvSpPr>
          <p:nvPr>
            <p:ph type="title"/>
          </p:nvPr>
        </p:nvSpPr>
        <p:spPr/>
        <p:txBody>
          <a:bodyPr/>
          <a:lstStyle/>
          <a:p>
            <a:r>
              <a:rPr lang="en-US" dirty="0"/>
              <a:t>69 of 73 episodes have one or more deaths</a:t>
            </a:r>
          </a:p>
        </p:txBody>
      </p:sp>
      <p:sp>
        <p:nvSpPr>
          <p:cNvPr id="3" name="Content Placeholder 2">
            <a:extLst>
              <a:ext uri="{FF2B5EF4-FFF2-40B4-BE49-F238E27FC236}">
                <a16:creationId xmlns:a16="http://schemas.microsoft.com/office/drawing/2014/main" id="{FF4286AF-5BBA-2F0C-7138-3F9D55DEB231}"/>
              </a:ext>
            </a:extLst>
          </p:cNvPr>
          <p:cNvSpPr>
            <a:spLocks noGrp="1"/>
          </p:cNvSpPr>
          <p:nvPr>
            <p:ph sz="half" idx="1"/>
          </p:nvPr>
        </p:nvSpPr>
        <p:spPr/>
        <p:txBody>
          <a:bodyPr>
            <a:normAutofit fontScale="92500" lnSpcReduction="10000"/>
          </a:bodyPr>
          <a:lstStyle/>
          <a:p>
            <a:pPr marL="0" indent="0">
              <a:buNone/>
            </a:pPr>
            <a:r>
              <a:rPr lang="en-US" dirty="0"/>
              <a:t>The median of all deaths per episode is 7 and the mean is 32.</a:t>
            </a:r>
          </a:p>
          <a:p>
            <a:pPr marL="0" indent="0">
              <a:buNone/>
            </a:pPr>
            <a:r>
              <a:rPr lang="en-US" dirty="0"/>
              <a:t>37.9% (844) of deaths take place during the final battle in season 8 episode 5 and about 50% across the series are magical.</a:t>
            </a:r>
          </a:p>
          <a:p>
            <a:pPr marL="0" indent="0">
              <a:buNone/>
            </a:pPr>
            <a:r>
              <a:rPr lang="en-US" dirty="0"/>
              <a:t>When looking at non-magical deaths only, the median is similar at 6 deaths per episode, however, the mean has a dramatic change to 17 deaths per episode.  There are 8 episodes that still have a significant increase in number of deaths than other episodes.</a:t>
            </a:r>
          </a:p>
        </p:txBody>
      </p:sp>
      <p:pic>
        <p:nvPicPr>
          <p:cNvPr id="6" name="Content Placeholder 5">
            <a:extLst>
              <a:ext uri="{FF2B5EF4-FFF2-40B4-BE49-F238E27FC236}">
                <a16:creationId xmlns:a16="http://schemas.microsoft.com/office/drawing/2014/main" id="{A2B4615C-B8B9-317A-6587-E44C35C08DDF}"/>
              </a:ext>
            </a:extLst>
          </p:cNvPr>
          <p:cNvPicPr>
            <a:picLocks noGrp="1" noChangeAspect="1"/>
          </p:cNvPicPr>
          <p:nvPr>
            <p:ph sz="half" idx="2"/>
          </p:nvPr>
        </p:nvPicPr>
        <p:blipFill>
          <a:blip r:embed="rId2"/>
          <a:stretch>
            <a:fillRect/>
          </a:stretch>
        </p:blipFill>
        <p:spPr>
          <a:xfrm>
            <a:off x="6266801" y="2439988"/>
            <a:ext cx="4616160" cy="3802062"/>
          </a:xfrm>
        </p:spPr>
      </p:pic>
    </p:spTree>
    <p:extLst>
      <p:ext uri="{BB962C8B-B14F-4D97-AF65-F5344CB8AC3E}">
        <p14:creationId xmlns:p14="http://schemas.microsoft.com/office/powerpoint/2010/main" val="312175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386684-D527-36C9-A2FF-5B40A5F6438D}"/>
              </a:ext>
            </a:extLst>
          </p:cNvPr>
          <p:cNvSpPr>
            <a:spLocks noGrp="1"/>
          </p:cNvSpPr>
          <p:nvPr>
            <p:ph type="title"/>
          </p:nvPr>
        </p:nvSpPr>
        <p:spPr>
          <a:xfrm>
            <a:off x="1082820" y="367231"/>
            <a:ext cx="9922764" cy="1294228"/>
          </a:xfrm>
        </p:spPr>
        <p:txBody>
          <a:bodyPr>
            <a:normAutofit fontScale="90000"/>
          </a:bodyPr>
          <a:lstStyle/>
          <a:p>
            <a:r>
              <a:rPr lang="en-US"/>
              <a:t>CMF by Episode indicates a higher probability later in the season, with a large shift at episode 5.</a:t>
            </a:r>
            <a:endParaRPr lang="en-US" dirty="0"/>
          </a:p>
        </p:txBody>
      </p:sp>
      <p:pic>
        <p:nvPicPr>
          <p:cNvPr id="8" name="Content Placeholder 7">
            <a:extLst>
              <a:ext uri="{FF2B5EF4-FFF2-40B4-BE49-F238E27FC236}">
                <a16:creationId xmlns:a16="http://schemas.microsoft.com/office/drawing/2014/main" id="{C5AF40F7-7F3A-DDFE-29AC-5C193AF9D953}"/>
              </a:ext>
            </a:extLst>
          </p:cNvPr>
          <p:cNvPicPr>
            <a:picLocks noGrp="1" noChangeAspect="1"/>
          </p:cNvPicPr>
          <p:nvPr>
            <p:ph idx="1"/>
          </p:nvPr>
        </p:nvPicPr>
        <p:blipFill>
          <a:blip r:embed="rId2"/>
          <a:stretch>
            <a:fillRect/>
          </a:stretch>
        </p:blipFill>
        <p:spPr>
          <a:xfrm>
            <a:off x="2424223" y="2275367"/>
            <a:ext cx="6108636" cy="4484282"/>
          </a:xfrm>
        </p:spPr>
      </p:pic>
    </p:spTree>
    <p:extLst>
      <p:ext uri="{BB962C8B-B14F-4D97-AF65-F5344CB8AC3E}">
        <p14:creationId xmlns:p14="http://schemas.microsoft.com/office/powerpoint/2010/main" val="4205801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F408-0C6C-E4ED-15BF-FFB758DBAE6A}"/>
              </a:ext>
            </a:extLst>
          </p:cNvPr>
          <p:cNvSpPr>
            <a:spLocks noGrp="1"/>
          </p:cNvSpPr>
          <p:nvPr>
            <p:ph type="title"/>
          </p:nvPr>
        </p:nvSpPr>
        <p:spPr>
          <a:xfrm>
            <a:off x="907383" y="231544"/>
            <a:ext cx="9922764" cy="1294228"/>
          </a:xfrm>
        </p:spPr>
        <p:txBody>
          <a:bodyPr/>
          <a:lstStyle/>
          <a:p>
            <a:r>
              <a:rPr lang="en-US" dirty="0"/>
              <a:t>Scatterplot of Season VS Episode, Magical VS non-Magical</a:t>
            </a:r>
          </a:p>
        </p:txBody>
      </p:sp>
      <p:sp>
        <p:nvSpPr>
          <p:cNvPr id="6" name="TextBox 5">
            <a:extLst>
              <a:ext uri="{FF2B5EF4-FFF2-40B4-BE49-F238E27FC236}">
                <a16:creationId xmlns:a16="http://schemas.microsoft.com/office/drawing/2014/main" id="{E39C2772-7938-B7BC-4682-EAE9AFFD1D08}"/>
              </a:ext>
            </a:extLst>
          </p:cNvPr>
          <p:cNvSpPr txBox="1"/>
          <p:nvPr/>
        </p:nvSpPr>
        <p:spPr>
          <a:xfrm>
            <a:off x="7405577" y="1525772"/>
            <a:ext cx="3386470" cy="4801314"/>
          </a:xfrm>
          <a:prstGeom prst="rect">
            <a:avLst/>
          </a:prstGeom>
          <a:noFill/>
        </p:spPr>
        <p:txBody>
          <a:bodyPr wrap="square" rtlCol="0">
            <a:spAutoFit/>
          </a:bodyPr>
          <a:lstStyle/>
          <a:p>
            <a:r>
              <a:rPr lang="en-US" dirty="0"/>
              <a:t>This plot shows that while there are deaths across all episodes of all season, there are higher concentrations towards the end of a season, with the highest concentrations in seasons 7 and 8.  This also predicts that if there had been seasons 9 and 10 that had season durations like 7 and 8, that there would have been a high number of deaths in them as well.  It also shows that the magical deaths were clustered towards the end of the series.</a:t>
            </a:r>
          </a:p>
        </p:txBody>
      </p:sp>
      <p:pic>
        <p:nvPicPr>
          <p:cNvPr id="14" name="Content Placeholder 13">
            <a:extLst>
              <a:ext uri="{FF2B5EF4-FFF2-40B4-BE49-F238E27FC236}">
                <a16:creationId xmlns:a16="http://schemas.microsoft.com/office/drawing/2014/main" id="{AEEE97FF-0F10-3991-C523-1A494BCB3076}"/>
              </a:ext>
            </a:extLst>
          </p:cNvPr>
          <p:cNvPicPr>
            <a:picLocks noGrp="1" noChangeAspect="1"/>
          </p:cNvPicPr>
          <p:nvPr>
            <p:ph idx="1"/>
          </p:nvPr>
        </p:nvPicPr>
        <p:blipFill>
          <a:blip r:embed="rId2"/>
          <a:stretch>
            <a:fillRect/>
          </a:stretch>
        </p:blipFill>
        <p:spPr>
          <a:xfrm>
            <a:off x="46996" y="1509712"/>
            <a:ext cx="7167195" cy="5280436"/>
          </a:xfrm>
        </p:spPr>
      </p:pic>
    </p:spTree>
    <p:extLst>
      <p:ext uri="{BB962C8B-B14F-4D97-AF65-F5344CB8AC3E}">
        <p14:creationId xmlns:p14="http://schemas.microsoft.com/office/powerpoint/2010/main" val="240368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7DAF59C-DFEE-A6CD-4968-33F9EF355BFB}"/>
              </a:ext>
            </a:extLst>
          </p:cNvPr>
          <p:cNvPicPr>
            <a:picLocks noChangeAspect="1"/>
          </p:cNvPicPr>
          <p:nvPr/>
        </p:nvPicPr>
        <p:blipFill rotWithShape="1">
          <a:blip r:embed="rId2">
            <a:alphaModFix amt="60000"/>
          </a:blip>
          <a:srcRect t="22422" b="2827"/>
          <a:stretch/>
        </p:blipFill>
        <p:spPr>
          <a:xfrm>
            <a:off x="20" y="10"/>
            <a:ext cx="12191979" cy="6857989"/>
          </a:xfrm>
          <a:prstGeom prst="rect">
            <a:avLst/>
          </a:prstGeom>
        </p:spPr>
      </p:pic>
      <p:sp>
        <p:nvSpPr>
          <p:cNvPr id="2" name="Title 1">
            <a:extLst>
              <a:ext uri="{FF2B5EF4-FFF2-40B4-BE49-F238E27FC236}">
                <a16:creationId xmlns:a16="http://schemas.microsoft.com/office/drawing/2014/main" id="{0AC92877-DA29-ED10-65D7-38826F61A288}"/>
              </a:ext>
            </a:extLst>
          </p:cNvPr>
          <p:cNvSpPr>
            <a:spLocks noGrp="1"/>
          </p:cNvSpPr>
          <p:nvPr>
            <p:ph type="title"/>
          </p:nvPr>
        </p:nvSpPr>
        <p:spPr>
          <a:xfrm>
            <a:off x="1088136" y="1069848"/>
            <a:ext cx="10084271" cy="1820488"/>
          </a:xfrm>
        </p:spPr>
        <p:txBody>
          <a:bodyPr>
            <a:normAutofit/>
          </a:bodyPr>
          <a:lstStyle/>
          <a:p>
            <a:r>
              <a:rPr lang="en-US" sz="6000">
                <a:solidFill>
                  <a:srgbClr val="FFFFFF"/>
                </a:solidFill>
              </a:rPr>
              <a:t>CCDF Episodes Between Magical Deaths</a:t>
            </a:r>
          </a:p>
        </p:txBody>
      </p:sp>
      <p:cxnSp>
        <p:nvCxnSpPr>
          <p:cNvPr id="16" name="Straight Connector 15">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3100950-E175-2DEA-B5D4-78C4654E1527}"/>
              </a:ext>
            </a:extLst>
          </p:cNvPr>
          <p:cNvSpPr>
            <a:spLocks noGrp="1"/>
          </p:cNvSpPr>
          <p:nvPr>
            <p:ph idx="1"/>
          </p:nvPr>
        </p:nvSpPr>
        <p:spPr>
          <a:xfrm>
            <a:off x="8623008" y="2198537"/>
            <a:ext cx="3695700" cy="1554756"/>
          </a:xfrm>
          <a:solidFill>
            <a:srgbClr val="002060"/>
          </a:solidFill>
        </p:spPr>
        <p:txBody>
          <a:bodyPr anchor="t">
            <a:normAutofit/>
          </a:bodyPr>
          <a:lstStyle/>
          <a:p>
            <a:pPr marL="0" indent="0">
              <a:buNone/>
            </a:pPr>
            <a:r>
              <a:rPr lang="en-US" b="1" dirty="0">
                <a:solidFill>
                  <a:srgbClr val="FFFFFF"/>
                </a:solidFill>
              </a:rPr>
              <a:t>There is a downward trend showing that magical deaths get closer together as the series goes on.</a:t>
            </a:r>
          </a:p>
        </p:txBody>
      </p:sp>
    </p:spTree>
    <p:extLst>
      <p:ext uri="{BB962C8B-B14F-4D97-AF65-F5344CB8AC3E}">
        <p14:creationId xmlns:p14="http://schemas.microsoft.com/office/powerpoint/2010/main" val="167408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and yellow wavy lines&#10;&#10;Description automatically generated">
            <a:extLst>
              <a:ext uri="{FF2B5EF4-FFF2-40B4-BE49-F238E27FC236}">
                <a16:creationId xmlns:a16="http://schemas.microsoft.com/office/drawing/2014/main" id="{E6D650B8-3656-3674-E388-B9AB7BBA3619}"/>
              </a:ext>
            </a:extLst>
          </p:cNvPr>
          <p:cNvPicPr>
            <a:picLocks noChangeAspect="1"/>
          </p:cNvPicPr>
          <p:nvPr/>
        </p:nvPicPr>
        <p:blipFill rotWithShape="1">
          <a:blip r:embed="rId2">
            <a:alphaModFix/>
          </a:blip>
          <a:srcRect l="717" r="10394"/>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36D1C3F-3B56-4607-9BE3-5611009C2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571999"/>
            <a:ext cx="12192000" cy="2296389"/>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09C0FA8F-CF3F-966C-0AB9-52AFB61B5AEC}"/>
              </a:ext>
            </a:extLst>
          </p:cNvPr>
          <p:cNvSpPr>
            <a:spLocks noGrp="1"/>
          </p:cNvSpPr>
          <p:nvPr>
            <p:ph type="subTitle" idx="1"/>
          </p:nvPr>
        </p:nvSpPr>
        <p:spPr>
          <a:xfrm>
            <a:off x="1097280" y="4588664"/>
            <a:ext cx="9257512" cy="1245244"/>
          </a:xfrm>
        </p:spPr>
        <p:txBody>
          <a:bodyPr anchor="b">
            <a:normAutofit/>
          </a:bodyPr>
          <a:lstStyle/>
          <a:p>
            <a:r>
              <a:rPr lang="en-US">
                <a:solidFill>
                  <a:srgbClr val="FFFFFF"/>
                </a:solidFill>
              </a:rPr>
              <a:t>Next, we will look at the number of kills by people and by weapon, and how many people/weapons had similar number of kills</a:t>
            </a:r>
          </a:p>
        </p:txBody>
      </p:sp>
      <p:sp>
        <p:nvSpPr>
          <p:cNvPr id="16" name="Rectangle 15">
            <a:extLst>
              <a:ext uri="{FF2B5EF4-FFF2-40B4-BE49-F238E27FC236}">
                <a16:creationId xmlns:a16="http://schemas.microsoft.com/office/drawing/2014/main" id="{89F20272-3B4F-6A3B-D2BA-5C9FE5E57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29001"/>
          </a:xfrm>
          <a:prstGeom prst="rect">
            <a:avLst/>
          </a:prstGeom>
          <a:gradFill>
            <a:gsLst>
              <a:gs pos="0">
                <a:srgbClr val="000000">
                  <a:alpha val="36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C80EF38-ED31-5D21-5791-5FEC695C8F17}"/>
              </a:ext>
            </a:extLst>
          </p:cNvPr>
          <p:cNvSpPr>
            <a:spLocks noGrp="1"/>
          </p:cNvSpPr>
          <p:nvPr>
            <p:ph type="ctrTitle"/>
          </p:nvPr>
        </p:nvSpPr>
        <p:spPr>
          <a:xfrm>
            <a:off x="1052146" y="1077626"/>
            <a:ext cx="9958754" cy="3317443"/>
          </a:xfrm>
        </p:spPr>
        <p:txBody>
          <a:bodyPr anchor="t">
            <a:normAutofit/>
          </a:bodyPr>
          <a:lstStyle/>
          <a:p>
            <a:r>
              <a:rPr lang="en-US" sz="8000" dirty="0">
                <a:solidFill>
                  <a:srgbClr val="FFFFFF"/>
                </a:solidFill>
              </a:rPr>
              <a:t>Number of kills</a:t>
            </a:r>
          </a:p>
        </p:txBody>
      </p:sp>
      <p:cxnSp>
        <p:nvCxnSpPr>
          <p:cNvPr id="18" name="Straight Connector 17">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06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44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700"/>
                                        <p:tgtEl>
                                          <p:spTgt spid="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330B777-09FA-155F-F8AC-A03D3F400ED5}"/>
              </a:ext>
            </a:extLst>
          </p:cNvPr>
          <p:cNvSpPr>
            <a:spLocks noGrp="1"/>
          </p:cNvSpPr>
          <p:nvPr>
            <p:ph type="title"/>
          </p:nvPr>
        </p:nvSpPr>
        <p:spPr>
          <a:xfrm>
            <a:off x="1091204" y="1091868"/>
            <a:ext cx="3785596" cy="2042160"/>
          </a:xfrm>
        </p:spPr>
        <p:txBody>
          <a:bodyPr>
            <a:normAutofit/>
          </a:bodyPr>
          <a:lstStyle/>
          <a:p>
            <a:r>
              <a:rPr lang="en-US" sz="4000">
                <a:latin typeface="Copperplate Gothic Light" panose="020E0507020206020404" pitchFamily="34" charset="0"/>
              </a:rPr>
              <a:t>Scenario:</a:t>
            </a:r>
          </a:p>
        </p:txBody>
      </p:sp>
      <p:cxnSp>
        <p:nvCxnSpPr>
          <p:cNvPr id="15" name="Straight Connector 14">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245171A-4898-B071-1A34-C25CE350E92A}"/>
              </a:ext>
            </a:extLst>
          </p:cNvPr>
          <p:cNvSpPr>
            <a:spLocks noGrp="1"/>
          </p:cNvSpPr>
          <p:nvPr>
            <p:ph idx="1"/>
          </p:nvPr>
        </p:nvSpPr>
        <p:spPr>
          <a:xfrm>
            <a:off x="1097280" y="3204755"/>
            <a:ext cx="3675826" cy="2957506"/>
          </a:xfrm>
        </p:spPr>
        <p:txBody>
          <a:bodyPr>
            <a:normAutofit fontScale="92500"/>
          </a:bodyPr>
          <a:lstStyle/>
          <a:p>
            <a:pPr marL="0" indent="0">
              <a:lnSpc>
                <a:spcPct val="120000"/>
              </a:lnSpc>
              <a:buNone/>
            </a:pPr>
            <a:r>
              <a:rPr lang="en-US" sz="1100" dirty="0"/>
              <a:t>If you’ve seen the show or read the books, you know that there are thousands of deaths throughout the series of A Game of Thrones, and that the series is full of magic. However, what if magical methods/weapons were removed from the data? This would include dragons and White Walkers, as well as weapons that could not be forged without magic, such as ice swords. </a:t>
            </a:r>
          </a:p>
          <a:p>
            <a:pPr marL="0" indent="0">
              <a:lnSpc>
                <a:spcPct val="120000"/>
              </a:lnSpc>
              <a:buNone/>
            </a:pPr>
            <a:endParaRPr lang="en-US" sz="1100" dirty="0"/>
          </a:p>
          <a:p>
            <a:pPr>
              <a:lnSpc>
                <a:spcPct val="120000"/>
              </a:lnSpc>
            </a:pPr>
            <a:r>
              <a:rPr lang="en-US" sz="1100" dirty="0"/>
              <a:t>Who would be the most vicious killer in all of Westeros?  </a:t>
            </a:r>
          </a:p>
          <a:p>
            <a:pPr>
              <a:lnSpc>
                <a:spcPct val="120000"/>
              </a:lnSpc>
            </a:pPr>
            <a:r>
              <a:rPr lang="en-US" sz="1100" dirty="0"/>
              <a:t>How many deaths would have still happened? </a:t>
            </a:r>
          </a:p>
          <a:p>
            <a:pPr>
              <a:lnSpc>
                <a:spcPct val="120000"/>
              </a:lnSpc>
            </a:pPr>
            <a:r>
              <a:rPr lang="en-US" sz="1100" dirty="0"/>
              <a:t>What is the most used weapon?  </a:t>
            </a:r>
          </a:p>
        </p:txBody>
      </p:sp>
      <p:pic>
        <p:nvPicPr>
          <p:cNvPr id="16" name="Picture 15" descr="Metal Sword and shield">
            <a:extLst>
              <a:ext uri="{FF2B5EF4-FFF2-40B4-BE49-F238E27FC236}">
                <a16:creationId xmlns:a16="http://schemas.microsoft.com/office/drawing/2014/main" id="{11D5E7E1-8499-CD20-0246-3DAE21800903}"/>
              </a:ext>
            </a:extLst>
          </p:cNvPr>
          <p:cNvPicPr>
            <a:picLocks noChangeAspect="1"/>
          </p:cNvPicPr>
          <p:nvPr/>
        </p:nvPicPr>
        <p:blipFill rotWithShape="1">
          <a:blip r:embed="rId2"/>
          <a:srcRect l="22089" r="13259"/>
          <a:stretch/>
        </p:blipFill>
        <p:spPr>
          <a:xfrm>
            <a:off x="5524500" y="10"/>
            <a:ext cx="6667501" cy="6857990"/>
          </a:xfrm>
          <a:prstGeom prst="rect">
            <a:avLst/>
          </a:prstGeom>
        </p:spPr>
      </p:pic>
    </p:spTree>
    <p:extLst>
      <p:ext uri="{BB962C8B-B14F-4D97-AF65-F5344CB8AC3E}">
        <p14:creationId xmlns:p14="http://schemas.microsoft.com/office/powerpoint/2010/main" val="413521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4C56749-FEC3-90C5-400D-1179B1474F96}"/>
              </a:ext>
            </a:extLst>
          </p:cNvPr>
          <p:cNvSpPr>
            <a:spLocks noGrp="1"/>
          </p:cNvSpPr>
          <p:nvPr>
            <p:ph type="title"/>
          </p:nvPr>
        </p:nvSpPr>
        <p:spPr/>
        <p:txBody>
          <a:bodyPr/>
          <a:lstStyle/>
          <a:p>
            <a:r>
              <a:rPr lang="en-US" dirty="0"/>
              <a:t>All Kills Counts by killer</a:t>
            </a:r>
          </a:p>
        </p:txBody>
      </p:sp>
      <p:pic>
        <p:nvPicPr>
          <p:cNvPr id="8" name="Content Placeholder 7">
            <a:extLst>
              <a:ext uri="{FF2B5EF4-FFF2-40B4-BE49-F238E27FC236}">
                <a16:creationId xmlns:a16="http://schemas.microsoft.com/office/drawing/2014/main" id="{7149D03F-4B94-635F-13CC-62ABD18B0D32}"/>
              </a:ext>
            </a:extLst>
          </p:cNvPr>
          <p:cNvPicPr>
            <a:picLocks noGrp="1" noChangeAspect="1"/>
          </p:cNvPicPr>
          <p:nvPr>
            <p:ph idx="1"/>
          </p:nvPr>
        </p:nvPicPr>
        <p:blipFill>
          <a:blip r:embed="rId2"/>
          <a:stretch>
            <a:fillRect/>
          </a:stretch>
        </p:blipFill>
        <p:spPr>
          <a:xfrm>
            <a:off x="5274634" y="1094448"/>
            <a:ext cx="6727107" cy="4884686"/>
          </a:xfrm>
        </p:spPr>
      </p:pic>
      <p:sp>
        <p:nvSpPr>
          <p:cNvPr id="10" name="Text Placeholder 9">
            <a:extLst>
              <a:ext uri="{FF2B5EF4-FFF2-40B4-BE49-F238E27FC236}">
                <a16:creationId xmlns:a16="http://schemas.microsoft.com/office/drawing/2014/main" id="{12876515-7F87-15D4-4CF9-35AE3CCEFB3F}"/>
              </a:ext>
            </a:extLst>
          </p:cNvPr>
          <p:cNvSpPr>
            <a:spLocks noGrp="1"/>
          </p:cNvSpPr>
          <p:nvPr>
            <p:ph type="body" sz="half" idx="2"/>
          </p:nvPr>
        </p:nvSpPr>
        <p:spPr/>
        <p:txBody>
          <a:bodyPr/>
          <a:lstStyle/>
          <a:p>
            <a:r>
              <a:rPr lang="en-US" dirty="0"/>
              <a:t>There appears to be two outliers here since almost all of the kills are in the  1-100 range.  Outliers would be those in the 100-200 range and 900-1000 range, which are each only one person: Cersei Lannister and </a:t>
            </a:r>
            <a:r>
              <a:rPr lang="en-US" sz="1600" b="0" dirty="0"/>
              <a:t>Daenerys Targaryen, respectively.</a:t>
            </a:r>
            <a:endParaRPr lang="en-US" dirty="0"/>
          </a:p>
        </p:txBody>
      </p:sp>
    </p:spTree>
    <p:extLst>
      <p:ext uri="{BB962C8B-B14F-4D97-AF65-F5344CB8AC3E}">
        <p14:creationId xmlns:p14="http://schemas.microsoft.com/office/powerpoint/2010/main" val="204221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a number of kills&#10;&#10;Description automatically generated">
            <a:extLst>
              <a:ext uri="{FF2B5EF4-FFF2-40B4-BE49-F238E27FC236}">
                <a16:creationId xmlns:a16="http://schemas.microsoft.com/office/drawing/2014/main" id="{0837CE27-E230-27BD-47D6-900290024749}"/>
              </a:ext>
            </a:extLst>
          </p:cNvPr>
          <p:cNvPicPr>
            <a:picLocks noChangeAspect="1"/>
          </p:cNvPicPr>
          <p:nvPr/>
        </p:nvPicPr>
        <p:blipFill rotWithShape="1">
          <a:blip r:embed="rId2">
            <a:alphaModFix amt="60000"/>
          </a:blip>
          <a:srcRect t="18160" b="4520"/>
          <a:stretch/>
        </p:blipFill>
        <p:spPr>
          <a:xfrm>
            <a:off x="20" y="10"/>
            <a:ext cx="12191979" cy="6857989"/>
          </a:xfrm>
          <a:prstGeom prst="rect">
            <a:avLst/>
          </a:prstGeom>
        </p:spPr>
      </p:pic>
      <p:sp>
        <p:nvSpPr>
          <p:cNvPr id="7" name="Title 6">
            <a:extLst>
              <a:ext uri="{FF2B5EF4-FFF2-40B4-BE49-F238E27FC236}">
                <a16:creationId xmlns:a16="http://schemas.microsoft.com/office/drawing/2014/main" id="{0B785765-7966-E3A2-F285-01E237E78B23}"/>
              </a:ext>
            </a:extLst>
          </p:cNvPr>
          <p:cNvSpPr>
            <a:spLocks noGrp="1"/>
          </p:cNvSpPr>
          <p:nvPr>
            <p:ph type="title"/>
          </p:nvPr>
        </p:nvSpPr>
        <p:spPr>
          <a:xfrm>
            <a:off x="1088136" y="1069848"/>
            <a:ext cx="10084271" cy="1820488"/>
          </a:xfrm>
        </p:spPr>
        <p:txBody>
          <a:bodyPr>
            <a:normAutofit/>
          </a:bodyPr>
          <a:lstStyle/>
          <a:p>
            <a:r>
              <a:rPr lang="en-US" sz="4200">
                <a:solidFill>
                  <a:srgbClr val="FFFFFF"/>
                </a:solidFill>
              </a:rPr>
              <a:t>By removing the outliers we can see that most of the killers had fewer than 10 kills</a:t>
            </a:r>
          </a:p>
        </p:txBody>
      </p:sp>
      <p:cxnSp>
        <p:nvCxnSpPr>
          <p:cNvPr id="23" name="Straight Connector 22">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23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D7A1F2-B0BF-2522-E952-517667D9388B}"/>
              </a:ext>
            </a:extLst>
          </p:cNvPr>
          <p:cNvSpPr>
            <a:spLocks noGrp="1"/>
          </p:cNvSpPr>
          <p:nvPr>
            <p:ph type="title"/>
          </p:nvPr>
        </p:nvSpPr>
        <p:spPr>
          <a:xfrm>
            <a:off x="1090940" y="841144"/>
            <a:ext cx="9949455" cy="838856"/>
          </a:xfrm>
        </p:spPr>
        <p:txBody>
          <a:bodyPr>
            <a:noAutofit/>
          </a:bodyPr>
          <a:lstStyle/>
          <a:p>
            <a:r>
              <a:rPr lang="en-US" sz="3600" dirty="0"/>
              <a:t>How Many Were Non-Magical VS Magical</a:t>
            </a:r>
          </a:p>
        </p:txBody>
      </p:sp>
      <p:sp>
        <p:nvSpPr>
          <p:cNvPr id="5" name="Text Placeholder 4">
            <a:extLst>
              <a:ext uri="{FF2B5EF4-FFF2-40B4-BE49-F238E27FC236}">
                <a16:creationId xmlns:a16="http://schemas.microsoft.com/office/drawing/2014/main" id="{FDA3AB86-F4EE-9564-A73E-6276CF33B8A4}"/>
              </a:ext>
            </a:extLst>
          </p:cNvPr>
          <p:cNvSpPr>
            <a:spLocks noGrp="1"/>
          </p:cNvSpPr>
          <p:nvPr>
            <p:ph type="body" idx="1"/>
          </p:nvPr>
        </p:nvSpPr>
        <p:spPr>
          <a:xfrm>
            <a:off x="1092088" y="1517513"/>
            <a:ext cx="4816475" cy="388497"/>
          </a:xfrm>
        </p:spPr>
        <p:txBody>
          <a:bodyPr>
            <a:normAutofit lnSpcReduction="10000"/>
          </a:bodyPr>
          <a:lstStyle/>
          <a:p>
            <a:pPr algn="ctr"/>
            <a:r>
              <a:rPr lang="en-US" dirty="0"/>
              <a:t>Non-Magical</a:t>
            </a:r>
          </a:p>
        </p:txBody>
      </p:sp>
      <p:sp>
        <p:nvSpPr>
          <p:cNvPr id="7" name="Text Placeholder 6">
            <a:extLst>
              <a:ext uri="{FF2B5EF4-FFF2-40B4-BE49-F238E27FC236}">
                <a16:creationId xmlns:a16="http://schemas.microsoft.com/office/drawing/2014/main" id="{3FE8E689-F956-13E1-E825-64011E4A3258}"/>
              </a:ext>
            </a:extLst>
          </p:cNvPr>
          <p:cNvSpPr>
            <a:spLocks noGrp="1"/>
          </p:cNvSpPr>
          <p:nvPr>
            <p:ph type="body" sz="quarter" idx="3"/>
          </p:nvPr>
        </p:nvSpPr>
        <p:spPr>
          <a:xfrm>
            <a:off x="6215482" y="1517513"/>
            <a:ext cx="4824913" cy="388498"/>
          </a:xfrm>
        </p:spPr>
        <p:txBody>
          <a:bodyPr>
            <a:normAutofit lnSpcReduction="10000"/>
          </a:bodyPr>
          <a:lstStyle/>
          <a:p>
            <a:pPr algn="ctr"/>
            <a:r>
              <a:rPr lang="en-US" dirty="0"/>
              <a:t>Magical</a:t>
            </a:r>
          </a:p>
        </p:txBody>
      </p:sp>
      <p:sp>
        <p:nvSpPr>
          <p:cNvPr id="19" name="Title 3">
            <a:extLst>
              <a:ext uri="{FF2B5EF4-FFF2-40B4-BE49-F238E27FC236}">
                <a16:creationId xmlns:a16="http://schemas.microsoft.com/office/drawing/2014/main" id="{F2262C14-18B2-3B92-83A1-D93EC9F19D1F}"/>
              </a:ext>
            </a:extLst>
          </p:cNvPr>
          <p:cNvSpPr txBox="1">
            <a:spLocks/>
          </p:cNvSpPr>
          <p:nvPr/>
        </p:nvSpPr>
        <p:spPr>
          <a:xfrm>
            <a:off x="1214398" y="5696866"/>
            <a:ext cx="9949455" cy="838856"/>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sz="1800" b="0" dirty="0"/>
              <a:t>This comparison easily depicts that most of the killers had non-magical means of killing, with only 11 people having magical kills when excluding Daenerys Targaryen’s nearly thousand magical kills.</a:t>
            </a:r>
          </a:p>
        </p:txBody>
      </p:sp>
      <p:pic>
        <p:nvPicPr>
          <p:cNvPr id="33" name="Content Placeholder 32">
            <a:extLst>
              <a:ext uri="{FF2B5EF4-FFF2-40B4-BE49-F238E27FC236}">
                <a16:creationId xmlns:a16="http://schemas.microsoft.com/office/drawing/2014/main" id="{93C27F0E-D3E7-B83B-C134-BC1A2C287F95}"/>
              </a:ext>
            </a:extLst>
          </p:cNvPr>
          <p:cNvPicPr>
            <a:picLocks noGrp="1" noChangeAspect="1"/>
          </p:cNvPicPr>
          <p:nvPr>
            <p:ph sz="half" idx="2"/>
          </p:nvPr>
        </p:nvPicPr>
        <p:blipFill>
          <a:blip r:embed="rId2"/>
          <a:stretch>
            <a:fillRect/>
          </a:stretch>
        </p:blipFill>
        <p:spPr>
          <a:xfrm>
            <a:off x="1272308" y="2006476"/>
            <a:ext cx="4532264" cy="3363913"/>
          </a:xfrm>
        </p:spPr>
      </p:pic>
      <p:pic>
        <p:nvPicPr>
          <p:cNvPr id="37" name="Content Placeholder 36">
            <a:extLst>
              <a:ext uri="{FF2B5EF4-FFF2-40B4-BE49-F238E27FC236}">
                <a16:creationId xmlns:a16="http://schemas.microsoft.com/office/drawing/2014/main" id="{1BEC6011-84B9-0D97-4A88-8D19F70AF625}"/>
              </a:ext>
            </a:extLst>
          </p:cNvPr>
          <p:cNvPicPr>
            <a:picLocks noGrp="1" noChangeAspect="1"/>
          </p:cNvPicPr>
          <p:nvPr>
            <p:ph sz="quarter" idx="4"/>
          </p:nvPr>
        </p:nvPicPr>
        <p:blipFill>
          <a:blip r:embed="rId3"/>
          <a:stretch>
            <a:fillRect/>
          </a:stretch>
        </p:blipFill>
        <p:spPr>
          <a:xfrm>
            <a:off x="6387430" y="2006476"/>
            <a:ext cx="4490488" cy="3363913"/>
          </a:xfrm>
        </p:spPr>
      </p:pic>
    </p:spTree>
    <p:extLst>
      <p:ext uri="{BB962C8B-B14F-4D97-AF65-F5344CB8AC3E}">
        <p14:creationId xmlns:p14="http://schemas.microsoft.com/office/powerpoint/2010/main" val="336331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6F774C-5F1D-4238-9942-12AC01518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79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Placeholder 18">
            <a:extLst>
              <a:ext uri="{FF2B5EF4-FFF2-40B4-BE49-F238E27FC236}">
                <a16:creationId xmlns:a16="http://schemas.microsoft.com/office/drawing/2014/main" id="{2717F8BB-AB40-DBBC-B5CF-00F74DB48A31}"/>
              </a:ext>
            </a:extLst>
          </p:cNvPr>
          <p:cNvPicPr>
            <a:picLocks noGrp="1" noChangeAspect="1"/>
          </p:cNvPicPr>
          <p:nvPr>
            <p:ph type="pic" idx="1"/>
          </p:nvPr>
        </p:nvPicPr>
        <p:blipFill>
          <a:blip r:embed="rId2"/>
          <a:srcRect t="1626" b="1626"/>
          <a:stretch/>
        </p:blipFill>
        <p:spPr>
          <a:xfrm>
            <a:off x="1181099" y="2971880"/>
            <a:ext cx="4914901" cy="3292884"/>
          </a:xfrm>
          <a:prstGeom prst="rect">
            <a:avLst/>
          </a:prstGeom>
        </p:spPr>
      </p:pic>
      <p:sp>
        <p:nvSpPr>
          <p:cNvPr id="23" name="Rectangle 22">
            <a:extLst>
              <a:ext uri="{FF2B5EF4-FFF2-40B4-BE49-F238E27FC236}">
                <a16:creationId xmlns:a16="http://schemas.microsoft.com/office/drawing/2014/main" id="{60B05140-65A3-3ACE-65F0-230DBC4070B8}"/>
              </a:ext>
            </a:extLst>
          </p:cNvPr>
          <p:cNvSpPr/>
          <p:nvPr/>
        </p:nvSpPr>
        <p:spPr>
          <a:xfrm>
            <a:off x="-34047" y="-29103"/>
            <a:ext cx="12665414" cy="7033098"/>
          </a:xfrm>
          <a:prstGeom prst="rect">
            <a:avLst/>
          </a:prstGeom>
          <a:solidFill>
            <a:srgbClr val="002060">
              <a:alpha val="2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FE66937-0D6C-550F-BF59-2D9FC8113912}"/>
              </a:ext>
            </a:extLst>
          </p:cNvPr>
          <p:cNvSpPr>
            <a:spLocks noGrp="1"/>
          </p:cNvSpPr>
          <p:nvPr>
            <p:ph type="title"/>
          </p:nvPr>
        </p:nvSpPr>
        <p:spPr>
          <a:xfrm>
            <a:off x="1078053" y="844263"/>
            <a:ext cx="6339287" cy="1698649"/>
          </a:xfrm>
        </p:spPr>
        <p:txBody>
          <a:bodyPr vert="horz" lIns="91440" tIns="45720" rIns="91440" bIns="45720" rtlCol="0" anchor="t">
            <a:normAutofit/>
          </a:bodyPr>
          <a:lstStyle/>
          <a:p>
            <a:r>
              <a:rPr lang="en-US" sz="4000" b="1" kern="1200" cap="none" baseline="0" dirty="0">
                <a:latin typeface="+mj-lt"/>
                <a:ea typeface="+mj-ea"/>
                <a:cs typeface="+mj-cs"/>
              </a:rPr>
              <a:t>All kills count by weapon</a:t>
            </a:r>
          </a:p>
        </p:txBody>
      </p:sp>
      <p:sp>
        <p:nvSpPr>
          <p:cNvPr id="9" name="Text Placeholder 8">
            <a:extLst>
              <a:ext uri="{FF2B5EF4-FFF2-40B4-BE49-F238E27FC236}">
                <a16:creationId xmlns:a16="http://schemas.microsoft.com/office/drawing/2014/main" id="{6BC0B19B-4D61-0560-91F1-31984C9CD587}"/>
              </a:ext>
            </a:extLst>
          </p:cNvPr>
          <p:cNvSpPr>
            <a:spLocks noGrp="1"/>
          </p:cNvSpPr>
          <p:nvPr>
            <p:ph type="body" sz="half" idx="2"/>
          </p:nvPr>
        </p:nvSpPr>
        <p:spPr>
          <a:xfrm>
            <a:off x="7315197" y="2971880"/>
            <a:ext cx="3695701" cy="2922953"/>
          </a:xfrm>
        </p:spPr>
        <p:txBody>
          <a:bodyPr vert="horz" lIns="91440" tIns="45720" rIns="91440" bIns="45720" rtlCol="0">
            <a:normAutofit fontScale="92500" lnSpcReduction="20000"/>
          </a:bodyPr>
          <a:lstStyle/>
          <a:p>
            <a:r>
              <a:rPr lang="en-US" dirty="0"/>
              <a:t>Again, we are able to see some clear outliers here with the majority of the weapons having fewer than 100 deaths associated with them. Only the following have more than 100:</a:t>
            </a:r>
          </a:p>
          <a:p>
            <a:pPr marL="285750" indent="-285750">
              <a:buFont typeface="Arial" panose="020B0604020202020204" pitchFamily="34" charset="0"/>
              <a:buChar char="•"/>
            </a:pPr>
            <a:r>
              <a:rPr lang="en-US" dirty="0" err="1"/>
              <a:t>Dragonfire</a:t>
            </a:r>
            <a:r>
              <a:rPr lang="en-US" dirty="0"/>
              <a:t> (986)</a:t>
            </a:r>
          </a:p>
          <a:p>
            <a:pPr marL="285750" indent="-285750">
              <a:buFont typeface="Arial" panose="020B0604020202020204" pitchFamily="34" charset="0"/>
              <a:buChar char="•"/>
            </a:pPr>
            <a:r>
              <a:rPr lang="en-US" dirty="0"/>
              <a:t>Sword (322)</a:t>
            </a:r>
          </a:p>
          <a:p>
            <a:pPr marL="285750" indent="-285750">
              <a:buFont typeface="Arial" panose="020B0604020202020204" pitchFamily="34" charset="0"/>
              <a:buChar char="•"/>
            </a:pPr>
            <a:r>
              <a:rPr lang="en-US" dirty="0"/>
              <a:t>Wildfire (210)</a:t>
            </a:r>
          </a:p>
          <a:p>
            <a:pPr marL="285750" indent="-285750">
              <a:buFont typeface="Arial" panose="020B0604020202020204" pitchFamily="34" charset="0"/>
              <a:buChar char="•"/>
            </a:pPr>
            <a:r>
              <a:rPr lang="en-US" dirty="0"/>
              <a:t>Knife (119)</a:t>
            </a:r>
          </a:p>
        </p:txBody>
      </p:sp>
    </p:spTree>
    <p:extLst>
      <p:ext uri="{BB962C8B-B14F-4D97-AF65-F5344CB8AC3E}">
        <p14:creationId xmlns:p14="http://schemas.microsoft.com/office/powerpoint/2010/main" val="2493303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88B7F1-4322-6E75-503E-090360E81223}"/>
              </a:ext>
            </a:extLst>
          </p:cNvPr>
          <p:cNvSpPr>
            <a:spLocks noGrp="1"/>
          </p:cNvSpPr>
          <p:nvPr>
            <p:ph type="title"/>
          </p:nvPr>
        </p:nvSpPr>
        <p:spPr/>
        <p:txBody>
          <a:bodyPr/>
          <a:lstStyle/>
          <a:p>
            <a:r>
              <a:rPr lang="en-US" dirty="0"/>
              <a:t>Removing Weapon Outliers</a:t>
            </a:r>
          </a:p>
        </p:txBody>
      </p:sp>
      <p:sp>
        <p:nvSpPr>
          <p:cNvPr id="6" name="Text Placeholder 5">
            <a:extLst>
              <a:ext uri="{FF2B5EF4-FFF2-40B4-BE49-F238E27FC236}">
                <a16:creationId xmlns:a16="http://schemas.microsoft.com/office/drawing/2014/main" id="{CB729CA4-FF80-3B1E-C597-BF1665FFC0DF}"/>
              </a:ext>
            </a:extLst>
          </p:cNvPr>
          <p:cNvSpPr>
            <a:spLocks noGrp="1"/>
          </p:cNvSpPr>
          <p:nvPr>
            <p:ph type="body" idx="1"/>
          </p:nvPr>
        </p:nvSpPr>
        <p:spPr/>
        <p:txBody>
          <a:bodyPr>
            <a:normAutofit/>
          </a:bodyPr>
          <a:lstStyle/>
          <a:p>
            <a:pPr algn="ctr"/>
            <a:r>
              <a:rPr lang="en-US" sz="1600" dirty="0"/>
              <a:t>Looking at under 100 kills we can see that the majority have less than 10</a:t>
            </a:r>
          </a:p>
        </p:txBody>
      </p:sp>
      <p:pic>
        <p:nvPicPr>
          <p:cNvPr id="13" name="Content Placeholder 12">
            <a:extLst>
              <a:ext uri="{FF2B5EF4-FFF2-40B4-BE49-F238E27FC236}">
                <a16:creationId xmlns:a16="http://schemas.microsoft.com/office/drawing/2014/main" id="{64FB0307-DC22-5373-7578-84896D9255AF}"/>
              </a:ext>
            </a:extLst>
          </p:cNvPr>
          <p:cNvPicPr>
            <a:picLocks noGrp="1" noChangeAspect="1"/>
          </p:cNvPicPr>
          <p:nvPr>
            <p:ph sz="half" idx="2"/>
          </p:nvPr>
        </p:nvPicPr>
        <p:blipFill>
          <a:blip r:embed="rId2"/>
          <a:stretch>
            <a:fillRect/>
          </a:stretch>
        </p:blipFill>
        <p:spPr>
          <a:xfrm>
            <a:off x="1267596" y="2825750"/>
            <a:ext cx="4465682" cy="3363913"/>
          </a:xfrm>
        </p:spPr>
      </p:pic>
      <p:sp>
        <p:nvSpPr>
          <p:cNvPr id="8" name="Text Placeholder 7">
            <a:extLst>
              <a:ext uri="{FF2B5EF4-FFF2-40B4-BE49-F238E27FC236}">
                <a16:creationId xmlns:a16="http://schemas.microsoft.com/office/drawing/2014/main" id="{8B853242-9B49-5B3A-65E9-522A069CF3B5}"/>
              </a:ext>
            </a:extLst>
          </p:cNvPr>
          <p:cNvSpPr>
            <a:spLocks noGrp="1"/>
          </p:cNvSpPr>
          <p:nvPr>
            <p:ph type="body" sz="quarter" idx="3"/>
          </p:nvPr>
        </p:nvSpPr>
        <p:spPr/>
        <p:txBody>
          <a:bodyPr>
            <a:normAutofit/>
          </a:bodyPr>
          <a:lstStyle/>
          <a:p>
            <a:pPr algn="ctr"/>
            <a:r>
              <a:rPr lang="en-US" sz="1600" dirty="0"/>
              <a:t>narrowing even further we see that most weapons are only associated with one death</a:t>
            </a:r>
          </a:p>
        </p:txBody>
      </p:sp>
      <p:pic>
        <p:nvPicPr>
          <p:cNvPr id="11" name="Content Placeholder 10">
            <a:extLst>
              <a:ext uri="{FF2B5EF4-FFF2-40B4-BE49-F238E27FC236}">
                <a16:creationId xmlns:a16="http://schemas.microsoft.com/office/drawing/2014/main" id="{1CF13F65-441A-96AA-ADBF-7E6E154867AF}"/>
              </a:ext>
            </a:extLst>
          </p:cNvPr>
          <p:cNvPicPr>
            <a:picLocks noGrp="1" noChangeAspect="1"/>
          </p:cNvPicPr>
          <p:nvPr>
            <p:ph sz="quarter" idx="4"/>
          </p:nvPr>
        </p:nvPicPr>
        <p:blipFill>
          <a:blip r:embed="rId3"/>
          <a:stretch>
            <a:fillRect/>
          </a:stretch>
        </p:blipFill>
        <p:spPr>
          <a:xfrm>
            <a:off x="6403666" y="2825750"/>
            <a:ext cx="4448794" cy="3363913"/>
          </a:xfrm>
        </p:spPr>
      </p:pic>
    </p:spTree>
    <p:extLst>
      <p:ext uri="{BB962C8B-B14F-4D97-AF65-F5344CB8AC3E}">
        <p14:creationId xmlns:p14="http://schemas.microsoft.com/office/powerpoint/2010/main" val="3194846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886D8D-81C9-159D-D5E3-E39EB6EA7555}"/>
              </a:ext>
            </a:extLst>
          </p:cNvPr>
          <p:cNvSpPr>
            <a:spLocks noGrp="1"/>
          </p:cNvSpPr>
          <p:nvPr>
            <p:ph type="title"/>
          </p:nvPr>
        </p:nvSpPr>
        <p:spPr/>
        <p:txBody>
          <a:bodyPr/>
          <a:lstStyle/>
          <a:p>
            <a:r>
              <a:rPr lang="en-US"/>
              <a:t>Magical Killer VS Magical Method</a:t>
            </a:r>
            <a:endParaRPr lang="en-US" dirty="0"/>
          </a:p>
        </p:txBody>
      </p:sp>
      <p:sp>
        <p:nvSpPr>
          <p:cNvPr id="10" name="Text Placeholder 9">
            <a:extLst>
              <a:ext uri="{FF2B5EF4-FFF2-40B4-BE49-F238E27FC236}">
                <a16:creationId xmlns:a16="http://schemas.microsoft.com/office/drawing/2014/main" id="{377365AE-B5D4-40DD-302F-CF17FE406E21}"/>
              </a:ext>
            </a:extLst>
          </p:cNvPr>
          <p:cNvSpPr>
            <a:spLocks noGrp="1"/>
          </p:cNvSpPr>
          <p:nvPr>
            <p:ph type="body" sz="half" idx="2"/>
          </p:nvPr>
        </p:nvSpPr>
        <p:spPr/>
        <p:txBody>
          <a:bodyPr/>
          <a:lstStyle/>
          <a:p>
            <a:r>
              <a:rPr lang="en-US" dirty="0"/>
              <a:t>This plot shows that there is actually very little overlap where a magical killer used a magical method, and that there is more data to support a magical killer using a non-magical method or a non-magical killer (Daenerys specifically) using magical methods. </a:t>
            </a:r>
          </a:p>
        </p:txBody>
      </p:sp>
      <p:pic>
        <p:nvPicPr>
          <p:cNvPr id="27" name="Content Placeholder 26">
            <a:extLst>
              <a:ext uri="{FF2B5EF4-FFF2-40B4-BE49-F238E27FC236}">
                <a16:creationId xmlns:a16="http://schemas.microsoft.com/office/drawing/2014/main" id="{B64A8D8F-9106-9476-75F4-A39665D2A14F}"/>
              </a:ext>
            </a:extLst>
          </p:cNvPr>
          <p:cNvPicPr>
            <a:picLocks noGrp="1" noChangeAspect="1"/>
          </p:cNvPicPr>
          <p:nvPr>
            <p:ph idx="1"/>
          </p:nvPr>
        </p:nvPicPr>
        <p:blipFill>
          <a:blip r:embed="rId2"/>
          <a:stretch>
            <a:fillRect/>
          </a:stretch>
        </p:blipFill>
        <p:spPr>
          <a:xfrm>
            <a:off x="4626049" y="79743"/>
            <a:ext cx="7574300" cy="5374901"/>
          </a:xfrm>
        </p:spPr>
      </p:pic>
    </p:spTree>
    <p:extLst>
      <p:ext uri="{BB962C8B-B14F-4D97-AF65-F5344CB8AC3E}">
        <p14:creationId xmlns:p14="http://schemas.microsoft.com/office/powerpoint/2010/main" val="2749241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E9CBBE-AC27-4CB2-9A8C-6DA97C851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5D2CBB2-D849-7120-68A8-7C8ECF64EAD1}"/>
              </a:ext>
            </a:extLst>
          </p:cNvPr>
          <p:cNvPicPr>
            <a:picLocks noChangeAspect="1"/>
          </p:cNvPicPr>
          <p:nvPr/>
        </p:nvPicPr>
        <p:blipFill rotWithShape="1">
          <a:blip r:embed="rId2">
            <a:alphaModFix/>
          </a:blip>
          <a:srcRect t="1039" b="4819"/>
          <a:stretch/>
        </p:blipFill>
        <p:spPr>
          <a:xfrm>
            <a:off x="20" y="-2"/>
            <a:ext cx="12191979" cy="6857999"/>
          </a:xfrm>
          <a:prstGeom prst="rect">
            <a:avLst/>
          </a:prstGeom>
        </p:spPr>
      </p:pic>
      <p:sp>
        <p:nvSpPr>
          <p:cNvPr id="24" name="Rectangle 23">
            <a:extLst>
              <a:ext uri="{FF2B5EF4-FFF2-40B4-BE49-F238E27FC236}">
                <a16:creationId xmlns:a16="http://schemas.microsoft.com/office/drawing/2014/main" id="{1510558D-AB62-4468-A217-6D39626A6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22924"/>
          </a:xfrm>
          <a:prstGeom prst="rect">
            <a:avLst/>
          </a:prstGeom>
          <a:gradFill>
            <a:gsLst>
              <a:gs pos="10000">
                <a:srgbClr val="000000">
                  <a:alpha val="38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313AA8A-F49D-F429-489D-42799EF37065}"/>
              </a:ext>
            </a:extLst>
          </p:cNvPr>
          <p:cNvSpPr>
            <a:spLocks noGrp="1"/>
          </p:cNvSpPr>
          <p:nvPr>
            <p:ph type="ctrTitle"/>
          </p:nvPr>
        </p:nvSpPr>
        <p:spPr>
          <a:xfrm>
            <a:off x="1051560" y="1078992"/>
            <a:ext cx="10241280" cy="2732775"/>
          </a:xfrm>
        </p:spPr>
        <p:txBody>
          <a:bodyPr anchor="t">
            <a:normAutofit/>
          </a:bodyPr>
          <a:lstStyle/>
          <a:p>
            <a:r>
              <a:rPr lang="en-US" sz="8000">
                <a:solidFill>
                  <a:srgbClr val="FFFFFF"/>
                </a:solidFill>
              </a:rPr>
              <a:t>House association</a:t>
            </a:r>
          </a:p>
        </p:txBody>
      </p:sp>
      <p:sp useBgFill="1">
        <p:nvSpPr>
          <p:cNvPr id="25" name="Rectangle 24">
            <a:extLst>
              <a:ext uri="{FF2B5EF4-FFF2-40B4-BE49-F238E27FC236}">
                <a16:creationId xmlns:a16="http://schemas.microsoft.com/office/drawing/2014/main" id="{BF0EF3CC-90B1-4D25-8757-67F368728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1"/>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5F37E543-C064-76EC-87C2-4951ED05F2B8}"/>
              </a:ext>
            </a:extLst>
          </p:cNvPr>
          <p:cNvSpPr>
            <a:spLocks noGrp="1"/>
          </p:cNvSpPr>
          <p:nvPr>
            <p:ph type="subTitle" idx="1"/>
          </p:nvPr>
        </p:nvSpPr>
        <p:spPr>
          <a:xfrm>
            <a:off x="1079917" y="5025066"/>
            <a:ext cx="9922891" cy="902673"/>
          </a:xfrm>
        </p:spPr>
        <p:txBody>
          <a:bodyPr anchor="b">
            <a:normAutofit/>
          </a:bodyPr>
          <a:lstStyle/>
          <a:p>
            <a:r>
              <a:rPr lang="en-US" dirty="0"/>
              <a:t>How many houses had similar number of deaths by killers and victims</a:t>
            </a:r>
          </a:p>
        </p:txBody>
      </p:sp>
      <p:cxnSp>
        <p:nvCxnSpPr>
          <p:cNvPr id="26" name="Straight Connector 2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75585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04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a:extLst>
              <a:ext uri="{FF2B5EF4-FFF2-40B4-BE49-F238E27FC236}">
                <a16:creationId xmlns:a16="http://schemas.microsoft.com/office/drawing/2014/main" id="{98C6355D-F632-66C6-D9B7-E41F29E2AAE2}"/>
              </a:ext>
            </a:extLst>
          </p:cNvPr>
          <p:cNvPicPr>
            <a:picLocks noGrp="1" noChangeAspect="1"/>
          </p:cNvPicPr>
          <p:nvPr>
            <p:ph idx="1"/>
          </p:nvPr>
        </p:nvPicPr>
        <p:blipFill>
          <a:blip r:embed="rId2"/>
          <a:stretch>
            <a:fillRect/>
          </a:stretch>
        </p:blipFill>
        <p:spPr>
          <a:xfrm>
            <a:off x="680581" y="1179708"/>
            <a:ext cx="10228481" cy="5663486"/>
          </a:xfrm>
        </p:spPr>
      </p:pic>
      <p:sp>
        <p:nvSpPr>
          <p:cNvPr id="13" name="Rectangle 12">
            <a:extLst>
              <a:ext uri="{FF2B5EF4-FFF2-40B4-BE49-F238E27FC236}">
                <a16:creationId xmlns:a16="http://schemas.microsoft.com/office/drawing/2014/main" id="{F00C47FB-648F-7DCD-1E1D-1BA634E064E1}"/>
              </a:ext>
            </a:extLst>
          </p:cNvPr>
          <p:cNvSpPr/>
          <p:nvPr/>
        </p:nvSpPr>
        <p:spPr>
          <a:xfrm>
            <a:off x="-108099" y="-1541433"/>
            <a:ext cx="12408197" cy="2806430"/>
          </a:xfrm>
          <a:prstGeom prst="rect">
            <a:avLst/>
          </a:prstGeom>
          <a:solidFill>
            <a:srgbClr val="A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90A75-BB7C-B173-5B59-DDA75EE5C126}"/>
              </a:ext>
            </a:extLst>
          </p:cNvPr>
          <p:cNvSpPr>
            <a:spLocks noGrp="1"/>
          </p:cNvSpPr>
          <p:nvPr>
            <p:ph type="title"/>
          </p:nvPr>
        </p:nvSpPr>
        <p:spPr>
          <a:xfrm>
            <a:off x="1088136" y="590958"/>
            <a:ext cx="3919799" cy="674040"/>
          </a:xfrm>
        </p:spPr>
        <p:txBody>
          <a:bodyPr/>
          <a:lstStyle/>
          <a:p>
            <a:r>
              <a:rPr lang="en-US" dirty="0">
                <a:ln>
                  <a:solidFill>
                    <a:schemeClr val="tx1"/>
                  </a:solidFill>
                </a:ln>
                <a:solidFill>
                  <a:schemeClr val="bg1"/>
                </a:solidFill>
              </a:rPr>
              <a:t>Killer’s House</a:t>
            </a:r>
          </a:p>
        </p:txBody>
      </p:sp>
      <p:sp>
        <p:nvSpPr>
          <p:cNvPr id="24" name="Title 1">
            <a:extLst>
              <a:ext uri="{FF2B5EF4-FFF2-40B4-BE49-F238E27FC236}">
                <a16:creationId xmlns:a16="http://schemas.microsoft.com/office/drawing/2014/main" id="{D08D17A7-3502-3AAF-77A8-A1666788B7EC}"/>
              </a:ext>
            </a:extLst>
          </p:cNvPr>
          <p:cNvSpPr txBox="1">
            <a:spLocks/>
          </p:cNvSpPr>
          <p:nvPr/>
        </p:nvSpPr>
        <p:spPr>
          <a:xfrm>
            <a:off x="6204170" y="590957"/>
            <a:ext cx="5606831" cy="674040"/>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sz="1600" dirty="0">
                <a:ln w="6350">
                  <a:solidFill>
                    <a:schemeClr val="tx1"/>
                  </a:solidFill>
                </a:ln>
                <a:solidFill>
                  <a:schemeClr val="bg1"/>
                </a:solidFill>
              </a:rPr>
              <a:t>Clearly House Targaryen is an outlier, again due to the nearly 1000 magical deaths she has to her name</a:t>
            </a:r>
          </a:p>
        </p:txBody>
      </p:sp>
    </p:spTree>
    <p:extLst>
      <p:ext uri="{BB962C8B-B14F-4D97-AF65-F5344CB8AC3E}">
        <p14:creationId xmlns:p14="http://schemas.microsoft.com/office/powerpoint/2010/main" val="4253055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D51F0-81D1-1FE2-F8CC-A14AE1BF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50A0A-EF12-A5B7-8B4E-2578FC038ED6}"/>
              </a:ext>
            </a:extLst>
          </p:cNvPr>
          <p:cNvSpPr>
            <a:spLocks noGrp="1"/>
          </p:cNvSpPr>
          <p:nvPr>
            <p:ph type="title"/>
          </p:nvPr>
        </p:nvSpPr>
        <p:spPr>
          <a:xfrm>
            <a:off x="1090939" y="1094448"/>
            <a:ext cx="4145595" cy="1554362"/>
          </a:xfrm>
        </p:spPr>
        <p:txBody>
          <a:bodyPr/>
          <a:lstStyle/>
          <a:p>
            <a:r>
              <a:rPr lang="en-US" dirty="0"/>
              <a:t>Median &amp; Mean Killers per house</a:t>
            </a:r>
          </a:p>
        </p:txBody>
      </p:sp>
      <p:sp>
        <p:nvSpPr>
          <p:cNvPr id="4" name="Text Placeholder 3">
            <a:extLst>
              <a:ext uri="{FF2B5EF4-FFF2-40B4-BE49-F238E27FC236}">
                <a16:creationId xmlns:a16="http://schemas.microsoft.com/office/drawing/2014/main" id="{14820918-B8E5-D3E1-12F8-90FCA1C04F93}"/>
              </a:ext>
            </a:extLst>
          </p:cNvPr>
          <p:cNvSpPr>
            <a:spLocks noGrp="1"/>
          </p:cNvSpPr>
          <p:nvPr>
            <p:ph type="body" sz="half" idx="2"/>
          </p:nvPr>
        </p:nvSpPr>
        <p:spPr>
          <a:xfrm>
            <a:off x="1090940" y="2190308"/>
            <a:ext cx="4964302" cy="3678680"/>
          </a:xfrm>
        </p:spPr>
        <p:txBody>
          <a:bodyPr/>
          <a:lstStyle/>
          <a:p>
            <a:r>
              <a:rPr lang="en-US" dirty="0"/>
              <a:t>After running a box plot on all killer houses, the outliers were too far apart to read it effectively, however, after removing the top three outliers, it looks to be about 5 kills per killer’s house.</a:t>
            </a:r>
          </a:p>
          <a:p>
            <a:r>
              <a:rPr lang="en-US" dirty="0"/>
              <a:t>When running actual median calculations with get a median of 7 and a mean of 65.</a:t>
            </a:r>
          </a:p>
        </p:txBody>
      </p:sp>
      <p:pic>
        <p:nvPicPr>
          <p:cNvPr id="5" name="Picture 4">
            <a:extLst>
              <a:ext uri="{FF2B5EF4-FFF2-40B4-BE49-F238E27FC236}">
                <a16:creationId xmlns:a16="http://schemas.microsoft.com/office/drawing/2014/main" id="{715FECF7-F12D-650E-F9D7-F2A3CEB01B54}"/>
              </a:ext>
            </a:extLst>
          </p:cNvPr>
          <p:cNvPicPr>
            <a:picLocks noChangeAspect="1"/>
          </p:cNvPicPr>
          <p:nvPr/>
        </p:nvPicPr>
        <p:blipFill>
          <a:blip r:embed="rId2"/>
          <a:stretch>
            <a:fillRect/>
          </a:stretch>
        </p:blipFill>
        <p:spPr>
          <a:xfrm>
            <a:off x="6092450" y="103640"/>
            <a:ext cx="4210498" cy="3320037"/>
          </a:xfrm>
          <a:prstGeom prst="rect">
            <a:avLst/>
          </a:prstGeom>
        </p:spPr>
      </p:pic>
      <p:pic>
        <p:nvPicPr>
          <p:cNvPr id="11" name="Picture 10">
            <a:extLst>
              <a:ext uri="{FF2B5EF4-FFF2-40B4-BE49-F238E27FC236}">
                <a16:creationId xmlns:a16="http://schemas.microsoft.com/office/drawing/2014/main" id="{6375CF3C-265C-D1C3-650B-1B9FD07136EA}"/>
              </a:ext>
            </a:extLst>
          </p:cNvPr>
          <p:cNvPicPr>
            <a:picLocks noChangeAspect="1"/>
          </p:cNvPicPr>
          <p:nvPr/>
        </p:nvPicPr>
        <p:blipFill>
          <a:blip r:embed="rId3"/>
          <a:stretch>
            <a:fillRect/>
          </a:stretch>
        </p:blipFill>
        <p:spPr>
          <a:xfrm>
            <a:off x="6161888" y="3280468"/>
            <a:ext cx="4074968" cy="3337521"/>
          </a:xfrm>
          <a:prstGeom prst="rect">
            <a:avLst/>
          </a:prstGeom>
        </p:spPr>
      </p:pic>
    </p:spTree>
    <p:extLst>
      <p:ext uri="{BB962C8B-B14F-4D97-AF65-F5344CB8AC3E}">
        <p14:creationId xmlns:p14="http://schemas.microsoft.com/office/powerpoint/2010/main" val="2804102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75A9A-FDAF-E129-A49F-D6CCAD9579D8}"/>
              </a:ext>
            </a:extLst>
          </p:cNvPr>
          <p:cNvSpPr>
            <a:spLocks noGrp="1"/>
          </p:cNvSpPr>
          <p:nvPr>
            <p:ph type="title"/>
          </p:nvPr>
        </p:nvSpPr>
        <p:spPr>
          <a:xfrm>
            <a:off x="1044516" y="970309"/>
            <a:ext cx="5051484" cy="3495365"/>
          </a:xfrm>
        </p:spPr>
        <p:txBody>
          <a:bodyPr vert="horz" lIns="91440" tIns="45720" rIns="91440" bIns="45720" rtlCol="0" anchor="t">
            <a:normAutofit/>
          </a:bodyPr>
          <a:lstStyle/>
          <a:p>
            <a:r>
              <a:rPr lang="en-US" sz="4000" dirty="0">
                <a:solidFill>
                  <a:srgbClr val="7840A1"/>
                </a:solidFill>
              </a:rPr>
              <a:t>Victims’ Houses </a:t>
            </a:r>
            <a:br>
              <a:rPr lang="en-US" sz="4000" dirty="0">
                <a:solidFill>
                  <a:srgbClr val="7840A1"/>
                </a:solidFill>
              </a:rPr>
            </a:br>
            <a:r>
              <a:rPr lang="en-US" sz="1800" dirty="0">
                <a:solidFill>
                  <a:srgbClr val="7840A1"/>
                </a:solidFill>
              </a:rPr>
              <a:t>(houses with more than one death)</a:t>
            </a:r>
          </a:p>
        </p:txBody>
      </p:sp>
      <p:cxnSp>
        <p:nvCxnSpPr>
          <p:cNvPr id="15" name="Straight Connector 1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C333A13-B87D-A136-CE48-5947EBC05BDC}"/>
              </a:ext>
            </a:extLst>
          </p:cNvPr>
          <p:cNvPicPr>
            <a:picLocks noGrp="1" noChangeAspect="1"/>
          </p:cNvPicPr>
          <p:nvPr>
            <p:ph idx="1"/>
          </p:nvPr>
        </p:nvPicPr>
        <p:blipFill>
          <a:blip r:embed="rId2"/>
          <a:stretch>
            <a:fillRect/>
          </a:stretch>
        </p:blipFill>
        <p:spPr>
          <a:xfrm>
            <a:off x="5499763" y="2373624"/>
            <a:ext cx="6069273" cy="3247059"/>
          </a:xfrm>
          <a:prstGeom prst="rect">
            <a:avLst/>
          </a:prstGeom>
        </p:spPr>
      </p:pic>
      <p:sp>
        <p:nvSpPr>
          <p:cNvPr id="6" name="Text Placeholder 5">
            <a:extLst>
              <a:ext uri="{FF2B5EF4-FFF2-40B4-BE49-F238E27FC236}">
                <a16:creationId xmlns:a16="http://schemas.microsoft.com/office/drawing/2014/main" id="{6F14B092-F5B9-C13F-BD4D-05E44BD852AB}"/>
              </a:ext>
            </a:extLst>
          </p:cNvPr>
          <p:cNvSpPr>
            <a:spLocks noGrp="1"/>
          </p:cNvSpPr>
          <p:nvPr>
            <p:ph type="body" sz="half" idx="2"/>
          </p:nvPr>
        </p:nvSpPr>
        <p:spPr>
          <a:xfrm>
            <a:off x="1090940" y="2373624"/>
            <a:ext cx="3785860" cy="3495364"/>
          </a:xfrm>
        </p:spPr>
        <p:txBody>
          <a:bodyPr/>
          <a:lstStyle/>
          <a:p>
            <a:r>
              <a:rPr lang="en-US" dirty="0"/>
              <a:t>Potential outliers for victim allegiance is singletons, which were removed prior to creating the histogram. There are also a disproportionate amount of </a:t>
            </a:r>
            <a:r>
              <a:rPr lang="en-US" dirty="0" err="1"/>
              <a:t>Lannisters</a:t>
            </a:r>
            <a:r>
              <a:rPr lang="en-US" dirty="0"/>
              <a:t> that died, however, the most curious piece is the number of victims not associated with a house.</a:t>
            </a:r>
          </a:p>
        </p:txBody>
      </p:sp>
    </p:spTree>
    <p:extLst>
      <p:ext uri="{BB962C8B-B14F-4D97-AF65-F5344CB8AC3E}">
        <p14:creationId xmlns:p14="http://schemas.microsoft.com/office/powerpoint/2010/main" val="237431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6" name="Rectangle 2105">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7" name="Rectangle 2106">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EA4056EE-0CA2-30B6-F5D0-049D454AA4BD}"/>
              </a:ext>
            </a:extLst>
          </p:cNvPr>
          <p:cNvPicPr>
            <a:picLocks noGrp="1" noChangeAspect="1" noChangeArrowheads="1"/>
          </p:cNvPicPr>
          <p:nvPr>
            <p:ph idx="1"/>
          </p:nvPr>
        </p:nvPicPr>
        <p:blipFill rotWithShape="1">
          <a:blip r:embed="rId2">
            <a:alphaModFix amt="60000"/>
            <a:extLst>
              <a:ext uri="{28A0092B-C50C-407E-A947-70E740481C1C}">
                <a14:useLocalDpi xmlns:a14="http://schemas.microsoft.com/office/drawing/2010/main" val="0"/>
              </a:ext>
            </a:extLst>
          </a:blip>
          <a:srcRect t="12858" b="12142"/>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2AE52D-539D-F023-38D2-6604875A351C}"/>
              </a:ext>
            </a:extLst>
          </p:cNvPr>
          <p:cNvSpPr>
            <a:spLocks noGrp="1"/>
          </p:cNvSpPr>
          <p:nvPr>
            <p:ph type="title"/>
          </p:nvPr>
        </p:nvSpPr>
        <p:spPr>
          <a:xfrm>
            <a:off x="1088136" y="1069848"/>
            <a:ext cx="10084271" cy="1820488"/>
          </a:xfrm>
        </p:spPr>
        <p:txBody>
          <a:bodyPr vert="horz" lIns="91440" tIns="45720" rIns="91440" bIns="45720" rtlCol="0">
            <a:normAutofit/>
          </a:bodyPr>
          <a:lstStyle/>
          <a:p>
            <a:r>
              <a:rPr lang="en-US" sz="6000" b="1" kern="1200" cap="none" baseline="0">
                <a:solidFill>
                  <a:srgbClr val="FFFFFF"/>
                </a:solidFill>
                <a:latin typeface="+mj-lt"/>
                <a:ea typeface="+mj-ea"/>
                <a:cs typeface="+mj-cs"/>
              </a:rPr>
              <a:t>Hypotheses:</a:t>
            </a:r>
          </a:p>
        </p:txBody>
      </p:sp>
      <p:cxnSp>
        <p:nvCxnSpPr>
          <p:cNvPr id="2108" name="Straight Connector 2107">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079" name="TextBox 3">
            <a:extLst>
              <a:ext uri="{FF2B5EF4-FFF2-40B4-BE49-F238E27FC236}">
                <a16:creationId xmlns:a16="http://schemas.microsoft.com/office/drawing/2014/main" id="{76F02CA5-044D-B4B2-44AB-CF4E9B0460C7}"/>
              </a:ext>
            </a:extLst>
          </p:cNvPr>
          <p:cNvGraphicFramePr/>
          <p:nvPr>
            <p:extLst>
              <p:ext uri="{D42A27DB-BD31-4B8C-83A1-F6EECF244321}">
                <p14:modId xmlns:p14="http://schemas.microsoft.com/office/powerpoint/2010/main" val="2407705410"/>
              </p:ext>
            </p:extLst>
          </p:nvPr>
        </p:nvGraphicFramePr>
        <p:xfrm>
          <a:off x="6411436" y="2174732"/>
          <a:ext cx="5184258" cy="4137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917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CAE3282-D4E7-74AA-0FE0-11E9BDB75D77}"/>
              </a:ext>
            </a:extLst>
          </p:cNvPr>
          <p:cNvPicPr>
            <a:picLocks noGrp="1" noChangeAspect="1"/>
          </p:cNvPicPr>
          <p:nvPr>
            <p:ph idx="1"/>
          </p:nvPr>
        </p:nvPicPr>
        <p:blipFill rotWithShape="1">
          <a:blip r:embed="rId2">
            <a:alphaModFix amt="60000"/>
          </a:blip>
          <a:srcRect t="2174"/>
          <a:stretch/>
        </p:blipFill>
        <p:spPr>
          <a:xfrm>
            <a:off x="20" y="10"/>
            <a:ext cx="12191979" cy="6857989"/>
          </a:xfrm>
          <a:prstGeom prst="rect">
            <a:avLst/>
          </a:prstGeom>
        </p:spPr>
      </p:pic>
      <p:sp>
        <p:nvSpPr>
          <p:cNvPr id="2" name="Title 1">
            <a:extLst>
              <a:ext uri="{FF2B5EF4-FFF2-40B4-BE49-F238E27FC236}">
                <a16:creationId xmlns:a16="http://schemas.microsoft.com/office/drawing/2014/main" id="{B8E7EEEE-C39F-AB05-9994-37826FB5585A}"/>
              </a:ext>
            </a:extLst>
          </p:cNvPr>
          <p:cNvSpPr>
            <a:spLocks noGrp="1"/>
          </p:cNvSpPr>
          <p:nvPr>
            <p:ph type="title"/>
          </p:nvPr>
        </p:nvSpPr>
        <p:spPr>
          <a:xfrm>
            <a:off x="1088136" y="1069848"/>
            <a:ext cx="10084271" cy="1820488"/>
          </a:xfrm>
        </p:spPr>
        <p:txBody>
          <a:bodyPr vert="horz" lIns="91440" tIns="45720" rIns="91440" bIns="45720" rtlCol="0" anchor="t">
            <a:normAutofit/>
          </a:bodyPr>
          <a:lstStyle/>
          <a:p>
            <a:r>
              <a:rPr lang="en-US" sz="6000" b="1" kern="1200" cap="none" baseline="0">
                <a:solidFill>
                  <a:srgbClr val="FFFFFF"/>
                </a:solidFill>
                <a:latin typeface="+mj-lt"/>
                <a:ea typeface="+mj-ea"/>
                <a:cs typeface="+mj-cs"/>
              </a:rPr>
              <a:t>Victims with No House Alliance</a:t>
            </a:r>
          </a:p>
        </p:txBody>
      </p:sp>
      <p:cxnSp>
        <p:nvCxnSpPr>
          <p:cNvPr id="17" name="Straight Connector 1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2C24A4B-9516-6B54-6CC9-2D653EE5B767}"/>
              </a:ext>
            </a:extLst>
          </p:cNvPr>
          <p:cNvSpPr>
            <a:spLocks noGrp="1"/>
          </p:cNvSpPr>
          <p:nvPr>
            <p:ph type="body" sz="half" idx="2"/>
          </p:nvPr>
        </p:nvSpPr>
        <p:spPr>
          <a:xfrm>
            <a:off x="7986503" y="2344478"/>
            <a:ext cx="4416376" cy="1995661"/>
          </a:xfrm>
          <a:solidFill>
            <a:srgbClr val="482661"/>
          </a:solidFill>
        </p:spPr>
        <p:txBody>
          <a:bodyPr vert="horz" lIns="91440" tIns="45720" rIns="91440" bIns="45720" rtlCol="0" anchor="ctr">
            <a:normAutofit/>
          </a:bodyPr>
          <a:lstStyle/>
          <a:p>
            <a:r>
              <a:rPr lang="en-US" dirty="0">
                <a:solidFill>
                  <a:srgbClr val="FFFFFF"/>
                </a:solidFill>
              </a:rPr>
              <a:t>When looking further into those who died with no house alliance, we see that there are animals and people without names with the largest numbers being labeled King’s Landing Citizens and Nobles.</a:t>
            </a:r>
          </a:p>
        </p:txBody>
      </p:sp>
    </p:spTree>
    <p:extLst>
      <p:ext uri="{BB962C8B-B14F-4D97-AF65-F5344CB8AC3E}">
        <p14:creationId xmlns:p14="http://schemas.microsoft.com/office/powerpoint/2010/main" val="19200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D161-5154-91E2-396C-141260A5EB20}"/>
              </a:ext>
            </a:extLst>
          </p:cNvPr>
          <p:cNvSpPr>
            <a:spLocks noGrp="1"/>
          </p:cNvSpPr>
          <p:nvPr>
            <p:ph type="title"/>
          </p:nvPr>
        </p:nvSpPr>
        <p:spPr>
          <a:xfrm>
            <a:off x="1090939" y="1094448"/>
            <a:ext cx="4145595" cy="1554362"/>
          </a:xfrm>
        </p:spPr>
        <p:txBody>
          <a:bodyPr/>
          <a:lstStyle/>
          <a:p>
            <a:r>
              <a:rPr lang="en-US" dirty="0"/>
              <a:t>Median &amp; Mean victims per house</a:t>
            </a:r>
          </a:p>
        </p:txBody>
      </p:sp>
      <p:pic>
        <p:nvPicPr>
          <p:cNvPr id="6" name="Content Placeholder 5">
            <a:extLst>
              <a:ext uri="{FF2B5EF4-FFF2-40B4-BE49-F238E27FC236}">
                <a16:creationId xmlns:a16="http://schemas.microsoft.com/office/drawing/2014/main" id="{5B358582-FA8A-227F-692A-08CEFB6A8B63}"/>
              </a:ext>
            </a:extLst>
          </p:cNvPr>
          <p:cNvPicPr>
            <a:picLocks noGrp="1" noChangeAspect="1"/>
          </p:cNvPicPr>
          <p:nvPr>
            <p:ph idx="1"/>
          </p:nvPr>
        </p:nvPicPr>
        <p:blipFill>
          <a:blip r:embed="rId2"/>
          <a:stretch>
            <a:fillRect/>
          </a:stretch>
        </p:blipFill>
        <p:spPr>
          <a:xfrm>
            <a:off x="6395848" y="3690267"/>
            <a:ext cx="3815179" cy="3167733"/>
          </a:xfrm>
        </p:spPr>
      </p:pic>
      <p:sp>
        <p:nvSpPr>
          <p:cNvPr id="4" name="Text Placeholder 3">
            <a:extLst>
              <a:ext uri="{FF2B5EF4-FFF2-40B4-BE49-F238E27FC236}">
                <a16:creationId xmlns:a16="http://schemas.microsoft.com/office/drawing/2014/main" id="{1CFB7110-8595-44E6-8B82-4E3E84D6401A}"/>
              </a:ext>
            </a:extLst>
          </p:cNvPr>
          <p:cNvSpPr>
            <a:spLocks noGrp="1"/>
          </p:cNvSpPr>
          <p:nvPr>
            <p:ph type="body" sz="half" idx="2"/>
          </p:nvPr>
        </p:nvSpPr>
        <p:spPr>
          <a:xfrm>
            <a:off x="1090940" y="2190308"/>
            <a:ext cx="4964302" cy="3678680"/>
          </a:xfrm>
        </p:spPr>
        <p:txBody>
          <a:bodyPr/>
          <a:lstStyle/>
          <a:p>
            <a:r>
              <a:rPr lang="en-US" dirty="0"/>
              <a:t>After running a box plot on all victim  allegiances, the outliers were too far apart to read it effectively, however, after removing the singletons, those with no allegiance, and House Lannister, we can see that remaining houses had a median around 10 victims.</a:t>
            </a:r>
          </a:p>
          <a:p>
            <a:r>
              <a:rPr lang="en-US" dirty="0"/>
              <a:t>When running actual median calculations with get a median of 8 including outliers and 11 excluding outliers.  However, the Mean per house is 54 and 30 respectively.</a:t>
            </a:r>
          </a:p>
        </p:txBody>
      </p:sp>
      <p:pic>
        <p:nvPicPr>
          <p:cNvPr id="8" name="Picture 7">
            <a:extLst>
              <a:ext uri="{FF2B5EF4-FFF2-40B4-BE49-F238E27FC236}">
                <a16:creationId xmlns:a16="http://schemas.microsoft.com/office/drawing/2014/main" id="{B461B121-D1C4-DCD4-44DD-2DA7CA4CAEA0}"/>
              </a:ext>
            </a:extLst>
          </p:cNvPr>
          <p:cNvPicPr>
            <a:picLocks noChangeAspect="1"/>
          </p:cNvPicPr>
          <p:nvPr/>
        </p:nvPicPr>
        <p:blipFill>
          <a:blip r:embed="rId3"/>
          <a:stretch>
            <a:fillRect/>
          </a:stretch>
        </p:blipFill>
        <p:spPr>
          <a:xfrm>
            <a:off x="6395848" y="270639"/>
            <a:ext cx="3880519" cy="3201979"/>
          </a:xfrm>
          <a:prstGeom prst="rect">
            <a:avLst/>
          </a:prstGeom>
        </p:spPr>
      </p:pic>
    </p:spTree>
    <p:extLst>
      <p:ext uri="{BB962C8B-B14F-4D97-AF65-F5344CB8AC3E}">
        <p14:creationId xmlns:p14="http://schemas.microsoft.com/office/powerpoint/2010/main" val="1607457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1D72B453-DC72-BF2E-A558-EE3ED2DC22BA}"/>
              </a:ext>
            </a:extLst>
          </p:cNvPr>
          <p:cNvPicPr>
            <a:picLocks noChangeAspect="1"/>
          </p:cNvPicPr>
          <p:nvPr/>
        </p:nvPicPr>
        <p:blipFill rotWithShape="1">
          <a:blip r:embed="rId2">
            <a:alphaModFix amt="60000"/>
          </a:blip>
          <a:srcRect t="12500" b="12500"/>
          <a:stretch/>
        </p:blipFill>
        <p:spPr>
          <a:xfrm>
            <a:off x="20" y="10"/>
            <a:ext cx="12191979" cy="6857989"/>
          </a:xfrm>
          <a:prstGeom prst="rect">
            <a:avLst/>
          </a:prstGeom>
        </p:spPr>
      </p:pic>
      <p:sp>
        <p:nvSpPr>
          <p:cNvPr id="2" name="Title 1">
            <a:extLst>
              <a:ext uri="{FF2B5EF4-FFF2-40B4-BE49-F238E27FC236}">
                <a16:creationId xmlns:a16="http://schemas.microsoft.com/office/drawing/2014/main" id="{81D0B96C-54AC-E313-1AFB-024CCDFF7F90}"/>
              </a:ext>
            </a:extLst>
          </p:cNvPr>
          <p:cNvSpPr>
            <a:spLocks noGrp="1"/>
          </p:cNvSpPr>
          <p:nvPr>
            <p:ph type="title"/>
          </p:nvPr>
        </p:nvSpPr>
        <p:spPr>
          <a:xfrm>
            <a:off x="1088136" y="1069848"/>
            <a:ext cx="10084271" cy="1820488"/>
          </a:xfrm>
        </p:spPr>
        <p:txBody>
          <a:bodyPr vert="horz" lIns="91440" tIns="45720" rIns="91440" bIns="45720" rtlCol="0" anchor="t">
            <a:normAutofit/>
          </a:bodyPr>
          <a:lstStyle/>
          <a:p>
            <a:r>
              <a:rPr lang="en-US" sz="6000" b="1" kern="1200" cap="none" baseline="0">
                <a:solidFill>
                  <a:srgbClr val="FFFFFF"/>
                </a:solidFill>
                <a:latin typeface="+mj-lt"/>
                <a:ea typeface="+mj-ea"/>
                <a:cs typeface="+mj-cs"/>
              </a:rPr>
              <a:t>Hypothesis Test: Non-Magical VS Magical</a:t>
            </a:r>
          </a:p>
        </p:txBody>
      </p:sp>
      <p:cxnSp>
        <p:nvCxnSpPr>
          <p:cNvPr id="24" name="Straight Connector 2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19B045-93F4-EEE0-0AD0-097AC3E1C836}"/>
              </a:ext>
            </a:extLst>
          </p:cNvPr>
          <p:cNvSpPr>
            <a:spLocks noGrp="1"/>
          </p:cNvSpPr>
          <p:nvPr>
            <p:ph sz="half" idx="1"/>
          </p:nvPr>
        </p:nvSpPr>
        <p:spPr>
          <a:xfrm>
            <a:off x="1088136" y="3155469"/>
            <a:ext cx="3695700" cy="2949676"/>
          </a:xfrm>
        </p:spPr>
        <p:txBody>
          <a:bodyPr vert="horz" lIns="91440" tIns="45720" rIns="91440" bIns="45720" rtlCol="0" anchor="b">
            <a:normAutofit/>
          </a:bodyPr>
          <a:lstStyle/>
          <a:p>
            <a:pPr marL="0" indent="0">
              <a:buNone/>
            </a:pPr>
            <a:r>
              <a:rPr lang="en-US" sz="1700" dirty="0">
                <a:solidFill>
                  <a:srgbClr val="FFFFFF"/>
                </a:solidFill>
              </a:rPr>
              <a:t>When running a hypothesis test regarding if a death will be non-magical or magical, I put in the actual number of deaths of each: 1149 and 1075, respectively. This produces a p-value of 12.2%  With a p-value greater than 10%, the predictability is likely up to chance.</a:t>
            </a:r>
          </a:p>
        </p:txBody>
      </p:sp>
    </p:spTree>
    <p:extLst>
      <p:ext uri="{BB962C8B-B14F-4D97-AF65-F5344CB8AC3E}">
        <p14:creationId xmlns:p14="http://schemas.microsoft.com/office/powerpoint/2010/main" val="1403182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46E890-7DD4-43A8-C82D-E426C014EF92}"/>
            </a:ext>
          </a:extLst>
        </p:cNvPr>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81CC1FBA-66BE-437A-BCBC-ED8178A68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92B90-8438-FDA4-7714-DDE9880E26FB}"/>
              </a:ext>
            </a:extLst>
          </p:cNvPr>
          <p:cNvSpPr>
            <a:spLocks noGrp="1"/>
          </p:cNvSpPr>
          <p:nvPr>
            <p:ph type="title"/>
          </p:nvPr>
        </p:nvSpPr>
        <p:spPr>
          <a:xfrm>
            <a:off x="1088136" y="3955718"/>
            <a:ext cx="5510372" cy="2339168"/>
          </a:xfrm>
        </p:spPr>
        <p:txBody>
          <a:bodyPr vert="horz" lIns="91440" tIns="45720" rIns="91440" bIns="45720" rtlCol="0" anchor="t">
            <a:normAutofit/>
          </a:bodyPr>
          <a:lstStyle/>
          <a:p>
            <a:r>
              <a:rPr lang="en-US" sz="4000" b="1" kern="1200" cap="none" baseline="0">
                <a:solidFill>
                  <a:schemeClr val="tx1"/>
                </a:solidFill>
                <a:latin typeface="+mj-lt"/>
                <a:ea typeface="+mj-ea"/>
                <a:cs typeface="+mj-cs"/>
              </a:rPr>
              <a:t>Hypothesis Test: Non-Magical VS Magical</a:t>
            </a:r>
          </a:p>
        </p:txBody>
      </p:sp>
      <p:pic>
        <p:nvPicPr>
          <p:cNvPr id="7" name="Picture 6" descr="Exclamation mark on a yellow background">
            <a:extLst>
              <a:ext uri="{FF2B5EF4-FFF2-40B4-BE49-F238E27FC236}">
                <a16:creationId xmlns:a16="http://schemas.microsoft.com/office/drawing/2014/main" id="{B00D7F6D-A3DB-54C2-7393-B2C7D6E660D6}"/>
              </a:ext>
            </a:extLst>
          </p:cNvPr>
          <p:cNvPicPr>
            <a:picLocks noChangeAspect="1"/>
          </p:cNvPicPr>
          <p:nvPr/>
        </p:nvPicPr>
        <p:blipFill rotWithShape="1">
          <a:blip r:embed="rId2">
            <a:alphaModFix/>
          </a:blip>
          <a:srcRect t="52596" b="9904"/>
          <a:stretch/>
        </p:blipFill>
        <p:spPr>
          <a:xfrm>
            <a:off x="20" y="1"/>
            <a:ext cx="12191980" cy="3428999"/>
          </a:xfrm>
          <a:prstGeom prst="rect">
            <a:avLst/>
          </a:prstGeom>
        </p:spPr>
      </p:pic>
      <p:cxnSp>
        <p:nvCxnSpPr>
          <p:cNvPr id="23" name="Straight Connector 22">
            <a:extLst>
              <a:ext uri="{FF2B5EF4-FFF2-40B4-BE49-F238E27FC236}">
                <a16:creationId xmlns:a16="http://schemas.microsoft.com/office/drawing/2014/main" id="{E29BA74B-ECB4-4E0C-ADC9-17655FFE15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0522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CE2408-FAF5-164F-7535-1090D703009D}"/>
              </a:ext>
            </a:extLst>
          </p:cNvPr>
          <p:cNvSpPr>
            <a:spLocks noGrp="1"/>
          </p:cNvSpPr>
          <p:nvPr>
            <p:ph sz="half" idx="2"/>
          </p:nvPr>
        </p:nvSpPr>
        <p:spPr>
          <a:xfrm>
            <a:off x="7315200" y="3878825"/>
            <a:ext cx="3830218" cy="2430809"/>
          </a:xfrm>
        </p:spPr>
        <p:txBody>
          <a:bodyPr vert="horz" lIns="91440" tIns="45720" rIns="91440" bIns="45720" rtlCol="0" anchor="t">
            <a:normAutofit/>
          </a:bodyPr>
          <a:lstStyle/>
          <a:p>
            <a:pPr marL="0" indent="0">
              <a:lnSpc>
                <a:spcPct val="120000"/>
              </a:lnSpc>
              <a:buNone/>
            </a:pPr>
            <a:r>
              <a:rPr lang="en-US" sz="1300" dirty="0"/>
              <a:t>Knowing that Cersei and Daenerys are both outliers for the number of deaths at their hands, I removed them and ran the hypothesis test again.  This time there were 950 non-magical deaths and only 88 magical deaths.  This model produced a p-value of 0, and thus giving statistical significance that a death is likely to be non-magical and there is little chance of a death being magical.</a:t>
            </a:r>
          </a:p>
        </p:txBody>
      </p:sp>
    </p:spTree>
    <p:extLst>
      <p:ext uri="{BB962C8B-B14F-4D97-AF65-F5344CB8AC3E}">
        <p14:creationId xmlns:p14="http://schemas.microsoft.com/office/powerpoint/2010/main" val="1284691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1701946-444A-2D91-54F7-5961D1796D45}"/>
              </a:ext>
            </a:extLst>
          </p:cNvPr>
          <p:cNvPicPr>
            <a:picLocks noChangeAspect="1"/>
          </p:cNvPicPr>
          <p:nvPr/>
        </p:nvPicPr>
        <p:blipFill rotWithShape="1">
          <a:blip r:embed="rId2">
            <a:alphaModFix/>
          </a:blip>
          <a:srcRect t="20352" b="34558"/>
          <a:stretch/>
        </p:blipFill>
        <p:spPr>
          <a:xfrm>
            <a:off x="-191365" y="10"/>
            <a:ext cx="12191979" cy="6857990"/>
          </a:xfrm>
          <a:prstGeom prst="rect">
            <a:avLst/>
          </a:prstGeom>
        </p:spPr>
      </p:pic>
      <p:pic>
        <p:nvPicPr>
          <p:cNvPr id="5" name="Content Placeholder 4">
            <a:extLst>
              <a:ext uri="{FF2B5EF4-FFF2-40B4-BE49-F238E27FC236}">
                <a16:creationId xmlns:a16="http://schemas.microsoft.com/office/drawing/2014/main" id="{4F97EE69-3A56-00AF-3133-81EC0E8F442E}"/>
              </a:ext>
            </a:extLst>
          </p:cNvPr>
          <p:cNvPicPr>
            <a:picLocks noChangeAspect="1"/>
          </p:cNvPicPr>
          <p:nvPr/>
        </p:nvPicPr>
        <p:blipFill rotWithShape="1">
          <a:blip r:embed="rId3"/>
          <a:srcRect t="4600" r="2" b="2"/>
          <a:stretch/>
        </p:blipFill>
        <p:spPr>
          <a:xfrm>
            <a:off x="5524500" y="10"/>
            <a:ext cx="6667501" cy="6857990"/>
          </a:xfrm>
          <a:prstGeom prst="rect">
            <a:avLst/>
          </a:prstGeom>
        </p:spPr>
      </p:pic>
      <p:sp>
        <p:nvSpPr>
          <p:cNvPr id="2" name="Title 1">
            <a:extLst>
              <a:ext uri="{FF2B5EF4-FFF2-40B4-BE49-F238E27FC236}">
                <a16:creationId xmlns:a16="http://schemas.microsoft.com/office/drawing/2014/main" id="{CBC21A77-E34E-6BE8-5EA4-FE35DE992D98}"/>
              </a:ext>
            </a:extLst>
          </p:cNvPr>
          <p:cNvSpPr>
            <a:spLocks noGrp="1"/>
          </p:cNvSpPr>
          <p:nvPr>
            <p:ph type="title"/>
          </p:nvPr>
        </p:nvSpPr>
        <p:spPr>
          <a:xfrm>
            <a:off x="59846" y="5445900"/>
            <a:ext cx="3785596" cy="2042160"/>
          </a:xfrm>
        </p:spPr>
        <p:txBody>
          <a:bodyPr>
            <a:normAutofit/>
          </a:bodyPr>
          <a:lstStyle/>
          <a:p>
            <a:r>
              <a:rPr lang="en-US" sz="4800" dirty="0"/>
              <a:t>Regression Analysis</a:t>
            </a:r>
          </a:p>
        </p:txBody>
      </p:sp>
    </p:spTree>
    <p:extLst>
      <p:ext uri="{BB962C8B-B14F-4D97-AF65-F5344CB8AC3E}">
        <p14:creationId xmlns:p14="http://schemas.microsoft.com/office/powerpoint/2010/main" val="1537075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BE9CBBE-AC27-4CB2-9A8C-6DA97C851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Blood in a test tube">
            <a:extLst>
              <a:ext uri="{FF2B5EF4-FFF2-40B4-BE49-F238E27FC236}">
                <a16:creationId xmlns:a16="http://schemas.microsoft.com/office/drawing/2014/main" id="{EBA19BE6-6AAB-1223-A81D-D873B8115AF4}"/>
              </a:ext>
            </a:extLst>
          </p:cNvPr>
          <p:cNvPicPr>
            <a:picLocks noChangeAspect="1"/>
          </p:cNvPicPr>
          <p:nvPr/>
        </p:nvPicPr>
        <p:blipFill rotWithShape="1">
          <a:blip r:embed="rId2">
            <a:alphaModFix/>
          </a:blip>
          <a:srcRect t="2550" b="13180"/>
          <a:stretch/>
        </p:blipFill>
        <p:spPr>
          <a:xfrm>
            <a:off x="20" y="-2"/>
            <a:ext cx="12191979" cy="6857999"/>
          </a:xfrm>
          <a:prstGeom prst="rect">
            <a:avLst/>
          </a:prstGeom>
        </p:spPr>
      </p:pic>
      <p:sp>
        <p:nvSpPr>
          <p:cNvPr id="10" name="Rectangle 9">
            <a:extLst>
              <a:ext uri="{FF2B5EF4-FFF2-40B4-BE49-F238E27FC236}">
                <a16:creationId xmlns:a16="http://schemas.microsoft.com/office/drawing/2014/main" id="{1510558D-AB62-4468-A217-6D39626A6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22924"/>
          </a:xfrm>
          <a:prstGeom prst="rect">
            <a:avLst/>
          </a:prstGeom>
          <a:gradFill>
            <a:gsLst>
              <a:gs pos="10000">
                <a:srgbClr val="000000">
                  <a:alpha val="38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8170F-6E0B-878B-E9B8-B9D0D7BEA523}"/>
              </a:ext>
            </a:extLst>
          </p:cNvPr>
          <p:cNvSpPr>
            <a:spLocks noGrp="1"/>
          </p:cNvSpPr>
          <p:nvPr>
            <p:ph type="title"/>
          </p:nvPr>
        </p:nvSpPr>
        <p:spPr>
          <a:xfrm>
            <a:off x="1051560" y="1078992"/>
            <a:ext cx="10241280" cy="2732775"/>
          </a:xfrm>
        </p:spPr>
        <p:txBody>
          <a:bodyPr vert="horz" lIns="91440" tIns="45720" rIns="91440" bIns="45720" rtlCol="0" anchor="t">
            <a:normAutofit/>
          </a:bodyPr>
          <a:lstStyle/>
          <a:p>
            <a:r>
              <a:rPr lang="en-US" sz="8000" cap="all" dirty="0">
                <a:solidFill>
                  <a:srgbClr val="FFFFFF"/>
                </a:solidFill>
              </a:rPr>
              <a:t>Conclusion</a:t>
            </a:r>
          </a:p>
        </p:txBody>
      </p:sp>
      <p:sp useBgFill="1">
        <p:nvSpPr>
          <p:cNvPr id="12" name="Rectangle 11">
            <a:extLst>
              <a:ext uri="{FF2B5EF4-FFF2-40B4-BE49-F238E27FC236}">
                <a16:creationId xmlns:a16="http://schemas.microsoft.com/office/drawing/2014/main" id="{BF0EF3CC-90B1-4D25-8757-67F368728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1"/>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75585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7725C77-C9F5-BE12-43F1-7D17BC09E4C3}"/>
              </a:ext>
            </a:extLst>
          </p:cNvPr>
          <p:cNvSpPr txBox="1"/>
          <p:nvPr/>
        </p:nvSpPr>
        <p:spPr>
          <a:xfrm>
            <a:off x="1259959" y="5337543"/>
            <a:ext cx="9750056" cy="923330"/>
          </a:xfrm>
          <a:prstGeom prst="rect">
            <a:avLst/>
          </a:prstGeom>
          <a:noFill/>
        </p:spPr>
        <p:txBody>
          <a:bodyPr wrap="square" rtlCol="0">
            <a:spAutoFit/>
          </a:bodyPr>
          <a:lstStyle/>
          <a:p>
            <a:r>
              <a:rPr lang="en-US" dirty="0"/>
              <a:t>While my predictions were true, even those results were outliers to the remaining data.  It was interesting to narrow the data and look at the numbers and statistics of the deaths that weren’t statistically disproportional to the others.</a:t>
            </a:r>
          </a:p>
        </p:txBody>
      </p:sp>
    </p:spTree>
    <p:extLst>
      <p:ext uri="{BB962C8B-B14F-4D97-AF65-F5344CB8AC3E}">
        <p14:creationId xmlns:p14="http://schemas.microsoft.com/office/powerpoint/2010/main" val="197854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B91D-612C-7F18-44BA-7BFC32EE2EB4}"/>
              </a:ext>
            </a:extLst>
          </p:cNvPr>
          <p:cNvSpPr>
            <a:spLocks noGrp="1"/>
          </p:cNvSpPr>
          <p:nvPr>
            <p:ph type="title"/>
          </p:nvPr>
        </p:nvSpPr>
        <p:spPr/>
        <p:txBody>
          <a:bodyPr>
            <a:normAutofit/>
          </a:bodyPr>
          <a:lstStyle/>
          <a:p>
            <a:r>
              <a:rPr lang="en-US" dirty="0">
                <a:latin typeface="Copperplate Gothic Light" panose="020E0507020206020404" pitchFamily="34" charset="0"/>
              </a:rPr>
              <a:t>What data will be considered?</a:t>
            </a:r>
          </a:p>
        </p:txBody>
      </p:sp>
      <p:sp>
        <p:nvSpPr>
          <p:cNvPr id="3" name="Content Placeholder 2">
            <a:extLst>
              <a:ext uri="{FF2B5EF4-FFF2-40B4-BE49-F238E27FC236}">
                <a16:creationId xmlns:a16="http://schemas.microsoft.com/office/drawing/2014/main" id="{C6017CB6-D7B8-7A6B-EE8D-85A9AA933CC2}"/>
              </a:ext>
            </a:extLst>
          </p:cNvPr>
          <p:cNvSpPr>
            <a:spLocks noGrp="1"/>
          </p:cNvSpPr>
          <p:nvPr>
            <p:ph idx="1"/>
          </p:nvPr>
        </p:nvSpPr>
        <p:spPr/>
        <p:txBody>
          <a:bodyPr>
            <a:normAutofit fontScale="92500" lnSpcReduction="20000"/>
          </a:bodyPr>
          <a:lstStyle/>
          <a:p>
            <a:r>
              <a:rPr lang="en-US" sz="1800" b="1" i="0" u="none" strike="noStrike" dirty="0">
                <a:solidFill>
                  <a:srgbClr val="000000"/>
                </a:solidFill>
                <a:effectLst/>
                <a:latin typeface="Helvetica Neue"/>
              </a:rPr>
              <a:t>Name</a:t>
            </a:r>
            <a:r>
              <a:rPr lang="en-US" dirty="0"/>
              <a:t> – person who died</a:t>
            </a:r>
            <a:endParaRPr lang="en-US" sz="1800" b="1" i="0" u="none" strike="noStrike" dirty="0">
              <a:solidFill>
                <a:srgbClr val="000000"/>
              </a:solidFill>
              <a:effectLst/>
              <a:latin typeface="Helvetica Neue"/>
            </a:endParaRPr>
          </a:p>
          <a:p>
            <a:r>
              <a:rPr lang="en-US" sz="1800" b="1" i="0" u="none" strike="noStrike" dirty="0">
                <a:solidFill>
                  <a:srgbClr val="000000"/>
                </a:solidFill>
                <a:effectLst/>
                <a:latin typeface="Helvetica Neue"/>
              </a:rPr>
              <a:t>Allegiance</a:t>
            </a:r>
            <a:r>
              <a:rPr lang="en-US" dirty="0"/>
              <a:t> – who the person that died is aligned with</a:t>
            </a:r>
          </a:p>
          <a:p>
            <a:r>
              <a:rPr lang="en-US" sz="1800" b="1" i="0" u="none" strike="noStrike" dirty="0">
                <a:solidFill>
                  <a:srgbClr val="000000"/>
                </a:solidFill>
                <a:effectLst/>
                <a:latin typeface="Helvetica Neue"/>
              </a:rPr>
              <a:t>Season</a:t>
            </a:r>
            <a:r>
              <a:rPr lang="en-US" dirty="0"/>
              <a:t> – season the death took place</a:t>
            </a:r>
          </a:p>
          <a:p>
            <a:r>
              <a:rPr lang="en-US" sz="1800" b="1" i="0" u="none" strike="noStrike" dirty="0">
                <a:solidFill>
                  <a:srgbClr val="000000"/>
                </a:solidFill>
                <a:effectLst/>
                <a:latin typeface="Helvetica Neue"/>
              </a:rPr>
              <a:t>Episode</a:t>
            </a:r>
            <a:r>
              <a:rPr lang="en-US" dirty="0"/>
              <a:t> – episode number in the season</a:t>
            </a:r>
          </a:p>
          <a:p>
            <a:r>
              <a:rPr lang="en-US" sz="1800" b="1" i="0" u="none" strike="noStrike" dirty="0">
                <a:solidFill>
                  <a:srgbClr val="000000"/>
                </a:solidFill>
                <a:effectLst/>
                <a:latin typeface="Helvetica Neue"/>
              </a:rPr>
              <a:t>Killer</a:t>
            </a:r>
            <a:r>
              <a:rPr lang="en-US" dirty="0"/>
              <a:t> – who is held responsible for the death</a:t>
            </a:r>
          </a:p>
          <a:p>
            <a:r>
              <a:rPr lang="en-US" sz="1800" b="1" i="0" u="none" strike="noStrike" dirty="0">
                <a:solidFill>
                  <a:srgbClr val="000000"/>
                </a:solidFill>
                <a:effectLst/>
                <a:latin typeface="Helvetica Neue"/>
              </a:rPr>
              <a:t>Killers House</a:t>
            </a:r>
            <a:r>
              <a:rPr lang="en-US" dirty="0"/>
              <a:t> – who is the killer aligned with</a:t>
            </a:r>
          </a:p>
          <a:p>
            <a:r>
              <a:rPr lang="en-US" sz="1800" b="1" i="0" u="none" strike="noStrike" dirty="0">
                <a:solidFill>
                  <a:srgbClr val="000000"/>
                </a:solidFill>
                <a:effectLst/>
                <a:latin typeface="Helvetica Neue"/>
              </a:rPr>
              <a:t>Location</a:t>
            </a:r>
            <a:r>
              <a:rPr lang="en-US" dirty="0"/>
              <a:t> – where did the death take place</a:t>
            </a:r>
          </a:p>
          <a:p>
            <a:r>
              <a:rPr lang="en-US" sz="1800" b="1" i="0" u="none" strike="noStrike" dirty="0">
                <a:solidFill>
                  <a:srgbClr val="000000"/>
                </a:solidFill>
                <a:effectLst/>
                <a:latin typeface="Helvetica Neue"/>
              </a:rPr>
              <a:t>Method</a:t>
            </a:r>
            <a:r>
              <a:rPr lang="en-US" dirty="0"/>
              <a:t> – weapon used</a:t>
            </a:r>
          </a:p>
          <a:p>
            <a:r>
              <a:rPr lang="en-US" b="1" dirty="0"/>
              <a:t>Magical </a:t>
            </a:r>
            <a:r>
              <a:rPr lang="en-US" dirty="0"/>
              <a:t>– True or False</a:t>
            </a:r>
            <a:endParaRPr lang="en-US" b="1" dirty="0"/>
          </a:p>
        </p:txBody>
      </p:sp>
    </p:spTree>
    <p:extLst>
      <p:ext uri="{BB962C8B-B14F-4D97-AF65-F5344CB8AC3E}">
        <p14:creationId xmlns:p14="http://schemas.microsoft.com/office/powerpoint/2010/main" val="176040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717648C-3363-177A-5607-916CCA4707A9}"/>
              </a:ext>
            </a:extLst>
          </p:cNvPr>
          <p:cNvSpPr>
            <a:spLocks noGrp="1"/>
          </p:cNvSpPr>
          <p:nvPr>
            <p:ph type="title"/>
          </p:nvPr>
        </p:nvSpPr>
        <p:spPr>
          <a:xfrm>
            <a:off x="922593" y="2287813"/>
            <a:ext cx="4483509" cy="2467067"/>
          </a:xfrm>
        </p:spPr>
        <p:txBody>
          <a:bodyPr anchor="t">
            <a:normAutofit fontScale="90000"/>
          </a:bodyPr>
          <a:lstStyle/>
          <a:p>
            <a:r>
              <a:rPr lang="en-US" sz="4000" dirty="0"/>
              <a:t>These key words for the method of death will indicate if the death was magical.</a:t>
            </a:r>
          </a:p>
        </p:txBody>
      </p:sp>
      <p:cxnSp>
        <p:nvCxnSpPr>
          <p:cNvPr id="17" name="Straight Connector 16">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2">
            <a:extLst>
              <a:ext uri="{FF2B5EF4-FFF2-40B4-BE49-F238E27FC236}">
                <a16:creationId xmlns:a16="http://schemas.microsoft.com/office/drawing/2014/main" id="{4DB3712D-0EA9-EA0B-ABA9-9EB4B614AEC4}"/>
              </a:ext>
            </a:extLst>
          </p:cNvPr>
          <p:cNvGraphicFramePr>
            <a:graphicFrameLocks noGrp="1"/>
          </p:cNvGraphicFramePr>
          <p:nvPr>
            <p:ph idx="1"/>
            <p:extLst>
              <p:ext uri="{D42A27DB-BD31-4B8C-83A1-F6EECF244321}">
                <p14:modId xmlns:p14="http://schemas.microsoft.com/office/powerpoint/2010/main" val="2389764148"/>
              </p:ext>
            </p:extLst>
          </p:nvPr>
        </p:nvGraphicFramePr>
        <p:xfrm>
          <a:off x="5524499" y="1006573"/>
          <a:ext cx="5800913" cy="480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045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993B90A-160B-1CBC-215A-5B2268A9E901}"/>
              </a:ext>
            </a:extLst>
          </p:cNvPr>
          <p:cNvSpPr/>
          <p:nvPr/>
        </p:nvSpPr>
        <p:spPr>
          <a:xfrm>
            <a:off x="0" y="-53094"/>
            <a:ext cx="12192000" cy="6911094"/>
          </a:xfrm>
          <a:prstGeom prst="rect">
            <a:avLst/>
          </a:prstGeom>
          <a:gradFill flip="none" rotWithShape="1">
            <a:gsLst>
              <a:gs pos="100000">
                <a:schemeClr val="accent2">
                  <a:lumMod val="50000"/>
                  <a:shade val="30000"/>
                  <a:satMod val="115000"/>
                </a:schemeClr>
              </a:gs>
              <a:gs pos="50000">
                <a:schemeClr val="accent2">
                  <a:lumMod val="50000"/>
                  <a:shade val="67500"/>
                  <a:satMod val="115000"/>
                </a:schemeClr>
              </a:gs>
              <a:gs pos="0">
                <a:srgbClr val="853B6E"/>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0D56464-8E0C-BB4E-54E4-1771CE46B16E}"/>
              </a:ext>
            </a:extLst>
          </p:cNvPr>
          <p:cNvSpPr txBox="1"/>
          <p:nvPr/>
        </p:nvSpPr>
        <p:spPr>
          <a:xfrm>
            <a:off x="2101979" y="2512227"/>
            <a:ext cx="2728096" cy="1323439"/>
          </a:xfrm>
          <a:prstGeom prst="rect">
            <a:avLst/>
          </a:prstGeom>
          <a:noFill/>
          <a:effectLst>
            <a:outerShdw blurRad="50800" dist="38100" dir="13500000" algn="br" rotWithShape="0">
              <a:prstClr val="black">
                <a:alpha val="40000"/>
              </a:prstClr>
            </a:outerShdw>
          </a:effectLst>
        </p:spPr>
        <p:txBody>
          <a:bodyPr wrap="square" rtlCol="0">
            <a:spAutoFit/>
          </a:bodyPr>
          <a:lstStyle/>
          <a:p>
            <a:pPr algn="ctr"/>
            <a:r>
              <a:rPr lang="en-US" sz="4800" b="1" dirty="0">
                <a:solidFill>
                  <a:schemeClr val="bg1"/>
                </a:solidFill>
              </a:rPr>
              <a:t>1149</a:t>
            </a:r>
            <a:endParaRPr lang="en-US" sz="2000" b="1" dirty="0">
              <a:solidFill>
                <a:schemeClr val="bg1"/>
              </a:solidFill>
            </a:endParaRPr>
          </a:p>
          <a:p>
            <a:pPr algn="ctr"/>
            <a:r>
              <a:rPr lang="en-US" sz="3200" b="1" dirty="0">
                <a:solidFill>
                  <a:schemeClr val="bg1"/>
                </a:solidFill>
              </a:rPr>
              <a:t>non-magical</a:t>
            </a:r>
            <a:endParaRPr lang="en-US" sz="1600" b="1" dirty="0">
              <a:solidFill>
                <a:schemeClr val="bg1"/>
              </a:solidFill>
            </a:endParaRPr>
          </a:p>
        </p:txBody>
      </p:sp>
      <p:sp>
        <p:nvSpPr>
          <p:cNvPr id="17" name="TextBox 16">
            <a:extLst>
              <a:ext uri="{FF2B5EF4-FFF2-40B4-BE49-F238E27FC236}">
                <a16:creationId xmlns:a16="http://schemas.microsoft.com/office/drawing/2014/main" id="{E385A93C-145D-1BDA-197A-20F0B0C68EB7}"/>
              </a:ext>
            </a:extLst>
          </p:cNvPr>
          <p:cNvSpPr txBox="1"/>
          <p:nvPr/>
        </p:nvSpPr>
        <p:spPr>
          <a:xfrm>
            <a:off x="7697005" y="2512226"/>
            <a:ext cx="2728096" cy="1323439"/>
          </a:xfrm>
          <a:prstGeom prst="rect">
            <a:avLst/>
          </a:prstGeom>
          <a:noFill/>
          <a:effectLst>
            <a:outerShdw blurRad="50800" dist="38100" dir="13500000" algn="br" rotWithShape="0">
              <a:prstClr val="black">
                <a:alpha val="40000"/>
              </a:prstClr>
            </a:outerShdw>
          </a:effectLst>
        </p:spPr>
        <p:txBody>
          <a:bodyPr wrap="square" rtlCol="0">
            <a:spAutoFit/>
          </a:bodyPr>
          <a:lstStyle/>
          <a:p>
            <a:pPr algn="ctr"/>
            <a:r>
              <a:rPr lang="en-US" sz="4800" b="1" dirty="0">
                <a:solidFill>
                  <a:schemeClr val="bg1"/>
                </a:solidFill>
              </a:rPr>
              <a:t>1075</a:t>
            </a:r>
            <a:endParaRPr lang="en-US" sz="2000" b="1" dirty="0">
              <a:solidFill>
                <a:schemeClr val="bg1"/>
              </a:solidFill>
            </a:endParaRPr>
          </a:p>
          <a:p>
            <a:pPr algn="ctr"/>
            <a:r>
              <a:rPr lang="en-US" sz="3200" b="1" dirty="0">
                <a:solidFill>
                  <a:schemeClr val="bg1"/>
                </a:solidFill>
              </a:rPr>
              <a:t>magical</a:t>
            </a:r>
            <a:endParaRPr lang="en-US" sz="1600" b="1" dirty="0">
              <a:solidFill>
                <a:schemeClr val="bg1"/>
              </a:solidFill>
            </a:endParaRPr>
          </a:p>
        </p:txBody>
      </p:sp>
      <p:sp>
        <p:nvSpPr>
          <p:cNvPr id="24" name="Rectangle 23">
            <a:extLst>
              <a:ext uri="{FF2B5EF4-FFF2-40B4-BE49-F238E27FC236}">
                <a16:creationId xmlns:a16="http://schemas.microsoft.com/office/drawing/2014/main" id="{79D57702-FB96-8D02-4CB2-EB30AA7AEA56}"/>
              </a:ext>
            </a:extLst>
          </p:cNvPr>
          <p:cNvSpPr/>
          <p:nvPr/>
        </p:nvSpPr>
        <p:spPr>
          <a:xfrm>
            <a:off x="6024663" y="-92413"/>
            <a:ext cx="142674" cy="698932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E9CBBE-AC27-4CB2-9A8C-6DA97C851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EFF2609-CB42-98A4-53E2-82630C776F39}"/>
              </a:ext>
            </a:extLst>
          </p:cNvPr>
          <p:cNvPicPr>
            <a:picLocks noChangeAspect="1"/>
          </p:cNvPicPr>
          <p:nvPr/>
        </p:nvPicPr>
        <p:blipFill rotWithShape="1">
          <a:blip r:embed="rId2">
            <a:alphaModFix/>
          </a:blip>
          <a:srcRect t="1747"/>
          <a:stretch/>
        </p:blipFill>
        <p:spPr>
          <a:xfrm>
            <a:off x="20" y="-2"/>
            <a:ext cx="12191979" cy="6857999"/>
          </a:xfrm>
          <a:prstGeom prst="rect">
            <a:avLst/>
          </a:prstGeom>
        </p:spPr>
      </p:pic>
      <p:sp>
        <p:nvSpPr>
          <p:cNvPr id="20" name="Rectangle 19">
            <a:extLst>
              <a:ext uri="{FF2B5EF4-FFF2-40B4-BE49-F238E27FC236}">
                <a16:creationId xmlns:a16="http://schemas.microsoft.com/office/drawing/2014/main" id="{1510558D-AB62-4468-A217-6D39626A6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22924"/>
          </a:xfrm>
          <a:prstGeom prst="rect">
            <a:avLst/>
          </a:prstGeom>
          <a:gradFill>
            <a:gsLst>
              <a:gs pos="10000">
                <a:srgbClr val="000000">
                  <a:alpha val="38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12B465F-A342-EF2F-F263-F70423AFBCDF}"/>
              </a:ext>
            </a:extLst>
          </p:cNvPr>
          <p:cNvSpPr>
            <a:spLocks noGrp="1"/>
          </p:cNvSpPr>
          <p:nvPr>
            <p:ph type="ctrTitle"/>
          </p:nvPr>
        </p:nvSpPr>
        <p:spPr>
          <a:xfrm>
            <a:off x="1051560" y="1078992"/>
            <a:ext cx="10241280" cy="2732775"/>
          </a:xfrm>
        </p:spPr>
        <p:txBody>
          <a:bodyPr anchor="t">
            <a:normAutofit/>
          </a:bodyPr>
          <a:lstStyle/>
          <a:p>
            <a:r>
              <a:rPr lang="en-US" sz="8000">
                <a:solidFill>
                  <a:srgbClr val="FFFFFF"/>
                </a:solidFill>
              </a:rPr>
              <a:t>When Deaths Occur</a:t>
            </a:r>
          </a:p>
        </p:txBody>
      </p:sp>
      <p:sp useBgFill="1">
        <p:nvSpPr>
          <p:cNvPr id="22" name="Rectangle 21">
            <a:extLst>
              <a:ext uri="{FF2B5EF4-FFF2-40B4-BE49-F238E27FC236}">
                <a16:creationId xmlns:a16="http://schemas.microsoft.com/office/drawing/2014/main" id="{BF0EF3CC-90B1-4D25-8757-67F368728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1"/>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77FE6037-56EA-D1E8-514E-88012F03BF96}"/>
              </a:ext>
            </a:extLst>
          </p:cNvPr>
          <p:cNvSpPr>
            <a:spLocks noGrp="1"/>
          </p:cNvSpPr>
          <p:nvPr>
            <p:ph type="subTitle" idx="1"/>
          </p:nvPr>
        </p:nvSpPr>
        <p:spPr>
          <a:xfrm>
            <a:off x="1079917" y="5025066"/>
            <a:ext cx="9922891" cy="902673"/>
          </a:xfrm>
        </p:spPr>
        <p:txBody>
          <a:bodyPr anchor="b">
            <a:normAutofit/>
          </a:bodyPr>
          <a:lstStyle/>
          <a:p>
            <a:r>
              <a:rPr lang="en-US"/>
              <a:t>Some of the more interesting data trends were regarding the statistics of this dataset have to do with when deaths occur across the series and across seasons.</a:t>
            </a:r>
            <a:endParaRPr lang="en-US" dirty="0"/>
          </a:p>
        </p:txBody>
      </p:sp>
      <p:cxnSp>
        <p:nvCxnSpPr>
          <p:cNvPr id="24" name="Straight Connector 2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75585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22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7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68C2577E-18A0-7891-6F3A-17F55647956C}"/>
              </a:ext>
            </a:extLst>
          </p:cNvPr>
          <p:cNvPicPr>
            <a:picLocks noChangeAspect="1"/>
          </p:cNvPicPr>
          <p:nvPr/>
        </p:nvPicPr>
        <p:blipFill>
          <a:blip r:embed="rId2"/>
          <a:stretch>
            <a:fillRect/>
          </a:stretch>
        </p:blipFill>
        <p:spPr>
          <a:xfrm>
            <a:off x="3143308" y="31902"/>
            <a:ext cx="8345171" cy="6188157"/>
          </a:xfrm>
          <a:prstGeom prst="rect">
            <a:avLst/>
          </a:prstGeom>
        </p:spPr>
      </p:pic>
      <p:sp>
        <p:nvSpPr>
          <p:cNvPr id="2" name="Title 1">
            <a:extLst>
              <a:ext uri="{FF2B5EF4-FFF2-40B4-BE49-F238E27FC236}">
                <a16:creationId xmlns:a16="http://schemas.microsoft.com/office/drawing/2014/main" id="{FE3D1A30-6096-2FB8-A9FC-A0B5CFDFA719}"/>
              </a:ext>
            </a:extLst>
          </p:cNvPr>
          <p:cNvSpPr>
            <a:spLocks noGrp="1"/>
          </p:cNvSpPr>
          <p:nvPr>
            <p:ph type="title" idx="4294967295"/>
          </p:nvPr>
        </p:nvSpPr>
        <p:spPr>
          <a:xfrm>
            <a:off x="0" y="1230313"/>
            <a:ext cx="9923463" cy="617537"/>
          </a:xfrm>
        </p:spPr>
        <p:txBody>
          <a:bodyPr>
            <a:normAutofit fontScale="90000"/>
          </a:bodyPr>
          <a:lstStyle/>
          <a:p>
            <a:r>
              <a:rPr lang="en-US" dirty="0"/>
              <a:t>All Deaths Over the Series</a:t>
            </a:r>
          </a:p>
        </p:txBody>
      </p:sp>
      <p:sp>
        <p:nvSpPr>
          <p:cNvPr id="25" name="Rectangle 24">
            <a:extLst>
              <a:ext uri="{FF2B5EF4-FFF2-40B4-BE49-F238E27FC236}">
                <a16:creationId xmlns:a16="http://schemas.microsoft.com/office/drawing/2014/main" id="{7B62BEE5-86AB-05F7-47D7-6610F837DBBD}"/>
              </a:ext>
            </a:extLst>
          </p:cNvPr>
          <p:cNvSpPr/>
          <p:nvPr/>
        </p:nvSpPr>
        <p:spPr>
          <a:xfrm>
            <a:off x="-48638" y="1147862"/>
            <a:ext cx="8599251" cy="773349"/>
          </a:xfrm>
          <a:prstGeom prst="rect">
            <a:avLst/>
          </a:prstGeom>
          <a:solidFill>
            <a:srgbClr val="C9A44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72E68778-18B6-8B37-BC9B-B2D0D7C677BE}"/>
              </a:ext>
            </a:extLst>
          </p:cNvPr>
          <p:cNvSpPr/>
          <p:nvPr/>
        </p:nvSpPr>
        <p:spPr>
          <a:xfrm rot="16200000">
            <a:off x="7811310" y="1037670"/>
            <a:ext cx="1152728" cy="993731"/>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8229422-F9E4-F582-32BF-4BFCE859293C}"/>
              </a:ext>
            </a:extLst>
          </p:cNvPr>
          <p:cNvSpPr/>
          <p:nvPr/>
        </p:nvSpPr>
        <p:spPr>
          <a:xfrm>
            <a:off x="8550613" y="393971"/>
            <a:ext cx="1327826" cy="25778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757B5874-47D1-EB04-913E-893915535E22}"/>
              </a:ext>
            </a:extLst>
          </p:cNvPr>
          <p:cNvSpPr txBox="1">
            <a:spLocks/>
          </p:cNvSpPr>
          <p:nvPr/>
        </p:nvSpPr>
        <p:spPr>
          <a:xfrm>
            <a:off x="80063" y="1254267"/>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en-US" dirty="0">
                <a:latin typeface="Arial Black" panose="020B0A04020102020204" pitchFamily="34" charset="0"/>
              </a:rPr>
              <a:t>All Deaths Over Series</a:t>
            </a:r>
          </a:p>
        </p:txBody>
      </p:sp>
      <p:sp>
        <p:nvSpPr>
          <p:cNvPr id="33" name="TextBox 32">
            <a:extLst>
              <a:ext uri="{FF2B5EF4-FFF2-40B4-BE49-F238E27FC236}">
                <a16:creationId xmlns:a16="http://schemas.microsoft.com/office/drawing/2014/main" id="{A9BAD903-EEED-0F66-FDCF-A5F0879C2A7D}"/>
              </a:ext>
            </a:extLst>
          </p:cNvPr>
          <p:cNvSpPr txBox="1"/>
          <p:nvPr/>
        </p:nvSpPr>
        <p:spPr>
          <a:xfrm>
            <a:off x="371723" y="1847877"/>
            <a:ext cx="2720061" cy="1200329"/>
          </a:xfrm>
          <a:prstGeom prst="rect">
            <a:avLst/>
          </a:prstGeom>
          <a:solidFill>
            <a:schemeClr val="bg1"/>
          </a:solidFill>
          <a:ln>
            <a:solidFill>
              <a:schemeClr val="tx1"/>
            </a:solidFill>
          </a:ln>
        </p:spPr>
        <p:txBody>
          <a:bodyPr wrap="square" rtlCol="0">
            <a:spAutoFit/>
          </a:bodyPr>
          <a:lstStyle/>
          <a:p>
            <a:r>
              <a:rPr lang="en-US" dirty="0"/>
              <a:t>Looking at the data of all deaths, there is an upward trend as the series goes on.</a:t>
            </a:r>
          </a:p>
        </p:txBody>
      </p:sp>
    </p:spTree>
    <p:extLst>
      <p:ext uri="{BB962C8B-B14F-4D97-AF65-F5344CB8AC3E}">
        <p14:creationId xmlns:p14="http://schemas.microsoft.com/office/powerpoint/2010/main" val="2683366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78FE86B-6938-8943-ABB0-A4DD80A456D8}"/>
              </a:ext>
            </a:extLst>
          </p:cNvPr>
          <p:cNvPicPr>
            <a:picLocks noChangeAspect="1"/>
          </p:cNvPicPr>
          <p:nvPr/>
        </p:nvPicPr>
        <p:blipFill>
          <a:blip r:embed="rId2"/>
          <a:stretch>
            <a:fillRect/>
          </a:stretch>
        </p:blipFill>
        <p:spPr>
          <a:xfrm>
            <a:off x="18060" y="200863"/>
            <a:ext cx="8728669" cy="6348793"/>
          </a:xfrm>
          <a:prstGeom prst="rect">
            <a:avLst/>
          </a:prstGeom>
        </p:spPr>
      </p:pic>
      <p:sp>
        <p:nvSpPr>
          <p:cNvPr id="7" name="Rectangle 6">
            <a:extLst>
              <a:ext uri="{FF2B5EF4-FFF2-40B4-BE49-F238E27FC236}">
                <a16:creationId xmlns:a16="http://schemas.microsoft.com/office/drawing/2014/main" id="{C019FC9B-62B7-DB4E-7FC4-482E846FFE58}"/>
              </a:ext>
            </a:extLst>
          </p:cNvPr>
          <p:cNvSpPr/>
          <p:nvPr/>
        </p:nvSpPr>
        <p:spPr>
          <a:xfrm>
            <a:off x="8497111" y="0"/>
            <a:ext cx="3779195" cy="6858000"/>
          </a:xfrm>
          <a:prstGeom prst="rect">
            <a:avLst/>
          </a:prstGeom>
          <a:solidFill>
            <a:srgbClr val="7FB4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3D68552-22D1-649D-FE28-DEAABBEBF894}"/>
              </a:ext>
            </a:extLst>
          </p:cNvPr>
          <p:cNvSpPr txBox="1"/>
          <p:nvPr/>
        </p:nvSpPr>
        <p:spPr>
          <a:xfrm>
            <a:off x="8633298" y="941152"/>
            <a:ext cx="3307403" cy="3970318"/>
          </a:xfrm>
          <a:prstGeom prst="rect">
            <a:avLst/>
          </a:prstGeom>
          <a:noFill/>
          <a:ln>
            <a:noFill/>
          </a:ln>
        </p:spPr>
        <p:txBody>
          <a:bodyPr wrap="square" rtlCol="0">
            <a:spAutoFit/>
          </a:bodyPr>
          <a:lstStyle/>
          <a:p>
            <a:r>
              <a:rPr lang="en-US" sz="2800" dirty="0"/>
              <a:t>However, when we look at magical versus non-magical deaths across the series, magical deaths are almost exclusively in seasons 7 and 8.  </a:t>
            </a:r>
          </a:p>
        </p:txBody>
      </p:sp>
    </p:spTree>
    <p:extLst>
      <p:ext uri="{BB962C8B-B14F-4D97-AF65-F5344CB8AC3E}">
        <p14:creationId xmlns:p14="http://schemas.microsoft.com/office/powerpoint/2010/main" val="1119771230"/>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Ion</Template>
  <TotalTime>5350</TotalTime>
  <Words>1448</Words>
  <Application>Microsoft Office PowerPoint</Application>
  <PresentationFormat>Widescreen</PresentationFormat>
  <Paragraphs>100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Copperplate Gothic Light</vt:lpstr>
      <vt:lpstr>Helvetica Neue</vt:lpstr>
      <vt:lpstr>Neue Haas Grotesk Text Pro</vt:lpstr>
      <vt:lpstr>BjornVTI</vt:lpstr>
      <vt:lpstr>Exploratory Data Analysis of  A Game of Thrones Character Deaths</vt:lpstr>
      <vt:lpstr>Scenario:</vt:lpstr>
      <vt:lpstr>Hypotheses:</vt:lpstr>
      <vt:lpstr>What data will be considered?</vt:lpstr>
      <vt:lpstr>These key words for the method of death will indicate if the death was magical.</vt:lpstr>
      <vt:lpstr>PowerPoint Presentation</vt:lpstr>
      <vt:lpstr>When Deaths Occur</vt:lpstr>
      <vt:lpstr>All Deaths Over the Series</vt:lpstr>
      <vt:lpstr>PowerPoint Presentation</vt:lpstr>
      <vt:lpstr>PowerPoint Presentation</vt:lpstr>
      <vt:lpstr>PMF of Deaths Over Series</vt:lpstr>
      <vt:lpstr>PowerPoint Presentation</vt:lpstr>
      <vt:lpstr>PowerPoint Presentation</vt:lpstr>
      <vt:lpstr>Season 7 episode 4 and season 8 episode 5 look like they could be considered outliers due to large magical battles</vt:lpstr>
      <vt:lpstr>69 of 73 episodes have one or more deaths</vt:lpstr>
      <vt:lpstr>CMF by Episode indicates a higher probability later in the season, with a large shift at episode 5.</vt:lpstr>
      <vt:lpstr>Scatterplot of Season VS Episode, Magical VS non-Magical</vt:lpstr>
      <vt:lpstr>CCDF Episodes Between Magical Deaths</vt:lpstr>
      <vt:lpstr>Number of kills</vt:lpstr>
      <vt:lpstr>All Kills Counts by killer</vt:lpstr>
      <vt:lpstr>By removing the outliers we can see that most of the killers had fewer than 10 kills</vt:lpstr>
      <vt:lpstr>How Many Were Non-Magical VS Magical</vt:lpstr>
      <vt:lpstr>All kills count by weapon</vt:lpstr>
      <vt:lpstr>Removing Weapon Outliers</vt:lpstr>
      <vt:lpstr>Magical Killer VS Magical Method</vt:lpstr>
      <vt:lpstr>House association</vt:lpstr>
      <vt:lpstr>Killer’s House</vt:lpstr>
      <vt:lpstr>Median &amp; Mean Killers per house</vt:lpstr>
      <vt:lpstr>Victims’ Houses  (houses with more than one death)</vt:lpstr>
      <vt:lpstr>Victims with No House Alliance</vt:lpstr>
      <vt:lpstr>Median &amp; Mean victims per house</vt:lpstr>
      <vt:lpstr>Hypothesis Test: Non-Magical VS Magical</vt:lpstr>
      <vt:lpstr>Hypothesis Test: Non-Magical VS Magical</vt:lpstr>
      <vt:lpstr>Regression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A Game of Thrones Character Deaths</dc:title>
  <dc:creator>Sammi Beard</dc:creator>
  <cp:lastModifiedBy>Sammi Beard</cp:lastModifiedBy>
  <cp:revision>6</cp:revision>
  <dcterms:created xsi:type="dcterms:W3CDTF">2024-01-27T16:13:52Z</dcterms:created>
  <dcterms:modified xsi:type="dcterms:W3CDTF">2024-12-22T03:56:24Z</dcterms:modified>
</cp:coreProperties>
</file>