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1" r:id="rId5"/>
    <p:sldId id="278" r:id="rId6"/>
    <p:sldId id="293" r:id="rId7"/>
    <p:sldId id="261" r:id="rId8"/>
    <p:sldId id="295" r:id="rId9"/>
    <p:sldId id="296" r:id="rId10"/>
    <p:sldId id="297" r:id="rId11"/>
    <p:sldId id="298" r:id="rId12"/>
    <p:sldId id="299"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01"/>
    <a:srgbClr val="6C0F0F"/>
    <a:srgbClr val="7B0000"/>
    <a:srgbClr val="DF2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94879" autoAdjust="0"/>
  </p:normalViewPr>
  <p:slideViewPr>
    <p:cSldViewPr snapToGrid="0">
      <p:cViewPr>
        <p:scale>
          <a:sx n="59" d="100"/>
          <a:sy n="59" d="100"/>
        </p:scale>
        <p:origin x="3156" y="97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E850D-BD46-407D-96A7-635D39B3842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58AC021-6F33-4928-9546-1F7CE5D22B5A}">
      <dgm:prSet/>
      <dgm:spPr/>
      <dgm:t>
        <a:bodyPr/>
        <a:lstStyle/>
        <a:p>
          <a:pPr>
            <a:lnSpc>
              <a:spcPct val="100000"/>
            </a:lnSpc>
          </a:pPr>
          <a:r>
            <a:rPr lang="en-US" dirty="0"/>
            <a:t>Most Popular List</a:t>
          </a:r>
        </a:p>
      </dgm:t>
    </dgm:pt>
    <dgm:pt modelId="{D5BCACEF-DE87-4F3E-8FD0-2208BC7C0941}" type="parTrans" cxnId="{74B89FBA-81F6-4AE4-8595-0F0844E19513}">
      <dgm:prSet/>
      <dgm:spPr/>
      <dgm:t>
        <a:bodyPr/>
        <a:lstStyle/>
        <a:p>
          <a:endParaRPr lang="en-US"/>
        </a:p>
      </dgm:t>
    </dgm:pt>
    <dgm:pt modelId="{FC8E6010-18A4-4D9A-A8F2-2A87749B2FF2}" type="sibTrans" cxnId="{74B89FBA-81F6-4AE4-8595-0F0844E19513}">
      <dgm:prSet/>
      <dgm:spPr/>
      <dgm:t>
        <a:bodyPr/>
        <a:lstStyle/>
        <a:p>
          <a:endParaRPr lang="en-US"/>
        </a:p>
      </dgm:t>
    </dgm:pt>
    <dgm:pt modelId="{6CEE7800-28DC-4400-9EFB-852B1E2810A2}">
      <dgm:prSet/>
      <dgm:spPr/>
      <dgm:t>
        <a:bodyPr/>
        <a:lstStyle/>
        <a:p>
          <a:pPr>
            <a:lnSpc>
              <a:spcPct val="100000"/>
            </a:lnSpc>
          </a:pPr>
          <a:r>
            <a:rPr lang="en-US"/>
            <a:t>Global Top 10</a:t>
          </a:r>
        </a:p>
      </dgm:t>
    </dgm:pt>
    <dgm:pt modelId="{A82136AB-2130-4F4F-AD48-63B08AD60D59}" type="parTrans" cxnId="{E0C78498-EADD-4581-BA61-7E6FDB140FE7}">
      <dgm:prSet/>
      <dgm:spPr/>
      <dgm:t>
        <a:bodyPr/>
        <a:lstStyle/>
        <a:p>
          <a:endParaRPr lang="en-US"/>
        </a:p>
      </dgm:t>
    </dgm:pt>
    <dgm:pt modelId="{A33139B6-BA2A-4A7F-8E21-3AC31B2D0F97}" type="sibTrans" cxnId="{E0C78498-EADD-4581-BA61-7E6FDB140FE7}">
      <dgm:prSet/>
      <dgm:spPr/>
      <dgm:t>
        <a:bodyPr/>
        <a:lstStyle/>
        <a:p>
          <a:endParaRPr lang="en-US"/>
        </a:p>
      </dgm:t>
    </dgm:pt>
    <dgm:pt modelId="{179EAC7D-B5AD-418F-8696-EB35E1DB54A8}">
      <dgm:prSet/>
      <dgm:spPr/>
      <dgm:t>
        <a:bodyPr/>
        <a:lstStyle/>
        <a:p>
          <a:pPr>
            <a:lnSpc>
              <a:spcPct val="100000"/>
            </a:lnSpc>
          </a:pPr>
          <a:r>
            <a:rPr lang="en-US"/>
            <a:t>Top 10 by Country</a:t>
          </a:r>
        </a:p>
      </dgm:t>
    </dgm:pt>
    <dgm:pt modelId="{418B7521-6320-4FDB-8357-FE52E98EC020}" type="parTrans" cxnId="{2CDCDCAF-D9E5-4991-8FB5-60B0781AB128}">
      <dgm:prSet/>
      <dgm:spPr/>
      <dgm:t>
        <a:bodyPr/>
        <a:lstStyle/>
        <a:p>
          <a:endParaRPr lang="en-US"/>
        </a:p>
      </dgm:t>
    </dgm:pt>
    <dgm:pt modelId="{9069F9A9-DEA2-440F-B7BA-625930556599}" type="sibTrans" cxnId="{2CDCDCAF-D9E5-4991-8FB5-60B0781AB128}">
      <dgm:prSet/>
      <dgm:spPr/>
      <dgm:t>
        <a:bodyPr/>
        <a:lstStyle/>
        <a:p>
          <a:endParaRPr lang="en-US"/>
        </a:p>
      </dgm:t>
    </dgm:pt>
    <dgm:pt modelId="{C94E569B-8784-44B2-A97F-0D2914131525}" type="pres">
      <dgm:prSet presAssocID="{EFCE850D-BD46-407D-96A7-635D39B38420}" presName="root" presStyleCnt="0">
        <dgm:presLayoutVars>
          <dgm:dir/>
          <dgm:resizeHandles val="exact"/>
        </dgm:presLayoutVars>
      </dgm:prSet>
      <dgm:spPr/>
    </dgm:pt>
    <dgm:pt modelId="{482C7EF8-C283-41EB-B5AE-A44BFFBE6BAC}" type="pres">
      <dgm:prSet presAssocID="{858AC021-6F33-4928-9546-1F7CE5D22B5A}" presName="compNode" presStyleCnt="0"/>
      <dgm:spPr/>
    </dgm:pt>
    <dgm:pt modelId="{A25460C3-E824-4888-8AE1-8F5FB4ED4BE0}" type="pres">
      <dgm:prSet presAssocID="{858AC021-6F33-4928-9546-1F7CE5D22B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4E8AE098-A4BC-4368-9848-79E001AA02B2}" type="pres">
      <dgm:prSet presAssocID="{858AC021-6F33-4928-9546-1F7CE5D22B5A}" presName="spaceRect" presStyleCnt="0"/>
      <dgm:spPr/>
    </dgm:pt>
    <dgm:pt modelId="{193C0EFD-9CE1-40BF-8150-B47411B83AAD}" type="pres">
      <dgm:prSet presAssocID="{858AC021-6F33-4928-9546-1F7CE5D22B5A}" presName="textRect" presStyleLbl="revTx" presStyleIdx="0" presStyleCnt="3">
        <dgm:presLayoutVars>
          <dgm:chMax val="1"/>
          <dgm:chPref val="1"/>
        </dgm:presLayoutVars>
      </dgm:prSet>
      <dgm:spPr/>
    </dgm:pt>
    <dgm:pt modelId="{97318ACE-C746-4E81-96B5-3543C96B2071}" type="pres">
      <dgm:prSet presAssocID="{FC8E6010-18A4-4D9A-A8F2-2A87749B2FF2}" presName="sibTrans" presStyleCnt="0"/>
      <dgm:spPr/>
    </dgm:pt>
    <dgm:pt modelId="{306DF52C-07E1-47FC-A105-21E9D512C34B}" type="pres">
      <dgm:prSet presAssocID="{6CEE7800-28DC-4400-9EFB-852B1E2810A2}" presName="compNode" presStyleCnt="0"/>
      <dgm:spPr/>
    </dgm:pt>
    <dgm:pt modelId="{0BB746EC-63F0-4AEF-BDFC-E88896C3A8DF}" type="pres">
      <dgm:prSet presAssocID="{6CEE7800-28DC-4400-9EFB-852B1E2810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Europe-Africa"/>
        </a:ext>
      </dgm:extLst>
    </dgm:pt>
    <dgm:pt modelId="{AF6CC9E8-A95C-44B8-AC2A-121514965F9D}" type="pres">
      <dgm:prSet presAssocID="{6CEE7800-28DC-4400-9EFB-852B1E2810A2}" presName="spaceRect" presStyleCnt="0"/>
      <dgm:spPr/>
    </dgm:pt>
    <dgm:pt modelId="{3D7ADBDD-64D5-4035-A99D-AE16515B9655}" type="pres">
      <dgm:prSet presAssocID="{6CEE7800-28DC-4400-9EFB-852B1E2810A2}" presName="textRect" presStyleLbl="revTx" presStyleIdx="1" presStyleCnt="3">
        <dgm:presLayoutVars>
          <dgm:chMax val="1"/>
          <dgm:chPref val="1"/>
        </dgm:presLayoutVars>
      </dgm:prSet>
      <dgm:spPr/>
    </dgm:pt>
    <dgm:pt modelId="{CB17C30C-5310-48E5-BD14-F9B8482EF8BD}" type="pres">
      <dgm:prSet presAssocID="{A33139B6-BA2A-4A7F-8E21-3AC31B2D0F97}" presName="sibTrans" presStyleCnt="0"/>
      <dgm:spPr/>
    </dgm:pt>
    <dgm:pt modelId="{2C83F3C4-337F-4FB4-8AAA-2C093FB57389}" type="pres">
      <dgm:prSet presAssocID="{179EAC7D-B5AD-418F-8696-EB35E1DB54A8}" presName="compNode" presStyleCnt="0"/>
      <dgm:spPr/>
    </dgm:pt>
    <dgm:pt modelId="{1C76FB40-AECF-4C1F-BFA9-C8748527125C}" type="pres">
      <dgm:prSet presAssocID="{179EAC7D-B5AD-418F-8696-EB35E1DB54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E2E35FDE-B907-4903-AB27-839D37A55599}" type="pres">
      <dgm:prSet presAssocID="{179EAC7D-B5AD-418F-8696-EB35E1DB54A8}" presName="spaceRect" presStyleCnt="0"/>
      <dgm:spPr/>
    </dgm:pt>
    <dgm:pt modelId="{B3563B6A-D4C4-47E6-9A8C-1DE7F2BB225B}" type="pres">
      <dgm:prSet presAssocID="{179EAC7D-B5AD-418F-8696-EB35E1DB54A8}" presName="textRect" presStyleLbl="revTx" presStyleIdx="2" presStyleCnt="3">
        <dgm:presLayoutVars>
          <dgm:chMax val="1"/>
          <dgm:chPref val="1"/>
        </dgm:presLayoutVars>
      </dgm:prSet>
      <dgm:spPr/>
    </dgm:pt>
  </dgm:ptLst>
  <dgm:cxnLst>
    <dgm:cxn modelId="{C68E7D0F-8A89-4468-891D-01D0E12918BB}" type="presOf" srcId="{EFCE850D-BD46-407D-96A7-635D39B38420}" destId="{C94E569B-8784-44B2-A97F-0D2914131525}" srcOrd="0" destOrd="0" presId="urn:microsoft.com/office/officeart/2018/2/layout/IconLabelList"/>
    <dgm:cxn modelId="{9657A326-E9B8-4934-8F3C-F05ED17A977E}" type="presOf" srcId="{6CEE7800-28DC-4400-9EFB-852B1E2810A2}" destId="{3D7ADBDD-64D5-4035-A99D-AE16515B9655}" srcOrd="0" destOrd="0" presId="urn:microsoft.com/office/officeart/2018/2/layout/IconLabelList"/>
    <dgm:cxn modelId="{629FF63F-DEB5-4994-BBEC-50F0FEABCE58}" type="presOf" srcId="{858AC021-6F33-4928-9546-1F7CE5D22B5A}" destId="{193C0EFD-9CE1-40BF-8150-B47411B83AAD}" srcOrd="0" destOrd="0" presId="urn:microsoft.com/office/officeart/2018/2/layout/IconLabelList"/>
    <dgm:cxn modelId="{E0C78498-EADD-4581-BA61-7E6FDB140FE7}" srcId="{EFCE850D-BD46-407D-96A7-635D39B38420}" destId="{6CEE7800-28DC-4400-9EFB-852B1E2810A2}" srcOrd="1" destOrd="0" parTransId="{A82136AB-2130-4F4F-AD48-63B08AD60D59}" sibTransId="{A33139B6-BA2A-4A7F-8E21-3AC31B2D0F97}"/>
    <dgm:cxn modelId="{0AEE81A9-7B2E-455C-AB91-734D38E015B4}" type="presOf" srcId="{179EAC7D-B5AD-418F-8696-EB35E1DB54A8}" destId="{B3563B6A-D4C4-47E6-9A8C-1DE7F2BB225B}" srcOrd="0" destOrd="0" presId="urn:microsoft.com/office/officeart/2018/2/layout/IconLabelList"/>
    <dgm:cxn modelId="{2CDCDCAF-D9E5-4991-8FB5-60B0781AB128}" srcId="{EFCE850D-BD46-407D-96A7-635D39B38420}" destId="{179EAC7D-B5AD-418F-8696-EB35E1DB54A8}" srcOrd="2" destOrd="0" parTransId="{418B7521-6320-4FDB-8357-FE52E98EC020}" sibTransId="{9069F9A9-DEA2-440F-B7BA-625930556599}"/>
    <dgm:cxn modelId="{74B89FBA-81F6-4AE4-8595-0F0844E19513}" srcId="{EFCE850D-BD46-407D-96A7-635D39B38420}" destId="{858AC021-6F33-4928-9546-1F7CE5D22B5A}" srcOrd="0" destOrd="0" parTransId="{D5BCACEF-DE87-4F3E-8FD0-2208BC7C0941}" sibTransId="{FC8E6010-18A4-4D9A-A8F2-2A87749B2FF2}"/>
    <dgm:cxn modelId="{1F74496C-6218-472B-8943-5DF195D5E5B8}" type="presParOf" srcId="{C94E569B-8784-44B2-A97F-0D2914131525}" destId="{482C7EF8-C283-41EB-B5AE-A44BFFBE6BAC}" srcOrd="0" destOrd="0" presId="urn:microsoft.com/office/officeart/2018/2/layout/IconLabelList"/>
    <dgm:cxn modelId="{FA6200CC-D405-4D82-BA91-552CF38EEEAB}" type="presParOf" srcId="{482C7EF8-C283-41EB-B5AE-A44BFFBE6BAC}" destId="{A25460C3-E824-4888-8AE1-8F5FB4ED4BE0}" srcOrd="0" destOrd="0" presId="urn:microsoft.com/office/officeart/2018/2/layout/IconLabelList"/>
    <dgm:cxn modelId="{83DFF528-9B4F-43BE-BF44-0862DAFC036E}" type="presParOf" srcId="{482C7EF8-C283-41EB-B5AE-A44BFFBE6BAC}" destId="{4E8AE098-A4BC-4368-9848-79E001AA02B2}" srcOrd="1" destOrd="0" presId="urn:microsoft.com/office/officeart/2018/2/layout/IconLabelList"/>
    <dgm:cxn modelId="{E445478C-2B9C-4F79-A8F9-33B83B0DC3EF}" type="presParOf" srcId="{482C7EF8-C283-41EB-B5AE-A44BFFBE6BAC}" destId="{193C0EFD-9CE1-40BF-8150-B47411B83AAD}" srcOrd="2" destOrd="0" presId="urn:microsoft.com/office/officeart/2018/2/layout/IconLabelList"/>
    <dgm:cxn modelId="{59041DA2-E1EB-4086-B11D-84C7E310C1A9}" type="presParOf" srcId="{C94E569B-8784-44B2-A97F-0D2914131525}" destId="{97318ACE-C746-4E81-96B5-3543C96B2071}" srcOrd="1" destOrd="0" presId="urn:microsoft.com/office/officeart/2018/2/layout/IconLabelList"/>
    <dgm:cxn modelId="{73135FC6-7633-407C-B19F-E690A4D8C987}" type="presParOf" srcId="{C94E569B-8784-44B2-A97F-0D2914131525}" destId="{306DF52C-07E1-47FC-A105-21E9D512C34B}" srcOrd="2" destOrd="0" presId="urn:microsoft.com/office/officeart/2018/2/layout/IconLabelList"/>
    <dgm:cxn modelId="{5946D123-9514-40AD-BE6C-6F37248EAB7C}" type="presParOf" srcId="{306DF52C-07E1-47FC-A105-21E9D512C34B}" destId="{0BB746EC-63F0-4AEF-BDFC-E88896C3A8DF}" srcOrd="0" destOrd="0" presId="urn:microsoft.com/office/officeart/2018/2/layout/IconLabelList"/>
    <dgm:cxn modelId="{F6146A08-040A-4D8C-83DF-77FD39AC715C}" type="presParOf" srcId="{306DF52C-07E1-47FC-A105-21E9D512C34B}" destId="{AF6CC9E8-A95C-44B8-AC2A-121514965F9D}" srcOrd="1" destOrd="0" presId="urn:microsoft.com/office/officeart/2018/2/layout/IconLabelList"/>
    <dgm:cxn modelId="{063C1883-80D0-4628-ADE2-94815B4F3EC8}" type="presParOf" srcId="{306DF52C-07E1-47FC-A105-21E9D512C34B}" destId="{3D7ADBDD-64D5-4035-A99D-AE16515B9655}" srcOrd="2" destOrd="0" presId="urn:microsoft.com/office/officeart/2018/2/layout/IconLabelList"/>
    <dgm:cxn modelId="{3DADCB1C-C855-4A1F-9DA5-CD96135F8295}" type="presParOf" srcId="{C94E569B-8784-44B2-A97F-0D2914131525}" destId="{CB17C30C-5310-48E5-BD14-F9B8482EF8BD}" srcOrd="3" destOrd="0" presId="urn:microsoft.com/office/officeart/2018/2/layout/IconLabelList"/>
    <dgm:cxn modelId="{3DBEA336-C5D7-4899-9F0E-1D6A66E2D794}" type="presParOf" srcId="{C94E569B-8784-44B2-A97F-0D2914131525}" destId="{2C83F3C4-337F-4FB4-8AAA-2C093FB57389}" srcOrd="4" destOrd="0" presId="urn:microsoft.com/office/officeart/2018/2/layout/IconLabelList"/>
    <dgm:cxn modelId="{266B7BF5-C1D3-4551-86CF-67DE79CC7EA3}" type="presParOf" srcId="{2C83F3C4-337F-4FB4-8AAA-2C093FB57389}" destId="{1C76FB40-AECF-4C1F-BFA9-C8748527125C}" srcOrd="0" destOrd="0" presId="urn:microsoft.com/office/officeart/2018/2/layout/IconLabelList"/>
    <dgm:cxn modelId="{2EFDFC00-D809-4CBC-AAEB-AEEA520D06B8}" type="presParOf" srcId="{2C83F3C4-337F-4FB4-8AAA-2C093FB57389}" destId="{E2E35FDE-B907-4903-AB27-839D37A55599}" srcOrd="1" destOrd="0" presId="urn:microsoft.com/office/officeart/2018/2/layout/IconLabelList"/>
    <dgm:cxn modelId="{42FC30D5-D8BA-46A5-9709-7C6C0598F7A9}" type="presParOf" srcId="{2C83F3C4-337F-4FB4-8AAA-2C093FB57389}" destId="{B3563B6A-D4C4-47E6-9A8C-1DE7F2BB225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460C3-E824-4888-8AE1-8F5FB4ED4BE0}">
      <dsp:nvSpPr>
        <dsp:cNvPr id="0" name=""/>
        <dsp:cNvSpPr/>
      </dsp:nvSpPr>
      <dsp:spPr>
        <a:xfrm>
          <a:off x="957832" y="680955"/>
          <a:ext cx="1454458" cy="14544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3C0EFD-9CE1-40BF-8150-B47411B83AAD}">
      <dsp:nvSpPr>
        <dsp:cNvPr id="0" name=""/>
        <dsp:cNvSpPr/>
      </dsp:nvSpPr>
      <dsp:spPr>
        <a:xfrm>
          <a:off x="68997" y="2519240"/>
          <a:ext cx="32321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dirty="0"/>
            <a:t>Most Popular List</a:t>
          </a:r>
        </a:p>
      </dsp:txBody>
      <dsp:txXfrm>
        <a:off x="68997" y="2519240"/>
        <a:ext cx="3232129" cy="720000"/>
      </dsp:txXfrm>
    </dsp:sp>
    <dsp:sp modelId="{0BB746EC-63F0-4AEF-BDFC-E88896C3A8DF}">
      <dsp:nvSpPr>
        <dsp:cNvPr id="0" name=""/>
        <dsp:cNvSpPr/>
      </dsp:nvSpPr>
      <dsp:spPr>
        <a:xfrm>
          <a:off x="4755584" y="680955"/>
          <a:ext cx="1454458" cy="14544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7ADBDD-64D5-4035-A99D-AE16515B9655}">
      <dsp:nvSpPr>
        <dsp:cNvPr id="0" name=""/>
        <dsp:cNvSpPr/>
      </dsp:nvSpPr>
      <dsp:spPr>
        <a:xfrm>
          <a:off x="3866749" y="2519240"/>
          <a:ext cx="32321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a:t>Global Top 10</a:t>
          </a:r>
        </a:p>
      </dsp:txBody>
      <dsp:txXfrm>
        <a:off x="3866749" y="2519240"/>
        <a:ext cx="3232129" cy="720000"/>
      </dsp:txXfrm>
    </dsp:sp>
    <dsp:sp modelId="{1C76FB40-AECF-4C1F-BFA9-C8748527125C}">
      <dsp:nvSpPr>
        <dsp:cNvPr id="0" name=""/>
        <dsp:cNvSpPr/>
      </dsp:nvSpPr>
      <dsp:spPr>
        <a:xfrm>
          <a:off x="8553336" y="680955"/>
          <a:ext cx="1454458" cy="14544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563B6A-D4C4-47E6-9A8C-1DE7F2BB225B}">
      <dsp:nvSpPr>
        <dsp:cNvPr id="0" name=""/>
        <dsp:cNvSpPr/>
      </dsp:nvSpPr>
      <dsp:spPr>
        <a:xfrm>
          <a:off x="7664501" y="2519240"/>
          <a:ext cx="323212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100000"/>
            </a:lnSpc>
            <a:spcBef>
              <a:spcPct val="0"/>
            </a:spcBef>
            <a:spcAft>
              <a:spcPct val="35000"/>
            </a:spcAft>
            <a:buNone/>
          </a:pPr>
          <a:r>
            <a:rPr lang="en-US" sz="3400" kern="1200"/>
            <a:t>Top 10 by Country</a:t>
          </a:r>
        </a:p>
      </dsp:txBody>
      <dsp:txXfrm>
        <a:off x="7664501" y="2519240"/>
        <a:ext cx="323212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9/8/2024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9/8/2024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9/8/2024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9/8/2024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tretch/>
        </p:blipFill>
        <p:spPr>
          <a:xfrm>
            <a:off x="0" y="0"/>
            <a:ext cx="12192000" cy="6858000"/>
          </a:xfrm>
          <a:noFill/>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nchor="ctr">
            <a:normAutofit/>
          </a:bodyPr>
          <a:lstStyle/>
          <a:p>
            <a:r>
              <a:rPr lang="en-US" dirty="0"/>
              <a:t>Top global performing films</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dirty="0"/>
              <a:t>Sammi Beard</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DSC 640 – Weeks 1&amp;2 | Netflix Viewership</a:t>
            </a:r>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365760"/>
            <a:ext cx="10515600" cy="1325880"/>
          </a:xfrm>
        </p:spPr>
        <p:txBody>
          <a:bodyPr anchor="ctr">
            <a:normAutofit/>
          </a:bodyPr>
          <a:lstStyle/>
          <a:p>
            <a:r>
              <a:rPr lang="en-US" sz="4800" b="1" dirty="0"/>
              <a:t>The data</a:t>
            </a:r>
          </a:p>
        </p:txBody>
      </p:sp>
      <p:graphicFrame>
        <p:nvGraphicFramePr>
          <p:cNvPr id="17" name="Subtitle 14">
            <a:extLst>
              <a:ext uri="{FF2B5EF4-FFF2-40B4-BE49-F238E27FC236}">
                <a16:creationId xmlns:a16="http://schemas.microsoft.com/office/drawing/2014/main" id="{7F5A78E6-FFEB-ED5A-0B03-3B9D6EAB0343}"/>
              </a:ext>
            </a:extLst>
          </p:cNvPr>
          <p:cNvGraphicFramePr>
            <a:graphicFrameLocks noGrp="1"/>
          </p:cNvGraphicFramePr>
          <p:nvPr>
            <p:ph type="tbl" sz="quarter" idx="13"/>
            <p:extLst>
              <p:ext uri="{D42A27DB-BD31-4B8C-83A1-F6EECF244321}">
                <p14:modId xmlns:p14="http://schemas.microsoft.com/office/powerpoint/2010/main" val="2334437888"/>
              </p:ext>
            </p:extLst>
          </p:nvPr>
        </p:nvGraphicFramePr>
        <p:xfrm>
          <a:off x="613186" y="2107800"/>
          <a:ext cx="10965628" cy="3920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043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FC7EBB-E436-77F8-05EB-32237E2724FE}"/>
              </a:ext>
            </a:extLst>
          </p:cNvPr>
          <p:cNvSpPr>
            <a:spLocks noGrp="1"/>
          </p:cNvSpPr>
          <p:nvPr>
            <p:ph type="title"/>
          </p:nvPr>
        </p:nvSpPr>
        <p:spPr/>
        <p:txBody>
          <a:bodyPr/>
          <a:lstStyle/>
          <a:p>
            <a:r>
              <a:rPr lang="en-US" sz="2400" dirty="0"/>
              <a:t>We have 94 countries that we are currently servicing</a:t>
            </a:r>
          </a:p>
        </p:txBody>
      </p:sp>
      <p:pic>
        <p:nvPicPr>
          <p:cNvPr id="13" name="Picture 12">
            <a:extLst>
              <a:ext uri="{FF2B5EF4-FFF2-40B4-BE49-F238E27FC236}">
                <a16:creationId xmlns:a16="http://schemas.microsoft.com/office/drawing/2014/main" id="{9C6237F0-CC9D-2A67-EBC5-31791D4C5D5A}"/>
              </a:ext>
            </a:extLst>
          </p:cNvPr>
          <p:cNvPicPr>
            <a:picLocks noChangeAspect="1"/>
          </p:cNvPicPr>
          <p:nvPr/>
        </p:nvPicPr>
        <p:blipFill>
          <a:blip r:embed="rId2"/>
          <a:stretch>
            <a:fillRect/>
          </a:stretch>
        </p:blipFill>
        <p:spPr>
          <a:xfrm>
            <a:off x="1452198" y="1867318"/>
            <a:ext cx="9411334" cy="4401159"/>
          </a:xfrm>
          <a:prstGeom prst="rect">
            <a:avLst/>
          </a:prstGeom>
        </p:spPr>
      </p:pic>
    </p:spTree>
    <p:extLst>
      <p:ext uri="{BB962C8B-B14F-4D97-AF65-F5344CB8AC3E}">
        <p14:creationId xmlns:p14="http://schemas.microsoft.com/office/powerpoint/2010/main" val="400146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760"/>
            <a:ext cx="10515600" cy="1325880"/>
          </a:xfrm>
        </p:spPr>
        <p:txBody>
          <a:bodyPr anchor="ctr">
            <a:normAutofit/>
          </a:bodyPr>
          <a:lstStyle/>
          <a:p>
            <a:r>
              <a:rPr lang="en-US" sz="4000" b="1" dirty="0">
                <a:solidFill>
                  <a:srgbClr val="DF2020"/>
                </a:solidFill>
              </a:rPr>
              <a:t>Are all of the countries showing the top movies?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199" y="2024781"/>
            <a:ext cx="3657995" cy="4137189"/>
          </a:xfrm>
        </p:spPr>
        <p:txBody>
          <a:bodyPr vert="horz" lIns="91440" tIns="45720" rIns="91440" bIns="45720" rtlCol="0">
            <a:normAutofit/>
          </a:bodyPr>
          <a:lstStyle/>
          <a:p>
            <a:pPr marL="0" indent="0" algn="ctr">
              <a:buNone/>
            </a:pPr>
            <a:r>
              <a:rPr lang="en-US" sz="2400" dirty="0">
                <a:solidFill>
                  <a:srgbClr val="6C0F0F"/>
                </a:solidFill>
              </a:rPr>
              <a:t>We combined all three datasets to get the movies that were included on all three datasets.  This allowed a great preliminary review of the films we were looking at.  This left us with data for 17 films.  Only three of those films are being aired in all 94 countries.</a:t>
            </a:r>
          </a:p>
        </p:txBody>
      </p:sp>
      <p:pic>
        <p:nvPicPr>
          <p:cNvPr id="7" name="Picture Placeholder 6">
            <a:extLst>
              <a:ext uri="{FF2B5EF4-FFF2-40B4-BE49-F238E27FC236}">
                <a16:creationId xmlns:a16="http://schemas.microsoft.com/office/drawing/2014/main" id="{89479352-B936-5846-30FD-D4595560DF69}"/>
              </a:ext>
            </a:extLst>
          </p:cNvPr>
          <p:cNvPicPr>
            <a:picLocks noGrp="1" noChangeAspect="1"/>
          </p:cNvPicPr>
          <p:nvPr>
            <p:ph sz="quarter" idx="14"/>
          </p:nvPr>
        </p:nvPicPr>
        <p:blipFill rotWithShape="1">
          <a:blip r:embed="rId3"/>
          <a:srcRect l="4701" t="2" r="1093"/>
          <a:stretch/>
        </p:blipFill>
        <p:spPr>
          <a:xfrm>
            <a:off x="4912698" y="1852667"/>
            <a:ext cx="6837872" cy="4137189"/>
          </a:xfrm>
          <a:noFill/>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2A44B5-D9E0-FA21-9B97-0EF61694F1DD}"/>
              </a:ext>
            </a:extLst>
          </p:cNvPr>
          <p:cNvPicPr>
            <a:picLocks noChangeAspect="1"/>
          </p:cNvPicPr>
          <p:nvPr/>
        </p:nvPicPr>
        <p:blipFill>
          <a:blip r:embed="rId2"/>
          <a:stretch>
            <a:fillRect/>
          </a:stretch>
        </p:blipFill>
        <p:spPr>
          <a:xfrm>
            <a:off x="3387516" y="365125"/>
            <a:ext cx="7966284" cy="5596314"/>
          </a:xfrm>
          <a:prstGeom prst="rect">
            <a:avLst/>
          </a:prstGeom>
          <a:noFill/>
        </p:spPr>
      </p:pic>
      <p:sp>
        <p:nvSpPr>
          <p:cNvPr id="12" name="TextBox 11">
            <a:extLst>
              <a:ext uri="{FF2B5EF4-FFF2-40B4-BE49-F238E27FC236}">
                <a16:creationId xmlns:a16="http://schemas.microsoft.com/office/drawing/2014/main" id="{3F1203D4-99A5-4714-8FBA-3B348BA471B5}"/>
              </a:ext>
            </a:extLst>
          </p:cNvPr>
          <p:cNvSpPr txBox="1"/>
          <p:nvPr/>
        </p:nvSpPr>
        <p:spPr>
          <a:xfrm>
            <a:off x="598098" y="638355"/>
            <a:ext cx="4934309" cy="1477328"/>
          </a:xfrm>
          <a:prstGeom prst="rect">
            <a:avLst/>
          </a:prstGeom>
          <a:noFill/>
        </p:spPr>
        <p:txBody>
          <a:bodyPr wrap="square" rtlCol="0">
            <a:spAutoFit/>
          </a:bodyPr>
          <a:lstStyle/>
          <a:p>
            <a:r>
              <a:rPr lang="en-US" dirty="0"/>
              <a:t>Red Notice is by far the most popular movie with a staggering number of countries and weeks in the top 10, with Don’t Look Up close behind.  Blood Red Sky is the most popular non-English movie that is available in all markets.</a:t>
            </a:r>
          </a:p>
        </p:txBody>
      </p:sp>
    </p:spTree>
    <p:extLst>
      <p:ext uri="{BB962C8B-B14F-4D97-AF65-F5344CB8AC3E}">
        <p14:creationId xmlns:p14="http://schemas.microsoft.com/office/powerpoint/2010/main" val="369592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51C143C-8010-87E6-C8A5-2FBDADA17E1D}"/>
              </a:ext>
            </a:extLst>
          </p:cNvPr>
          <p:cNvSpPr txBox="1"/>
          <p:nvPr/>
        </p:nvSpPr>
        <p:spPr>
          <a:xfrm>
            <a:off x="838200" y="365760"/>
            <a:ext cx="10515600" cy="1325880"/>
          </a:xfrm>
          <a:prstGeom prst="rect">
            <a:avLst/>
          </a:prstGeom>
        </p:spPr>
        <p:txBody>
          <a:bodyPr vert="horz" lIns="91440" tIns="45720" rIns="91440" bIns="45720" rtlCol="0" anchor="ctr" anchorCtr="0">
            <a:normAutofit/>
          </a:bodyPr>
          <a:lstStyle/>
          <a:p>
            <a:pPr algn="ctr">
              <a:lnSpc>
                <a:spcPct val="90000"/>
              </a:lnSpc>
              <a:spcBef>
                <a:spcPct val="0"/>
              </a:spcBef>
              <a:spcAft>
                <a:spcPts val="600"/>
              </a:spcAft>
            </a:pPr>
            <a:r>
              <a:rPr lang="en-US" kern="1200" cap="all" spc="300" baseline="0" dirty="0">
                <a:latin typeface="+mj-lt"/>
                <a:ea typeface="+mj-ea"/>
                <a:cs typeface="+mj-cs"/>
              </a:rPr>
              <a:t>The runtime for all the movies on the global list compared to the top 17 that are on all of the lists is pretty striking on initial review, but they really aren’t that different.  Most movies are between 1 hour 45 minutes and 2 hours 30 minutes.  There are outlier in the global list because there are more movies in the list. </a:t>
            </a:r>
          </a:p>
        </p:txBody>
      </p:sp>
      <p:pic>
        <p:nvPicPr>
          <p:cNvPr id="8" name="Content Placeholder 7">
            <a:extLst>
              <a:ext uri="{FF2B5EF4-FFF2-40B4-BE49-F238E27FC236}">
                <a16:creationId xmlns:a16="http://schemas.microsoft.com/office/drawing/2014/main" id="{3346332B-E48A-4373-F74A-08FF94B8D405}"/>
              </a:ext>
            </a:extLst>
          </p:cNvPr>
          <p:cNvPicPr>
            <a:picLocks noGrp="1" noChangeAspect="1"/>
          </p:cNvPicPr>
          <p:nvPr>
            <p:ph sz="quarter" idx="13"/>
          </p:nvPr>
        </p:nvPicPr>
        <p:blipFill rotWithShape="1">
          <a:blip r:embed="rId2"/>
          <a:srcRect l="2419" t="2503" r="14205" b="-2504"/>
          <a:stretch/>
        </p:blipFill>
        <p:spPr>
          <a:xfrm>
            <a:off x="253043" y="2024781"/>
            <a:ext cx="5797236" cy="4137189"/>
          </a:xfrm>
          <a:noFill/>
        </p:spPr>
      </p:pic>
      <p:pic>
        <p:nvPicPr>
          <p:cNvPr id="12" name="Content Placeholder 11">
            <a:extLst>
              <a:ext uri="{FF2B5EF4-FFF2-40B4-BE49-F238E27FC236}">
                <a16:creationId xmlns:a16="http://schemas.microsoft.com/office/drawing/2014/main" id="{60F3873E-E834-CC39-8FFB-29BA90B28C5F}"/>
              </a:ext>
            </a:extLst>
          </p:cNvPr>
          <p:cNvPicPr>
            <a:picLocks noGrp="1" noChangeAspect="1"/>
          </p:cNvPicPr>
          <p:nvPr>
            <p:ph sz="quarter" idx="14"/>
          </p:nvPr>
        </p:nvPicPr>
        <p:blipFill>
          <a:blip r:embed="rId3"/>
          <a:srcRect l="1550" r="3221" b="-3"/>
          <a:stretch/>
        </p:blipFill>
        <p:spPr>
          <a:xfrm>
            <a:off x="6459795" y="2024780"/>
            <a:ext cx="4894006" cy="4137189"/>
          </a:xfrm>
          <a:noFill/>
        </p:spPr>
      </p:pic>
    </p:spTree>
    <p:extLst>
      <p:ext uri="{BB962C8B-B14F-4D97-AF65-F5344CB8AC3E}">
        <p14:creationId xmlns:p14="http://schemas.microsoft.com/office/powerpoint/2010/main" val="1512080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movies&#10;&#10;Description automatically generated with medium confidence">
            <a:extLst>
              <a:ext uri="{FF2B5EF4-FFF2-40B4-BE49-F238E27FC236}">
                <a16:creationId xmlns:a16="http://schemas.microsoft.com/office/drawing/2014/main" id="{BA979CB8-A8A6-B7C6-C752-B4E54467056A}"/>
              </a:ext>
            </a:extLst>
          </p:cNvPr>
          <p:cNvPicPr>
            <a:picLocks noGrp="1" noChangeAspect="1"/>
          </p:cNvPicPr>
          <p:nvPr>
            <p:ph type="pic" sz="quarter" idx="10"/>
          </p:nvPr>
        </p:nvPicPr>
        <p:blipFill>
          <a:blip r:embed="rId2"/>
          <a:stretch/>
        </p:blipFill>
        <p:spPr>
          <a:xfrm>
            <a:off x="0" y="-8267"/>
            <a:ext cx="10783019" cy="6820259"/>
          </a:xfrm>
          <a:noFill/>
        </p:spPr>
      </p:pic>
      <p:sp>
        <p:nvSpPr>
          <p:cNvPr id="7" name="Arrow: Chevron 6">
            <a:extLst>
              <a:ext uri="{FF2B5EF4-FFF2-40B4-BE49-F238E27FC236}">
                <a16:creationId xmlns:a16="http://schemas.microsoft.com/office/drawing/2014/main" id="{E7282576-17AC-F151-8D6C-506464B9615A}"/>
              </a:ext>
            </a:extLst>
          </p:cNvPr>
          <p:cNvSpPr/>
          <p:nvPr/>
        </p:nvSpPr>
        <p:spPr>
          <a:xfrm>
            <a:off x="7827034" y="3203274"/>
            <a:ext cx="1495245" cy="1265205"/>
          </a:xfrm>
          <a:prstGeom prst="chevron">
            <a:avLst/>
          </a:prstGeom>
          <a:solidFill>
            <a:srgbClr val="7B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893AC817-0F87-FC1A-57CA-9E74036971E6}"/>
              </a:ext>
            </a:extLst>
          </p:cNvPr>
          <p:cNvSpPr/>
          <p:nvPr/>
        </p:nvSpPr>
        <p:spPr>
          <a:xfrm>
            <a:off x="8571781" y="3203274"/>
            <a:ext cx="3824376" cy="1265206"/>
          </a:xfrm>
          <a:prstGeom prst="rect">
            <a:avLst/>
          </a:prstGeom>
          <a:solidFill>
            <a:srgbClr val="7B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DC5F208-04F1-45AA-241E-410DD04BFDDB}"/>
              </a:ext>
            </a:extLst>
          </p:cNvPr>
          <p:cNvSpPr>
            <a:spLocks noGrp="1"/>
          </p:cNvSpPr>
          <p:nvPr>
            <p:ph type="ctrTitle"/>
          </p:nvPr>
        </p:nvSpPr>
        <p:spPr>
          <a:xfrm>
            <a:off x="8476890" y="3163017"/>
            <a:ext cx="3824377" cy="1420483"/>
          </a:xfrm>
        </p:spPr>
        <p:txBody>
          <a:bodyPr anchor="ctr">
            <a:normAutofit/>
          </a:bodyPr>
          <a:lstStyle/>
          <a:p>
            <a:r>
              <a:rPr lang="en-US" sz="1200" dirty="0"/>
              <a:t>There are quite a few movies in top 10 lists available in all markets, however, were not on the most popular list of movies.</a:t>
            </a:r>
          </a:p>
        </p:txBody>
      </p:sp>
    </p:spTree>
    <p:extLst>
      <p:ext uri="{BB962C8B-B14F-4D97-AF65-F5344CB8AC3E}">
        <p14:creationId xmlns:p14="http://schemas.microsoft.com/office/powerpoint/2010/main" val="273068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F82C33A-95BF-E002-1BE9-3B510B7826B5}"/>
              </a:ext>
            </a:extLst>
          </p:cNvPr>
          <p:cNvSpPr>
            <a:spLocks noGrp="1"/>
          </p:cNvSpPr>
          <p:nvPr>
            <p:ph idx="1"/>
          </p:nvPr>
        </p:nvSpPr>
        <p:spPr>
          <a:xfrm>
            <a:off x="6541302" y="1151068"/>
            <a:ext cx="5136123" cy="4405256"/>
          </a:xfrm>
        </p:spPr>
        <p:txBody>
          <a:bodyPr>
            <a:normAutofit fontScale="92500"/>
          </a:bodyPr>
          <a:lstStyle/>
          <a:p>
            <a:r>
              <a:rPr lang="en-US" dirty="0"/>
              <a:t>As popular as </a:t>
            </a:r>
            <a:r>
              <a:rPr lang="en-US" i="1" dirty="0"/>
              <a:t>red notice</a:t>
            </a:r>
            <a:r>
              <a:rPr lang="en-US" dirty="0"/>
              <a:t> and </a:t>
            </a:r>
            <a:r>
              <a:rPr lang="en-US" i="1" dirty="0"/>
              <a:t>blood red sky </a:t>
            </a:r>
            <a:r>
              <a:rPr lang="en-US" dirty="0"/>
              <a:t>were, </a:t>
            </a:r>
            <a:r>
              <a:rPr lang="en-US" i="1" dirty="0"/>
              <a:t>all quiet on the western front </a:t>
            </a:r>
            <a:r>
              <a:rPr lang="en-US" dirty="0"/>
              <a:t>averaged more weeks on the global top 10. </a:t>
            </a:r>
            <a:r>
              <a:rPr lang="en-US" i="1" dirty="0"/>
              <a:t>red notice</a:t>
            </a:r>
            <a:r>
              <a:rPr lang="en-US" dirty="0"/>
              <a:t> toped out at 14 weeks, </a:t>
            </a:r>
            <a:r>
              <a:rPr lang="en-US" i="1" dirty="0"/>
              <a:t>blood red sky </a:t>
            </a:r>
            <a:r>
              <a:rPr lang="en-US" dirty="0"/>
              <a:t>at 16 weeks, and </a:t>
            </a:r>
            <a:r>
              <a:rPr lang="en-US" i="1" dirty="0"/>
              <a:t>all quiet on the western front topped out at 23 weeks on the global top 10 list. It did not make our other top analysis because it was not available in Mauritius or Nigeria</a:t>
            </a:r>
            <a:endParaRPr lang="en-US" dirty="0"/>
          </a:p>
        </p:txBody>
      </p:sp>
      <p:pic>
        <p:nvPicPr>
          <p:cNvPr id="10" name="Picture Placeholder 9" descr="A person in a helmet&#10;&#10;Description automatically generated">
            <a:extLst>
              <a:ext uri="{FF2B5EF4-FFF2-40B4-BE49-F238E27FC236}">
                <a16:creationId xmlns:a16="http://schemas.microsoft.com/office/drawing/2014/main" id="{212FC7AD-2F97-A28D-663E-1F8EA04C432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617" b="12617"/>
          <a:stretch>
            <a:fillRect/>
          </a:stretch>
        </p:blipFill>
        <p:spPr>
          <a:prstGeom prst="parallelogram">
            <a:avLst>
              <a:gd name="adj" fmla="val 20074"/>
            </a:avLst>
          </a:prstGeom>
        </p:spPr>
      </p:pic>
    </p:spTree>
    <p:extLst>
      <p:ext uri="{BB962C8B-B14F-4D97-AF65-F5344CB8AC3E}">
        <p14:creationId xmlns:p14="http://schemas.microsoft.com/office/powerpoint/2010/main" val="34940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pic>
        <p:nvPicPr>
          <p:cNvPr id="3076" name="Picture 4" descr="Netflix New Logo Animation 2019">
            <a:extLst>
              <a:ext uri="{FF2B5EF4-FFF2-40B4-BE49-F238E27FC236}">
                <a16:creationId xmlns:a16="http://schemas.microsoft.com/office/drawing/2014/main" id="{CF822831-C05F-D765-23D3-5B2EF796B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44842">
            <a:off x="-7378252" y="-3885165"/>
            <a:ext cx="18012915" cy="1350968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F012E312-4AA5-C992-F40F-2847283FD43D}"/>
              </a:ext>
            </a:extLst>
          </p:cNvPr>
          <p:cNvSpPr>
            <a:spLocks noGrp="1"/>
          </p:cNvSpPr>
          <p:nvPr>
            <p:ph type="title"/>
          </p:nvPr>
        </p:nvSpPr>
        <p:spPr/>
        <p:txBody>
          <a:bodyPr/>
          <a:lstStyle/>
          <a:p>
            <a:r>
              <a:rPr lang="en-US" dirty="0">
                <a:solidFill>
                  <a:schemeClr val="bg1"/>
                </a:solidFill>
              </a:rPr>
              <a:t>Why do you care about this?</a:t>
            </a:r>
          </a:p>
        </p:txBody>
      </p:sp>
      <p:sp>
        <p:nvSpPr>
          <p:cNvPr id="6" name="Table Placeholder 5">
            <a:extLst>
              <a:ext uri="{FF2B5EF4-FFF2-40B4-BE49-F238E27FC236}">
                <a16:creationId xmlns:a16="http://schemas.microsoft.com/office/drawing/2014/main" id="{542F369E-31A9-22DD-1D8A-28B87320002F}"/>
              </a:ext>
            </a:extLst>
          </p:cNvPr>
          <p:cNvSpPr>
            <a:spLocks noGrp="1"/>
          </p:cNvSpPr>
          <p:nvPr>
            <p:ph type="tbl" sz="quarter" idx="13"/>
          </p:nvPr>
        </p:nvSpPr>
        <p:spPr>
          <a:xfrm>
            <a:off x="5402131" y="1962571"/>
            <a:ext cx="4758466" cy="3920196"/>
          </a:xfrm>
        </p:spPr>
        <p:txBody>
          <a:bodyPr/>
          <a:lstStyle/>
          <a:p>
            <a:pPr marL="0" indent="0" algn="ctr">
              <a:buNone/>
            </a:pPr>
            <a:r>
              <a:rPr lang="en-US" dirty="0">
                <a:solidFill>
                  <a:schemeClr val="bg1"/>
                </a:solidFill>
              </a:rPr>
              <a:t>As creative executives and buyers, you can use this information to further evaluate what makes these top movies different, and how can we replicate that when bringing on new productions. </a:t>
            </a:r>
          </a:p>
        </p:txBody>
      </p:sp>
    </p:spTree>
    <p:extLst>
      <p:ext uri="{BB962C8B-B14F-4D97-AF65-F5344CB8AC3E}">
        <p14:creationId xmlns:p14="http://schemas.microsoft.com/office/powerpoint/2010/main" val="1653773034"/>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{AD4990CF-9244-4614-9EED-0538B9271F84}tf55661986_win32</Template>
  <TotalTime>72</TotalTime>
  <Words>357</Words>
  <Application>Microsoft Office PowerPoint</Application>
  <PresentationFormat>Widescreen</PresentationFormat>
  <Paragraphs>19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Custom</vt:lpstr>
      <vt:lpstr>Top global performing films</vt:lpstr>
      <vt:lpstr>The data</vt:lpstr>
      <vt:lpstr>We have 94 countries that we are currently servicing</vt:lpstr>
      <vt:lpstr>Are all of the countries showing the top movies?</vt:lpstr>
      <vt:lpstr>PowerPoint Presentation</vt:lpstr>
      <vt:lpstr>PowerPoint Presentation</vt:lpstr>
      <vt:lpstr>There are quite a few movies in top 10 lists available in all markets, however, were not on the most popular list of movies.</vt:lpstr>
      <vt:lpstr>PowerPoint Presentation</vt:lpstr>
      <vt:lpstr>Why do you care about this?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Sammi Beard</dc:creator>
  <cp:lastModifiedBy>Sammi Beard</cp:lastModifiedBy>
  <cp:revision>2</cp:revision>
  <dcterms:created xsi:type="dcterms:W3CDTF">2024-09-09T01:41:59Z</dcterms:created>
  <dcterms:modified xsi:type="dcterms:W3CDTF">2024-09-09T02:54:53Z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